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0" r:id="rId4"/>
    <p:sldId id="272" r:id="rId5"/>
    <p:sldId id="268" r:id="rId6"/>
    <p:sldId id="266" r:id="rId7"/>
    <p:sldId id="261" r:id="rId8"/>
    <p:sldId id="260" r:id="rId9"/>
    <p:sldId id="257" r:id="rId10"/>
    <p:sldId id="259" r:id="rId11"/>
    <p:sldId id="262" r:id="rId12"/>
    <p:sldId id="264" r:id="rId13"/>
    <p:sldId id="265" r:id="rId14"/>
    <p:sldId id="275" r:id="rId15"/>
    <p:sldId id="276" r:id="rId16"/>
    <p:sldId id="277" r:id="rId17"/>
    <p:sldId id="283" r:id="rId18"/>
    <p:sldId id="281" r:id="rId19"/>
    <p:sldId id="282" r:id="rId20"/>
    <p:sldId id="278" r:id="rId21"/>
    <p:sldId id="279" r:id="rId22"/>
    <p:sldId id="258" r:id="rId23"/>
    <p:sldId id="269" r:id="rId24"/>
    <p:sldId id="270" r:id="rId25"/>
    <p:sldId id="271" r:id="rId26"/>
    <p:sldId id="273" r:id="rId27"/>
    <p:sldId id="274" r:id="rId28"/>
    <p:sldId id="263" r:id="rId29"/>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0FADC58-0BF2-449F-A017-C8100B76F0D5}" type="datetimeFigureOut">
              <a:rPr lang="fr-FR"/>
              <a:pPr>
                <a:defRPr/>
              </a:pPr>
              <a:t>13/03/2016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BAF3F43-28B8-4D31-AB46-3CF6F230F32E}" type="slidenum">
              <a:rPr lang="fr-FR" altLang="fr-FR"/>
              <a:pPr>
                <a:defRPr/>
              </a:pPr>
              <a:t>‹N°›</a:t>
            </a:fld>
            <a:endParaRPr lang="fr-FR" altLang="fr-FR"/>
          </a:p>
        </p:txBody>
      </p:sp>
    </p:spTree>
    <p:extLst>
      <p:ext uri="{BB962C8B-B14F-4D97-AF65-F5344CB8AC3E}">
        <p14:creationId xmlns:p14="http://schemas.microsoft.com/office/powerpoint/2010/main" val="7879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2515CA3-FDFE-40B0-8F65-7E17014F2D51}" type="datetimeFigureOut">
              <a:rPr lang="fr-FR"/>
              <a:pPr>
                <a:defRPr/>
              </a:pPr>
              <a:t>13/03/2016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FC57879-C5F1-429C-AE05-FA9801B7E86D}" type="slidenum">
              <a:rPr lang="fr-FR" altLang="fr-FR"/>
              <a:pPr>
                <a:defRPr/>
              </a:pPr>
              <a:t>‹N°›</a:t>
            </a:fld>
            <a:endParaRPr lang="fr-FR" altLang="fr-FR"/>
          </a:p>
        </p:txBody>
      </p:sp>
    </p:spTree>
    <p:extLst>
      <p:ext uri="{BB962C8B-B14F-4D97-AF65-F5344CB8AC3E}">
        <p14:creationId xmlns:p14="http://schemas.microsoft.com/office/powerpoint/2010/main" val="35753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01E898-8A32-40D1-89DD-F5FB1F182930}" type="datetimeFigureOut">
              <a:rPr lang="fr-FR"/>
              <a:pPr>
                <a:defRPr/>
              </a:pPr>
              <a:t>13/03/2016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458A36D-7B87-46F1-AF0B-A711010BF572}" type="slidenum">
              <a:rPr lang="fr-FR" altLang="fr-FR"/>
              <a:pPr>
                <a:defRPr/>
              </a:pPr>
              <a:t>‹N°›</a:t>
            </a:fld>
            <a:endParaRPr lang="fr-FR" altLang="fr-FR"/>
          </a:p>
        </p:txBody>
      </p:sp>
    </p:spTree>
    <p:extLst>
      <p:ext uri="{BB962C8B-B14F-4D97-AF65-F5344CB8AC3E}">
        <p14:creationId xmlns:p14="http://schemas.microsoft.com/office/powerpoint/2010/main" val="152272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E908AA8-F914-4F0C-BCE2-CC3E4C67E0CA}" type="datetimeFigureOut">
              <a:rPr lang="fr-FR"/>
              <a:pPr>
                <a:defRPr/>
              </a:pPr>
              <a:t>13/03/2016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8F3F25-0752-4219-A129-73A893C754E4}" type="slidenum">
              <a:rPr lang="fr-FR" altLang="fr-FR"/>
              <a:pPr>
                <a:defRPr/>
              </a:pPr>
              <a:t>‹N°›</a:t>
            </a:fld>
            <a:endParaRPr lang="fr-FR" altLang="fr-FR"/>
          </a:p>
        </p:txBody>
      </p:sp>
    </p:spTree>
    <p:extLst>
      <p:ext uri="{BB962C8B-B14F-4D97-AF65-F5344CB8AC3E}">
        <p14:creationId xmlns:p14="http://schemas.microsoft.com/office/powerpoint/2010/main" val="19497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FA28B47-0FBA-4F3A-9C03-ABB1B685FAB5}" type="datetimeFigureOut">
              <a:rPr lang="fr-FR"/>
              <a:pPr>
                <a:defRPr/>
              </a:pPr>
              <a:t>13/03/2016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0104049-88E4-482D-B546-46338D48038D}" type="slidenum">
              <a:rPr lang="fr-FR" altLang="fr-FR"/>
              <a:pPr>
                <a:defRPr/>
              </a:pPr>
              <a:t>‹N°›</a:t>
            </a:fld>
            <a:endParaRPr lang="fr-FR" altLang="fr-FR"/>
          </a:p>
        </p:txBody>
      </p:sp>
    </p:spTree>
    <p:extLst>
      <p:ext uri="{BB962C8B-B14F-4D97-AF65-F5344CB8AC3E}">
        <p14:creationId xmlns:p14="http://schemas.microsoft.com/office/powerpoint/2010/main" val="283364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F9587BC5-B8AB-4109-A40D-28CA3AFAECE6}" type="datetimeFigureOut">
              <a:rPr lang="fr-FR"/>
              <a:pPr>
                <a:defRPr/>
              </a:pPr>
              <a:t>13/03/2016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13C77FA-B403-457C-BB4D-6EE63FD6197D}" type="slidenum">
              <a:rPr lang="fr-FR" altLang="fr-FR"/>
              <a:pPr>
                <a:defRPr/>
              </a:pPr>
              <a:t>‹N°›</a:t>
            </a:fld>
            <a:endParaRPr lang="fr-FR" altLang="fr-FR"/>
          </a:p>
        </p:txBody>
      </p:sp>
    </p:spTree>
    <p:extLst>
      <p:ext uri="{BB962C8B-B14F-4D97-AF65-F5344CB8AC3E}">
        <p14:creationId xmlns:p14="http://schemas.microsoft.com/office/powerpoint/2010/main" val="145199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43B25E9-8835-4ECE-A243-CCFEF44125B0}" type="datetimeFigureOut">
              <a:rPr lang="fr-FR"/>
              <a:pPr>
                <a:defRPr/>
              </a:pPr>
              <a:t>13/03/2016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380827-B8AE-4118-954D-7AFBC9638C70}" type="slidenum">
              <a:rPr lang="fr-FR" altLang="fr-FR"/>
              <a:pPr>
                <a:defRPr/>
              </a:pPr>
              <a:t>‹N°›</a:t>
            </a:fld>
            <a:endParaRPr lang="fr-FR" altLang="fr-FR"/>
          </a:p>
        </p:txBody>
      </p:sp>
    </p:spTree>
    <p:extLst>
      <p:ext uri="{BB962C8B-B14F-4D97-AF65-F5344CB8AC3E}">
        <p14:creationId xmlns:p14="http://schemas.microsoft.com/office/powerpoint/2010/main" val="118432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7D22262D-9750-489D-ADE1-6EC4AE7C3A12}" type="datetimeFigureOut">
              <a:rPr lang="fr-FR"/>
              <a:pPr>
                <a:defRPr/>
              </a:pPr>
              <a:t>13/03/2016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5315D51-C4CB-436C-BAAC-302137F18C12}" type="slidenum">
              <a:rPr lang="fr-FR" altLang="fr-FR"/>
              <a:pPr>
                <a:defRPr/>
              </a:pPr>
              <a:t>‹N°›</a:t>
            </a:fld>
            <a:endParaRPr lang="fr-FR" altLang="fr-FR"/>
          </a:p>
        </p:txBody>
      </p:sp>
    </p:spTree>
    <p:extLst>
      <p:ext uri="{BB962C8B-B14F-4D97-AF65-F5344CB8AC3E}">
        <p14:creationId xmlns:p14="http://schemas.microsoft.com/office/powerpoint/2010/main" val="180344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10472BD-C65F-440B-9745-D2CFD6418BE7}" type="datetimeFigureOut">
              <a:rPr lang="fr-FR"/>
              <a:pPr>
                <a:defRPr/>
              </a:pPr>
              <a:t>13/03/2016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C3E78E2-A506-4E9C-96AC-901AFE64BD78}" type="slidenum">
              <a:rPr lang="fr-FR" altLang="fr-FR"/>
              <a:pPr>
                <a:defRPr/>
              </a:pPr>
              <a:t>‹N°›</a:t>
            </a:fld>
            <a:endParaRPr lang="fr-FR" altLang="fr-FR"/>
          </a:p>
        </p:txBody>
      </p:sp>
    </p:spTree>
    <p:extLst>
      <p:ext uri="{BB962C8B-B14F-4D97-AF65-F5344CB8AC3E}">
        <p14:creationId xmlns:p14="http://schemas.microsoft.com/office/powerpoint/2010/main" val="330896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DFE724-36DF-4472-AF3E-A16CE440942D}" type="datetimeFigureOut">
              <a:rPr lang="fr-FR"/>
              <a:pPr>
                <a:defRPr/>
              </a:pPr>
              <a:t>13/03/2016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1EAAF84-ED1C-49EC-8BFF-B80EB4470944}" type="slidenum">
              <a:rPr lang="fr-FR" altLang="fr-FR"/>
              <a:pPr>
                <a:defRPr/>
              </a:pPr>
              <a:t>‹N°›</a:t>
            </a:fld>
            <a:endParaRPr lang="fr-FR" altLang="fr-FR"/>
          </a:p>
        </p:txBody>
      </p:sp>
    </p:spTree>
    <p:extLst>
      <p:ext uri="{BB962C8B-B14F-4D97-AF65-F5344CB8AC3E}">
        <p14:creationId xmlns:p14="http://schemas.microsoft.com/office/powerpoint/2010/main" val="156618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755A301-2847-4FC3-91DB-729AEC28C58E}" type="datetimeFigureOut">
              <a:rPr lang="fr-FR"/>
              <a:pPr>
                <a:defRPr/>
              </a:pPr>
              <a:t>13/03/2016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F18A637-4E4B-4BD5-9B71-73822F9BEC02}" type="slidenum">
              <a:rPr lang="fr-FR" altLang="fr-FR"/>
              <a:pPr>
                <a:defRPr/>
              </a:pPr>
              <a:t>‹N°›</a:t>
            </a:fld>
            <a:endParaRPr lang="fr-FR" altLang="fr-FR"/>
          </a:p>
        </p:txBody>
      </p:sp>
    </p:spTree>
    <p:extLst>
      <p:ext uri="{BB962C8B-B14F-4D97-AF65-F5344CB8AC3E}">
        <p14:creationId xmlns:p14="http://schemas.microsoft.com/office/powerpoint/2010/main" val="6747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B572E83-E5EF-4F32-94E2-1D56DDAD18AA}" type="datetimeFigureOut">
              <a:rPr lang="fr-FR"/>
              <a:pPr>
                <a:defRPr/>
              </a:pPr>
              <a:t>13/03/2016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F582533-5F7B-4D43-AC18-BC72B35C8A7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groecologie.cirad.fr/content/download/7196/35153/file/1205643257.pdf" TargetMode="External"/><Relationship Id="rId2" Type="http://schemas.openxmlformats.org/officeDocument/2006/relationships/hyperlink" Target="mailto:benjamin.lisan@free.fr"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fr.wikipedia.org/wiki/Arachide" TargetMode="External"/><Relationship Id="rId13" Type="http://schemas.openxmlformats.org/officeDocument/2006/relationships/hyperlink" Target="http://fr.wikipedia.org/wiki/Engrais_vert" TargetMode="External"/><Relationship Id="rId18" Type="http://schemas.openxmlformats.org/officeDocument/2006/relationships/hyperlink" Target="http://fr.wikipedia.org/wiki/Tryptophane" TargetMode="External"/><Relationship Id="rId26" Type="http://schemas.openxmlformats.org/officeDocument/2006/relationships/hyperlink" Target="http://fr.wikipedia.org/wiki/Pois_d'Angole" TargetMode="External"/><Relationship Id="rId3" Type="http://schemas.openxmlformats.org/officeDocument/2006/relationships/hyperlink" Target="http://fr.wikipedia.org/wiki/Monoculture" TargetMode="External"/><Relationship Id="rId21" Type="http://schemas.openxmlformats.org/officeDocument/2006/relationships/hyperlink" Target="http://fr.wikipedia.org/wiki/Chaume" TargetMode="External"/><Relationship Id="rId7" Type="http://schemas.openxmlformats.org/officeDocument/2006/relationships/hyperlink" Target="http://fr.wikipedia.org/wiki/Ma%C3%AFs" TargetMode="External"/><Relationship Id="rId12" Type="http://schemas.openxmlformats.org/officeDocument/2006/relationships/hyperlink" Target="http://fr.wikipedia.org/wiki/Culture_fourrag%C3%A8re" TargetMode="External"/><Relationship Id="rId17" Type="http://schemas.openxmlformats.org/officeDocument/2006/relationships/hyperlink" Target="http://fr.wikipedia.org/wiki/Lysine" TargetMode="External"/><Relationship Id="rId25" Type="http://schemas.openxmlformats.org/officeDocument/2006/relationships/hyperlink" Target="http://www.afriquebio.com/pages/plantes-medicinales-d-afrique/cajanus-cajan.html" TargetMode="External"/><Relationship Id="rId33" Type="http://schemas.openxmlformats.org/officeDocument/2006/relationships/image" Target="../media/image34.jpeg"/><Relationship Id="rId2" Type="http://schemas.openxmlformats.org/officeDocument/2006/relationships/hyperlink" Target="http://fr.wikipedia.org/wiki/L%C3%A9gumineuse" TargetMode="External"/><Relationship Id="rId16" Type="http://schemas.openxmlformats.org/officeDocument/2006/relationships/hyperlink" Target="http://fr.wikipedia.org/wiki/M%C3%A9thionine" TargetMode="External"/><Relationship Id="rId20" Type="http://schemas.openxmlformats.org/officeDocument/2006/relationships/hyperlink" Target="http://fr.wikipedia.org/wiki/Bois_de_chauffage" TargetMode="External"/><Relationship Id="rId29"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fr.wikipedia.org/wiki/Millet_perle" TargetMode="External"/><Relationship Id="rId11" Type="http://schemas.openxmlformats.org/officeDocument/2006/relationships/hyperlink" Target="http://fr.wikipedia.org/wiki/Farine" TargetMode="External"/><Relationship Id="rId24" Type="http://schemas.openxmlformats.org/officeDocument/2006/relationships/hyperlink" Target="http://fr.wikipedia.org/wiki/Laque_(substance_animale)" TargetMode="External"/><Relationship Id="rId32" Type="http://schemas.openxmlformats.org/officeDocument/2006/relationships/image" Target="../media/image33.jpeg"/><Relationship Id="rId5" Type="http://schemas.openxmlformats.org/officeDocument/2006/relationships/hyperlink" Target="http://fr.wikipedia.org/wiki/Sorgho_commun" TargetMode="External"/><Relationship Id="rId15" Type="http://schemas.openxmlformats.org/officeDocument/2006/relationships/hyperlink" Target="http://fr.wikipedia.org/wiki/Acides_amin%C3%A9s" TargetMode="External"/><Relationship Id="rId23" Type="http://schemas.openxmlformats.org/officeDocument/2006/relationships/hyperlink" Target="http://fr.wikipedia.org/wiki/Cochenille" TargetMode="External"/><Relationship Id="rId28" Type="http://schemas.openxmlformats.org/officeDocument/2006/relationships/image" Target="../media/image29.jpeg"/><Relationship Id="rId10" Type="http://schemas.openxmlformats.org/officeDocument/2006/relationships/hyperlink" Target="http://fr.wikipedia.org/wiki/Pois" TargetMode="External"/><Relationship Id="rId19" Type="http://schemas.openxmlformats.org/officeDocument/2006/relationships/hyperlink" Target="http://fr.wikipedia.org/wiki/Germination" TargetMode="External"/><Relationship Id="rId31" Type="http://schemas.openxmlformats.org/officeDocument/2006/relationships/image" Target="../media/image32.jpeg"/><Relationship Id="rId4" Type="http://schemas.openxmlformats.org/officeDocument/2006/relationships/hyperlink" Target="http://fr.wikipedia.org/wiki/C%C3%A9r%C3%A9ale" TargetMode="External"/><Relationship Id="rId9" Type="http://schemas.openxmlformats.org/officeDocument/2006/relationships/hyperlink" Target="http://fr.wikipedia.org/wiki/Culture_vivri%C3%A8re" TargetMode="External"/><Relationship Id="rId14" Type="http://schemas.openxmlformats.org/officeDocument/2006/relationships/hyperlink" Target="http://fr.wikipedia.org/wiki/Prot%C3%A9ine" TargetMode="External"/><Relationship Id="rId22" Type="http://schemas.openxmlformats.org/officeDocument/2006/relationships/hyperlink" Target="http://fr.wikipedia.org/wiki/Tha%C3%AFlande" TargetMode="External"/><Relationship Id="rId27" Type="http://schemas.openxmlformats.org/officeDocument/2006/relationships/hyperlink" Target="http://www.fao.org/ag/agp/AGPC/doc/Gbase/data/pf000150.htm" TargetMode="External"/><Relationship Id="rId30"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Fruit_(botanique)" TargetMode="External"/><Relationship Id="rId13" Type="http://schemas.openxmlformats.org/officeDocument/2006/relationships/hyperlink" Target="http://fr.wikipedia.org/wiki/Fenugrec#cite_note-3" TargetMode="External"/><Relationship Id="rId18" Type="http://schemas.openxmlformats.org/officeDocument/2006/relationships/hyperlink" Target="http://fr.wikipedia.org/wiki/Fenugrec#cite_note-7" TargetMode="External"/><Relationship Id="rId26" Type="http://schemas.openxmlformats.org/officeDocument/2006/relationships/hyperlink" Target="http://fr.wikipedia.org/wiki/Fenugrec" TargetMode="External"/><Relationship Id="rId3" Type="http://schemas.openxmlformats.org/officeDocument/2006/relationships/hyperlink" Target="http://fr.wikipedia.org/wiki/Feuille" TargetMode="External"/><Relationship Id="rId21" Type="http://schemas.openxmlformats.org/officeDocument/2006/relationships/hyperlink" Target="http://fr.wikipedia.org/wiki/Agriculture_biologique" TargetMode="External"/><Relationship Id="rId34" Type="http://schemas.openxmlformats.org/officeDocument/2006/relationships/image" Target="../media/image39.jpeg"/><Relationship Id="rId7" Type="http://schemas.openxmlformats.org/officeDocument/2006/relationships/hyperlink" Target="http://fr.wikipedia.org/wiki/Fleur" TargetMode="External"/><Relationship Id="rId12" Type="http://schemas.openxmlformats.org/officeDocument/2006/relationships/hyperlink" Target="http://fr.wikipedia.org/wiki/Fenugrec#cite_note-2" TargetMode="External"/><Relationship Id="rId17" Type="http://schemas.openxmlformats.org/officeDocument/2006/relationships/hyperlink" Target="http://fr.wikipedia.org/wiki/Fenugrec#cite_note-6" TargetMode="External"/><Relationship Id="rId25" Type="http://schemas.openxmlformats.org/officeDocument/2006/relationships/hyperlink" Target="http://translate.googleusercontent.com/translate_c?depth=1&amp;hl=fr&amp;prev=/search%3Fq%3Dtrigonella%2Bfoenum-graecum%2Bwikipedia%26rlz%3D1C1GGGE_frFR479FR479%26espv%3D2%26biw%3D1440%26bih%3D732&amp;rurl=translate.google.fr&amp;sl=en&amp;u=http://en.wikipedia.org/wiki/Sotolon&amp;usg=ALkJrhi9bOHbVQ5HBMntzx8l1dMNlez0Pg" TargetMode="External"/><Relationship Id="rId33" Type="http://schemas.openxmlformats.org/officeDocument/2006/relationships/image" Target="../media/image38.jpeg"/><Relationship Id="rId2" Type="http://schemas.openxmlformats.org/officeDocument/2006/relationships/hyperlink" Target="http://fr.wikipedia.org/wiki/Plante_annuelle" TargetMode="External"/><Relationship Id="rId16" Type="http://schemas.openxmlformats.org/officeDocument/2006/relationships/hyperlink" Target="http://fr.wikipedia.org/wiki/Lactation" TargetMode="External"/><Relationship Id="rId20" Type="http://schemas.openxmlformats.org/officeDocument/2006/relationships/hyperlink" Target="http://fr.wikipedia.org/wiki/Masala" TargetMode="External"/><Relationship Id="rId29"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fr.wikipedia.org/wiki/%C3%89pice" TargetMode="External"/><Relationship Id="rId11" Type="http://schemas.openxmlformats.org/officeDocument/2006/relationships/hyperlink" Target="http://fr.wikipedia.org/wiki/Glyc%C3%A9mie" TargetMode="External"/><Relationship Id="rId24" Type="http://schemas.openxmlformats.org/officeDocument/2006/relationships/hyperlink" Target="http://fr.wikipedia.org/wiki/Plante_tinctoriale" TargetMode="External"/><Relationship Id="rId32" Type="http://schemas.openxmlformats.org/officeDocument/2006/relationships/image" Target="../media/image37.jpeg"/><Relationship Id="rId5" Type="http://schemas.openxmlformats.org/officeDocument/2006/relationships/hyperlink" Target="http://fr.wikipedia.org/wiki/Tr%C3%A8fle" TargetMode="External"/><Relationship Id="rId15" Type="http://schemas.openxmlformats.org/officeDocument/2006/relationships/hyperlink" Target="http://fr.wikipedia.org/wiki/Fenugrec#cite_note-5" TargetMode="External"/><Relationship Id="rId23" Type="http://schemas.openxmlformats.org/officeDocument/2006/relationships/hyperlink" Target="http://fr.wikipedia.org/wiki/Inde" TargetMode="External"/><Relationship Id="rId28" Type="http://schemas.openxmlformats.org/officeDocument/2006/relationships/hyperlink" Target="http://www.supagro.fr/ress-pepites/PlantesdeCouverture/co/3_2_7_1_1_fenugrec.html" TargetMode="External"/><Relationship Id="rId10" Type="http://schemas.openxmlformats.org/officeDocument/2006/relationships/hyperlink" Target="http://fr.wikipedia.org/wiki/Hypoglyc%C3%A9mie" TargetMode="External"/><Relationship Id="rId19" Type="http://schemas.openxmlformats.org/officeDocument/2006/relationships/hyperlink" Target="http://fr.wikipedia.org/wiki/Cuisine_indienne" TargetMode="External"/><Relationship Id="rId31" Type="http://schemas.openxmlformats.org/officeDocument/2006/relationships/image" Target="../media/image36.jpeg"/><Relationship Id="rId4" Type="http://schemas.openxmlformats.org/officeDocument/2006/relationships/hyperlink" Target="http://fr.wikipedia.org/wiki/Foliole" TargetMode="External"/><Relationship Id="rId9" Type="http://schemas.openxmlformats.org/officeDocument/2006/relationships/hyperlink" Target="http://fr.wikipedia.org/wiki/Gousse" TargetMode="External"/><Relationship Id="rId14" Type="http://schemas.openxmlformats.org/officeDocument/2006/relationships/hyperlink" Target="http://fr.wikipedia.org/wiki/Fenugrec#cite_note-4" TargetMode="External"/><Relationship Id="rId22" Type="http://schemas.openxmlformats.org/officeDocument/2006/relationships/hyperlink" Target="http://fr.wikipedia.org/wiki/Engrais_vert" TargetMode="External"/><Relationship Id="rId27" Type="http://schemas.openxmlformats.org/officeDocument/2006/relationships/hyperlink" Target="http://en.wikipedia.org/wiki/Fenugreek" TargetMode="External"/><Relationship Id="rId30"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melilotus%2Balbus%26biw%3D1440%26bih%3D732&amp;rurl=translate.google.fr&amp;sl=en&amp;u=http://en.wikipedia.org/wiki/Forage&amp;usg=ALkJrhhhKQE7etke73G2ZAAx688cvYKDRQ" TargetMode="External"/><Relationship Id="rId13" Type="http://schemas.openxmlformats.org/officeDocument/2006/relationships/hyperlink" Target="http://translate.googleusercontent.com/translate_c?depth=1&amp;hl=fr&amp;prev=/search%3Fq%3Dmelilotus%2Balbus%2Bsalt%2Btolerance%26biw%3D1440%26bih%3D732&amp;rurl=translate.google.fr&amp;sl=en&amp;u=http://wiki.bugwood.org/Melilotus_officinalis&amp;usg=ALkJrhg-X3sUxASkxZG2GD20sHuW2ZKt4Q#cite_note-mar49-4" TargetMode="External"/><Relationship Id="rId18" Type="http://schemas.openxmlformats.org/officeDocument/2006/relationships/image" Target="../media/image4.jpeg"/><Relationship Id="rId3" Type="http://schemas.openxmlformats.org/officeDocument/2006/relationships/hyperlink" Target="http://fr.wikipedia.org/wiki/Fabac%C3%A9es" TargetMode="External"/><Relationship Id="rId21" Type="http://schemas.openxmlformats.org/officeDocument/2006/relationships/image" Target="../media/image41.jpeg"/><Relationship Id="rId7" Type="http://schemas.openxmlformats.org/officeDocument/2006/relationships/hyperlink" Target="http://translate.googleusercontent.com/translate_c?depth=1&amp;hl=fr&amp;prev=/search?q=melilotus+albus&amp;biw=1440&amp;bih=732&amp;rurl=translate.google.fr&amp;sl=en&amp;u=http://en.wikipedia.org/wiki/Forage&amp;usg=ALkJrhhhKQE7etke73G2ZAAx688cvYKDRQ" TargetMode="External"/><Relationship Id="rId12" Type="http://schemas.openxmlformats.org/officeDocument/2006/relationships/hyperlink" Target="http://translate.googleusercontent.com/translate_c?depth=1&amp;hl=fr&amp;prev=/search%3Fq%3Dmelilotus%2Balbus%2Bsalt%2Btolerance%26biw%3D1440%26bih%3D732&amp;rurl=translate.google.fr&amp;sl=en&amp;u=http://wiki.bugwood.org/Melilotus_officinalis&amp;usg=ALkJrhg-X3sUxASkxZG2GD20sHuW2ZKt4Q#cite_note-turk-2" TargetMode="External"/><Relationship Id="rId17" Type="http://schemas.openxmlformats.org/officeDocument/2006/relationships/hyperlink" Target="http://wiki.bugwood.org/Melilotus_officinalis" TargetMode="External"/><Relationship Id="rId2" Type="http://schemas.openxmlformats.org/officeDocument/2006/relationships/hyperlink" Target="http://fr.wikipedia.org/wiki/Plante_herbac%C3%A9e" TargetMode="External"/><Relationship Id="rId16" Type="http://schemas.openxmlformats.org/officeDocument/2006/relationships/hyperlink" Target="http://www.regional.org.au/au/asa/2006/poster/soil/4423_evansp.htm" TargetMode="External"/><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melilotus%2Balbus%26biw%3D1440%26bih%3D732&amp;rurl=translate.google.fr&amp;sl=en&amp;u=http://en.wikipedia.org/wiki/Anticoagulant&amp;usg=ALkJrhiTCahev3niP-bhf_8ItSVJCA00XQ" TargetMode="External"/><Relationship Id="rId11" Type="http://schemas.openxmlformats.org/officeDocument/2006/relationships/hyperlink" Target="http://translate.googleusercontent.com/translate_c?depth=1&amp;hl=fr&amp;prev=/search%3Fq%3Dmelilotus%2Balbus%26biw%3D1440%26bih%3D732&amp;rurl=translate.google.fr&amp;sl=en&amp;u=http://en.wikipedia.org/wiki/Legume&amp;usg=ALkJrhhfKBWAKjAFPtqcsVq88qLRMJdsbQ#Fixation_of_nitrogen_in_the_soil" TargetMode="External"/><Relationship Id="rId5" Type="http://schemas.openxmlformats.org/officeDocument/2006/relationships/hyperlink" Target="http://translate.googleusercontent.com/translate_c?depth=1&amp;hl=fr&amp;prev=/search%3Fq%3Dmelilotus%2Balbus%26biw%3D1440%26bih%3D732&amp;rurl=translate.google.fr&amp;sl=en&amp;u=http://en.wikipedia.org/wiki/Coumarin&amp;usg=ALkJrhhTJ8cUMPSMZFodWIvfst7rnf_xbw" TargetMode="External"/><Relationship Id="rId15" Type="http://schemas.openxmlformats.org/officeDocument/2006/relationships/hyperlink" Target="http://en.wikipedia.org/wiki/Melilotus_albus" TargetMode="External"/><Relationship Id="rId10" Type="http://schemas.openxmlformats.org/officeDocument/2006/relationships/hyperlink" Target="http://translate.googleusercontent.com/translate_c?depth=1&amp;hl=fr&amp;prev=/search%3Fq%3Dmelilotus%2Balbus%26biw%3D1440%26bih%3D732&amp;rurl=translate.google.fr&amp;sl=en&amp;u=http://en.wikipedia.org/wiki/Riparian_area&amp;usg=ALkJrhjFPdoBcortFwL8kNckbcF4B-xM5g" TargetMode="External"/><Relationship Id="rId19" Type="http://schemas.openxmlformats.org/officeDocument/2006/relationships/image" Target="../media/image5.jpeg"/><Relationship Id="rId4" Type="http://schemas.openxmlformats.org/officeDocument/2006/relationships/hyperlink" Target="http://fr.wikipedia.org/wiki/Plante_mellif%C3%A8re" TargetMode="External"/><Relationship Id="rId9" Type="http://schemas.openxmlformats.org/officeDocument/2006/relationships/hyperlink" Target="http://translate.googleusercontent.com/translate_c?depth=1&amp;hl=fr&amp;prev=/search%3Fq%3Dmelilotus%2Balbus%26biw%3D1440%26bih%3D732&amp;rurl=translate.google.fr&amp;sl=en&amp;u=http://en.wikipedia.org/wiki/Invasive_species&amp;usg=ALkJrhgGMkolitegHGwdnvIlIvfo8oSfzw" TargetMode="External"/><Relationship Id="rId14" Type="http://schemas.openxmlformats.org/officeDocument/2006/relationships/hyperlink" Target="http://fr.wikipedia.org/wiki/M%C3%A9lilot_blanc" TargetMode="External"/><Relationship Id="rId22"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Melilotus%2Bindicus%26biw%3D1440%26bih%3D732&amp;rurl=translate.google.fr&amp;sl=en&amp;u=http://en.wikipedia.org/wiki/Africa&amp;usg=ALkJrhi0brpyNdn_FVPcOFX_YY6aaEC-kA" TargetMode="External"/><Relationship Id="rId13" Type="http://schemas.openxmlformats.org/officeDocument/2006/relationships/hyperlink" Target="http://translate.googleusercontent.com/translate_c?depth=1&amp;hl=fr&amp;prev=/search%3Fq%3DMelilotus%2Bindicus%26biw%3D1440%26bih%3D732&amp;rurl=translate.google.fr&amp;sl=en&amp;u=http://en.wikipedia.org/wiki/New_Zealand&amp;usg=ALkJrhiOqD6amCI6mLsjo9S1vcfjep-rGQ" TargetMode="External"/><Relationship Id="rId18" Type="http://schemas.openxmlformats.org/officeDocument/2006/relationships/hyperlink" Target="http://www.feedipedia.org/node/273" TargetMode="External"/><Relationship Id="rId3" Type="http://schemas.openxmlformats.org/officeDocument/2006/relationships/image" Target="../media/image5.jpeg"/><Relationship Id="rId21" Type="http://schemas.openxmlformats.org/officeDocument/2006/relationships/image" Target="../media/image44.jpeg"/><Relationship Id="rId7" Type="http://schemas.openxmlformats.org/officeDocument/2006/relationships/hyperlink" Target="http://translate.googleusercontent.com/translate_c?depth=1&amp;hl=fr&amp;prev=/search%3Fq%3DMelilotus%2Bindicus%26biw%3D1440%26bih%3D732&amp;rurl=translate.google.fr&amp;sl=en&amp;u=http://en.wikipedia.org/wiki/Macaronesia&amp;usg=ALkJrhj3FsrPpj4IrlMpRJ5q7TKqARqAfg" TargetMode="External"/><Relationship Id="rId12" Type="http://schemas.openxmlformats.org/officeDocument/2006/relationships/hyperlink" Target="http://translate.googleusercontent.com/translate_c?depth=1&amp;hl=fr&amp;prev=/search%3Fq%3DMelilotus%2Bindicus%26biw%3D1440%26bih%3D732&amp;rurl=translate.google.fr&amp;sl=en&amp;u=http://en.wikipedia.org/wiki/Australia&amp;usg=ALkJrhiP7zi2Yp7OCG-3Mkrg4l3aETZPTQ" TargetMode="External"/><Relationship Id="rId17" Type="http://schemas.openxmlformats.org/officeDocument/2006/relationships/hyperlink" Target="http://www.pfaf.org/user/Plant.aspx?LatinName=Melilotus+indicus" TargetMode="External"/><Relationship Id="rId2" Type="http://schemas.openxmlformats.org/officeDocument/2006/relationships/image" Target="../media/image3.jpeg"/><Relationship Id="rId16" Type="http://schemas.openxmlformats.org/officeDocument/2006/relationships/hyperlink" Target="https://www.kau.edu.sa/Files/857/Researches/58292_28460.pdf" TargetMode="External"/><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Melilotus%2Bindicus%26biw%3D1440%26bih%3D732&amp;rurl=translate.google.fr&amp;sl=en&amp;u=http://en.wikipedia.org/wiki/Melilotus_indicus&amp;usg=ALkJrhgH1_t3-6vzlvywLh-s3wnLCu30-A#cite_note-FloraBase_4085-4" TargetMode="External"/><Relationship Id="rId11" Type="http://schemas.openxmlformats.org/officeDocument/2006/relationships/hyperlink" Target="http://translate.googleusercontent.com/translate_c?depth=1&amp;hl=fr&amp;prev=/search%3Fq%3DMelilotus%2Bindicus%26biw%3D1440%26bih%3D732&amp;rurl=translate.google.fr&amp;sl=en&amp;u=http://en.wikipedia.org/wiki/South_America&amp;usg=ALkJrhgruvjmHhVeYj6GlCyy0CeYIrclNA" TargetMode="External"/><Relationship Id="rId5" Type="http://schemas.openxmlformats.org/officeDocument/2006/relationships/hyperlink" Target="http://fr.wikipedia.org/wiki/Fabac%C3%A9es" TargetMode="External"/><Relationship Id="rId15" Type="http://schemas.openxmlformats.org/officeDocument/2006/relationships/hyperlink" Target="http://en.wikipedia.org/wiki/Melilotus_indicus" TargetMode="External"/><Relationship Id="rId23" Type="http://schemas.openxmlformats.org/officeDocument/2006/relationships/image" Target="../media/image4.jpeg"/><Relationship Id="rId10" Type="http://schemas.openxmlformats.org/officeDocument/2006/relationships/hyperlink" Target="http://translate.googleusercontent.com/translate_c?depth=1&amp;hl=fr&amp;prev=/search%3Fq%3DMelilotus%2Bindicus%26biw%3D1440%26bih%3D732&amp;rurl=translate.google.fr&amp;sl=en&amp;u=http://en.wikipedia.org/wiki/United_States&amp;usg=ALkJrhj5X4KBjS1IUgObkdzXyh7BYcfyDQ" TargetMode="External"/><Relationship Id="rId19" Type="http://schemas.openxmlformats.org/officeDocument/2006/relationships/image" Target="../media/image42.jpeg"/><Relationship Id="rId4" Type="http://schemas.openxmlformats.org/officeDocument/2006/relationships/hyperlink" Target="http://fr.wikipedia.org/wiki/Plante_herbac%C3%A9e" TargetMode="External"/><Relationship Id="rId9" Type="http://schemas.openxmlformats.org/officeDocument/2006/relationships/hyperlink" Target="http://translate.googleusercontent.com/translate_c?depth=1&amp;hl=fr&amp;prev=/search%3Fq%3DMelilotus%2Bindicus%26biw%3D1440%26bih%3D732&amp;rurl=translate.google.fr&amp;sl=en&amp;u=http://en.wikipedia.org/wiki/United_Kingdom&amp;usg=ALkJrhgzGSeiM0FZbNdGaENoe58FrUpzhA" TargetMode="External"/><Relationship Id="rId14" Type="http://schemas.openxmlformats.org/officeDocument/2006/relationships/hyperlink" Target="http://translate.googleusercontent.com/translate_c?depth=1&amp;hl=fr&amp;prev=/search%3Fq%3DMelilotus%2Bindicus%26biw%3D1440%26bih%3D732&amp;rurl=translate.google.fr&amp;sl=en&amp;u=http://en.wikipedia.org/wiki/Melilotus_indicus&amp;usg=ALkJrhgH1_t3-6vzlvywLh-s3wnLCu30-A#cite_note-GRIN-1" TargetMode="External"/><Relationship Id="rId22"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hyperlink" Target="http://fr.wikipedia.org/wiki/Graine" TargetMode="External"/><Relationship Id="rId13" Type="http://schemas.openxmlformats.org/officeDocument/2006/relationships/hyperlink" Target="http://fr.wikipedia.org/wiki/Alcalo%C3%AFde" TargetMode="External"/><Relationship Id="rId18" Type="http://schemas.openxmlformats.org/officeDocument/2006/relationships/hyperlink" Target="http://translate.googleusercontent.com/translate_c?depth=1&amp;hl=fr&amp;prev=search&amp;rurl=translate.google.fr&amp;sl=en&amp;u=http://en.wikipedia.org/wiki/Lupinus_luteus&amp;usg=ALkJrhjEL0DS5iwMlhI7dEjEgi9gnJOnXQ#cite_note-4" TargetMode="External"/><Relationship Id="rId26" Type="http://schemas.openxmlformats.org/officeDocument/2006/relationships/hyperlink" Target="http://www.fermedesaintemarthe.com/A-1552-lupin-jaune-doux.aspx" TargetMode="External"/><Relationship Id="rId3" Type="http://schemas.openxmlformats.org/officeDocument/2006/relationships/image" Target="../media/image4.jpeg"/><Relationship Id="rId21" Type="http://schemas.openxmlformats.org/officeDocument/2006/relationships/hyperlink" Target="http://translate.googleusercontent.com/translate_c?depth=1&amp;hl=fr&amp;prev=search&amp;rurl=translate.google.fr&amp;sl=en&amp;u=http://en.wikipedia.org/wiki/Latin_America&amp;usg=ALkJrhjMBQcHTRCYgW5h9u8J7U-TIg2VXA" TargetMode="External"/><Relationship Id="rId34" Type="http://schemas.openxmlformats.org/officeDocument/2006/relationships/image" Target="../media/image50.jpeg"/><Relationship Id="rId7" Type="http://schemas.openxmlformats.org/officeDocument/2006/relationships/hyperlink" Target="http://fr.wikipedia.org/wiki/Glossaire_botanique#P" TargetMode="External"/><Relationship Id="rId12" Type="http://schemas.openxmlformats.org/officeDocument/2006/relationships/hyperlink" Target="http://fr.wikipedia.org/wiki/Corse" TargetMode="External"/><Relationship Id="rId17" Type="http://schemas.openxmlformats.org/officeDocument/2006/relationships/hyperlink" Target="http://fr.wikipedia.org/wiki/Lupin_jaune#cite_note-1" TargetMode="External"/><Relationship Id="rId25" Type="http://schemas.openxmlformats.org/officeDocument/2006/relationships/hyperlink" Target="http://fr.wikipedia.org/wiki/Lupin_jaune" TargetMode="External"/><Relationship Id="rId33" Type="http://schemas.openxmlformats.org/officeDocument/2006/relationships/image" Target="../media/image2.jpeg"/><Relationship Id="rId2" Type="http://schemas.openxmlformats.org/officeDocument/2006/relationships/image" Target="../media/image5.jpeg"/><Relationship Id="rId16" Type="http://schemas.openxmlformats.org/officeDocument/2006/relationships/hyperlink" Target="http://fr.wikipedia.org/wiki/Spart%C3%A9ine" TargetMode="External"/><Relationship Id="rId20" Type="http://schemas.openxmlformats.org/officeDocument/2006/relationships/hyperlink" Target="http://translate.googleusercontent.com/translate_c?depth=1&amp;hl=fr&amp;prev=search&amp;rurl=translate.google.fr&amp;sl=en&amp;u=http://en.wikipedia.org/wiki/Mediterranean_basin&amp;usg=ALkJrhh_E0RNvmXpsOo1LizBW3GbVXyX6A" TargetMode="External"/><Relationship Id="rId29"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hyperlink" Target="http://fr.wikipedia.org/wiki/Plante_annuelle" TargetMode="External"/><Relationship Id="rId11" Type="http://schemas.openxmlformats.org/officeDocument/2006/relationships/hyperlink" Target="http://fr.wikipedia.org/wiki/Bassin_m%C3%A9diterran%C3%A9en" TargetMode="External"/><Relationship Id="rId24" Type="http://schemas.openxmlformats.org/officeDocument/2006/relationships/hyperlink" Target="http://fr.wikipedia.org/wiki/Lupin_jaune#cite_note-2" TargetMode="External"/><Relationship Id="rId32" Type="http://schemas.openxmlformats.org/officeDocument/2006/relationships/image" Target="../media/image49.jpeg"/><Relationship Id="rId5" Type="http://schemas.openxmlformats.org/officeDocument/2006/relationships/hyperlink" Target="http://fr.wikipedia.org/wiki/Herbe" TargetMode="External"/><Relationship Id="rId15" Type="http://schemas.openxmlformats.org/officeDocument/2006/relationships/hyperlink" Target="http://fr.wikipedia.org/w/index.php?title=Lupanine&amp;action=edit&amp;redlink=1" TargetMode="External"/><Relationship Id="rId23" Type="http://schemas.openxmlformats.org/officeDocument/2006/relationships/hyperlink" Target="http://fr.wikipedia.org/wiki/Plante_invasive" TargetMode="External"/><Relationship Id="rId28" Type="http://schemas.openxmlformats.org/officeDocument/2006/relationships/hyperlink" Target="http://www.flowersinisrael.com/Lupinusluteus_page.htm" TargetMode="External"/><Relationship Id="rId10" Type="http://schemas.openxmlformats.org/officeDocument/2006/relationships/hyperlink" Target="http://fr.wikipedia.org/wiki/Alimentation_animale" TargetMode="External"/><Relationship Id="rId19" Type="http://schemas.openxmlformats.org/officeDocument/2006/relationships/hyperlink" Target="http://translate.googleusercontent.com/translate_c?depth=1&amp;hl=fr&amp;prev=search&amp;rurl=translate.google.fr&amp;sl=en&amp;u=http://en.wikipedia.org/wiki/Lupin_bean&amp;usg=ALkJrhhf8mP1Sf3lYIgVUnLhFRf3qRqufQ" TargetMode="External"/><Relationship Id="rId31" Type="http://schemas.openxmlformats.org/officeDocument/2006/relationships/image" Target="../media/image48.jpeg"/><Relationship Id="rId4" Type="http://schemas.openxmlformats.org/officeDocument/2006/relationships/hyperlink" Target="http://fr.wikipedia.org/wiki/Plante" TargetMode="External"/><Relationship Id="rId9" Type="http://schemas.openxmlformats.org/officeDocument/2006/relationships/hyperlink" Target="http://fr.wikipedia.org/wiki/Alimentation" TargetMode="External"/><Relationship Id="rId14" Type="http://schemas.openxmlformats.org/officeDocument/2006/relationships/hyperlink" Target="http://fr.wikipedia.org/w/index.php?title=Quinolizidine&amp;action=edit&amp;redlink=1" TargetMode="External"/><Relationship Id="rId22" Type="http://schemas.openxmlformats.org/officeDocument/2006/relationships/hyperlink" Target="http://translate.googleusercontent.com/translate_c?depth=1&amp;hl=fr&amp;prev=search&amp;rurl=translate.google.fr&amp;sl=en&amp;u=http://en.wikipedia.org/wiki/Pickling&amp;usg=ALkJrhhhJuwy18WkNKLpE6aQE2F08GOCOg" TargetMode="External"/><Relationship Id="rId27" Type="http://schemas.openxmlformats.org/officeDocument/2006/relationships/hyperlink" Target="http://en.wikipedia.org/wiki/Lupinus_luteus" TargetMode="External"/><Relationship Id="rId30"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Crop_rotation&amp;usg=ALkJrhh7LswVLVKnNc5FGMmz7dVSXQp43w" TargetMode="External"/><Relationship Id="rId13" Type="http://schemas.openxmlformats.org/officeDocument/2006/relationships/hyperlink" Target="http://translate.googleusercontent.com/translate_c?depth=1&amp;hl=fr&amp;prev=search&amp;rurl=translate.google.fr&amp;sl=en&amp;u=http://en.wikipedia.org/wiki/Starch&amp;usg=ALkJrhgOu1QUefYnonEQv9qIHN8P-QqaMA" TargetMode="External"/><Relationship Id="rId18" Type="http://schemas.openxmlformats.org/officeDocument/2006/relationships/hyperlink" Target="http://translate.googleusercontent.com/translate_c?depth=1&amp;hl=fr&amp;prev=search&amp;rurl=translate.google.fr&amp;sl=en&amp;u=http://en.wikipedia.org/wiki/Processed_foods&amp;usg=ALkJrhiEaxcdVZqG9lv5MOu6EvA7wMoOWA" TargetMode="External"/><Relationship Id="rId26" Type="http://schemas.openxmlformats.org/officeDocument/2006/relationships/image" Target="../media/image55.jpeg"/><Relationship Id="rId3" Type="http://schemas.openxmlformats.org/officeDocument/2006/relationships/image" Target="../media/image2.jpeg"/><Relationship Id="rId21" Type="http://schemas.openxmlformats.org/officeDocument/2006/relationships/hyperlink" Target="http://en.wikipedia.org/wiki/Lupinus_angustifolius" TargetMode="External"/><Relationship Id="rId7" Type="http://schemas.openxmlformats.org/officeDocument/2006/relationships/hyperlink" Target="http://translate.googleusercontent.com/translate_c?depth=1&amp;hl=fr&amp;prev=search&amp;rurl=translate.google.fr&amp;sl=en&amp;u=http://en.wikipedia.org/wiki/Lupinus_angustifolius&amp;usg=ALkJrhiwMzBn9HgpY-KbXCRgsuY2w8J7iQ" TargetMode="External"/><Relationship Id="rId12" Type="http://schemas.openxmlformats.org/officeDocument/2006/relationships/hyperlink" Target="http://translate.googleusercontent.com/translate_c?depth=1&amp;hl=fr&amp;prev=search&amp;rurl=translate.google.fr&amp;sl=en&amp;u=http://en.wikipedia.org/wiki/Protein&amp;usg=ALkJrhhr183v8fVpp_5HPJad-n5zKSztgw" TargetMode="External"/><Relationship Id="rId17" Type="http://schemas.openxmlformats.org/officeDocument/2006/relationships/hyperlink" Target="http://translate.googleusercontent.com/translate_c?depth=1&amp;hl=fr&amp;prev=search&amp;rurl=translate.google.fr&amp;sl=en&amp;u=http://en.wikipedia.org/wiki/Protease_inhibitors&amp;usg=ALkJrhh7Y4pRViWxE_c9OU7izeXF_ltkqg" TargetMode="External"/><Relationship Id="rId25" Type="http://schemas.openxmlformats.org/officeDocument/2006/relationships/image" Target="../media/image54.jpeg"/><Relationship Id="rId2" Type="http://schemas.openxmlformats.org/officeDocument/2006/relationships/hyperlink" Target="http://fr.wikipedia.org/wiki/Lupinus_angustifolius" TargetMode="External"/><Relationship Id="rId16" Type="http://schemas.openxmlformats.org/officeDocument/2006/relationships/hyperlink" Target="http://translate.googleusercontent.com/translate_c?depth=1&amp;hl=fr&amp;prev=search&amp;rurl=translate.google.fr&amp;sl=en&amp;u=http://en.wikipedia.org/wiki/Digestibility&amp;usg=ALkJrhhY7MnY93coN1-FUrfnQwqQ6gvxNA" TargetMode="External"/><Relationship Id="rId20" Type="http://schemas.openxmlformats.org/officeDocument/2006/relationships/hyperlink" Target="http://www.pfaf.org/user/plant.aspx?LatinName=Lupinus+angustifolius"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Lupinus_angustifolius&amp;usg=ALkJrhiwMzBn9HgpY-KbXCRgsuY2w8J7iQ#cite_note-Eckardt_et_al.2C_2002-5" TargetMode="External"/><Relationship Id="rId11" Type="http://schemas.openxmlformats.org/officeDocument/2006/relationships/hyperlink" Target="http://translate.googleusercontent.com/translate_c?depth=1&amp;hl=fr&amp;prev=search&amp;rurl=translate.google.fr&amp;sl=en&amp;u=http://en.wikipedia.org/wiki/Lupinus_angustifolius&amp;usg=ALkJrhiwMzBn9HgpY-KbXCRgsuY2w8J7iQ#cite_note-11" TargetMode="External"/><Relationship Id="rId24" Type="http://schemas.openxmlformats.org/officeDocument/2006/relationships/image" Target="../media/image53.jpeg"/><Relationship Id="rId5" Type="http://schemas.openxmlformats.org/officeDocument/2006/relationships/hyperlink" Target="http://fr.wikipedia.org/wiki/Lupinus_angustifolius#cite_note-1" TargetMode="External"/><Relationship Id="rId15" Type="http://schemas.openxmlformats.org/officeDocument/2006/relationships/hyperlink" Target="http://translate.googleusercontent.com/translate_c?depth=1&amp;hl=fr&amp;prev=search&amp;rurl=translate.google.fr&amp;sl=en&amp;u=http://en.wikipedia.org/wiki/Monogastric&amp;usg=ALkJrhgyAzOWtiNYSq0dbfRYuuPL-bSz7g" TargetMode="External"/><Relationship Id="rId23" Type="http://schemas.openxmlformats.org/officeDocument/2006/relationships/image" Target="../media/image52.jpeg"/><Relationship Id="rId10" Type="http://schemas.openxmlformats.org/officeDocument/2006/relationships/hyperlink" Target="http://translate.googleusercontent.com/translate_c?depth=1&amp;hl=fr&amp;prev=search&amp;rurl=translate.google.fr&amp;sl=en&amp;u=http://en.wikipedia.org/wiki/Soil_compaction&amp;usg=ALkJrhi7KDpP2_FaD20iORPWlaj2uFGfjA" TargetMode="External"/><Relationship Id="rId19" Type="http://schemas.openxmlformats.org/officeDocument/2006/relationships/hyperlink" Target="http://translate.googleusercontent.com/translate_c?depth=1&amp;hl=fr&amp;prev=search&amp;rurl=translate.google.fr&amp;sl=en&amp;u=http://en.wikipedia.org/wiki/Lupinus_angustifolius&amp;usg=ALkJrhiwMzBn9HgpY-KbXCRgsuY2w8J7iQ#cite_note-12" TargetMode="External"/><Relationship Id="rId4" Type="http://schemas.openxmlformats.org/officeDocument/2006/relationships/hyperlink" Target="http://fr.wikipedia.org/wiki/Lait_v%C3%A9g%C3%A9tal" TargetMode="External"/><Relationship Id="rId9" Type="http://schemas.openxmlformats.org/officeDocument/2006/relationships/hyperlink" Target="http://translate.googleusercontent.com/translate_c?depth=1&amp;hl=fr&amp;prev=search&amp;rurl=translate.google.fr&amp;sl=en&amp;u=http://en.wikipedia.org/wiki/Green_manure&amp;usg=ALkJrhgE7nKF0njVUCbt8b40A9EY9XDz6w" TargetMode="External"/><Relationship Id="rId14" Type="http://schemas.openxmlformats.org/officeDocument/2006/relationships/hyperlink" Target="http://translate.googleusercontent.com/translate_c?depth=1&amp;hl=fr&amp;prev=search&amp;rurl=translate.google.fr&amp;sl=en&amp;u=http://en.wikipedia.org/wiki/Ruminant&amp;usg=ALkJrhjSNmLijLi-Qn7uh2c8RM7xcduQnA" TargetMode="External"/><Relationship Id="rId22"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hyperlink" Target="http://fr.wikipedia.org/wiki/Europe_de_l%27Ouest" TargetMode="External"/><Relationship Id="rId13" Type="http://schemas.openxmlformats.org/officeDocument/2006/relationships/hyperlink" Target="http://fr.wikipedia.org/wiki/Afrique_tropicale" TargetMode="External"/><Relationship Id="rId18" Type="http://schemas.openxmlformats.org/officeDocument/2006/relationships/hyperlink" Target="http://fr.wikipedia.org/wiki/Br%C3%A9sil" TargetMode="External"/><Relationship Id="rId26" Type="http://schemas.openxmlformats.org/officeDocument/2006/relationships/hyperlink" Target="http://translate.googleusercontent.com/translate_c?depth=1&amp;hl=fr&amp;prev=search&amp;rurl=translate.google.fr&amp;sl=en&amp;u=http://en.wikipedia.org/wiki/Salad&amp;usg=ALkJrhjrPqdFuYvNOK4LSPnMp3KYYRA7zQ" TargetMode="External"/><Relationship Id="rId3" Type="http://schemas.openxmlformats.org/officeDocument/2006/relationships/hyperlink" Target="http://fr.wikipedia.org/wiki/Alimentation" TargetMode="External"/><Relationship Id="rId21" Type="http://schemas.openxmlformats.org/officeDocument/2006/relationships/hyperlink" Target="http://fr.wikipedia.org/wiki/Cordill%C3%A8re_des_Andes" TargetMode="External"/><Relationship Id="rId7" Type="http://schemas.openxmlformats.org/officeDocument/2006/relationships/hyperlink" Target="http://fr.wikipedia.org/wiki/%C3%89thiopie" TargetMode="External"/><Relationship Id="rId12" Type="http://schemas.openxmlformats.org/officeDocument/2006/relationships/hyperlink" Target="http://fr.wikipedia.org/wiki/Am%C3%A9rique" TargetMode="External"/><Relationship Id="rId17" Type="http://schemas.openxmlformats.org/officeDocument/2006/relationships/hyperlink" Target="http://fr.wikipedia.org/wiki/Tramousse" TargetMode="External"/><Relationship Id="rId25" Type="http://schemas.openxmlformats.org/officeDocument/2006/relationships/hyperlink" Target="http://translate.googleusercontent.com/translate_c?depth=1&amp;hl=fr&amp;prev=search&amp;rurl=translate.google.fr&amp;sl=en&amp;u=http://en.wikipedia.org/wiki/Stew&amp;usg=ALkJrhj2t-McWVDg2zLPUySMOgXkjDdeFw" TargetMode="External"/><Relationship Id="rId2" Type="http://schemas.openxmlformats.org/officeDocument/2006/relationships/hyperlink" Target="http://fr.wikipedia.org/wiki/Graine" TargetMode="External"/><Relationship Id="rId16" Type="http://schemas.openxmlformats.org/officeDocument/2006/relationships/hyperlink" Target="http://fr.wikipedia.org/wiki/Saumure" TargetMode="External"/><Relationship Id="rId20" Type="http://schemas.openxmlformats.org/officeDocument/2006/relationships/hyperlink" Target="http://fr.wikipedia.org/wiki/Am%C3%A9rique_du_Sud" TargetMode="External"/><Relationship Id="rId29"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fr.wikipedia.org/wiki/Soudan" TargetMode="External"/><Relationship Id="rId11" Type="http://schemas.openxmlformats.org/officeDocument/2006/relationships/hyperlink" Target="http://fr.wikipedia.org/wiki/Ukraine" TargetMode="External"/><Relationship Id="rId24" Type="http://schemas.openxmlformats.org/officeDocument/2006/relationships/hyperlink" Target="http://translate.googleusercontent.com/translate_c?depth=1&amp;hl=fr&amp;prev=search&amp;rurl=translate.google.fr&amp;sl=en&amp;u=http://en.wikipedia.org/wiki/Soup&amp;usg=ALkJrhgdb8PAjDz1JfXJX7nrVlWDR7Ag2g" TargetMode="External"/><Relationship Id="rId32" Type="http://schemas.openxmlformats.org/officeDocument/2006/relationships/image" Target="../media/image59.jpeg"/><Relationship Id="rId5" Type="http://schemas.openxmlformats.org/officeDocument/2006/relationships/hyperlink" Target="http://fr.wikipedia.org/wiki/%C3%89gypte" TargetMode="External"/><Relationship Id="rId15" Type="http://schemas.openxmlformats.org/officeDocument/2006/relationships/hyperlink" Target="http://fr.wikipedia.org/wiki/Australie" TargetMode="External"/><Relationship Id="rId23" Type="http://schemas.openxmlformats.org/officeDocument/2006/relationships/hyperlink" Target="http://translate.googleusercontent.com/translate_c?depth=1&amp;hl=fr&amp;prev=search&amp;rurl=translate.google.fr&amp;sl=en&amp;u=http://en.wikipedia.org/wiki/Fat&amp;usg=ALkJrhi17OxoxFCUeXijg4oX-MiXcomDog" TargetMode="External"/><Relationship Id="rId28" Type="http://schemas.openxmlformats.org/officeDocument/2006/relationships/hyperlink" Target="http://translate.googleusercontent.com/translate_c?depth=1&amp;hl=fr&amp;prev=search&amp;rurl=translate.google.fr&amp;sl=en&amp;u=http://en.wikipedia.org/wiki/Sparteine&amp;usg=ALkJrhghq8GlCmNlmE5-6m2G1dUUiGEM3g" TargetMode="External"/><Relationship Id="rId10" Type="http://schemas.openxmlformats.org/officeDocument/2006/relationships/hyperlink" Target="http://fr.wikipedia.org/wiki/Russie" TargetMode="External"/><Relationship Id="rId19" Type="http://schemas.openxmlformats.org/officeDocument/2006/relationships/hyperlink" Target="http://fr.wikipedia.org/w/index.php?title=Lupinus_mutabilis&amp;action=edit&amp;redlink=1" TargetMode="External"/><Relationship Id="rId31" Type="http://schemas.openxmlformats.org/officeDocument/2006/relationships/image" Target="../media/image58.jpeg"/><Relationship Id="rId4" Type="http://schemas.openxmlformats.org/officeDocument/2006/relationships/hyperlink" Target="http://fr.wikipedia.org/wiki/Alimentation_animale" TargetMode="External"/><Relationship Id="rId9" Type="http://schemas.openxmlformats.org/officeDocument/2006/relationships/hyperlink" Target="http://fr.wikipedia.org/wiki/Europe_centrale" TargetMode="External"/><Relationship Id="rId14" Type="http://schemas.openxmlformats.org/officeDocument/2006/relationships/hyperlink" Target="http://fr.wikipedia.org/wiki/Afrique_australe" TargetMode="External"/><Relationship Id="rId22" Type="http://schemas.openxmlformats.org/officeDocument/2006/relationships/hyperlink" Target="http://translate.googleusercontent.com/translate_c?depth=1&amp;hl=fr&amp;prev=search&amp;rurl=translate.google.fr&amp;sl=en&amp;u=http://en.wikipedia.org/wiki/Protein&amp;usg=ALkJrhhr183v8fVpp_5HPJad-n5zKSztgw" TargetMode="External"/><Relationship Id="rId27" Type="http://schemas.openxmlformats.org/officeDocument/2006/relationships/hyperlink" Target="http://translate.googleusercontent.com/translate_c?depth=1&amp;hl=fr&amp;prev=search&amp;rurl=translate.google.fr&amp;sl=en&amp;u=http://en.wikipedia.org/wiki/Maize&amp;usg=ALkJrhjGP7hH9qRfxwpKblpG1f2TkT-DVw" TargetMode="External"/><Relationship Id="rId30" Type="http://schemas.openxmlformats.org/officeDocument/2006/relationships/image" Target="../media/image57.jpeg"/></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Vigna_mungo" TargetMode="External"/><Relationship Id="rId13" Type="http://schemas.openxmlformats.org/officeDocument/2006/relationships/hyperlink" Target="https://fr.wikipedia.org/wiki/Vigna_subterranea" TargetMode="External"/><Relationship Id="rId18" Type="http://schemas.openxmlformats.org/officeDocument/2006/relationships/hyperlink" Target="https://fr.wikipedia.org/wiki/Vigna_unguiculata" TargetMode="External"/><Relationship Id="rId3" Type="http://schemas.openxmlformats.org/officeDocument/2006/relationships/hyperlink" Target="https://fr.wikipedia.org/w/index.php?title=Haricot_%C3%A0_feuilles_d%27aconit&amp;action=edit&amp;redlink=1" TargetMode="External"/><Relationship Id="rId21" Type="http://schemas.openxmlformats.org/officeDocument/2006/relationships/hyperlink" Target="https://en.wikipedia.org/wiki/Sphenostylis" TargetMode="External"/><Relationship Id="rId7" Type="http://schemas.openxmlformats.org/officeDocument/2006/relationships/hyperlink" Target="https://fr.wikipedia.org/w/index.php?title=Vigna_minima&amp;action=edit&amp;redlink=1" TargetMode="External"/><Relationship Id="rId12" Type="http://schemas.openxmlformats.org/officeDocument/2006/relationships/hyperlink" Target="https://fr.wikipedia.org/wiki/Haricot_mungo" TargetMode="External"/><Relationship Id="rId17" Type="http://schemas.openxmlformats.org/officeDocument/2006/relationships/hyperlink" Target="https://fr.wikipedia.org/wiki/Haricot_riz" TargetMode="External"/><Relationship Id="rId2" Type="http://schemas.openxmlformats.org/officeDocument/2006/relationships/hyperlink" Target="https://fr.wikipedia.org/wiki/Vigna_aconitifolia" TargetMode="External"/><Relationship Id="rId16" Type="http://schemas.openxmlformats.org/officeDocument/2006/relationships/hyperlink" Target="https://fr.wikipedia.org/wiki/Vigna_umbellata" TargetMode="External"/><Relationship Id="rId20" Type="http://schemas.openxmlformats.org/officeDocument/2006/relationships/hyperlink" Target="https://fr.wikipedia.org/wiki/Vigna" TargetMode="External"/><Relationship Id="rId1" Type="http://schemas.openxmlformats.org/officeDocument/2006/relationships/slideLayout" Target="../slideLayouts/slideLayout7.xml"/><Relationship Id="rId6" Type="http://schemas.openxmlformats.org/officeDocument/2006/relationships/hyperlink" Target="https://fr.wikipedia.org/wiki/Haricot_adzuki" TargetMode="External"/><Relationship Id="rId11" Type="http://schemas.openxmlformats.org/officeDocument/2006/relationships/hyperlink" Target="https://fr.wikipedia.org/wiki/Vigna_radiata" TargetMode="External"/><Relationship Id="rId5" Type="http://schemas.openxmlformats.org/officeDocument/2006/relationships/hyperlink" Target="https://fr.wikipedia.org/wiki/Vigna_angularis" TargetMode="External"/><Relationship Id="rId15" Type="http://schemas.openxmlformats.org/officeDocument/2006/relationships/hyperlink" Target="https://fr.wikipedia.org/w/index.php?title=Voandzeia&amp;action=edit&amp;redlink=1" TargetMode="External"/><Relationship Id="rId10" Type="http://schemas.openxmlformats.org/officeDocument/2006/relationships/hyperlink" Target="https://fr.wikipedia.org/w/index.php?title=Vigna_peduncularis&amp;action=edit&amp;redlink=1" TargetMode="External"/><Relationship Id="rId19" Type="http://schemas.openxmlformats.org/officeDocument/2006/relationships/hyperlink" Target="https://fr.wikipedia.org/w/index.php?title=Dolique_%C3%A0_%C5%93il_noir&amp;action=edit&amp;redlink=1" TargetMode="External"/><Relationship Id="rId4" Type="http://schemas.openxmlformats.org/officeDocument/2006/relationships/hyperlink" Target="https://fr.wikipedia.org/w/index.php?title=Vigna_adenantha&amp;action=edit&amp;redlink=1" TargetMode="External"/><Relationship Id="rId9" Type="http://schemas.openxmlformats.org/officeDocument/2006/relationships/hyperlink" Target="https://fr.wikipedia.org/wiki/Soja_noir" TargetMode="External"/><Relationship Id="rId14" Type="http://schemas.openxmlformats.org/officeDocument/2006/relationships/hyperlink" Target="https://fr.wikipedia.org/wiki/Pois_bambar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fao.org/ag/AGP/AGPC/doc/Gbase/mainmenu.htm" TargetMode="External"/><Relationship Id="rId3" Type="http://schemas.openxmlformats.org/officeDocument/2006/relationships/image" Target="../media/image61.jpeg"/><Relationship Id="rId7" Type="http://schemas.openxmlformats.org/officeDocument/2006/relationships/hyperlink" Target="http://www.hear.org/pier/species/desmodium_tortuosum.htm" TargetMode="External"/><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hyperlink" Target="mailto:lexsys@bangor.ac.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hyperlink" Target="http://www.ajol.info/index.php/wajae/article/viewFile/40570/8103" TargetMode="External"/><Relationship Id="rId7" Type="http://schemas.openxmlformats.org/officeDocument/2006/relationships/image" Target="../media/image66.jpg"/><Relationship Id="rId2" Type="http://schemas.openxmlformats.org/officeDocument/2006/relationships/hyperlink" Target="https://en.wikipedia.org/wiki/Sphenostylis" TargetMode="Externa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hyperlink" Target="http://www.bioline.org.br/request?ft01020" TargetMode="External"/><Relationship Id="rId4" Type="http://schemas.openxmlformats.org/officeDocument/2006/relationships/hyperlink" Target="http://orbi.ulg.ac.be/bitstream/2268/141245/1/Le%20Haricot-igname%20Africain.pdf" TargetMode="External"/><Relationship Id="rId9" Type="http://schemas.openxmlformats.org/officeDocument/2006/relationships/image" Target="../media/image68.jpg"/></Relationships>
</file>

<file path=ppt/slides/_rels/slide2.xml.rels><?xml version="1.0" encoding="UTF-8" standalone="yes"?>
<Relationships xmlns="http://schemas.openxmlformats.org/package/2006/relationships"><Relationship Id="rId2" Type="http://schemas.openxmlformats.org/officeDocument/2006/relationships/hyperlink" Target="http://fr.wikipedia.org/wiki/Lupinus_angustifoliu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fr.wikipedia.org/wiki/C%C3%A9r%C3%A9ale" TargetMode="External"/><Relationship Id="rId13" Type="http://schemas.openxmlformats.org/officeDocument/2006/relationships/hyperlink" Target="http://en.wikipedia.org/wiki/Vicia_sativa" TargetMode="External"/><Relationship Id="rId18" Type="http://schemas.openxmlformats.org/officeDocument/2006/relationships/hyperlink" Target="http://fr.wikipedia.org/wiki/Lathyrus_sativus#cite_note-3" TargetMode="External"/><Relationship Id="rId3" Type="http://schemas.openxmlformats.org/officeDocument/2006/relationships/hyperlink" Target="http://fr.wikipedia.org/wiki/Plante_fourrag%C3%A8re" TargetMode="External"/><Relationship Id="rId21" Type="http://schemas.openxmlformats.org/officeDocument/2006/relationships/image" Target="../media/image70.jpeg"/><Relationship Id="rId7" Type="http://schemas.openxmlformats.org/officeDocument/2006/relationships/hyperlink" Target="http://fr.wikipedia.org/wiki/Engrais_vert" TargetMode="External"/><Relationship Id="rId12" Type="http://schemas.openxmlformats.org/officeDocument/2006/relationships/hyperlink" Target="http://fr.wikipedia.org/wiki/Vicia_sativa" TargetMode="External"/><Relationship Id="rId17" Type="http://schemas.openxmlformats.org/officeDocument/2006/relationships/hyperlink" Target="http://fr.wikipedia.org/wiki/Stress_hydrique_(biologie)" TargetMode="External"/><Relationship Id="rId25" Type="http://schemas.openxmlformats.org/officeDocument/2006/relationships/image" Target="../media/image73.jpeg"/><Relationship Id="rId2" Type="http://schemas.openxmlformats.org/officeDocument/2006/relationships/hyperlink" Target="https://www.google.fr/search?rlz=1C1GGGE_frFR479FR479&amp;espv=2&amp;biw=1440&amp;bih=732&amp;q=vicia+sativa&amp;stick=H4sIAAAAAAAAAGOovnz8BQMDgzYHsxCnfq6-QVpVSlKhEphpaGmSba4l6FdaUpRZkpmfF5yZklqeWFn8zFpp11q1e7uM5j54lGWm535a094QAJG39mpIAAAA&amp;sa=X&amp;ei=FXhaVO_JH8TJOZTAgNgC&amp;ved=0CLwBEMQNMBU" TargetMode="External"/><Relationship Id="rId16" Type="http://schemas.openxmlformats.org/officeDocument/2006/relationships/hyperlink" Target="http://fr.wikipedia.org/wiki/Lathyrus_sativus#cite_note-2" TargetMode="External"/><Relationship Id="rId20"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hyperlink" Target="http://fr.wikipedia.org/wiki/Prot%C3%A9ine" TargetMode="External"/><Relationship Id="rId11" Type="http://schemas.openxmlformats.org/officeDocument/2006/relationships/hyperlink" Target="http://fr.wikipedia.org/wiki/Triticale" TargetMode="External"/><Relationship Id="rId24" Type="http://schemas.openxmlformats.org/officeDocument/2006/relationships/image" Target="../media/image72.jpeg"/><Relationship Id="rId5" Type="http://schemas.openxmlformats.org/officeDocument/2006/relationships/hyperlink" Target="http://fr.wikipedia.org/wiki/Pluviom%C3%A9trie" TargetMode="External"/><Relationship Id="rId15" Type="http://schemas.openxmlformats.org/officeDocument/2006/relationships/hyperlink" Target="http://fr.wikipedia.org/wiki/Gachas" TargetMode="External"/><Relationship Id="rId23" Type="http://schemas.openxmlformats.org/officeDocument/2006/relationships/image" Target="../media/image71.jpeg"/><Relationship Id="rId10" Type="http://schemas.openxmlformats.org/officeDocument/2006/relationships/hyperlink" Target="http://fr.wikipedia.org/wiki/Avoine" TargetMode="External"/><Relationship Id="rId19" Type="http://schemas.openxmlformats.org/officeDocument/2006/relationships/hyperlink" Target="http://database.prota.org/PROTAhtml/Lathyrus%20sativus_Fr.htm" TargetMode="External"/><Relationship Id="rId4" Type="http://schemas.openxmlformats.org/officeDocument/2006/relationships/hyperlink" Target="http://fr.wikipedia.org/wiki/Plante_messicole" TargetMode="External"/><Relationship Id="rId9" Type="http://schemas.openxmlformats.org/officeDocument/2006/relationships/hyperlink" Target="http://fr.wikipedia.org/wiki/Seigle" TargetMode="External"/><Relationship Id="rId14" Type="http://schemas.openxmlformats.org/officeDocument/2006/relationships/hyperlink" Target="https://www.google.fr/search?rlz=1C1GGGE_frFR479FR479&amp;espv=2&amp;biw=1440&amp;bih=732&amp;q=lathyrus+sativus&amp;stick=H4sIAAAAAAAAAGOovnz8BQMDgzYHsxCnfq6-QVpVSlKhEphpYlhZZqEl6FdaUpRZkpmfF5yZklqeWFlsEX9S39rAg9XGKX1Jqeu2-K_7jvMCAPjnr31IAAAA&amp;sa=X&amp;ei=FXhaVO_JH8TJOZTAgNgC&amp;ved=0CMQBEMQNMBU" TargetMode="External"/><Relationship Id="rId22"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hyperlink" Target="http://fr.wikipedia.org/wiki/Vari%C3%A9t%C3%A9_(botanique)" TargetMode="External"/><Relationship Id="rId13" Type="http://schemas.openxmlformats.org/officeDocument/2006/relationships/hyperlink" Target="http://fr.wikipedia.org/wiki/Monde_chinois" TargetMode="External"/><Relationship Id="rId18" Type="http://schemas.openxmlformats.org/officeDocument/2006/relationships/hyperlink" Target="http://fr.wikipedia.org/wiki/%C3%8Eles_Canaries" TargetMode="External"/><Relationship Id="rId26" Type="http://schemas.openxmlformats.org/officeDocument/2006/relationships/image" Target="../media/image77.jpeg"/><Relationship Id="rId3" Type="http://schemas.openxmlformats.org/officeDocument/2006/relationships/hyperlink" Target="http://fr.wikipedia.org/wiki/Esp%C3%A8ce" TargetMode="External"/><Relationship Id="rId21" Type="http://schemas.openxmlformats.org/officeDocument/2006/relationships/hyperlink" Target="http://fr.wikipedia.org/wiki/Prairie_(agriculture)" TargetMode="External"/><Relationship Id="rId7" Type="http://schemas.openxmlformats.org/officeDocument/2006/relationships/hyperlink" Target="http://fr.wikipedia.org/wiki/Sous-esp%C3%A8ce" TargetMode="External"/><Relationship Id="rId12" Type="http://schemas.openxmlformats.org/officeDocument/2006/relationships/hyperlink" Target="http://fr.wikipedia.org/wiki/Asie" TargetMode="External"/><Relationship Id="rId17" Type="http://schemas.openxmlformats.org/officeDocument/2006/relationships/hyperlink" Target="http://fr.wikipedia.org/wiki/Afrique_du_Nord" TargetMode="External"/><Relationship Id="rId25" Type="http://schemas.openxmlformats.org/officeDocument/2006/relationships/image" Target="../media/image76.jpeg"/><Relationship Id="rId2" Type="http://schemas.openxmlformats.org/officeDocument/2006/relationships/hyperlink" Target="https://www.google.fr/search?rlz=1C1GGGE_frFR479FR479&amp;espv=2&amp;biw=1440&amp;bih=732&amp;q=vicia+faba&amp;stick=H4sIAAAAAAAAAGOovnz8BQMDgzYHsxCnfq6-QVpVSlKhEphpmGeWUqEl6FdaUpRZkpmfF5yZklqeWFn8QfDOS6sWw1AjhwnRe_s-NzH3-j4HAHbbLFdIAAAA&amp;sa=X&amp;ei=FXhaVO_JH8TJOZTAgNgC&amp;ved=0CMgBEMQNMBU" TargetMode="External"/><Relationship Id="rId16" Type="http://schemas.openxmlformats.org/officeDocument/2006/relationships/hyperlink" Target="http://fr.wikipedia.org/wiki/Sous-continent_indien" TargetMode="External"/><Relationship Id="rId20" Type="http://schemas.openxmlformats.org/officeDocument/2006/relationships/hyperlink" Target="http://fr.wikipedia.org/wiki/Calcaire" TargetMode="External"/><Relationship Id="rId1" Type="http://schemas.openxmlformats.org/officeDocument/2006/relationships/slideLayout" Target="../slideLayouts/slideLayout7.xml"/><Relationship Id="rId6" Type="http://schemas.openxmlformats.org/officeDocument/2006/relationships/hyperlink" Target="http://fr.wikipedia.org/wiki/F%C3%A9verolle" TargetMode="External"/><Relationship Id="rId11" Type="http://schemas.openxmlformats.org/officeDocument/2006/relationships/hyperlink" Target="http://fr.wikipedia.org/wiki/Europe" TargetMode="External"/><Relationship Id="rId24" Type="http://schemas.openxmlformats.org/officeDocument/2006/relationships/image" Target="../media/image75.jpeg"/><Relationship Id="rId5" Type="http://schemas.openxmlformats.org/officeDocument/2006/relationships/hyperlink" Target="http://fr.wikipedia.org/wiki/F%C3%A8ve" TargetMode="External"/><Relationship Id="rId15" Type="http://schemas.openxmlformats.org/officeDocument/2006/relationships/hyperlink" Target="http://fr.wikipedia.org/wiki/Ta%C3%AFwan" TargetMode="External"/><Relationship Id="rId23" Type="http://schemas.openxmlformats.org/officeDocument/2006/relationships/image" Target="../media/image74.jpeg"/><Relationship Id="rId10" Type="http://schemas.openxmlformats.org/officeDocument/2006/relationships/hyperlink" Target="http://fr.wikipedia.org/wiki/Fourrage" TargetMode="External"/><Relationship Id="rId19" Type="http://schemas.openxmlformats.org/officeDocument/2006/relationships/hyperlink" Target="http://fr.wikipedia.org/wiki/Mad%C3%A8re" TargetMode="External"/><Relationship Id="rId4" Type="http://schemas.openxmlformats.org/officeDocument/2006/relationships/hyperlink" Target="http://fr.wikipedia.org/wiki/Plante_herbac%C3%A9e" TargetMode="External"/><Relationship Id="rId9" Type="http://schemas.openxmlformats.org/officeDocument/2006/relationships/hyperlink" Target="http://fr.wikipedia.org/wiki/Vicia_faba" TargetMode="External"/><Relationship Id="rId14" Type="http://schemas.openxmlformats.org/officeDocument/2006/relationships/hyperlink" Target="http://fr.wikipedia.org/wiki/Cor%C3%A9e" TargetMode="External"/><Relationship Id="rId22" Type="http://schemas.openxmlformats.org/officeDocument/2006/relationships/hyperlink" Target="http://fr.wikipedia.org/wiki/Luzerne_lupuline" TargetMode="External"/><Relationship Id="rId27"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q=Flemingia+wikipedia&amp;hl=fr&amp;biw=1280&amp;bih=843&amp;prmd=imvns&amp;rurl=translate.google.fr&amp;sl=es&amp;u=http://es.wikipedia.org/wiki/Especies&amp;usg=ALkJrhjjA7gmTfHORPSVpE6jYxzo-EQcdw" TargetMode="External"/><Relationship Id="rId13" Type="http://schemas.openxmlformats.org/officeDocument/2006/relationships/hyperlink" Target="http://www.issg.org/database/species/ecology.asp?si=1292&amp;fr=1&amp;sts=&amp;lang=FR" TargetMode="External"/><Relationship Id="rId3" Type="http://schemas.openxmlformats.org/officeDocument/2006/relationships/image" Target="../media/image80.jpeg"/><Relationship Id="rId7" Type="http://schemas.openxmlformats.org/officeDocument/2006/relationships/hyperlink" Target="http://translate.googleusercontent.com/translate_c?depth=1&amp;hl=fr&amp;prev=/search?q=Flemingia+wikipedia&amp;hl=fr&amp;biw=1280&amp;bih=843&amp;prmd=imvns&amp;rurl=translate.google.fr&amp;sl=es&amp;u=http://es.wikipedia.org/wiki/Plantas_con_flores&amp;usg=ALkJrhjaMIPeA1dHwSPFOrDKgDidlXdvHQ" TargetMode="External"/><Relationship Id="rId12" Type="http://schemas.openxmlformats.org/officeDocument/2006/relationships/hyperlink" Target="http://idao.cirad.fr/content/advenpac/defs/374_fr.html" TargetMode="External"/><Relationship Id="rId2" Type="http://schemas.openxmlformats.org/officeDocument/2006/relationships/image" Target="../media/image79.jpeg"/><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q=Flemingia+wikipedia&amp;hl=fr&amp;biw=1280&amp;bih=843&amp;prmd=imvns&amp;rurl=translate.google.fr&amp;sl=es&amp;u=http://es.wikipedia.org/wiki/G%C3%A9nero_(biolog%C3%ADa)&amp;usg=ALkJrhg-9_KpgHw_z8K-Yi1NO5KO8JsfIA" TargetMode="External"/><Relationship Id="rId11" Type="http://schemas.openxmlformats.org/officeDocument/2006/relationships/hyperlink" Target="http://idao.cirad.fr/content/advenpac/defs/134_fr.html" TargetMode="External"/><Relationship Id="rId5" Type="http://schemas.openxmlformats.org/officeDocument/2006/relationships/image" Target="../media/image82.jpeg"/><Relationship Id="rId15" Type="http://schemas.openxmlformats.org/officeDocument/2006/relationships/hyperlink" Target="http://fr.gardening.eu/arc/plantes/Arbres/Moghania-strobilifera-L.-St-Hil.-ex-Kuntze/29694/index_a.asp" TargetMode="External"/><Relationship Id="rId10" Type="http://schemas.openxmlformats.org/officeDocument/2006/relationships/hyperlink" Target="http://idao.cirad.fr/content/advenpac/defs/267_fr.html" TargetMode="External"/><Relationship Id="rId4" Type="http://schemas.openxmlformats.org/officeDocument/2006/relationships/image" Target="../media/image81.jpeg"/><Relationship Id="rId9" Type="http://schemas.openxmlformats.org/officeDocument/2006/relationships/hyperlink" Target="http://idao.cirad.fr/content/advenpac/defs/30_fr.html" TargetMode="External"/><Relationship Id="rId14" Type="http://schemas.openxmlformats.org/officeDocument/2006/relationships/hyperlink" Target="http://idao.cirad.fr/content/advenpac/especes/f/flest/flest_fr.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r.wikipedia.org/wiki/Poaceae" TargetMode="External"/><Relationship Id="rId2" Type="http://schemas.openxmlformats.org/officeDocument/2006/relationships/hyperlink" Target="http://fr.wikipedia.org/wiki/Famille_(biologi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en.wikipedia.org/wiki/Brachiaria_ruziziensis" TargetMode="External"/><Relationship Id="rId7" Type="http://schemas.openxmlformats.org/officeDocument/2006/relationships/image" Target="../media/image85.jpeg"/><Relationship Id="rId2" Type="http://schemas.openxmlformats.org/officeDocument/2006/relationships/hyperlink" Target="http://agroecologie.cirad.fr/content/download/7207/35230/file/1221575727.pdf" TargetMode="Externa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hyperlink" Target="http://www.betuco.be/coverfodder/Brachiaria%20ruziziensis.pdf" TargetMode="External"/><Relationship Id="rId9" Type="http://schemas.openxmlformats.org/officeDocument/2006/relationships/image" Target="../media/image87.jpeg"/></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Foxtail_millet" TargetMode="External"/><Relationship Id="rId13" Type="http://schemas.openxmlformats.org/officeDocument/2006/relationships/image" Target="../media/image88.jpeg"/><Relationship Id="rId18" Type="http://schemas.openxmlformats.org/officeDocument/2006/relationships/image" Target="../media/image5.jpeg"/><Relationship Id="rId3" Type="http://schemas.openxmlformats.org/officeDocument/2006/relationships/hyperlink" Target="http://fr.wikipedia.org/wiki/Graine" TargetMode="External"/><Relationship Id="rId7" Type="http://schemas.openxmlformats.org/officeDocument/2006/relationships/hyperlink" Target="http://fr.wikipedia.org/wiki/Millet_des_oiseaux" TargetMode="External"/><Relationship Id="rId12" Type="http://schemas.openxmlformats.org/officeDocument/2006/relationships/hyperlink" Target="http://fr.wikipedia.org/wiki/Setaria" TargetMode="External"/><Relationship Id="rId17" Type="http://schemas.openxmlformats.org/officeDocument/2006/relationships/image" Target="../media/image92.jpeg"/><Relationship Id="rId2" Type="http://schemas.openxmlformats.org/officeDocument/2006/relationships/hyperlink" Target="http://fr.wikipedia.org/wiki/C%C3%A9r%C3%A9ale" TargetMode="External"/><Relationship Id="rId16"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Setaria%2Bitalica%26biw%3D1440%26bih%3D732&amp;rurl=translate.google.fr&amp;sl=en&amp;u=http://en.wikipedia.org/wiki/Threshing&amp;usg=ALkJrhgR7ADpRkY7DcEPytQAW1yNob1mFw" TargetMode="External"/><Relationship Id="rId11" Type="http://schemas.openxmlformats.org/officeDocument/2006/relationships/hyperlink" Target="http://fr.wikipedia.org/wiki/Gramin%C3%A9e" TargetMode="External"/><Relationship Id="rId5" Type="http://schemas.openxmlformats.org/officeDocument/2006/relationships/hyperlink" Target="http://translate.googleusercontent.com/translate_c?depth=1&amp;hl=fr&amp;prev=/search?q=Setaria+italica&amp;biw=1440&amp;bih=732&amp;rurl=translate.google.fr&amp;sl=en&amp;u=http://en.wikipedia.org/wiki/Annual_plant&amp;usg=ALkJrhig5ZqAI4PQQu-3k3zD-lyLzjpsGw" TargetMode="External"/><Relationship Id="rId15" Type="http://schemas.openxmlformats.org/officeDocument/2006/relationships/image" Target="../media/image90.jpeg"/><Relationship Id="rId10" Type="http://schemas.openxmlformats.org/officeDocument/2006/relationships/hyperlink" Target="http://fr.wikipedia.org/wiki/Poac%C3%A9e" TargetMode="External"/><Relationship Id="rId4" Type="http://schemas.openxmlformats.org/officeDocument/2006/relationships/hyperlink" Target="http://translate.googleusercontent.com/translate_c?depth=1&amp;hl=fr&amp;prev=/search%3Fq%3DSetaria%2Bitalica%26biw%3D1440%26bih%3D732&amp;rurl=translate.google.fr&amp;sl=en&amp;u=http://en.wikipedia.org/wiki/Poaceae&amp;usg=ALkJrhhKuF3jYUE8yeUKO_--9eNd3U1PWA" TargetMode="External"/><Relationship Id="rId9" Type="http://schemas.openxmlformats.org/officeDocument/2006/relationships/hyperlink" Target="http://www.hort.purdue.edu/newcrop/afcm/millet.html" TargetMode="External"/><Relationship Id="rId14" Type="http://schemas.openxmlformats.org/officeDocument/2006/relationships/image" Target="../media/image89.jpeg"/></Relationships>
</file>

<file path=ppt/slides/_rels/slide2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hyperlink" Target="http://www.fao.org/ag/agp/AGPC/doc/Gbase/data/pf000199.htm" TargetMode="External"/><Relationship Id="rId7" Type="http://schemas.openxmlformats.org/officeDocument/2006/relationships/hyperlink" Target="http://fr.wikipedia.org/wiki/Chloris_(plante)" TargetMode="External"/><Relationship Id="rId2" Type="http://schemas.openxmlformats.org/officeDocument/2006/relationships/hyperlink" Target="http://fr.wikipedia.org/wiki/Chloris_gayana" TargetMode="External"/><Relationship Id="rId1" Type="http://schemas.openxmlformats.org/officeDocument/2006/relationships/slideLayout" Target="../slideLayouts/slideLayout7.xml"/><Relationship Id="rId6" Type="http://schemas.openxmlformats.org/officeDocument/2006/relationships/hyperlink" Target="http://fr.wikipedia.org/wiki/Poaceae" TargetMode="External"/><Relationship Id="rId11" Type="http://schemas.openxmlformats.org/officeDocument/2006/relationships/image" Target="../media/image96.jpeg"/><Relationship Id="rId5" Type="http://schemas.openxmlformats.org/officeDocument/2006/relationships/hyperlink" Target="http://fr.wikipedia.org/wiki/Genre_(biologie)" TargetMode="External"/><Relationship Id="rId10" Type="http://schemas.openxmlformats.org/officeDocument/2006/relationships/image" Target="../media/image95.jpeg"/><Relationship Id="rId4" Type="http://schemas.openxmlformats.org/officeDocument/2006/relationships/hyperlink" Target="http://www.tropicalforages.info/key/Forages/Media/Html/Chloris_gayana.htm" TargetMode="External"/><Relationship Id="rId9" Type="http://schemas.openxmlformats.org/officeDocument/2006/relationships/image" Target="../media/image94.jpeg"/></Relationships>
</file>

<file path=ppt/slides/_rels/slide27.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kikuyu%2Bgrass%26biw%3D1440%26bih%3D775&amp;rurl=translate.google.fr&amp;sl=en&amp;u=http://en.wikipedia.org/wiki/Pennisetum_clandestinum&amp;usg=ALkJrhgasEwCWZGbYUFc_NTF55wlKZhLJQ#cite_note-2" TargetMode="External"/><Relationship Id="rId13" Type="http://schemas.openxmlformats.org/officeDocument/2006/relationships/hyperlink" Target="http://fr.wikipedia.org/wiki/M%C3%A9diterran%C3%A9e" TargetMode="External"/><Relationship Id="rId18" Type="http://schemas.openxmlformats.org/officeDocument/2006/relationships/hyperlink" Target="http://fr.wikipedia.org/wiki/Dormance" TargetMode="External"/><Relationship Id="rId26" Type="http://schemas.openxmlformats.org/officeDocument/2006/relationships/image" Target="../media/image97.jpeg"/><Relationship Id="rId3" Type="http://schemas.openxmlformats.org/officeDocument/2006/relationships/image" Target="../media/image3.jpeg"/><Relationship Id="rId21" Type="http://schemas.openxmlformats.org/officeDocument/2006/relationships/hyperlink" Target="http://fr.wikipedia.org/wiki/Pennisetum_clandestinum" TargetMode="External"/><Relationship Id="rId7" Type="http://schemas.openxmlformats.org/officeDocument/2006/relationships/hyperlink" Target="http://translate.googleusercontent.com/translate_c?depth=1&amp;hl=fr&amp;prev=/search%3Fq%3Dkikuyu%2Bgrass%26biw%3D1440%26bih%3D775&amp;rurl=translate.google.fr&amp;sl=en&amp;u=http://en.wikipedia.org/wiki/Pennisetum_clandestinum&amp;usg=ALkJrhgasEwCWZGbYUFc_NTF55wlKZhLJQ#cite_note-issg-1" TargetMode="External"/><Relationship Id="rId12" Type="http://schemas.openxmlformats.org/officeDocument/2006/relationships/hyperlink" Target="http://fr.wikipedia.org/wiki/Gazon" TargetMode="External"/><Relationship Id="rId17" Type="http://schemas.openxmlformats.org/officeDocument/2006/relationships/hyperlink" Target="http://fr.wikipedia.org/wiki/Herbe" TargetMode="External"/><Relationship Id="rId25" Type="http://schemas.openxmlformats.org/officeDocument/2006/relationships/hyperlink" Target="http://agroecologie.cirad.fr/content/download/7957/40543/file/Fiche%20technique%20GSDM%20342%20kikuyu%20v%202012%2004%2025%20finale.pdf" TargetMode="External"/><Relationship Id="rId2" Type="http://schemas.openxmlformats.org/officeDocument/2006/relationships/image" Target="../media/image2.jpeg"/><Relationship Id="rId16" Type="http://schemas.openxmlformats.org/officeDocument/2006/relationships/hyperlink" Target="http://fr.wikipedia.org/wiki/Rhizome" TargetMode="External"/><Relationship Id="rId20" Type="http://schemas.openxmlformats.org/officeDocument/2006/relationships/hyperlink" Target="http://fr.wikipedia.org/wiki/Chiendent" TargetMode="External"/><Relationship Id="rId29"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kikuyu%2Bgrass%26biw%3D1440%26bih%3D775&amp;rurl=translate.google.fr&amp;sl=en&amp;u=http://en.wikipedia.org/wiki/Noxious_weed&amp;usg=ALkJrhgnhj29uXOeXTah4TlVQzaJ_2mxlw" TargetMode="External"/><Relationship Id="rId11" Type="http://schemas.openxmlformats.org/officeDocument/2006/relationships/hyperlink" Target="http://translate.googleusercontent.com/translate_c?depth=1&amp;hl=fr&amp;prev=/search%3Fq%3Dkikuyu%2Bgrass%26biw%3D1440%26bih%3D775&amp;rurl=translate.google.fr&amp;sl=en&amp;u=http://en.wikipedia.org/wiki/South_Africa&amp;usg=ALkJrhiB95JsWHVNNKzYAf6xJmTng4dhZg" TargetMode="External"/><Relationship Id="rId24" Type="http://schemas.openxmlformats.org/officeDocument/2006/relationships/hyperlink" Target="http://www.hear.org/pier/species/pennisetum_clandestinum.htm" TargetMode="External"/><Relationship Id="rId5" Type="http://schemas.openxmlformats.org/officeDocument/2006/relationships/hyperlink" Target="http://fr.wikipedia.org/wiki/Poaceae" TargetMode="External"/><Relationship Id="rId15" Type="http://schemas.openxmlformats.org/officeDocument/2006/relationships/hyperlink" Target="http://translate.googleusercontent.com/translate_c?depth=1&amp;hl=fr&amp;prev=/search%3Fq%3Dkikuyu%2Bgrass%26biw%3D1440%26bih%3D775&amp;rurl=translate.google.fr&amp;sl=en&amp;u=http://en.wikipedia.org/wiki/Pennisetum_clandestinum&amp;usg=ALkJrhgasEwCWZGbYUFc_NTF55wlKZhLJQ#cite_note-Wolff99-3" TargetMode="External"/><Relationship Id="rId23" Type="http://schemas.openxmlformats.org/officeDocument/2006/relationships/hyperlink" Target="http://www.cabi.org/isc/datasheet/39765" TargetMode="External"/><Relationship Id="rId28" Type="http://schemas.openxmlformats.org/officeDocument/2006/relationships/image" Target="../media/image99.jpeg"/><Relationship Id="rId10" Type="http://schemas.openxmlformats.org/officeDocument/2006/relationships/hyperlink" Target="http://translate.googleusercontent.com/translate_c?depth=1&amp;hl=fr&amp;prev=/search%3Fq%3Dkikuyu%2Bgrass%26biw%3D1440%26bih%3D775&amp;rurl=translate.google.fr&amp;sl=en&amp;u=http://en.wikipedia.org/wiki/Australia&amp;usg=ALkJrhjsE9lM0lHx_8-FDDSLrh9lgAaDfg" TargetMode="External"/><Relationship Id="rId19" Type="http://schemas.openxmlformats.org/officeDocument/2006/relationships/hyperlink" Target="http://fr.wikipedia.org/wiki/Paille" TargetMode="External"/><Relationship Id="rId31" Type="http://schemas.openxmlformats.org/officeDocument/2006/relationships/image" Target="../media/image4.jpeg"/><Relationship Id="rId4" Type="http://schemas.openxmlformats.org/officeDocument/2006/relationships/hyperlink" Target="http://translate.googleusercontent.com/translate_c?depth=1&amp;hl=fr&amp;prev=/search%3Fq%3Dkikuyu%2Bgrass%26biw%3D1440%26bih%3D775&amp;rurl=translate.google.fr&amp;sl=en&amp;u=http://en.wikipedia.org/wiki/East_Africa&amp;usg=ALkJrhjuHpZBai7Sxuw72ycuAI82TNrDdA" TargetMode="External"/><Relationship Id="rId9" Type="http://schemas.openxmlformats.org/officeDocument/2006/relationships/hyperlink" Target="http://translate.googleusercontent.com/translate_c?depth=1&amp;hl=fr&amp;prev=/search%3Fq%3Dkikuyu%2Bgrass%26biw%3D1440%26bih%3D775&amp;rurl=translate.google.fr&amp;sl=en&amp;u=http://en.wikipedia.org/wiki/Lawn&amp;usg=ALkJrhjdH86PRwbKlmXCniyayQ00W-Mj6w" TargetMode="External"/><Relationship Id="rId14" Type="http://schemas.openxmlformats.org/officeDocument/2006/relationships/hyperlink" Target="http://fr.wikipedia.org/wiki/Euplecte_%C3%A0_longue_queue" TargetMode="External"/><Relationship Id="rId22" Type="http://schemas.openxmlformats.org/officeDocument/2006/relationships/hyperlink" Target="http://en.wikipedia.org/wiki/Pennisetum_clandestinum" TargetMode="External"/><Relationship Id="rId27" Type="http://schemas.openxmlformats.org/officeDocument/2006/relationships/image" Target="../media/image98.jpeg"/><Relationship Id="rId30" Type="http://schemas.openxmlformats.org/officeDocument/2006/relationships/image" Target="../media/image101.jpeg"/></Relationships>
</file>

<file path=ppt/slides/_rels/slide28.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hyperlink" Target="http://www.woodenstock.org/index.php/experiences/le-vegetal.html" TargetMode="External"/><Relationship Id="rId7" Type="http://schemas.openxmlformats.org/officeDocument/2006/relationships/image" Target="../media/image102.jpeg"/><Relationship Id="rId2" Type="http://schemas.openxmlformats.org/officeDocument/2006/relationships/hyperlink" Target="http://link.springer.com/book/10.1007%2F978-1-4684-8151-8" TargetMode="External"/><Relationship Id="rId1" Type="http://schemas.openxmlformats.org/officeDocument/2006/relationships/slideLayout" Target="../slideLayouts/slideLayout7.xml"/><Relationship Id="rId6" Type="http://schemas.openxmlformats.org/officeDocument/2006/relationships/hyperlink" Target="http://agents.cirad.fr/pjjimg/fabrice.le_bellec@cirad.fr/Plantes_de_couverture_en_verger.pdf" TargetMode="External"/><Relationship Id="rId5" Type="http://schemas.openxmlformats.org/officeDocument/2006/relationships/hyperlink" Target="http://www.cuniculture.info/Docs/Elevage/Elevage-fichiers-pdf/Elevage-Tropic-pdf/liste-fourrages-tropicaux.pdf" TargetMode="External"/><Relationship Id="rId4" Type="http://schemas.openxmlformats.org/officeDocument/2006/relationships/hyperlink" Target="http://www.persee.fr/docAsPDF/jatba_0370-5412_1948_num_28_313_6184.pdf" TargetMode="External"/><Relationship Id="rId9" Type="http://schemas.openxmlformats.org/officeDocument/2006/relationships/hyperlink" Target="http://fr.wikipedia.org/w/index.php?title=Chloris_virgata&amp;action=edit&amp;red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fr.wikipedia.org/wiki/Gramin%C3%A9e" TargetMode="External"/><Relationship Id="rId7" Type="http://schemas.openxmlformats.org/officeDocument/2006/relationships/image" Target="../media/image3.jpeg"/><Relationship Id="rId2" Type="http://schemas.openxmlformats.org/officeDocument/2006/relationships/hyperlink" Target="http://translate.googleusercontent.com/translate_c?depth=1&amp;hl=fr&amp;prev=/search?q=Tephrosia++wikipedia&amp;hl=fr&amp;biw=1280&amp;bih=843&amp;prmd=imvns&amp;rurl=translate.google.fr&amp;sl=en&amp;u=http://en.wikipedia.org/wiki/Fabaceae&amp;usg=ALkJrhiMUfZehyrfgh48xd3OlF2Yt6lONw" TargetMode="Externa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r.wikipedia.org/wiki/Poaceae" TargetMode="External"/><Relationship Id="rId10" Type="http://schemas.openxmlformats.org/officeDocument/2006/relationships/image" Target="../media/image6.png"/><Relationship Id="rId4" Type="http://schemas.openxmlformats.org/officeDocument/2006/relationships/hyperlink" Target="http://fr.wikipedia.org/wiki/Famille_(biologie)"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hyperlink" Target="http://translate.googleusercontent.com/translate_c?depth=1&amp;hl=fr&amp;prev=/search?q=Tephrosia++wikipedia&amp;hl=fr&amp;biw=1280&amp;bih=843&amp;prmd=imvns&amp;rurl=translate.google.fr&amp;sl=en&amp;u=http://en.wikipedia.org/wiki/Fabaceae&amp;usg=ALkJrhiMUfZehyrfgh48xd3OlF2Yt6lON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ranslate.googleusercontent.com/translate_c?depth=1&amp;hl=fr&amp;prev=/search?q=Tephrosia++wikipedia&amp;hl=fr&amp;biw=1280&amp;bih=843&amp;prmd=imvns&amp;rurl=translate.google.fr&amp;sl=en&amp;u=http://en.wikipedia.org/wiki/Fabaceae&amp;usg=ALkJrhiMUfZehyrfgh48xd3OlF2Yt6lONw" TargetMode="External"/><Relationship Id="rId1" Type="http://schemas.openxmlformats.org/officeDocument/2006/relationships/slideLayout" Target="../slideLayouts/slideLayout7.xml"/><Relationship Id="rId4" Type="http://schemas.openxmlformats.org/officeDocument/2006/relationships/hyperlink" Target="http://stipulae.johnvanhulst.com/DOCS/sitemap.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intercropping" TargetMode="External"/><Relationship Id="rId13" Type="http://schemas.openxmlformats.org/officeDocument/2006/relationships/hyperlink" Target="http://en.wikipedia.org/wiki/Stylosanthes" TargetMode="External"/><Relationship Id="rId18" Type="http://schemas.openxmlformats.org/officeDocument/2006/relationships/image" Target="../media/image12.jpeg"/><Relationship Id="rId3"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glabrous" TargetMode="External"/><Relationship Id="rId21" Type="http://schemas.openxmlformats.org/officeDocument/2006/relationships/image" Target="../media/image4.jpeg"/><Relationship Id="rId7"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pasture" TargetMode="External"/><Relationship Id="rId12" Type="http://schemas.openxmlformats.org/officeDocument/2006/relationships/hyperlink" Target="http://agroecologie.cirad.fr/content/download/7196/35153/file/1205643257.pdf" TargetMode="External"/><Relationship Id="rId17" Type="http://schemas.openxmlformats.org/officeDocument/2006/relationships/image" Target="../media/image11.jpeg"/><Relationship Id="rId2" Type="http://schemas.openxmlformats.org/officeDocument/2006/relationships/hyperlink" Target="http://translate.googleusercontent.com/translate_c?depth=1&amp;hl=fr&amp;prev=/search?q=stylosanthes+guianensis&amp;biw=1440&amp;bih=732&amp;rurl=translate.google.fr&amp;sl=en&amp;u=http://www.tropicalforages.info/key/Forages/Media/Html/glossary.htm&amp;usg=ALkJrhhyFqa8qUtuTXTlDJCWcrsGYlfdmw" TargetMode="External"/><Relationship Id="rId16" Type="http://schemas.openxmlformats.org/officeDocument/2006/relationships/image" Target="../media/image10.jpeg"/><Relationship Id="rId20"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pH" TargetMode="External"/><Relationship Id="rId11" Type="http://schemas.openxmlformats.org/officeDocument/2006/relationships/hyperlink" Target="http://www.tropicalforages.info/key/Forages/Media/Html/Stylosanthes_guianensis_var._guianensis.htm" TargetMode="External"/><Relationship Id="rId5"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rainfall" TargetMode="External"/><Relationship Id="rId15" Type="http://schemas.openxmlformats.org/officeDocument/2006/relationships/image" Target="../media/image9.jpeg"/><Relationship Id="rId10" Type="http://schemas.openxmlformats.org/officeDocument/2006/relationships/hyperlink" Target="http://www.fao.org/ag/agp/AGPC/doc/Gbase/data/pf000070.htm" TargetMode="External"/><Relationship Id="rId19" Type="http://schemas.openxmlformats.org/officeDocument/2006/relationships/image" Target="../media/image13.jpeg"/><Relationship Id="rId4"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pilose" TargetMode="External"/><Relationship Id="rId9" Type="http://schemas.openxmlformats.org/officeDocument/2006/relationships/hyperlink" Target="http://translate.googleusercontent.com/translate_c?depth=1&amp;hl=fr&amp;prev=/search%3Fq%3Dstylosanthes%2Bguianensis%26biw%3D1440%26bih%3D732&amp;rurl=translate.google.fr&amp;sl=en&amp;u=http://www.tropicalforages.info/key/Forages/Media/Html/glossary.htm&amp;usg=ALkJrhhyFqa8qUtuTXTlDJCWcrsGYlfdmw#green manure" TargetMode="External"/><Relationship Id="rId14" Type="http://schemas.openxmlformats.org/officeDocument/2006/relationships/image" Target="../media/image8.jpeg"/><Relationship Id="rId22"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en.wikipedia.org/wiki/Crotalaria_juncea" TargetMode="External"/><Relationship Id="rId3" Type="http://schemas.openxmlformats.org/officeDocument/2006/relationships/image" Target="../media/image5.jpeg"/><Relationship Id="rId7" Type="http://schemas.openxmlformats.org/officeDocument/2006/relationships/image" Target="../media/image19.jpeg"/><Relationship Id="rId12" Type="http://schemas.openxmlformats.org/officeDocument/2006/relationships/hyperlink" Target="http://translate.googleusercontent.com/translate_c?depth=1&amp;hl=fr&amp;prev=/search?q=crotalaria+juncea+wikipedia&amp;hl=fr&amp;biw=1280&amp;bih=843&amp;prmd=imvns&amp;rurl=translate.google.fr&amp;sl=en&amp;u=http://en.wikipedia.org/wiki/Fiber&amp;usg=ALkJrhgd7GMheY7iVSiMWfxdIEEr2JKMvw" TargetMode="External"/><Relationship Id="rId17" Type="http://schemas.openxmlformats.org/officeDocument/2006/relationships/image" Target="../media/image2.jpeg"/><Relationship Id="rId2" Type="http://schemas.openxmlformats.org/officeDocument/2006/relationships/image" Target="../media/image15.jpeg"/><Relationship Id="rId16"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hyperlink" Target="http://translate.googleusercontent.com/translate_c?depth=1&amp;hl=fr&amp;prev=/search?q=crotalaria+juncea+wikipedia&amp;hl=fr&amp;biw=1280&amp;bih=843&amp;prmd=imvns&amp;rurl=translate.google.fr&amp;sl=en&amp;u=http://en.wikipedia.org/wiki/Fodder&amp;usg=ALkJrhgEzNKvb3Yah1HO-1WRaEViBp3G4Q" TargetMode="External"/><Relationship Id="rId5" Type="http://schemas.openxmlformats.org/officeDocument/2006/relationships/image" Target="../media/image17.jpeg"/><Relationship Id="rId15" Type="http://schemas.openxmlformats.org/officeDocument/2006/relationships/hyperlink" Target="http://www.cuniculture.info/Docs/Elevage/Figur-Tropic/chapitre3/plantes-61-CrotalariaJuncea.htm" TargetMode="External"/><Relationship Id="rId10" Type="http://schemas.openxmlformats.org/officeDocument/2006/relationships/hyperlink" Target="http://translate.googleusercontent.com/translate_c?depth=1&amp;hl=fr&amp;prev=/search?q=crotalaria+juncea+wikipedia&amp;hl=fr&amp;biw=1280&amp;bih=843&amp;prmd=imvns&amp;rurl=translate.google.fr&amp;sl=en&amp;u=http://en.wikipedia.org/wiki/Green_manure&amp;usg=ALkJrhghhFa9t035LUz-G5itJuYNU3zNrQ" TargetMode="External"/><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hyperlink" Target="http://www.fao.org/ag/AGP/AGPC/doc/GBASE/DATA/PF000475.HT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q=Tephrosia++wikipedia&amp;hl=fr&amp;biw=1280&amp;bih=843&amp;prmd=imvns&amp;rurl=translate.google.fr&amp;sl=en&amp;u=http://en.wikipedia.org/wiki/Piscicide&amp;usg=ALkJrhi2SZ6518s_lb3ivcczi_zhXwRKCQ" TargetMode="External"/><Relationship Id="rId13" Type="http://schemas.openxmlformats.org/officeDocument/2006/relationships/hyperlink" Target="http://en.wikipedia.org/wiki/Tephrosia" TargetMode="External"/><Relationship Id="rId1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hyperlink" Target="http://translate.googleusercontent.com/translate_c?depth=1&amp;hl=fr&amp;prev=/search?q=Tephrosia++wikipedia&amp;hl=fr&amp;biw=1280&amp;bih=843&amp;prmd=imvns&amp;rurl=translate.google.fr&amp;sl=en&amp;u=http://en.wikipedia.org/wiki/Flowering_plant&amp;usg=ALkJrhg08AeafcyVnAm5vDzu8sL7lgqwOA" TargetMode="External"/><Relationship Id="rId12" Type="http://schemas.openxmlformats.org/officeDocument/2006/relationships/hyperlink" Target="http://translate.googleusercontent.com/translate_c?depth=1&amp;hl=fr&amp;prev=/search?q=tephrosia+vogelii&amp;biw=1440&amp;bih=732&amp;rurl=translate.google.fr&amp;sl=en&amp;u=http://en.wikipedia.org/wiki/Tephrosia_vogelii&amp;usg=ALkJrhhMRFDf2psZA4EyJl9KwUCjLsj4uQ" TargetMode="External"/><Relationship Id="rId17" Type="http://schemas.openxmlformats.org/officeDocument/2006/relationships/hyperlink" Target="http://www.worldagroforestry.org/treedb/AFTPDFS/Tephrosia_vogelii.pdf" TargetMode="External"/><Relationship Id="rId2" Type="http://schemas.openxmlformats.org/officeDocument/2006/relationships/image" Target="../media/image23.jpeg"/><Relationship Id="rId16" Type="http://schemas.openxmlformats.org/officeDocument/2006/relationships/hyperlink" Target="http://fr.terabona.com/technique" TargetMode="Externa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hyperlink" Target="http://translate.googleusercontent.com/translate_c?depth=1&amp;hl=fr&amp;prev=/search?q=Tephrosia++wikipedia&amp;hl=fr&amp;biw=1280&amp;bih=843&amp;prmd=imvns&amp;rurl=translate.google.fr&amp;sl=en&amp;u=http://en.wikipedia.org/wiki/Pesticide&amp;usg=ALkJrhjj5vmnFmDe2-S1FpSmMVZp9JUSkQ" TargetMode="External"/><Relationship Id="rId5" Type="http://schemas.openxmlformats.org/officeDocument/2006/relationships/image" Target="../media/image26.jpeg"/><Relationship Id="rId15" Type="http://schemas.openxmlformats.org/officeDocument/2006/relationships/hyperlink" Target="http://en.wikipedia.org/wiki/Tephrosia_vogelii" TargetMode="External"/><Relationship Id="rId10" Type="http://schemas.openxmlformats.org/officeDocument/2006/relationships/hyperlink" Target="http://translate.googleusercontent.com/translate_c?depth=1&amp;hl=fr&amp;prev=/search?q=Tephrosia++wikipedia&amp;hl=fr&amp;biw=1280&amp;bih=843&amp;prmd=imvns&amp;rurl=translate.google.fr&amp;sl=en&amp;u=http://en.wikipedia.org/wiki/Insecticide&amp;usg=ALkJrhjHhjXrDRwN9pWJnV41_jlfLRqySQ" TargetMode="External"/><Relationship Id="rId19" Type="http://schemas.openxmlformats.org/officeDocument/2006/relationships/image" Target="../media/image5.jpeg"/><Relationship Id="rId4" Type="http://schemas.openxmlformats.org/officeDocument/2006/relationships/image" Target="../media/image25.jpeg"/><Relationship Id="rId9" Type="http://schemas.openxmlformats.org/officeDocument/2006/relationships/hyperlink" Target="http://translate.googleusercontent.com/translate_c?depth=1&amp;hl=fr&amp;prev=/search?q=Tephrosia++wikipedia&amp;hl=fr&amp;biw=1280&amp;bih=843&amp;prmd=imvns&amp;rurl=translate.google.fr&amp;sl=en&amp;u=http://en.wikipedia.org/wiki/Rotenone&amp;usg=ALkJrhgCxEpUpeO122S6-8ucQwJfclnIpg" TargetMode="External"/><Relationship Id="rId14" Type="http://schemas.openxmlformats.org/officeDocument/2006/relationships/hyperlink" Target="http://ecocrop.fao.org/ecocrop/srv/en/cropView?id=20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250825" y="404813"/>
            <a:ext cx="86423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4800" b="1" dirty="0">
                <a:solidFill>
                  <a:srgbClr val="008000"/>
                </a:solidFill>
                <a:latin typeface="Arial" panose="020B0604020202020204" pitchFamily="34" charset="0"/>
              </a:rPr>
              <a:t>Légumineuses et graminées couvre-sol et fourragères tropicales </a:t>
            </a:r>
          </a:p>
        </p:txBody>
      </p:sp>
      <p:sp>
        <p:nvSpPr>
          <p:cNvPr id="2051" name="Text Box 5"/>
          <p:cNvSpPr txBox="1">
            <a:spLocks noChangeArrowheads="1"/>
          </p:cNvSpPr>
          <p:nvPr/>
        </p:nvSpPr>
        <p:spPr bwMode="auto">
          <a:xfrm>
            <a:off x="0" y="6092825"/>
            <a:ext cx="903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a:solidFill>
                  <a:srgbClr val="341AF4"/>
                </a:solidFill>
                <a:latin typeface="Arial" panose="020B0604020202020204" pitchFamily="34" charset="0"/>
              </a:rPr>
              <a:t>Auteur du document : Benjamin LISAN. Email : </a:t>
            </a:r>
            <a:r>
              <a:rPr lang="fr-FR" altLang="fr-FR" sz="1400">
                <a:solidFill>
                  <a:srgbClr val="341AF4"/>
                </a:solidFill>
                <a:latin typeface="Arial" panose="020B0604020202020204" pitchFamily="34" charset="0"/>
                <a:hlinkClick r:id="rId2"/>
              </a:rPr>
              <a:t>benjamin.lisan@free.fr</a:t>
            </a:r>
            <a:endParaRPr lang="fr-FR" altLang="fr-FR" sz="1400">
              <a:solidFill>
                <a:srgbClr val="341AF4"/>
              </a:solidFill>
              <a:latin typeface="Arial" panose="020B0604020202020204" pitchFamily="34" charset="0"/>
            </a:endParaRPr>
          </a:p>
          <a:p>
            <a:pPr algn="ctr" eaLnBrk="1" hangingPunct="1">
              <a:spcBef>
                <a:spcPct val="0"/>
              </a:spcBef>
              <a:buFontTx/>
              <a:buNone/>
            </a:pPr>
            <a:r>
              <a:rPr lang="fr-FR" altLang="fr-FR" sz="1400">
                <a:solidFill>
                  <a:srgbClr val="341AF4"/>
                </a:solidFill>
                <a:latin typeface="Arial" panose="020B0604020202020204" pitchFamily="34" charset="0"/>
              </a:rPr>
              <a:t>Version V1, mise à jour du 18/10/2014.</a:t>
            </a:r>
            <a:r>
              <a:rPr lang="fr-FR" altLang="fr-FR" sz="1400">
                <a:solidFill>
                  <a:srgbClr val="6600CC"/>
                </a:solidFill>
                <a:latin typeface="Arial" panose="020B0604020202020204" pitchFamily="34" charset="0"/>
              </a:rPr>
              <a:t> </a:t>
            </a:r>
          </a:p>
        </p:txBody>
      </p:sp>
      <p:sp>
        <p:nvSpPr>
          <p:cNvPr id="2052" name="Rectangle 3"/>
          <p:cNvSpPr>
            <a:spLocks noChangeArrowheads="1"/>
          </p:cNvSpPr>
          <p:nvPr/>
        </p:nvSpPr>
        <p:spPr bwMode="auto">
          <a:xfrm>
            <a:off x="2393950" y="5373688"/>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latin typeface="Arial" panose="020B0604020202020204" pitchFamily="34" charset="0"/>
              </a:rPr>
              <a:t>Stylosanthes guianensis</a:t>
            </a:r>
            <a:endParaRPr lang="fr-FR" altLang="fr-FR" sz="1200">
              <a:solidFill>
                <a:srgbClr val="008000"/>
              </a:solidFill>
              <a:latin typeface="Arial" panose="020B0604020202020204" pitchFamily="34" charset="0"/>
            </a:endParaRPr>
          </a:p>
          <a:p>
            <a:pPr algn="ctr" eaLnBrk="1" hangingPunct="1">
              <a:spcBef>
                <a:spcPct val="0"/>
              </a:spcBef>
              <a:buFontTx/>
              <a:buNone/>
            </a:pPr>
            <a:r>
              <a:rPr lang="fr-FR" altLang="fr-FR" sz="800">
                <a:solidFill>
                  <a:srgbClr val="008000"/>
                </a:solidFill>
                <a:latin typeface="Arial" panose="020B0604020202020204" pitchFamily="34" charset="0"/>
              </a:rPr>
              <a:t>Source : </a:t>
            </a:r>
            <a:r>
              <a:rPr lang="fr-FR" altLang="fr-FR" sz="800">
                <a:solidFill>
                  <a:srgbClr val="008000"/>
                </a:solidFill>
                <a:latin typeface="Arial" panose="020B0604020202020204" pitchFamily="34" charset="0"/>
                <a:hlinkClick r:id="rId3"/>
              </a:rPr>
              <a:t>http://agroecologie.cirad.fr/content/download/7196/35153/file/1205643257.pdf</a:t>
            </a:r>
            <a:r>
              <a:rPr lang="fr-FR" altLang="fr-FR" sz="800">
                <a:solidFill>
                  <a:srgbClr val="008000"/>
                </a:solidFill>
                <a:latin typeface="Arial" panose="020B0604020202020204" pitchFamily="34" charset="0"/>
              </a:rPr>
              <a:t> </a:t>
            </a:r>
          </a:p>
        </p:txBody>
      </p:sp>
      <p:pic>
        <p:nvPicPr>
          <p:cNvPr id="2053" name="Image 4" descr="Stylosanthes guianensis_s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997200"/>
            <a:ext cx="45243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07950" y="620713"/>
            <a:ext cx="612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1267" name="WordArt 4"/>
          <p:cNvSpPr>
            <a:spLocks noChangeArrowheads="1" noChangeShapeType="1" noTextEdit="1"/>
          </p:cNvSpPr>
          <p:nvPr/>
        </p:nvSpPr>
        <p:spPr bwMode="auto">
          <a:xfrm>
            <a:off x="755650" y="115888"/>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1268"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BB341A8-240A-4946-BACA-AFF64CDD2218}" type="slidenum">
              <a:rPr lang="fr-FR" altLang="fr-FR" sz="1200">
                <a:solidFill>
                  <a:srgbClr val="898989"/>
                </a:solidFill>
                <a:latin typeface="Times New Roman" panose="02020603050405020304" pitchFamily="18" charset="0"/>
              </a:rPr>
              <a:pPr algn="r" eaLnBrk="1" hangingPunct="1">
                <a:spcBef>
                  <a:spcPct val="0"/>
                </a:spcBef>
                <a:buFontTx/>
                <a:buNone/>
              </a:pPr>
              <a:t>10</a:t>
            </a:fld>
            <a:endParaRPr lang="fr-FR" altLang="fr-FR" sz="1200">
              <a:solidFill>
                <a:srgbClr val="898989"/>
              </a:solidFill>
              <a:latin typeface="Times New Roman" panose="02020603050405020304" pitchFamily="18" charset="0"/>
            </a:endParaRPr>
          </a:p>
        </p:txBody>
      </p:sp>
      <p:sp>
        <p:nvSpPr>
          <p:cNvPr id="11269" name="Rectangle 20"/>
          <p:cNvSpPr>
            <a:spLocks noChangeArrowheads="1"/>
          </p:cNvSpPr>
          <p:nvPr/>
        </p:nvSpPr>
        <p:spPr bwMode="auto">
          <a:xfrm>
            <a:off x="179388" y="1052513"/>
            <a:ext cx="8640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solidFill>
                  <a:srgbClr val="7030A0"/>
                </a:solidFill>
                <a:latin typeface="Arial" panose="020B0604020202020204" pitchFamily="34" charset="0"/>
              </a:rPr>
              <a:t>1.4. </a:t>
            </a:r>
            <a:r>
              <a:rPr lang="fr-FR" altLang="fr-FR" sz="1800" b="1" dirty="0">
                <a:solidFill>
                  <a:srgbClr val="7030A0"/>
                </a:solidFill>
                <a:latin typeface="Arial" panose="020B0604020202020204" pitchFamily="34" charset="0"/>
              </a:rPr>
              <a:t>Pois d’</a:t>
            </a:r>
            <a:r>
              <a:rPr lang="fr-FR" altLang="fr-FR" sz="1800" b="1" dirty="0" err="1">
                <a:solidFill>
                  <a:srgbClr val="7030A0"/>
                </a:solidFill>
                <a:latin typeface="Arial" panose="020B0604020202020204" pitchFamily="34" charset="0"/>
              </a:rPr>
              <a:t>Angole</a:t>
            </a:r>
            <a:r>
              <a:rPr lang="fr-FR" altLang="fr-FR" sz="1800" b="1" dirty="0">
                <a:solidFill>
                  <a:srgbClr val="7030A0"/>
                </a:solidFill>
                <a:latin typeface="Arial" panose="020B0604020202020204" pitchFamily="34" charset="0"/>
              </a:rPr>
              <a:t> </a:t>
            </a:r>
            <a:r>
              <a:rPr lang="fr-FR" altLang="fr-FR" sz="1800" dirty="0">
                <a:solidFill>
                  <a:srgbClr val="7030A0"/>
                </a:solidFill>
                <a:latin typeface="Arial" panose="020B0604020202020204" pitchFamily="34" charset="0"/>
              </a:rPr>
              <a:t>(</a:t>
            </a:r>
            <a:r>
              <a:rPr lang="fr-FR" altLang="fr-FR" sz="1800" i="1" dirty="0" err="1">
                <a:solidFill>
                  <a:srgbClr val="7030A0"/>
                </a:solidFill>
                <a:latin typeface="Arial" panose="020B0604020202020204" pitchFamily="34" charset="0"/>
              </a:rPr>
              <a:t>Cajanus</a:t>
            </a:r>
            <a:r>
              <a:rPr lang="fr-FR" altLang="fr-FR" sz="1800" i="1" dirty="0">
                <a:solidFill>
                  <a:srgbClr val="7030A0"/>
                </a:solidFill>
                <a:latin typeface="Arial" panose="020B0604020202020204" pitchFamily="34" charset="0"/>
              </a:rPr>
              <a:t> </a:t>
            </a:r>
            <a:r>
              <a:rPr lang="fr-FR" altLang="fr-FR" sz="1800" i="1" dirty="0" err="1">
                <a:solidFill>
                  <a:srgbClr val="7030A0"/>
                </a:solidFill>
                <a:latin typeface="Arial" panose="020B0604020202020204" pitchFamily="34" charset="0"/>
              </a:rPr>
              <a:t>cajan</a:t>
            </a:r>
            <a:r>
              <a:rPr lang="fr-FR" altLang="fr-FR" sz="1800" dirty="0">
                <a:solidFill>
                  <a:srgbClr val="7030A0"/>
                </a:solidFill>
                <a:latin typeface="Arial" panose="020B0604020202020204" pitchFamily="34" charset="0"/>
              </a:rPr>
              <a:t>)</a:t>
            </a:r>
            <a:endParaRPr lang="fr-FR" altLang="fr-FR" sz="1800" dirty="0">
              <a:latin typeface="Arial" panose="020B0604020202020204" pitchFamily="34" charset="0"/>
            </a:endParaRPr>
          </a:p>
        </p:txBody>
      </p:sp>
      <p:sp>
        <p:nvSpPr>
          <p:cNvPr id="11270" name="ZoneTexte 21"/>
          <p:cNvSpPr txBox="1">
            <a:spLocks noChangeArrowheads="1"/>
          </p:cNvSpPr>
          <p:nvPr/>
        </p:nvSpPr>
        <p:spPr bwMode="auto">
          <a:xfrm>
            <a:off x="107950" y="1484313"/>
            <a:ext cx="89281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600">
                <a:solidFill>
                  <a:srgbClr val="7030A0"/>
                </a:solidFill>
                <a:latin typeface="Arial" panose="020B0604020202020204" pitchFamily="34" charset="0"/>
              </a:rPr>
              <a:t>Encore appelée pois cajan, pois-congo, pois pigeon ou ambrevade, c’est une </a:t>
            </a:r>
            <a:r>
              <a:rPr lang="fr-FR" altLang="fr-FR" sz="1600">
                <a:solidFill>
                  <a:srgbClr val="7030A0"/>
                </a:solidFill>
                <a:latin typeface="Arial" panose="020B0604020202020204" pitchFamily="34" charset="0"/>
                <a:hlinkClick r:id="rId2" tooltip="Légumineuse"/>
              </a:rPr>
              <a:t>légumineuse</a:t>
            </a:r>
            <a:r>
              <a:rPr lang="fr-FR" altLang="fr-FR" sz="1600">
                <a:solidFill>
                  <a:srgbClr val="7030A0"/>
                </a:solidFill>
                <a:latin typeface="Arial" panose="020B0604020202020204" pitchFamily="34" charset="0"/>
              </a:rPr>
              <a:t> à graine cultivée en agriculture pluviale, dans les régions tropicales semi-arides. </a:t>
            </a:r>
          </a:p>
          <a:p>
            <a:pPr algn="just" eaLnBrk="1" hangingPunct="1">
              <a:spcBef>
                <a:spcPct val="0"/>
              </a:spcBef>
              <a:buFontTx/>
              <a:buNone/>
            </a:pPr>
            <a:r>
              <a:rPr lang="fr-FR" altLang="fr-FR" sz="1200">
                <a:solidFill>
                  <a:srgbClr val="7030A0"/>
                </a:solidFill>
                <a:latin typeface="Arial" panose="020B0604020202020204" pitchFamily="34" charset="0"/>
              </a:rPr>
              <a:t>Ses fleurs sont généralement jaunes. </a:t>
            </a:r>
            <a:r>
              <a:rPr lang="fr-FR" altLang="fr-FR" sz="1200" b="1">
                <a:solidFill>
                  <a:srgbClr val="7030A0"/>
                </a:solidFill>
                <a:latin typeface="Arial" panose="020B0604020202020204" pitchFamily="34" charset="0"/>
              </a:rPr>
              <a:t>Elle est très résistante à la chaleur</a:t>
            </a:r>
            <a:r>
              <a:rPr lang="fr-FR" altLang="fr-FR" sz="1200">
                <a:solidFill>
                  <a:srgbClr val="7030A0"/>
                </a:solidFill>
                <a:latin typeface="Arial" panose="020B0604020202020204" pitchFamily="34" charset="0"/>
              </a:rPr>
              <a:t>. </a:t>
            </a:r>
            <a:r>
              <a:rPr lang="fr-FR" altLang="fr-FR" sz="1200">
                <a:solidFill>
                  <a:srgbClr val="FF0000"/>
                </a:solidFill>
                <a:latin typeface="Arial" panose="020B0604020202020204" pitchFamily="34" charset="0"/>
              </a:rPr>
              <a:t>Elle ne tolère pas le gel. </a:t>
            </a:r>
            <a:r>
              <a:rPr lang="fr-FR" altLang="fr-FR" sz="1200">
                <a:solidFill>
                  <a:srgbClr val="7030A0"/>
                </a:solidFill>
                <a:latin typeface="Arial" panose="020B0604020202020204" pitchFamily="34" charset="0"/>
              </a:rPr>
              <a:t>Elle préfère des conditions chaudes et humides. Elle tolère une large gamme de sols, des sols sables aux sols argileux lourds</a:t>
            </a:r>
            <a:r>
              <a:rPr lang="fr-FR" altLang="fr-FR" sz="1200">
                <a:latin typeface="Arial" panose="020B0604020202020204" pitchFamily="34" charset="0"/>
              </a:rPr>
              <a:t>. </a:t>
            </a:r>
            <a:r>
              <a:rPr lang="fr-FR" altLang="fr-FR" sz="1200">
                <a:solidFill>
                  <a:srgbClr val="7030A0"/>
                </a:solidFill>
                <a:latin typeface="Arial" panose="020B0604020202020204" pitchFamily="34" charset="0"/>
              </a:rPr>
              <a:t>Elle tolère une large gamme de pH, mais la plage la plus favorable est un pH de 5,0 à 7,0. </a:t>
            </a:r>
            <a:r>
              <a:rPr lang="fr-FR" altLang="fr-FR" sz="1200">
                <a:solidFill>
                  <a:srgbClr val="FF0000"/>
                </a:solidFill>
                <a:latin typeface="Arial" panose="020B0604020202020204" pitchFamily="34" charset="0"/>
              </a:rPr>
              <a:t>Elle est sensible au brouillard salin, à une forte salinité et à l’engorgement.</a:t>
            </a:r>
            <a:r>
              <a:rPr lang="fr-FR" altLang="fr-FR" sz="1200">
                <a:latin typeface="Arial" panose="020B0604020202020204" pitchFamily="34" charset="0"/>
              </a:rPr>
              <a:t> </a:t>
            </a:r>
            <a:r>
              <a:rPr lang="fr-FR" altLang="fr-FR" sz="1200">
                <a:solidFill>
                  <a:srgbClr val="7030A0"/>
                </a:solidFill>
                <a:latin typeface="Arial" panose="020B0604020202020204" pitchFamily="34" charset="0"/>
              </a:rPr>
              <a:t>Le pois d'Angole est cultivé dans plus de 25 pays tropicaux et sub-tropicaux, soit en </a:t>
            </a:r>
            <a:r>
              <a:rPr lang="fr-FR" altLang="fr-FR" sz="1200">
                <a:solidFill>
                  <a:srgbClr val="7030A0"/>
                </a:solidFill>
                <a:latin typeface="Arial" panose="020B0604020202020204" pitchFamily="34" charset="0"/>
                <a:hlinkClick r:id="rId3" tooltip="Monoculture"/>
              </a:rPr>
              <a:t>monoculture</a:t>
            </a:r>
            <a:r>
              <a:rPr lang="fr-FR" altLang="fr-FR" sz="1200">
                <a:solidFill>
                  <a:srgbClr val="7030A0"/>
                </a:solidFill>
                <a:latin typeface="Arial" panose="020B0604020202020204" pitchFamily="34" charset="0"/>
              </a:rPr>
              <a:t>, soit en rotation avec des </a:t>
            </a:r>
            <a:r>
              <a:rPr lang="fr-FR" altLang="fr-FR" sz="1200">
                <a:solidFill>
                  <a:srgbClr val="7030A0"/>
                </a:solidFill>
                <a:latin typeface="Arial" panose="020B0604020202020204" pitchFamily="34" charset="0"/>
                <a:hlinkClick r:id="rId4" tooltip="Céréale"/>
              </a:rPr>
              <a:t>céréales</a:t>
            </a:r>
            <a:r>
              <a:rPr lang="fr-FR" altLang="fr-FR" sz="1200">
                <a:solidFill>
                  <a:srgbClr val="7030A0"/>
                </a:solidFill>
                <a:latin typeface="Arial" panose="020B0604020202020204" pitchFamily="34" charset="0"/>
              </a:rPr>
              <a:t> telles que le </a:t>
            </a:r>
            <a:r>
              <a:rPr lang="fr-FR" altLang="fr-FR" sz="1200">
                <a:solidFill>
                  <a:srgbClr val="7030A0"/>
                </a:solidFill>
                <a:latin typeface="Arial" panose="020B0604020202020204" pitchFamily="34" charset="0"/>
                <a:hlinkClick r:id="rId5" tooltip="Sorgho commun"/>
              </a:rPr>
              <a:t>sorgho</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Sorchum bicolor</a:t>
            </a:r>
            <a:r>
              <a:rPr lang="fr-FR" altLang="fr-FR" sz="1200">
                <a:solidFill>
                  <a:srgbClr val="7030A0"/>
                </a:solidFill>
                <a:latin typeface="Arial" panose="020B0604020202020204" pitchFamily="34" charset="0"/>
              </a:rPr>
              <a:t>), le </a:t>
            </a:r>
            <a:r>
              <a:rPr lang="fr-FR" altLang="fr-FR" sz="1200">
                <a:solidFill>
                  <a:srgbClr val="7030A0"/>
                </a:solidFill>
                <a:latin typeface="Arial" panose="020B0604020202020204" pitchFamily="34" charset="0"/>
                <a:hlinkClick r:id="rId6" tooltip="Millet perle"/>
              </a:rPr>
              <a:t>millet perle</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Pennisetium glaucum</a:t>
            </a:r>
            <a:r>
              <a:rPr lang="fr-FR" altLang="fr-FR" sz="1200">
                <a:solidFill>
                  <a:srgbClr val="7030A0"/>
                </a:solidFill>
                <a:latin typeface="Arial" panose="020B0604020202020204" pitchFamily="34" charset="0"/>
              </a:rPr>
              <a:t>), ou le </a:t>
            </a:r>
            <a:r>
              <a:rPr lang="fr-FR" altLang="fr-FR" sz="1200">
                <a:solidFill>
                  <a:srgbClr val="7030A0"/>
                </a:solidFill>
                <a:latin typeface="Arial" panose="020B0604020202020204" pitchFamily="34" charset="0"/>
                <a:hlinkClick r:id="rId7" tooltip="Maïs"/>
              </a:rPr>
              <a:t>maïs</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Zea mays</a:t>
            </a:r>
            <a:r>
              <a:rPr lang="fr-FR" altLang="fr-FR" sz="1200">
                <a:solidFill>
                  <a:srgbClr val="7030A0"/>
                </a:solidFill>
                <a:latin typeface="Arial" panose="020B0604020202020204" pitchFamily="34" charset="0"/>
              </a:rPr>
              <a:t>), ou avec d'autres légumineuses comme l'</a:t>
            </a:r>
            <a:r>
              <a:rPr lang="fr-FR" altLang="fr-FR" sz="1200">
                <a:solidFill>
                  <a:srgbClr val="7030A0"/>
                </a:solidFill>
                <a:latin typeface="Arial" panose="020B0604020202020204" pitchFamily="34" charset="0"/>
                <a:hlinkClick r:id="rId8" tooltip="Arachide"/>
              </a:rPr>
              <a:t>arachide</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Arachis hypogaea</a:t>
            </a:r>
            <a:r>
              <a:rPr lang="fr-FR" altLang="fr-FR" sz="1200">
                <a:solidFill>
                  <a:srgbClr val="7030A0"/>
                </a:solidFill>
                <a:latin typeface="Arial" panose="020B0604020202020204" pitchFamily="34" charset="0"/>
              </a:rPr>
              <a:t>). Le pois d'Angole est à la fois une </a:t>
            </a:r>
            <a:r>
              <a:rPr lang="fr-FR" altLang="fr-FR" sz="1200">
                <a:solidFill>
                  <a:srgbClr val="7030A0"/>
                </a:solidFill>
                <a:latin typeface="Arial" panose="020B0604020202020204" pitchFamily="34" charset="0"/>
                <a:hlinkClick r:id="rId9" tooltip="Culture vivrière"/>
              </a:rPr>
              <a:t>culture vivrière</a:t>
            </a:r>
            <a:r>
              <a:rPr lang="fr-FR" altLang="fr-FR" sz="1200">
                <a:solidFill>
                  <a:srgbClr val="7030A0"/>
                </a:solidFill>
                <a:latin typeface="Arial" panose="020B0604020202020204" pitchFamily="34" charset="0"/>
              </a:rPr>
              <a:t> (</a:t>
            </a:r>
            <a:r>
              <a:rPr lang="fr-FR" altLang="fr-FR" sz="1200">
                <a:solidFill>
                  <a:srgbClr val="7030A0"/>
                </a:solidFill>
                <a:latin typeface="Arial" panose="020B0604020202020204" pitchFamily="34" charset="0"/>
                <a:hlinkClick r:id="rId10" tooltip="Pois"/>
              </a:rPr>
              <a:t>pois</a:t>
            </a:r>
            <a:r>
              <a:rPr lang="fr-FR" altLang="fr-FR" sz="1200">
                <a:solidFill>
                  <a:srgbClr val="7030A0"/>
                </a:solidFill>
                <a:latin typeface="Arial" panose="020B0604020202020204" pitchFamily="34" charset="0"/>
              </a:rPr>
              <a:t> secs, </a:t>
            </a:r>
            <a:r>
              <a:rPr lang="fr-FR" altLang="fr-FR" sz="1200">
                <a:solidFill>
                  <a:srgbClr val="7030A0"/>
                </a:solidFill>
                <a:latin typeface="Arial" panose="020B0604020202020204" pitchFamily="34" charset="0"/>
                <a:hlinkClick r:id="rId11" tooltip="Farine"/>
              </a:rPr>
              <a:t>farine</a:t>
            </a:r>
            <a:r>
              <a:rPr lang="fr-FR" altLang="fr-FR" sz="1200">
                <a:solidFill>
                  <a:srgbClr val="7030A0"/>
                </a:solidFill>
                <a:latin typeface="Arial" panose="020B0604020202020204" pitchFamily="34" charset="0"/>
              </a:rPr>
              <a:t>, pois frais ou légumes verts), une </a:t>
            </a:r>
            <a:r>
              <a:rPr lang="fr-FR" altLang="fr-FR" sz="1200">
                <a:solidFill>
                  <a:srgbClr val="7030A0"/>
                </a:solidFill>
                <a:latin typeface="Arial" panose="020B0604020202020204" pitchFamily="34" charset="0"/>
                <a:hlinkClick r:id="rId12" tooltip="Culture fourragère"/>
              </a:rPr>
              <a:t>culture fourragère</a:t>
            </a:r>
            <a:r>
              <a:rPr lang="fr-FR" altLang="fr-FR" sz="1200">
                <a:solidFill>
                  <a:srgbClr val="7030A0"/>
                </a:solidFill>
                <a:latin typeface="Arial" panose="020B0604020202020204" pitchFamily="34" charset="0"/>
              </a:rPr>
              <a:t> de couverture et un </a:t>
            </a:r>
            <a:r>
              <a:rPr lang="fr-FR" altLang="fr-FR" sz="1200">
                <a:latin typeface="Arial" panose="020B0604020202020204" pitchFamily="34" charset="0"/>
                <a:hlinkClick r:id="rId13" tooltip="Engrais vert"/>
              </a:rPr>
              <a:t>engrais vert</a:t>
            </a:r>
            <a:r>
              <a:rPr lang="fr-FR" altLang="fr-FR" sz="1200">
                <a:latin typeface="Arial" panose="020B0604020202020204" pitchFamily="34" charset="0"/>
              </a:rPr>
              <a:t> </a:t>
            </a:r>
            <a:r>
              <a:rPr lang="fr-FR" altLang="fr-FR" sz="1200">
                <a:solidFill>
                  <a:srgbClr val="7030A0"/>
                </a:solidFill>
                <a:latin typeface="Arial" panose="020B0604020202020204" pitchFamily="34" charset="0"/>
              </a:rPr>
              <a:t>fournissant jusqu'à 40 kg d'azote par hectare. Les pois contiennent des niveaux élevés de </a:t>
            </a:r>
            <a:r>
              <a:rPr lang="fr-FR" altLang="fr-FR" sz="1200">
                <a:solidFill>
                  <a:srgbClr val="7030A0"/>
                </a:solidFill>
                <a:latin typeface="Arial" panose="020B0604020202020204" pitchFamily="34" charset="0"/>
                <a:hlinkClick r:id="rId14" tooltip="Protéine"/>
              </a:rPr>
              <a:t>protéines</a:t>
            </a:r>
            <a:r>
              <a:rPr lang="fr-FR" altLang="fr-FR" sz="1200">
                <a:solidFill>
                  <a:srgbClr val="7030A0"/>
                </a:solidFill>
                <a:latin typeface="Arial" panose="020B0604020202020204" pitchFamily="34" charset="0"/>
              </a:rPr>
              <a:t> et d'importants </a:t>
            </a:r>
            <a:r>
              <a:rPr lang="fr-FR" altLang="fr-FR" sz="1200">
                <a:solidFill>
                  <a:srgbClr val="7030A0"/>
                </a:solidFill>
                <a:latin typeface="Arial" panose="020B0604020202020204" pitchFamily="34" charset="0"/>
                <a:hlinkClick r:id="rId15" tooltip="Acides aminés"/>
              </a:rPr>
              <a:t>acides aminés</a:t>
            </a:r>
            <a:r>
              <a:rPr lang="fr-FR" altLang="fr-FR" sz="1200">
                <a:solidFill>
                  <a:srgbClr val="7030A0"/>
                </a:solidFill>
                <a:latin typeface="Arial" panose="020B0604020202020204" pitchFamily="34" charset="0"/>
              </a:rPr>
              <a:t> (</a:t>
            </a:r>
            <a:r>
              <a:rPr lang="fr-FR" altLang="fr-FR" sz="1200">
                <a:solidFill>
                  <a:srgbClr val="7030A0"/>
                </a:solidFill>
                <a:latin typeface="Arial" panose="020B0604020202020204" pitchFamily="34" charset="0"/>
                <a:hlinkClick r:id="rId16" tooltip="Méthionine"/>
              </a:rPr>
              <a:t>méthionine</a:t>
            </a:r>
            <a:r>
              <a:rPr lang="fr-FR" altLang="fr-FR" sz="1200">
                <a:solidFill>
                  <a:srgbClr val="7030A0"/>
                </a:solidFill>
                <a:latin typeface="Arial" panose="020B0604020202020204" pitchFamily="34" charset="0"/>
              </a:rPr>
              <a:t>, </a:t>
            </a:r>
            <a:r>
              <a:rPr lang="fr-FR" altLang="fr-FR" sz="1200">
                <a:solidFill>
                  <a:srgbClr val="7030A0"/>
                </a:solidFill>
                <a:latin typeface="Arial" panose="020B0604020202020204" pitchFamily="34" charset="0"/>
                <a:hlinkClick r:id="rId17" tooltip="Lysine"/>
              </a:rPr>
              <a:t>lysine</a:t>
            </a:r>
            <a:r>
              <a:rPr lang="fr-FR" altLang="fr-FR" sz="1200">
                <a:solidFill>
                  <a:srgbClr val="7030A0"/>
                </a:solidFill>
                <a:latin typeface="Arial" panose="020B0604020202020204" pitchFamily="34" charset="0"/>
              </a:rPr>
              <a:t> et </a:t>
            </a:r>
            <a:r>
              <a:rPr lang="fr-FR" altLang="fr-FR" sz="1200">
                <a:solidFill>
                  <a:srgbClr val="7030A0"/>
                </a:solidFill>
                <a:latin typeface="Arial" panose="020B0604020202020204" pitchFamily="34" charset="0"/>
                <a:hlinkClick r:id="rId18" tooltip="Tryptophane"/>
              </a:rPr>
              <a:t>tryptophane</a:t>
            </a:r>
            <a:r>
              <a:rPr lang="fr-FR" altLang="fr-FR" sz="1200">
                <a:solidFill>
                  <a:srgbClr val="7030A0"/>
                </a:solidFill>
                <a:latin typeface="Arial" panose="020B0604020202020204" pitchFamily="34" charset="0"/>
              </a:rPr>
              <a:t>). La</a:t>
            </a:r>
            <a:r>
              <a:rPr lang="fr-FR" altLang="fr-FR" sz="1200">
                <a:latin typeface="Arial" panose="020B0604020202020204" pitchFamily="34" charset="0"/>
              </a:rPr>
              <a:t> </a:t>
            </a:r>
            <a:r>
              <a:rPr lang="fr-FR" altLang="fr-FR" sz="1200">
                <a:latin typeface="Arial" panose="020B0604020202020204" pitchFamily="34" charset="0"/>
                <a:hlinkClick r:id="rId19" tooltip="Germination"/>
              </a:rPr>
              <a:t>germination</a:t>
            </a:r>
            <a:r>
              <a:rPr lang="fr-FR" altLang="fr-FR" sz="1200">
                <a:latin typeface="Arial" panose="020B0604020202020204" pitchFamily="34" charset="0"/>
              </a:rPr>
              <a:t> </a:t>
            </a:r>
            <a:r>
              <a:rPr lang="fr-FR" altLang="fr-FR" sz="1200">
                <a:solidFill>
                  <a:srgbClr val="7030A0"/>
                </a:solidFill>
                <a:latin typeface="Arial" panose="020B0604020202020204" pitchFamily="34" charset="0"/>
              </a:rPr>
              <a:t>des pois améliore leur digestibilité. La matière ligneuse des tiges de pois d'Angole peut également être utilisée comme </a:t>
            </a:r>
            <a:r>
              <a:rPr lang="fr-FR" altLang="fr-FR" sz="1200">
                <a:solidFill>
                  <a:srgbClr val="7030A0"/>
                </a:solidFill>
                <a:latin typeface="Arial" panose="020B0604020202020204" pitchFamily="34" charset="0"/>
                <a:hlinkClick r:id="rId20" tooltip="Bois de chauffage"/>
              </a:rPr>
              <a:t>bois de chauffage</a:t>
            </a:r>
            <a:r>
              <a:rPr lang="fr-FR" altLang="fr-FR" sz="1200">
                <a:solidFill>
                  <a:srgbClr val="7030A0"/>
                </a:solidFill>
                <a:latin typeface="Arial" panose="020B0604020202020204" pitchFamily="34" charset="0"/>
              </a:rPr>
              <a:t>, matériau pour clôture ou </a:t>
            </a:r>
            <a:r>
              <a:rPr lang="fr-FR" altLang="fr-FR" sz="1200">
                <a:solidFill>
                  <a:srgbClr val="7030A0"/>
                </a:solidFill>
                <a:latin typeface="Arial" panose="020B0604020202020204" pitchFamily="34" charset="0"/>
                <a:hlinkClick r:id="rId21" tooltip="Chaume"/>
              </a:rPr>
              <a:t>chaume</a:t>
            </a:r>
            <a:r>
              <a:rPr lang="fr-FR" altLang="fr-FR" sz="1200">
                <a:solidFill>
                  <a:srgbClr val="7030A0"/>
                </a:solidFill>
                <a:latin typeface="Arial" panose="020B0604020202020204" pitchFamily="34" charset="0"/>
              </a:rPr>
              <a:t>. En </a:t>
            </a:r>
            <a:r>
              <a:rPr lang="fr-FR" altLang="fr-FR" sz="1200">
                <a:solidFill>
                  <a:srgbClr val="7030A0"/>
                </a:solidFill>
                <a:latin typeface="Arial" panose="020B0604020202020204" pitchFamily="34" charset="0"/>
                <a:hlinkClick r:id="rId22" tooltip="Thaïlande"/>
              </a:rPr>
              <a:t>Thaïlande</a:t>
            </a:r>
            <a:r>
              <a:rPr lang="fr-FR" altLang="fr-FR" sz="1200">
                <a:solidFill>
                  <a:srgbClr val="7030A0"/>
                </a:solidFill>
                <a:latin typeface="Arial" panose="020B0604020202020204" pitchFamily="34" charset="0"/>
              </a:rPr>
              <a:t>, il est cultivé pour servir d'hôte aux </a:t>
            </a:r>
            <a:r>
              <a:rPr lang="fr-FR" altLang="fr-FR" sz="1200">
                <a:solidFill>
                  <a:srgbClr val="7030A0"/>
                </a:solidFill>
                <a:latin typeface="Arial" panose="020B0604020202020204" pitchFamily="34" charset="0"/>
                <a:hlinkClick r:id="rId23" tooltip="Cochenille"/>
              </a:rPr>
              <a:t>cochenilles</a:t>
            </a:r>
            <a:r>
              <a:rPr lang="fr-FR" altLang="fr-FR" sz="1200">
                <a:solidFill>
                  <a:srgbClr val="7030A0"/>
                </a:solidFill>
                <a:latin typeface="Arial" panose="020B0604020202020204" pitchFamily="34" charset="0"/>
              </a:rPr>
              <a:t> qui produisent de la </a:t>
            </a:r>
            <a:r>
              <a:rPr lang="fr-FR" altLang="fr-FR" sz="1200">
                <a:solidFill>
                  <a:srgbClr val="7030A0"/>
                </a:solidFill>
                <a:latin typeface="Arial" panose="020B0604020202020204" pitchFamily="34" charset="0"/>
                <a:hlinkClick r:id="rId24" tooltip="Laque (substance animale)"/>
              </a:rPr>
              <a:t>laque</a:t>
            </a:r>
            <a:r>
              <a:rPr lang="fr-FR" altLang="fr-FR" sz="1200">
                <a:solidFill>
                  <a:srgbClr val="7030A0"/>
                </a:solidFill>
                <a:latin typeface="Arial" panose="020B0604020202020204" pitchFamily="34" charset="0"/>
              </a:rPr>
              <a:t>. Les feuilles en infusion sont anti diarrhéique et fortement diurétiques. En décoction, elle fait baisser très rapidement la tension. La plante a une valeur élevée pour l'alimentation des vaches laitières et des bovins, des porcs, des moutons et des chèvres. Lorsqu’elle bien établie, elle peut supprimer les mauvaises herbes.</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25"/>
              </a:rPr>
              <a:t>http://www.afriquebio.com/pages/plantes-medicinales-d-afrique/cajanus-cajan.html</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b) </a:t>
            </a:r>
            <a:r>
              <a:rPr lang="fr-FR" altLang="fr-FR" sz="1200">
                <a:solidFill>
                  <a:srgbClr val="7030A0"/>
                </a:solidFill>
                <a:latin typeface="Arial" panose="020B0604020202020204" pitchFamily="34" charset="0"/>
                <a:hlinkClick r:id="rId26"/>
              </a:rPr>
              <a:t>http://fr.wikipedia.org/wiki/Pois_d'Angole</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27"/>
              </a:rPr>
              <a:t>http://www.fao.org/ag/agp/AGPC/doc/Gbase/data/pf000150.htm</a:t>
            </a:r>
            <a:r>
              <a:rPr lang="fr-FR" altLang="fr-FR" sz="1200">
                <a:solidFill>
                  <a:srgbClr val="7030A0"/>
                </a:solidFill>
                <a:latin typeface="Arial" panose="020B0604020202020204" pitchFamily="34" charset="0"/>
              </a:rPr>
              <a:t>, </a:t>
            </a:r>
          </a:p>
        </p:txBody>
      </p:sp>
      <p:pic>
        <p:nvPicPr>
          <p:cNvPr id="11271" name="Picture 24" descr="C:\Users\LISAN\Pictures\Plantes fourragères\Cajanus cajan4_s.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08850" y="4240213"/>
            <a:ext cx="183515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6" descr="C:\Users\LISAN\Pictures\Plantes fourragères\Cajanus cajan_flower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08625" y="4654550"/>
            <a:ext cx="17795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7" descr="C:\Users\LISAN\Pictures\Plantes fourragères\Cajanus cajan2.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27313" y="51149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8" descr="C:\Users\LISAN\Pictures\Plantes fourragères\Cajanus cajan_seeds.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01013" y="115888"/>
            <a:ext cx="9080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9" descr="C:\Users\LISAN\Pictures\Plantes fourragères\Cajanus_cajan_Steve_Hurst_1.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0288" y="549275"/>
            <a:ext cx="647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30" descr="C:\Users\LISAN\Pictures\Plantes fourragères\Cajanus_cajan.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5288" y="5157788"/>
            <a:ext cx="20113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07950" y="981075"/>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1.5. </a:t>
            </a:r>
            <a:r>
              <a:rPr lang="fr-FR" altLang="fr-FR" sz="1800" b="1">
                <a:solidFill>
                  <a:srgbClr val="7030A0"/>
                </a:solidFill>
                <a:latin typeface="Arial" panose="020B0604020202020204" pitchFamily="34" charset="0"/>
              </a:rPr>
              <a:t>Fenugrec</a:t>
            </a:r>
            <a:r>
              <a:rPr lang="fr-FR" altLang="fr-FR" sz="1800">
                <a:solidFill>
                  <a:srgbClr val="7030A0"/>
                </a:solidFill>
                <a:latin typeface="Arial" panose="020B0604020202020204" pitchFamily="34" charset="0"/>
              </a:rPr>
              <a:t> ou </a:t>
            </a:r>
            <a:r>
              <a:rPr lang="fr-FR" altLang="fr-FR" sz="1800" b="1">
                <a:solidFill>
                  <a:srgbClr val="7030A0"/>
                </a:solidFill>
                <a:latin typeface="Arial" panose="020B0604020202020204" pitchFamily="34" charset="0"/>
              </a:rPr>
              <a:t>Trigonelle fenugrec</a:t>
            </a:r>
            <a:r>
              <a:rPr lang="fr-FR" altLang="fr-FR" sz="1800">
                <a:solidFill>
                  <a:srgbClr val="7030A0"/>
                </a:solidFill>
                <a:latin typeface="Arial" panose="020B0604020202020204" pitchFamily="34" charset="0"/>
              </a:rPr>
              <a:t> </a:t>
            </a:r>
            <a:r>
              <a:rPr lang="fr-FR" altLang="fr-FR" sz="1800" i="1">
                <a:solidFill>
                  <a:srgbClr val="7030A0"/>
                </a:solidFill>
                <a:latin typeface="Arial" panose="020B0604020202020204" pitchFamily="34" charset="0"/>
              </a:rPr>
              <a:t>(Trigonella foenum-graecum</a:t>
            </a:r>
            <a:r>
              <a:rPr lang="fr-FR" altLang="fr-FR" sz="1800">
                <a:solidFill>
                  <a:srgbClr val="7030A0"/>
                </a:solidFill>
                <a:latin typeface="Arial" panose="020B0604020202020204" pitchFamily="34" charset="0"/>
              </a:rPr>
              <a:t>)</a:t>
            </a:r>
          </a:p>
        </p:txBody>
      </p:sp>
      <p:sp>
        <p:nvSpPr>
          <p:cNvPr id="12291"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2292"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95B9D84-4CAB-4740-8089-1EAA1BFC1F04}" type="slidenum">
              <a:rPr lang="fr-FR" altLang="fr-FR" sz="1200">
                <a:solidFill>
                  <a:srgbClr val="898989"/>
                </a:solidFill>
                <a:latin typeface="Times New Roman" panose="02020603050405020304" pitchFamily="18" charset="0"/>
              </a:rPr>
              <a:pPr algn="r" eaLnBrk="1" hangingPunct="1">
                <a:spcBef>
                  <a:spcPct val="0"/>
                </a:spcBef>
                <a:buFontTx/>
                <a:buNone/>
              </a:pPr>
              <a:t>11</a:t>
            </a:fld>
            <a:endParaRPr lang="fr-FR" altLang="fr-FR" sz="1200">
              <a:solidFill>
                <a:srgbClr val="898989"/>
              </a:solidFill>
              <a:latin typeface="Times New Roman" panose="02020603050405020304" pitchFamily="18" charset="0"/>
            </a:endParaRPr>
          </a:p>
        </p:txBody>
      </p:sp>
      <p:sp>
        <p:nvSpPr>
          <p:cNvPr id="12293" name="Rectangle 1"/>
          <p:cNvSpPr>
            <a:spLocks noChangeArrowheads="1"/>
          </p:cNvSpPr>
          <p:nvPr/>
        </p:nvSpPr>
        <p:spPr bwMode="auto">
          <a:xfrm>
            <a:off x="107950" y="620713"/>
            <a:ext cx="612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2294" name="ZoneTexte 5"/>
          <p:cNvSpPr txBox="1">
            <a:spLocks noChangeArrowheads="1"/>
          </p:cNvSpPr>
          <p:nvPr/>
        </p:nvSpPr>
        <p:spPr bwMode="auto">
          <a:xfrm>
            <a:off x="107950" y="1341438"/>
            <a:ext cx="88566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Le </a:t>
            </a:r>
            <a:r>
              <a:rPr lang="fr-FR" altLang="fr-FR" sz="1800" b="1">
                <a:solidFill>
                  <a:srgbClr val="7030A0"/>
                </a:solidFill>
                <a:latin typeface="Arial" panose="020B0604020202020204" pitchFamily="34" charset="0"/>
              </a:rPr>
              <a:t>Fenugrec</a:t>
            </a:r>
            <a:r>
              <a:rPr lang="fr-FR" altLang="fr-FR" sz="1800">
                <a:solidFill>
                  <a:srgbClr val="7030A0"/>
                </a:solidFill>
                <a:latin typeface="Arial" panose="020B0604020202020204" pitchFamily="34" charset="0"/>
              </a:rPr>
              <a:t> ou </a:t>
            </a:r>
            <a:r>
              <a:rPr lang="fr-FR" altLang="fr-FR" sz="1800" b="1">
                <a:solidFill>
                  <a:srgbClr val="7030A0"/>
                </a:solidFill>
                <a:latin typeface="Arial" panose="020B0604020202020204" pitchFamily="34" charset="0"/>
              </a:rPr>
              <a:t>Trigonelle fenugrec</a:t>
            </a:r>
            <a:r>
              <a:rPr lang="fr-FR" altLang="fr-FR" sz="1800">
                <a:solidFill>
                  <a:srgbClr val="7030A0"/>
                </a:solidFill>
                <a:latin typeface="Arial" panose="020B0604020202020204" pitchFamily="34" charset="0"/>
              </a:rPr>
              <a:t>, aussi appelé </a:t>
            </a:r>
            <a:r>
              <a:rPr lang="fr-FR" altLang="fr-FR" sz="1800" b="1">
                <a:solidFill>
                  <a:srgbClr val="7030A0"/>
                </a:solidFill>
                <a:latin typeface="Arial" panose="020B0604020202020204" pitchFamily="34" charset="0"/>
              </a:rPr>
              <a:t>Trigonelle</a:t>
            </a:r>
            <a:r>
              <a:rPr lang="fr-FR" altLang="fr-FR" sz="1800">
                <a:solidFill>
                  <a:srgbClr val="7030A0"/>
                </a:solidFill>
                <a:latin typeface="Arial" panose="020B0604020202020204" pitchFamily="34" charset="0"/>
              </a:rPr>
              <a:t> ou </a:t>
            </a:r>
            <a:r>
              <a:rPr lang="fr-FR" altLang="fr-FR" sz="1800" b="1">
                <a:solidFill>
                  <a:srgbClr val="7030A0"/>
                </a:solidFill>
                <a:latin typeface="Arial" panose="020B0604020202020204" pitchFamily="34" charset="0"/>
              </a:rPr>
              <a:t>Sénégrain</a:t>
            </a:r>
            <a:r>
              <a:rPr lang="fr-FR" altLang="fr-FR" sz="1800">
                <a:solidFill>
                  <a:srgbClr val="7030A0"/>
                </a:solidFill>
                <a:latin typeface="Arial" panose="020B0604020202020204" pitchFamily="34" charset="0"/>
              </a:rPr>
              <a:t>, est une </a:t>
            </a:r>
            <a:r>
              <a:rPr lang="fr-FR" altLang="fr-FR" sz="1800">
                <a:solidFill>
                  <a:srgbClr val="7030A0"/>
                </a:solidFill>
                <a:latin typeface="Arial" panose="020B0604020202020204" pitchFamily="34" charset="0"/>
                <a:hlinkClick r:id="rId2" tooltip="Plante annuelle"/>
              </a:rPr>
              <a:t>plante annuelle</a:t>
            </a:r>
            <a:r>
              <a:rPr lang="fr-FR" altLang="fr-FR" sz="1800">
                <a:solidFill>
                  <a:srgbClr val="7030A0"/>
                </a:solidFill>
                <a:latin typeface="Arial" panose="020B0604020202020204" pitchFamily="34" charset="0"/>
              </a:rPr>
              <a:t> aux </a:t>
            </a:r>
            <a:r>
              <a:rPr lang="fr-FR" altLang="fr-FR" sz="1800">
                <a:solidFill>
                  <a:srgbClr val="7030A0"/>
                </a:solidFill>
                <a:latin typeface="Arial" panose="020B0604020202020204" pitchFamily="34" charset="0"/>
                <a:hlinkClick r:id="rId3" tooltip="Feuille"/>
              </a:rPr>
              <a:t>feuilles</a:t>
            </a:r>
            <a:r>
              <a:rPr lang="fr-FR" altLang="fr-FR" sz="1800">
                <a:solidFill>
                  <a:srgbClr val="7030A0"/>
                </a:solidFill>
                <a:latin typeface="Arial" panose="020B0604020202020204" pitchFamily="34" charset="0"/>
              </a:rPr>
              <a:t> composées de trois </a:t>
            </a:r>
            <a:r>
              <a:rPr lang="fr-FR" altLang="fr-FR" sz="1800">
                <a:solidFill>
                  <a:srgbClr val="7030A0"/>
                </a:solidFill>
                <a:latin typeface="Arial" panose="020B0604020202020204" pitchFamily="34" charset="0"/>
                <a:hlinkClick r:id="rId4" tooltip="Foliole"/>
              </a:rPr>
              <a:t>folioles</a:t>
            </a:r>
            <a:r>
              <a:rPr lang="fr-FR" altLang="fr-FR" sz="1800">
                <a:solidFill>
                  <a:srgbClr val="7030A0"/>
                </a:solidFill>
                <a:latin typeface="Arial" panose="020B0604020202020204" pitchFamily="34" charset="0"/>
              </a:rPr>
              <a:t> ovales, semblables à celles du </a:t>
            </a:r>
            <a:r>
              <a:rPr lang="fr-FR" altLang="fr-FR" sz="1800">
                <a:solidFill>
                  <a:srgbClr val="7030A0"/>
                </a:solidFill>
                <a:latin typeface="Arial" panose="020B0604020202020204" pitchFamily="34" charset="0"/>
                <a:hlinkClick r:id="rId5" tooltip="Trèfle"/>
              </a:rPr>
              <a:t>trèfle</a:t>
            </a:r>
            <a:r>
              <a:rPr lang="fr-FR" altLang="fr-FR" sz="1800">
                <a:solidFill>
                  <a:srgbClr val="7030A0"/>
                </a:solidFill>
                <a:latin typeface="Arial" panose="020B0604020202020204" pitchFamily="34" charset="0"/>
              </a:rPr>
              <a:t>, qui peut atteindre 60 centimètres de hauteur, à usages principaux médicinaux et condimentaires (</a:t>
            </a:r>
            <a:r>
              <a:rPr lang="fr-FR" altLang="fr-FR" sz="1800">
                <a:latin typeface="Arial" panose="020B0604020202020204" pitchFamily="34" charset="0"/>
                <a:hlinkClick r:id="rId6" tooltip="Épice"/>
              </a:rPr>
              <a:t>épice</a:t>
            </a:r>
            <a:r>
              <a:rPr lang="fr-FR" altLang="fr-FR" sz="18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7030A0"/>
                </a:solidFill>
                <a:latin typeface="Arial" panose="020B0604020202020204" pitchFamily="34" charset="0"/>
              </a:rPr>
              <a:t>Les </a:t>
            </a:r>
            <a:r>
              <a:rPr lang="fr-FR" altLang="fr-FR" sz="1200">
                <a:solidFill>
                  <a:srgbClr val="7030A0"/>
                </a:solidFill>
                <a:latin typeface="Arial" panose="020B0604020202020204" pitchFamily="34" charset="0"/>
                <a:hlinkClick r:id="rId7" tooltip="Fleur"/>
              </a:rPr>
              <a:t>fleurs</a:t>
            </a:r>
            <a:r>
              <a:rPr lang="fr-FR" altLang="fr-FR" sz="1200">
                <a:solidFill>
                  <a:srgbClr val="7030A0"/>
                </a:solidFill>
                <a:latin typeface="Arial" panose="020B0604020202020204" pitchFamily="34" charset="0"/>
              </a:rPr>
              <a:t> d'un blanc jaunâtre donnent des </a:t>
            </a:r>
            <a:r>
              <a:rPr lang="fr-FR" altLang="fr-FR" sz="1200">
                <a:solidFill>
                  <a:srgbClr val="7030A0"/>
                </a:solidFill>
                <a:latin typeface="Arial" panose="020B0604020202020204" pitchFamily="34" charset="0"/>
                <a:hlinkClick r:id="rId8" tooltip="Fruit (botanique)"/>
              </a:rPr>
              <a:t>fruits</a:t>
            </a:r>
            <a:r>
              <a:rPr lang="fr-FR" altLang="fr-FR" sz="1200">
                <a:solidFill>
                  <a:srgbClr val="7030A0"/>
                </a:solidFill>
                <a:latin typeface="Arial" panose="020B0604020202020204" pitchFamily="34" charset="0"/>
              </a:rPr>
              <a:t> qui sont des </a:t>
            </a:r>
            <a:r>
              <a:rPr lang="fr-FR" altLang="fr-FR" sz="1200">
                <a:solidFill>
                  <a:srgbClr val="7030A0"/>
                </a:solidFill>
                <a:latin typeface="Arial" panose="020B0604020202020204" pitchFamily="34" charset="0"/>
                <a:hlinkClick r:id="rId9" tooltip="Gousse"/>
              </a:rPr>
              <a:t>gousses</a:t>
            </a:r>
            <a:r>
              <a:rPr lang="fr-FR" altLang="fr-FR" sz="1200">
                <a:solidFill>
                  <a:srgbClr val="7030A0"/>
                </a:solidFill>
                <a:latin typeface="Arial" panose="020B0604020202020204" pitchFamily="34" charset="0"/>
              </a:rPr>
              <a:t> de huit centimètres de long renfermant dix à vingt graines anguleuses de couleur brun clair, à forte odeur caractéristique. Il est cultivé dans le monde entier dans les régions semi-arides.</a:t>
            </a:r>
          </a:p>
          <a:p>
            <a:pPr algn="just" eaLnBrk="1" hangingPunct="1">
              <a:spcBef>
                <a:spcPct val="0"/>
              </a:spcBef>
              <a:buFontTx/>
              <a:buNone/>
            </a:pPr>
            <a:r>
              <a:rPr lang="fr-FR" altLang="fr-FR" sz="1200">
                <a:solidFill>
                  <a:srgbClr val="7030A0"/>
                </a:solidFill>
                <a:latin typeface="Arial" panose="020B0604020202020204" pitchFamily="34" charset="0"/>
              </a:rPr>
              <a:t>Son activité </a:t>
            </a:r>
            <a:r>
              <a:rPr lang="fr-FR" altLang="fr-FR" sz="1200">
                <a:solidFill>
                  <a:srgbClr val="7030A0"/>
                </a:solidFill>
                <a:latin typeface="Arial" panose="020B0604020202020204" pitchFamily="34" charset="0"/>
                <a:hlinkClick r:id="rId10" tooltip="Hypoglycémie"/>
              </a:rPr>
              <a:t>hypoglycémiante</a:t>
            </a:r>
            <a:r>
              <a:rPr lang="fr-FR" altLang="fr-FR" sz="1200">
                <a:solidFill>
                  <a:srgbClr val="7030A0"/>
                </a:solidFill>
                <a:latin typeface="Arial" panose="020B0604020202020204" pitchFamily="34" charset="0"/>
              </a:rPr>
              <a:t> (réduction de la </a:t>
            </a:r>
            <a:r>
              <a:rPr lang="fr-FR" altLang="fr-FR" sz="1200">
                <a:solidFill>
                  <a:srgbClr val="7030A0"/>
                </a:solidFill>
                <a:latin typeface="Arial" panose="020B0604020202020204" pitchFamily="34" charset="0"/>
                <a:hlinkClick r:id="rId11" tooltip="Glycémie"/>
              </a:rPr>
              <a:t>glycémie</a:t>
            </a:r>
            <a:r>
              <a:rPr lang="fr-FR" altLang="fr-FR" sz="1200">
                <a:solidFill>
                  <a:srgbClr val="7030A0"/>
                </a:solidFill>
                <a:latin typeface="Arial" panose="020B0604020202020204" pitchFamily="34" charset="0"/>
              </a:rPr>
              <a:t>) dans certains diabètes</a:t>
            </a:r>
            <a:r>
              <a:rPr lang="fr-FR" altLang="fr-FR" sz="1200" baseline="30000">
                <a:solidFill>
                  <a:srgbClr val="7030A0"/>
                </a:solidFill>
                <a:latin typeface="Arial" panose="020B0604020202020204" pitchFamily="34" charset="0"/>
                <a:hlinkClick r:id="rId12"/>
              </a:rPr>
              <a:t>2</a:t>
            </a:r>
            <a:r>
              <a:rPr lang="fr-FR" altLang="fr-FR" sz="1200" baseline="30000">
                <a:solidFill>
                  <a:srgbClr val="7030A0"/>
                </a:solidFill>
                <a:latin typeface="Arial" panose="020B0604020202020204" pitchFamily="34" charset="0"/>
              </a:rPr>
              <a:t>,</a:t>
            </a:r>
            <a:r>
              <a:rPr lang="fr-FR" altLang="fr-FR" sz="1200" baseline="30000">
                <a:solidFill>
                  <a:srgbClr val="7030A0"/>
                </a:solidFill>
                <a:latin typeface="Arial" panose="020B0604020202020204" pitchFamily="34" charset="0"/>
                <a:hlinkClick r:id="rId13"/>
              </a:rPr>
              <a:t>3</a:t>
            </a:r>
            <a:r>
              <a:rPr lang="fr-FR" altLang="fr-FR" sz="1200" baseline="30000">
                <a:solidFill>
                  <a:srgbClr val="7030A0"/>
                </a:solidFill>
                <a:latin typeface="Arial" panose="020B0604020202020204" pitchFamily="34" charset="0"/>
              </a:rPr>
              <a:t>,</a:t>
            </a:r>
            <a:r>
              <a:rPr lang="fr-FR" altLang="fr-FR" sz="1200" baseline="30000">
                <a:solidFill>
                  <a:srgbClr val="7030A0"/>
                </a:solidFill>
                <a:latin typeface="Arial" panose="020B0604020202020204" pitchFamily="34" charset="0"/>
                <a:hlinkClick r:id="rId14"/>
              </a:rPr>
              <a:t>4</a:t>
            </a:r>
            <a:r>
              <a:rPr lang="fr-FR" altLang="fr-FR" sz="1200">
                <a:solidFill>
                  <a:srgbClr val="7030A0"/>
                </a:solidFill>
                <a:latin typeface="Arial" panose="020B0604020202020204" pitchFamily="34" charset="0"/>
              </a:rPr>
              <a:t>, suivie de son activité hypocholestérolémiante (réduction du taux de cholestérol et des triglycérides)</a:t>
            </a:r>
            <a:r>
              <a:rPr lang="fr-FR" altLang="fr-FR" sz="1200" baseline="30000">
                <a:solidFill>
                  <a:srgbClr val="7030A0"/>
                </a:solidFill>
                <a:latin typeface="Arial" panose="020B0604020202020204" pitchFamily="34" charset="0"/>
                <a:hlinkClick r:id="rId15"/>
              </a:rPr>
              <a:t>5</a:t>
            </a:r>
            <a:r>
              <a:rPr lang="fr-FR" altLang="fr-FR" sz="1200">
                <a:solidFill>
                  <a:srgbClr val="7030A0"/>
                </a:solidFill>
                <a:latin typeface="Arial" panose="020B0604020202020204" pitchFamily="34" charset="0"/>
              </a:rPr>
              <a:t> la rend très intéressante dans le traitement des facteurs de risques cardiovasculaires. Son action galactogène (</a:t>
            </a:r>
            <a:r>
              <a:rPr lang="fr-FR" altLang="fr-FR" sz="1200">
                <a:solidFill>
                  <a:srgbClr val="7030A0"/>
                </a:solidFill>
                <a:latin typeface="Arial" panose="020B0604020202020204" pitchFamily="34" charset="0"/>
                <a:hlinkClick r:id="rId16" tooltip="Lactation"/>
              </a:rPr>
              <a:t>lactation</a:t>
            </a:r>
            <a:r>
              <a:rPr lang="fr-FR" altLang="fr-FR" sz="1200">
                <a:solidFill>
                  <a:srgbClr val="7030A0"/>
                </a:solidFill>
                <a:latin typeface="Arial" panose="020B0604020202020204" pitchFamily="34" charset="0"/>
              </a:rPr>
              <a:t>) est reconnue dans les pays du tiers monde</a:t>
            </a:r>
            <a:r>
              <a:rPr lang="fr-FR" altLang="fr-FR" sz="1200" baseline="30000">
                <a:solidFill>
                  <a:srgbClr val="7030A0"/>
                </a:solidFill>
                <a:latin typeface="Arial" panose="020B0604020202020204" pitchFamily="34" charset="0"/>
                <a:hlinkClick r:id="rId17"/>
              </a:rPr>
              <a:t>6</a:t>
            </a:r>
            <a:r>
              <a:rPr lang="fr-FR" altLang="fr-FR" sz="1200" baseline="30000">
                <a:solidFill>
                  <a:srgbClr val="7030A0"/>
                </a:solidFill>
                <a:latin typeface="Arial" panose="020B0604020202020204" pitchFamily="34" charset="0"/>
              </a:rPr>
              <a:t>,</a:t>
            </a:r>
            <a:r>
              <a:rPr lang="fr-FR" altLang="fr-FR" sz="1200" baseline="30000">
                <a:solidFill>
                  <a:srgbClr val="7030A0"/>
                </a:solidFill>
                <a:latin typeface="Arial" panose="020B0604020202020204" pitchFamily="34" charset="0"/>
                <a:hlinkClick r:id="rId18"/>
              </a:rPr>
              <a:t>7</a:t>
            </a:r>
            <a:r>
              <a:rPr lang="fr-FR" altLang="fr-FR" sz="1200">
                <a:solidFill>
                  <a:srgbClr val="7030A0"/>
                </a:solidFill>
                <a:latin typeface="Arial" panose="020B0604020202020204" pitchFamily="34" charset="0"/>
              </a:rPr>
              <a:t>. La graine et la feuille sont des ingrédients de la </a:t>
            </a:r>
            <a:r>
              <a:rPr lang="fr-FR" altLang="fr-FR" sz="1200">
                <a:solidFill>
                  <a:srgbClr val="7030A0"/>
                </a:solidFill>
                <a:latin typeface="Arial" panose="020B0604020202020204" pitchFamily="34" charset="0"/>
                <a:hlinkClick r:id="rId19" tooltip="Cuisine indienne"/>
              </a:rPr>
              <a:t>cuisine indienne</a:t>
            </a:r>
            <a:r>
              <a:rPr lang="fr-FR" altLang="fr-FR" sz="1200">
                <a:solidFill>
                  <a:srgbClr val="7030A0"/>
                </a:solidFill>
                <a:latin typeface="Arial" panose="020B0604020202020204" pitchFamily="34" charset="0"/>
              </a:rPr>
              <a:t>  et sont utilisées en poudre dans le </a:t>
            </a:r>
            <a:r>
              <a:rPr lang="fr-FR" altLang="fr-FR" sz="1200">
                <a:solidFill>
                  <a:srgbClr val="7030A0"/>
                </a:solidFill>
                <a:latin typeface="Arial" panose="020B0604020202020204" pitchFamily="34" charset="0"/>
                <a:hlinkClick r:id="rId20" tooltip="Masala"/>
              </a:rPr>
              <a:t>masala</a:t>
            </a:r>
            <a:r>
              <a:rPr lang="fr-FR" altLang="fr-FR" sz="1200">
                <a:solidFill>
                  <a:srgbClr val="7030A0"/>
                </a:solidFill>
                <a:latin typeface="Arial" panose="020B0604020202020204" pitchFamily="34" charset="0"/>
              </a:rPr>
              <a:t>. Le feuilles de fenugrec fraîches sont un ingrédient dans certains currys indiens. Le fenugrec est utilisé en viticulture et </a:t>
            </a:r>
            <a:r>
              <a:rPr lang="fr-FR" altLang="fr-FR" sz="1200">
                <a:solidFill>
                  <a:srgbClr val="7030A0"/>
                </a:solidFill>
                <a:latin typeface="Arial" panose="020B0604020202020204" pitchFamily="34" charset="0"/>
                <a:hlinkClick r:id="rId21" tooltip="Agriculture biologique"/>
              </a:rPr>
              <a:t>agriculture biologique</a:t>
            </a:r>
            <a:r>
              <a:rPr lang="fr-FR" altLang="fr-FR" sz="1200">
                <a:solidFill>
                  <a:srgbClr val="7030A0"/>
                </a:solidFill>
                <a:latin typeface="Arial" panose="020B0604020202020204" pitchFamily="34" charset="0"/>
              </a:rPr>
              <a:t> comme </a:t>
            </a:r>
            <a:r>
              <a:rPr lang="fr-FR" altLang="fr-FR" sz="1200" b="1" u="sng">
                <a:solidFill>
                  <a:srgbClr val="7030A0"/>
                </a:solidFill>
                <a:latin typeface="Arial" panose="020B0604020202020204" pitchFamily="34" charset="0"/>
                <a:hlinkClick r:id="rId22" tooltip="Engrais vert"/>
              </a:rPr>
              <a:t>engrais vert</a:t>
            </a:r>
            <a:r>
              <a:rPr lang="fr-FR" altLang="fr-FR" sz="1200">
                <a:solidFill>
                  <a:srgbClr val="7030A0"/>
                </a:solidFill>
                <a:latin typeface="Arial" panose="020B0604020202020204" pitchFamily="34" charset="0"/>
              </a:rPr>
              <a:t>. En </a:t>
            </a:r>
            <a:r>
              <a:rPr lang="fr-FR" altLang="fr-FR" sz="1200">
                <a:solidFill>
                  <a:srgbClr val="7030A0"/>
                </a:solidFill>
                <a:latin typeface="Arial" panose="020B0604020202020204" pitchFamily="34" charset="0"/>
                <a:hlinkClick r:id="rId23" tooltip="Inde"/>
              </a:rPr>
              <a:t>Inde</a:t>
            </a:r>
            <a:r>
              <a:rPr lang="fr-FR" altLang="fr-FR" sz="1200">
                <a:solidFill>
                  <a:srgbClr val="7030A0"/>
                </a:solidFill>
                <a:latin typeface="Arial" panose="020B0604020202020204" pitchFamily="34" charset="0"/>
              </a:rPr>
              <a:t> il est utilisé comme fourrage. Le fenugrec est également une </a:t>
            </a:r>
            <a:r>
              <a:rPr lang="fr-FR" altLang="fr-FR" sz="1200">
                <a:solidFill>
                  <a:srgbClr val="7030A0"/>
                </a:solidFill>
                <a:latin typeface="Arial" panose="020B0604020202020204" pitchFamily="34" charset="0"/>
                <a:hlinkClick r:id="rId24" tooltip="Plante tinctoriale"/>
              </a:rPr>
              <a:t>plante tinctoriale</a:t>
            </a:r>
            <a:r>
              <a:rPr lang="fr-FR" altLang="fr-FR" sz="1200">
                <a:solidFill>
                  <a:srgbClr val="7030A0"/>
                </a:solidFill>
                <a:latin typeface="Arial" panose="020B0604020202020204" pitchFamily="34" charset="0"/>
              </a:rPr>
              <a:t> qui permet de teindre les textiles en un très beau rouge incarnat. Il contient de la </a:t>
            </a:r>
            <a:r>
              <a:rPr lang="fr-FR" altLang="fr-FR" sz="1200">
                <a:solidFill>
                  <a:srgbClr val="7030A0"/>
                </a:solidFill>
                <a:latin typeface="Arial" panose="020B0604020202020204" pitchFamily="34" charset="0"/>
                <a:hlinkClick r:id="rId25" tooltip="Sotolon"/>
              </a:rPr>
              <a:t>sotolone</a:t>
            </a:r>
            <a:r>
              <a:rPr lang="fr-FR" altLang="fr-FR" sz="1200">
                <a:solidFill>
                  <a:srgbClr val="7030A0"/>
                </a:solidFill>
                <a:latin typeface="Arial" panose="020B0604020202020204" pitchFamily="34" charset="0"/>
              </a:rPr>
              <a:t>, une lactone, un composé aromatique responsable de son odeur distinctive.</a:t>
            </a:r>
          </a:p>
          <a:p>
            <a:pPr algn="just" eaLnBrk="1" hangingPunct="1">
              <a:spcBef>
                <a:spcPct val="0"/>
              </a:spcBef>
              <a:buFontTx/>
              <a:buNone/>
            </a:pPr>
            <a:r>
              <a:rPr lang="fr-FR" altLang="fr-FR" sz="1200">
                <a:solidFill>
                  <a:srgbClr val="7030A0"/>
                </a:solidFill>
                <a:latin typeface="Arial" panose="020B0604020202020204" pitchFamily="34" charset="0"/>
              </a:rPr>
              <a:t>Il a un système racinaire pivotant. </a:t>
            </a:r>
            <a:r>
              <a:rPr lang="fr-FR" altLang="fr-FR" sz="1200" b="1">
                <a:solidFill>
                  <a:srgbClr val="7030A0"/>
                </a:solidFill>
                <a:latin typeface="Arial" panose="020B0604020202020204" pitchFamily="34" charset="0"/>
              </a:rPr>
              <a:t>Il a une croissance très rapide et une très bonne résistance à la chaleur</a:t>
            </a:r>
            <a:r>
              <a:rPr lang="fr-FR" altLang="fr-FR" sz="1200">
                <a:solidFill>
                  <a:srgbClr val="7030A0"/>
                </a:solidFill>
                <a:latin typeface="Arial" panose="020B0604020202020204" pitchFamily="34" charset="0"/>
              </a:rPr>
              <a:t>. Il est résistant aux insectes </a:t>
            </a:r>
            <a:r>
              <a:rPr lang="fr-FR" altLang="fr-FR" sz="1200">
                <a:solidFill>
                  <a:srgbClr val="FF0000"/>
                </a:solidFill>
                <a:latin typeface="Arial" panose="020B0604020202020204" pitchFamily="34" charset="0"/>
              </a:rPr>
              <a:t>mais appétant pour le gibier</a:t>
            </a:r>
            <a:r>
              <a:rPr lang="fr-FR" altLang="fr-FR" sz="1200">
                <a:solidFill>
                  <a:srgbClr val="7030A0"/>
                </a:solidFill>
                <a:latin typeface="Arial" panose="020B0604020202020204" pitchFamily="34" charset="0"/>
              </a:rPr>
              <a:t>. </a:t>
            </a:r>
            <a:r>
              <a:rPr lang="fr-FR" altLang="fr-FR" sz="1200">
                <a:solidFill>
                  <a:srgbClr val="FF0000"/>
                </a:solidFill>
                <a:latin typeface="Arial" panose="020B0604020202020204" pitchFamily="34" charset="0"/>
              </a:rPr>
              <a:t>Il ne résiste pas au gel (-5°C).</a:t>
            </a:r>
            <a:r>
              <a:rPr lang="fr-FR" altLang="fr-FR" sz="1200">
                <a:solidFill>
                  <a:srgbClr val="7030A0"/>
                </a:solidFill>
                <a:latin typeface="Arial" panose="020B0604020202020204" pitchFamily="34" charset="0"/>
              </a:rPr>
              <a:t> Les sols les plus favorables sont les sols calcaires.</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26"/>
              </a:rPr>
              <a:t>http://fr.wikipedia.org/wiki/Fenugrec</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27"/>
              </a:rPr>
              <a:t>http://en.wikipedia.org/wiki/Fenugreek</a:t>
            </a:r>
            <a:r>
              <a:rPr lang="fr-FR" altLang="fr-FR" sz="12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28"/>
              </a:rPr>
              <a:t>http://www.supagro.fr/ress-pepites/PlantesdeCouverture/co/3_2_7_1_1_fenugrec.html</a:t>
            </a:r>
            <a:r>
              <a:rPr lang="fr-FR" altLang="fr-FR" sz="1200">
                <a:solidFill>
                  <a:srgbClr val="7030A0"/>
                </a:solidFill>
                <a:latin typeface="Arial" panose="020B0604020202020204" pitchFamily="34" charset="0"/>
              </a:rPr>
              <a:t> </a:t>
            </a:r>
          </a:p>
        </p:txBody>
      </p:sp>
      <p:sp>
        <p:nvSpPr>
          <p:cNvPr id="12295" name="Rectangle 6"/>
          <p:cNvSpPr>
            <a:spLocks noChangeArrowheads="1"/>
          </p:cNvSpPr>
          <p:nvPr/>
        </p:nvSpPr>
        <p:spPr bwMode="auto">
          <a:xfrm>
            <a:off x="827088" y="18891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12296" name="Image 10" descr="logo aride_s.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50825"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descr="C:\Users\LISAN\Pictures\Plantes fourragères\Fenugrec4.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5911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C:\Users\LISAN\Pictures\Plantes fourragères\Trigonella_foenum-graecum.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40650" y="4540250"/>
            <a:ext cx="14033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C:\Users\LISAN\Pictures\Plantes fourragères\Fenugrec_graines.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27988" y="476250"/>
            <a:ext cx="11160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5" descr="C:\Users\LISAN\Pictures\Plantes fourragères\Fenugrec5.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27763" y="4868863"/>
            <a:ext cx="148431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 descr="C:\Users\LISAN\Pictures\Plantes fourragères\Fenugrec1.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0825"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6922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3315"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6C20880-7B03-46F6-A1AC-83F6C9D72EB2}" type="slidenum">
              <a:rPr lang="fr-FR" altLang="fr-FR" sz="1200">
                <a:solidFill>
                  <a:srgbClr val="898989"/>
                </a:solidFill>
                <a:latin typeface="Times New Roman" panose="02020603050405020304" pitchFamily="18" charset="0"/>
              </a:rPr>
              <a:pPr algn="r" eaLnBrk="1" hangingPunct="1">
                <a:spcBef>
                  <a:spcPct val="0"/>
                </a:spcBef>
                <a:buFontTx/>
                <a:buNone/>
              </a:pPr>
              <a:t>12</a:t>
            </a:fld>
            <a:endParaRPr lang="fr-FR" altLang="fr-FR" sz="1200">
              <a:solidFill>
                <a:srgbClr val="898989"/>
              </a:solidFill>
              <a:latin typeface="Times New Roman" panose="02020603050405020304" pitchFamily="18" charset="0"/>
            </a:endParaRPr>
          </a:p>
        </p:txBody>
      </p:sp>
      <p:sp>
        <p:nvSpPr>
          <p:cNvPr id="13316"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3317" name="Rectangle 6"/>
          <p:cNvSpPr>
            <a:spLocks noChangeArrowheads="1"/>
          </p:cNvSpPr>
          <p:nvPr/>
        </p:nvSpPr>
        <p:spPr bwMode="auto">
          <a:xfrm>
            <a:off x="1187450" y="18891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13318" name="Rectangle 1"/>
          <p:cNvSpPr>
            <a:spLocks noChangeArrowheads="1"/>
          </p:cNvSpPr>
          <p:nvPr/>
        </p:nvSpPr>
        <p:spPr bwMode="auto">
          <a:xfrm>
            <a:off x="71438" y="1052513"/>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1.6. </a:t>
            </a:r>
            <a:r>
              <a:rPr lang="fr-FR" altLang="fr-FR" sz="1800" b="1">
                <a:solidFill>
                  <a:srgbClr val="7030A0"/>
                </a:solidFill>
              </a:rPr>
              <a:t>Mélilot blanc </a:t>
            </a:r>
            <a:r>
              <a:rPr lang="fr-FR" altLang="fr-FR" sz="1800">
                <a:solidFill>
                  <a:srgbClr val="7030A0"/>
                </a:solidFill>
              </a:rPr>
              <a:t>(</a:t>
            </a:r>
            <a:r>
              <a:rPr lang="fr-FR" altLang="fr-FR" sz="1800" i="1">
                <a:solidFill>
                  <a:srgbClr val="7030A0"/>
                </a:solidFill>
              </a:rPr>
              <a:t>Melilotus albus</a:t>
            </a:r>
            <a:r>
              <a:rPr lang="fr-FR" altLang="fr-FR" sz="1800">
                <a:solidFill>
                  <a:srgbClr val="7030A0"/>
                </a:solidFill>
              </a:rPr>
              <a:t>)</a:t>
            </a:r>
          </a:p>
        </p:txBody>
      </p:sp>
      <p:sp>
        <p:nvSpPr>
          <p:cNvPr id="13319" name="ZoneTexte 6"/>
          <p:cNvSpPr txBox="1">
            <a:spLocks noChangeArrowheads="1"/>
          </p:cNvSpPr>
          <p:nvPr/>
        </p:nvSpPr>
        <p:spPr bwMode="auto">
          <a:xfrm>
            <a:off x="179388" y="1484313"/>
            <a:ext cx="8713787"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hlinkClick r:id="rId2" tooltip="Plante herbacée"/>
              </a:rPr>
              <a:t>Plante herbacée</a:t>
            </a:r>
            <a:r>
              <a:rPr lang="fr-FR" altLang="fr-FR" sz="1800">
                <a:solidFill>
                  <a:srgbClr val="7030A0"/>
                </a:solidFill>
                <a:latin typeface="Arial" panose="020B0604020202020204" pitchFamily="34" charset="0"/>
              </a:rPr>
              <a:t> assez haute aux fleurs blanches (famille des </a:t>
            </a:r>
            <a:r>
              <a:rPr lang="fr-FR" altLang="fr-FR" sz="1800" i="1">
                <a:solidFill>
                  <a:srgbClr val="7030A0"/>
                </a:solidFill>
                <a:latin typeface="Arial" panose="020B0604020202020204" pitchFamily="34" charset="0"/>
                <a:hlinkClick r:id="rId3" tooltip="Fabacées"/>
              </a:rPr>
              <a:t>Fabacées</a:t>
            </a:r>
            <a:r>
              <a:rPr lang="fr-FR" altLang="fr-FR" sz="1800">
                <a:solidFill>
                  <a:srgbClr val="7030A0"/>
                </a:solidFill>
                <a:latin typeface="Arial" panose="020B0604020202020204" pitchFamily="34" charset="0"/>
              </a:rPr>
              <a:t>), originaire d'Europe et d'Asie. C'est une excellente </a:t>
            </a:r>
            <a:r>
              <a:rPr lang="fr-FR" altLang="fr-FR" sz="1800">
                <a:solidFill>
                  <a:srgbClr val="7030A0"/>
                </a:solidFill>
                <a:latin typeface="Arial" panose="020B0604020202020204" pitchFamily="34" charset="0"/>
                <a:hlinkClick r:id="rId4" tooltip="Plante mellifère"/>
              </a:rPr>
              <a:t>plante mellifère</a:t>
            </a:r>
            <a:r>
              <a:rPr lang="fr-FR" altLang="fr-FR" sz="1800">
                <a:solidFill>
                  <a:srgbClr val="7030A0"/>
                </a:solidFill>
                <a:latin typeface="Arial" panose="020B0604020202020204" pitchFamily="34" charset="0"/>
              </a:rPr>
              <a:t>, atteignant 2 m de hauteur.</a:t>
            </a:r>
            <a:endParaRPr lang="fr-FR" altLang="fr-FR" sz="1200">
              <a:solidFill>
                <a:srgbClr val="7030A0"/>
              </a:solidFill>
              <a:latin typeface="Arial" panose="020B0604020202020204" pitchFamily="34" charset="0"/>
            </a:endParaRPr>
          </a:p>
          <a:p>
            <a:pPr algn="just" eaLnBrk="1" hangingPunct="1">
              <a:spcBef>
                <a:spcPct val="0"/>
              </a:spcBef>
              <a:buFontTx/>
              <a:buNone/>
            </a:pPr>
            <a:r>
              <a:rPr lang="fr-FR" altLang="fr-FR" sz="1200">
                <a:solidFill>
                  <a:srgbClr val="7030A0"/>
                </a:solidFill>
                <a:latin typeface="Arial" panose="020B0604020202020204" pitchFamily="34" charset="0"/>
              </a:rPr>
              <a:t>Il a été utilisé en phytothérapie. </a:t>
            </a:r>
            <a:r>
              <a:rPr lang="fr-FR" altLang="fr-FR" sz="1200">
                <a:solidFill>
                  <a:srgbClr val="FF0000"/>
                </a:solidFill>
                <a:latin typeface="Arial" panose="020B0604020202020204" pitchFamily="34" charset="0"/>
              </a:rPr>
              <a:t>Il contient du </a:t>
            </a:r>
            <a:r>
              <a:rPr lang="fr-FR" altLang="fr-FR" sz="1200">
                <a:solidFill>
                  <a:srgbClr val="FF0000"/>
                </a:solidFill>
                <a:latin typeface="Arial" panose="020B0604020202020204" pitchFamily="34" charset="0"/>
                <a:hlinkClick r:id="rId5" tooltip="Coumarine"/>
              </a:rPr>
              <a:t>dicoumarol</a:t>
            </a:r>
            <a:r>
              <a:rPr lang="fr-FR" altLang="fr-FR" sz="1200">
                <a:solidFill>
                  <a:srgbClr val="FF0000"/>
                </a:solidFill>
                <a:latin typeface="Arial" panose="020B0604020202020204" pitchFamily="34" charset="0"/>
              </a:rPr>
              <a:t>, un </a:t>
            </a:r>
            <a:r>
              <a:rPr lang="fr-FR" altLang="fr-FR" sz="1200">
                <a:solidFill>
                  <a:srgbClr val="FF0000"/>
                </a:solidFill>
                <a:latin typeface="Arial" panose="020B0604020202020204" pitchFamily="34" charset="0"/>
                <a:hlinkClick r:id="rId6" tooltip="Anticoagulant"/>
              </a:rPr>
              <a:t>anticoagulant</a:t>
            </a:r>
            <a:r>
              <a:rPr lang="fr-FR" altLang="fr-FR" sz="1200">
                <a:solidFill>
                  <a:srgbClr val="FF0000"/>
                </a:solidFill>
                <a:latin typeface="Arial" panose="020B0604020202020204" pitchFamily="34" charset="0"/>
              </a:rPr>
              <a:t>.</a:t>
            </a:r>
            <a:r>
              <a:rPr lang="fr-FR" altLang="fr-FR" sz="1200">
                <a:solidFill>
                  <a:srgbClr val="008000"/>
                </a:solidFill>
                <a:latin typeface="Arial" panose="020B0604020202020204" pitchFamily="34" charset="0"/>
              </a:rPr>
              <a:t> </a:t>
            </a:r>
            <a:r>
              <a:rPr lang="fr-FR" altLang="fr-FR" sz="1200">
                <a:solidFill>
                  <a:srgbClr val="7030A0"/>
                </a:solidFill>
                <a:latin typeface="Arial" panose="020B0604020202020204" pitchFamily="34" charset="0"/>
              </a:rPr>
              <a:t>Il a également une forte teneur en sucre.</a:t>
            </a:r>
          </a:p>
          <a:p>
            <a:pPr algn="just" eaLnBrk="1" hangingPunct="1">
              <a:spcBef>
                <a:spcPct val="0"/>
              </a:spcBef>
              <a:buFontTx/>
              <a:buNone/>
            </a:pPr>
            <a:r>
              <a:rPr lang="fr-FR" altLang="fr-FR" sz="1200">
                <a:solidFill>
                  <a:srgbClr val="7030A0"/>
                </a:solidFill>
                <a:latin typeface="Arial" panose="020B0604020202020204" pitchFamily="34" charset="0"/>
              </a:rPr>
              <a:t>Il a été introduit en Amérique du Nord au 17e siècle, comme plante </a:t>
            </a:r>
            <a:r>
              <a:rPr lang="fr-FR" altLang="fr-FR" sz="1200">
                <a:solidFill>
                  <a:srgbClr val="7030A0"/>
                </a:solidFill>
                <a:latin typeface="Arial" panose="020B0604020202020204" pitchFamily="34" charset="0"/>
                <a:hlinkClick r:id="rId7" tooltip="Fourrage"/>
              </a:rPr>
              <a:t>fourragère</a:t>
            </a:r>
            <a:r>
              <a:rPr lang="fr-FR" altLang="fr-FR" sz="1200">
                <a:solidFill>
                  <a:srgbClr val="7030A0"/>
                </a:solidFill>
                <a:latin typeface="Arial" panose="020B0604020202020204" pitchFamily="34" charset="0"/>
              </a:rPr>
              <a:t> pour les </a:t>
            </a:r>
            <a:r>
              <a:rPr lang="fr-FR" altLang="fr-FR" sz="1200">
                <a:solidFill>
                  <a:srgbClr val="7030A0"/>
                </a:solidFill>
                <a:latin typeface="Arial" panose="020B0604020202020204" pitchFamily="34" charset="0"/>
                <a:hlinkClick r:id="rId8" tooltip="Fourrage"/>
              </a:rPr>
              <a:t>bovins</a:t>
            </a:r>
            <a:r>
              <a:rPr lang="fr-FR" altLang="fr-FR" sz="1200">
                <a:solidFill>
                  <a:srgbClr val="7030A0"/>
                </a:solidFill>
                <a:latin typeface="Arial" panose="020B0604020202020204" pitchFamily="34" charset="0"/>
              </a:rPr>
              <a:t> et </a:t>
            </a:r>
            <a:r>
              <a:rPr lang="fr-FR" altLang="fr-FR" sz="1200">
                <a:solidFill>
                  <a:srgbClr val="FF0000"/>
                </a:solidFill>
                <a:latin typeface="Arial" panose="020B0604020202020204" pitchFamily="34" charset="0"/>
              </a:rPr>
              <a:t>est maintenant répandu à travers le Canada et les États-Unis, où il est devenu </a:t>
            </a:r>
            <a:r>
              <a:rPr lang="fr-FR" altLang="fr-FR" sz="1200">
                <a:solidFill>
                  <a:srgbClr val="FF0000"/>
                </a:solidFill>
                <a:latin typeface="Arial" panose="020B0604020202020204" pitchFamily="34" charset="0"/>
                <a:hlinkClick r:id="rId9" tooltip="Les espèces envahissantes"/>
              </a:rPr>
              <a:t>envahissant</a:t>
            </a:r>
            <a:r>
              <a:rPr lang="fr-FR" altLang="fr-FR" sz="1200">
                <a:solidFill>
                  <a:srgbClr val="FF0000"/>
                </a:solidFill>
                <a:latin typeface="Arial" panose="020B0604020202020204" pitchFamily="34" charset="0"/>
              </a:rPr>
              <a:t>, en particulier dans les zones </a:t>
            </a:r>
            <a:r>
              <a:rPr lang="fr-FR" altLang="fr-FR" sz="1200">
                <a:latin typeface="Arial" panose="020B0604020202020204" pitchFamily="34" charset="0"/>
                <a:hlinkClick r:id="rId10" tooltip="Zone riveraine"/>
              </a:rPr>
              <a:t>riveraines</a:t>
            </a:r>
            <a:r>
              <a:rPr lang="fr-FR" altLang="fr-FR" sz="1200">
                <a:solidFill>
                  <a:srgbClr val="FF0000"/>
                </a:solidFill>
                <a:latin typeface="Arial" panose="020B0604020202020204" pitchFamily="34" charset="0"/>
              </a:rPr>
              <a:t>, et peut supplanter les espèces de plantes indigènes. Aux USA, les mélilots font partie d'une communauté d'espèces exotiques envahissantes</a:t>
            </a:r>
          </a:p>
          <a:p>
            <a:pPr algn="just" eaLnBrk="1" hangingPunct="1">
              <a:spcBef>
                <a:spcPct val="0"/>
              </a:spcBef>
              <a:buFontTx/>
              <a:buNone/>
            </a:pPr>
            <a:r>
              <a:rPr lang="fr-FR" altLang="fr-FR" sz="1200">
                <a:solidFill>
                  <a:srgbClr val="7030A0"/>
                </a:solidFill>
                <a:latin typeface="Arial" panose="020B0604020202020204" pitchFamily="34" charset="0"/>
              </a:rPr>
              <a:t>Il est favorisé pour la production de miel et pour sa </a:t>
            </a:r>
            <a:r>
              <a:rPr lang="fr-FR" altLang="fr-FR" sz="1200">
                <a:solidFill>
                  <a:srgbClr val="7030A0"/>
                </a:solidFill>
                <a:latin typeface="Arial" panose="020B0604020202020204" pitchFamily="34" charset="0"/>
                <a:hlinkClick r:id="rId11" tooltip="Légumineuse"/>
              </a:rPr>
              <a:t>capacité à fixer l'azote</a:t>
            </a:r>
            <a:r>
              <a:rPr lang="fr-FR" altLang="fr-FR" sz="1200">
                <a:solidFill>
                  <a:srgbClr val="7030A0"/>
                </a:solidFill>
                <a:latin typeface="Arial" panose="020B0604020202020204" pitchFamily="34" charset="0"/>
              </a:rPr>
              <a:t> dans la préparation des sols agricoles.</a:t>
            </a:r>
          </a:p>
          <a:p>
            <a:pPr algn="just" eaLnBrk="1" hangingPunct="1">
              <a:spcBef>
                <a:spcPct val="0"/>
              </a:spcBef>
              <a:buFontTx/>
              <a:buNone/>
            </a:pPr>
            <a:r>
              <a:rPr lang="fr-FR" altLang="fr-FR" sz="1200">
                <a:solidFill>
                  <a:srgbClr val="7030A0"/>
                </a:solidFill>
                <a:latin typeface="Arial" panose="020B0604020202020204" pitchFamily="34" charset="0"/>
              </a:rPr>
              <a:t>Il produit des quantités abondantes de graines qui flottent facilement et se dispersent dans l'eau.</a:t>
            </a:r>
          </a:p>
          <a:p>
            <a:pPr algn="just" eaLnBrk="1" hangingPunct="1">
              <a:spcBef>
                <a:spcPct val="0"/>
              </a:spcBef>
              <a:buFontTx/>
              <a:buNone/>
            </a:pPr>
            <a:r>
              <a:rPr lang="fr-FR" altLang="fr-FR" sz="1200">
                <a:solidFill>
                  <a:srgbClr val="7030A0"/>
                </a:solidFill>
                <a:latin typeface="Arial" panose="020B0604020202020204" pitchFamily="34" charset="0"/>
              </a:rPr>
              <a:t>Un cultivar </a:t>
            </a:r>
            <a:r>
              <a:rPr lang="fi-FI" altLang="fr-FR" sz="1200">
                <a:solidFill>
                  <a:srgbClr val="7030A0"/>
                </a:solidFill>
                <a:latin typeface="Arial" panose="020B0604020202020204" pitchFamily="34" charset="0"/>
              </a:rPr>
              <a:t>mélilot annuel </a:t>
            </a:r>
            <a:r>
              <a:rPr lang="fi-FI" altLang="fr-FR" sz="1200" i="1">
                <a:solidFill>
                  <a:srgbClr val="7030A0"/>
                </a:solidFill>
                <a:latin typeface="Arial" panose="020B0604020202020204" pitchFamily="34" charset="0"/>
              </a:rPr>
              <a:t>(Melilotus albus</a:t>
            </a:r>
            <a:r>
              <a:rPr lang="fi-FI" altLang="fr-FR" sz="1200">
                <a:solidFill>
                  <a:srgbClr val="7030A0"/>
                </a:solidFill>
                <a:latin typeface="Arial" panose="020B0604020202020204" pitchFamily="34" charset="0"/>
              </a:rPr>
              <a:t> Medik.) nommé "Jota" a été mis au point en Australie. </a:t>
            </a:r>
            <a:r>
              <a:rPr lang="fr-FR" altLang="fr-FR" sz="1200">
                <a:solidFill>
                  <a:srgbClr val="7030A0"/>
                </a:solidFill>
                <a:latin typeface="Arial" panose="020B0604020202020204" pitchFamily="34" charset="0"/>
              </a:rPr>
              <a:t>Il est destiné aux sols neutres à alcalins où il peut être utilisé comme un légume d'accompagnement pour le blé ou comme </a:t>
            </a:r>
            <a:r>
              <a:rPr lang="fr-FR" altLang="fr-FR" sz="1200" i="1">
                <a:solidFill>
                  <a:srgbClr val="7030A0"/>
                </a:solidFill>
                <a:latin typeface="Arial" panose="020B0604020202020204" pitchFamily="34" charset="0"/>
              </a:rPr>
              <a:t>fourrage</a:t>
            </a:r>
            <a:r>
              <a:rPr lang="fr-FR" altLang="fr-FR" sz="1200">
                <a:solidFill>
                  <a:srgbClr val="7030A0"/>
                </a:solidFill>
                <a:latin typeface="Arial" panose="020B0604020202020204" pitchFamily="34" charset="0"/>
              </a:rPr>
              <a:t> pour les moutons. </a:t>
            </a:r>
            <a:r>
              <a:rPr lang="fr-FR" altLang="fr-FR" sz="1200" b="1">
                <a:solidFill>
                  <a:srgbClr val="7030A0"/>
                </a:solidFill>
                <a:latin typeface="Arial" panose="020B0604020202020204" pitchFamily="34" charset="0"/>
              </a:rPr>
              <a:t>La zone cible doit être des sols salins</a:t>
            </a:r>
            <a:r>
              <a:rPr lang="fr-FR" altLang="fr-FR" sz="1200">
                <a:solidFill>
                  <a:srgbClr val="7030A0"/>
                </a:solidFill>
                <a:latin typeface="Arial" panose="020B0604020202020204" pitchFamily="34" charset="0"/>
              </a:rPr>
              <a:t> qui reçoivent plus de 500 mm de précipitations annuelles et ont un pH de 6 ou plus.</a:t>
            </a:r>
          </a:p>
          <a:p>
            <a:pPr algn="just" eaLnBrk="1" hangingPunct="1">
              <a:spcBef>
                <a:spcPct val="0"/>
              </a:spcBef>
              <a:buFontTx/>
              <a:buNone/>
            </a:pPr>
            <a:r>
              <a:rPr lang="fr-FR" altLang="fr-FR" sz="1200" i="1">
                <a:solidFill>
                  <a:srgbClr val="7030A0"/>
                </a:solidFill>
                <a:latin typeface="Arial" panose="020B0604020202020204" pitchFamily="34" charset="0"/>
              </a:rPr>
              <a:t>M.</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officinalis</a:t>
            </a:r>
            <a:r>
              <a:rPr lang="fr-FR" altLang="fr-FR" sz="1200">
                <a:solidFill>
                  <a:srgbClr val="7030A0"/>
                </a:solidFill>
                <a:latin typeface="Arial" panose="020B0604020202020204" pitchFamily="34" charset="0"/>
              </a:rPr>
              <a:t> est apparemment </a:t>
            </a:r>
            <a:r>
              <a:rPr lang="fr-FR" altLang="fr-FR" sz="1200" b="1">
                <a:solidFill>
                  <a:srgbClr val="7030A0"/>
                </a:solidFill>
                <a:latin typeface="Arial" panose="020B0604020202020204" pitchFamily="34" charset="0"/>
              </a:rPr>
              <a:t>plus tolérant au sel </a:t>
            </a:r>
            <a:r>
              <a:rPr lang="fr-FR" altLang="fr-FR" sz="1200">
                <a:solidFill>
                  <a:srgbClr val="7030A0"/>
                </a:solidFill>
                <a:latin typeface="Arial" panose="020B0604020202020204" pitchFamily="34" charset="0"/>
              </a:rPr>
              <a:t>que </a:t>
            </a:r>
            <a:r>
              <a:rPr lang="fr-FR" altLang="fr-FR" sz="1200" i="1">
                <a:solidFill>
                  <a:srgbClr val="7030A0"/>
                </a:solidFill>
                <a:latin typeface="Arial" panose="020B0604020202020204" pitchFamily="34" charset="0"/>
              </a:rPr>
              <a:t>M.</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alba</a:t>
            </a:r>
            <a:r>
              <a:rPr lang="fr-FR" altLang="fr-FR" sz="1200">
                <a:solidFill>
                  <a:srgbClr val="7030A0"/>
                </a:solidFill>
                <a:latin typeface="Arial" panose="020B0604020202020204" pitchFamily="34" charset="0"/>
              </a:rPr>
              <a:t> </a:t>
            </a:r>
            <a:r>
              <a:rPr lang="fr-FR" altLang="fr-FR" sz="1200" baseline="30000">
                <a:solidFill>
                  <a:srgbClr val="7030A0"/>
                </a:solidFill>
                <a:latin typeface="Arial" panose="020B0604020202020204" pitchFamily="34" charset="0"/>
                <a:hlinkClick r:id="rId12"/>
              </a:rPr>
              <a:t>[3]</a:t>
            </a:r>
            <a:r>
              <a:rPr lang="fr-FR" altLang="fr-FR" sz="1200">
                <a:solidFill>
                  <a:srgbClr val="7030A0"/>
                </a:solidFill>
                <a:latin typeface="Arial" panose="020B0604020202020204" pitchFamily="34" charset="0"/>
              </a:rPr>
              <a:t>, bien qu’elles peuvent pousser sur des sols très alcalins </a:t>
            </a:r>
            <a:r>
              <a:rPr lang="fr-FR" altLang="fr-FR" sz="1200" baseline="30000">
                <a:solidFill>
                  <a:srgbClr val="7030A0"/>
                </a:solidFill>
                <a:latin typeface="Arial" panose="020B0604020202020204" pitchFamily="34" charset="0"/>
                <a:hlinkClick r:id="rId13"/>
              </a:rPr>
              <a:t>[5]</a:t>
            </a:r>
            <a:r>
              <a:rPr lang="fr-FR" altLang="fr-FR" sz="12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14"/>
              </a:rPr>
              <a:t>http://fr.wikipedia.org/wiki/M%C3%A9lilot_blanc</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15"/>
              </a:rPr>
              <a:t>http://en.wikipedia.org/wiki/Melilotus_albus</a:t>
            </a:r>
            <a:endParaRPr lang="fr-FR" altLang="fr-FR" sz="1200">
              <a:solidFill>
                <a:srgbClr val="7030A0"/>
              </a:solidFill>
              <a:latin typeface="Arial" panose="020B0604020202020204" pitchFamily="34" charset="0"/>
            </a:endParaRPr>
          </a:p>
          <a:p>
            <a:pPr algn="just" eaLnBrk="1" hangingPunct="1">
              <a:spcBef>
                <a:spcPct val="0"/>
              </a:spcBef>
              <a:buFontTx/>
              <a:buNone/>
            </a:pPr>
            <a:r>
              <a:rPr lang="fr-FR" altLang="fr-FR" sz="1200">
                <a:solidFill>
                  <a:srgbClr val="7030A0"/>
                </a:solidFill>
                <a:latin typeface="Arial" panose="020B0604020202020204" pitchFamily="34" charset="0"/>
              </a:rPr>
              <a:t>c) </a:t>
            </a:r>
            <a:r>
              <a:rPr lang="en-US" altLang="fr-FR" sz="1200">
                <a:solidFill>
                  <a:srgbClr val="7030A0"/>
                </a:solidFill>
                <a:latin typeface="Arial" panose="020B0604020202020204" pitchFamily="34" charset="0"/>
              </a:rPr>
              <a:t>“Jota” annual sweet clover (</a:t>
            </a:r>
            <a:r>
              <a:rPr lang="en-US" altLang="fr-FR" sz="1200" i="1">
                <a:solidFill>
                  <a:srgbClr val="7030A0"/>
                </a:solidFill>
                <a:latin typeface="Arial" panose="020B0604020202020204" pitchFamily="34" charset="0"/>
              </a:rPr>
              <a:t>Melilotus albus</a:t>
            </a:r>
            <a:r>
              <a:rPr lang="en-US" altLang="fr-FR" sz="1200">
                <a:solidFill>
                  <a:srgbClr val="7030A0"/>
                </a:solidFill>
                <a:latin typeface="Arial" panose="020B0604020202020204" pitchFamily="34" charset="0"/>
              </a:rPr>
              <a:t> Medik.): a new salt tolerant legume for the high rainfall zone of southern Australia, Pedro Evans &amp; AN Thompson, 2006, </a:t>
            </a:r>
            <a:r>
              <a:rPr lang="en-US" altLang="fr-FR" sz="1200">
                <a:solidFill>
                  <a:srgbClr val="7030A0"/>
                </a:solidFill>
                <a:latin typeface="Arial" panose="020B0604020202020204" pitchFamily="34" charset="0"/>
                <a:hlinkClick r:id="rId16"/>
              </a:rPr>
              <a:t>http://www.regional.org.au/au/asa/2006/poster/soil/4423_evansp.htm</a:t>
            </a:r>
            <a:r>
              <a:rPr lang="en-US" altLang="fr-FR" sz="1200">
                <a:solidFill>
                  <a:srgbClr val="7030A0"/>
                </a:solidFill>
                <a:latin typeface="Arial" panose="020B0604020202020204" pitchFamily="34" charset="0"/>
              </a:rPr>
              <a:t>,</a:t>
            </a:r>
          </a:p>
          <a:p>
            <a:pPr algn="just" eaLnBrk="1" hangingPunct="1">
              <a:spcBef>
                <a:spcPct val="0"/>
              </a:spcBef>
              <a:buFontTx/>
              <a:buNone/>
            </a:pPr>
            <a:r>
              <a:rPr lang="en-US" altLang="fr-FR" sz="1200">
                <a:solidFill>
                  <a:srgbClr val="7030A0"/>
                </a:solidFill>
                <a:latin typeface="Arial" panose="020B0604020202020204" pitchFamily="34" charset="0"/>
              </a:rPr>
              <a:t>d) </a:t>
            </a:r>
            <a:r>
              <a:rPr lang="en-US" altLang="fr-FR" sz="1200">
                <a:solidFill>
                  <a:srgbClr val="7030A0"/>
                </a:solidFill>
                <a:latin typeface="Arial" panose="020B0604020202020204" pitchFamily="34" charset="0"/>
                <a:hlinkClick r:id="rId17"/>
              </a:rPr>
              <a:t>http://wiki.bugwood.org/Melilotus_officinalis</a:t>
            </a:r>
            <a:r>
              <a:rPr lang="en-US" altLang="fr-FR" sz="1200">
                <a:solidFill>
                  <a:srgbClr val="7030A0"/>
                </a:solidFill>
                <a:latin typeface="Arial" panose="020B0604020202020204" pitchFamily="34" charset="0"/>
              </a:rPr>
              <a:t>  </a:t>
            </a:r>
            <a:endParaRPr lang="fr-FR" altLang="fr-FR" sz="1200">
              <a:solidFill>
                <a:srgbClr val="7030A0"/>
              </a:solidFill>
              <a:latin typeface="Arial" panose="020B0604020202020204" pitchFamily="34" charset="0"/>
            </a:endParaRPr>
          </a:p>
        </p:txBody>
      </p:sp>
      <p:pic>
        <p:nvPicPr>
          <p:cNvPr id="13320" name="Picture 16" descr="C:\Users\LISAN\Pictures\Plantes fourragères\logo invasive plants5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0450" y="981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3"/>
          <p:cNvSpPr>
            <a:spLocks noChangeArrowheads="1"/>
          </p:cNvSpPr>
          <p:nvPr/>
        </p:nvSpPr>
        <p:spPr bwMode="auto">
          <a:xfrm>
            <a:off x="3852863" y="1320800"/>
            <a:ext cx="0" cy="0"/>
          </a:xfrm>
          <a:prstGeom prst="rect">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pic>
        <p:nvPicPr>
          <p:cNvPr id="13322"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6713" y="1052513"/>
            <a:ext cx="2857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ZoneTexte 11"/>
          <p:cNvSpPr txBox="1">
            <a:spLocks noChangeArrowheads="1"/>
          </p:cNvSpPr>
          <p:nvPr/>
        </p:nvSpPr>
        <p:spPr bwMode="auto">
          <a:xfrm>
            <a:off x="4464050" y="10525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a:t>
            </a:r>
          </a:p>
        </p:txBody>
      </p:sp>
      <p:pic>
        <p:nvPicPr>
          <p:cNvPr id="13324" name="Picture 7" descr="C:\Users\LISAN\Pictures\plantes-halophytes-xerophiles\Melilotus albu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9925" y="4535488"/>
            <a:ext cx="19113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9" descr="C:\Users\LISAN\Pictures\plantes-halophytes-xerophiles\Melilotus_alba_bgiu_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48263" y="4540250"/>
            <a:ext cx="165576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ZoneTexte 11"/>
          <p:cNvSpPr txBox="1">
            <a:spLocks noChangeArrowheads="1"/>
          </p:cNvSpPr>
          <p:nvPr/>
        </p:nvSpPr>
        <p:spPr bwMode="auto">
          <a:xfrm>
            <a:off x="827088" y="1889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a:t>
            </a:r>
          </a:p>
        </p:txBody>
      </p:sp>
      <p:pic>
        <p:nvPicPr>
          <p:cNvPr id="13327" name="Image 11" descr="logo salinisation2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23850" y="0"/>
            <a:ext cx="514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1763713"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4339"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518CE3A-0C4D-4317-A8F4-9EA36FFE788C}" type="slidenum">
              <a:rPr lang="fr-FR" altLang="fr-FR" sz="1200">
                <a:solidFill>
                  <a:srgbClr val="898989"/>
                </a:solidFill>
                <a:latin typeface="Times New Roman" panose="02020603050405020304" pitchFamily="18" charset="0"/>
              </a:rPr>
              <a:pPr algn="r" eaLnBrk="1" hangingPunct="1">
                <a:spcBef>
                  <a:spcPct val="0"/>
                </a:spcBef>
                <a:buFontTx/>
                <a:buNone/>
              </a:pPr>
              <a:t>13</a:t>
            </a:fld>
            <a:endParaRPr lang="fr-FR" altLang="fr-FR" sz="1200">
              <a:solidFill>
                <a:srgbClr val="898989"/>
              </a:solidFill>
              <a:latin typeface="Times New Roman" panose="02020603050405020304" pitchFamily="18" charset="0"/>
            </a:endParaRPr>
          </a:p>
        </p:txBody>
      </p:sp>
      <p:sp>
        <p:nvSpPr>
          <p:cNvPr id="14340"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4341" name="Rectangle 6"/>
          <p:cNvSpPr>
            <a:spLocks noChangeArrowheads="1"/>
          </p:cNvSpPr>
          <p:nvPr/>
        </p:nvSpPr>
        <p:spPr bwMode="auto">
          <a:xfrm>
            <a:off x="1116013" y="18891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8" name="Rectangle 1"/>
          <p:cNvSpPr>
            <a:spLocks noChangeArrowheads="1"/>
          </p:cNvSpPr>
          <p:nvPr/>
        </p:nvSpPr>
        <p:spPr bwMode="auto">
          <a:xfrm>
            <a:off x="71438" y="1052513"/>
            <a:ext cx="7632700" cy="369887"/>
          </a:xfrm>
          <a:prstGeom prst="rect">
            <a:avLst/>
          </a:prstGeom>
          <a:noFill/>
          <a:ln w="9525">
            <a:noFill/>
            <a:miter lim="800000"/>
            <a:headEnd/>
            <a:tailEnd/>
          </a:ln>
        </p:spPr>
        <p:txBody>
          <a:bodyPr>
            <a:spAutoFit/>
          </a:bodyPr>
          <a:lstStyle/>
          <a:p>
            <a:pPr eaLnBrk="1" hangingPunct="1">
              <a:defRPr/>
            </a:pPr>
            <a:r>
              <a:rPr lang="fr-FR" dirty="0">
                <a:solidFill>
                  <a:srgbClr val="7030A0"/>
                </a:solidFill>
                <a:latin typeface="Calibri" pitchFamily="34" charset="0"/>
                <a:cs typeface="Arial" charset="0"/>
              </a:rPr>
              <a:t>1.7. </a:t>
            </a:r>
            <a:r>
              <a:rPr lang="fr-FR" b="1" dirty="0">
                <a:solidFill>
                  <a:srgbClr val="7030A0"/>
                </a:solidFill>
                <a:latin typeface="Calibri" pitchFamily="34" charset="0"/>
                <a:cs typeface="Arial" charset="0"/>
              </a:rPr>
              <a:t>Mélilot jaune </a:t>
            </a:r>
            <a:r>
              <a:rPr lang="fr-FR" dirty="0">
                <a:solidFill>
                  <a:srgbClr val="7030A0"/>
                </a:solidFill>
                <a:latin typeface="Calibri" pitchFamily="34" charset="0"/>
                <a:cs typeface="Arial" charset="0"/>
              </a:rPr>
              <a:t>(</a:t>
            </a:r>
            <a:r>
              <a:rPr lang="fr-FR" i="1" dirty="0" err="1">
                <a:solidFill>
                  <a:srgbClr val="7030A0"/>
                </a:solidFill>
                <a:latin typeface="Calibri" pitchFamily="34" charset="0"/>
                <a:cs typeface="Arial" charset="0"/>
              </a:rPr>
              <a:t>Melilotus</a:t>
            </a:r>
            <a:r>
              <a:rPr lang="fr-FR" i="1" dirty="0">
                <a:solidFill>
                  <a:srgbClr val="7030A0"/>
                </a:solidFill>
                <a:latin typeface="Calibri" pitchFamily="34" charset="0"/>
                <a:cs typeface="Arial" charset="0"/>
              </a:rPr>
              <a:t> </a:t>
            </a:r>
            <a:r>
              <a:rPr lang="fr-FR" i="1" dirty="0" err="1">
                <a:solidFill>
                  <a:srgbClr val="7030A0"/>
                </a:solidFill>
                <a:latin typeface="+mn-lt"/>
                <a:cs typeface="Arial" charset="0"/>
              </a:rPr>
              <a:t>indicus</a:t>
            </a:r>
            <a:r>
              <a:rPr lang="fr-FR" dirty="0">
                <a:solidFill>
                  <a:srgbClr val="7030A0"/>
                </a:solidFill>
                <a:latin typeface="Calibri" pitchFamily="34" charset="0"/>
                <a:cs typeface="Arial" charset="0"/>
              </a:rPr>
              <a:t>) </a:t>
            </a:r>
          </a:p>
        </p:txBody>
      </p:sp>
      <p:pic>
        <p:nvPicPr>
          <p:cNvPr id="14343" name="Image 11" descr="logo salinisation2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514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toxic-2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052513"/>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ZoneTexte 6"/>
          <p:cNvSpPr txBox="1">
            <a:spLocks noChangeArrowheads="1"/>
          </p:cNvSpPr>
          <p:nvPr/>
        </p:nvSpPr>
        <p:spPr bwMode="auto">
          <a:xfrm>
            <a:off x="179388" y="1484313"/>
            <a:ext cx="8785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hlinkClick r:id="rId4" tooltip="Plante herbacée"/>
              </a:rPr>
              <a:t>Plante herbacée</a:t>
            </a:r>
            <a:r>
              <a:rPr lang="fr-FR" altLang="fr-FR" sz="1800">
                <a:solidFill>
                  <a:srgbClr val="7030A0"/>
                </a:solidFill>
                <a:latin typeface="Arial" panose="020B0604020202020204" pitchFamily="34" charset="0"/>
              </a:rPr>
              <a:t> assez haute aux fleurs jaunes (famille des </a:t>
            </a:r>
            <a:r>
              <a:rPr lang="fr-FR" altLang="fr-FR" sz="1800" i="1">
                <a:solidFill>
                  <a:srgbClr val="7030A0"/>
                </a:solidFill>
                <a:latin typeface="Arial" panose="020B0604020202020204" pitchFamily="34" charset="0"/>
                <a:hlinkClick r:id="rId5" tooltip="Fabacées"/>
              </a:rPr>
              <a:t>Fabacées</a:t>
            </a:r>
            <a:r>
              <a:rPr lang="fr-FR" altLang="fr-FR" sz="1800">
                <a:solidFill>
                  <a:srgbClr val="7030A0"/>
                </a:solidFill>
                <a:latin typeface="Arial" panose="020B0604020202020204" pitchFamily="34" charset="0"/>
              </a:rPr>
              <a:t>), originaire d'Europe et d'Asie. </a:t>
            </a:r>
            <a:r>
              <a:rPr lang="fr-FR" altLang="fr-FR" sz="1200">
                <a:solidFill>
                  <a:srgbClr val="7030A0"/>
                </a:solidFill>
                <a:latin typeface="Arial" panose="020B0604020202020204" pitchFamily="34" charset="0"/>
              </a:rPr>
              <a:t>Le mélilot jaune est une plante annuelle ou bisannuelle de 10 à 50 centimètres de hauteur (rarement un mètre), avec des fleurs jaunes </a:t>
            </a:r>
            <a:r>
              <a:rPr lang="fr-FR" altLang="fr-FR" sz="1200" baseline="30000">
                <a:solidFill>
                  <a:srgbClr val="7030A0"/>
                </a:solidFill>
                <a:latin typeface="Arial" panose="020B0604020202020204" pitchFamily="34" charset="0"/>
                <a:hlinkClick r:id="rId6"/>
              </a:rPr>
              <a:t>[4]</a:t>
            </a:r>
            <a:r>
              <a:rPr lang="fr-FR" altLang="fr-FR" sz="1200">
                <a:solidFill>
                  <a:srgbClr val="7030A0"/>
                </a:solidFill>
                <a:latin typeface="Arial" panose="020B0604020202020204" pitchFamily="34" charset="0"/>
              </a:rPr>
              <a:t>. On le trouve dans les jardins, les bords de routes, les champs, les lieux incultes, les lieux perturbés, les marais salants côtiers, les zones humides d'eau douce, les habitats riverains et les champs cultivés.</a:t>
            </a:r>
          </a:p>
          <a:p>
            <a:pPr algn="just" eaLnBrk="1" hangingPunct="1">
              <a:spcBef>
                <a:spcPct val="0"/>
              </a:spcBef>
              <a:buFontTx/>
              <a:buNone/>
            </a:pPr>
            <a:r>
              <a:rPr lang="fr-FR" altLang="fr-FR" sz="1200">
                <a:solidFill>
                  <a:srgbClr val="7030A0"/>
                </a:solidFill>
                <a:latin typeface="Arial" panose="020B0604020202020204" pitchFamily="34" charset="0"/>
              </a:rPr>
              <a:t>Il a une aire de répartition naturelle large, allant de la </a:t>
            </a:r>
            <a:r>
              <a:rPr lang="fr-FR" altLang="fr-FR" sz="1200">
                <a:solidFill>
                  <a:srgbClr val="7030A0"/>
                </a:solidFill>
                <a:latin typeface="Arial" panose="020B0604020202020204" pitchFamily="34" charset="0"/>
                <a:hlinkClick r:id="rId7" tooltip="Macaronésie"/>
              </a:rPr>
              <a:t>Macronésie</a:t>
            </a:r>
            <a:r>
              <a:rPr lang="fr-FR" altLang="fr-FR" sz="1200">
                <a:solidFill>
                  <a:srgbClr val="7030A0"/>
                </a:solidFill>
                <a:latin typeface="Arial" panose="020B0604020202020204" pitchFamily="34" charset="0"/>
              </a:rPr>
              <a:t> et le nord de </a:t>
            </a:r>
            <a:r>
              <a:rPr lang="fr-FR" altLang="fr-FR" sz="1200">
                <a:solidFill>
                  <a:srgbClr val="7030A0"/>
                </a:solidFill>
                <a:latin typeface="Arial" panose="020B0604020202020204" pitchFamily="34" charset="0"/>
                <a:hlinkClick r:id="rId8" tooltip="Afrique"/>
              </a:rPr>
              <a:t>l'Afrique</a:t>
            </a:r>
            <a:r>
              <a:rPr lang="fr-FR" altLang="fr-FR" sz="1200">
                <a:solidFill>
                  <a:srgbClr val="7030A0"/>
                </a:solidFill>
                <a:latin typeface="Arial" panose="020B0604020202020204" pitchFamily="34" charset="0"/>
              </a:rPr>
              <a:t>, à travers l'Europe, et en Asie tempérée et tropicale. Elle est naturalisée dans la plupart du reste du monde, y compris le </a:t>
            </a:r>
            <a:r>
              <a:rPr lang="fr-FR" altLang="fr-FR" sz="1200">
                <a:solidFill>
                  <a:srgbClr val="7030A0"/>
                </a:solidFill>
                <a:latin typeface="Arial" panose="020B0604020202020204" pitchFamily="34" charset="0"/>
                <a:hlinkClick r:id="rId9" tooltip="Royaume-Uni"/>
              </a:rPr>
              <a:t>Royaume-Uni</a:t>
            </a:r>
            <a:r>
              <a:rPr lang="fr-FR" altLang="fr-FR" sz="1200">
                <a:solidFill>
                  <a:srgbClr val="7030A0"/>
                </a:solidFill>
                <a:latin typeface="Arial" panose="020B0604020202020204" pitchFamily="34" charset="0"/>
              </a:rPr>
              <a:t>, les </a:t>
            </a:r>
            <a:r>
              <a:rPr lang="fr-FR" altLang="fr-FR" sz="1200">
                <a:solidFill>
                  <a:srgbClr val="7030A0"/>
                </a:solidFill>
                <a:latin typeface="Arial" panose="020B0604020202020204" pitchFamily="34" charset="0"/>
                <a:hlinkClick r:id="rId10" tooltip="États-Unis"/>
              </a:rPr>
              <a:t>Etats-Unis</a:t>
            </a:r>
            <a:r>
              <a:rPr lang="fr-FR" altLang="fr-FR" sz="1200">
                <a:solidFill>
                  <a:srgbClr val="7030A0"/>
                </a:solidFill>
                <a:latin typeface="Arial" panose="020B0604020202020204" pitchFamily="34" charset="0"/>
              </a:rPr>
              <a:t>, l</a:t>
            </a:r>
            <a:r>
              <a:rPr lang="fr-FR" altLang="fr-FR" sz="1200">
                <a:solidFill>
                  <a:srgbClr val="7030A0"/>
                </a:solidFill>
                <a:latin typeface="Arial" panose="020B0604020202020204" pitchFamily="34" charset="0"/>
                <a:hlinkClick r:id="rId11" tooltip="Amérique du Sud"/>
              </a:rPr>
              <a:t>’Amérique du Sud</a:t>
            </a:r>
            <a:r>
              <a:rPr lang="fr-FR" altLang="fr-FR" sz="1200">
                <a:solidFill>
                  <a:srgbClr val="7030A0"/>
                </a:solidFill>
                <a:latin typeface="Arial" panose="020B0604020202020204" pitchFamily="34" charset="0"/>
              </a:rPr>
              <a:t>, l</a:t>
            </a:r>
            <a:r>
              <a:rPr lang="fr-FR" altLang="fr-FR" sz="1200">
                <a:solidFill>
                  <a:srgbClr val="7030A0"/>
                </a:solidFill>
                <a:latin typeface="Arial" panose="020B0604020202020204" pitchFamily="34" charset="0"/>
                <a:hlinkClick r:id="rId12" tooltip="Australie"/>
              </a:rPr>
              <a:t>’Australie</a:t>
            </a:r>
            <a:r>
              <a:rPr lang="fr-FR" altLang="fr-FR" sz="1200">
                <a:solidFill>
                  <a:srgbClr val="7030A0"/>
                </a:solidFill>
                <a:latin typeface="Arial" panose="020B0604020202020204" pitchFamily="34" charset="0"/>
              </a:rPr>
              <a:t> et la </a:t>
            </a:r>
            <a:r>
              <a:rPr lang="fr-FR" altLang="fr-FR" sz="1200">
                <a:solidFill>
                  <a:srgbClr val="7030A0"/>
                </a:solidFill>
                <a:latin typeface="Arial" panose="020B0604020202020204" pitchFamily="34" charset="0"/>
                <a:hlinkClick r:id="rId13" tooltip="Nouvelle-Zélande"/>
              </a:rPr>
              <a:t>Nouvelle-Zélande</a:t>
            </a:r>
            <a:r>
              <a:rPr lang="fr-FR" altLang="fr-FR" sz="1200">
                <a:solidFill>
                  <a:srgbClr val="7030A0"/>
                </a:solidFill>
                <a:latin typeface="Arial" panose="020B0604020202020204" pitchFamily="34" charset="0"/>
              </a:rPr>
              <a:t> </a:t>
            </a:r>
            <a:r>
              <a:rPr lang="fr-FR" altLang="fr-FR" sz="1200" baseline="30000">
                <a:solidFill>
                  <a:srgbClr val="7030A0"/>
                </a:solidFill>
                <a:latin typeface="Arial" panose="020B0604020202020204" pitchFamily="34" charset="0"/>
                <a:hlinkClick r:id="rId14"/>
              </a:rPr>
              <a:t>[1]</a:t>
            </a:r>
            <a:r>
              <a:rPr lang="fr-FR" altLang="fr-FR" sz="12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7030A0"/>
                </a:solidFill>
                <a:latin typeface="Arial" panose="020B0604020202020204" pitchFamily="34" charset="0"/>
              </a:rPr>
              <a:t>Il est utilisé comme une source de nectar pour les abeilles, comme fourrage, et comme amendement de sol. Il est également utilisé dans la médecine traditionnelle.</a:t>
            </a:r>
            <a:r>
              <a:rPr lang="fr-FR" altLang="fr-FR" sz="1200">
                <a:solidFill>
                  <a:srgbClr val="008000"/>
                </a:solidFill>
                <a:latin typeface="Arial" panose="020B0604020202020204" pitchFamily="34" charset="0"/>
              </a:rPr>
              <a:t> </a:t>
            </a:r>
            <a:r>
              <a:rPr lang="fr-FR" altLang="fr-FR" sz="1200">
                <a:solidFill>
                  <a:srgbClr val="FF0000"/>
                </a:solidFill>
                <a:latin typeface="Arial" panose="020B0604020202020204" pitchFamily="34" charset="0"/>
              </a:rPr>
              <a:t>Il est toxique pour certains mammifères (chiens …). Les feuilles séchées peuvent être toxiques, bien que les feuilles fraîches sont tout à fait sûr [76, 218]. Cela est dû à la présence de coumarine.</a:t>
            </a:r>
          </a:p>
          <a:p>
            <a:pPr algn="just" eaLnBrk="1" hangingPunct="1">
              <a:spcBef>
                <a:spcPct val="0"/>
              </a:spcBef>
              <a:buFontTx/>
              <a:buNone/>
            </a:pPr>
            <a:r>
              <a:rPr lang="fr-FR" altLang="fr-FR" sz="1200">
                <a:solidFill>
                  <a:srgbClr val="FF0000"/>
                </a:solidFill>
                <a:latin typeface="Arial" panose="020B0604020202020204" pitchFamily="34" charset="0"/>
              </a:rPr>
              <a:t>En tant qu’adventice, il a un potentiel contaminant dans les cultures de semences </a:t>
            </a:r>
            <a:r>
              <a:rPr lang="fr-FR" altLang="fr-FR" sz="1200" baseline="30000">
                <a:solidFill>
                  <a:srgbClr val="FF0000"/>
                </a:solidFill>
                <a:latin typeface="Arial" panose="020B0604020202020204" pitchFamily="34" charset="0"/>
                <a:hlinkClick r:id="rId14"/>
              </a:rPr>
              <a:t>[1]</a:t>
            </a:r>
            <a:r>
              <a:rPr lang="fr-FR" altLang="fr-FR" sz="1200">
                <a:solidFill>
                  <a:srgbClr val="FF0000"/>
                </a:solidFill>
                <a:latin typeface="Arial" panose="020B0604020202020204" pitchFamily="34" charset="0"/>
              </a:rPr>
              <a:t>.</a:t>
            </a:r>
          </a:p>
          <a:p>
            <a:pPr eaLnBrk="1" hangingPunct="1">
              <a:spcBef>
                <a:spcPct val="0"/>
              </a:spcBef>
              <a:buFontTx/>
              <a:buNone/>
            </a:pPr>
            <a:r>
              <a:rPr lang="fr-FR" altLang="fr-FR" sz="1200" i="1">
                <a:solidFill>
                  <a:srgbClr val="7030A0"/>
                </a:solidFill>
                <a:latin typeface="Arial" panose="020B0604020202020204" pitchFamily="34" charset="0"/>
              </a:rPr>
              <a:t>Melilotus indicus</a:t>
            </a:r>
            <a:r>
              <a:rPr lang="fr-FR" altLang="fr-FR" sz="1200">
                <a:solidFill>
                  <a:srgbClr val="7030A0"/>
                </a:solidFill>
                <a:latin typeface="Arial" panose="020B0604020202020204" pitchFamily="34" charset="0"/>
              </a:rPr>
              <a:t> (L.) All., ou mélilot jaune, qui se reproduit comme une mauvaise herbe dans les différents habitats en Egypte, </a:t>
            </a:r>
            <a:r>
              <a:rPr lang="fr-FR" altLang="fr-FR" sz="1200" b="1">
                <a:solidFill>
                  <a:srgbClr val="7030A0"/>
                </a:solidFill>
                <a:latin typeface="Arial" panose="020B0604020202020204" pitchFamily="34" charset="0"/>
              </a:rPr>
              <a:t>pousse dans les zones modérément salins</a:t>
            </a:r>
            <a:r>
              <a:rPr lang="fr-FR" altLang="fr-FR" sz="1200">
                <a:solidFill>
                  <a:srgbClr val="7030A0"/>
                </a:solidFill>
                <a:latin typeface="Arial" panose="020B0604020202020204" pitchFamily="34" charset="0"/>
              </a:rPr>
              <a:t>, où les légumineuses fourragères traditionnelles ne peuvent pas être cultivées.</a:t>
            </a:r>
          </a:p>
          <a:p>
            <a:pPr eaLnBrk="1" hangingPunct="1">
              <a:spcBef>
                <a:spcPct val="0"/>
              </a:spcBef>
              <a:buFontTx/>
              <a:buNone/>
            </a:pPr>
            <a:r>
              <a:rPr lang="fr-FR" altLang="fr-FR" sz="1200">
                <a:solidFill>
                  <a:srgbClr val="008000"/>
                </a:solidFill>
                <a:latin typeface="Arial" panose="020B0604020202020204" pitchFamily="34" charset="0"/>
              </a:rPr>
              <a:t>Des cultivars à faible teneur en coumarine ont été développés [218] et sont souvent cultivées comme plante fourragère.</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15"/>
              </a:rPr>
              <a:t>http://en.wikipedia.org/wiki/Melilotus_indicus</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16"/>
              </a:rPr>
              <a:t>https://www.kau.edu.sa/Files/857/Researches/58292_28460.pdf</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17"/>
              </a:rPr>
              <a:t>http://www.pfaf.org/user/Plant.aspx?LatinName=Melilotus+indicus</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d) </a:t>
            </a:r>
            <a:r>
              <a:rPr lang="fr-FR" altLang="fr-FR" sz="1200">
                <a:solidFill>
                  <a:srgbClr val="7030A0"/>
                </a:solidFill>
                <a:latin typeface="Arial" panose="020B0604020202020204" pitchFamily="34" charset="0"/>
                <a:hlinkClick r:id="rId18"/>
              </a:rPr>
              <a:t>http://www.feedipedia.org/node/273</a:t>
            </a:r>
            <a:r>
              <a:rPr lang="fr-FR" altLang="fr-FR" sz="1200">
                <a:solidFill>
                  <a:srgbClr val="7030A0"/>
                </a:solidFill>
                <a:latin typeface="Arial" panose="020B0604020202020204" pitchFamily="34" charset="0"/>
              </a:rPr>
              <a:t> </a:t>
            </a:r>
          </a:p>
        </p:txBody>
      </p:sp>
      <p:pic>
        <p:nvPicPr>
          <p:cNvPr id="14346" name="Picture 2" descr="C:\Users\LISAN\Pictures\plantes-halophytes-xerophiles\Melilotus indicus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738" y="4724400"/>
            <a:ext cx="18573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 descr="C:\Users\LISAN\Pictures\plantes-halophytes-xerophiles\Melilotus indicu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9613" y="5229225"/>
            <a:ext cx="19827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4" descr="C:\Users\LISAN\Pictures\plantes-halophytes-xerophiles\Melilotus indicus2.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5300663"/>
            <a:ext cx="18716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5" descr="C:\Users\LISAN\Pictures\plantes-halophytes-xerophiles\Melilotus indicus3.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67400" y="4506913"/>
            <a:ext cx="314007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6" descr="C:\Users\LISAN\Pictures\Plantes fourragères\logo invasive plants5_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67175" y="981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79388" y="1052513"/>
            <a:ext cx="419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1.8. Lupin jaune (</a:t>
            </a:r>
            <a:r>
              <a:rPr lang="fr-FR" altLang="fr-FR" sz="1800" i="1">
                <a:solidFill>
                  <a:srgbClr val="7030A0"/>
                </a:solidFill>
                <a:latin typeface="Arial" panose="020B0604020202020204" pitchFamily="34" charset="0"/>
              </a:rPr>
              <a:t>Lupinus luteus</a:t>
            </a:r>
            <a:r>
              <a:rPr lang="fr-FR" altLang="fr-FR" sz="1800">
                <a:solidFill>
                  <a:srgbClr val="7030A0"/>
                </a:solidFill>
                <a:latin typeface="Arial" panose="020B0604020202020204" pitchFamily="34" charset="0"/>
              </a:rPr>
              <a:t>)  (      )</a:t>
            </a:r>
          </a:p>
        </p:txBody>
      </p:sp>
      <p:sp>
        <p:nvSpPr>
          <p:cNvPr id="15363" name="WordArt 4"/>
          <p:cNvSpPr>
            <a:spLocks noChangeArrowheads="1" noChangeShapeType="1" noTextEdit="1"/>
          </p:cNvSpPr>
          <p:nvPr/>
        </p:nvSpPr>
        <p:spPr bwMode="auto">
          <a:xfrm>
            <a:off x="1763713"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5364"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DCD6341-8DDF-4E00-A3C8-AC2BE21F2DD8}" type="slidenum">
              <a:rPr lang="fr-FR" altLang="fr-FR" sz="1200">
                <a:solidFill>
                  <a:srgbClr val="898989"/>
                </a:solidFill>
                <a:latin typeface="Times New Roman" panose="02020603050405020304" pitchFamily="18" charset="0"/>
              </a:rPr>
              <a:pPr algn="r" eaLnBrk="1" hangingPunct="1">
                <a:spcBef>
                  <a:spcPct val="0"/>
                </a:spcBef>
                <a:buFontTx/>
                <a:buNone/>
              </a:pPr>
              <a:t>14</a:t>
            </a:fld>
            <a:endParaRPr lang="fr-FR" altLang="fr-FR" sz="1200">
              <a:solidFill>
                <a:srgbClr val="898989"/>
              </a:solidFill>
              <a:latin typeface="Times New Roman" panose="02020603050405020304" pitchFamily="18" charset="0"/>
            </a:endParaRPr>
          </a:p>
        </p:txBody>
      </p:sp>
      <p:sp>
        <p:nvSpPr>
          <p:cNvPr id="15365"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5366" name="Rectangle 6"/>
          <p:cNvSpPr>
            <a:spLocks noChangeArrowheads="1"/>
          </p:cNvSpPr>
          <p:nvPr/>
        </p:nvSpPr>
        <p:spPr bwMode="auto">
          <a:xfrm>
            <a:off x="1116013" y="18891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15367"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052513"/>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descr="C:\Users\LISAN\Pictures\Plantes fourragères\logo invasive plants5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0525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ZoneTexte 9"/>
          <p:cNvSpPr txBox="1">
            <a:spLocks noChangeArrowheads="1"/>
          </p:cNvSpPr>
          <p:nvPr/>
        </p:nvSpPr>
        <p:spPr bwMode="auto">
          <a:xfrm>
            <a:off x="107950" y="1484313"/>
            <a:ext cx="89281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latin typeface="Arial" panose="020B0604020202020204" pitchFamily="34" charset="0"/>
              </a:rPr>
              <a:t>Le lupin jaune est une </a:t>
            </a:r>
            <a:r>
              <a:rPr lang="fr-FR" altLang="fr-FR" sz="1400">
                <a:solidFill>
                  <a:srgbClr val="7030A0"/>
                </a:solidFill>
                <a:latin typeface="Arial" panose="020B0604020202020204" pitchFamily="34" charset="0"/>
                <a:hlinkClick r:id="rId4" tooltip="Plante"/>
              </a:rPr>
              <a:t>plante</a:t>
            </a:r>
            <a:r>
              <a:rPr lang="fr-FR" altLang="fr-FR" sz="1400">
                <a:solidFill>
                  <a:srgbClr val="7030A0"/>
                </a:solidFill>
                <a:latin typeface="Arial" panose="020B0604020202020204" pitchFamily="34" charset="0"/>
              </a:rPr>
              <a:t> </a:t>
            </a:r>
            <a:r>
              <a:rPr lang="fr-FR" altLang="fr-FR" sz="1400">
                <a:solidFill>
                  <a:srgbClr val="7030A0"/>
                </a:solidFill>
                <a:latin typeface="Arial" panose="020B0604020202020204" pitchFamily="34" charset="0"/>
                <a:hlinkClick r:id="rId5" tooltip="Herbe"/>
              </a:rPr>
              <a:t>herbacée</a:t>
            </a:r>
            <a:r>
              <a:rPr lang="fr-FR" altLang="fr-FR" sz="1400">
                <a:solidFill>
                  <a:srgbClr val="7030A0"/>
                </a:solidFill>
                <a:latin typeface="Arial" panose="020B0604020202020204" pitchFamily="34" charset="0"/>
              </a:rPr>
              <a:t> </a:t>
            </a:r>
            <a:r>
              <a:rPr lang="fr-FR" altLang="fr-FR" sz="1400">
                <a:solidFill>
                  <a:srgbClr val="7030A0"/>
                </a:solidFill>
                <a:latin typeface="Arial" panose="020B0604020202020204" pitchFamily="34" charset="0"/>
                <a:hlinkClick r:id="rId6" tooltip="Plante annuelle"/>
              </a:rPr>
              <a:t>annuelle</a:t>
            </a:r>
            <a:r>
              <a:rPr lang="fr-FR" altLang="fr-FR" sz="1400">
                <a:solidFill>
                  <a:srgbClr val="7030A0"/>
                </a:solidFill>
                <a:latin typeface="Arial" panose="020B0604020202020204" pitchFamily="34" charset="0"/>
              </a:rPr>
              <a:t>, plus ou moins </a:t>
            </a:r>
            <a:r>
              <a:rPr lang="fr-FR" altLang="fr-FR" sz="1400">
                <a:solidFill>
                  <a:srgbClr val="7030A0"/>
                </a:solidFill>
                <a:latin typeface="Arial" panose="020B0604020202020204" pitchFamily="34" charset="0"/>
                <a:hlinkClick r:id="rId7" tooltip="Glossaire botanique"/>
              </a:rPr>
              <a:t>pubescente</a:t>
            </a:r>
            <a:r>
              <a:rPr lang="fr-FR" altLang="fr-FR" sz="1400">
                <a:solidFill>
                  <a:srgbClr val="7030A0"/>
                </a:solidFill>
                <a:latin typeface="Arial" panose="020B0604020202020204" pitchFamily="34" charset="0"/>
              </a:rPr>
              <a:t>, qui peut atteindre de 30 cm à 50 cm de haut, cultivée pour leurs </a:t>
            </a:r>
            <a:r>
              <a:rPr lang="fr-FR" altLang="fr-FR" sz="1400">
                <a:solidFill>
                  <a:srgbClr val="7030A0"/>
                </a:solidFill>
                <a:latin typeface="Arial" panose="020B0604020202020204" pitchFamily="34" charset="0"/>
                <a:hlinkClick r:id="rId8" tooltip="Graine"/>
              </a:rPr>
              <a:t>graines</a:t>
            </a:r>
            <a:r>
              <a:rPr lang="fr-FR" altLang="fr-FR" sz="1400">
                <a:solidFill>
                  <a:srgbClr val="7030A0"/>
                </a:solidFill>
                <a:latin typeface="Arial" panose="020B0604020202020204" pitchFamily="34" charset="0"/>
              </a:rPr>
              <a:t> tant en </a:t>
            </a:r>
            <a:r>
              <a:rPr lang="fr-FR" altLang="fr-FR" sz="1400">
                <a:solidFill>
                  <a:srgbClr val="7030A0"/>
                </a:solidFill>
                <a:latin typeface="Arial" panose="020B0604020202020204" pitchFamily="34" charset="0"/>
                <a:hlinkClick r:id="rId9" tooltip="Alimentation"/>
              </a:rPr>
              <a:t>alimentation humaine</a:t>
            </a:r>
            <a:r>
              <a:rPr lang="fr-FR" altLang="fr-FR" sz="1400">
                <a:solidFill>
                  <a:srgbClr val="7030A0"/>
                </a:solidFill>
                <a:latin typeface="Arial" panose="020B0604020202020204" pitchFamily="34" charset="0"/>
              </a:rPr>
              <a:t> qu'en </a:t>
            </a:r>
            <a:r>
              <a:rPr lang="fr-FR" altLang="fr-FR" sz="1400">
                <a:solidFill>
                  <a:srgbClr val="7030A0"/>
                </a:solidFill>
                <a:latin typeface="Arial" panose="020B0604020202020204" pitchFamily="34" charset="0"/>
                <a:hlinkClick r:id="rId10" tooltip="Alimentation animale"/>
              </a:rPr>
              <a:t>alimentation animale</a:t>
            </a:r>
            <a:r>
              <a:rPr lang="fr-FR" altLang="fr-FR" sz="1400">
                <a:solidFill>
                  <a:srgbClr val="7030A0"/>
                </a:solidFill>
                <a:latin typeface="Arial" panose="020B0604020202020204" pitchFamily="34" charset="0"/>
              </a:rPr>
              <a:t>.</a:t>
            </a:r>
          </a:p>
          <a:p>
            <a:pPr algn="just" eaLnBrk="1" hangingPunct="1">
              <a:spcBef>
                <a:spcPct val="0"/>
              </a:spcBef>
              <a:buFontTx/>
              <a:buNone/>
            </a:pPr>
            <a:r>
              <a:rPr lang="fr-FR" altLang="fr-FR" sz="1400">
                <a:solidFill>
                  <a:srgbClr val="7030A0"/>
                </a:solidFill>
                <a:latin typeface="Arial" panose="020B0604020202020204" pitchFamily="34" charset="0"/>
              </a:rPr>
              <a:t>L'espèce est présente à l'état sauvage dans le </a:t>
            </a:r>
            <a:r>
              <a:rPr lang="fr-FR" altLang="fr-FR" sz="1400">
                <a:solidFill>
                  <a:srgbClr val="7030A0"/>
                </a:solidFill>
                <a:latin typeface="Arial" panose="020B0604020202020204" pitchFamily="34" charset="0"/>
                <a:hlinkClick r:id="rId11" tooltip="Bassin méditerranéen"/>
              </a:rPr>
              <a:t>bassin méditerranéen</a:t>
            </a:r>
            <a:r>
              <a:rPr lang="fr-FR" altLang="fr-FR" sz="1400">
                <a:solidFill>
                  <a:srgbClr val="7030A0"/>
                </a:solidFill>
                <a:latin typeface="Arial" panose="020B0604020202020204" pitchFamily="34" charset="0"/>
              </a:rPr>
              <a:t>, en </a:t>
            </a:r>
            <a:r>
              <a:rPr lang="fr-FR" altLang="fr-FR" sz="1400">
                <a:solidFill>
                  <a:srgbClr val="7030A0"/>
                </a:solidFill>
                <a:latin typeface="Arial" panose="020B0604020202020204" pitchFamily="34" charset="0"/>
                <a:hlinkClick r:id="rId12" tooltip="Corse"/>
              </a:rPr>
              <a:t>Corse</a:t>
            </a:r>
            <a:r>
              <a:rPr lang="fr-FR" altLang="fr-FR" sz="1400">
                <a:solidFill>
                  <a:srgbClr val="7030A0"/>
                </a:solidFill>
                <a:latin typeface="Arial" panose="020B0604020202020204" pitchFamily="34" charset="0"/>
              </a:rPr>
              <a:t>, et sporadiquement en France continentale. </a:t>
            </a:r>
            <a:r>
              <a:rPr lang="fr-FR" altLang="fr-FR" sz="1400">
                <a:solidFill>
                  <a:srgbClr val="FF0000"/>
                </a:solidFill>
                <a:latin typeface="Arial" panose="020B0604020202020204" pitchFamily="34" charset="0"/>
              </a:rPr>
              <a:t>Les formes sauvages contiennent des </a:t>
            </a:r>
            <a:r>
              <a:rPr lang="fr-FR" altLang="fr-FR" sz="1400">
                <a:solidFill>
                  <a:srgbClr val="FF0000"/>
                </a:solidFill>
                <a:latin typeface="Arial" panose="020B0604020202020204" pitchFamily="34" charset="0"/>
                <a:hlinkClick r:id="rId13" tooltip="Alcaloïde"/>
              </a:rPr>
              <a:t>alcaloïdes</a:t>
            </a:r>
            <a:r>
              <a:rPr lang="fr-FR" altLang="fr-FR" sz="1400">
                <a:solidFill>
                  <a:srgbClr val="FF0000"/>
                </a:solidFill>
                <a:latin typeface="Arial" panose="020B0604020202020204" pitchFamily="34" charset="0"/>
              </a:rPr>
              <a:t> : </a:t>
            </a:r>
            <a:r>
              <a:rPr lang="fr-FR" altLang="fr-FR" sz="1400">
                <a:solidFill>
                  <a:srgbClr val="FF0000"/>
                </a:solidFill>
                <a:latin typeface="Arial" panose="020B0604020202020204" pitchFamily="34" charset="0"/>
                <a:hlinkClick r:id="rId14" tooltip="Quinolizidine (page inexistante)"/>
              </a:rPr>
              <a:t>quinolizidine</a:t>
            </a:r>
            <a:r>
              <a:rPr lang="fr-FR" altLang="fr-FR" sz="1400">
                <a:solidFill>
                  <a:srgbClr val="FF0000"/>
                </a:solidFill>
                <a:latin typeface="Arial" panose="020B0604020202020204" pitchFamily="34" charset="0"/>
              </a:rPr>
              <a:t>, </a:t>
            </a:r>
            <a:r>
              <a:rPr lang="fr-FR" altLang="fr-FR" sz="1400">
                <a:solidFill>
                  <a:srgbClr val="FF0000"/>
                </a:solidFill>
                <a:latin typeface="Arial" panose="020B0604020202020204" pitchFamily="34" charset="0"/>
                <a:hlinkClick r:id="rId15" tooltip="Lupanine (page inexistante)"/>
              </a:rPr>
              <a:t>lupanine</a:t>
            </a:r>
            <a:r>
              <a:rPr lang="fr-FR" altLang="fr-FR" sz="1400">
                <a:solidFill>
                  <a:srgbClr val="FF0000"/>
                </a:solidFill>
                <a:latin typeface="Arial" panose="020B0604020202020204" pitchFamily="34" charset="0"/>
              </a:rPr>
              <a:t> et </a:t>
            </a:r>
            <a:r>
              <a:rPr lang="fr-FR" altLang="fr-FR" sz="1400">
                <a:solidFill>
                  <a:srgbClr val="FF0000"/>
                </a:solidFill>
                <a:latin typeface="Arial" panose="020B0604020202020204" pitchFamily="34" charset="0"/>
                <a:hlinkClick r:id="rId16" tooltip="Spartéine"/>
              </a:rPr>
              <a:t>spartéine</a:t>
            </a:r>
            <a:r>
              <a:rPr lang="fr-FR" altLang="fr-FR" sz="1400">
                <a:solidFill>
                  <a:srgbClr val="FF0000"/>
                </a:solidFill>
                <a:latin typeface="Arial" panose="020B0604020202020204" pitchFamily="34" charset="0"/>
              </a:rPr>
              <a:t>, pouvant être toxiques si absorbées en grande quantité</a:t>
            </a:r>
            <a:r>
              <a:rPr lang="fr-FR" altLang="fr-FR" sz="1400" baseline="30000">
                <a:solidFill>
                  <a:srgbClr val="FF0000"/>
                </a:solidFill>
                <a:latin typeface="Arial" panose="020B0604020202020204" pitchFamily="34" charset="0"/>
                <a:hlinkClick r:id="rId17"/>
              </a:rPr>
              <a:t>1</a:t>
            </a:r>
            <a:r>
              <a:rPr lang="fr-FR" altLang="fr-FR" sz="1400">
                <a:solidFill>
                  <a:srgbClr val="FF0000"/>
                </a:solidFill>
                <a:latin typeface="Arial" panose="020B0604020202020204" pitchFamily="34" charset="0"/>
              </a:rPr>
              <a:t>.</a:t>
            </a:r>
            <a:r>
              <a:rPr lang="fr-FR" altLang="fr-FR" sz="1400">
                <a:solidFill>
                  <a:srgbClr val="7030A0"/>
                </a:solidFill>
                <a:latin typeface="Arial" panose="020B0604020202020204" pitchFamily="34" charset="0"/>
              </a:rPr>
              <a:t> ses gousses contiennent  4 à 6 graines.</a:t>
            </a:r>
            <a:r>
              <a:rPr lang="fr-FR" altLang="fr-FR" sz="1400">
                <a:solidFill>
                  <a:srgbClr val="FF0000"/>
                </a:solidFill>
                <a:latin typeface="Arial" panose="020B0604020202020204" pitchFamily="34" charset="0"/>
              </a:rPr>
              <a:t> </a:t>
            </a:r>
            <a:r>
              <a:rPr lang="fr-FR" altLang="fr-FR" sz="1400">
                <a:solidFill>
                  <a:srgbClr val="008000"/>
                </a:solidFill>
                <a:latin typeface="Arial" panose="020B0604020202020204" pitchFamily="34" charset="0"/>
              </a:rPr>
              <a:t>Le lupin jaune est cultivé comme plante fourragère en Europe méridionale et en Amérique. Les variétés de lupin jaune dites </a:t>
            </a:r>
            <a:r>
              <a:rPr lang="fr-FR" altLang="fr-FR" sz="1400" b="1">
                <a:solidFill>
                  <a:srgbClr val="008000"/>
                </a:solidFill>
                <a:latin typeface="Arial" panose="020B0604020202020204" pitchFamily="34" charset="0"/>
              </a:rPr>
              <a:t>lupin jaune doux</a:t>
            </a:r>
            <a:r>
              <a:rPr lang="fr-FR" altLang="fr-FR" sz="1400">
                <a:solidFill>
                  <a:srgbClr val="008000"/>
                </a:solidFill>
                <a:latin typeface="Arial" panose="020B0604020202020204" pitchFamily="34" charset="0"/>
              </a:rPr>
              <a:t> sont exemptes d'alacaloides et peuvent être utilisées comme plante fourragère en Europe méridionale et en Amérique. </a:t>
            </a:r>
            <a:r>
              <a:rPr lang="fr-FR" altLang="fr-FR" sz="1400" b="1">
                <a:solidFill>
                  <a:srgbClr val="008000"/>
                </a:solidFill>
                <a:latin typeface="Arial" panose="020B0604020202020204" pitchFamily="34" charset="0"/>
              </a:rPr>
              <a:t>Le lupin jaune s'acclimate facilement en milieu tropical</a:t>
            </a:r>
            <a:r>
              <a:rPr lang="fr-FR" altLang="fr-FR" sz="1400" b="1">
                <a:solidFill>
                  <a:srgbClr val="7030A0"/>
                </a:solidFill>
                <a:latin typeface="Arial" panose="020B0604020202020204" pitchFamily="34" charset="0"/>
              </a:rPr>
              <a:t>.</a:t>
            </a:r>
            <a:r>
              <a:rPr lang="fr-FR" altLang="fr-FR" sz="1400">
                <a:solidFill>
                  <a:srgbClr val="7030A0"/>
                </a:solidFill>
                <a:latin typeface="Arial" panose="020B0604020202020204" pitchFamily="34" charset="0"/>
              </a:rPr>
              <a:t> </a:t>
            </a:r>
            <a:r>
              <a:rPr lang="fr-FR" altLang="fr-FR" sz="1400">
                <a:solidFill>
                  <a:srgbClr val="FF0000"/>
                </a:solidFill>
                <a:latin typeface="Arial" panose="020B0604020202020204" pitchFamily="34" charset="0"/>
              </a:rPr>
              <a:t>Il ne tolère pas le gel. </a:t>
            </a:r>
            <a:r>
              <a:rPr lang="fr-FR" altLang="fr-FR" sz="1400">
                <a:solidFill>
                  <a:srgbClr val="008000"/>
                </a:solidFill>
                <a:latin typeface="Arial" panose="020B0604020202020204" pitchFamily="34" charset="0"/>
              </a:rPr>
              <a:t>Il est utilisé comme engrais vert, fixateur d'azote par enfouissement.</a:t>
            </a:r>
            <a:r>
              <a:rPr lang="fr-FR" altLang="fr-FR" sz="1400">
                <a:solidFill>
                  <a:srgbClr val="7030A0"/>
                </a:solidFill>
                <a:latin typeface="Arial" panose="020B0604020202020204" pitchFamily="34" charset="0"/>
              </a:rPr>
              <a:t> 18 variétés, 4 sous-variétés et 6 formes ont été identifiées </a:t>
            </a:r>
            <a:r>
              <a:rPr lang="fr-FR" altLang="fr-FR" sz="1400" baseline="30000">
                <a:solidFill>
                  <a:srgbClr val="7030A0"/>
                </a:solidFill>
                <a:latin typeface="Arial" panose="020B0604020202020204" pitchFamily="34" charset="0"/>
                <a:hlinkClick r:id="rId18"/>
              </a:rPr>
              <a:t>[4]</a:t>
            </a:r>
            <a:r>
              <a:rPr lang="fr-FR" altLang="fr-FR" sz="1400">
                <a:solidFill>
                  <a:srgbClr val="7030A0"/>
                </a:solidFill>
                <a:latin typeface="Arial" panose="020B0604020202020204" pitchFamily="34" charset="0"/>
              </a:rPr>
              <a:t>. Les graines jaunes de la plante, connus sous le nom de </a:t>
            </a:r>
            <a:r>
              <a:rPr lang="fr-FR" altLang="fr-FR" sz="1400">
                <a:solidFill>
                  <a:srgbClr val="7030A0"/>
                </a:solidFill>
                <a:latin typeface="Arial" panose="020B0604020202020204" pitchFamily="34" charset="0"/>
                <a:hlinkClick r:id="rId19" tooltip="Tramousse"/>
              </a:rPr>
              <a:t>fèves de lupin</a:t>
            </a:r>
            <a:r>
              <a:rPr lang="fr-FR" altLang="fr-FR" sz="1400">
                <a:solidFill>
                  <a:srgbClr val="7030A0"/>
                </a:solidFill>
                <a:latin typeface="Arial" panose="020B0604020202020204" pitchFamily="34" charset="0"/>
              </a:rPr>
              <a:t>, étaient autrefois un aliment commun dans le </a:t>
            </a:r>
            <a:r>
              <a:rPr lang="fr-FR" altLang="fr-FR" sz="1400">
                <a:solidFill>
                  <a:srgbClr val="7030A0"/>
                </a:solidFill>
                <a:latin typeface="Arial" panose="020B0604020202020204" pitchFamily="34" charset="0"/>
                <a:hlinkClick r:id="rId20" tooltip="Bassin méditerranéen"/>
              </a:rPr>
              <a:t>bassin méditerranéen</a:t>
            </a:r>
            <a:r>
              <a:rPr lang="fr-FR" altLang="fr-FR" sz="1400">
                <a:solidFill>
                  <a:srgbClr val="7030A0"/>
                </a:solidFill>
                <a:latin typeface="Arial" panose="020B0604020202020204" pitchFamily="34" charset="0"/>
              </a:rPr>
              <a:t> et en </a:t>
            </a:r>
            <a:r>
              <a:rPr lang="fr-FR" altLang="fr-FR" sz="1400">
                <a:solidFill>
                  <a:srgbClr val="7030A0"/>
                </a:solidFill>
                <a:latin typeface="Arial" panose="020B0604020202020204" pitchFamily="34" charset="0"/>
                <a:hlinkClick r:id="rId21" tooltip="L'Amérique latine"/>
              </a:rPr>
              <a:t>Amérique latine</a:t>
            </a:r>
            <a:r>
              <a:rPr lang="fr-FR" altLang="fr-FR" sz="1400">
                <a:solidFill>
                  <a:srgbClr val="7030A0"/>
                </a:solidFill>
                <a:latin typeface="Arial" panose="020B0604020202020204" pitchFamily="34" charset="0"/>
              </a:rPr>
              <a:t> . Aujourd'hui, elles sont principalement consommées sous une forme </a:t>
            </a:r>
            <a:r>
              <a:rPr lang="fr-FR" altLang="fr-FR" sz="1400">
                <a:solidFill>
                  <a:srgbClr val="7030A0"/>
                </a:solidFill>
                <a:latin typeface="Arial" panose="020B0604020202020204" pitchFamily="34" charset="0"/>
                <a:hlinkClick r:id="rId22" tooltip="Décapage"/>
              </a:rPr>
              <a:t>marinée</a:t>
            </a:r>
            <a:r>
              <a:rPr lang="fr-FR" altLang="fr-FR" sz="1400">
                <a:solidFill>
                  <a:srgbClr val="7030A0"/>
                </a:solidFill>
                <a:latin typeface="Arial" panose="020B0604020202020204" pitchFamily="34" charset="0"/>
              </a:rPr>
              <a:t>. </a:t>
            </a:r>
            <a:r>
              <a:rPr lang="fr-FR" altLang="fr-FR" sz="1400">
                <a:solidFill>
                  <a:srgbClr val="FF0000"/>
                </a:solidFill>
                <a:latin typeface="Arial" panose="020B0604020202020204" pitchFamily="34" charset="0"/>
              </a:rPr>
              <a:t>En Australie, le lupin jaune est considéré comme une plante </a:t>
            </a:r>
            <a:r>
              <a:rPr lang="fr-FR" altLang="fr-FR" sz="1400">
                <a:solidFill>
                  <a:srgbClr val="FF0000"/>
                </a:solidFill>
                <a:latin typeface="Arial" panose="020B0604020202020204" pitchFamily="34" charset="0"/>
                <a:hlinkClick r:id="rId23" tooltip="Plante invasive"/>
              </a:rPr>
              <a:t>invasive</a:t>
            </a:r>
            <a:r>
              <a:rPr lang="fr-FR" altLang="fr-FR" sz="1400" baseline="30000">
                <a:solidFill>
                  <a:srgbClr val="FF0000"/>
                </a:solidFill>
                <a:latin typeface="Arial" panose="020B0604020202020204" pitchFamily="34" charset="0"/>
                <a:hlinkClick r:id="rId24"/>
              </a:rPr>
              <a:t>2</a:t>
            </a:r>
            <a:r>
              <a:rPr lang="fr-FR" altLang="fr-FR" sz="14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7030A0"/>
                </a:solidFill>
                <a:latin typeface="Arial" panose="020B0604020202020204" pitchFamily="34" charset="0"/>
              </a:rPr>
              <a:t>On la trouve dans les forêts méditerranéennes et les zones arbustives, les </a:t>
            </a:r>
            <a:r>
              <a:rPr lang="fr-FR" altLang="fr-FR" sz="1200">
                <a:solidFill>
                  <a:srgbClr val="008000"/>
                </a:solidFill>
                <a:latin typeface="Arial" panose="020B0604020202020204" pitchFamily="34" charset="0"/>
              </a:rPr>
              <a:t>zones désertiques, sableuses. Il enrichit, restructure le sol et combat les mauvaises herbes. </a:t>
            </a:r>
            <a:r>
              <a:rPr lang="fr-FR" altLang="fr-FR" sz="1200">
                <a:solidFill>
                  <a:srgbClr val="7030A0"/>
                </a:solidFill>
                <a:latin typeface="Arial" panose="020B0604020202020204" pitchFamily="34" charset="0"/>
              </a:rPr>
              <a:t>Semis de mars à fin juillet. </a:t>
            </a:r>
            <a:r>
              <a:rPr lang="fr-FR" altLang="fr-FR" sz="1200">
                <a:solidFill>
                  <a:srgbClr val="008000"/>
                </a:solidFill>
                <a:latin typeface="Arial" panose="020B0604020202020204" pitchFamily="34" charset="0"/>
              </a:rPr>
              <a:t>Il préfère les sols pauvres, acides et sablonneux. </a:t>
            </a:r>
            <a:r>
              <a:rPr lang="fr-FR" altLang="fr-FR" sz="1200">
                <a:solidFill>
                  <a:srgbClr val="7030A0"/>
                </a:solidFill>
                <a:latin typeface="Arial" panose="020B0604020202020204" pitchFamily="34" charset="0"/>
              </a:rPr>
              <a:t>Arrosages nécessaires par grande sécheresse. Enfouir après 3 mois après la levée. Dose : 1 à 2 kg pour 100 m2.</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25"/>
              </a:rPr>
              <a:t>http://fr.wikipedia.org/wiki/Lupin_jaune</a:t>
            </a:r>
            <a:r>
              <a:rPr lang="fr-FR" altLang="fr-FR" sz="1200">
                <a:solidFill>
                  <a:srgbClr val="7030A0"/>
                </a:solidFill>
                <a:latin typeface="Arial" panose="020B0604020202020204" pitchFamily="34" charset="0"/>
              </a:rPr>
              <a:t> , b) </a:t>
            </a:r>
            <a:r>
              <a:rPr lang="fr-FR" altLang="fr-FR" sz="1200">
                <a:solidFill>
                  <a:srgbClr val="7030A0"/>
                </a:solidFill>
                <a:latin typeface="Arial" panose="020B0604020202020204" pitchFamily="34" charset="0"/>
                <a:hlinkClick r:id="rId26"/>
              </a:rPr>
              <a:t>http://www.fermedesaintemarthe.com/A-1552-lupin-jaune-doux.aspx</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27"/>
              </a:rPr>
              <a:t>http://en.wikipedia.org/wiki/Lupinus_luteus</a:t>
            </a:r>
            <a:r>
              <a:rPr lang="fr-FR" altLang="fr-FR" sz="1200">
                <a:solidFill>
                  <a:srgbClr val="7030A0"/>
                </a:solidFill>
                <a:latin typeface="Arial" panose="020B0604020202020204" pitchFamily="34" charset="0"/>
              </a:rPr>
              <a:t>, d) </a:t>
            </a:r>
            <a:r>
              <a:rPr lang="fr-FR" altLang="fr-FR" sz="1200">
                <a:solidFill>
                  <a:srgbClr val="7030A0"/>
                </a:solidFill>
                <a:latin typeface="Arial" panose="020B0604020202020204" pitchFamily="34" charset="0"/>
                <a:hlinkClick r:id="rId28"/>
              </a:rPr>
              <a:t>http://www.flowersinisrael.com/Lupinusluteus_page.htm</a:t>
            </a:r>
            <a:r>
              <a:rPr lang="fr-FR" altLang="fr-FR" sz="1200">
                <a:solidFill>
                  <a:srgbClr val="7030A0"/>
                </a:solidFill>
                <a:latin typeface="Arial" panose="020B0604020202020204" pitchFamily="34" charset="0"/>
              </a:rPr>
              <a:t> </a:t>
            </a:r>
          </a:p>
        </p:txBody>
      </p:sp>
      <p:pic>
        <p:nvPicPr>
          <p:cNvPr id="15370" name="Picture 2" descr="C:\Users\LISAN\Pictures\Plantes fourragères\Lupinus_luteus_spec_b.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60713" y="5084763"/>
            <a:ext cx="13303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 descr="C:\Users\LISAN\Pictures\Plantes fourragères\Lupinus luteus2.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3438" y="505777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C:\Users\LISAN\Pictures\Plantes fourragères\Lupinus luteus1.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96188" y="4875213"/>
            <a:ext cx="13319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6" descr="C:\Users\LISAN\Pictures\Plantes fourragères\Lupinus_luteus_flower3_ss.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7088" y="5084763"/>
            <a:ext cx="2228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ZoneTexte 15"/>
          <p:cNvSpPr txBox="1">
            <a:spLocks noChangeArrowheads="1"/>
          </p:cNvSpPr>
          <p:nvPr/>
        </p:nvSpPr>
        <p:spPr bwMode="auto">
          <a:xfrm>
            <a:off x="1619250" y="658177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Gousses</a:t>
            </a:r>
          </a:p>
        </p:txBody>
      </p:sp>
      <p:pic>
        <p:nvPicPr>
          <p:cNvPr id="15375" name="Image 10" descr="logo aride_s.jp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50825"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7" descr="C:\Users\LISAN\Pictures\Plantes fourragères\Lupinus_luteus_graines.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64388" y="692150"/>
            <a:ext cx="1828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ZoneTexte 18"/>
          <p:cNvSpPr txBox="1">
            <a:spLocks noChangeArrowheads="1"/>
          </p:cNvSpPr>
          <p:nvPr/>
        </p:nvSpPr>
        <p:spPr bwMode="auto">
          <a:xfrm>
            <a:off x="7667625" y="1196975"/>
            <a:ext cx="687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graines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79388" y="1052513"/>
            <a:ext cx="661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1.9. </a:t>
            </a:r>
            <a:r>
              <a:rPr lang="fr-FR" altLang="fr-FR" sz="1800" b="1">
                <a:solidFill>
                  <a:srgbClr val="7030A0"/>
                </a:solidFill>
                <a:latin typeface="Arial" panose="020B0604020202020204" pitchFamily="34" charset="0"/>
              </a:rPr>
              <a:t>Lupin bleu</a:t>
            </a:r>
            <a:r>
              <a:rPr lang="fr-FR" altLang="fr-FR" sz="1800">
                <a:solidFill>
                  <a:srgbClr val="7030A0"/>
                </a:solidFill>
                <a:latin typeface="Arial" panose="020B0604020202020204" pitchFamily="34" charset="0"/>
              </a:rPr>
              <a:t> ou lupin à feuille étroite (</a:t>
            </a:r>
            <a:r>
              <a:rPr lang="fr-FR" altLang="fr-FR" sz="1800" i="1">
                <a:solidFill>
                  <a:srgbClr val="7030A0"/>
                </a:solidFill>
                <a:latin typeface="Arial" panose="020B0604020202020204" pitchFamily="34" charset="0"/>
                <a:hlinkClick r:id="rId2" tooltip="Lupinus angustifolius"/>
              </a:rPr>
              <a:t>Lupinus angustifolius</a:t>
            </a:r>
            <a:r>
              <a:rPr lang="fr-FR" altLang="fr-FR" sz="1800">
                <a:solidFill>
                  <a:srgbClr val="7030A0"/>
                </a:solidFill>
                <a:latin typeface="Arial" panose="020B0604020202020204" pitchFamily="34" charset="0"/>
              </a:rPr>
              <a:t>)</a:t>
            </a:r>
          </a:p>
        </p:txBody>
      </p:sp>
      <p:sp>
        <p:nvSpPr>
          <p:cNvPr id="16387"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6388"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ABCC84E-2239-49F7-8306-064CBCCF1991}" type="slidenum">
              <a:rPr lang="fr-FR" altLang="fr-FR" sz="1200">
                <a:solidFill>
                  <a:srgbClr val="898989"/>
                </a:solidFill>
                <a:latin typeface="Times New Roman" panose="02020603050405020304" pitchFamily="18" charset="0"/>
              </a:rPr>
              <a:pPr algn="r" eaLnBrk="1" hangingPunct="1">
                <a:spcBef>
                  <a:spcPct val="0"/>
                </a:spcBef>
                <a:buFontTx/>
                <a:buNone/>
              </a:pPr>
              <a:t>15</a:t>
            </a:fld>
            <a:endParaRPr lang="fr-FR" altLang="fr-FR" sz="1200">
              <a:solidFill>
                <a:srgbClr val="898989"/>
              </a:solidFill>
              <a:latin typeface="Times New Roman" panose="02020603050405020304" pitchFamily="18" charset="0"/>
            </a:endParaRPr>
          </a:p>
        </p:txBody>
      </p:sp>
      <p:sp>
        <p:nvSpPr>
          <p:cNvPr id="16389"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6390" name="Rectangle 6"/>
          <p:cNvSpPr>
            <a:spLocks noChangeArrowheads="1"/>
          </p:cNvSpPr>
          <p:nvPr/>
        </p:nvSpPr>
        <p:spPr bwMode="auto">
          <a:xfrm>
            <a:off x="827088" y="18891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16391" name="Image 10" descr="logo aride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ZoneTexte 17"/>
          <p:cNvSpPr txBox="1">
            <a:spLocks noChangeArrowheads="1"/>
          </p:cNvSpPr>
          <p:nvPr/>
        </p:nvSpPr>
        <p:spPr bwMode="auto">
          <a:xfrm>
            <a:off x="179388" y="1412875"/>
            <a:ext cx="885666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latin typeface="Arial" panose="020B0604020202020204" pitchFamily="34" charset="0"/>
              </a:rPr>
              <a:t>Cette espèce assez polymorphes, dont la variabilité des caractères dépend des conditions éco-géographiques,  se reproduit sur les prairies, les rochers, dans les buissons, sur le sable du bord de mer et à proximité de réservoirs, le long des routes et, </a:t>
            </a:r>
            <a:r>
              <a:rPr lang="fr-FR" altLang="fr-FR" sz="1400">
                <a:solidFill>
                  <a:srgbClr val="FF0000"/>
                </a:solidFill>
                <a:latin typeface="Arial" panose="020B0604020202020204" pitchFamily="34" charset="0"/>
              </a:rPr>
              <a:t>comme une mauvaise herbe, dans les champs</a:t>
            </a:r>
            <a:r>
              <a:rPr lang="fr-FR" altLang="fr-FR" sz="1400">
                <a:solidFill>
                  <a:srgbClr val="7030A0"/>
                </a:solidFill>
                <a:latin typeface="Arial" panose="020B0604020202020204" pitchFamily="34" charset="0"/>
              </a:rPr>
              <a:t>. Il tend à pousser sur des sols bien aérés. Il est répandu dans tous les pays méditerranéens et également en Asie Mineure, la Transcaucasie et l'Iran. Naturalisé en Afrique du Sud et au Sud-Ouest de l'Australie (où il y est cultivé). Largement cultivé en Europe du Nord (Allemagne, Pays-Bas, la Pologne, la CEI), dans la partie sud-est des Etats-Unis et en Nouvelle-Zélande. </a:t>
            </a:r>
            <a:r>
              <a:rPr lang="fr-FR" altLang="fr-FR" sz="1400">
                <a:solidFill>
                  <a:srgbClr val="008000"/>
                </a:solidFill>
                <a:latin typeface="Arial" panose="020B0604020202020204" pitchFamily="34" charset="0"/>
              </a:rPr>
              <a:t>Le lupin bleu contient très peu d'alcaloïdes, le rendant ainsi propre à la consommation humaine. Il est utilisé pour la préparation d'un </a:t>
            </a:r>
            <a:r>
              <a:rPr lang="fr-FR" altLang="fr-FR" sz="1400">
                <a:solidFill>
                  <a:srgbClr val="008000"/>
                </a:solidFill>
                <a:latin typeface="Arial" panose="020B0604020202020204" pitchFamily="34" charset="0"/>
                <a:hlinkClick r:id="rId4" tooltip="Lait végétal"/>
              </a:rPr>
              <a:t>lait végétal</a:t>
            </a:r>
            <a:r>
              <a:rPr lang="fr-FR" altLang="fr-FR" sz="1400">
                <a:solidFill>
                  <a:srgbClr val="008000"/>
                </a:solidFill>
                <a:latin typeface="Arial" panose="020B0604020202020204" pitchFamily="34" charset="0"/>
              </a:rPr>
              <a:t> au goût neutre, ne présentant pas d'allergènes, et dont la culture est possible sous les latitudes européennes</a:t>
            </a:r>
            <a:r>
              <a:rPr lang="fr-FR" altLang="fr-FR" sz="1400" baseline="30000">
                <a:solidFill>
                  <a:srgbClr val="008000"/>
                </a:solidFill>
                <a:latin typeface="Arial" panose="020B0604020202020204" pitchFamily="34" charset="0"/>
                <a:hlinkClick r:id="rId5"/>
              </a:rPr>
              <a:t>1</a:t>
            </a:r>
            <a:r>
              <a:rPr lang="fr-FR" altLang="fr-FR" sz="14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Le lupin à feuilles étroites est semé le plus tôt possible au printemps, sa sensibilité à de haute température au printemps </a:t>
            </a:r>
            <a:r>
              <a:rPr lang="fr-FR" altLang="fr-FR" sz="1200" baseline="30000">
                <a:solidFill>
                  <a:srgbClr val="7030A0"/>
                </a:solidFill>
                <a:latin typeface="Arial" panose="020B0604020202020204" pitchFamily="34" charset="0"/>
                <a:hlinkClick r:id="rId6"/>
              </a:rPr>
              <a:t>[5]</a:t>
            </a:r>
            <a:r>
              <a:rPr lang="fr-FR" altLang="fr-FR" sz="1200">
                <a:solidFill>
                  <a:srgbClr val="7030A0"/>
                </a:solidFill>
                <a:latin typeface="Arial" panose="020B0604020202020204" pitchFamily="34" charset="0"/>
              </a:rPr>
              <a:t>. Sur la plupart des terrains, une densité de plantation autour de 80 plantes par m</a:t>
            </a:r>
            <a:r>
              <a:rPr lang="fr-FR" altLang="fr-FR" sz="1200" baseline="30000">
                <a:solidFill>
                  <a:srgbClr val="7030A0"/>
                </a:solidFill>
                <a:latin typeface="Arial" panose="020B0604020202020204" pitchFamily="34" charset="0"/>
              </a:rPr>
              <a:t>2 </a:t>
            </a:r>
            <a:r>
              <a:rPr lang="fr-FR" altLang="fr-FR" sz="1200">
                <a:solidFill>
                  <a:srgbClr val="7030A0"/>
                </a:solidFill>
                <a:latin typeface="Arial" panose="020B0604020202020204" pitchFamily="34" charset="0"/>
              </a:rPr>
              <a:t>serait l'optimum. L'écart est élevé, de 14 à 138 plants par m </a:t>
            </a:r>
            <a:r>
              <a:rPr lang="fr-FR" altLang="fr-FR" sz="1200" baseline="30000">
                <a:solidFill>
                  <a:srgbClr val="7030A0"/>
                </a:solidFill>
                <a:latin typeface="Arial" panose="020B0604020202020204" pitchFamily="34" charset="0"/>
              </a:rPr>
              <a:t>2</a:t>
            </a:r>
            <a:r>
              <a:rPr lang="fr-FR" altLang="fr-FR" sz="1200">
                <a:solidFill>
                  <a:srgbClr val="7030A0"/>
                </a:solidFill>
                <a:latin typeface="Arial" panose="020B0604020202020204" pitchFamily="34" charset="0"/>
              </a:rPr>
              <a:t>sont une densité optimale des plantes, en fonction du potentiel de rendement de le site </a:t>
            </a:r>
            <a:r>
              <a:rPr lang="fr-FR" altLang="fr-FR" sz="1200" baseline="30000">
                <a:solidFill>
                  <a:srgbClr val="7030A0"/>
                </a:solidFill>
                <a:latin typeface="Arial" panose="020B0604020202020204" pitchFamily="34" charset="0"/>
                <a:hlinkClick r:id="rId7"/>
              </a:rPr>
              <a:t>[9]</a:t>
            </a:r>
            <a:r>
              <a:rPr lang="fr-FR" altLang="fr-FR" sz="12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Il est un partenaire précieux dans la </a:t>
            </a:r>
            <a:r>
              <a:rPr lang="fr-FR" altLang="fr-FR" sz="1200">
                <a:solidFill>
                  <a:srgbClr val="008000"/>
                </a:solidFill>
                <a:latin typeface="Arial" panose="020B0604020202020204" pitchFamily="34" charset="0"/>
                <a:hlinkClick r:id="rId8" tooltip="La rotation des cultures"/>
              </a:rPr>
              <a:t>rotation intensive des cultures</a:t>
            </a:r>
            <a:r>
              <a:rPr lang="fr-FR" altLang="fr-FR" sz="1200">
                <a:solidFill>
                  <a:srgbClr val="008000"/>
                </a:solidFill>
                <a:latin typeface="Arial" panose="020B0604020202020204" pitchFamily="34" charset="0"/>
              </a:rPr>
              <a:t>. La plante est utilisée comme </a:t>
            </a:r>
            <a:r>
              <a:rPr lang="fr-FR" altLang="fr-FR" sz="1200">
                <a:solidFill>
                  <a:srgbClr val="008000"/>
                </a:solidFill>
                <a:latin typeface="Arial" panose="020B0604020202020204" pitchFamily="34" charset="0"/>
                <a:hlinkClick r:id="rId9" tooltip="Les engrais verts"/>
              </a:rPr>
              <a:t>engrais vert</a:t>
            </a:r>
            <a:r>
              <a:rPr lang="fr-FR" altLang="fr-FR" sz="1200">
                <a:solidFill>
                  <a:srgbClr val="008000"/>
                </a:solidFill>
                <a:latin typeface="Arial" panose="020B0604020202020204" pitchFamily="34" charset="0"/>
              </a:rPr>
              <a:t> ou comme une légumineuse à graines pour l'alimentation animale ou à la consommation humaine. Les lupins ont des racines fortes, qui peuvent réduire le </a:t>
            </a:r>
            <a:r>
              <a:rPr lang="fr-FR" altLang="fr-FR" sz="1200">
                <a:solidFill>
                  <a:srgbClr val="008000"/>
                </a:solidFill>
                <a:latin typeface="Arial" panose="020B0604020202020204" pitchFamily="34" charset="0"/>
                <a:hlinkClick r:id="rId10" tooltip="Le compactage du sol"/>
              </a:rPr>
              <a:t>compactage du sol</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11"/>
              </a:rPr>
              <a:t>[11]</a:t>
            </a:r>
            <a:r>
              <a:rPr lang="fr-FR" altLang="fr-FR" sz="1200">
                <a:solidFill>
                  <a:srgbClr val="008000"/>
                </a:solidFill>
                <a:latin typeface="Arial" panose="020B0604020202020204" pitchFamily="34" charset="0"/>
              </a:rPr>
              <a:t>. La plante est largement utilisée comme fourrage pour le bétail, en raison de sa haute teneur en </a:t>
            </a:r>
            <a:r>
              <a:rPr lang="fr-FR" altLang="fr-FR" sz="1200">
                <a:solidFill>
                  <a:srgbClr val="008000"/>
                </a:solidFill>
                <a:latin typeface="Arial" panose="020B0604020202020204" pitchFamily="34" charset="0"/>
                <a:hlinkClick r:id="rId12" tooltip="Protéine"/>
              </a:rPr>
              <a:t>protéine</a:t>
            </a:r>
            <a:r>
              <a:rPr lang="fr-FR" altLang="fr-FR" sz="1200">
                <a:solidFill>
                  <a:srgbClr val="008000"/>
                </a:solidFill>
                <a:latin typeface="Arial" panose="020B0604020202020204" pitchFamily="34" charset="0"/>
              </a:rPr>
              <a:t> et son contenu énergétique. Ces lupins contiennent des niveaux élevés de glucides fermentescibles et de faibles niveaux d </a:t>
            </a:r>
            <a:r>
              <a:rPr lang="fr-FR" altLang="fr-FR" sz="1200">
                <a:solidFill>
                  <a:srgbClr val="008000"/>
                </a:solidFill>
                <a:latin typeface="Arial" panose="020B0604020202020204" pitchFamily="34" charset="0"/>
                <a:hlinkClick r:id="rId13" tooltip="Amidon"/>
              </a:rPr>
              <a:t>amidon</a:t>
            </a:r>
            <a:r>
              <a:rPr lang="fr-FR" altLang="fr-FR" sz="1200">
                <a:solidFill>
                  <a:srgbClr val="008000"/>
                </a:solidFill>
                <a:latin typeface="Arial" panose="020B0604020202020204" pitchFamily="34" charset="0"/>
              </a:rPr>
              <a:t> et sont, par conséquent, une alimentation adéquate pour les </a:t>
            </a:r>
            <a:r>
              <a:rPr lang="fr-FR" altLang="fr-FR" sz="1200">
                <a:solidFill>
                  <a:srgbClr val="008000"/>
                </a:solidFill>
                <a:latin typeface="Arial" panose="020B0604020202020204" pitchFamily="34" charset="0"/>
                <a:hlinkClick r:id="rId14" tooltip="Ruminant"/>
              </a:rPr>
              <a:t>ruminants</a:t>
            </a:r>
            <a:r>
              <a:rPr lang="fr-FR" altLang="fr-FR" sz="1200">
                <a:solidFill>
                  <a:srgbClr val="008000"/>
                </a:solidFill>
                <a:latin typeface="Arial" panose="020B0604020202020204" pitchFamily="34" charset="0"/>
              </a:rPr>
              <a:t>. Les lupins sont aussi un aliment précieux pour les animaux </a:t>
            </a:r>
            <a:r>
              <a:rPr lang="fr-FR" altLang="fr-FR" sz="1200">
                <a:solidFill>
                  <a:srgbClr val="008000"/>
                </a:solidFill>
                <a:latin typeface="Arial" panose="020B0604020202020204" pitchFamily="34" charset="0"/>
                <a:hlinkClick r:id="rId15" tooltip="Monogastriques"/>
              </a:rPr>
              <a:t>monogastriques</a:t>
            </a:r>
            <a:r>
              <a:rPr lang="fr-FR" altLang="fr-FR" sz="1200">
                <a:solidFill>
                  <a:srgbClr val="008000"/>
                </a:solidFill>
                <a:latin typeface="Arial" panose="020B0604020202020204" pitchFamily="34" charset="0"/>
              </a:rPr>
              <a:t> ainsi, à cause de la haute </a:t>
            </a:r>
            <a:r>
              <a:rPr lang="fr-FR" altLang="fr-FR" sz="1200">
                <a:solidFill>
                  <a:srgbClr val="008000"/>
                </a:solidFill>
                <a:latin typeface="Arial" panose="020B0604020202020204" pitchFamily="34" charset="0"/>
                <a:hlinkClick r:id="rId16" tooltip="Digestibilité"/>
              </a:rPr>
              <a:t>digestibilité</a:t>
            </a:r>
            <a:r>
              <a:rPr lang="fr-FR" altLang="fr-FR" sz="1200">
                <a:solidFill>
                  <a:srgbClr val="008000"/>
                </a:solidFill>
                <a:latin typeface="Arial" panose="020B0604020202020204" pitchFamily="34" charset="0"/>
              </a:rPr>
              <a:t> de l'azote du lupin et du faible niveau des </a:t>
            </a:r>
            <a:r>
              <a:rPr lang="fr-FR" altLang="fr-FR" sz="1200">
                <a:solidFill>
                  <a:srgbClr val="008000"/>
                </a:solidFill>
                <a:latin typeface="Arial" panose="020B0604020202020204" pitchFamily="34" charset="0"/>
                <a:hlinkClick r:id="rId17" tooltip="Les inhibiteurs de protéase"/>
              </a:rPr>
              <a:t>inhibiteurs de protéase</a:t>
            </a:r>
            <a:r>
              <a:rPr lang="fr-FR" altLang="fr-FR" sz="1200">
                <a:solidFill>
                  <a:srgbClr val="008000"/>
                </a:solidFill>
                <a:latin typeface="Arial" panose="020B0604020202020204" pitchFamily="34" charset="0"/>
              </a:rPr>
              <a:t>. Ces lupins sont consommés comme aliments fermentés, pain et pâtes alimentaires, produits laitiers ou germes commestibles. principalement. Dans l'avenir, ces lupins ont un grand potentiel en tant que producteurs de protéines pour </a:t>
            </a:r>
            <a:r>
              <a:rPr lang="fr-FR" altLang="fr-FR" sz="1200">
                <a:solidFill>
                  <a:srgbClr val="008000"/>
                </a:solidFill>
                <a:latin typeface="Arial" panose="020B0604020202020204" pitchFamily="34" charset="0"/>
                <a:hlinkClick r:id="rId18" tooltip="Les aliments transformés"/>
              </a:rPr>
              <a:t>aliments transformés</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19"/>
              </a:rPr>
              <a:t>[12]</a:t>
            </a:r>
            <a:r>
              <a:rPr lang="fr-FR" altLang="fr-FR" sz="1200">
                <a:solidFill>
                  <a:srgbClr val="008000"/>
                </a:solidFill>
                <a:latin typeface="Arial" panose="020B0604020202020204" pitchFamily="34" charset="0"/>
              </a:rPr>
              <a:t>. </a:t>
            </a: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20"/>
              </a:rPr>
              <a:t>http://www.pfaf.org/user/plant.aspx?LatinName=Lupinus+angustifolius</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b) </a:t>
            </a:r>
            <a:r>
              <a:rPr lang="fr-FR" altLang="fr-FR" sz="1200">
                <a:solidFill>
                  <a:srgbClr val="7030A0"/>
                </a:solidFill>
                <a:latin typeface="Arial" panose="020B0604020202020204" pitchFamily="34" charset="0"/>
                <a:hlinkClick r:id="rId21"/>
              </a:rPr>
              <a:t>http://en.wikipedia.org/wiki/Lupinus_angustifolius</a:t>
            </a:r>
            <a:r>
              <a:rPr lang="fr-FR" altLang="fr-FR" sz="1200">
                <a:solidFill>
                  <a:srgbClr val="7030A0"/>
                </a:solidFill>
                <a:latin typeface="Arial" panose="020B0604020202020204" pitchFamily="34" charset="0"/>
              </a:rPr>
              <a:t>, c) </a:t>
            </a:r>
            <a:r>
              <a:rPr lang="fr-FR" altLang="fr-FR" sz="1200">
                <a:solidFill>
                  <a:srgbClr val="7030A0"/>
                </a:solidFill>
                <a:latin typeface="Arial" panose="020B0604020202020204" pitchFamily="34" charset="0"/>
                <a:hlinkClick r:id="rId2"/>
              </a:rPr>
              <a:t>http://fr.wikipedia.org/wiki/Lupinus_angustifolius</a:t>
            </a:r>
            <a:endParaRPr lang="fr-FR" altLang="fr-FR" sz="1200">
              <a:solidFill>
                <a:srgbClr val="7030A0"/>
              </a:solidFill>
              <a:latin typeface="Arial" panose="020B0604020202020204" pitchFamily="34" charset="0"/>
            </a:endParaRPr>
          </a:p>
        </p:txBody>
      </p:sp>
      <p:pic>
        <p:nvPicPr>
          <p:cNvPr id="16393" name="Picture 2" descr="C:\Users\LISAN\Pictures\Plantes fourragères\Lupinus angustifoliu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27988" y="5373688"/>
            <a:ext cx="9191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 descr="C:\Users\LISAN\Pictures\Plantes fourragères\Lupinus angustifolius4.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76600" y="5757863"/>
            <a:ext cx="143033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4" descr="C:\Users\LISAN\Pictures\Plantes fourragères\Lupinus angustifolius3.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79613" y="5791200"/>
            <a:ext cx="1152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5" descr="C:\Users\LISAN\Pictures\Plantes fourragères\Lupinus angustifolius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87900" y="5765800"/>
            <a:ext cx="14589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6" descr="C:\Users\LISAN\Pictures\Plantes fourragères\Lupinus angustifolius1.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72225" y="5786438"/>
            <a:ext cx="16113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79388" y="1052513"/>
            <a:ext cx="4929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1.10. </a:t>
            </a:r>
            <a:r>
              <a:rPr lang="fr-FR" altLang="fr-FR" sz="1800" b="1">
                <a:solidFill>
                  <a:srgbClr val="7030A0"/>
                </a:solidFill>
                <a:latin typeface="Arial" panose="020B0604020202020204" pitchFamily="34" charset="0"/>
              </a:rPr>
              <a:t>Légumineuses diverses intéressantes</a:t>
            </a:r>
            <a:endParaRPr lang="fr-FR" altLang="fr-FR" sz="1800">
              <a:solidFill>
                <a:srgbClr val="7030A0"/>
              </a:solidFill>
              <a:latin typeface="Arial" panose="020B0604020202020204" pitchFamily="34" charset="0"/>
            </a:endParaRPr>
          </a:p>
        </p:txBody>
      </p:sp>
      <p:sp>
        <p:nvSpPr>
          <p:cNvPr id="17411"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7412"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B1ECB27-E857-427D-9288-34C90C20ADBF}" type="slidenum">
              <a:rPr lang="fr-FR" altLang="fr-FR" sz="1200">
                <a:solidFill>
                  <a:srgbClr val="898989"/>
                </a:solidFill>
                <a:latin typeface="Times New Roman" panose="02020603050405020304" pitchFamily="18" charset="0"/>
              </a:rPr>
              <a:pPr algn="r" eaLnBrk="1" hangingPunct="1">
                <a:spcBef>
                  <a:spcPct val="0"/>
                </a:spcBef>
                <a:buFontTx/>
                <a:buNone/>
              </a:pPr>
              <a:t>16</a:t>
            </a:fld>
            <a:endParaRPr lang="fr-FR" altLang="fr-FR" sz="1200">
              <a:solidFill>
                <a:srgbClr val="898989"/>
              </a:solidFill>
              <a:latin typeface="Times New Roman" panose="02020603050405020304" pitchFamily="18" charset="0"/>
            </a:endParaRPr>
          </a:p>
        </p:txBody>
      </p:sp>
      <p:sp>
        <p:nvSpPr>
          <p:cNvPr id="17413"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7414" name="Rectangle 6"/>
          <p:cNvSpPr>
            <a:spLocks noChangeArrowheads="1"/>
          </p:cNvSpPr>
          <p:nvPr/>
        </p:nvSpPr>
        <p:spPr bwMode="auto">
          <a:xfrm>
            <a:off x="6156325" y="1125538"/>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17415" name="ZoneTexte 7"/>
          <p:cNvSpPr txBox="1">
            <a:spLocks noChangeArrowheads="1"/>
          </p:cNvSpPr>
          <p:nvPr/>
        </p:nvSpPr>
        <p:spPr bwMode="auto">
          <a:xfrm>
            <a:off x="179388" y="1557338"/>
            <a:ext cx="87852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latin typeface="Arial" panose="020B0604020202020204" pitchFamily="34" charset="0"/>
              </a:rPr>
              <a:t>a) </a:t>
            </a:r>
            <a:r>
              <a:rPr lang="fr-FR" altLang="fr-FR" sz="1400" b="1">
                <a:solidFill>
                  <a:srgbClr val="7030A0"/>
                </a:solidFill>
                <a:latin typeface="Arial" panose="020B0604020202020204" pitchFamily="34" charset="0"/>
              </a:rPr>
              <a:t>Lupin blanc </a:t>
            </a:r>
            <a:r>
              <a:rPr lang="fr-FR" altLang="fr-FR" sz="1400" i="1">
                <a:solidFill>
                  <a:srgbClr val="7030A0"/>
                </a:solidFill>
                <a:latin typeface="Arial" panose="020B0604020202020204" pitchFamily="34" charset="0"/>
              </a:rPr>
              <a:t>(Lupinus albus)</a:t>
            </a:r>
            <a:r>
              <a:rPr lang="fr-FR" altLang="fr-FR" sz="1400">
                <a:solidFill>
                  <a:srgbClr val="7030A0"/>
                </a:solidFill>
                <a:latin typeface="Arial" panose="020B0604020202020204" pitchFamily="34" charset="0"/>
              </a:rPr>
              <a:t> : Il est une herbacée annuelle, largement cultivée pour ses </a:t>
            </a:r>
            <a:r>
              <a:rPr lang="fr-FR" altLang="fr-FR" sz="1400">
                <a:solidFill>
                  <a:srgbClr val="7030A0"/>
                </a:solidFill>
                <a:latin typeface="Arial" panose="020B0604020202020204" pitchFamily="34" charset="0"/>
                <a:hlinkClick r:id="rId2" tooltip="Graine"/>
              </a:rPr>
              <a:t>graines</a:t>
            </a:r>
            <a:r>
              <a:rPr lang="fr-FR" altLang="fr-FR" sz="1400">
                <a:solidFill>
                  <a:srgbClr val="7030A0"/>
                </a:solidFill>
                <a:latin typeface="Arial" panose="020B0604020202020204" pitchFamily="34" charset="0"/>
              </a:rPr>
              <a:t> tant en </a:t>
            </a:r>
            <a:r>
              <a:rPr lang="fr-FR" altLang="fr-FR" sz="1400">
                <a:solidFill>
                  <a:srgbClr val="7030A0"/>
                </a:solidFill>
                <a:latin typeface="Arial" panose="020B0604020202020204" pitchFamily="34" charset="0"/>
                <a:hlinkClick r:id="rId3" tooltip="Alimentation"/>
              </a:rPr>
              <a:t>alimentation humaine</a:t>
            </a:r>
            <a:r>
              <a:rPr lang="fr-FR" altLang="fr-FR" sz="1400">
                <a:solidFill>
                  <a:srgbClr val="7030A0"/>
                </a:solidFill>
                <a:latin typeface="Arial" panose="020B0604020202020204" pitchFamily="34" charset="0"/>
              </a:rPr>
              <a:t> qu'en </a:t>
            </a:r>
            <a:r>
              <a:rPr lang="fr-FR" altLang="fr-FR" sz="1400">
                <a:solidFill>
                  <a:srgbClr val="7030A0"/>
                </a:solidFill>
                <a:latin typeface="Arial" panose="020B0604020202020204" pitchFamily="34" charset="0"/>
                <a:hlinkClick r:id="rId4" tooltip="Alimentation animale"/>
              </a:rPr>
              <a:t>alimentation animale</a:t>
            </a:r>
            <a:r>
              <a:rPr lang="fr-FR" altLang="fr-FR" sz="1400">
                <a:solidFill>
                  <a:srgbClr val="7030A0"/>
                </a:solidFill>
                <a:latin typeface="Arial" panose="020B0604020202020204" pitchFamily="34" charset="0"/>
              </a:rPr>
              <a:t>. Le lupin blanc est cultivé traditionnellement dans l'ensemble du bassin méditerranéen ainsi que dans l'est de l'Afrique (</a:t>
            </a:r>
            <a:r>
              <a:rPr lang="fr-FR" altLang="fr-FR" sz="1400">
                <a:solidFill>
                  <a:srgbClr val="7030A0"/>
                </a:solidFill>
                <a:latin typeface="Arial" panose="020B0604020202020204" pitchFamily="34" charset="0"/>
                <a:hlinkClick r:id="rId5" tooltip="Égypte"/>
              </a:rPr>
              <a:t>Égypte</a:t>
            </a:r>
            <a:r>
              <a:rPr lang="fr-FR" altLang="fr-FR" sz="1400">
                <a:solidFill>
                  <a:srgbClr val="7030A0"/>
                </a:solidFill>
                <a:latin typeface="Arial" panose="020B0604020202020204" pitchFamily="34" charset="0"/>
              </a:rPr>
              <a:t>, </a:t>
            </a:r>
            <a:r>
              <a:rPr lang="fr-FR" altLang="fr-FR" sz="1400">
                <a:solidFill>
                  <a:srgbClr val="7030A0"/>
                </a:solidFill>
                <a:latin typeface="Arial" panose="020B0604020202020204" pitchFamily="34" charset="0"/>
                <a:hlinkClick r:id="rId6" tooltip="Soudan"/>
              </a:rPr>
              <a:t>Soudan</a:t>
            </a:r>
            <a:r>
              <a:rPr lang="fr-FR" altLang="fr-FR" sz="1400">
                <a:solidFill>
                  <a:srgbClr val="7030A0"/>
                </a:solidFill>
                <a:latin typeface="Arial" panose="020B0604020202020204" pitchFamily="34" charset="0"/>
              </a:rPr>
              <a:t>,</a:t>
            </a:r>
            <a:r>
              <a:rPr lang="fr-FR" altLang="fr-FR" sz="1400">
                <a:solidFill>
                  <a:srgbClr val="7030A0"/>
                </a:solidFill>
                <a:latin typeface="Arial" panose="020B0604020202020204" pitchFamily="34" charset="0"/>
                <a:hlinkClick r:id="rId7" tooltip="Éthiopie"/>
              </a:rPr>
              <a:t>Éthiopie</a:t>
            </a:r>
            <a:r>
              <a:rPr lang="fr-FR" altLang="fr-FR" sz="1400">
                <a:solidFill>
                  <a:srgbClr val="7030A0"/>
                </a:solidFill>
                <a:latin typeface="Arial" panose="020B0604020202020204" pitchFamily="34" charset="0"/>
              </a:rPr>
              <a:t>). Sa culture s'est étendue plus récemment vers l'</a:t>
            </a:r>
            <a:r>
              <a:rPr lang="fr-FR" altLang="fr-FR" sz="1400">
                <a:solidFill>
                  <a:srgbClr val="7030A0"/>
                </a:solidFill>
                <a:latin typeface="Arial" panose="020B0604020202020204" pitchFamily="34" charset="0"/>
                <a:hlinkClick r:id="rId8" tooltip="Europe de l'Ouest"/>
              </a:rPr>
              <a:t>Europe occidentale</a:t>
            </a:r>
            <a:r>
              <a:rPr lang="fr-FR" altLang="fr-FR" sz="1400">
                <a:solidFill>
                  <a:srgbClr val="7030A0"/>
                </a:solidFill>
                <a:latin typeface="Arial" panose="020B0604020202020204" pitchFamily="34" charset="0"/>
              </a:rPr>
              <a:t> et </a:t>
            </a:r>
            <a:r>
              <a:rPr lang="fr-FR" altLang="fr-FR" sz="1400">
                <a:solidFill>
                  <a:srgbClr val="7030A0"/>
                </a:solidFill>
                <a:latin typeface="Arial" panose="020B0604020202020204" pitchFamily="34" charset="0"/>
                <a:hlinkClick r:id="rId9" tooltip="Europe centrale"/>
              </a:rPr>
              <a:t>centrale</a:t>
            </a:r>
            <a:r>
              <a:rPr lang="fr-FR" altLang="fr-FR" sz="1400">
                <a:solidFill>
                  <a:srgbClr val="7030A0"/>
                </a:solidFill>
                <a:latin typeface="Arial" panose="020B0604020202020204" pitchFamily="34" charset="0"/>
              </a:rPr>
              <a:t>, jusqu'en </a:t>
            </a:r>
            <a:r>
              <a:rPr lang="fr-FR" altLang="fr-FR" sz="1400">
                <a:solidFill>
                  <a:srgbClr val="7030A0"/>
                </a:solidFill>
                <a:latin typeface="Arial" panose="020B0604020202020204" pitchFamily="34" charset="0"/>
                <a:hlinkClick r:id="rId10" tooltip="Russie"/>
              </a:rPr>
              <a:t>Russie</a:t>
            </a:r>
            <a:r>
              <a:rPr lang="fr-FR" altLang="fr-FR" sz="1400">
                <a:solidFill>
                  <a:srgbClr val="7030A0"/>
                </a:solidFill>
                <a:latin typeface="Arial" panose="020B0604020202020204" pitchFamily="34" charset="0"/>
              </a:rPr>
              <a:t> et </a:t>
            </a:r>
            <a:r>
              <a:rPr lang="fr-FR" altLang="fr-FR" sz="1400">
                <a:solidFill>
                  <a:srgbClr val="7030A0"/>
                </a:solidFill>
                <a:latin typeface="Arial" panose="020B0604020202020204" pitchFamily="34" charset="0"/>
                <a:hlinkClick r:id="rId11" tooltip="Ukraine"/>
              </a:rPr>
              <a:t>Ukraine</a:t>
            </a:r>
            <a:r>
              <a:rPr lang="fr-FR" altLang="fr-FR" sz="1400">
                <a:solidFill>
                  <a:srgbClr val="7030A0"/>
                </a:solidFill>
                <a:latin typeface="Arial" panose="020B0604020202020204" pitchFamily="34" charset="0"/>
              </a:rPr>
              <a:t>, puis dans les </a:t>
            </a:r>
            <a:r>
              <a:rPr lang="fr-FR" altLang="fr-FR" sz="1400">
                <a:solidFill>
                  <a:srgbClr val="7030A0"/>
                </a:solidFill>
                <a:latin typeface="Arial" panose="020B0604020202020204" pitchFamily="34" charset="0"/>
                <a:hlinkClick r:id="rId12" tooltip="Amérique"/>
              </a:rPr>
              <a:t>Amériques</a:t>
            </a:r>
            <a:r>
              <a:rPr lang="fr-FR" altLang="fr-FR" sz="1400">
                <a:solidFill>
                  <a:srgbClr val="7030A0"/>
                </a:solidFill>
                <a:latin typeface="Arial" panose="020B0604020202020204" pitchFamily="34" charset="0"/>
              </a:rPr>
              <a:t>, en </a:t>
            </a:r>
            <a:r>
              <a:rPr lang="fr-FR" altLang="fr-FR" sz="1400">
                <a:solidFill>
                  <a:srgbClr val="7030A0"/>
                </a:solidFill>
                <a:latin typeface="Arial" panose="020B0604020202020204" pitchFamily="34" charset="0"/>
                <a:hlinkClick r:id="rId13" tooltip="Afrique tropicale"/>
              </a:rPr>
              <a:t>Afrique tropicale</a:t>
            </a:r>
            <a:r>
              <a:rPr lang="fr-FR" altLang="fr-FR" sz="1400">
                <a:solidFill>
                  <a:srgbClr val="7030A0"/>
                </a:solidFill>
                <a:latin typeface="Arial" panose="020B0604020202020204" pitchFamily="34" charset="0"/>
              </a:rPr>
              <a:t> et </a:t>
            </a:r>
            <a:r>
              <a:rPr lang="fr-FR" altLang="fr-FR" sz="1400">
                <a:solidFill>
                  <a:srgbClr val="7030A0"/>
                </a:solidFill>
                <a:latin typeface="Arial" panose="020B0604020202020204" pitchFamily="34" charset="0"/>
                <a:hlinkClick r:id="rId14" tooltip="Afrique australe"/>
              </a:rPr>
              <a:t>australe</a:t>
            </a:r>
            <a:r>
              <a:rPr lang="fr-FR" altLang="fr-FR" sz="1400">
                <a:solidFill>
                  <a:srgbClr val="7030A0"/>
                </a:solidFill>
                <a:latin typeface="Arial" panose="020B0604020202020204" pitchFamily="34" charset="0"/>
              </a:rPr>
              <a:t> et en </a:t>
            </a:r>
            <a:r>
              <a:rPr lang="fr-FR" altLang="fr-FR" sz="1400">
                <a:solidFill>
                  <a:srgbClr val="7030A0"/>
                </a:solidFill>
                <a:latin typeface="Arial" panose="020B0604020202020204" pitchFamily="34" charset="0"/>
                <a:hlinkClick r:id="rId15" tooltip="Australie"/>
              </a:rPr>
              <a:t>Australie</a:t>
            </a:r>
            <a:r>
              <a:rPr lang="fr-FR" altLang="fr-FR" sz="1400">
                <a:solidFill>
                  <a:srgbClr val="7030A0"/>
                </a:solidFill>
                <a:latin typeface="Arial" panose="020B0604020202020204" pitchFamily="34" charset="0"/>
              </a:rPr>
              <a:t>. </a:t>
            </a:r>
            <a:r>
              <a:rPr lang="fr-FR" altLang="fr-FR" sz="1400">
                <a:solidFill>
                  <a:srgbClr val="008000"/>
                </a:solidFill>
                <a:latin typeface="Arial" panose="020B0604020202020204" pitchFamily="34" charset="0"/>
              </a:rPr>
              <a:t>Il peut être consommé sous forme de graine </a:t>
            </a:r>
            <a:r>
              <a:rPr lang="fr-FR" altLang="fr-FR" sz="1400">
                <a:solidFill>
                  <a:srgbClr val="008000"/>
                </a:solidFill>
                <a:latin typeface="Arial" panose="020B0604020202020204" pitchFamily="34" charset="0"/>
                <a:hlinkClick r:id="rId16" tooltip="Saumure"/>
              </a:rPr>
              <a:t>saumurée</a:t>
            </a:r>
            <a:r>
              <a:rPr lang="fr-FR" altLang="fr-FR" sz="1400">
                <a:solidFill>
                  <a:srgbClr val="008000"/>
                </a:solidFill>
                <a:latin typeface="Arial" panose="020B0604020202020204" pitchFamily="34" charset="0"/>
              </a:rPr>
              <a:t>, appelée </a:t>
            </a:r>
            <a:r>
              <a:rPr lang="fr-FR" altLang="fr-FR" sz="1400">
                <a:solidFill>
                  <a:srgbClr val="008000"/>
                </a:solidFill>
                <a:latin typeface="Arial" panose="020B0604020202020204" pitchFamily="34" charset="0"/>
                <a:hlinkClick r:id="rId17" tooltip="Tramousse"/>
              </a:rPr>
              <a:t>tramousse</a:t>
            </a:r>
            <a:r>
              <a:rPr lang="fr-FR" altLang="fr-FR" sz="1400">
                <a:solidFill>
                  <a:srgbClr val="008000"/>
                </a:solidFill>
                <a:latin typeface="Arial" panose="020B0604020202020204" pitchFamily="34" charset="0"/>
              </a:rPr>
              <a:t> ou  sous forme de semoule à galettes. Au </a:t>
            </a:r>
            <a:r>
              <a:rPr lang="fr-FR" altLang="fr-FR" sz="1400">
                <a:solidFill>
                  <a:srgbClr val="008000"/>
                </a:solidFill>
                <a:latin typeface="Arial" panose="020B0604020202020204" pitchFamily="34" charset="0"/>
                <a:hlinkClick r:id="rId18" tooltip="Brésil"/>
              </a:rPr>
              <a:t>Brésil</a:t>
            </a:r>
            <a:r>
              <a:rPr lang="fr-FR" altLang="fr-FR" sz="1400">
                <a:solidFill>
                  <a:srgbClr val="008000"/>
                </a:solidFill>
                <a:latin typeface="Arial" panose="020B0604020202020204" pitchFamily="34" charset="0"/>
              </a:rPr>
              <a:t>, il est consommé sous forme de bière.</a:t>
            </a:r>
          </a:p>
          <a:p>
            <a:pPr algn="just" eaLnBrk="1" hangingPunct="1">
              <a:spcBef>
                <a:spcPct val="0"/>
              </a:spcBef>
              <a:buFontTx/>
              <a:buNone/>
            </a:pPr>
            <a:r>
              <a:rPr lang="fr-FR" altLang="fr-FR" sz="1300">
                <a:solidFill>
                  <a:srgbClr val="7030A0"/>
                </a:solidFill>
                <a:latin typeface="Arial" panose="020B0604020202020204" pitchFamily="34" charset="0"/>
              </a:rPr>
              <a:t>b) </a:t>
            </a:r>
            <a:r>
              <a:rPr lang="fr-FR" altLang="fr-FR" sz="1300" b="1">
                <a:solidFill>
                  <a:srgbClr val="7030A0"/>
                </a:solidFill>
                <a:latin typeface="Arial" panose="020B0604020202020204" pitchFamily="34" charset="0"/>
              </a:rPr>
              <a:t>Lupin changeant</a:t>
            </a:r>
            <a:r>
              <a:rPr lang="fr-FR" altLang="fr-FR" sz="1300">
                <a:solidFill>
                  <a:srgbClr val="7030A0"/>
                </a:solidFill>
                <a:latin typeface="Arial" panose="020B0604020202020204" pitchFamily="34" charset="0"/>
              </a:rPr>
              <a:t> </a:t>
            </a:r>
            <a:r>
              <a:rPr lang="fr-FR" altLang="fr-FR" sz="1300" i="1">
                <a:solidFill>
                  <a:srgbClr val="7030A0"/>
                </a:solidFill>
                <a:latin typeface="Arial" panose="020B0604020202020204" pitchFamily="34" charset="0"/>
              </a:rPr>
              <a:t>(</a:t>
            </a:r>
            <a:r>
              <a:rPr lang="fr-FR" altLang="fr-FR" sz="1300" i="1">
                <a:solidFill>
                  <a:srgbClr val="7030A0"/>
                </a:solidFill>
                <a:latin typeface="Arial" panose="020B0604020202020204" pitchFamily="34" charset="0"/>
                <a:hlinkClick r:id="rId19" tooltip="Lupinus mutabilis (page inexistante)"/>
              </a:rPr>
              <a:t>Lupinus mutabilis</a:t>
            </a:r>
            <a:r>
              <a:rPr lang="fr-FR" altLang="fr-FR" sz="1300" i="1">
                <a:solidFill>
                  <a:srgbClr val="7030A0"/>
                </a:solidFill>
                <a:latin typeface="Arial" panose="020B0604020202020204" pitchFamily="34" charset="0"/>
              </a:rPr>
              <a:t>)</a:t>
            </a:r>
            <a:r>
              <a:rPr lang="fr-FR" altLang="fr-FR" sz="1300">
                <a:solidFill>
                  <a:srgbClr val="7030A0"/>
                </a:solidFill>
                <a:latin typeface="Arial" panose="020B0604020202020204" pitchFamily="34" charset="0"/>
              </a:rPr>
              <a:t> : cultivé en </a:t>
            </a:r>
            <a:r>
              <a:rPr lang="fr-FR" altLang="fr-FR" sz="1300">
                <a:solidFill>
                  <a:srgbClr val="7030A0"/>
                </a:solidFill>
                <a:latin typeface="Arial" panose="020B0604020202020204" pitchFamily="34" charset="0"/>
                <a:hlinkClick r:id="rId20" tooltip="Amérique du Sud"/>
              </a:rPr>
              <a:t>Amérique du Sud</a:t>
            </a:r>
            <a:r>
              <a:rPr lang="fr-FR" altLang="fr-FR" sz="1300">
                <a:solidFill>
                  <a:srgbClr val="7030A0"/>
                </a:solidFill>
                <a:latin typeface="Arial" panose="020B0604020202020204" pitchFamily="34" charset="0"/>
              </a:rPr>
              <a:t>, dans les </a:t>
            </a:r>
            <a:r>
              <a:rPr lang="fr-FR" altLang="fr-FR" sz="1300">
                <a:solidFill>
                  <a:srgbClr val="7030A0"/>
                </a:solidFill>
                <a:latin typeface="Arial" panose="020B0604020202020204" pitchFamily="34" charset="0"/>
                <a:hlinkClick r:id="rId21" tooltip="Cordillère des Andes"/>
              </a:rPr>
              <a:t>Andes</a:t>
            </a:r>
            <a:r>
              <a:rPr lang="fr-FR" altLang="fr-FR" sz="1300">
                <a:solidFill>
                  <a:srgbClr val="7030A0"/>
                </a:solidFill>
                <a:latin typeface="Arial" panose="020B0604020202020204" pitchFamily="34" charset="0"/>
              </a:rPr>
              <a:t>. Sa graine contient plus de 40% </a:t>
            </a:r>
            <a:r>
              <a:rPr lang="fr-FR" altLang="fr-FR" sz="1300">
                <a:solidFill>
                  <a:srgbClr val="7030A0"/>
                </a:solidFill>
                <a:latin typeface="Arial" panose="020B0604020202020204" pitchFamily="34" charset="0"/>
                <a:hlinkClick r:id="rId22" tooltip="Protéine"/>
              </a:rPr>
              <a:t>de protéines</a:t>
            </a:r>
            <a:r>
              <a:rPr lang="fr-FR" altLang="fr-FR" sz="1300">
                <a:solidFill>
                  <a:srgbClr val="7030A0"/>
                </a:solidFill>
                <a:latin typeface="Arial" panose="020B0604020202020204" pitchFamily="34" charset="0"/>
              </a:rPr>
              <a:t> et 20% </a:t>
            </a:r>
            <a:r>
              <a:rPr lang="fr-FR" altLang="fr-FR" sz="1300">
                <a:solidFill>
                  <a:srgbClr val="7030A0"/>
                </a:solidFill>
                <a:latin typeface="Arial" panose="020B0604020202020204" pitchFamily="34" charset="0"/>
                <a:hlinkClick r:id="rId23" tooltip="Graisse"/>
              </a:rPr>
              <a:t>de matières grasses</a:t>
            </a:r>
            <a:r>
              <a:rPr lang="fr-FR" altLang="fr-FR" sz="1300">
                <a:solidFill>
                  <a:srgbClr val="7030A0"/>
                </a:solidFill>
                <a:latin typeface="Arial" panose="020B0604020202020204" pitchFamily="34" charset="0"/>
              </a:rPr>
              <a:t> et</a:t>
            </a:r>
            <a:r>
              <a:rPr lang="fr-FR" altLang="fr-FR" sz="1300">
                <a:solidFill>
                  <a:srgbClr val="008000"/>
                </a:solidFill>
                <a:latin typeface="Arial" panose="020B0604020202020204" pitchFamily="34" charset="0"/>
              </a:rPr>
              <a:t> il a été utilisé comme aliment par les peuples andins depuis les temps anciens, en particulier dans les </a:t>
            </a:r>
            <a:r>
              <a:rPr lang="fr-FR" altLang="fr-FR" sz="1300">
                <a:solidFill>
                  <a:srgbClr val="008000"/>
                </a:solidFill>
                <a:latin typeface="Arial" panose="020B0604020202020204" pitchFamily="34" charset="0"/>
                <a:hlinkClick r:id="rId24" tooltip="Soupe"/>
              </a:rPr>
              <a:t>soupes</a:t>
            </a:r>
            <a:r>
              <a:rPr lang="fr-FR" altLang="fr-FR" sz="1300">
                <a:solidFill>
                  <a:srgbClr val="008000"/>
                </a:solidFill>
                <a:latin typeface="Arial" panose="020B0604020202020204" pitchFamily="34" charset="0"/>
              </a:rPr>
              <a:t>, les </a:t>
            </a:r>
            <a:r>
              <a:rPr lang="fr-FR" altLang="fr-FR" sz="1300">
                <a:solidFill>
                  <a:srgbClr val="008000"/>
                </a:solidFill>
                <a:latin typeface="Arial" panose="020B0604020202020204" pitchFamily="34" charset="0"/>
                <a:hlinkClick r:id="rId25" tooltip="Ragoût"/>
              </a:rPr>
              <a:t>ragoûts</a:t>
            </a:r>
            <a:r>
              <a:rPr lang="fr-FR" altLang="fr-FR" sz="1300">
                <a:solidFill>
                  <a:srgbClr val="008000"/>
                </a:solidFill>
                <a:latin typeface="Arial" panose="020B0604020202020204" pitchFamily="34" charset="0"/>
              </a:rPr>
              <a:t>, les </a:t>
            </a:r>
            <a:r>
              <a:rPr lang="fr-FR" altLang="fr-FR" sz="1300">
                <a:solidFill>
                  <a:srgbClr val="008000"/>
                </a:solidFill>
                <a:latin typeface="Arial" panose="020B0604020202020204" pitchFamily="34" charset="0"/>
                <a:hlinkClick r:id="rId26" tooltip="Salade"/>
              </a:rPr>
              <a:t>salades</a:t>
            </a:r>
            <a:r>
              <a:rPr lang="fr-FR" altLang="fr-FR" sz="1300">
                <a:solidFill>
                  <a:srgbClr val="008000"/>
                </a:solidFill>
                <a:latin typeface="Arial" panose="020B0604020202020204" pitchFamily="34" charset="0"/>
              </a:rPr>
              <a:t> ou mélangé avec de la bouillie de </a:t>
            </a:r>
            <a:r>
              <a:rPr lang="fr-FR" altLang="fr-FR" sz="1300" u="sng">
                <a:solidFill>
                  <a:srgbClr val="008000"/>
                </a:solidFill>
                <a:latin typeface="Arial" panose="020B0604020202020204" pitchFamily="34" charset="0"/>
                <a:hlinkClick r:id="rId27" tooltip="Maïs"/>
              </a:rPr>
              <a:t>maïs</a:t>
            </a:r>
            <a:r>
              <a:rPr lang="fr-FR" altLang="fr-FR" sz="1300">
                <a:solidFill>
                  <a:srgbClr val="7030A0"/>
                </a:solidFill>
                <a:latin typeface="Arial" panose="020B0604020202020204" pitchFamily="34" charset="0"/>
              </a:rPr>
              <a:t>. </a:t>
            </a:r>
            <a:r>
              <a:rPr lang="fr-FR" altLang="fr-FR" sz="1300">
                <a:solidFill>
                  <a:srgbClr val="FF0000"/>
                </a:solidFill>
                <a:latin typeface="Arial" panose="020B0604020202020204" pitchFamily="34" charset="0"/>
              </a:rPr>
              <a:t>Sa graine contient une quantité élevée de </a:t>
            </a:r>
            <a:r>
              <a:rPr lang="fr-FR" altLang="fr-FR" sz="1300">
                <a:solidFill>
                  <a:srgbClr val="FF0000"/>
                </a:solidFill>
                <a:latin typeface="Arial" panose="020B0604020202020204" pitchFamily="34" charset="0"/>
                <a:hlinkClick r:id="rId28" tooltip="Sparteine"/>
              </a:rPr>
              <a:t>spartéine</a:t>
            </a:r>
            <a:r>
              <a:rPr lang="fr-FR" altLang="fr-FR" sz="1300">
                <a:solidFill>
                  <a:srgbClr val="7030A0"/>
                </a:solidFill>
                <a:latin typeface="Arial" panose="020B0604020202020204" pitchFamily="34" charset="0"/>
              </a:rPr>
              <a:t>, mais cet alcaloïde est soluble dans l'eau.</a:t>
            </a:r>
          </a:p>
          <a:p>
            <a:pPr algn="just" eaLnBrk="1" hangingPunct="1">
              <a:spcBef>
                <a:spcPct val="0"/>
              </a:spcBef>
              <a:buFontTx/>
              <a:buNone/>
            </a:pPr>
            <a:r>
              <a:rPr lang="fr-FR" altLang="fr-FR" sz="1200" u="sng">
                <a:solidFill>
                  <a:srgbClr val="7030A0"/>
                </a:solidFill>
                <a:latin typeface="Arial" panose="020B0604020202020204" pitchFamily="34" charset="0"/>
              </a:rPr>
              <a:t>Note</a:t>
            </a:r>
            <a:r>
              <a:rPr lang="fr-FR" altLang="fr-FR" sz="1200">
                <a:solidFill>
                  <a:srgbClr val="7030A0"/>
                </a:solidFill>
                <a:latin typeface="Arial" panose="020B0604020202020204" pitchFamily="34" charset="0"/>
              </a:rPr>
              <a:t> : </a:t>
            </a:r>
            <a:r>
              <a:rPr lang="fr-FR" altLang="fr-FR" sz="1200">
                <a:solidFill>
                  <a:srgbClr val="FF0000"/>
                </a:solidFill>
                <a:latin typeface="Arial" panose="020B0604020202020204" pitchFamily="34" charset="0"/>
              </a:rPr>
              <a:t>La</a:t>
            </a:r>
            <a:r>
              <a:rPr lang="fr-FR" altLang="fr-FR" sz="1200">
                <a:solidFill>
                  <a:srgbClr val="7030A0"/>
                </a:solidFill>
                <a:latin typeface="Arial" panose="020B0604020202020204" pitchFamily="34" charset="0"/>
              </a:rPr>
              <a:t> </a:t>
            </a:r>
            <a:r>
              <a:rPr lang="fr-FR" altLang="fr-FR" sz="1200">
                <a:solidFill>
                  <a:srgbClr val="FF0000"/>
                </a:solidFill>
                <a:latin typeface="Arial" panose="020B0604020202020204" pitchFamily="34" charset="0"/>
              </a:rPr>
              <a:t>graine de nombreuses espèces de lupins contient des alcaloïdes toxiques au goût amer</a:t>
            </a:r>
            <a:r>
              <a:rPr lang="fr-FR" altLang="fr-FR" sz="1200">
                <a:solidFill>
                  <a:srgbClr val="7030A0"/>
                </a:solidFill>
                <a:latin typeface="Arial" panose="020B0604020202020204" pitchFamily="34" charset="0"/>
              </a:rPr>
              <a:t>, mais il existe des variétés souvent douces, au sein de la même espèce, qui sont complètement saines [65, 76]. Le goût est un indicateur très clair. Ces alcaloïdes toxiques peuvent être lessivés de la graine par trempage pendant la nuit et puis en jetant l'eau de trempage. Il peut également être nécessaire de changer l'eau, encore une fois, au cours de la cuisson. Même cuit, il faut continuer à le faire tremper dans de l'eau froide salée pendant une semaine, en renouvelant l'eau deux fois par jour.</a:t>
            </a:r>
          </a:p>
        </p:txBody>
      </p:sp>
      <p:sp>
        <p:nvSpPr>
          <p:cNvPr id="17416" name="ZoneTexte 8"/>
          <p:cNvSpPr txBox="1">
            <a:spLocks noChangeArrowheads="1"/>
          </p:cNvSpPr>
          <p:nvPr/>
        </p:nvSpPr>
        <p:spPr bwMode="auto">
          <a:xfrm>
            <a:off x="0" y="6381750"/>
            <a:ext cx="3059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Tramousse, graines saumurées de </a:t>
            </a:r>
            <a:r>
              <a:rPr lang="fr-FR" altLang="fr-FR" sz="1200" i="1">
                <a:solidFill>
                  <a:srgbClr val="7030A0"/>
                </a:solidFill>
                <a:latin typeface="Arial" panose="020B0604020202020204" pitchFamily="34" charset="0"/>
              </a:rPr>
              <a:t>Lupin blanc</a:t>
            </a:r>
            <a:r>
              <a:rPr lang="fr-FR" altLang="fr-FR" sz="1200">
                <a:solidFill>
                  <a:srgbClr val="7030A0"/>
                </a:solidFill>
                <a:latin typeface="Arial" panose="020B0604020202020204" pitchFamily="34" charset="0"/>
              </a:rPr>
              <a:t> consommées à l'apéritif)</a:t>
            </a:r>
          </a:p>
        </p:txBody>
      </p:sp>
      <p:pic>
        <p:nvPicPr>
          <p:cNvPr id="17417" name="Image 9" descr="Lupinus_albus_tramousses.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50825" y="4797425"/>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1"/>
          <p:cNvSpPr>
            <a:spLocks noChangeArrowheads="1"/>
          </p:cNvSpPr>
          <p:nvPr/>
        </p:nvSpPr>
        <p:spPr bwMode="auto">
          <a:xfrm>
            <a:off x="3059113" y="6453188"/>
            <a:ext cx="1558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latin typeface="Arial" panose="020B0604020202020204" pitchFamily="34" charset="0"/>
              </a:rPr>
              <a:t>Bière de Tramousse</a:t>
            </a:r>
          </a:p>
        </p:txBody>
      </p:sp>
      <p:pic>
        <p:nvPicPr>
          <p:cNvPr id="17419" name="Image 12" descr="Lupinus mutabilis.jp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380288" y="4652963"/>
            <a:ext cx="14160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3"/>
          <p:cNvSpPr>
            <a:spLocks noChangeArrowheads="1"/>
          </p:cNvSpPr>
          <p:nvPr/>
        </p:nvSpPr>
        <p:spPr bwMode="auto">
          <a:xfrm>
            <a:off x="7380288" y="6581775"/>
            <a:ext cx="131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Lupin changeant</a:t>
            </a:r>
            <a:endParaRPr lang="fr-FR" altLang="fr-FR" sz="1200">
              <a:latin typeface="Arial" panose="020B0604020202020204" pitchFamily="34" charset="0"/>
            </a:endParaRPr>
          </a:p>
        </p:txBody>
      </p:sp>
      <p:pic>
        <p:nvPicPr>
          <p:cNvPr id="17421" name="Image 14" descr="lupin blanc.jp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932363" y="4797425"/>
            <a:ext cx="15113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15"/>
          <p:cNvSpPr>
            <a:spLocks noChangeArrowheads="1"/>
          </p:cNvSpPr>
          <p:nvPr/>
        </p:nvSpPr>
        <p:spPr bwMode="auto">
          <a:xfrm>
            <a:off x="5148263" y="6453188"/>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Lupin blanc</a:t>
            </a:r>
            <a:endParaRPr lang="fr-FR" altLang="fr-FR" sz="1200">
              <a:latin typeface="Arial" panose="020B0604020202020204" pitchFamily="34" charset="0"/>
            </a:endParaRPr>
          </a:p>
        </p:txBody>
      </p:sp>
      <p:pic>
        <p:nvPicPr>
          <p:cNvPr id="17423" name="Picture 2" descr="C:\Users\LISAN\Pictures\Plantes fourragères\tramousse_bière2.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03575" y="5084763"/>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1052513"/>
            <a:ext cx="4929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1.10. </a:t>
            </a:r>
            <a:r>
              <a:rPr lang="fr-FR" altLang="fr-FR" sz="1800" b="1">
                <a:solidFill>
                  <a:srgbClr val="7030A0"/>
                </a:solidFill>
                <a:latin typeface="Arial" panose="020B0604020202020204" pitchFamily="34" charset="0"/>
              </a:rPr>
              <a:t>Légumineuses diverses intéressantes</a:t>
            </a:r>
            <a:endParaRPr lang="fr-FR" altLang="fr-FR" sz="1800">
              <a:solidFill>
                <a:srgbClr val="7030A0"/>
              </a:solidFill>
              <a:latin typeface="Arial" panose="020B0604020202020204" pitchFamily="34" charset="0"/>
            </a:endParaRPr>
          </a:p>
        </p:txBody>
      </p:sp>
      <p:sp>
        <p:nvSpPr>
          <p:cNvPr id="3"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4"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B1ECB27-E857-427D-9288-34C90C20ADBF}" type="slidenum">
              <a:rPr lang="fr-FR" altLang="fr-FR" sz="1200">
                <a:solidFill>
                  <a:srgbClr val="898989"/>
                </a:solidFill>
                <a:latin typeface="Times New Roman" panose="02020603050405020304" pitchFamily="18" charset="0"/>
              </a:rPr>
              <a:pPr algn="r" eaLnBrk="1" hangingPunct="1">
                <a:spcBef>
                  <a:spcPct val="0"/>
                </a:spcBef>
                <a:buFontTx/>
                <a:buNone/>
              </a:pPr>
              <a:t>17</a:t>
            </a:fld>
            <a:endParaRPr lang="fr-FR" altLang="fr-FR" sz="1200">
              <a:solidFill>
                <a:srgbClr val="898989"/>
              </a:solidFill>
              <a:latin typeface="Times New Roman" panose="02020603050405020304" pitchFamily="18" charset="0"/>
            </a:endParaRPr>
          </a:p>
        </p:txBody>
      </p:sp>
      <p:sp>
        <p:nvSpPr>
          <p:cNvPr id="5" name="Rectangle 1"/>
          <p:cNvSpPr>
            <a:spLocks noChangeArrowheads="1"/>
          </p:cNvSpPr>
          <p:nvPr/>
        </p:nvSpPr>
        <p:spPr bwMode="auto">
          <a:xfrm>
            <a:off x="107950" y="692150"/>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6" name="Rectangle 6"/>
          <p:cNvSpPr>
            <a:spLocks noChangeArrowheads="1"/>
          </p:cNvSpPr>
          <p:nvPr/>
        </p:nvSpPr>
        <p:spPr bwMode="auto">
          <a:xfrm>
            <a:off x="6156325" y="1125538"/>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7" name="ZoneTexte 6"/>
          <p:cNvSpPr txBox="1"/>
          <p:nvPr/>
        </p:nvSpPr>
        <p:spPr>
          <a:xfrm>
            <a:off x="107950" y="1423812"/>
            <a:ext cx="8964612" cy="5478423"/>
          </a:xfrm>
          <a:prstGeom prst="rect">
            <a:avLst/>
          </a:prstGeom>
          <a:noFill/>
        </p:spPr>
        <p:txBody>
          <a:bodyPr wrap="square" rtlCol="0">
            <a:spAutoFit/>
          </a:bodyPr>
          <a:lstStyle/>
          <a:p>
            <a:r>
              <a:rPr lang="fr-FR" sz="1400" u="sng" dirty="0">
                <a:solidFill>
                  <a:srgbClr val="7030A0"/>
                </a:solidFill>
              </a:rPr>
              <a:t>Espèces cultivées du genre </a:t>
            </a:r>
            <a:r>
              <a:rPr lang="fr-FR" sz="1400" i="1" u="sng" dirty="0" err="1">
                <a:solidFill>
                  <a:srgbClr val="7030A0"/>
                </a:solidFill>
              </a:rPr>
              <a:t>Vigna</a:t>
            </a:r>
            <a:r>
              <a:rPr lang="fr-FR" sz="1400" dirty="0">
                <a:solidFill>
                  <a:srgbClr val="7030A0"/>
                </a:solidFill>
              </a:rPr>
              <a:t> (</a:t>
            </a:r>
            <a:r>
              <a:rPr lang="fr-FR" sz="1400" i="1" dirty="0" err="1">
                <a:solidFill>
                  <a:srgbClr val="7030A0"/>
                </a:solidFill>
              </a:rPr>
              <a:t>Fabaceae</a:t>
            </a:r>
            <a:r>
              <a:rPr lang="fr-FR" sz="1400" dirty="0">
                <a:solidFill>
                  <a:srgbClr val="7030A0"/>
                </a:solidFill>
              </a:rPr>
              <a:t>) : </a:t>
            </a:r>
          </a:p>
          <a:p>
            <a:pPr lvl="0"/>
            <a:r>
              <a:rPr lang="fr-FR" sz="1400" i="1" u="sng" dirty="0" err="1">
                <a:solidFill>
                  <a:srgbClr val="7030A0"/>
                </a:solidFill>
                <a:hlinkClick r:id="rId2" tooltip="Vigna aconitifolia"/>
              </a:rPr>
              <a:t>Vigna</a:t>
            </a:r>
            <a:r>
              <a:rPr lang="fr-FR" sz="1400" i="1" u="sng" dirty="0">
                <a:solidFill>
                  <a:srgbClr val="7030A0"/>
                </a:solidFill>
                <a:hlinkClick r:id="rId2" tooltip="Vigna aconitifolia"/>
              </a:rPr>
              <a:t> </a:t>
            </a:r>
            <a:r>
              <a:rPr lang="fr-FR" sz="1400" i="1" u="sng" dirty="0" err="1">
                <a:solidFill>
                  <a:srgbClr val="7030A0"/>
                </a:solidFill>
                <a:hlinkClick r:id="rId2" tooltip="Vigna aconitifolia"/>
              </a:rPr>
              <a:t>aconitifolia</a:t>
            </a:r>
            <a:r>
              <a:rPr lang="fr-FR" sz="1400" dirty="0">
                <a:solidFill>
                  <a:srgbClr val="7030A0"/>
                </a:solidFill>
              </a:rPr>
              <a:t> (Jacq.) Marechal - </a:t>
            </a:r>
            <a:r>
              <a:rPr lang="fr-FR" sz="1400" u="sng" dirty="0">
                <a:solidFill>
                  <a:srgbClr val="7030A0"/>
                </a:solidFill>
                <a:hlinkClick r:id="rId3" tooltip="Haricot à feuilles d'aconit (page inexistante)"/>
              </a:rPr>
              <a:t>haricot à feuilles d'aconit</a:t>
            </a:r>
            <a:r>
              <a:rPr lang="fr-FR" sz="1400" dirty="0">
                <a:solidFill>
                  <a:srgbClr val="7030A0"/>
                </a:solidFill>
              </a:rPr>
              <a:t> ou haricot mat</a:t>
            </a:r>
          </a:p>
          <a:p>
            <a:pPr lvl="0"/>
            <a:r>
              <a:rPr lang="fr-FR" sz="1400" i="1" u="sng" dirty="0" err="1">
                <a:solidFill>
                  <a:srgbClr val="7030A0"/>
                </a:solidFill>
                <a:hlinkClick r:id="rId4" tooltip="Vigna adenantha (page inexistante)"/>
              </a:rPr>
              <a:t>Vigna</a:t>
            </a:r>
            <a:r>
              <a:rPr lang="fr-FR" sz="1400" i="1" u="sng" dirty="0">
                <a:solidFill>
                  <a:srgbClr val="7030A0"/>
                </a:solidFill>
                <a:hlinkClick r:id="rId4" tooltip="Vigna adenantha (page inexistante)"/>
              </a:rPr>
              <a:t> </a:t>
            </a:r>
            <a:r>
              <a:rPr lang="fr-FR" sz="1400" i="1" u="sng" dirty="0" err="1">
                <a:solidFill>
                  <a:srgbClr val="7030A0"/>
                </a:solidFill>
                <a:hlinkClick r:id="rId4" tooltip="Vigna adenantha (page inexistante)"/>
              </a:rPr>
              <a:t>adenantha</a:t>
            </a:r>
            <a:r>
              <a:rPr lang="fr-FR" sz="1400" dirty="0">
                <a:solidFill>
                  <a:srgbClr val="7030A0"/>
                </a:solidFill>
              </a:rPr>
              <a:t> (G.F.W. </a:t>
            </a:r>
            <a:r>
              <a:rPr lang="fr-FR" sz="1400" dirty="0" err="1">
                <a:solidFill>
                  <a:srgbClr val="7030A0"/>
                </a:solidFill>
              </a:rPr>
              <a:t>Mey</a:t>
            </a:r>
            <a:r>
              <a:rPr lang="fr-FR" sz="1400" dirty="0">
                <a:solidFill>
                  <a:srgbClr val="7030A0"/>
                </a:solidFill>
              </a:rPr>
              <a:t>.) Marechal, </a:t>
            </a:r>
            <a:r>
              <a:rPr lang="fr-FR" sz="1400" dirty="0" err="1">
                <a:solidFill>
                  <a:srgbClr val="7030A0"/>
                </a:solidFill>
              </a:rPr>
              <a:t>Mascherpa</a:t>
            </a:r>
            <a:r>
              <a:rPr lang="fr-FR" sz="1400" dirty="0">
                <a:solidFill>
                  <a:srgbClr val="7030A0"/>
                </a:solidFill>
              </a:rPr>
              <a:t> et </a:t>
            </a:r>
            <a:r>
              <a:rPr lang="fr-FR" sz="1400" dirty="0" err="1">
                <a:solidFill>
                  <a:srgbClr val="7030A0"/>
                </a:solidFill>
              </a:rPr>
              <a:t>Stanier</a:t>
            </a:r>
            <a:endParaRPr lang="fr-FR" sz="1400" dirty="0">
              <a:solidFill>
                <a:srgbClr val="7030A0"/>
              </a:solidFill>
            </a:endParaRPr>
          </a:p>
          <a:p>
            <a:pPr lvl="0"/>
            <a:r>
              <a:rPr lang="fr-FR" sz="1400" i="1" u="sng" dirty="0" err="1">
                <a:solidFill>
                  <a:srgbClr val="7030A0"/>
                </a:solidFill>
                <a:hlinkClick r:id="rId5" tooltip="Vigna angularis"/>
              </a:rPr>
              <a:t>Vigna</a:t>
            </a:r>
            <a:r>
              <a:rPr lang="fr-FR" sz="1400" i="1" u="sng" dirty="0">
                <a:solidFill>
                  <a:srgbClr val="7030A0"/>
                </a:solidFill>
                <a:hlinkClick r:id="rId5" tooltip="Vigna angularis"/>
              </a:rPr>
              <a:t> </a:t>
            </a:r>
            <a:r>
              <a:rPr lang="fr-FR" sz="1400" i="1" u="sng" dirty="0" err="1">
                <a:solidFill>
                  <a:srgbClr val="7030A0"/>
                </a:solidFill>
                <a:hlinkClick r:id="rId5" tooltip="Vigna angularis"/>
              </a:rPr>
              <a:t>angularis</a:t>
            </a:r>
            <a:r>
              <a:rPr lang="fr-FR" sz="1400" dirty="0">
                <a:solidFill>
                  <a:srgbClr val="7030A0"/>
                </a:solidFill>
              </a:rPr>
              <a:t> (</a:t>
            </a:r>
            <a:r>
              <a:rPr lang="fr-FR" sz="1400" dirty="0" err="1">
                <a:solidFill>
                  <a:srgbClr val="7030A0"/>
                </a:solidFill>
              </a:rPr>
              <a:t>Willd</a:t>
            </a:r>
            <a:r>
              <a:rPr lang="fr-FR" sz="1400" dirty="0">
                <a:solidFill>
                  <a:srgbClr val="7030A0"/>
                </a:solidFill>
              </a:rPr>
              <a:t>.) </a:t>
            </a:r>
            <a:r>
              <a:rPr lang="fr-FR" sz="1400" dirty="0" err="1">
                <a:solidFill>
                  <a:srgbClr val="7030A0"/>
                </a:solidFill>
              </a:rPr>
              <a:t>Ohwi</a:t>
            </a:r>
            <a:r>
              <a:rPr lang="fr-FR" sz="1400" dirty="0">
                <a:solidFill>
                  <a:srgbClr val="7030A0"/>
                </a:solidFill>
              </a:rPr>
              <a:t> et </a:t>
            </a:r>
            <a:r>
              <a:rPr lang="fr-FR" sz="1400" dirty="0" err="1">
                <a:solidFill>
                  <a:srgbClr val="7030A0"/>
                </a:solidFill>
              </a:rPr>
              <a:t>Ohashi</a:t>
            </a:r>
            <a:r>
              <a:rPr lang="fr-FR" sz="1400" dirty="0">
                <a:solidFill>
                  <a:srgbClr val="7030A0"/>
                </a:solidFill>
              </a:rPr>
              <a:t> - </a:t>
            </a:r>
            <a:r>
              <a:rPr lang="fr-FR" sz="1400" u="sng" dirty="0">
                <a:solidFill>
                  <a:srgbClr val="7030A0"/>
                </a:solidFill>
                <a:hlinkClick r:id="rId6" tooltip="Haricot adzuki"/>
              </a:rPr>
              <a:t>haricot </a:t>
            </a:r>
            <a:r>
              <a:rPr lang="fr-FR" sz="1400" u="sng" dirty="0" err="1">
                <a:solidFill>
                  <a:srgbClr val="7030A0"/>
                </a:solidFill>
                <a:hlinkClick r:id="rId6" tooltip="Haricot adzuki"/>
              </a:rPr>
              <a:t>adzuki</a:t>
            </a:r>
            <a:endParaRPr lang="fr-FR" sz="1400" dirty="0">
              <a:solidFill>
                <a:srgbClr val="7030A0"/>
              </a:solidFill>
            </a:endParaRPr>
          </a:p>
          <a:p>
            <a:pPr lvl="0"/>
            <a:r>
              <a:rPr lang="fr-FR" sz="1400" i="1" u="sng" dirty="0" err="1">
                <a:solidFill>
                  <a:srgbClr val="7030A0"/>
                </a:solidFill>
                <a:hlinkClick r:id="rId7" tooltip="Vigna minima (page inexistante)"/>
              </a:rPr>
              <a:t>Vigna</a:t>
            </a:r>
            <a:r>
              <a:rPr lang="fr-FR" sz="1400" i="1" u="sng" dirty="0">
                <a:solidFill>
                  <a:srgbClr val="7030A0"/>
                </a:solidFill>
                <a:hlinkClick r:id="rId7" tooltip="Vigna minima (page inexistante)"/>
              </a:rPr>
              <a:t> minima</a:t>
            </a:r>
            <a:r>
              <a:rPr lang="fr-FR" sz="1400" dirty="0">
                <a:solidFill>
                  <a:srgbClr val="7030A0"/>
                </a:solidFill>
              </a:rPr>
              <a:t> (</a:t>
            </a:r>
            <a:r>
              <a:rPr lang="fr-FR" sz="1400" dirty="0" err="1">
                <a:solidFill>
                  <a:srgbClr val="7030A0"/>
                </a:solidFill>
              </a:rPr>
              <a:t>Roxb</a:t>
            </a:r>
            <a:r>
              <a:rPr lang="fr-FR" sz="1400" dirty="0">
                <a:solidFill>
                  <a:srgbClr val="7030A0"/>
                </a:solidFill>
              </a:rPr>
              <a:t>.) </a:t>
            </a:r>
            <a:r>
              <a:rPr lang="fr-FR" sz="1400" dirty="0" err="1">
                <a:solidFill>
                  <a:srgbClr val="7030A0"/>
                </a:solidFill>
              </a:rPr>
              <a:t>Ohwi</a:t>
            </a:r>
            <a:r>
              <a:rPr lang="fr-FR" sz="1400" dirty="0">
                <a:solidFill>
                  <a:srgbClr val="7030A0"/>
                </a:solidFill>
              </a:rPr>
              <a:t> et H. </a:t>
            </a:r>
            <a:r>
              <a:rPr lang="fr-FR" sz="1400" dirty="0" err="1">
                <a:solidFill>
                  <a:srgbClr val="7030A0"/>
                </a:solidFill>
              </a:rPr>
              <a:t>Ohashi</a:t>
            </a:r>
            <a:endParaRPr lang="fr-FR" sz="1400" dirty="0">
              <a:solidFill>
                <a:srgbClr val="7030A0"/>
              </a:solidFill>
            </a:endParaRPr>
          </a:p>
          <a:p>
            <a:pPr lvl="0"/>
            <a:r>
              <a:rPr lang="fr-FR" sz="1400" i="1" u="sng" dirty="0" err="1">
                <a:solidFill>
                  <a:srgbClr val="7030A0"/>
                </a:solidFill>
                <a:hlinkClick r:id="rId8" tooltip="Vigna mungo"/>
              </a:rPr>
              <a:t>Vigna</a:t>
            </a:r>
            <a:r>
              <a:rPr lang="fr-FR" sz="1400" i="1" u="sng" dirty="0">
                <a:solidFill>
                  <a:srgbClr val="7030A0"/>
                </a:solidFill>
                <a:hlinkClick r:id="rId8" tooltip="Vigna mungo"/>
              </a:rPr>
              <a:t> mungo</a:t>
            </a:r>
            <a:r>
              <a:rPr lang="fr-FR" sz="1400" dirty="0">
                <a:solidFill>
                  <a:srgbClr val="7030A0"/>
                </a:solidFill>
              </a:rPr>
              <a:t> (L.) </a:t>
            </a:r>
            <a:r>
              <a:rPr lang="fr-FR" sz="1400" dirty="0" err="1">
                <a:solidFill>
                  <a:srgbClr val="7030A0"/>
                </a:solidFill>
              </a:rPr>
              <a:t>Hepper</a:t>
            </a:r>
            <a:r>
              <a:rPr lang="fr-FR" sz="1400" dirty="0">
                <a:solidFill>
                  <a:srgbClr val="7030A0"/>
                </a:solidFill>
              </a:rPr>
              <a:t> - </a:t>
            </a:r>
            <a:r>
              <a:rPr lang="fr-FR" sz="1400" u="sng" dirty="0">
                <a:solidFill>
                  <a:srgbClr val="7030A0"/>
                </a:solidFill>
                <a:hlinkClick r:id="rId9" tooltip="Soja noir"/>
              </a:rPr>
              <a:t>soja noir</a:t>
            </a:r>
            <a:endParaRPr lang="fr-FR" sz="1400" dirty="0">
              <a:solidFill>
                <a:srgbClr val="7030A0"/>
              </a:solidFill>
            </a:endParaRPr>
          </a:p>
          <a:p>
            <a:pPr lvl="0"/>
            <a:r>
              <a:rPr lang="fr-FR" sz="1400" i="1" u="sng" dirty="0" err="1">
                <a:solidFill>
                  <a:srgbClr val="7030A0"/>
                </a:solidFill>
                <a:hlinkClick r:id="rId10" tooltip="Vigna peduncularis (page inexistante)"/>
              </a:rPr>
              <a:t>Vigna</a:t>
            </a:r>
            <a:r>
              <a:rPr lang="fr-FR" sz="1400" i="1" u="sng" dirty="0">
                <a:solidFill>
                  <a:srgbClr val="7030A0"/>
                </a:solidFill>
                <a:hlinkClick r:id="rId10" tooltip="Vigna peduncularis (page inexistante)"/>
              </a:rPr>
              <a:t> </a:t>
            </a:r>
            <a:r>
              <a:rPr lang="fr-FR" sz="1400" i="1" u="sng" dirty="0" err="1">
                <a:solidFill>
                  <a:srgbClr val="7030A0"/>
                </a:solidFill>
                <a:hlinkClick r:id="rId10" tooltip="Vigna peduncularis (page inexistante)"/>
              </a:rPr>
              <a:t>peduncularis</a:t>
            </a:r>
            <a:r>
              <a:rPr lang="fr-FR" sz="1400" dirty="0">
                <a:solidFill>
                  <a:srgbClr val="7030A0"/>
                </a:solidFill>
              </a:rPr>
              <a:t> (</a:t>
            </a:r>
            <a:r>
              <a:rPr lang="fr-FR" sz="1400" dirty="0" err="1">
                <a:solidFill>
                  <a:srgbClr val="7030A0"/>
                </a:solidFill>
              </a:rPr>
              <a:t>Kunth</a:t>
            </a:r>
            <a:r>
              <a:rPr lang="fr-FR" sz="1400" dirty="0">
                <a:solidFill>
                  <a:srgbClr val="7030A0"/>
                </a:solidFill>
              </a:rPr>
              <a:t>) Fawcett et </a:t>
            </a:r>
            <a:r>
              <a:rPr lang="fr-FR" sz="1400" dirty="0" err="1">
                <a:solidFill>
                  <a:srgbClr val="7030A0"/>
                </a:solidFill>
              </a:rPr>
              <a:t>Rendle</a:t>
            </a:r>
            <a:endParaRPr lang="fr-FR" sz="1400" dirty="0">
              <a:solidFill>
                <a:srgbClr val="7030A0"/>
              </a:solidFill>
            </a:endParaRPr>
          </a:p>
          <a:p>
            <a:pPr lvl="0"/>
            <a:r>
              <a:rPr lang="fr-FR" sz="1400" i="1" u="sng" dirty="0" err="1">
                <a:solidFill>
                  <a:srgbClr val="7030A0"/>
                </a:solidFill>
                <a:hlinkClick r:id="rId11" tooltip="Vigna radiata"/>
              </a:rPr>
              <a:t>Vigna</a:t>
            </a:r>
            <a:r>
              <a:rPr lang="fr-FR" sz="1400" i="1" u="sng" dirty="0">
                <a:solidFill>
                  <a:srgbClr val="7030A0"/>
                </a:solidFill>
                <a:hlinkClick r:id="rId11" tooltip="Vigna radiata"/>
              </a:rPr>
              <a:t> </a:t>
            </a:r>
            <a:r>
              <a:rPr lang="fr-FR" sz="1400" i="1" u="sng" dirty="0" err="1">
                <a:solidFill>
                  <a:srgbClr val="7030A0"/>
                </a:solidFill>
                <a:hlinkClick r:id="rId11" tooltip="Vigna radiata"/>
              </a:rPr>
              <a:t>radiata</a:t>
            </a:r>
            <a:r>
              <a:rPr lang="fr-FR" sz="1400" dirty="0">
                <a:solidFill>
                  <a:srgbClr val="7030A0"/>
                </a:solidFill>
              </a:rPr>
              <a:t> (L.) R. </a:t>
            </a:r>
            <a:r>
              <a:rPr lang="fr-FR" sz="1400" dirty="0" err="1">
                <a:solidFill>
                  <a:srgbClr val="7030A0"/>
                </a:solidFill>
              </a:rPr>
              <a:t>Wilczek</a:t>
            </a:r>
            <a:r>
              <a:rPr lang="fr-FR" sz="1400" dirty="0">
                <a:solidFill>
                  <a:srgbClr val="7030A0"/>
                </a:solidFill>
              </a:rPr>
              <a:t> - </a:t>
            </a:r>
            <a:r>
              <a:rPr lang="fr-FR" sz="1400" u="sng" dirty="0">
                <a:solidFill>
                  <a:srgbClr val="7030A0"/>
                </a:solidFill>
                <a:hlinkClick r:id="rId12" tooltip="Haricot mungo"/>
              </a:rPr>
              <a:t>haricot mungo</a:t>
            </a:r>
            <a:r>
              <a:rPr lang="fr-FR" sz="1400" dirty="0">
                <a:solidFill>
                  <a:srgbClr val="7030A0"/>
                </a:solidFill>
              </a:rPr>
              <a:t> ou soja vert</a:t>
            </a:r>
          </a:p>
          <a:p>
            <a:pPr lvl="0"/>
            <a:r>
              <a:rPr lang="fr-FR" sz="1400" i="1" u="sng" dirty="0" err="1">
                <a:solidFill>
                  <a:srgbClr val="7030A0"/>
                </a:solidFill>
                <a:hlinkClick r:id="rId13" tooltip="Vigna subterranea"/>
              </a:rPr>
              <a:t>Vigna</a:t>
            </a:r>
            <a:r>
              <a:rPr lang="fr-FR" sz="1400" i="1" u="sng" dirty="0">
                <a:solidFill>
                  <a:srgbClr val="7030A0"/>
                </a:solidFill>
                <a:hlinkClick r:id="rId13" tooltip="Vigna subterranea"/>
              </a:rPr>
              <a:t> </a:t>
            </a:r>
            <a:r>
              <a:rPr lang="fr-FR" sz="1400" i="1" u="sng" dirty="0" err="1">
                <a:solidFill>
                  <a:srgbClr val="7030A0"/>
                </a:solidFill>
                <a:hlinkClick r:id="rId13" tooltip="Vigna subterranea"/>
              </a:rPr>
              <a:t>subterranea</a:t>
            </a:r>
            <a:r>
              <a:rPr lang="fr-FR" sz="1400" dirty="0">
                <a:solidFill>
                  <a:srgbClr val="7030A0"/>
                </a:solidFill>
              </a:rPr>
              <a:t> (L.) </a:t>
            </a:r>
            <a:r>
              <a:rPr lang="fr-FR" sz="1400" dirty="0" err="1">
                <a:solidFill>
                  <a:srgbClr val="7030A0"/>
                </a:solidFill>
              </a:rPr>
              <a:t>Verdc</a:t>
            </a:r>
            <a:r>
              <a:rPr lang="fr-FR" sz="1400" dirty="0">
                <a:solidFill>
                  <a:srgbClr val="7030A0"/>
                </a:solidFill>
              </a:rPr>
              <a:t>. - </a:t>
            </a:r>
            <a:r>
              <a:rPr lang="fr-FR" sz="1400" u="sng" dirty="0">
                <a:solidFill>
                  <a:srgbClr val="7030A0"/>
                </a:solidFill>
                <a:hlinkClick r:id="rId14" tooltip="Pois bambara"/>
              </a:rPr>
              <a:t>pois bambara</a:t>
            </a:r>
            <a:r>
              <a:rPr lang="fr-FR" sz="1400" dirty="0">
                <a:solidFill>
                  <a:srgbClr val="7030A0"/>
                </a:solidFill>
              </a:rPr>
              <a:t> ou pois de terre (placé par certains auteurs dans le genre </a:t>
            </a:r>
            <a:r>
              <a:rPr lang="fr-FR" sz="1400" i="1" u="sng" dirty="0" err="1">
                <a:solidFill>
                  <a:srgbClr val="7030A0"/>
                </a:solidFill>
                <a:hlinkClick r:id="rId15" tooltip="Voandzeia (page inexistante)"/>
              </a:rPr>
              <a:t>Voandzeia</a:t>
            </a:r>
            <a:r>
              <a:rPr lang="fr-FR" sz="1400" dirty="0">
                <a:solidFill>
                  <a:srgbClr val="7030A0"/>
                </a:solidFill>
              </a:rPr>
              <a:t>)</a:t>
            </a:r>
          </a:p>
          <a:p>
            <a:pPr lvl="0"/>
            <a:r>
              <a:rPr lang="fr-FR" sz="1400" i="1" u="sng" dirty="0" err="1">
                <a:solidFill>
                  <a:srgbClr val="7030A0"/>
                </a:solidFill>
                <a:hlinkClick r:id="rId16" tooltip="Vigna umbellata"/>
              </a:rPr>
              <a:t>Vigna</a:t>
            </a:r>
            <a:r>
              <a:rPr lang="fr-FR" sz="1400" i="1" u="sng" dirty="0">
                <a:solidFill>
                  <a:srgbClr val="7030A0"/>
                </a:solidFill>
                <a:hlinkClick r:id="rId16" tooltip="Vigna umbellata"/>
              </a:rPr>
              <a:t> </a:t>
            </a:r>
            <a:r>
              <a:rPr lang="fr-FR" sz="1400" i="1" u="sng" dirty="0" err="1">
                <a:solidFill>
                  <a:srgbClr val="7030A0"/>
                </a:solidFill>
                <a:hlinkClick r:id="rId16" tooltip="Vigna umbellata"/>
              </a:rPr>
              <a:t>umbellata</a:t>
            </a:r>
            <a:r>
              <a:rPr lang="fr-FR" sz="1400" dirty="0">
                <a:solidFill>
                  <a:srgbClr val="7030A0"/>
                </a:solidFill>
              </a:rPr>
              <a:t>, </a:t>
            </a:r>
            <a:r>
              <a:rPr lang="fr-FR" sz="1400" i="1" u="sng" dirty="0">
                <a:solidFill>
                  <a:srgbClr val="7030A0"/>
                </a:solidFill>
                <a:hlinkClick r:id="rId17" tooltip="Haricot riz"/>
              </a:rPr>
              <a:t>haricot riz</a:t>
            </a:r>
            <a:endParaRPr lang="fr-FR" sz="1400" dirty="0">
              <a:solidFill>
                <a:srgbClr val="7030A0"/>
              </a:solidFill>
            </a:endParaRPr>
          </a:p>
          <a:p>
            <a:pPr lvl="0"/>
            <a:r>
              <a:rPr lang="fr-FR" sz="1400" i="1" u="sng" dirty="0" err="1">
                <a:solidFill>
                  <a:srgbClr val="7030A0"/>
                </a:solidFill>
                <a:hlinkClick r:id="rId18" tooltip="Vigna unguiculata"/>
              </a:rPr>
              <a:t>Vigna</a:t>
            </a:r>
            <a:r>
              <a:rPr lang="fr-FR" sz="1400" i="1" u="sng" dirty="0">
                <a:solidFill>
                  <a:srgbClr val="7030A0"/>
                </a:solidFill>
                <a:hlinkClick r:id="rId18" tooltip="Vigna unguiculata"/>
              </a:rPr>
              <a:t> </a:t>
            </a:r>
            <a:r>
              <a:rPr lang="fr-FR" sz="1400" i="1" u="sng" dirty="0" err="1">
                <a:solidFill>
                  <a:srgbClr val="7030A0"/>
                </a:solidFill>
                <a:hlinkClick r:id="rId18" tooltip="Vigna unguiculata"/>
              </a:rPr>
              <a:t>unguiculata</a:t>
            </a:r>
            <a:r>
              <a:rPr lang="fr-FR" sz="1400" dirty="0">
                <a:solidFill>
                  <a:srgbClr val="7030A0"/>
                </a:solidFill>
              </a:rPr>
              <a:t>, </a:t>
            </a:r>
            <a:r>
              <a:rPr lang="fr-FR" sz="1400" u="sng" dirty="0">
                <a:solidFill>
                  <a:srgbClr val="7030A0"/>
                </a:solidFill>
                <a:hlinkClick r:id="rId19" tooltip="Dolique à œil noir (page inexistante)"/>
              </a:rPr>
              <a:t>dolique à œil noir</a:t>
            </a:r>
            <a:r>
              <a:rPr lang="fr-FR" sz="1400" dirty="0">
                <a:solidFill>
                  <a:srgbClr val="7030A0"/>
                </a:solidFill>
              </a:rPr>
              <a:t> ou pois à vaches</a:t>
            </a:r>
          </a:p>
          <a:p>
            <a:r>
              <a:rPr lang="fr-FR" sz="1400" dirty="0">
                <a:solidFill>
                  <a:srgbClr val="7030A0"/>
                </a:solidFill>
              </a:rPr>
              <a:t>Source : </a:t>
            </a:r>
            <a:r>
              <a:rPr lang="fr-FR" sz="1400" u="sng" dirty="0">
                <a:solidFill>
                  <a:srgbClr val="7030A0"/>
                </a:solidFill>
                <a:hlinkClick r:id="rId20"/>
              </a:rPr>
              <a:t>https://fr.wikipedia.org/wiki/Vigna</a:t>
            </a:r>
            <a:r>
              <a:rPr lang="fr-FR" sz="1400" dirty="0">
                <a:solidFill>
                  <a:srgbClr val="7030A0"/>
                </a:solidFill>
              </a:rPr>
              <a:t> </a:t>
            </a:r>
          </a:p>
          <a:p>
            <a:r>
              <a:rPr lang="fr-FR" sz="1400" dirty="0">
                <a:solidFill>
                  <a:srgbClr val="7030A0"/>
                </a:solidFill>
              </a:rPr>
              <a:t> </a:t>
            </a:r>
            <a:r>
              <a:rPr lang="fr-FR" sz="1400" u="sng" dirty="0">
                <a:solidFill>
                  <a:srgbClr val="7030A0"/>
                </a:solidFill>
              </a:rPr>
              <a:t>Espèces spontanées, sauvages, du genre </a:t>
            </a:r>
            <a:r>
              <a:rPr lang="fr-FR" sz="1400" i="1" u="sng" dirty="0" err="1">
                <a:solidFill>
                  <a:srgbClr val="7030A0"/>
                </a:solidFill>
              </a:rPr>
              <a:t>Vigna</a:t>
            </a:r>
            <a:r>
              <a:rPr lang="fr-FR" sz="1400" i="1" u="sng" dirty="0">
                <a:solidFill>
                  <a:srgbClr val="7030A0"/>
                </a:solidFill>
              </a:rPr>
              <a:t> </a:t>
            </a:r>
            <a:r>
              <a:rPr lang="fr-FR" sz="1400" dirty="0">
                <a:solidFill>
                  <a:srgbClr val="7030A0"/>
                </a:solidFill>
              </a:rPr>
              <a:t> :</a:t>
            </a:r>
          </a:p>
          <a:p>
            <a:r>
              <a:rPr lang="fr-FR" sz="1400" i="1" dirty="0" err="1">
                <a:solidFill>
                  <a:srgbClr val="7030A0"/>
                </a:solidFill>
              </a:rPr>
              <a:t>Vigna</a:t>
            </a:r>
            <a:r>
              <a:rPr lang="fr-FR" sz="1400" i="1" dirty="0">
                <a:solidFill>
                  <a:srgbClr val="7030A0"/>
                </a:solidFill>
              </a:rPr>
              <a:t> </a:t>
            </a:r>
            <a:r>
              <a:rPr lang="fr-FR" sz="1400" i="1" dirty="0" err="1">
                <a:solidFill>
                  <a:srgbClr val="7030A0"/>
                </a:solidFill>
              </a:rPr>
              <a:t>vexillata</a:t>
            </a:r>
            <a:r>
              <a:rPr lang="fr-FR" sz="1400" i="1" dirty="0">
                <a:solidFill>
                  <a:srgbClr val="7030A0"/>
                </a:solidFill>
              </a:rPr>
              <a:t> </a:t>
            </a:r>
            <a:endParaRPr lang="fr-FR" sz="1400" dirty="0">
              <a:solidFill>
                <a:srgbClr val="7030A0"/>
              </a:solidFill>
            </a:endParaRPr>
          </a:p>
          <a:p>
            <a:endParaRPr lang="fr-FR" sz="1400" dirty="0">
              <a:solidFill>
                <a:srgbClr val="7030A0"/>
              </a:solidFill>
            </a:endParaRPr>
          </a:p>
          <a:p>
            <a:r>
              <a:rPr lang="fr-FR" sz="1400" u="sng" dirty="0">
                <a:solidFill>
                  <a:srgbClr val="7030A0"/>
                </a:solidFill>
              </a:rPr>
              <a:t>Espèces du genre </a:t>
            </a:r>
            <a:r>
              <a:rPr lang="fr-FR" sz="1400" i="1" u="sng" dirty="0" err="1">
                <a:solidFill>
                  <a:srgbClr val="7030A0"/>
                </a:solidFill>
              </a:rPr>
              <a:t>Sphenostylis</a:t>
            </a:r>
            <a:r>
              <a:rPr lang="fr-FR" sz="1400" u="sng" dirty="0">
                <a:solidFill>
                  <a:srgbClr val="7030A0"/>
                </a:solidFill>
              </a:rPr>
              <a:t> </a:t>
            </a:r>
            <a:r>
              <a:rPr lang="fr-FR" sz="1400" dirty="0">
                <a:solidFill>
                  <a:srgbClr val="7030A0"/>
                </a:solidFill>
              </a:rPr>
              <a:t>(</a:t>
            </a:r>
            <a:r>
              <a:rPr lang="fr-FR" sz="1400" i="1" dirty="0" err="1">
                <a:solidFill>
                  <a:srgbClr val="7030A0"/>
                </a:solidFill>
              </a:rPr>
              <a:t>Fabaceae</a:t>
            </a:r>
            <a:r>
              <a:rPr lang="fr-FR" sz="1400" dirty="0">
                <a:solidFill>
                  <a:srgbClr val="7030A0"/>
                </a:solidFill>
              </a:rPr>
              <a:t>) : </a:t>
            </a:r>
          </a:p>
          <a:p>
            <a:pPr algn="just"/>
            <a:r>
              <a:rPr lang="fr-FR" sz="1400" dirty="0">
                <a:solidFill>
                  <a:srgbClr val="7030A0"/>
                </a:solidFill>
              </a:rPr>
              <a:t>Trois espèces de </a:t>
            </a:r>
            <a:r>
              <a:rPr lang="fr-FR" sz="1400" i="1" dirty="0" err="1">
                <a:solidFill>
                  <a:srgbClr val="7030A0"/>
                </a:solidFill>
              </a:rPr>
              <a:t>Sphenostylis</a:t>
            </a:r>
            <a:r>
              <a:rPr lang="fr-FR" sz="1400" dirty="0">
                <a:solidFill>
                  <a:srgbClr val="7030A0"/>
                </a:solidFill>
              </a:rPr>
              <a:t> sont des sources importantes de nourriture en Afrique, y compris le haricot igname africain (</a:t>
            </a:r>
            <a:r>
              <a:rPr lang="fr-FR" sz="1400" i="1" dirty="0" err="1">
                <a:solidFill>
                  <a:srgbClr val="7030A0"/>
                </a:solidFill>
              </a:rPr>
              <a:t>Sphenostylis</a:t>
            </a:r>
            <a:r>
              <a:rPr lang="fr-FR" sz="1400" i="1" dirty="0">
                <a:solidFill>
                  <a:srgbClr val="7030A0"/>
                </a:solidFill>
              </a:rPr>
              <a:t> </a:t>
            </a:r>
            <a:r>
              <a:rPr lang="fr-FR" sz="1400" i="1" dirty="0" err="1">
                <a:solidFill>
                  <a:srgbClr val="7030A0"/>
                </a:solidFill>
              </a:rPr>
              <a:t>stenocarpa</a:t>
            </a:r>
            <a:r>
              <a:rPr lang="fr-FR" sz="1400" dirty="0">
                <a:solidFill>
                  <a:srgbClr val="7030A0"/>
                </a:solidFill>
              </a:rPr>
              <a:t>)  sous-exploité, qui peut être consommé sous forme de graines ou tubercules secs cuits. Les graines sont généralement ajoutés aux soupes, aux sauces, ou écrasées en farine. Le haricot igname africain est cultivé dans les pays d'Afrique de l'Ouest tels que le Cameroun, la Côte d'Ivoire, le Ghana, le Nigeria et le Togo. Le tubercule se développe comme la source de la racine, tandis que le « </a:t>
            </a:r>
            <a:r>
              <a:rPr lang="fr-FR" sz="1400" dirty="0" err="1">
                <a:solidFill>
                  <a:srgbClr val="7030A0"/>
                </a:solidFill>
              </a:rPr>
              <a:t>yam</a:t>
            </a:r>
            <a:r>
              <a:rPr lang="fr-FR" sz="1400" dirty="0">
                <a:solidFill>
                  <a:srgbClr val="7030A0"/>
                </a:solidFill>
              </a:rPr>
              <a:t> </a:t>
            </a:r>
            <a:r>
              <a:rPr lang="fr-FR" sz="1400" dirty="0" err="1">
                <a:solidFill>
                  <a:srgbClr val="7030A0"/>
                </a:solidFill>
              </a:rPr>
              <a:t>bean</a:t>
            </a:r>
            <a:r>
              <a:rPr lang="fr-FR" sz="1400" dirty="0">
                <a:solidFill>
                  <a:srgbClr val="7030A0"/>
                </a:solidFill>
              </a:rPr>
              <a:t> » se développe dans des gousses contenant 20-30 graines au-dessus du sol. Ces graines peuvent être de diverses couleurs, bruns, noirs et rouges. Il pousse comme une vigne à des hauteurs d'environ 3m et produit des fleurs aux couleurs vives en 100-150 jours. </a:t>
            </a:r>
            <a:r>
              <a:rPr lang="fr-FR" sz="1200" dirty="0">
                <a:solidFill>
                  <a:srgbClr val="7030A0"/>
                </a:solidFill>
              </a:rPr>
              <a:t>Source  : </a:t>
            </a:r>
            <a:r>
              <a:rPr lang="fr-FR" sz="1200" u="sng" dirty="0">
                <a:hlinkClick r:id="rId21"/>
              </a:rPr>
              <a:t>https://en.wikipedia.org/wiki/Sphenostylis</a:t>
            </a:r>
            <a:r>
              <a:rPr lang="fr-FR" sz="1200" dirty="0"/>
              <a:t> </a:t>
            </a:r>
            <a:endParaRPr lang="fr-FR" sz="1200" dirty="0">
              <a:solidFill>
                <a:srgbClr val="7030A0"/>
              </a:solidFill>
            </a:endParaRPr>
          </a:p>
        </p:txBody>
      </p:sp>
    </p:spTree>
    <p:extLst>
      <p:ext uri="{BB962C8B-B14F-4D97-AF65-F5344CB8AC3E}">
        <p14:creationId xmlns:p14="http://schemas.microsoft.com/office/powerpoint/2010/main" val="127904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5575" y="969963"/>
            <a:ext cx="871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dirty="0">
                <a:solidFill>
                  <a:srgbClr val="7030A0"/>
                </a:solidFill>
                <a:latin typeface="+mn-lt"/>
              </a:rPr>
              <a:t>1.11. </a:t>
            </a:r>
            <a:r>
              <a:rPr lang="fr-FR" altLang="fr-FR" b="1" dirty="0" err="1">
                <a:solidFill>
                  <a:srgbClr val="7030A0"/>
                </a:solidFill>
                <a:latin typeface="+mn-lt"/>
              </a:rPr>
              <a:t>Beggarweed</a:t>
            </a:r>
            <a:r>
              <a:rPr lang="fr-FR" altLang="fr-FR" b="1" dirty="0">
                <a:solidFill>
                  <a:srgbClr val="7030A0"/>
                </a:solidFill>
                <a:latin typeface="+mn-lt"/>
              </a:rPr>
              <a:t>, mauvaise herbe à gueux (</a:t>
            </a:r>
            <a:r>
              <a:rPr lang="fr-FR" b="1" i="1" dirty="0" err="1">
                <a:solidFill>
                  <a:srgbClr val="7030A0"/>
                </a:solidFill>
                <a:latin typeface="+mn-lt"/>
              </a:rPr>
              <a:t>Desmodium</a:t>
            </a:r>
            <a:r>
              <a:rPr lang="fr-FR" b="1" i="1" dirty="0">
                <a:solidFill>
                  <a:srgbClr val="7030A0"/>
                </a:solidFill>
                <a:latin typeface="+mn-lt"/>
              </a:rPr>
              <a:t> </a:t>
            </a:r>
            <a:r>
              <a:rPr lang="fr-FR" b="1" i="1" dirty="0" err="1">
                <a:solidFill>
                  <a:srgbClr val="7030A0"/>
                </a:solidFill>
                <a:latin typeface="+mn-lt"/>
              </a:rPr>
              <a:t>tortuosum</a:t>
            </a:r>
            <a:r>
              <a:rPr lang="fr-FR" b="1" dirty="0">
                <a:solidFill>
                  <a:srgbClr val="7030A0"/>
                </a:solidFill>
                <a:latin typeface="+mn-lt"/>
              </a:rPr>
              <a:t>)</a:t>
            </a:r>
            <a:r>
              <a:rPr lang="fr-FR" dirty="0">
                <a:solidFill>
                  <a:srgbClr val="7030A0"/>
                </a:solidFill>
                <a:latin typeface="+mn-lt"/>
              </a:rPr>
              <a:t> (</a:t>
            </a:r>
            <a:r>
              <a:rPr lang="fr-FR" i="1" dirty="0" err="1">
                <a:solidFill>
                  <a:srgbClr val="7030A0"/>
                </a:solidFill>
                <a:latin typeface="+mn-lt"/>
              </a:rPr>
              <a:t>Fabaceae</a:t>
            </a:r>
            <a:r>
              <a:rPr lang="fr-FR" dirty="0">
                <a:solidFill>
                  <a:srgbClr val="7030A0"/>
                </a:solidFill>
                <a:latin typeface="+mn-lt"/>
              </a:rPr>
              <a:t>) :</a:t>
            </a:r>
            <a:endParaRPr lang="fr-FR" altLang="fr-FR" dirty="0">
              <a:solidFill>
                <a:srgbClr val="7030A0"/>
              </a:solidFill>
              <a:latin typeface="+mn-lt"/>
            </a:endParaRPr>
          </a:p>
        </p:txBody>
      </p:sp>
      <p:sp>
        <p:nvSpPr>
          <p:cNvPr id="18436"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8437"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4E9F7C1-64B6-402F-AC09-47FE11047157}" type="slidenum">
              <a:rPr lang="fr-FR" altLang="fr-FR" sz="1200">
                <a:solidFill>
                  <a:srgbClr val="898989"/>
                </a:solidFill>
                <a:latin typeface="Times New Roman" panose="02020603050405020304" pitchFamily="18" charset="0"/>
              </a:rPr>
              <a:pPr algn="r" eaLnBrk="1" hangingPunct="1">
                <a:spcBef>
                  <a:spcPct val="0"/>
                </a:spcBef>
                <a:buFontTx/>
                <a:buNone/>
              </a:pPr>
              <a:t>18</a:t>
            </a:fld>
            <a:endParaRPr lang="fr-FR" altLang="fr-FR" sz="1200">
              <a:solidFill>
                <a:srgbClr val="898989"/>
              </a:solidFill>
              <a:latin typeface="Times New Roman" panose="02020603050405020304" pitchFamily="18" charset="0"/>
            </a:endParaRPr>
          </a:p>
        </p:txBody>
      </p:sp>
      <p:sp>
        <p:nvSpPr>
          <p:cNvPr id="18438" name="Rectangle 1"/>
          <p:cNvSpPr>
            <a:spLocks noChangeArrowheads="1"/>
          </p:cNvSpPr>
          <p:nvPr/>
        </p:nvSpPr>
        <p:spPr bwMode="auto">
          <a:xfrm>
            <a:off x="155575" y="627063"/>
            <a:ext cx="613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8439" name="Rectangle 6"/>
          <p:cNvSpPr>
            <a:spLocks noChangeArrowheads="1"/>
          </p:cNvSpPr>
          <p:nvPr/>
        </p:nvSpPr>
        <p:spPr bwMode="auto">
          <a:xfrm>
            <a:off x="8154988" y="628650"/>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18440" name="Image 5"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2" y="5158113"/>
            <a:ext cx="1571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7"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423" y="4938748"/>
            <a:ext cx="2846777" cy="189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Imag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11521"/>
            <a:ext cx="1298005" cy="18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Imag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57" y="5188645"/>
            <a:ext cx="2000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Image 3"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4900" y="2492375"/>
            <a:ext cx="15636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
          <p:cNvSpPr txBox="1">
            <a:spLocks noChangeArrowheads="1"/>
          </p:cNvSpPr>
          <p:nvPr/>
        </p:nvSpPr>
        <p:spPr bwMode="auto">
          <a:xfrm>
            <a:off x="250825" y="1341438"/>
            <a:ext cx="86423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u="sng" dirty="0">
                <a:solidFill>
                  <a:srgbClr val="7030A0"/>
                </a:solidFill>
              </a:rPr>
              <a:t>Altitude</a:t>
            </a:r>
            <a:r>
              <a:rPr lang="fr-FR" altLang="fr-FR" sz="1400" dirty="0">
                <a:solidFill>
                  <a:srgbClr val="7030A0"/>
                </a:solidFill>
              </a:rPr>
              <a:t> : Présente de 0 à 600 m en Guadeloupe [3]. </a:t>
            </a:r>
          </a:p>
          <a:p>
            <a:pPr eaLnBrk="1" hangingPunct="1"/>
            <a:r>
              <a:rPr lang="fr-FR" altLang="fr-FR" sz="1400" u="sng" dirty="0">
                <a:solidFill>
                  <a:srgbClr val="7030A0"/>
                </a:solidFill>
              </a:rPr>
              <a:t>Biologie, croissance et développement </a:t>
            </a:r>
            <a:r>
              <a:rPr lang="fr-FR" altLang="fr-FR" sz="1400" dirty="0">
                <a:solidFill>
                  <a:srgbClr val="7030A0"/>
                </a:solidFill>
              </a:rPr>
              <a:t>: Annuelle ou vivace. Port érigé. Hauteur de 0,6 à 3 mètres. Feuilles trifoliées avec folioles de forme lancéolée ou elliptique couvertes de poils courts. Plante vigoureuse à installation rapide. Implantation possible par bouturage. </a:t>
            </a:r>
          </a:p>
          <a:p>
            <a:pPr eaLnBrk="1" hangingPunct="1"/>
            <a:r>
              <a:rPr lang="fr-FR" altLang="fr-FR" sz="1400" u="sng" dirty="0">
                <a:solidFill>
                  <a:srgbClr val="7030A0"/>
                </a:solidFill>
              </a:rPr>
              <a:t>Sol</a:t>
            </a:r>
            <a:r>
              <a:rPr lang="fr-FR" altLang="fr-FR" sz="1400" dirty="0">
                <a:solidFill>
                  <a:srgbClr val="7030A0"/>
                </a:solidFill>
              </a:rPr>
              <a:t> : </a:t>
            </a:r>
            <a:r>
              <a:rPr lang="fr-FR" altLang="fr-FR" sz="1400" dirty="0">
                <a:solidFill>
                  <a:srgbClr val="008000"/>
                </a:solidFill>
              </a:rPr>
              <a:t>Adapté à un large spectre de sols</a:t>
            </a:r>
            <a:r>
              <a:rPr lang="fr-FR" altLang="fr-FR" sz="1400" dirty="0">
                <a:solidFill>
                  <a:srgbClr val="7030A0"/>
                </a:solidFill>
              </a:rPr>
              <a:t>, de préférence sols légers, sableux à argilo-sableux. Optimum de pH autour de 5,6 [2]. </a:t>
            </a:r>
          </a:p>
          <a:p>
            <a:pPr eaLnBrk="1" hangingPunct="1"/>
            <a:r>
              <a:rPr lang="fr-FR" altLang="fr-FR" sz="1400" u="sng" dirty="0">
                <a:solidFill>
                  <a:srgbClr val="7030A0"/>
                </a:solidFill>
              </a:rPr>
              <a:t>Eau</a:t>
            </a:r>
            <a:r>
              <a:rPr lang="fr-FR" altLang="fr-FR" sz="1400" dirty="0">
                <a:solidFill>
                  <a:srgbClr val="7030A0"/>
                </a:solidFill>
              </a:rPr>
              <a:t> : Besoin en précipitations de 1 000 à 2 600 mm par an [2]. </a:t>
            </a:r>
          </a:p>
          <a:p>
            <a:pPr eaLnBrk="1" hangingPunct="1"/>
            <a:r>
              <a:rPr lang="fr-FR" altLang="fr-FR" sz="1400" u="sng" dirty="0">
                <a:solidFill>
                  <a:srgbClr val="7030A0"/>
                </a:solidFill>
              </a:rPr>
              <a:t>Température et lumière</a:t>
            </a:r>
            <a:r>
              <a:rPr lang="fr-FR" altLang="fr-FR" sz="1400" dirty="0">
                <a:solidFill>
                  <a:srgbClr val="7030A0"/>
                </a:solidFill>
              </a:rPr>
              <a:t> : Optimum entre 15 et 25°C. Très tolérante à l’ombre.</a:t>
            </a:r>
          </a:p>
          <a:p>
            <a:pPr eaLnBrk="1" hangingPunct="1"/>
            <a:r>
              <a:rPr lang="fr-FR" altLang="fr-FR" sz="1400" u="sng" dirty="0">
                <a:solidFill>
                  <a:srgbClr val="7030A0"/>
                </a:solidFill>
              </a:rPr>
              <a:t>Multiplication</a:t>
            </a:r>
            <a:r>
              <a:rPr lang="fr-FR" altLang="fr-FR" sz="1400" dirty="0">
                <a:solidFill>
                  <a:srgbClr val="7030A0"/>
                </a:solidFill>
              </a:rPr>
              <a:t> : semences. Les gousses se brisent et collent aux vêtements, fourrure, etc.</a:t>
            </a:r>
          </a:p>
          <a:p>
            <a:pPr eaLnBrk="1" hangingPunct="1"/>
            <a:r>
              <a:rPr lang="fr-FR" altLang="fr-FR" sz="1400" u="sng" dirty="0">
                <a:solidFill>
                  <a:srgbClr val="7030A0"/>
                </a:solidFill>
              </a:rPr>
              <a:t>Régions d'origine</a:t>
            </a:r>
            <a:r>
              <a:rPr lang="fr-FR" altLang="fr-FR" sz="1400" dirty="0">
                <a:solidFill>
                  <a:srgbClr val="7030A0"/>
                </a:solidFill>
              </a:rPr>
              <a:t> : Amérique tropicale et subtropicale; naturalisé </a:t>
            </a:r>
            <a:r>
              <a:rPr lang="fr-FR" altLang="fr-FR" sz="1400" dirty="0">
                <a:solidFill>
                  <a:srgbClr val="008000"/>
                </a:solidFill>
              </a:rPr>
              <a:t>ailleurs (GRIN).</a:t>
            </a:r>
          </a:p>
          <a:p>
            <a:pPr eaLnBrk="1" hangingPunct="1"/>
            <a:r>
              <a:rPr lang="fr-FR" altLang="fr-FR" sz="1400" u="sng" dirty="0">
                <a:solidFill>
                  <a:srgbClr val="008000"/>
                </a:solidFill>
              </a:rPr>
              <a:t>Fourrage</a:t>
            </a:r>
            <a:r>
              <a:rPr lang="fr-FR" altLang="fr-FR" sz="1400" dirty="0">
                <a:solidFill>
                  <a:srgbClr val="008000"/>
                </a:solidFill>
              </a:rPr>
              <a:t> : bon </a:t>
            </a:r>
            <a:r>
              <a:rPr lang="fr-FR" altLang="fr-FR" sz="1400" dirty="0">
                <a:solidFill>
                  <a:srgbClr val="7030A0"/>
                </a:solidFill>
              </a:rPr>
              <a:t>fourrage et foin, très agréable au goût pour les animaux.</a:t>
            </a:r>
          </a:p>
          <a:p>
            <a:pPr eaLnBrk="1" hangingPunct="1"/>
            <a:r>
              <a:rPr lang="fr-FR" altLang="fr-FR" sz="1400" u="sng" dirty="0">
                <a:solidFill>
                  <a:srgbClr val="FF0000"/>
                </a:solidFill>
              </a:rPr>
              <a:t>Invasive</a:t>
            </a:r>
            <a:r>
              <a:rPr lang="fr-FR" altLang="fr-FR" sz="1400" dirty="0">
                <a:solidFill>
                  <a:srgbClr val="FF0000"/>
                </a:solidFill>
              </a:rPr>
              <a:t> : indice invasive HEAR 6 à 14</a:t>
            </a:r>
            <a:r>
              <a:rPr lang="fr-FR" altLang="fr-FR" sz="1400" dirty="0">
                <a:solidFill>
                  <a:srgbClr val="7030A0"/>
                </a:solidFill>
              </a:rPr>
              <a:t>. </a:t>
            </a:r>
            <a:r>
              <a:rPr lang="fr-FR" altLang="fr-FR" sz="1200" dirty="0">
                <a:solidFill>
                  <a:srgbClr val="7030A0"/>
                </a:solidFill>
              </a:rPr>
              <a:t>Source : </a:t>
            </a:r>
            <a:r>
              <a:rPr lang="fr-FR" altLang="fr-FR" sz="1200" u="sng" dirty="0">
                <a:hlinkClick r:id="rId7"/>
              </a:rPr>
              <a:t>http://www.hear.org/pier/species/desmodium_tortuosum.htm</a:t>
            </a:r>
            <a:r>
              <a:rPr lang="fr-FR" altLang="fr-FR" sz="1200" dirty="0"/>
              <a:t> </a:t>
            </a:r>
            <a:r>
              <a:rPr lang="fr-FR" altLang="fr-FR" dirty="0"/>
              <a:t>  </a:t>
            </a:r>
            <a:endParaRPr lang="fr-FR" altLang="fr-FR" sz="1400" dirty="0">
              <a:solidFill>
                <a:srgbClr val="7030A0"/>
              </a:solidFill>
            </a:endParaRPr>
          </a:p>
          <a:p>
            <a:pPr eaLnBrk="1" hangingPunct="1"/>
            <a:r>
              <a:rPr lang="fr-FR" altLang="fr-FR" sz="1200" dirty="0">
                <a:solidFill>
                  <a:srgbClr val="7030A0"/>
                </a:solidFill>
              </a:rPr>
              <a:t>Sources : a) Fiches FAO plantes fourragères et de couvertures </a:t>
            </a:r>
            <a:r>
              <a:rPr lang="fr-FR" altLang="fr-FR" sz="1200" u="sng" dirty="0">
                <a:solidFill>
                  <a:srgbClr val="7030A0"/>
                </a:solidFill>
                <a:hlinkClick r:id="rId8"/>
              </a:rPr>
              <a:t>http://www.fao.org/ag/AGP/AGPC/doc/Gbase/mainmenu.htm</a:t>
            </a:r>
            <a:r>
              <a:rPr lang="fr-FR" altLang="fr-FR" sz="1200" dirty="0">
                <a:solidFill>
                  <a:srgbClr val="7030A0"/>
                </a:solidFill>
              </a:rPr>
              <a:t> </a:t>
            </a:r>
          </a:p>
          <a:p>
            <a:pPr eaLnBrk="1" hangingPunct="1"/>
            <a:r>
              <a:rPr lang="fr-FR" altLang="fr-FR" sz="1200" dirty="0">
                <a:solidFill>
                  <a:srgbClr val="7030A0"/>
                </a:solidFill>
              </a:rPr>
              <a:t>b) Logiciel et base de données </a:t>
            </a:r>
            <a:r>
              <a:rPr lang="fr-FR" altLang="fr-FR" sz="1200" dirty="0" err="1">
                <a:solidFill>
                  <a:srgbClr val="7030A0"/>
                </a:solidFill>
              </a:rPr>
              <a:t>Lexsys</a:t>
            </a:r>
            <a:r>
              <a:rPr lang="fr-FR" altLang="fr-FR" sz="1200" dirty="0">
                <a:solidFill>
                  <a:srgbClr val="7030A0"/>
                </a:solidFill>
              </a:rPr>
              <a:t> – </a:t>
            </a:r>
            <a:r>
              <a:rPr lang="fr-FR" altLang="fr-FR" sz="1200" dirty="0" err="1">
                <a:solidFill>
                  <a:srgbClr val="7030A0"/>
                </a:solidFill>
              </a:rPr>
              <a:t>School</a:t>
            </a:r>
            <a:r>
              <a:rPr lang="fr-FR" altLang="fr-FR" sz="1200" dirty="0">
                <a:solidFill>
                  <a:srgbClr val="7030A0"/>
                </a:solidFill>
              </a:rPr>
              <a:t> of Agricultural and Forest Sciences, </a:t>
            </a:r>
            <a:r>
              <a:rPr lang="fr-FR" altLang="fr-FR" sz="1200" dirty="0" err="1">
                <a:solidFill>
                  <a:srgbClr val="7030A0"/>
                </a:solidFill>
              </a:rPr>
              <a:t>University</a:t>
            </a:r>
            <a:r>
              <a:rPr lang="fr-FR" altLang="fr-FR" sz="1200" dirty="0">
                <a:solidFill>
                  <a:srgbClr val="7030A0"/>
                </a:solidFill>
              </a:rPr>
              <a:t> of Wales Bangor, UK – </a:t>
            </a:r>
            <a:r>
              <a:rPr lang="fr-FR" altLang="fr-FR" sz="1200" u="sng" dirty="0">
                <a:solidFill>
                  <a:srgbClr val="7030A0"/>
                </a:solidFill>
                <a:hlinkClick r:id="rId9"/>
              </a:rPr>
              <a:t>lexsys@bangor.ac.uk</a:t>
            </a:r>
            <a:r>
              <a:rPr lang="fr-FR" altLang="fr-FR" sz="1200" dirty="0">
                <a:solidFill>
                  <a:srgbClr val="7030A0"/>
                </a:solidFill>
              </a:rPr>
              <a:t> (mars 2006). </a:t>
            </a:r>
          </a:p>
          <a:p>
            <a:pPr eaLnBrk="1" hangingPunct="1"/>
            <a:r>
              <a:rPr lang="fr-FR" altLang="fr-FR" sz="1200" dirty="0">
                <a:solidFill>
                  <a:srgbClr val="7030A0"/>
                </a:solidFill>
              </a:rPr>
              <a:t>c) </a:t>
            </a:r>
            <a:r>
              <a:rPr lang="fr-FR" altLang="fr-FR" sz="1200" dirty="0" err="1">
                <a:solidFill>
                  <a:srgbClr val="7030A0"/>
                </a:solidFill>
              </a:rPr>
              <a:t>Fournet</a:t>
            </a:r>
            <a:r>
              <a:rPr lang="fr-FR" altLang="fr-FR" sz="1200" dirty="0">
                <a:solidFill>
                  <a:srgbClr val="7030A0"/>
                </a:solidFill>
              </a:rPr>
              <a:t>, J. (2002). Flore illustrée des phanérogames de Guadeloupe et de Martinique. Tome 1. 1324 p.</a:t>
            </a:r>
          </a:p>
          <a:p>
            <a:pPr eaLnBrk="1" hangingPunct="1"/>
            <a:r>
              <a:rPr lang="fr-FR" altLang="fr-FR" sz="1200" dirty="0">
                <a:solidFill>
                  <a:srgbClr val="7030A0"/>
                </a:solidFill>
                <a:latin typeface="+mn-lt"/>
              </a:rPr>
              <a:t>Note : </a:t>
            </a:r>
            <a:r>
              <a:rPr lang="fr-FR" sz="1200" dirty="0">
                <a:solidFill>
                  <a:srgbClr val="7030A0"/>
                </a:solidFill>
                <a:latin typeface="+mn-lt"/>
              </a:rPr>
              <a:t>Le </a:t>
            </a:r>
            <a:r>
              <a:rPr lang="fr-FR" sz="1200" i="1" dirty="0" err="1">
                <a:solidFill>
                  <a:srgbClr val="7030A0"/>
                </a:solidFill>
                <a:latin typeface="+mn-lt"/>
              </a:rPr>
              <a:t>Desmodium</a:t>
            </a:r>
            <a:r>
              <a:rPr lang="fr-FR" sz="1200" i="1" dirty="0">
                <a:solidFill>
                  <a:srgbClr val="7030A0"/>
                </a:solidFill>
                <a:latin typeface="+mn-lt"/>
              </a:rPr>
              <a:t> </a:t>
            </a:r>
            <a:r>
              <a:rPr lang="fr-FR" sz="1200" i="1" dirty="0" err="1">
                <a:solidFill>
                  <a:srgbClr val="7030A0"/>
                </a:solidFill>
                <a:latin typeface="+mn-lt"/>
              </a:rPr>
              <a:t>adscendens</a:t>
            </a:r>
            <a:r>
              <a:rPr lang="fr-FR" sz="1200" dirty="0">
                <a:solidFill>
                  <a:srgbClr val="7030A0"/>
                </a:solidFill>
                <a:latin typeface="+mn-lt"/>
              </a:rPr>
              <a:t> est un protecteur de la sphère hépatique et aide à la détoxication de l'organisme (pour chevaux, humains …). </a:t>
            </a:r>
            <a:r>
              <a:rPr lang="fr-FR" sz="1200" b="1" dirty="0">
                <a:solidFill>
                  <a:srgbClr val="7030A0"/>
                </a:solidFill>
                <a:latin typeface="+mn-lt"/>
              </a:rPr>
              <a:t>Il faut voir si les autres </a:t>
            </a:r>
            <a:r>
              <a:rPr lang="fr-FR" sz="1200" b="1" i="1" dirty="0" err="1">
                <a:solidFill>
                  <a:srgbClr val="7030A0"/>
                </a:solidFill>
                <a:latin typeface="+mn-lt"/>
              </a:rPr>
              <a:t>Desmodium</a:t>
            </a:r>
            <a:r>
              <a:rPr lang="fr-FR" sz="1200" b="1" dirty="0">
                <a:solidFill>
                  <a:srgbClr val="7030A0"/>
                </a:solidFill>
                <a:latin typeface="+mn-lt"/>
              </a:rPr>
              <a:t> le sont aussi.</a:t>
            </a:r>
            <a:endParaRPr lang="fr-FR" altLang="fr-FR" sz="1200" dirty="0">
              <a:solidFill>
                <a:srgbClr val="7030A0"/>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5575" y="969963"/>
            <a:ext cx="871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dirty="0">
                <a:solidFill>
                  <a:srgbClr val="7030A0"/>
                </a:solidFill>
                <a:latin typeface="+mn-lt"/>
              </a:rPr>
              <a:t>1.12. </a:t>
            </a:r>
            <a:r>
              <a:rPr lang="fr-FR" altLang="fr-FR" b="1" dirty="0">
                <a:solidFill>
                  <a:srgbClr val="7030A0"/>
                </a:solidFill>
                <a:latin typeface="+mn-lt"/>
              </a:rPr>
              <a:t>H</a:t>
            </a:r>
            <a:r>
              <a:rPr lang="fr-FR" b="1" dirty="0">
                <a:solidFill>
                  <a:srgbClr val="7030A0"/>
                </a:solidFill>
                <a:latin typeface="+mn-lt"/>
              </a:rPr>
              <a:t>aricot igname africain, </a:t>
            </a:r>
            <a:r>
              <a:rPr lang="fr-FR" b="1" dirty="0" err="1">
                <a:solidFill>
                  <a:srgbClr val="7030A0"/>
                </a:solidFill>
                <a:latin typeface="+mn-lt"/>
              </a:rPr>
              <a:t>yam</a:t>
            </a:r>
            <a:r>
              <a:rPr lang="fr-FR" b="1" dirty="0">
                <a:solidFill>
                  <a:srgbClr val="7030A0"/>
                </a:solidFill>
                <a:latin typeface="+mn-lt"/>
              </a:rPr>
              <a:t> </a:t>
            </a:r>
            <a:r>
              <a:rPr lang="fr-FR" b="1" dirty="0" err="1">
                <a:solidFill>
                  <a:srgbClr val="7030A0"/>
                </a:solidFill>
                <a:latin typeface="+mn-lt"/>
              </a:rPr>
              <a:t>bean</a:t>
            </a:r>
            <a:r>
              <a:rPr lang="fr-FR" b="1" dirty="0">
                <a:solidFill>
                  <a:srgbClr val="7030A0"/>
                </a:solidFill>
                <a:latin typeface="+mn-lt"/>
              </a:rPr>
              <a:t> (</a:t>
            </a:r>
            <a:r>
              <a:rPr lang="fr-FR" b="1" i="1" dirty="0" err="1">
                <a:solidFill>
                  <a:srgbClr val="7030A0"/>
                </a:solidFill>
                <a:latin typeface="+mn-lt"/>
              </a:rPr>
              <a:t>Sphenostylis</a:t>
            </a:r>
            <a:r>
              <a:rPr lang="fr-FR" b="1" i="1" dirty="0">
                <a:solidFill>
                  <a:srgbClr val="7030A0"/>
                </a:solidFill>
                <a:latin typeface="+mn-lt"/>
              </a:rPr>
              <a:t> </a:t>
            </a:r>
            <a:r>
              <a:rPr lang="fr-FR" b="1" i="1" dirty="0" err="1">
                <a:solidFill>
                  <a:srgbClr val="7030A0"/>
                </a:solidFill>
                <a:latin typeface="+mn-lt"/>
              </a:rPr>
              <a:t>stenocarpa</a:t>
            </a:r>
            <a:r>
              <a:rPr lang="fr-FR" b="1" dirty="0">
                <a:solidFill>
                  <a:srgbClr val="7030A0"/>
                </a:solidFill>
                <a:latin typeface="+mn-lt"/>
              </a:rPr>
              <a:t>)</a:t>
            </a:r>
            <a:r>
              <a:rPr lang="fr-FR" dirty="0">
                <a:solidFill>
                  <a:srgbClr val="7030A0"/>
                </a:solidFill>
                <a:latin typeface="+mn-lt"/>
              </a:rPr>
              <a:t> (</a:t>
            </a:r>
            <a:r>
              <a:rPr lang="fr-FR" i="1" dirty="0" err="1">
                <a:solidFill>
                  <a:srgbClr val="7030A0"/>
                </a:solidFill>
                <a:latin typeface="+mn-lt"/>
              </a:rPr>
              <a:t>Fabaceae</a:t>
            </a:r>
            <a:r>
              <a:rPr lang="fr-FR" dirty="0">
                <a:solidFill>
                  <a:srgbClr val="7030A0"/>
                </a:solidFill>
                <a:latin typeface="+mn-lt"/>
              </a:rPr>
              <a:t>) :</a:t>
            </a:r>
            <a:endParaRPr lang="fr-FR" altLang="fr-FR" dirty="0">
              <a:solidFill>
                <a:srgbClr val="7030A0"/>
              </a:solidFill>
              <a:latin typeface="+mn-lt"/>
            </a:endParaRPr>
          </a:p>
        </p:txBody>
      </p:sp>
      <p:sp>
        <p:nvSpPr>
          <p:cNvPr id="19459"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9460"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A0DCC90-5CBA-49B8-84F0-3407918F2484}" type="slidenum">
              <a:rPr lang="fr-FR" altLang="fr-FR" sz="1200">
                <a:solidFill>
                  <a:srgbClr val="898989"/>
                </a:solidFill>
                <a:latin typeface="Times New Roman" panose="02020603050405020304" pitchFamily="18" charset="0"/>
              </a:rPr>
              <a:pPr algn="r" eaLnBrk="1" hangingPunct="1">
                <a:spcBef>
                  <a:spcPct val="0"/>
                </a:spcBef>
                <a:buFontTx/>
                <a:buNone/>
              </a:pPr>
              <a:t>19</a:t>
            </a:fld>
            <a:endParaRPr lang="fr-FR" altLang="fr-FR" sz="1200">
              <a:solidFill>
                <a:srgbClr val="898989"/>
              </a:solidFill>
              <a:latin typeface="Times New Roman" panose="02020603050405020304" pitchFamily="18" charset="0"/>
            </a:endParaRPr>
          </a:p>
        </p:txBody>
      </p:sp>
      <p:sp>
        <p:nvSpPr>
          <p:cNvPr id="19461" name="Rectangle 1"/>
          <p:cNvSpPr>
            <a:spLocks noChangeArrowheads="1"/>
          </p:cNvSpPr>
          <p:nvPr/>
        </p:nvSpPr>
        <p:spPr bwMode="auto">
          <a:xfrm>
            <a:off x="155575" y="627063"/>
            <a:ext cx="613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9462" name="Rectangle 5"/>
          <p:cNvSpPr>
            <a:spLocks noChangeArrowheads="1"/>
          </p:cNvSpPr>
          <p:nvPr/>
        </p:nvSpPr>
        <p:spPr bwMode="auto">
          <a:xfrm>
            <a:off x="8154988" y="628650"/>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3" name="ZoneTexte 2"/>
          <p:cNvSpPr txBox="1"/>
          <p:nvPr/>
        </p:nvSpPr>
        <p:spPr>
          <a:xfrm>
            <a:off x="155575" y="1344203"/>
            <a:ext cx="8834438" cy="3693319"/>
          </a:xfrm>
          <a:prstGeom prst="rect">
            <a:avLst/>
          </a:prstGeom>
          <a:noFill/>
        </p:spPr>
        <p:txBody>
          <a:bodyPr wrap="square" rtlCol="0">
            <a:spAutoFit/>
          </a:bodyPr>
          <a:lstStyle/>
          <a:p>
            <a:pPr algn="just"/>
            <a:r>
              <a:rPr lang="fr-FR" sz="1400" dirty="0">
                <a:solidFill>
                  <a:srgbClr val="7030A0"/>
                </a:solidFill>
              </a:rPr>
              <a:t>Le haricot igname africain est une culture très utile en raison des conditions extrêmes, dans lesquelles il peut prospérer, y compris sous de fortes précipitations, dans les sols infertiles et acides, et sa résistance à plusieurs grands ravageurs des cultures. Il est également utile en raison de sa haute capacité de fixation de l’azote, la reconstitution du sol. Il est cultivé pour son azote. En Afrique occidentale, les graines de haricot igname africaine sont principalement utilisés, tandis que dans l'est et les régions centrales de l' Afrique, les tubercules sont principalement utilisés. Le haricot igname africaine est une légumineuse qui est riche en protéines et en amidon et une source importante d'acides aminés et de calcium qui sont importants pour le développement des enfants d' âge scolaire et aussi celles requises pour les adultes. Le haricot d'igname est une source utile de nutriments pour de nombreuses communautés africaines avec une valeur nutritionnelle comparable à celle du soja, bien que le temps de cuisson pour le grain du haricot igname est beaucoup plus longue (4-6 heures). </a:t>
            </a:r>
            <a:r>
              <a:rPr lang="fr-FR" sz="1400" dirty="0">
                <a:solidFill>
                  <a:srgbClr val="C00000"/>
                </a:solidFill>
              </a:rPr>
              <a:t>Cependant, certains problèmes de santé ont été découverts par rapport à la consommation de ces fèves, y compris des flatulences, des crampes d'estomac, de la diarrhée et des étourdissements</a:t>
            </a:r>
            <a:r>
              <a:rPr lang="fr-FR" sz="1400" dirty="0">
                <a:solidFill>
                  <a:srgbClr val="7030A0"/>
                </a:solidFill>
              </a:rPr>
              <a:t>. Ces problèmes résultent de la façon dont elles sont habituellement cuites.</a:t>
            </a:r>
          </a:p>
          <a:p>
            <a:pPr algn="just"/>
            <a:r>
              <a:rPr lang="fr-FR" sz="1400" dirty="0">
                <a:solidFill>
                  <a:srgbClr val="7030A0"/>
                </a:solidFill>
              </a:rPr>
              <a:t>Les graines sont généralement ajoutés aux soupes, aux sauces, ou écrasées (pilées) en farine.</a:t>
            </a:r>
          </a:p>
          <a:p>
            <a:pPr algn="just"/>
            <a:r>
              <a:rPr lang="fr-FR" sz="1400" dirty="0">
                <a:solidFill>
                  <a:srgbClr val="008000"/>
                </a:solidFill>
              </a:rPr>
              <a:t>C’est aussi une plante fourragère intéressante.</a:t>
            </a:r>
            <a:r>
              <a:rPr lang="fr-FR" sz="1400" dirty="0">
                <a:solidFill>
                  <a:srgbClr val="7030A0"/>
                </a:solidFill>
              </a:rPr>
              <a:t> </a:t>
            </a:r>
          </a:p>
          <a:p>
            <a:pPr algn="just"/>
            <a:r>
              <a:rPr lang="fr-FR" sz="1100" dirty="0">
                <a:solidFill>
                  <a:srgbClr val="7030A0"/>
                </a:solidFill>
              </a:rPr>
              <a:t>Source : a) </a:t>
            </a:r>
            <a:r>
              <a:rPr lang="fr-FR" sz="1100" u="sng" dirty="0">
                <a:solidFill>
                  <a:srgbClr val="7030A0"/>
                </a:solidFill>
                <a:hlinkClick r:id="rId2"/>
              </a:rPr>
              <a:t>https://en.wikipedia.org/wiki/Sphenostylis</a:t>
            </a:r>
            <a:r>
              <a:rPr lang="fr-FR" sz="1100" dirty="0">
                <a:solidFill>
                  <a:srgbClr val="7030A0"/>
                </a:solidFill>
              </a:rPr>
              <a:t>, b) </a:t>
            </a:r>
            <a:r>
              <a:rPr lang="fr-FR" sz="1100" dirty="0">
                <a:solidFill>
                  <a:srgbClr val="7030A0"/>
                </a:solidFill>
                <a:hlinkClick r:id="rId3"/>
              </a:rPr>
              <a:t>http://www.ajol.info/index.php/wajae/article/viewFile/40570/8103</a:t>
            </a:r>
            <a:r>
              <a:rPr lang="fr-FR" sz="1100" dirty="0">
                <a:solidFill>
                  <a:srgbClr val="7030A0"/>
                </a:solidFill>
              </a:rPr>
              <a:t>, </a:t>
            </a:r>
          </a:p>
          <a:p>
            <a:pPr algn="just"/>
            <a:r>
              <a:rPr lang="fr-FR" sz="1100" dirty="0">
                <a:solidFill>
                  <a:srgbClr val="7030A0"/>
                </a:solidFill>
              </a:rPr>
              <a:t>c) </a:t>
            </a:r>
            <a:r>
              <a:rPr lang="fr-FR" sz="1100" u="sng" dirty="0">
                <a:solidFill>
                  <a:srgbClr val="7030A0"/>
                </a:solidFill>
                <a:hlinkClick r:id="rId4"/>
              </a:rPr>
              <a:t>http://orbi.ulg.ac.be/bitstream/2268/141245/1/Le%20Haricot-igname%20Africain.pdf</a:t>
            </a:r>
            <a:r>
              <a:rPr lang="fr-FR" sz="1100" dirty="0">
                <a:solidFill>
                  <a:srgbClr val="7030A0"/>
                </a:solidFill>
              </a:rPr>
              <a:t>, d) </a:t>
            </a:r>
            <a:r>
              <a:rPr lang="fr-FR" sz="1100" dirty="0">
                <a:solidFill>
                  <a:srgbClr val="7030A0"/>
                </a:solidFill>
                <a:hlinkClick r:id="rId5"/>
              </a:rPr>
              <a:t>http://www.bioline.org.br/request?ft01020</a:t>
            </a:r>
            <a:r>
              <a:rPr lang="fr-FR" sz="1100" dirty="0">
                <a:solidFill>
                  <a:srgbClr val="7030A0"/>
                </a:solidFill>
              </a:rPr>
              <a:t> </a:t>
            </a: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6513" y="4947361"/>
            <a:ext cx="1554040" cy="2037695"/>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0838" y="5037522"/>
            <a:ext cx="2466975" cy="1857375"/>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800" y="4924425"/>
            <a:ext cx="2362200" cy="1933575"/>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273" y="5138592"/>
            <a:ext cx="2133600" cy="1657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971550" y="188913"/>
            <a:ext cx="6911975" cy="4318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3075"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C9780B4-E926-403C-A21B-45B081A38CEE}" type="slidenum">
              <a:rPr lang="fr-FR" altLang="fr-FR" sz="1200">
                <a:solidFill>
                  <a:srgbClr val="898989"/>
                </a:solidFill>
                <a:latin typeface="Times New Roman" panose="02020603050405020304" pitchFamily="18" charset="0"/>
              </a:rPr>
              <a:pPr algn="r" eaLnBrk="1" hangingPunct="1">
                <a:spcBef>
                  <a:spcPct val="0"/>
                </a:spcBef>
                <a:buFontTx/>
                <a:buNone/>
              </a:pPr>
              <a:t>2</a:t>
            </a:fld>
            <a:endParaRPr lang="fr-FR" altLang="fr-FR" sz="1200">
              <a:solidFill>
                <a:srgbClr val="898989"/>
              </a:solidFill>
              <a:latin typeface="Times New Roman" panose="02020603050405020304" pitchFamily="18" charset="0"/>
            </a:endParaRPr>
          </a:p>
        </p:txBody>
      </p:sp>
      <p:sp>
        <p:nvSpPr>
          <p:cNvPr id="5" name="Rectangle 4"/>
          <p:cNvSpPr/>
          <p:nvPr/>
        </p:nvSpPr>
        <p:spPr>
          <a:xfrm>
            <a:off x="179388" y="620713"/>
            <a:ext cx="8785225" cy="4246562"/>
          </a:xfrm>
          <a:prstGeom prst="rect">
            <a:avLst/>
          </a:prstGeom>
        </p:spPr>
        <p:txBody>
          <a:bodyPr>
            <a:spAutoFit/>
          </a:bodyPr>
          <a:lstStyle/>
          <a:p>
            <a:pPr eaLnBrk="1" hangingPunct="1">
              <a:defRPr/>
            </a:pPr>
            <a:r>
              <a:rPr lang="fr-FR" dirty="0">
                <a:solidFill>
                  <a:srgbClr val="7030A0"/>
                </a:solidFill>
                <a:latin typeface="Arial" charset="0"/>
                <a:cs typeface="Arial" charset="0"/>
              </a:rPr>
              <a:t>0. </a:t>
            </a:r>
            <a:r>
              <a:rPr lang="fr-FR" b="1" dirty="0">
                <a:solidFill>
                  <a:srgbClr val="7030A0"/>
                </a:solidFill>
                <a:latin typeface="Arial" charset="0"/>
                <a:cs typeface="Arial" charset="0"/>
              </a:rPr>
              <a:t>Sommaire</a:t>
            </a:r>
          </a:p>
          <a:p>
            <a:pPr eaLnBrk="1" hangingPunct="1">
              <a:defRPr/>
            </a:pPr>
            <a:endParaRPr lang="fr-FR" dirty="0">
              <a:solidFill>
                <a:srgbClr val="7030A0"/>
              </a:solidFill>
              <a:latin typeface="Arial" charset="0"/>
              <a:cs typeface="Arial" charset="0"/>
            </a:endParaRPr>
          </a:p>
          <a:p>
            <a:pPr eaLnBrk="1" hangingPunct="1">
              <a:defRPr/>
            </a:pPr>
            <a:r>
              <a:rPr lang="fr-FR" dirty="0">
                <a:solidFill>
                  <a:srgbClr val="7030A0"/>
                </a:solidFill>
                <a:latin typeface="+mn-lt"/>
                <a:cs typeface="Arial" charset="0"/>
              </a:rPr>
              <a:t>1. Légumineuses tropicales utilisées comme engrais vert, couvre-sol et fourrage</a:t>
            </a:r>
          </a:p>
          <a:p>
            <a:pPr eaLnBrk="1" hangingPunct="1">
              <a:defRPr/>
            </a:pPr>
            <a:r>
              <a:rPr lang="fr-FR" dirty="0">
                <a:solidFill>
                  <a:srgbClr val="7030A0"/>
                </a:solidFill>
                <a:latin typeface="+mn-lt"/>
                <a:cs typeface="Arial" charset="0"/>
              </a:rPr>
              <a:t>1.1. Luzerne brésilienne ou Luzerne tropicale (</a:t>
            </a:r>
            <a:r>
              <a:rPr lang="fr-FR" i="1" dirty="0" err="1">
                <a:solidFill>
                  <a:srgbClr val="7030A0"/>
                </a:solidFill>
                <a:latin typeface="+mn-lt"/>
                <a:cs typeface="Arial" charset="0"/>
              </a:rPr>
              <a:t>Stylosanthes</a:t>
            </a:r>
            <a:r>
              <a:rPr lang="fr-FR" dirty="0">
                <a:solidFill>
                  <a:srgbClr val="7030A0"/>
                </a:solidFill>
                <a:latin typeface="+mn-lt"/>
                <a:cs typeface="Arial" charset="0"/>
              </a:rPr>
              <a:t> </a:t>
            </a:r>
            <a:r>
              <a:rPr lang="fr-FR" i="1" dirty="0" err="1">
                <a:solidFill>
                  <a:srgbClr val="7030A0"/>
                </a:solidFill>
                <a:latin typeface="+mn-lt"/>
                <a:cs typeface="Arial" charset="0"/>
              </a:rPr>
              <a:t>guianensis</a:t>
            </a:r>
            <a:r>
              <a:rPr lang="fr-FR" dirty="0">
                <a:solidFill>
                  <a:srgbClr val="7030A0"/>
                </a:solidFill>
                <a:latin typeface="+mn-lt"/>
                <a:cs typeface="Arial" charset="0"/>
              </a:rPr>
              <a:t>) </a:t>
            </a:r>
          </a:p>
          <a:p>
            <a:pPr eaLnBrk="1" hangingPunct="1">
              <a:defRPr/>
            </a:pPr>
            <a:r>
              <a:rPr lang="fr-FR" dirty="0">
                <a:solidFill>
                  <a:srgbClr val="7030A0"/>
                </a:solidFill>
                <a:latin typeface="+mn-lt"/>
                <a:cs typeface="Arial" charset="0"/>
              </a:rPr>
              <a:t>1.2. </a:t>
            </a:r>
            <a:r>
              <a:rPr lang="fr-FR" dirty="0" err="1">
                <a:solidFill>
                  <a:srgbClr val="7030A0"/>
                </a:solidFill>
                <a:latin typeface="+mn-lt"/>
                <a:cs typeface="Arial" charset="0"/>
              </a:rPr>
              <a:t>Crotalaire</a:t>
            </a:r>
            <a:r>
              <a:rPr lang="fr-FR" dirty="0">
                <a:solidFill>
                  <a:srgbClr val="7030A0"/>
                </a:solidFill>
                <a:latin typeface="+mn-lt"/>
                <a:cs typeface="Arial" charset="0"/>
              </a:rPr>
              <a:t> effilée ou Chanvre du Bengale (</a:t>
            </a:r>
            <a:r>
              <a:rPr lang="fr-FR" i="1" dirty="0" err="1">
                <a:solidFill>
                  <a:srgbClr val="7030A0"/>
                </a:solidFill>
                <a:latin typeface="+mn-lt"/>
                <a:cs typeface="Arial" charset="0"/>
              </a:rPr>
              <a:t>Crotalaria</a:t>
            </a:r>
            <a:r>
              <a:rPr lang="fr-FR" i="1" dirty="0">
                <a:solidFill>
                  <a:srgbClr val="7030A0"/>
                </a:solidFill>
                <a:latin typeface="+mn-lt"/>
                <a:cs typeface="Arial" charset="0"/>
              </a:rPr>
              <a:t> </a:t>
            </a:r>
            <a:r>
              <a:rPr lang="fr-FR" i="1" dirty="0" err="1">
                <a:solidFill>
                  <a:srgbClr val="7030A0"/>
                </a:solidFill>
                <a:latin typeface="+mn-lt"/>
                <a:cs typeface="Arial" charset="0"/>
              </a:rPr>
              <a:t>juncea</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1.3. </a:t>
            </a:r>
            <a:r>
              <a:rPr lang="fr-FR" i="1" dirty="0">
                <a:solidFill>
                  <a:srgbClr val="7030A0"/>
                </a:solidFill>
                <a:latin typeface="+mn-lt"/>
                <a:cs typeface="Arial" charset="0"/>
              </a:rPr>
              <a:t>Tephrosia </a:t>
            </a:r>
            <a:r>
              <a:rPr lang="fr-FR" i="1" dirty="0" err="1">
                <a:solidFill>
                  <a:srgbClr val="7030A0"/>
                </a:solidFill>
                <a:latin typeface="+mn-lt"/>
                <a:cs typeface="Arial" charset="0"/>
              </a:rPr>
              <a:t>sp</a:t>
            </a:r>
            <a:r>
              <a:rPr lang="fr-FR" i="1" dirty="0">
                <a:solidFill>
                  <a:srgbClr val="7030A0"/>
                </a:solidFill>
                <a:latin typeface="+mn-lt"/>
                <a:cs typeface="Arial" charset="0"/>
              </a:rPr>
              <a:t>.</a:t>
            </a:r>
            <a:r>
              <a:rPr lang="fr-FR" dirty="0">
                <a:solidFill>
                  <a:srgbClr val="7030A0"/>
                </a:solidFill>
                <a:latin typeface="+mn-lt"/>
                <a:cs typeface="Arial" charset="0"/>
              </a:rPr>
              <a:t> </a:t>
            </a:r>
          </a:p>
          <a:p>
            <a:pPr eaLnBrk="1" hangingPunct="1">
              <a:defRPr/>
            </a:pPr>
            <a:r>
              <a:rPr lang="fr-FR" dirty="0">
                <a:solidFill>
                  <a:srgbClr val="7030A0"/>
                </a:solidFill>
                <a:latin typeface="+mn-lt"/>
                <a:cs typeface="Arial" charset="0"/>
              </a:rPr>
              <a:t>1.4. Pois d’</a:t>
            </a:r>
            <a:r>
              <a:rPr lang="fr-FR" dirty="0" err="1">
                <a:solidFill>
                  <a:srgbClr val="7030A0"/>
                </a:solidFill>
                <a:latin typeface="+mn-lt"/>
                <a:cs typeface="Arial" charset="0"/>
              </a:rPr>
              <a:t>Angole</a:t>
            </a:r>
            <a:r>
              <a:rPr lang="fr-FR" dirty="0">
                <a:solidFill>
                  <a:srgbClr val="7030A0"/>
                </a:solidFill>
                <a:latin typeface="+mn-lt"/>
                <a:cs typeface="Arial" charset="0"/>
              </a:rPr>
              <a:t> (</a:t>
            </a:r>
            <a:r>
              <a:rPr lang="fr-FR" i="1" dirty="0" err="1">
                <a:solidFill>
                  <a:srgbClr val="7030A0"/>
                </a:solidFill>
                <a:latin typeface="+mn-lt"/>
                <a:cs typeface="Arial" charset="0"/>
              </a:rPr>
              <a:t>Cajanus</a:t>
            </a:r>
            <a:r>
              <a:rPr lang="fr-FR" i="1" dirty="0">
                <a:solidFill>
                  <a:srgbClr val="7030A0"/>
                </a:solidFill>
                <a:latin typeface="+mn-lt"/>
                <a:cs typeface="Arial" charset="0"/>
              </a:rPr>
              <a:t> </a:t>
            </a:r>
            <a:r>
              <a:rPr lang="fr-FR" i="1" dirty="0" err="1">
                <a:solidFill>
                  <a:srgbClr val="7030A0"/>
                </a:solidFill>
                <a:latin typeface="+mn-lt"/>
                <a:cs typeface="Arial" charset="0"/>
              </a:rPr>
              <a:t>cajan</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1.5. Fenugrec ou Trigonelle fenugrec </a:t>
            </a:r>
            <a:r>
              <a:rPr lang="fr-FR" i="1" dirty="0">
                <a:solidFill>
                  <a:srgbClr val="7030A0"/>
                </a:solidFill>
                <a:latin typeface="+mn-lt"/>
                <a:cs typeface="Arial" charset="0"/>
              </a:rPr>
              <a:t>(</a:t>
            </a:r>
            <a:r>
              <a:rPr lang="fr-FR" i="1" dirty="0" err="1">
                <a:solidFill>
                  <a:srgbClr val="7030A0"/>
                </a:solidFill>
                <a:latin typeface="+mn-lt"/>
                <a:cs typeface="Arial" charset="0"/>
              </a:rPr>
              <a:t>Trigonella</a:t>
            </a:r>
            <a:r>
              <a:rPr lang="fr-FR" i="1" dirty="0">
                <a:solidFill>
                  <a:srgbClr val="7030A0"/>
                </a:solidFill>
                <a:latin typeface="+mn-lt"/>
                <a:cs typeface="Arial" charset="0"/>
              </a:rPr>
              <a:t> </a:t>
            </a:r>
            <a:r>
              <a:rPr lang="fr-FR" i="1" dirty="0" err="1">
                <a:solidFill>
                  <a:srgbClr val="7030A0"/>
                </a:solidFill>
                <a:latin typeface="+mn-lt"/>
                <a:cs typeface="Arial" charset="0"/>
              </a:rPr>
              <a:t>foenum</a:t>
            </a:r>
            <a:r>
              <a:rPr lang="fr-FR" i="1" dirty="0">
                <a:solidFill>
                  <a:srgbClr val="7030A0"/>
                </a:solidFill>
                <a:latin typeface="+mn-lt"/>
                <a:cs typeface="Arial" charset="0"/>
              </a:rPr>
              <a:t>-</a:t>
            </a:r>
            <a:r>
              <a:rPr lang="fr-FR" i="1" dirty="0" err="1">
                <a:solidFill>
                  <a:srgbClr val="7030A0"/>
                </a:solidFill>
                <a:latin typeface="+mn-lt"/>
                <a:cs typeface="Arial" charset="0"/>
              </a:rPr>
              <a:t>graecum</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1.6. Mélilot blanc (</a:t>
            </a:r>
            <a:r>
              <a:rPr lang="fr-FR" i="1" dirty="0" err="1">
                <a:solidFill>
                  <a:srgbClr val="7030A0"/>
                </a:solidFill>
                <a:latin typeface="+mn-lt"/>
                <a:cs typeface="Arial" charset="0"/>
              </a:rPr>
              <a:t>Melilotus</a:t>
            </a:r>
            <a:r>
              <a:rPr lang="fr-FR" i="1" dirty="0">
                <a:solidFill>
                  <a:srgbClr val="7030A0"/>
                </a:solidFill>
                <a:latin typeface="+mn-lt"/>
                <a:cs typeface="Arial" charset="0"/>
              </a:rPr>
              <a:t> </a:t>
            </a:r>
            <a:r>
              <a:rPr lang="fr-FR" i="1" dirty="0" err="1">
                <a:solidFill>
                  <a:srgbClr val="7030A0"/>
                </a:solidFill>
                <a:latin typeface="+mn-lt"/>
                <a:cs typeface="Arial" charset="0"/>
              </a:rPr>
              <a:t>albus</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1.7. Mélilot jaune (</a:t>
            </a:r>
            <a:r>
              <a:rPr lang="fr-FR" i="1" dirty="0" err="1">
                <a:solidFill>
                  <a:srgbClr val="7030A0"/>
                </a:solidFill>
                <a:latin typeface="+mn-lt"/>
                <a:cs typeface="Arial" charset="0"/>
              </a:rPr>
              <a:t>Melilotus</a:t>
            </a:r>
            <a:r>
              <a:rPr lang="fr-FR" i="1" dirty="0">
                <a:solidFill>
                  <a:srgbClr val="7030A0"/>
                </a:solidFill>
                <a:latin typeface="+mn-lt"/>
                <a:cs typeface="Arial" charset="0"/>
              </a:rPr>
              <a:t> </a:t>
            </a:r>
            <a:r>
              <a:rPr lang="fr-FR" i="1" dirty="0" err="1">
                <a:solidFill>
                  <a:srgbClr val="7030A0"/>
                </a:solidFill>
                <a:latin typeface="+mn-lt"/>
                <a:cs typeface="Arial" charset="0"/>
              </a:rPr>
              <a:t>indicus</a:t>
            </a:r>
            <a:r>
              <a:rPr lang="fr-FR" dirty="0">
                <a:solidFill>
                  <a:srgbClr val="7030A0"/>
                </a:solidFill>
                <a:latin typeface="+mn-lt"/>
                <a:cs typeface="Arial" charset="0"/>
              </a:rPr>
              <a:t>) </a:t>
            </a:r>
          </a:p>
          <a:p>
            <a:pPr eaLnBrk="1" hangingPunct="1">
              <a:defRPr/>
            </a:pPr>
            <a:r>
              <a:rPr lang="fr-FR" dirty="0">
                <a:solidFill>
                  <a:srgbClr val="7030A0"/>
                </a:solidFill>
                <a:latin typeface="+mn-lt"/>
                <a:cs typeface="Arial" charset="0"/>
              </a:rPr>
              <a:t>1.8. Lupin jaune (</a:t>
            </a:r>
            <a:r>
              <a:rPr lang="fr-FR" i="1" dirty="0" err="1">
                <a:solidFill>
                  <a:srgbClr val="7030A0"/>
                </a:solidFill>
                <a:latin typeface="+mn-lt"/>
                <a:cs typeface="Arial" charset="0"/>
              </a:rPr>
              <a:t>Lupinus</a:t>
            </a:r>
            <a:r>
              <a:rPr lang="fr-FR" i="1" dirty="0">
                <a:solidFill>
                  <a:srgbClr val="7030A0"/>
                </a:solidFill>
                <a:latin typeface="+mn-lt"/>
                <a:cs typeface="Arial" charset="0"/>
              </a:rPr>
              <a:t> </a:t>
            </a:r>
            <a:r>
              <a:rPr lang="fr-FR" i="1" dirty="0" err="1">
                <a:solidFill>
                  <a:srgbClr val="7030A0"/>
                </a:solidFill>
                <a:latin typeface="+mn-lt"/>
                <a:cs typeface="Arial" charset="0"/>
              </a:rPr>
              <a:t>luteus</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1.9. Lupin bleu ou lupin à feuille étroite (</a:t>
            </a:r>
            <a:r>
              <a:rPr lang="fr-FR" i="1" dirty="0" err="1">
                <a:solidFill>
                  <a:srgbClr val="7030A0"/>
                </a:solidFill>
                <a:latin typeface="+mn-lt"/>
                <a:cs typeface="Arial" charset="0"/>
                <a:hlinkClick r:id="rId2" tooltip="Lupinus angustifolius"/>
              </a:rPr>
              <a:t>Lupinus</a:t>
            </a:r>
            <a:r>
              <a:rPr lang="fr-FR" i="1" dirty="0">
                <a:solidFill>
                  <a:srgbClr val="7030A0"/>
                </a:solidFill>
                <a:latin typeface="+mn-lt"/>
                <a:cs typeface="Arial" charset="0"/>
                <a:hlinkClick r:id="rId2" tooltip="Lupinus angustifolius"/>
              </a:rPr>
              <a:t> </a:t>
            </a:r>
            <a:r>
              <a:rPr lang="fr-FR" i="1" dirty="0" err="1">
                <a:solidFill>
                  <a:srgbClr val="7030A0"/>
                </a:solidFill>
                <a:latin typeface="+mn-lt"/>
                <a:cs typeface="Arial" charset="0"/>
                <a:hlinkClick r:id="rId2" tooltip="Lupinus angustifolius"/>
              </a:rPr>
              <a:t>angustifolius</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1.10. Légumineuses diverses intéressantes</a:t>
            </a:r>
          </a:p>
          <a:p>
            <a:pPr eaLnBrk="1" hangingPunct="1">
              <a:defRPr/>
            </a:pPr>
            <a:r>
              <a:rPr lang="fr-FR" dirty="0">
                <a:solidFill>
                  <a:srgbClr val="7030A0"/>
                </a:solidFill>
                <a:latin typeface="+mn-lt"/>
                <a:cs typeface="Arial" charset="0"/>
              </a:rPr>
              <a:t>1.11. Mauvaise herbe des gueux, </a:t>
            </a:r>
            <a:r>
              <a:rPr lang="fr-FR" dirty="0" err="1">
                <a:solidFill>
                  <a:srgbClr val="7030A0"/>
                </a:solidFill>
                <a:latin typeface="+mn-lt"/>
                <a:cs typeface="Arial" charset="0"/>
              </a:rPr>
              <a:t>beggarweed</a:t>
            </a:r>
            <a:r>
              <a:rPr lang="fr-FR" dirty="0">
                <a:solidFill>
                  <a:srgbClr val="7030A0"/>
                </a:solidFill>
                <a:latin typeface="+mn-lt"/>
                <a:cs typeface="Arial" charset="0"/>
              </a:rPr>
              <a:t> (</a:t>
            </a:r>
            <a:r>
              <a:rPr lang="fr-FR" i="1" dirty="0" err="1">
                <a:solidFill>
                  <a:srgbClr val="7030A0"/>
                </a:solidFill>
                <a:latin typeface="+mn-lt"/>
              </a:rPr>
              <a:t>Desmodium</a:t>
            </a:r>
            <a:r>
              <a:rPr lang="fr-FR" i="1" dirty="0">
                <a:solidFill>
                  <a:srgbClr val="7030A0"/>
                </a:solidFill>
                <a:latin typeface="+mn-lt"/>
              </a:rPr>
              <a:t> </a:t>
            </a:r>
            <a:r>
              <a:rPr lang="fr-FR" i="1" dirty="0" err="1">
                <a:solidFill>
                  <a:srgbClr val="7030A0"/>
                </a:solidFill>
                <a:latin typeface="+mn-lt"/>
              </a:rPr>
              <a:t>tortuosum</a:t>
            </a:r>
            <a:r>
              <a:rPr lang="fr-FR" dirty="0">
                <a:solidFill>
                  <a:srgbClr val="7030A0"/>
                </a:solidFill>
                <a:latin typeface="+mn-lt"/>
                <a:cs typeface="Arial" charset="0"/>
              </a:rPr>
              <a:t>)</a:t>
            </a:r>
          </a:p>
          <a:p>
            <a:pPr eaLnBrk="1" hangingPunct="1">
              <a:defRPr/>
            </a:pPr>
            <a:r>
              <a:rPr lang="fr-FR" altLang="fr-FR" dirty="0">
                <a:solidFill>
                  <a:srgbClr val="7030A0"/>
                </a:solidFill>
                <a:latin typeface="+mn-lt"/>
              </a:rPr>
              <a:t>1.12. H</a:t>
            </a:r>
            <a:r>
              <a:rPr lang="fr-FR" dirty="0">
                <a:solidFill>
                  <a:srgbClr val="7030A0"/>
                </a:solidFill>
                <a:latin typeface="+mn-lt"/>
              </a:rPr>
              <a:t>aricot igname africain, </a:t>
            </a:r>
            <a:r>
              <a:rPr lang="fr-FR" dirty="0" err="1">
                <a:solidFill>
                  <a:srgbClr val="7030A0"/>
                </a:solidFill>
                <a:latin typeface="+mn-lt"/>
              </a:rPr>
              <a:t>yam</a:t>
            </a:r>
            <a:r>
              <a:rPr lang="fr-FR" dirty="0">
                <a:solidFill>
                  <a:srgbClr val="7030A0"/>
                </a:solidFill>
                <a:latin typeface="+mn-lt"/>
              </a:rPr>
              <a:t> </a:t>
            </a:r>
            <a:r>
              <a:rPr lang="fr-FR" dirty="0" err="1">
                <a:solidFill>
                  <a:srgbClr val="7030A0"/>
                </a:solidFill>
                <a:latin typeface="+mn-lt"/>
              </a:rPr>
              <a:t>bean</a:t>
            </a:r>
            <a:r>
              <a:rPr lang="fr-FR" dirty="0">
                <a:solidFill>
                  <a:srgbClr val="7030A0"/>
                </a:solidFill>
                <a:latin typeface="+mn-lt"/>
              </a:rPr>
              <a:t> (</a:t>
            </a:r>
            <a:r>
              <a:rPr lang="fr-FR" i="1" dirty="0" err="1">
                <a:solidFill>
                  <a:srgbClr val="7030A0"/>
                </a:solidFill>
                <a:latin typeface="+mn-lt"/>
              </a:rPr>
              <a:t>Sphenostylis</a:t>
            </a:r>
            <a:r>
              <a:rPr lang="fr-FR" i="1" dirty="0">
                <a:solidFill>
                  <a:srgbClr val="7030A0"/>
                </a:solidFill>
                <a:latin typeface="+mn-lt"/>
              </a:rPr>
              <a:t> </a:t>
            </a:r>
            <a:r>
              <a:rPr lang="fr-FR" i="1" dirty="0" err="1">
                <a:solidFill>
                  <a:srgbClr val="7030A0"/>
                </a:solidFill>
                <a:latin typeface="+mn-lt"/>
              </a:rPr>
              <a:t>stenocarpa</a:t>
            </a:r>
            <a:r>
              <a:rPr lang="fr-FR" dirty="0">
                <a:solidFill>
                  <a:srgbClr val="7030A0"/>
                </a:solidFill>
                <a:latin typeface="+mn-lt"/>
              </a:rPr>
              <a:t>) (</a:t>
            </a:r>
            <a:r>
              <a:rPr lang="fr-FR" i="1" dirty="0" err="1">
                <a:solidFill>
                  <a:srgbClr val="7030A0"/>
                </a:solidFill>
                <a:latin typeface="+mn-lt"/>
              </a:rPr>
              <a:t>Fabaceae</a:t>
            </a:r>
            <a:r>
              <a:rPr lang="fr-FR" dirty="0">
                <a:solidFill>
                  <a:srgbClr val="7030A0"/>
                </a:solidFill>
                <a:latin typeface="+mn-lt"/>
              </a:rPr>
              <a:t>)</a:t>
            </a:r>
            <a:endParaRPr lang="fr-FR" dirty="0">
              <a:solidFill>
                <a:srgbClr val="7030A0"/>
              </a:solidFill>
              <a:latin typeface="+mn-l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50825" y="909638"/>
            <a:ext cx="568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1.10. </a:t>
            </a:r>
            <a:r>
              <a:rPr lang="fr-FR" altLang="fr-FR" sz="1800" b="1">
                <a:solidFill>
                  <a:srgbClr val="7030A0"/>
                </a:solidFill>
                <a:latin typeface="Arial" panose="020B0604020202020204" pitchFamily="34" charset="0"/>
              </a:rPr>
              <a:t>Légumineuses diverses intéressantes (suite)</a:t>
            </a:r>
            <a:endParaRPr lang="fr-FR" altLang="fr-FR" sz="1800">
              <a:solidFill>
                <a:srgbClr val="7030A0"/>
              </a:solidFill>
              <a:latin typeface="Arial" panose="020B0604020202020204" pitchFamily="34" charset="0"/>
            </a:endParaRPr>
          </a:p>
        </p:txBody>
      </p:sp>
      <p:sp>
        <p:nvSpPr>
          <p:cNvPr id="20483"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0484"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EFEA014-6AB5-4018-BBE2-50D1A117C23C}" type="slidenum">
              <a:rPr lang="fr-FR" altLang="fr-FR" sz="1200">
                <a:solidFill>
                  <a:srgbClr val="898989"/>
                </a:solidFill>
                <a:latin typeface="Times New Roman" panose="02020603050405020304" pitchFamily="18" charset="0"/>
              </a:rPr>
              <a:pPr algn="r" eaLnBrk="1" hangingPunct="1">
                <a:spcBef>
                  <a:spcPct val="0"/>
                </a:spcBef>
                <a:buFontTx/>
                <a:buNone/>
              </a:pPr>
              <a:t>20</a:t>
            </a:fld>
            <a:endParaRPr lang="fr-FR" altLang="fr-FR" sz="1200">
              <a:solidFill>
                <a:srgbClr val="898989"/>
              </a:solidFill>
              <a:latin typeface="Times New Roman" panose="02020603050405020304" pitchFamily="18" charset="0"/>
            </a:endParaRPr>
          </a:p>
        </p:txBody>
      </p:sp>
      <p:sp>
        <p:nvSpPr>
          <p:cNvPr id="20485" name="Rectangle 1"/>
          <p:cNvSpPr>
            <a:spLocks noChangeArrowheads="1"/>
          </p:cNvSpPr>
          <p:nvPr/>
        </p:nvSpPr>
        <p:spPr bwMode="auto">
          <a:xfrm>
            <a:off x="179388" y="549275"/>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20486" name="Rectangle 6"/>
          <p:cNvSpPr>
            <a:spLocks noChangeArrowheads="1"/>
          </p:cNvSpPr>
          <p:nvPr/>
        </p:nvSpPr>
        <p:spPr bwMode="auto">
          <a:xfrm>
            <a:off x="6011863" y="908050"/>
            <a:ext cx="37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20487" name="ZoneTexte 6"/>
          <p:cNvSpPr txBox="1">
            <a:spLocks noChangeArrowheads="1"/>
          </p:cNvSpPr>
          <p:nvPr/>
        </p:nvSpPr>
        <p:spPr bwMode="auto">
          <a:xfrm>
            <a:off x="107950" y="1268413"/>
            <a:ext cx="88566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latin typeface="Arial" panose="020B0604020202020204" pitchFamily="34" charset="0"/>
              </a:rPr>
              <a:t>c) </a:t>
            </a:r>
            <a:r>
              <a:rPr lang="fr-FR" altLang="fr-FR" sz="1400" b="1">
                <a:solidFill>
                  <a:srgbClr val="7030A0"/>
                </a:solidFill>
                <a:latin typeface="Arial" panose="020B0604020202020204" pitchFamily="34" charset="0"/>
              </a:rPr>
              <a:t>Vesce commune</a:t>
            </a:r>
            <a:r>
              <a:rPr lang="fr-FR" altLang="fr-FR" sz="1400">
                <a:solidFill>
                  <a:srgbClr val="7030A0"/>
                </a:solidFill>
                <a:latin typeface="Arial" panose="020B0604020202020204" pitchFamily="34" charset="0"/>
              </a:rPr>
              <a:t> ou </a:t>
            </a:r>
            <a:r>
              <a:rPr lang="fr-FR" altLang="fr-FR" sz="1400" b="1">
                <a:solidFill>
                  <a:srgbClr val="7030A0"/>
                </a:solidFill>
                <a:latin typeface="Arial" panose="020B0604020202020204" pitchFamily="34" charset="0"/>
              </a:rPr>
              <a:t>Vesce cultivée</a:t>
            </a:r>
            <a:r>
              <a:rPr lang="fr-FR" altLang="fr-FR" sz="1400">
                <a:solidFill>
                  <a:srgbClr val="7030A0"/>
                </a:solidFill>
                <a:latin typeface="Arial" panose="020B0604020202020204" pitchFamily="34" charset="0"/>
              </a:rPr>
              <a:t> (</a:t>
            </a:r>
            <a:r>
              <a:rPr lang="fr-FR" altLang="fr-FR" sz="1400" i="1">
                <a:solidFill>
                  <a:srgbClr val="7030A0"/>
                </a:solidFill>
                <a:latin typeface="Arial" panose="020B0604020202020204" pitchFamily="34" charset="0"/>
                <a:hlinkClick r:id="rId2" tooltip="Vicia sativa"/>
              </a:rPr>
              <a:t>Vicia sativa</a:t>
            </a:r>
            <a:r>
              <a:rPr lang="fr-FR" altLang="fr-FR" sz="1400">
                <a:solidFill>
                  <a:srgbClr val="7030A0"/>
                </a:solidFill>
                <a:latin typeface="Arial" panose="020B0604020202020204" pitchFamily="34" charset="0"/>
              </a:rPr>
              <a:t>) : C’est une herbacée annuelle, souvent cultivée comme </a:t>
            </a:r>
            <a:r>
              <a:rPr lang="fr-FR" altLang="fr-FR" sz="1400">
                <a:solidFill>
                  <a:srgbClr val="7030A0"/>
                </a:solidFill>
                <a:latin typeface="Arial" panose="020B0604020202020204" pitchFamily="34" charset="0"/>
                <a:hlinkClick r:id="rId3" tooltip="Plante fourragère"/>
              </a:rPr>
              <a:t>plante fourragère</a:t>
            </a:r>
            <a:r>
              <a:rPr lang="fr-FR" altLang="fr-FR" sz="1400">
                <a:solidFill>
                  <a:srgbClr val="7030A0"/>
                </a:solidFill>
                <a:latin typeface="Arial" panose="020B0604020202020204" pitchFamily="34" charset="0"/>
              </a:rPr>
              <a:t>, pouvant atteindre 70 cm de hauteur. Elle se rencontre aussi dans les champs (</a:t>
            </a:r>
            <a:r>
              <a:rPr lang="fr-FR" altLang="fr-FR" sz="1400">
                <a:latin typeface="Arial" panose="020B0604020202020204" pitchFamily="34" charset="0"/>
                <a:hlinkClick r:id="rId4" tooltip="Plante messicole"/>
              </a:rPr>
              <a:t>espèce messicole</a:t>
            </a:r>
            <a:r>
              <a:rPr lang="fr-FR" altLang="fr-FR" sz="1400">
                <a:solidFill>
                  <a:srgbClr val="7030A0"/>
                </a:solidFill>
                <a:latin typeface="Arial" panose="020B0604020202020204" pitchFamily="34" charset="0"/>
              </a:rPr>
              <a:t>), les parcours, parmi les buissons et au bord des chemins sur des terrains à altitude variable (0 à 850 m). </a:t>
            </a:r>
            <a:r>
              <a:rPr lang="fr-FR" altLang="fr-FR" sz="1400" b="1">
                <a:solidFill>
                  <a:srgbClr val="008000"/>
                </a:solidFill>
                <a:latin typeface="Arial" panose="020B0604020202020204" pitchFamily="34" charset="0"/>
              </a:rPr>
              <a:t>Les </a:t>
            </a:r>
            <a:r>
              <a:rPr lang="fr-FR" altLang="fr-FR" sz="1400" b="1">
                <a:solidFill>
                  <a:srgbClr val="008000"/>
                </a:solidFill>
                <a:latin typeface="Arial" panose="020B0604020202020204" pitchFamily="34" charset="0"/>
                <a:hlinkClick r:id="rId5" tooltip="Pluviométrie"/>
              </a:rPr>
              <a:t>pluviométries</a:t>
            </a:r>
            <a:r>
              <a:rPr lang="fr-FR" altLang="fr-FR" sz="1400" b="1">
                <a:solidFill>
                  <a:srgbClr val="008000"/>
                </a:solidFill>
                <a:latin typeface="Arial" panose="020B0604020202020204" pitchFamily="34" charset="0"/>
              </a:rPr>
              <a:t> inférieures à 250 mm limitent sa zone écologique vers les régions arides du Centre et du Sud. </a:t>
            </a:r>
            <a:r>
              <a:rPr lang="fr-FR" altLang="fr-FR" sz="1400">
                <a:solidFill>
                  <a:srgbClr val="008000"/>
                </a:solidFill>
                <a:latin typeface="Arial" panose="020B0604020202020204" pitchFamily="34" charset="0"/>
              </a:rPr>
              <a:t>elle est une source de graines riches en </a:t>
            </a:r>
            <a:r>
              <a:rPr lang="fr-FR" altLang="fr-FR" sz="1400">
                <a:solidFill>
                  <a:srgbClr val="008000"/>
                </a:solidFill>
                <a:latin typeface="Arial" panose="020B0604020202020204" pitchFamily="34" charset="0"/>
                <a:hlinkClick r:id="rId6" tooltip="Protéine"/>
              </a:rPr>
              <a:t>protéine</a:t>
            </a:r>
            <a:r>
              <a:rPr lang="fr-FR" altLang="fr-FR" sz="1400">
                <a:solidFill>
                  <a:srgbClr val="008000"/>
                </a:solidFill>
                <a:latin typeface="Arial" panose="020B0604020202020204" pitchFamily="34" charset="0"/>
              </a:rPr>
              <a:t>, elle peut jouer le rôle de culture intermédiaire entre deux cultures principales, c’est un excellent précédent pour les céréales et c’est une plante </a:t>
            </a:r>
            <a:r>
              <a:rPr lang="fr-FR" altLang="fr-FR" sz="1400" b="1">
                <a:solidFill>
                  <a:srgbClr val="008000"/>
                </a:solidFill>
                <a:latin typeface="Arial" panose="020B0604020202020204" pitchFamily="34" charset="0"/>
              </a:rPr>
              <a:t>particulièrement économe en eau et en intrants</a:t>
            </a:r>
            <a:r>
              <a:rPr lang="fr-FR" altLang="fr-FR" sz="1400">
                <a:solidFill>
                  <a:srgbClr val="008000"/>
                </a:solidFill>
                <a:latin typeface="Arial" panose="020B0604020202020204" pitchFamily="34" charset="0"/>
              </a:rPr>
              <a:t>. Elle est utilisée comme </a:t>
            </a:r>
            <a:r>
              <a:rPr lang="fr-FR" altLang="fr-FR" sz="1400">
                <a:solidFill>
                  <a:srgbClr val="008000"/>
                </a:solidFill>
                <a:latin typeface="Arial" panose="020B0604020202020204" pitchFamily="34" charset="0"/>
                <a:hlinkClick r:id="rId7" tooltip="Engrais vert"/>
              </a:rPr>
              <a:t>engrais vert</a:t>
            </a:r>
            <a:r>
              <a:rPr lang="fr-FR" altLang="fr-FR" sz="1400">
                <a:solidFill>
                  <a:srgbClr val="008000"/>
                </a:solidFill>
                <a:latin typeface="Arial" panose="020B0604020202020204" pitchFamily="34" charset="0"/>
              </a:rPr>
              <a:t>, souvent en association avec une </a:t>
            </a:r>
            <a:r>
              <a:rPr lang="fr-FR" altLang="fr-FR" sz="1400">
                <a:solidFill>
                  <a:srgbClr val="008000"/>
                </a:solidFill>
                <a:latin typeface="Arial" panose="020B0604020202020204" pitchFamily="34" charset="0"/>
                <a:hlinkClick r:id="rId8" tooltip="Céréale"/>
              </a:rPr>
              <a:t>céréale</a:t>
            </a:r>
            <a:r>
              <a:rPr lang="fr-FR" altLang="fr-FR" sz="1400">
                <a:solidFill>
                  <a:srgbClr val="008000"/>
                </a:solidFill>
                <a:latin typeface="Arial" panose="020B0604020202020204" pitchFamily="34" charset="0"/>
              </a:rPr>
              <a:t> (</a:t>
            </a:r>
            <a:r>
              <a:rPr lang="fr-FR" altLang="fr-FR" sz="1400">
                <a:solidFill>
                  <a:srgbClr val="008000"/>
                </a:solidFill>
                <a:latin typeface="Arial" panose="020B0604020202020204" pitchFamily="34" charset="0"/>
                <a:hlinkClick r:id="rId9" tooltip="Seigle"/>
              </a:rPr>
              <a:t>seigle</a:t>
            </a:r>
            <a:r>
              <a:rPr lang="fr-FR" altLang="fr-FR" sz="1400">
                <a:solidFill>
                  <a:srgbClr val="008000"/>
                </a:solidFill>
                <a:latin typeface="Arial" panose="020B0604020202020204" pitchFamily="34" charset="0"/>
              </a:rPr>
              <a:t>,</a:t>
            </a:r>
            <a:r>
              <a:rPr lang="fr-FR" altLang="fr-FR" sz="1400">
                <a:solidFill>
                  <a:srgbClr val="008000"/>
                </a:solidFill>
                <a:latin typeface="Arial" panose="020B0604020202020204" pitchFamily="34" charset="0"/>
                <a:hlinkClick r:id="rId10" tooltip="Avoine"/>
              </a:rPr>
              <a:t>avoine</a:t>
            </a:r>
            <a:r>
              <a:rPr lang="fr-FR" altLang="fr-FR" sz="1400">
                <a:solidFill>
                  <a:srgbClr val="008000"/>
                </a:solidFill>
                <a:latin typeface="Arial" panose="020B0604020202020204" pitchFamily="34" charset="0"/>
              </a:rPr>
              <a:t>, </a:t>
            </a:r>
            <a:r>
              <a:rPr lang="fr-FR" altLang="fr-FR" sz="1400">
                <a:solidFill>
                  <a:srgbClr val="008000"/>
                </a:solidFill>
                <a:latin typeface="Arial" panose="020B0604020202020204" pitchFamily="34" charset="0"/>
                <a:hlinkClick r:id="rId11" tooltip="Triticale"/>
              </a:rPr>
              <a:t>triticale</a:t>
            </a:r>
            <a:r>
              <a:rPr lang="fr-FR" altLang="fr-FR" sz="1400">
                <a:solidFill>
                  <a:srgbClr val="008000"/>
                </a:solidFill>
                <a:latin typeface="Arial" panose="020B0604020202020204" pitchFamily="34" charset="0"/>
              </a:rPr>
              <a:t>), qui lui sert de tuteur</a:t>
            </a:r>
            <a:r>
              <a:rPr lang="fr-FR" altLang="fr-FR" sz="1400">
                <a:solidFill>
                  <a:srgbClr val="7030A0"/>
                </a:solidFill>
                <a:latin typeface="Arial" panose="020B0604020202020204" pitchFamily="34" charset="0"/>
              </a:rPr>
              <a:t>. Elle est mellifère. 4 sous-espèces.</a:t>
            </a:r>
            <a:endParaRPr lang="fr-FR" altLang="fr-FR" sz="1200">
              <a:solidFill>
                <a:srgbClr val="7030A0"/>
              </a:solidFill>
              <a:latin typeface="Arial" panose="020B0604020202020204" pitchFamily="34" charset="0"/>
            </a:endParaRP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12"/>
              </a:rPr>
              <a:t>http://fr.wikipedia.org/wiki/Vicia_sativa</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13"/>
              </a:rPr>
              <a:t>http://en.wikipedia.org/wiki/Vicia_sativa</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400">
                <a:solidFill>
                  <a:srgbClr val="7030A0"/>
                </a:solidFill>
                <a:latin typeface="Arial" panose="020B0604020202020204" pitchFamily="34" charset="0"/>
              </a:rPr>
              <a:t>d) </a:t>
            </a:r>
            <a:r>
              <a:rPr lang="fr-FR" altLang="fr-FR" sz="1400" b="1">
                <a:solidFill>
                  <a:srgbClr val="7030A0"/>
                </a:solidFill>
                <a:latin typeface="Arial" panose="020B0604020202020204" pitchFamily="34" charset="0"/>
              </a:rPr>
              <a:t>Gesse</a:t>
            </a:r>
            <a:r>
              <a:rPr lang="fr-FR" altLang="fr-FR" sz="1400">
                <a:solidFill>
                  <a:srgbClr val="7030A0"/>
                </a:solidFill>
                <a:latin typeface="Arial" panose="020B0604020202020204" pitchFamily="34" charset="0"/>
              </a:rPr>
              <a:t>, </a:t>
            </a:r>
            <a:r>
              <a:rPr lang="fr-FR" altLang="fr-FR" sz="1400" b="1">
                <a:solidFill>
                  <a:srgbClr val="7030A0"/>
                </a:solidFill>
                <a:latin typeface="Arial" panose="020B0604020202020204" pitchFamily="34" charset="0"/>
              </a:rPr>
              <a:t>Gesse commune</a:t>
            </a:r>
            <a:r>
              <a:rPr lang="fr-FR" altLang="fr-FR" sz="1400">
                <a:solidFill>
                  <a:srgbClr val="7030A0"/>
                </a:solidFill>
                <a:latin typeface="Arial" panose="020B0604020202020204" pitchFamily="34" charset="0"/>
              </a:rPr>
              <a:t>, </a:t>
            </a:r>
            <a:r>
              <a:rPr lang="fr-FR" altLang="fr-FR" sz="1400" b="1">
                <a:solidFill>
                  <a:srgbClr val="7030A0"/>
                </a:solidFill>
                <a:latin typeface="Arial" panose="020B0604020202020204" pitchFamily="34" charset="0"/>
              </a:rPr>
              <a:t>Pois carré</a:t>
            </a:r>
            <a:r>
              <a:rPr lang="fr-FR" altLang="fr-FR" sz="1400">
                <a:solidFill>
                  <a:srgbClr val="7030A0"/>
                </a:solidFill>
                <a:latin typeface="Arial" panose="020B0604020202020204" pitchFamily="34" charset="0"/>
              </a:rPr>
              <a:t>, </a:t>
            </a:r>
            <a:r>
              <a:rPr lang="fr-FR" altLang="fr-FR" sz="1400" b="1">
                <a:solidFill>
                  <a:srgbClr val="7030A0"/>
                </a:solidFill>
                <a:latin typeface="Arial" panose="020B0604020202020204" pitchFamily="34" charset="0"/>
              </a:rPr>
              <a:t>Lentille d'Espagne</a:t>
            </a:r>
            <a:r>
              <a:rPr lang="fr-FR" altLang="fr-FR" sz="1400">
                <a:solidFill>
                  <a:srgbClr val="7030A0"/>
                </a:solidFill>
                <a:latin typeface="Arial" panose="020B0604020202020204" pitchFamily="34" charset="0"/>
              </a:rPr>
              <a:t> (</a:t>
            </a:r>
            <a:r>
              <a:rPr lang="fr-FR" altLang="fr-FR" sz="1400" i="1">
                <a:solidFill>
                  <a:srgbClr val="7030A0"/>
                </a:solidFill>
                <a:latin typeface="Arial" panose="020B0604020202020204" pitchFamily="34" charset="0"/>
                <a:hlinkClick r:id="rId14" tooltip="Lathyrus sativus"/>
              </a:rPr>
              <a:t>Lathyrus sativus</a:t>
            </a:r>
            <a:r>
              <a:rPr lang="fr-FR" altLang="fr-FR" sz="1400">
                <a:solidFill>
                  <a:srgbClr val="7030A0"/>
                </a:solidFill>
                <a:latin typeface="Arial" panose="020B0604020202020204" pitchFamily="34" charset="0"/>
              </a:rPr>
              <a:t>) : annuelle de 30-60 cm, spontanée dans le bassin méditerranéen</a:t>
            </a:r>
            <a:r>
              <a:rPr lang="fr-FR" altLang="fr-FR" sz="1400">
                <a:solidFill>
                  <a:srgbClr val="008000"/>
                </a:solidFill>
                <a:latin typeface="Arial" panose="020B0604020202020204" pitchFamily="34" charset="0"/>
              </a:rPr>
              <a:t>. Ses graines sont des légumes secs consommés en Europe du Sud, en Inde du nord et dans la corne de l'Afrique. </a:t>
            </a:r>
            <a:r>
              <a:rPr lang="fr-FR" altLang="fr-FR" sz="1400">
                <a:solidFill>
                  <a:srgbClr val="7030A0"/>
                </a:solidFill>
                <a:latin typeface="Arial" panose="020B0604020202020204" pitchFamily="34" charset="0"/>
              </a:rPr>
              <a:t>On fait de la farine qui sert à confectionner les </a:t>
            </a:r>
            <a:r>
              <a:rPr lang="fr-FR" altLang="fr-FR" sz="1400">
                <a:solidFill>
                  <a:srgbClr val="7030A0"/>
                </a:solidFill>
                <a:latin typeface="Arial" panose="020B0604020202020204" pitchFamily="34" charset="0"/>
                <a:hlinkClick r:id="rId15" tooltip="Gachas"/>
              </a:rPr>
              <a:t>gachas</a:t>
            </a:r>
            <a:r>
              <a:rPr lang="fr-FR" altLang="fr-FR" sz="1400">
                <a:solidFill>
                  <a:srgbClr val="7030A0"/>
                </a:solidFill>
                <a:latin typeface="Arial" panose="020B0604020202020204" pitchFamily="34" charset="0"/>
              </a:rPr>
              <a:t> ou purée. </a:t>
            </a:r>
            <a:r>
              <a:rPr lang="fr-FR" altLang="fr-FR" sz="1400" b="1">
                <a:solidFill>
                  <a:srgbClr val="008000"/>
                </a:solidFill>
                <a:latin typeface="Arial" panose="020B0604020202020204" pitchFamily="34" charset="0"/>
              </a:rPr>
              <a:t>Elle a de faibles besoins en eau et en fertilisant</a:t>
            </a:r>
            <a:r>
              <a:rPr lang="fr-FR" altLang="fr-FR" sz="1400">
                <a:solidFill>
                  <a:srgbClr val="7030A0"/>
                </a:solidFill>
                <a:latin typeface="Arial" panose="020B0604020202020204" pitchFamily="34" charset="0"/>
              </a:rPr>
              <a:t>. </a:t>
            </a:r>
            <a:r>
              <a:rPr lang="fr-FR" altLang="fr-FR" sz="1400">
                <a:solidFill>
                  <a:srgbClr val="FF0000"/>
                </a:solidFill>
                <a:latin typeface="Arial" panose="020B0604020202020204" pitchFamily="34" charset="0"/>
              </a:rPr>
              <a:t>La gesse contient un neurotoxique paralysant, le βODAP. </a:t>
            </a:r>
            <a:r>
              <a:rPr lang="fr-FR" altLang="fr-FR" sz="1400">
                <a:solidFill>
                  <a:srgbClr val="7030A0"/>
                </a:solidFill>
                <a:latin typeface="Arial" panose="020B0604020202020204" pitchFamily="34" charset="0"/>
              </a:rPr>
              <a:t>Son niveau est réduit par le trempage et la cuisson dans l'eau bouillante. Le facteurs affectant le contenu en β-ODAP ont été décrits en 2011 par des universitaires chinois</a:t>
            </a:r>
            <a:r>
              <a:rPr lang="fr-FR" altLang="fr-FR" sz="1400" baseline="30000">
                <a:solidFill>
                  <a:srgbClr val="7030A0"/>
                </a:solidFill>
                <a:latin typeface="Arial" panose="020B0604020202020204" pitchFamily="34" charset="0"/>
                <a:hlinkClick r:id="rId16"/>
              </a:rPr>
              <a:t>2</a:t>
            </a:r>
            <a:r>
              <a:rPr lang="fr-FR" altLang="fr-FR" sz="1400">
                <a:solidFill>
                  <a:srgbClr val="7030A0"/>
                </a:solidFill>
                <a:latin typeface="Arial" panose="020B0604020202020204" pitchFamily="34" charset="0"/>
              </a:rPr>
              <a:t>, le principal est le </a:t>
            </a:r>
            <a:r>
              <a:rPr lang="fr-FR" altLang="fr-FR" sz="1400">
                <a:solidFill>
                  <a:srgbClr val="7030A0"/>
                </a:solidFill>
                <a:latin typeface="Arial" panose="020B0604020202020204" pitchFamily="34" charset="0"/>
                <a:hlinkClick r:id="rId17" tooltip="Stress hydrique (biologie)"/>
              </a:rPr>
              <a:t>stress hydrique</a:t>
            </a:r>
            <a:r>
              <a:rPr lang="fr-FR" altLang="fr-FR" sz="1400">
                <a:solidFill>
                  <a:srgbClr val="7030A0"/>
                </a:solidFill>
                <a:latin typeface="Arial" panose="020B0604020202020204" pitchFamily="34" charset="0"/>
              </a:rPr>
              <a:t>. </a:t>
            </a:r>
            <a:r>
              <a:rPr lang="fr-FR" altLang="fr-FR" sz="1400">
                <a:solidFill>
                  <a:srgbClr val="008000"/>
                </a:solidFill>
                <a:latin typeface="Arial" panose="020B0604020202020204" pitchFamily="34" charset="0"/>
              </a:rPr>
              <a:t>La gesse cultivée est maintenant considérée comme une plante d'avenir, elle peut être produite dans des conditions climatiques moins exigeantes que les céréales. </a:t>
            </a:r>
            <a:r>
              <a:rPr lang="fr-FR" altLang="fr-FR" sz="1400">
                <a:solidFill>
                  <a:srgbClr val="7030A0"/>
                </a:solidFill>
                <a:latin typeface="Arial" panose="020B0604020202020204" pitchFamily="34" charset="0"/>
              </a:rPr>
              <a:t>Des essais sont réalisés pour incorporer la farine de gesse dans le pain </a:t>
            </a:r>
            <a:r>
              <a:rPr lang="fr-FR" altLang="fr-FR" sz="1400" baseline="30000">
                <a:solidFill>
                  <a:srgbClr val="7030A0"/>
                </a:solidFill>
                <a:latin typeface="Arial" panose="020B0604020202020204" pitchFamily="34" charset="0"/>
                <a:hlinkClick r:id="rId18"/>
              </a:rPr>
              <a:t>3</a:t>
            </a:r>
            <a:r>
              <a:rPr lang="fr-FR" altLang="fr-FR" sz="1400">
                <a:solidFill>
                  <a:srgbClr val="7030A0"/>
                </a:solidFill>
                <a:latin typeface="Arial" panose="020B0604020202020204" pitchFamily="34" charset="0"/>
              </a:rPr>
              <a:t>.</a:t>
            </a:r>
            <a:r>
              <a:rPr lang="fr-FR" altLang="fr-FR" sz="1200">
                <a:solidFill>
                  <a:srgbClr val="7030A0"/>
                </a:solidFill>
                <a:latin typeface="Arial" panose="020B0604020202020204" pitchFamily="34" charset="0"/>
              </a:rPr>
              <a:t> Source : </a:t>
            </a:r>
            <a:r>
              <a:rPr lang="fr-FR" altLang="fr-FR" sz="1200">
                <a:solidFill>
                  <a:srgbClr val="7030A0"/>
                </a:solidFill>
                <a:latin typeface="Arial" panose="020B0604020202020204" pitchFamily="34" charset="0"/>
                <a:hlinkClick r:id="rId19"/>
              </a:rPr>
              <a:t>http://database.prota.org/PROTAhtml/Lathyrus%20sativus_Fr.htm</a:t>
            </a:r>
            <a:r>
              <a:rPr lang="fr-FR" altLang="fr-FR" sz="1200">
                <a:solidFill>
                  <a:srgbClr val="7030A0"/>
                </a:solidFill>
                <a:latin typeface="Arial" panose="020B0604020202020204" pitchFamily="34" charset="0"/>
              </a:rPr>
              <a:t> </a:t>
            </a:r>
            <a:endParaRPr lang="fr-FR" altLang="fr-FR" sz="1400">
              <a:solidFill>
                <a:srgbClr val="7030A0"/>
              </a:solidFill>
              <a:latin typeface="Arial" panose="020B0604020202020204" pitchFamily="34" charset="0"/>
            </a:endParaRPr>
          </a:p>
        </p:txBody>
      </p:sp>
      <p:pic>
        <p:nvPicPr>
          <p:cNvPr id="20488" name="Image 7" descr="vicia sativa.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164388" y="5133975"/>
            <a:ext cx="182403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8"/>
          <p:cNvSpPr>
            <a:spLocks noChangeArrowheads="1"/>
          </p:cNvSpPr>
          <p:nvPr/>
        </p:nvSpPr>
        <p:spPr bwMode="auto">
          <a:xfrm>
            <a:off x="7596188" y="6581775"/>
            <a:ext cx="95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7030A0"/>
                </a:solidFill>
                <a:latin typeface="Arial" panose="020B0604020202020204" pitchFamily="34" charset="0"/>
              </a:rPr>
              <a:t>Vicia sativa</a:t>
            </a:r>
          </a:p>
        </p:txBody>
      </p:sp>
      <p:pic>
        <p:nvPicPr>
          <p:cNvPr id="20490" name="Picture 5" descr="C:\Users\LISAN\Pictures\Plantes fourragères\Lathyrus sativu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1600" y="5229225"/>
            <a:ext cx="12985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4"/>
          <p:cNvSpPr>
            <a:spLocks noChangeArrowheads="1"/>
          </p:cNvSpPr>
          <p:nvPr/>
        </p:nvSpPr>
        <p:spPr bwMode="auto">
          <a:xfrm>
            <a:off x="0" y="6453188"/>
            <a:ext cx="2341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latin typeface="Arial" panose="020B0604020202020204" pitchFamily="34" charset="0"/>
              </a:rPr>
              <a:t>Gesse (</a:t>
            </a:r>
            <a:r>
              <a:rPr lang="fr-FR" altLang="fr-FR" sz="1200" i="1">
                <a:solidFill>
                  <a:srgbClr val="7030A0"/>
                </a:solidFill>
                <a:latin typeface="Arial" panose="020B0604020202020204" pitchFamily="34" charset="0"/>
                <a:hlinkClick r:id="rId14" tooltip="Lathyrus sativus"/>
              </a:rPr>
              <a:t>Lathyrus sativus</a:t>
            </a:r>
            <a:r>
              <a:rPr lang="fr-FR" altLang="fr-FR" sz="1200">
                <a:solidFill>
                  <a:srgbClr val="7030A0"/>
                </a:solidFill>
                <a:latin typeface="Arial" panose="020B0604020202020204" pitchFamily="34" charset="0"/>
              </a:rPr>
              <a:t>) </a:t>
            </a:r>
            <a:r>
              <a:rPr lang="fr-FR" altLang="fr-FR" sz="1200">
                <a:solidFill>
                  <a:srgbClr val="7030A0"/>
                </a:solidFill>
              </a:rPr>
              <a:t>↑↗→</a:t>
            </a:r>
            <a:endParaRPr lang="fr-FR" altLang="fr-FR" sz="1200">
              <a:latin typeface="Arial" panose="020B0604020202020204" pitchFamily="34" charset="0"/>
            </a:endParaRPr>
          </a:p>
        </p:txBody>
      </p:sp>
      <p:pic>
        <p:nvPicPr>
          <p:cNvPr id="20492" name="Image 10" descr="logo aride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588125" y="549275"/>
            <a:ext cx="5667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 descr="C:\Users\LISAN\Pictures\Plantes fourragères\Lathyrus sativus_gousses3.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1650" y="5157788"/>
            <a:ext cx="12747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8" descr="C:\Users\LISAN\Pictures\Plantes fourragères\Lathyrus sativus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1038" y="5157788"/>
            <a:ext cx="25558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9" descr="C:\Users\LISAN\Pictures\Plantes fourragères\Lathyrus sativus_graine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03350" y="5095875"/>
            <a:ext cx="15843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50825" y="909638"/>
            <a:ext cx="630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1.10. </a:t>
            </a:r>
            <a:r>
              <a:rPr lang="fr-FR" altLang="fr-FR" sz="1800" b="1">
                <a:solidFill>
                  <a:srgbClr val="7030A0"/>
                </a:solidFill>
                <a:latin typeface="Arial" panose="020B0604020202020204" pitchFamily="34" charset="0"/>
              </a:rPr>
              <a:t>Légumineuses diverses intéressantes (suite et fin)</a:t>
            </a:r>
            <a:endParaRPr lang="fr-FR" altLang="fr-FR" sz="1800">
              <a:solidFill>
                <a:srgbClr val="7030A0"/>
              </a:solidFill>
              <a:latin typeface="Arial" panose="020B0604020202020204" pitchFamily="34" charset="0"/>
            </a:endParaRPr>
          </a:p>
        </p:txBody>
      </p:sp>
      <p:sp>
        <p:nvSpPr>
          <p:cNvPr id="21507" name="WordArt 4"/>
          <p:cNvSpPr>
            <a:spLocks noChangeArrowheads="1" noChangeShapeType="1" noTextEdit="1"/>
          </p:cNvSpPr>
          <p:nvPr/>
        </p:nvSpPr>
        <p:spPr bwMode="auto">
          <a:xfrm>
            <a:off x="1476375" y="188913"/>
            <a:ext cx="6913563"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1508" name="Espace réservé du numéro de diapositive 1"/>
          <p:cNvSpPr txBox="1">
            <a:spLocks noGrp="1"/>
          </p:cNvSpPr>
          <p:nvPr/>
        </p:nvSpPr>
        <p:spPr bwMode="auto">
          <a:xfrm>
            <a:off x="8532813"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BAFCE55-DDAA-44C5-9638-61EF780DBF4E}" type="slidenum">
              <a:rPr lang="fr-FR" altLang="fr-FR" sz="1200">
                <a:solidFill>
                  <a:srgbClr val="898989"/>
                </a:solidFill>
                <a:latin typeface="Times New Roman" panose="02020603050405020304" pitchFamily="18" charset="0"/>
              </a:rPr>
              <a:pPr algn="r" eaLnBrk="1" hangingPunct="1">
                <a:spcBef>
                  <a:spcPct val="0"/>
                </a:spcBef>
                <a:buFontTx/>
                <a:buNone/>
              </a:pPr>
              <a:t>21</a:t>
            </a:fld>
            <a:endParaRPr lang="fr-FR" altLang="fr-FR" sz="1200">
              <a:solidFill>
                <a:srgbClr val="898989"/>
              </a:solidFill>
              <a:latin typeface="Times New Roman" panose="02020603050405020304" pitchFamily="18" charset="0"/>
            </a:endParaRPr>
          </a:p>
        </p:txBody>
      </p:sp>
      <p:sp>
        <p:nvSpPr>
          <p:cNvPr id="21509" name="Rectangle 1"/>
          <p:cNvSpPr>
            <a:spLocks noChangeArrowheads="1"/>
          </p:cNvSpPr>
          <p:nvPr/>
        </p:nvSpPr>
        <p:spPr bwMode="auto">
          <a:xfrm>
            <a:off x="179388" y="549275"/>
            <a:ext cx="612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21510" name="ZoneTexte 6"/>
          <p:cNvSpPr txBox="1">
            <a:spLocks noChangeArrowheads="1"/>
          </p:cNvSpPr>
          <p:nvPr/>
        </p:nvSpPr>
        <p:spPr bwMode="auto">
          <a:xfrm>
            <a:off x="107950" y="1268413"/>
            <a:ext cx="885666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latin typeface="Arial" panose="020B0604020202020204" pitchFamily="34" charset="0"/>
              </a:rPr>
              <a:t>d) </a:t>
            </a:r>
            <a:r>
              <a:rPr lang="fr-FR" altLang="fr-FR" sz="1400" b="1">
                <a:solidFill>
                  <a:srgbClr val="7030A0"/>
                </a:solidFill>
                <a:latin typeface="Arial" panose="020B0604020202020204" pitchFamily="34" charset="0"/>
              </a:rPr>
              <a:t>Feve</a:t>
            </a:r>
            <a:r>
              <a:rPr lang="fr-FR" altLang="fr-FR" sz="1400">
                <a:solidFill>
                  <a:srgbClr val="7030A0"/>
                </a:solidFill>
                <a:latin typeface="Arial" panose="020B0604020202020204" pitchFamily="34" charset="0"/>
              </a:rPr>
              <a:t> ou </a:t>
            </a:r>
            <a:r>
              <a:rPr lang="fr-FR" altLang="fr-FR" sz="1400" b="1">
                <a:solidFill>
                  <a:srgbClr val="7030A0"/>
                </a:solidFill>
                <a:latin typeface="Arial" panose="020B0604020202020204" pitchFamily="34" charset="0"/>
              </a:rPr>
              <a:t>féverolle</a:t>
            </a:r>
            <a:r>
              <a:rPr lang="fr-FR" altLang="fr-FR" sz="1400">
                <a:solidFill>
                  <a:srgbClr val="7030A0"/>
                </a:solidFill>
                <a:latin typeface="Arial" panose="020B0604020202020204" pitchFamily="34" charset="0"/>
              </a:rPr>
              <a:t> (</a:t>
            </a:r>
            <a:r>
              <a:rPr lang="fr-FR" altLang="fr-FR" sz="1400" i="1">
                <a:solidFill>
                  <a:srgbClr val="7030A0"/>
                </a:solidFill>
                <a:latin typeface="Arial" panose="020B0604020202020204" pitchFamily="34" charset="0"/>
                <a:hlinkClick r:id="rId2" tooltip="Vicia faba"/>
              </a:rPr>
              <a:t>Vicia faba</a:t>
            </a:r>
            <a:r>
              <a:rPr lang="fr-FR" altLang="fr-FR" sz="1400">
                <a:solidFill>
                  <a:srgbClr val="7030A0"/>
                </a:solidFill>
                <a:latin typeface="Arial" panose="020B0604020202020204" pitchFamily="34" charset="0"/>
              </a:rPr>
              <a:t>) : est une </a:t>
            </a:r>
            <a:r>
              <a:rPr lang="fr-FR" altLang="fr-FR" sz="1400">
                <a:solidFill>
                  <a:srgbClr val="7030A0"/>
                </a:solidFill>
                <a:latin typeface="Arial" panose="020B0604020202020204" pitchFamily="34" charset="0"/>
                <a:hlinkClick r:id="rId3" tooltip="Espèce"/>
              </a:rPr>
              <a:t>espèce</a:t>
            </a:r>
            <a:r>
              <a:rPr lang="fr-FR" altLang="fr-FR" sz="1400">
                <a:solidFill>
                  <a:srgbClr val="7030A0"/>
                </a:solidFill>
                <a:latin typeface="Arial" panose="020B0604020202020204" pitchFamily="34" charset="0"/>
              </a:rPr>
              <a:t> de </a:t>
            </a:r>
            <a:r>
              <a:rPr lang="fr-FR" altLang="fr-FR" sz="1400">
                <a:solidFill>
                  <a:srgbClr val="7030A0"/>
                </a:solidFill>
                <a:latin typeface="Arial" panose="020B0604020202020204" pitchFamily="34" charset="0"/>
                <a:hlinkClick r:id="rId4" tooltip="Plante herbacée"/>
              </a:rPr>
              <a:t>plante herbacée</a:t>
            </a:r>
            <a:r>
              <a:rPr lang="fr-FR" altLang="fr-FR" sz="1400">
                <a:solidFill>
                  <a:srgbClr val="7030A0"/>
                </a:solidFill>
                <a:latin typeface="Arial" panose="020B0604020202020204" pitchFamily="34" charset="0"/>
              </a:rPr>
              <a:t>, à l'origine des variétés de </a:t>
            </a:r>
            <a:r>
              <a:rPr lang="fr-FR" altLang="fr-FR" sz="1400">
                <a:solidFill>
                  <a:srgbClr val="7030A0"/>
                </a:solidFill>
                <a:latin typeface="Arial" panose="020B0604020202020204" pitchFamily="34" charset="0"/>
                <a:hlinkClick r:id="rId5" tooltip="Fève"/>
              </a:rPr>
              <a:t>fèves</a:t>
            </a:r>
            <a:r>
              <a:rPr lang="fr-FR" altLang="fr-FR" sz="1400">
                <a:solidFill>
                  <a:srgbClr val="7030A0"/>
                </a:solidFill>
                <a:latin typeface="Arial" panose="020B0604020202020204" pitchFamily="34" charset="0"/>
              </a:rPr>
              <a:t> et de </a:t>
            </a:r>
            <a:r>
              <a:rPr lang="fr-FR" altLang="fr-FR" sz="1400">
                <a:solidFill>
                  <a:srgbClr val="7030A0"/>
                </a:solidFill>
                <a:latin typeface="Arial" panose="020B0604020202020204" pitchFamily="34" charset="0"/>
                <a:hlinkClick r:id="rId6" tooltip="Féverolle"/>
              </a:rPr>
              <a:t>féverolles</a:t>
            </a:r>
            <a:r>
              <a:rPr lang="fr-FR" altLang="fr-FR" sz="1400">
                <a:solidFill>
                  <a:srgbClr val="7030A0"/>
                </a:solidFill>
                <a:latin typeface="Arial" panose="020B0604020202020204" pitchFamily="34" charset="0"/>
              </a:rPr>
              <a:t> (elles sont plantes de la même </a:t>
            </a:r>
            <a:r>
              <a:rPr lang="fr-FR" altLang="fr-FR" sz="1400">
                <a:solidFill>
                  <a:srgbClr val="7030A0"/>
                </a:solidFill>
                <a:latin typeface="Arial" panose="020B0604020202020204" pitchFamily="34" charset="0"/>
                <a:hlinkClick r:id="rId3" tooltip="Espèce"/>
              </a:rPr>
              <a:t>espèce</a:t>
            </a:r>
            <a:r>
              <a:rPr lang="fr-FR" altLang="fr-FR" sz="1400">
                <a:solidFill>
                  <a:srgbClr val="7030A0"/>
                </a:solidFill>
                <a:latin typeface="Arial" panose="020B0604020202020204" pitchFamily="34" charset="0"/>
              </a:rPr>
              <a:t>, au sens large). On subdivise l'espèce en deux </a:t>
            </a:r>
            <a:r>
              <a:rPr lang="fr-FR" altLang="fr-FR" sz="1400">
                <a:solidFill>
                  <a:srgbClr val="7030A0"/>
                </a:solidFill>
                <a:latin typeface="Arial" panose="020B0604020202020204" pitchFamily="34" charset="0"/>
                <a:hlinkClick r:id="rId7" tooltip="Sous-espèce"/>
              </a:rPr>
              <a:t>sous-espèces</a:t>
            </a:r>
            <a:r>
              <a:rPr lang="fr-FR" altLang="fr-FR" sz="1400">
                <a:solidFill>
                  <a:srgbClr val="7030A0"/>
                </a:solidFill>
                <a:latin typeface="Arial" panose="020B0604020202020204" pitchFamily="34" charset="0"/>
              </a:rPr>
              <a:t> et des </a:t>
            </a:r>
            <a:r>
              <a:rPr lang="fr-FR" altLang="fr-FR" sz="1400">
                <a:solidFill>
                  <a:srgbClr val="7030A0"/>
                </a:solidFill>
                <a:latin typeface="Arial" panose="020B0604020202020204" pitchFamily="34" charset="0"/>
                <a:hlinkClick r:id="rId8" tooltip="Variété (botanique)"/>
              </a:rPr>
              <a:t>variétés botaniques</a:t>
            </a:r>
            <a:r>
              <a:rPr lang="fr-FR" altLang="fr-FR" sz="1400">
                <a:solidFill>
                  <a:srgbClr val="7030A0"/>
                </a:solidFill>
                <a:latin typeface="Arial" panose="020B0604020202020204" pitchFamily="34" charset="0"/>
              </a:rPr>
              <a:t>. La variété </a:t>
            </a:r>
            <a:r>
              <a:rPr lang="fr-FR" altLang="fr-FR" sz="1400" i="1">
                <a:solidFill>
                  <a:srgbClr val="7030A0"/>
                </a:solidFill>
                <a:latin typeface="Arial" panose="020B0604020202020204" pitchFamily="34" charset="0"/>
              </a:rPr>
              <a:t>faba</a:t>
            </a:r>
            <a:r>
              <a:rPr lang="fr-FR" altLang="fr-FR" sz="1400">
                <a:solidFill>
                  <a:srgbClr val="7030A0"/>
                </a:solidFill>
                <a:latin typeface="Arial" panose="020B0604020202020204" pitchFamily="34" charset="0"/>
              </a:rPr>
              <a:t> (ou </a:t>
            </a:r>
            <a:r>
              <a:rPr lang="fr-FR" altLang="fr-FR" sz="1400" i="1">
                <a:solidFill>
                  <a:srgbClr val="7030A0"/>
                </a:solidFill>
                <a:latin typeface="Arial" panose="020B0604020202020204" pitchFamily="34" charset="0"/>
              </a:rPr>
              <a:t>major</a:t>
            </a:r>
            <a:r>
              <a:rPr lang="fr-FR" altLang="fr-FR" sz="1400">
                <a:solidFill>
                  <a:srgbClr val="7030A0"/>
                </a:solidFill>
                <a:latin typeface="Arial" panose="020B0604020202020204" pitchFamily="34" charset="0"/>
              </a:rPr>
              <a:t>) donne la fève potagère utilisée dans l'alimentation humaine</a:t>
            </a:r>
            <a:r>
              <a:rPr lang="fr-FR" altLang="fr-FR" sz="1400" baseline="30000">
                <a:solidFill>
                  <a:srgbClr val="7030A0"/>
                </a:solidFill>
                <a:latin typeface="Arial" panose="020B0604020202020204" pitchFamily="34" charset="0"/>
                <a:hlinkClick r:id="rId9"/>
              </a:rPr>
              <a:t>1</a:t>
            </a:r>
            <a:r>
              <a:rPr lang="fr-FR" altLang="fr-FR" sz="1400" baseline="30000">
                <a:solidFill>
                  <a:srgbClr val="7030A0"/>
                </a:solidFill>
                <a:latin typeface="Arial" panose="020B0604020202020204" pitchFamily="34" charset="0"/>
              </a:rPr>
              <a:t>,</a:t>
            </a:r>
            <a:r>
              <a:rPr lang="fr-FR" altLang="fr-FR" sz="1400" baseline="30000">
                <a:solidFill>
                  <a:srgbClr val="7030A0"/>
                </a:solidFill>
                <a:latin typeface="Arial" panose="020B0604020202020204" pitchFamily="34" charset="0"/>
                <a:hlinkClick r:id="rId9"/>
              </a:rPr>
              <a:t>5</a:t>
            </a:r>
            <a:r>
              <a:rPr lang="fr-FR" altLang="fr-FR" sz="1400">
                <a:solidFill>
                  <a:srgbClr val="7030A0"/>
                </a:solidFill>
                <a:latin typeface="Arial" panose="020B0604020202020204" pitchFamily="34" charset="0"/>
              </a:rPr>
              <a:t>. Elle sert aussi de plante fourragère pour les bovins.</a:t>
            </a:r>
          </a:p>
          <a:p>
            <a:pPr algn="just" eaLnBrk="1" hangingPunct="1">
              <a:spcBef>
                <a:spcPct val="0"/>
              </a:spcBef>
              <a:buFontTx/>
              <a:buNone/>
            </a:pPr>
            <a:r>
              <a:rPr lang="fr-FR" altLang="fr-FR" sz="1400">
                <a:solidFill>
                  <a:srgbClr val="7030A0"/>
                </a:solidFill>
                <a:latin typeface="Arial" panose="020B0604020202020204" pitchFamily="34" charset="0"/>
              </a:rPr>
              <a:t>e) </a:t>
            </a:r>
            <a:r>
              <a:rPr lang="fr-FR" altLang="fr-FR" sz="1400" b="1">
                <a:solidFill>
                  <a:srgbClr val="7030A0"/>
                </a:solidFill>
                <a:latin typeface="Arial" panose="020B0604020202020204" pitchFamily="34" charset="0"/>
              </a:rPr>
              <a:t>Luzerne lupuline </a:t>
            </a:r>
            <a:r>
              <a:rPr lang="fr-FR" altLang="fr-FR" sz="1400">
                <a:solidFill>
                  <a:srgbClr val="7030A0"/>
                </a:solidFill>
                <a:latin typeface="Arial" panose="020B0604020202020204" pitchFamily="34" charset="0"/>
              </a:rPr>
              <a:t>ou</a:t>
            </a:r>
            <a:r>
              <a:rPr lang="fr-FR" altLang="fr-FR" sz="1400" b="1">
                <a:solidFill>
                  <a:srgbClr val="7030A0"/>
                </a:solidFill>
                <a:latin typeface="Arial" panose="020B0604020202020204" pitchFamily="34" charset="0"/>
              </a:rPr>
              <a:t> petit trèfle jaune </a:t>
            </a:r>
            <a:r>
              <a:rPr lang="fr-FR" altLang="fr-FR" sz="1400">
                <a:solidFill>
                  <a:srgbClr val="7030A0"/>
                </a:solidFill>
                <a:latin typeface="Arial" panose="020B0604020202020204" pitchFamily="34" charset="0"/>
              </a:rPr>
              <a:t>(</a:t>
            </a:r>
            <a:r>
              <a:rPr lang="fr-FR" altLang="fr-FR" sz="1400" i="1">
                <a:solidFill>
                  <a:srgbClr val="7030A0"/>
                </a:solidFill>
                <a:latin typeface="Arial" panose="020B0604020202020204" pitchFamily="34" charset="0"/>
              </a:rPr>
              <a:t>Medicago lupulina</a:t>
            </a:r>
            <a:r>
              <a:rPr lang="fr-FR" altLang="fr-FR" sz="1400">
                <a:solidFill>
                  <a:srgbClr val="7030A0"/>
                </a:solidFill>
                <a:latin typeface="Arial" panose="020B0604020202020204" pitchFamily="34" charset="0"/>
              </a:rPr>
              <a:t>) : </a:t>
            </a:r>
            <a:r>
              <a:rPr lang="fr-FR" altLang="fr-FR" sz="1400">
                <a:solidFill>
                  <a:srgbClr val="7030A0"/>
                </a:solidFill>
                <a:latin typeface="Arial" panose="020B0604020202020204" pitchFamily="34" charset="0"/>
                <a:hlinkClick r:id="rId4" tooltip="Plante herbacée"/>
              </a:rPr>
              <a:t>plante herbacée</a:t>
            </a:r>
            <a:r>
              <a:rPr lang="fr-FR" altLang="fr-FR" sz="1400">
                <a:solidFill>
                  <a:srgbClr val="7030A0"/>
                </a:solidFill>
                <a:latin typeface="Arial" panose="020B0604020202020204" pitchFamily="34" charset="0"/>
              </a:rPr>
              <a:t> annuelle ou bisannuelle, assez commune dans les pâturages naturels dans les régions tempérées, parfois cultivée comme </a:t>
            </a:r>
            <a:r>
              <a:rPr lang="fr-FR" altLang="fr-FR" sz="1400">
                <a:solidFill>
                  <a:srgbClr val="7030A0"/>
                </a:solidFill>
                <a:latin typeface="Arial" panose="020B0604020202020204" pitchFamily="34" charset="0"/>
                <a:hlinkClick r:id="rId10" tooltip="Fourrage"/>
              </a:rPr>
              <a:t>fourrage</a:t>
            </a:r>
            <a:r>
              <a:rPr lang="fr-FR" altLang="fr-FR" sz="1400">
                <a:solidFill>
                  <a:srgbClr val="7030A0"/>
                </a:solidFill>
                <a:latin typeface="Arial" panose="020B0604020202020204" pitchFamily="34" charset="0"/>
              </a:rPr>
              <a:t>, mesurant de 15 à 60 cm de haut. Elle se rencontre dans toute l'</a:t>
            </a:r>
            <a:r>
              <a:rPr lang="fr-FR" altLang="fr-FR" sz="1400">
                <a:solidFill>
                  <a:srgbClr val="7030A0"/>
                </a:solidFill>
                <a:latin typeface="Arial" panose="020B0604020202020204" pitchFamily="34" charset="0"/>
                <a:hlinkClick r:id="rId11" tooltip="Europe"/>
              </a:rPr>
              <a:t>Europe</a:t>
            </a:r>
            <a:r>
              <a:rPr lang="fr-FR" altLang="fr-FR" sz="1400">
                <a:solidFill>
                  <a:srgbClr val="7030A0"/>
                </a:solidFill>
                <a:latin typeface="Arial" panose="020B0604020202020204" pitchFamily="34" charset="0"/>
              </a:rPr>
              <a:t>, une grande partie de l'</a:t>
            </a:r>
            <a:r>
              <a:rPr lang="fr-FR" altLang="fr-FR" sz="1400">
                <a:solidFill>
                  <a:srgbClr val="7030A0"/>
                </a:solidFill>
                <a:latin typeface="Arial" panose="020B0604020202020204" pitchFamily="34" charset="0"/>
                <a:hlinkClick r:id="rId12" tooltip="Asie"/>
              </a:rPr>
              <a:t>Asie</a:t>
            </a:r>
            <a:r>
              <a:rPr lang="fr-FR" altLang="fr-FR" sz="1400">
                <a:solidFill>
                  <a:srgbClr val="7030A0"/>
                </a:solidFill>
                <a:latin typeface="Arial" panose="020B0604020202020204" pitchFamily="34" charset="0"/>
              </a:rPr>
              <a:t>, incluant la </a:t>
            </a:r>
            <a:r>
              <a:rPr lang="fr-FR" altLang="fr-FR" sz="1400">
                <a:solidFill>
                  <a:srgbClr val="7030A0"/>
                </a:solidFill>
                <a:latin typeface="Arial" panose="020B0604020202020204" pitchFamily="34" charset="0"/>
                <a:hlinkClick r:id="rId13" tooltip="Monde chinois"/>
              </a:rPr>
              <a:t>Chine</a:t>
            </a:r>
            <a:r>
              <a:rPr lang="fr-FR" altLang="fr-FR" sz="1400">
                <a:solidFill>
                  <a:srgbClr val="7030A0"/>
                </a:solidFill>
                <a:latin typeface="Arial" panose="020B0604020202020204" pitchFamily="34" charset="0"/>
              </a:rPr>
              <a:t>, la </a:t>
            </a:r>
            <a:r>
              <a:rPr lang="fr-FR" altLang="fr-FR" sz="1400">
                <a:solidFill>
                  <a:srgbClr val="7030A0"/>
                </a:solidFill>
                <a:latin typeface="Arial" panose="020B0604020202020204" pitchFamily="34" charset="0"/>
                <a:hlinkClick r:id="rId14" tooltip="Corée"/>
              </a:rPr>
              <a:t>Corée</a:t>
            </a:r>
            <a:r>
              <a:rPr lang="fr-FR" altLang="fr-FR" sz="1400">
                <a:solidFill>
                  <a:srgbClr val="7030A0"/>
                </a:solidFill>
                <a:latin typeface="Arial" panose="020B0604020202020204" pitchFamily="34" charset="0"/>
              </a:rPr>
              <a:t> et </a:t>
            </a:r>
            <a:r>
              <a:rPr lang="fr-FR" altLang="fr-FR" sz="1400">
                <a:solidFill>
                  <a:srgbClr val="7030A0"/>
                </a:solidFill>
                <a:latin typeface="Arial" panose="020B0604020202020204" pitchFamily="34" charset="0"/>
                <a:hlinkClick r:id="rId15" tooltip="Taïwan"/>
              </a:rPr>
              <a:t>Taïwan</a:t>
            </a:r>
            <a:r>
              <a:rPr lang="fr-FR" altLang="fr-FR" sz="1400">
                <a:solidFill>
                  <a:srgbClr val="7030A0"/>
                </a:solidFill>
                <a:latin typeface="Arial" panose="020B0604020202020204" pitchFamily="34" charset="0"/>
              </a:rPr>
              <a:t>, ainsi que le </a:t>
            </a:r>
            <a:r>
              <a:rPr lang="fr-FR" altLang="fr-FR" sz="1400">
                <a:solidFill>
                  <a:srgbClr val="7030A0"/>
                </a:solidFill>
                <a:latin typeface="Arial" panose="020B0604020202020204" pitchFamily="34" charset="0"/>
                <a:hlinkClick r:id="rId16" tooltip="Sous-continent indien"/>
              </a:rPr>
              <a:t>sous-continent indien</a:t>
            </a:r>
            <a:r>
              <a:rPr lang="fr-FR" altLang="fr-FR" sz="1400">
                <a:solidFill>
                  <a:srgbClr val="7030A0"/>
                </a:solidFill>
                <a:latin typeface="Arial" panose="020B0604020202020204" pitchFamily="34" charset="0"/>
              </a:rPr>
              <a:t>, et l'</a:t>
            </a:r>
            <a:r>
              <a:rPr lang="fr-FR" altLang="fr-FR" sz="1400">
                <a:solidFill>
                  <a:srgbClr val="7030A0"/>
                </a:solidFill>
                <a:latin typeface="Arial" panose="020B0604020202020204" pitchFamily="34" charset="0"/>
                <a:hlinkClick r:id="rId17" tooltip="Afrique du Nord"/>
              </a:rPr>
              <a:t>Afrique du Nord</a:t>
            </a:r>
            <a:r>
              <a:rPr lang="fr-FR" altLang="fr-FR" sz="1400">
                <a:solidFill>
                  <a:srgbClr val="7030A0"/>
                </a:solidFill>
                <a:latin typeface="Arial" panose="020B0604020202020204" pitchFamily="34" charset="0"/>
              </a:rPr>
              <a:t> et les îles de l'Atlantique (</a:t>
            </a:r>
            <a:r>
              <a:rPr lang="fr-FR" altLang="fr-FR" sz="1400">
                <a:solidFill>
                  <a:srgbClr val="7030A0"/>
                </a:solidFill>
                <a:latin typeface="Arial" panose="020B0604020202020204" pitchFamily="34" charset="0"/>
                <a:hlinkClick r:id="rId18" tooltip="Îles Canaries"/>
              </a:rPr>
              <a:t>îles Canaries</a:t>
            </a:r>
            <a:r>
              <a:rPr lang="fr-FR" altLang="fr-FR" sz="1400">
                <a:solidFill>
                  <a:srgbClr val="7030A0"/>
                </a:solidFill>
                <a:latin typeface="Arial" panose="020B0604020202020204" pitchFamily="34" charset="0"/>
              </a:rPr>
              <a:t>, </a:t>
            </a:r>
            <a:r>
              <a:rPr lang="fr-FR" altLang="fr-FR" sz="1400">
                <a:solidFill>
                  <a:srgbClr val="7030A0"/>
                </a:solidFill>
                <a:latin typeface="Arial" panose="020B0604020202020204" pitchFamily="34" charset="0"/>
                <a:hlinkClick r:id="rId19" tooltip="Madère"/>
              </a:rPr>
              <a:t>Madère</a:t>
            </a:r>
            <a:r>
              <a:rPr lang="fr-FR" altLang="fr-FR" sz="1400">
                <a:solidFill>
                  <a:srgbClr val="008000"/>
                </a:solidFill>
                <a:latin typeface="Arial" panose="020B0604020202020204" pitchFamily="34" charset="0"/>
              </a:rPr>
              <a:t>). Elle se plaît dans les terrains </a:t>
            </a:r>
            <a:r>
              <a:rPr lang="fr-FR" altLang="fr-FR" sz="1400">
                <a:solidFill>
                  <a:srgbClr val="008000"/>
                </a:solidFill>
                <a:latin typeface="Arial" panose="020B0604020202020204" pitchFamily="34" charset="0"/>
                <a:hlinkClick r:id="rId20" tooltip="Calcaire"/>
              </a:rPr>
              <a:t>calcaires</a:t>
            </a:r>
            <a:r>
              <a:rPr lang="fr-FR" altLang="fr-FR" sz="1400">
                <a:solidFill>
                  <a:srgbClr val="008000"/>
                </a:solidFill>
                <a:latin typeface="Arial" panose="020B0604020202020204" pitchFamily="34" charset="0"/>
              </a:rPr>
              <a:t> et secs</a:t>
            </a:r>
            <a:r>
              <a:rPr lang="fr-FR" altLang="fr-FR" sz="1400">
                <a:solidFill>
                  <a:srgbClr val="7030A0"/>
                </a:solidFill>
                <a:latin typeface="Arial" panose="020B0604020202020204" pitchFamily="34" charset="0"/>
              </a:rPr>
              <a:t>, </a:t>
            </a:r>
            <a:r>
              <a:rPr lang="fr-FR" altLang="fr-FR" sz="1400">
                <a:solidFill>
                  <a:srgbClr val="FF0000"/>
                </a:solidFill>
                <a:latin typeface="Arial" panose="020B0604020202020204" pitchFamily="34" charset="0"/>
              </a:rPr>
              <a:t>où elle souffre moins de la concurrence des autres plantes</a:t>
            </a:r>
            <a:r>
              <a:rPr lang="fr-FR" altLang="fr-FR" sz="1400">
                <a:solidFill>
                  <a:srgbClr val="7030A0"/>
                </a:solidFill>
                <a:latin typeface="Arial" panose="020B0604020202020204" pitchFamily="34" charset="0"/>
              </a:rPr>
              <a:t>. Elle résiste bien au froid et se rencontre en montagne jusqu'à 1 800 m d'altitude. </a:t>
            </a:r>
            <a:r>
              <a:rPr lang="fr-FR" altLang="fr-FR" sz="1400">
                <a:solidFill>
                  <a:srgbClr val="008000"/>
                </a:solidFill>
                <a:latin typeface="Arial" panose="020B0604020202020204" pitchFamily="34" charset="0"/>
              </a:rPr>
              <a:t>C’est une plante fourragère </a:t>
            </a:r>
            <a:r>
              <a:rPr lang="fr-FR" altLang="fr-FR" sz="1400">
                <a:solidFill>
                  <a:srgbClr val="FF0000"/>
                </a:solidFill>
                <a:latin typeface="Arial" panose="020B0604020202020204" pitchFamily="34" charset="0"/>
              </a:rPr>
              <a:t>relativement peu productive</a:t>
            </a:r>
            <a:r>
              <a:rPr lang="fr-FR" altLang="fr-FR" sz="1400">
                <a:solidFill>
                  <a:srgbClr val="008000"/>
                </a:solidFill>
                <a:latin typeface="Arial" panose="020B0604020202020204" pitchFamily="34" charset="0"/>
              </a:rPr>
              <a:t>, mais de très bonne valeur fourragère, </a:t>
            </a:r>
            <a:r>
              <a:rPr lang="fr-FR" altLang="fr-FR" sz="1400">
                <a:solidFill>
                  <a:srgbClr val="7030A0"/>
                </a:solidFill>
                <a:latin typeface="Arial" panose="020B0604020202020204" pitchFamily="34" charset="0"/>
              </a:rPr>
              <a:t>elle entre parfois dans la composition de </a:t>
            </a:r>
            <a:r>
              <a:rPr lang="fr-FR" altLang="fr-FR" sz="1400">
                <a:solidFill>
                  <a:srgbClr val="7030A0"/>
                </a:solidFill>
                <a:latin typeface="Arial" panose="020B0604020202020204" pitchFamily="34" charset="0"/>
                <a:hlinkClick r:id="rId21" tooltip="Prairie (agriculture)"/>
              </a:rPr>
              <a:t>prairies artificielles</a:t>
            </a:r>
            <a:r>
              <a:rPr lang="fr-FR" altLang="fr-FR" sz="1400">
                <a:solidFill>
                  <a:srgbClr val="008000"/>
                </a:solidFill>
                <a:latin typeface="Arial" panose="020B0604020202020204" pitchFamily="34" charset="0"/>
              </a:rPr>
              <a:t>, surtout lorsque celles-ci sont implantées dans des terres légères et sèches. </a:t>
            </a:r>
            <a:r>
              <a:rPr lang="fr-FR" altLang="fr-FR" sz="1200">
                <a:solidFill>
                  <a:srgbClr val="7030A0"/>
                </a:solidFill>
                <a:latin typeface="Arial" panose="020B0604020202020204" pitchFamily="34" charset="0"/>
              </a:rPr>
              <a:t>Source : </a:t>
            </a:r>
            <a:r>
              <a:rPr lang="fr-FR" altLang="fr-FR" sz="1200">
                <a:solidFill>
                  <a:srgbClr val="7030A0"/>
                </a:solidFill>
                <a:latin typeface="Arial" panose="020B0604020202020204" pitchFamily="34" charset="0"/>
                <a:hlinkClick r:id="rId22"/>
              </a:rPr>
              <a:t>http://fr.wikipedia.org/wiki/Luzerne_lupuline</a:t>
            </a:r>
            <a:r>
              <a:rPr lang="fr-FR" altLang="fr-FR" sz="1200">
                <a:solidFill>
                  <a:srgbClr val="7030A0"/>
                </a:solidFill>
                <a:latin typeface="Arial" panose="020B0604020202020204" pitchFamily="34" charset="0"/>
              </a:rPr>
              <a:t> </a:t>
            </a:r>
            <a:endParaRPr lang="fr-FR" altLang="fr-FR" sz="1400">
              <a:solidFill>
                <a:srgbClr val="008000"/>
              </a:solidFill>
              <a:latin typeface="Arial" panose="020B0604020202020204" pitchFamily="34" charset="0"/>
            </a:endParaRPr>
          </a:p>
        </p:txBody>
      </p:sp>
      <p:sp>
        <p:nvSpPr>
          <p:cNvPr id="21511" name="Rectangle 13"/>
          <p:cNvSpPr>
            <a:spLocks noChangeArrowheads="1"/>
          </p:cNvSpPr>
          <p:nvPr/>
        </p:nvSpPr>
        <p:spPr bwMode="auto">
          <a:xfrm>
            <a:off x="5651500" y="6581775"/>
            <a:ext cx="191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rPr>
              <a:t>↖↑ </a:t>
            </a:r>
            <a:r>
              <a:rPr lang="fr-FR" altLang="fr-FR" sz="1200">
                <a:solidFill>
                  <a:srgbClr val="7030A0"/>
                </a:solidFill>
                <a:latin typeface="Arial" panose="020B0604020202020204" pitchFamily="34" charset="0"/>
              </a:rPr>
              <a:t>Fèves (</a:t>
            </a:r>
            <a:r>
              <a:rPr lang="fr-FR" altLang="fr-FR" sz="1200" i="1">
                <a:solidFill>
                  <a:srgbClr val="7030A0"/>
                </a:solidFill>
                <a:latin typeface="Arial" panose="020B0604020202020204" pitchFamily="34" charset="0"/>
              </a:rPr>
              <a:t>Vicia faba</a:t>
            </a:r>
            <a:r>
              <a:rPr lang="fr-FR" altLang="fr-FR" sz="1200">
                <a:solidFill>
                  <a:srgbClr val="7030A0"/>
                </a:solidFill>
                <a:latin typeface="Arial" panose="020B0604020202020204" pitchFamily="34" charset="0"/>
              </a:rPr>
              <a:t>) </a:t>
            </a:r>
            <a:r>
              <a:rPr lang="fr-FR" altLang="fr-FR" sz="1200">
                <a:solidFill>
                  <a:srgbClr val="7030A0"/>
                </a:solidFill>
              </a:rPr>
              <a:t>↗</a:t>
            </a:r>
            <a:endParaRPr lang="fr-FR" altLang="fr-FR" sz="1200" i="1">
              <a:solidFill>
                <a:srgbClr val="7030A0"/>
              </a:solidFill>
              <a:latin typeface="Arial" panose="020B0604020202020204" pitchFamily="34" charset="0"/>
            </a:endParaRPr>
          </a:p>
        </p:txBody>
      </p:sp>
      <p:pic>
        <p:nvPicPr>
          <p:cNvPr id="21512" name="Picture 2" descr="C:\Users\LISAN\Pictures\Plantes fourragères\vicia faba.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63938" y="5591175"/>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C:\Users\LISAN\Pictures\Plantes fourragères\vicia faba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08625" y="4421188"/>
            <a:ext cx="15843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 descr="C:\Users\LISAN\Pictures\Plantes fourragères\vicia faba3.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64388" y="4376738"/>
            <a:ext cx="180022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 descr="C:\Users\LISAN\Pictures\Plantes fourragères\Luzerne lupuline1.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950" y="4149725"/>
            <a:ext cx="33845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3" descr="C:\Users\LISAN\Pictures\Plantes fourragères\Luzerne lupuline2.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35375" y="4149725"/>
            <a:ext cx="172878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19"/>
          <p:cNvSpPr>
            <a:spLocks noChangeArrowheads="1"/>
          </p:cNvSpPr>
          <p:nvPr/>
        </p:nvSpPr>
        <p:spPr bwMode="auto">
          <a:xfrm>
            <a:off x="1116013" y="6381750"/>
            <a:ext cx="191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a:solidFill>
                  <a:srgbClr val="7030A0"/>
                </a:solidFill>
                <a:latin typeface="Arial" panose="020B0604020202020204" pitchFamily="34" charset="0"/>
              </a:rPr>
              <a:t>Luzerne lupuline </a:t>
            </a:r>
            <a:r>
              <a:rPr lang="fr-FR" altLang="fr-FR" sz="1400">
                <a:solidFill>
                  <a:srgbClr val="7030A0"/>
                </a:solidFill>
              </a:rPr>
              <a:t>↑↗</a:t>
            </a:r>
            <a:r>
              <a:rPr lang="fr-FR" altLang="fr-FR" sz="1400">
                <a:solidFill>
                  <a:srgbClr val="7030A0"/>
                </a:solidFill>
                <a:latin typeface="Arial" panose="020B0604020202020204" pitchFamily="34" charset="0"/>
              </a:rPr>
              <a:t> </a:t>
            </a:r>
            <a:endParaRPr lang="fr-FR" altLang="fr-FR"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07950" y="620713"/>
            <a:ext cx="757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rPr>
              <a:t>1bis. </a:t>
            </a:r>
            <a:r>
              <a:rPr lang="fr-FR" altLang="fr-FR" sz="1800" b="1">
                <a:solidFill>
                  <a:srgbClr val="FF0000"/>
                </a:solidFill>
              </a:rPr>
              <a:t>Annexe : Légumineuses tropicales à ne pas utiliser comme engrais vert </a:t>
            </a:r>
          </a:p>
        </p:txBody>
      </p:sp>
      <p:sp>
        <p:nvSpPr>
          <p:cNvPr id="22531"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2532" name="Espace réservé du numéro de diapositive 1"/>
          <p:cNvSpPr txBox="1">
            <a:spLocks noGrp="1"/>
          </p:cNvSpPr>
          <p:nvPr/>
        </p:nvSpPr>
        <p:spPr bwMode="auto">
          <a:xfrm>
            <a:off x="8459788" y="2603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BB05A7F-9B82-4101-8B7A-55D328B39E72}" type="slidenum">
              <a:rPr lang="fr-FR" altLang="fr-FR" sz="1200">
                <a:solidFill>
                  <a:srgbClr val="898989"/>
                </a:solidFill>
                <a:latin typeface="Times New Roman" panose="02020603050405020304" pitchFamily="18" charset="0"/>
              </a:rPr>
              <a:pPr algn="r" eaLnBrk="1" hangingPunct="1">
                <a:spcBef>
                  <a:spcPct val="0"/>
                </a:spcBef>
                <a:buFontTx/>
                <a:buNone/>
              </a:pPr>
              <a:t>22</a:t>
            </a:fld>
            <a:endParaRPr lang="fr-FR" altLang="fr-FR" sz="1200">
              <a:solidFill>
                <a:srgbClr val="898989"/>
              </a:solidFill>
              <a:latin typeface="Times New Roman" panose="02020603050405020304" pitchFamily="18" charset="0"/>
            </a:endParaRPr>
          </a:p>
        </p:txBody>
      </p:sp>
      <p:pic>
        <p:nvPicPr>
          <p:cNvPr id="22533" name="Image 5" descr="Flemingia strobilife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013325"/>
            <a:ext cx="25209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8" descr="C:\Users\LISAN\Pictures\Plantes fourragères\Flemingia_strobilifera_in_Kadavo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724400"/>
            <a:ext cx="1476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9" descr="C:\Users\LISAN\Pictures\Plantes fourragères\Flemingia_strobilifera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508500"/>
            <a:ext cx="15589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0" descr="C:\Users\LISAN\Pictures\Plantes fourragères\Flemingia_strobilifera_NP_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508500"/>
            <a:ext cx="28590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ZoneTexte 10"/>
          <p:cNvSpPr txBox="1">
            <a:spLocks noChangeArrowheads="1"/>
          </p:cNvSpPr>
          <p:nvPr/>
        </p:nvSpPr>
        <p:spPr bwMode="auto">
          <a:xfrm>
            <a:off x="107950" y="1125538"/>
            <a:ext cx="87852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fr-FR" sz="1800">
                <a:solidFill>
                  <a:srgbClr val="7030A0"/>
                </a:solidFill>
                <a:latin typeface="Arial" panose="020B0604020202020204" pitchFamily="34" charset="0"/>
              </a:rPr>
              <a:t>1bis.1. </a:t>
            </a:r>
            <a:r>
              <a:rPr lang="es-ES" altLang="fr-FR" sz="1800" b="1">
                <a:solidFill>
                  <a:srgbClr val="7030A0"/>
                </a:solidFill>
                <a:latin typeface="Arial" panose="020B0604020202020204" pitchFamily="34" charset="0"/>
              </a:rPr>
              <a:t>Sainfoin du Bengale </a:t>
            </a:r>
            <a:r>
              <a:rPr lang="es-ES" altLang="fr-FR" sz="1800">
                <a:solidFill>
                  <a:srgbClr val="7030A0"/>
                </a:solidFill>
                <a:latin typeface="Arial" panose="020B0604020202020204" pitchFamily="34" charset="0"/>
              </a:rPr>
              <a:t>(</a:t>
            </a:r>
            <a:r>
              <a:rPr lang="es-ES" altLang="fr-FR" sz="1800" i="1">
                <a:solidFill>
                  <a:srgbClr val="7030A0"/>
                </a:solidFill>
                <a:latin typeface="Arial" panose="020B0604020202020204" pitchFamily="34" charset="0"/>
              </a:rPr>
              <a:t>Flemingia</a:t>
            </a:r>
            <a:r>
              <a:rPr lang="es-ES" altLang="fr-FR" sz="1800">
                <a:solidFill>
                  <a:srgbClr val="7030A0"/>
                </a:solidFill>
                <a:latin typeface="Arial" panose="020B0604020202020204" pitchFamily="34" charset="0"/>
              </a:rPr>
              <a:t> </a:t>
            </a:r>
            <a:r>
              <a:rPr lang="es-ES" altLang="fr-FR" sz="1800" i="1">
                <a:solidFill>
                  <a:srgbClr val="7030A0"/>
                </a:solidFill>
                <a:latin typeface="Arial" panose="020B0604020202020204" pitchFamily="34" charset="0"/>
              </a:rPr>
              <a:t>sp.</a:t>
            </a:r>
            <a:r>
              <a:rPr lang="es-ES" altLang="fr-FR" sz="1800">
                <a:solidFill>
                  <a:srgbClr val="7030A0"/>
                </a:solidFill>
                <a:latin typeface="Arial" panose="020B0604020202020204" pitchFamily="34" charset="0"/>
              </a:rPr>
              <a:t>)</a:t>
            </a:r>
          </a:p>
          <a:p>
            <a:pPr algn="just" eaLnBrk="1" hangingPunct="1">
              <a:spcBef>
                <a:spcPct val="0"/>
              </a:spcBef>
              <a:buFontTx/>
              <a:buNone/>
            </a:pPr>
            <a:endParaRPr lang="es-ES" altLang="fr-FR" sz="1200">
              <a:solidFill>
                <a:srgbClr val="7030A0"/>
              </a:solidFill>
              <a:latin typeface="Arial" panose="020B0604020202020204" pitchFamily="34" charset="0"/>
            </a:endParaRPr>
          </a:p>
          <a:p>
            <a:pPr algn="just" eaLnBrk="1" hangingPunct="1">
              <a:spcBef>
                <a:spcPct val="0"/>
              </a:spcBef>
              <a:buFontTx/>
              <a:buNone/>
            </a:pPr>
            <a:r>
              <a:rPr lang="es-ES" altLang="fr-FR" sz="1200">
                <a:solidFill>
                  <a:srgbClr val="7030A0"/>
                </a:solidFill>
                <a:latin typeface="Arial" panose="020B0604020202020204" pitchFamily="34" charset="0"/>
              </a:rPr>
              <a:t>Le genre </a:t>
            </a:r>
            <a:r>
              <a:rPr lang="es-ES" altLang="fr-FR" sz="1200" i="1">
                <a:solidFill>
                  <a:srgbClr val="7030A0"/>
                </a:solidFill>
                <a:latin typeface="Arial" panose="020B0604020202020204" pitchFamily="34" charset="0"/>
              </a:rPr>
              <a:t>Flemingia</a:t>
            </a:r>
            <a:r>
              <a:rPr lang="es-ES" altLang="fr-FR" sz="1200">
                <a:solidFill>
                  <a:srgbClr val="7030A0"/>
                </a:solidFill>
                <a:latin typeface="Arial" panose="020B0604020202020204" pitchFamily="34" charset="0"/>
              </a:rPr>
              <a:t> est un </a:t>
            </a:r>
            <a:r>
              <a:rPr lang="es-ES" altLang="fr-FR" sz="1200" u="sng">
                <a:solidFill>
                  <a:srgbClr val="7030A0"/>
                </a:solidFill>
                <a:latin typeface="Arial" panose="020B0604020202020204" pitchFamily="34" charset="0"/>
                <a:hlinkClick r:id="rId6" tooltip="Genre (biologie)"/>
              </a:rPr>
              <a:t>genre</a:t>
            </a:r>
            <a:r>
              <a:rPr lang="es-ES" altLang="fr-FR" sz="1200">
                <a:solidFill>
                  <a:srgbClr val="7030A0"/>
                </a:solidFill>
                <a:latin typeface="Arial" panose="020B0604020202020204" pitchFamily="34" charset="0"/>
              </a:rPr>
              <a:t> de </a:t>
            </a:r>
            <a:r>
              <a:rPr lang="es-ES" altLang="fr-FR" sz="1200" u="sng">
                <a:solidFill>
                  <a:srgbClr val="7030A0"/>
                </a:solidFill>
                <a:latin typeface="Arial" panose="020B0604020202020204" pitchFamily="34" charset="0"/>
                <a:hlinkClick r:id="rId7" tooltip="Les plantes à fleurs"/>
              </a:rPr>
              <a:t>plantes à fleurs</a:t>
            </a:r>
            <a:r>
              <a:rPr lang="es-ES" altLang="fr-FR" sz="1200">
                <a:solidFill>
                  <a:srgbClr val="7030A0"/>
                </a:solidFill>
                <a:latin typeface="Arial" panose="020B0604020202020204" pitchFamily="34" charset="0"/>
              </a:rPr>
              <a:t> comprenant 88 </a:t>
            </a:r>
            <a:r>
              <a:rPr lang="es-ES" altLang="fr-FR" sz="1200" u="sng">
                <a:solidFill>
                  <a:srgbClr val="7030A0"/>
                </a:solidFill>
                <a:latin typeface="Arial" panose="020B0604020202020204" pitchFamily="34" charset="0"/>
                <a:hlinkClick r:id="rId8" tooltip="Espèce"/>
              </a:rPr>
              <a:t>espèces</a:t>
            </a:r>
            <a:r>
              <a:rPr lang="fr-FR" altLang="fr-FR" sz="1200">
                <a:solidFill>
                  <a:srgbClr val="7030A0"/>
                </a:solidFill>
                <a:latin typeface="Arial" panose="020B0604020202020204" pitchFamily="34" charset="0"/>
              </a:rPr>
              <a:t>.</a:t>
            </a:r>
          </a:p>
          <a:p>
            <a:pPr algn="just" eaLnBrk="1" hangingPunct="1">
              <a:spcBef>
                <a:spcPct val="0"/>
              </a:spcBef>
              <a:buFontTx/>
              <a:buNone/>
            </a:pPr>
            <a:r>
              <a:rPr lang="fr-FR" altLang="fr-FR" sz="1200" i="1">
                <a:solidFill>
                  <a:srgbClr val="7030A0"/>
                </a:solidFill>
                <a:latin typeface="Arial" panose="020B0604020202020204" pitchFamily="34" charset="0"/>
              </a:rPr>
              <a:t>Flemingia strobilifera</a:t>
            </a:r>
            <a:r>
              <a:rPr lang="fr-FR" altLang="fr-FR" sz="1200">
                <a:solidFill>
                  <a:srgbClr val="7030A0"/>
                </a:solidFill>
                <a:latin typeface="Arial" panose="020B0604020202020204" pitchFamily="34" charset="0"/>
              </a:rPr>
              <a:t> est un arbuste pouvant atteindre 2 mètres de haut. </a:t>
            </a:r>
          </a:p>
          <a:p>
            <a:pPr algn="just" eaLnBrk="1" hangingPunct="1">
              <a:spcBef>
                <a:spcPct val="0"/>
              </a:spcBef>
              <a:buFontTx/>
              <a:buNone/>
            </a:pPr>
            <a:r>
              <a:rPr lang="fr-FR" altLang="fr-FR" sz="1200">
                <a:solidFill>
                  <a:srgbClr val="7030A0"/>
                </a:solidFill>
                <a:latin typeface="Arial" panose="020B0604020202020204" pitchFamily="34" charset="0"/>
              </a:rPr>
              <a:t>Cultivée comme plante ornementale, </a:t>
            </a:r>
            <a:r>
              <a:rPr lang="fr-FR" altLang="fr-FR" sz="1200">
                <a:solidFill>
                  <a:srgbClr val="FF0000"/>
                </a:solidFill>
                <a:latin typeface="Arial" panose="020B0604020202020204" pitchFamily="34" charset="0"/>
              </a:rPr>
              <a:t>l'espèce peut devenir envahissante principalement dans les zones perturbées et agricoles. Elle est capable de former des peuplements denses qui concurrencent la végétation indigène [tout comme le </a:t>
            </a:r>
            <a:r>
              <a:rPr lang="fr-FR" altLang="fr-FR" sz="1200" i="1">
                <a:solidFill>
                  <a:srgbClr val="FF0000"/>
                </a:solidFill>
                <a:latin typeface="Arial" panose="020B0604020202020204" pitchFamily="34" charset="0"/>
              </a:rPr>
              <a:t>Leucaena leucocephala</a:t>
            </a:r>
            <a:r>
              <a:rPr lang="fr-FR" altLang="fr-FR" sz="1200">
                <a:solidFill>
                  <a:srgbClr val="FF0000"/>
                </a:solidFill>
                <a:latin typeface="Arial" panose="020B0604020202020204" pitchFamily="34" charset="0"/>
              </a:rPr>
              <a:t>]. Cette légumineuse n’est pas consommée par les bovins. Elle fait partie des 300 espèces envahissantes majeures de </a:t>
            </a:r>
            <a:r>
              <a:rPr lang="fr-FR" altLang="fr-FR" sz="1200">
                <a:solidFill>
                  <a:srgbClr val="FF0000"/>
                </a:solidFill>
                <a:latin typeface="Arial" panose="020B0604020202020204" pitchFamily="34" charset="0"/>
                <a:hlinkClick r:id="rId9"/>
              </a:rPr>
              <a:t>l’Australie</a:t>
            </a:r>
            <a:r>
              <a:rPr lang="fr-FR" altLang="fr-FR" sz="1200">
                <a:solidFill>
                  <a:srgbClr val="FF0000"/>
                </a:solidFill>
                <a:latin typeface="Arial" panose="020B0604020202020204" pitchFamily="34" charset="0"/>
              </a:rPr>
              <a:t> </a:t>
            </a:r>
            <a:r>
              <a:rPr lang="fr-FR" altLang="fr-FR" sz="1200">
                <a:solidFill>
                  <a:srgbClr val="FF0000"/>
                </a:solidFill>
                <a:latin typeface="Arial" panose="020B0604020202020204" pitchFamily="34" charset="0"/>
                <a:hlinkClick r:id="rId10"/>
              </a:rPr>
              <a:t>tropicale</a:t>
            </a:r>
            <a:r>
              <a:rPr lang="fr-FR" altLang="fr-FR" sz="1200">
                <a:solidFill>
                  <a:srgbClr val="FF0000"/>
                </a:solidFill>
                <a:latin typeface="Arial" panose="020B0604020202020204" pitchFamily="34" charset="0"/>
              </a:rPr>
              <a:t>, de l’Océan </a:t>
            </a:r>
            <a:r>
              <a:rPr lang="fr-FR" altLang="fr-FR" sz="1200">
                <a:solidFill>
                  <a:srgbClr val="FF0000"/>
                </a:solidFill>
                <a:latin typeface="Arial" panose="020B0604020202020204" pitchFamily="34" charset="0"/>
                <a:hlinkClick r:id="rId11"/>
              </a:rPr>
              <a:t>Indien</a:t>
            </a:r>
            <a:r>
              <a:rPr lang="fr-FR" altLang="fr-FR" sz="1200">
                <a:solidFill>
                  <a:srgbClr val="FF0000"/>
                </a:solidFill>
                <a:latin typeface="Arial" panose="020B0604020202020204" pitchFamily="34" charset="0"/>
              </a:rPr>
              <a:t> et de </a:t>
            </a:r>
            <a:r>
              <a:rPr lang="fr-FR" altLang="fr-FR" sz="1200">
                <a:solidFill>
                  <a:srgbClr val="FF0000"/>
                </a:solidFill>
                <a:latin typeface="Arial" panose="020B0604020202020204" pitchFamily="34" charset="0"/>
                <a:hlinkClick r:id="rId12"/>
              </a:rPr>
              <a:t>l’Océanie</a:t>
            </a:r>
            <a:r>
              <a:rPr lang="fr-FR" altLang="fr-FR" sz="1200">
                <a:solidFill>
                  <a:srgbClr val="FF0000"/>
                </a:solidFill>
                <a:latin typeface="Arial" panose="020B0604020202020204" pitchFamily="34" charset="0"/>
              </a:rPr>
              <a:t> dont la </a:t>
            </a:r>
            <a:r>
              <a:rPr lang="fr-FR" altLang="fr-FR" sz="1200">
                <a:solidFill>
                  <a:srgbClr val="FF0000"/>
                </a:solidFill>
                <a:latin typeface="Arial" panose="020B0604020202020204" pitchFamily="34" charset="0"/>
                <a:hlinkClick r:id="rId12"/>
              </a:rPr>
              <a:t>Nouvelle-Calédonie</a:t>
            </a:r>
            <a:r>
              <a:rPr lang="fr-FR" altLang="fr-FR" sz="1200">
                <a:solidFill>
                  <a:srgbClr val="FF0000"/>
                </a:solidFill>
                <a:latin typeface="Arial" panose="020B0604020202020204" pitchFamily="34" charset="0"/>
              </a:rPr>
              <a:t>. A éviter.</a:t>
            </a:r>
          </a:p>
          <a:p>
            <a:pPr eaLnBrk="1" hangingPunct="1">
              <a:spcBef>
                <a:spcPct val="0"/>
              </a:spcBef>
              <a:buFontTx/>
              <a:buNone/>
            </a:pPr>
            <a:r>
              <a:rPr lang="fr-FR" altLang="fr-FR" sz="1200">
                <a:solidFill>
                  <a:srgbClr val="7030A0"/>
                </a:solidFill>
                <a:latin typeface="Arial" panose="020B0604020202020204" pitchFamily="34" charset="0"/>
              </a:rPr>
              <a:t>Elle a des activités anti-inflammatoires, antibactérienne et d’autres propriétés médicinales.</a:t>
            </a:r>
          </a:p>
          <a:p>
            <a:pPr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u="sng">
                <a:solidFill>
                  <a:srgbClr val="7030A0"/>
                </a:solidFill>
                <a:latin typeface="Arial" panose="020B0604020202020204" pitchFamily="34" charset="0"/>
                <a:hlinkClick r:id="rId13"/>
              </a:rPr>
              <a:t>http://www.issg.org/database/species/ecology.asp?si=1292&amp;fr=1&amp;sts=&amp;lang=FR</a:t>
            </a:r>
            <a:r>
              <a:rPr lang="fr-FR" altLang="fr-FR" sz="1200">
                <a:solidFill>
                  <a:srgbClr val="7030A0"/>
                </a:solidFill>
                <a:latin typeface="Arial" panose="020B0604020202020204" pitchFamily="34" charset="0"/>
              </a:rPr>
              <a:t>,</a:t>
            </a:r>
          </a:p>
          <a:p>
            <a:pPr eaLnBrk="1" hangingPunct="1">
              <a:spcBef>
                <a:spcPct val="0"/>
              </a:spcBef>
              <a:buFontTx/>
              <a:buNone/>
            </a:pPr>
            <a:r>
              <a:rPr lang="fr-FR" altLang="fr-FR" sz="1200">
                <a:solidFill>
                  <a:srgbClr val="7030A0"/>
                </a:solidFill>
                <a:latin typeface="Arial" panose="020B0604020202020204" pitchFamily="34" charset="0"/>
              </a:rPr>
              <a:t>b) </a:t>
            </a:r>
            <a:r>
              <a:rPr lang="fr-FR" altLang="fr-FR" sz="1200">
                <a:solidFill>
                  <a:srgbClr val="7030A0"/>
                </a:solidFill>
                <a:latin typeface="Arial" panose="020B0604020202020204" pitchFamily="34" charset="0"/>
                <a:hlinkClick r:id="rId14"/>
              </a:rPr>
              <a:t>http://idao.cirad.fr/content/advenpac/especes/f/flest/flest_fr.html</a:t>
            </a:r>
            <a:r>
              <a:rPr lang="fr-FR" altLang="fr-FR" sz="1200">
                <a:solidFill>
                  <a:srgbClr val="7030A0"/>
                </a:solidFill>
                <a:latin typeface="Arial" panose="020B0604020202020204" pitchFamily="34" charset="0"/>
              </a:rPr>
              <a:t>;</a:t>
            </a:r>
          </a:p>
          <a:p>
            <a:pPr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15"/>
              </a:rPr>
              <a:t>http://fr.gardening.eu/arc/plantes/Arbres/Moghania-strobilifera-L.-St-Hil.-ex-Kuntze/29694/index_a.asp</a:t>
            </a:r>
            <a:r>
              <a:rPr lang="fr-FR" altLang="fr-FR" sz="1200">
                <a:solidFill>
                  <a:srgbClr val="7030A0"/>
                </a:solidFill>
                <a:latin typeface="Arial" panose="020B0604020202020204" pitchFamily="34" charset="0"/>
              </a:rPr>
              <a:t>  </a:t>
            </a:r>
          </a:p>
        </p:txBody>
      </p:sp>
      <p:pic>
        <p:nvPicPr>
          <p:cNvPr id="22538" name="Picture 16" descr="C:\Users\LISAN\Pictures\Plantes fourragères\logo invasive plants5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3800" y="10525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2"/>
          <p:cNvSpPr>
            <a:spLocks noChangeArrowheads="1"/>
          </p:cNvSpPr>
          <p:nvPr/>
        </p:nvSpPr>
        <p:spPr bwMode="auto">
          <a:xfrm>
            <a:off x="323850" y="18891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50825" y="836613"/>
            <a:ext cx="8497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a:solidFill>
                  <a:srgbClr val="008000"/>
                </a:solidFill>
                <a:latin typeface="Arial" panose="020B0604020202020204" pitchFamily="34" charset="0"/>
              </a:rPr>
              <a:t>Partie II</a:t>
            </a:r>
          </a:p>
          <a:p>
            <a:pPr algn="ctr" eaLnBrk="1" hangingPunct="1">
              <a:spcBef>
                <a:spcPct val="0"/>
              </a:spcBef>
              <a:buFontTx/>
              <a:buNone/>
            </a:pPr>
            <a:r>
              <a:rPr lang="fr-FR" altLang="fr-FR" sz="3600">
                <a:solidFill>
                  <a:srgbClr val="008000"/>
                </a:solidFill>
                <a:latin typeface="Arial" panose="020B0604020202020204" pitchFamily="34" charset="0"/>
              </a:rPr>
              <a:t>Plantes graminées (</a:t>
            </a:r>
            <a:r>
              <a:rPr lang="fr-FR" altLang="fr-FR" sz="3600">
                <a:solidFill>
                  <a:srgbClr val="008000"/>
                </a:solidFill>
                <a:latin typeface="Arial" panose="020B0604020202020204" pitchFamily="34" charset="0"/>
                <a:hlinkClick r:id="rId2" tooltip="Famille (biologie)"/>
              </a:rPr>
              <a:t>famille</a:t>
            </a:r>
            <a:r>
              <a:rPr lang="fr-FR" altLang="fr-FR" sz="3600">
                <a:solidFill>
                  <a:srgbClr val="008000"/>
                </a:solidFill>
                <a:latin typeface="Arial" panose="020B0604020202020204" pitchFamily="34" charset="0"/>
              </a:rPr>
              <a:t> des </a:t>
            </a:r>
            <a:r>
              <a:rPr lang="fr-FR" altLang="fr-FR" sz="3600" i="1">
                <a:solidFill>
                  <a:srgbClr val="008000"/>
                </a:solidFill>
                <a:latin typeface="Arial" panose="020B0604020202020204" pitchFamily="34" charset="0"/>
                <a:hlinkClick r:id="rId3"/>
              </a:rPr>
              <a:t>Poaceae</a:t>
            </a:r>
            <a:r>
              <a:rPr lang="fr-FR" altLang="fr-FR" sz="3600">
                <a:solidFill>
                  <a:srgbClr val="008000"/>
                </a:solidFill>
                <a:latin typeface="Arial" panose="020B0604020202020204" pitchFamily="34" charset="0"/>
              </a:rPr>
              <a:t>) tropicales servant de plantes couvre-sol et de fourrage.</a:t>
            </a:r>
            <a:endParaRPr lang="fr-FR" altLang="fr-FR" sz="3600">
              <a:latin typeface="Arial" panose="020B0604020202020204" pitchFamily="34" charset="0"/>
            </a:endParaRPr>
          </a:p>
        </p:txBody>
      </p:sp>
      <p:sp>
        <p:nvSpPr>
          <p:cNvPr id="23555"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3556"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C2C8962-4AD0-4BE6-8824-5C94B1E03444}" type="slidenum">
              <a:rPr lang="fr-FR" altLang="fr-FR" sz="1200">
                <a:solidFill>
                  <a:srgbClr val="898989"/>
                </a:solidFill>
                <a:latin typeface="Times New Roman" panose="02020603050405020304" pitchFamily="18" charset="0"/>
              </a:rPr>
              <a:pPr algn="r" eaLnBrk="1" hangingPunct="1">
                <a:spcBef>
                  <a:spcPct val="0"/>
                </a:spcBef>
                <a:buFontTx/>
                <a:buNone/>
              </a:pPr>
              <a:t>23</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7950" y="549275"/>
            <a:ext cx="7158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2.</a:t>
            </a:r>
            <a:r>
              <a:rPr lang="fr-FR" altLang="fr-FR" sz="1800" b="1">
                <a:solidFill>
                  <a:srgbClr val="7030A0"/>
                </a:solidFill>
              </a:rPr>
              <a:t> Graminées tropicales utilisées comme plantes fourragères et couvre-sol</a:t>
            </a:r>
          </a:p>
        </p:txBody>
      </p:sp>
      <p:sp>
        <p:nvSpPr>
          <p:cNvPr id="24579" name="Rectangle 1"/>
          <p:cNvSpPr>
            <a:spLocks noChangeArrowheads="1"/>
          </p:cNvSpPr>
          <p:nvPr/>
        </p:nvSpPr>
        <p:spPr bwMode="auto">
          <a:xfrm>
            <a:off x="107950" y="90805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2.1. </a:t>
            </a:r>
            <a:r>
              <a:rPr lang="fr-FR" altLang="fr-FR" sz="1800" b="1">
                <a:solidFill>
                  <a:srgbClr val="7030A0"/>
                </a:solidFill>
              </a:rPr>
              <a:t>Ruzi</a:t>
            </a:r>
            <a:r>
              <a:rPr lang="fr-FR" altLang="fr-FR" sz="1800">
                <a:solidFill>
                  <a:srgbClr val="7030A0"/>
                </a:solidFill>
              </a:rPr>
              <a:t> ou </a:t>
            </a:r>
            <a:r>
              <a:rPr lang="fr-FR" altLang="fr-FR" sz="1800" b="1">
                <a:solidFill>
                  <a:srgbClr val="7030A0"/>
                </a:solidFill>
              </a:rPr>
              <a:t>Herbe du Congo </a:t>
            </a:r>
            <a:r>
              <a:rPr lang="fr-FR" altLang="fr-FR" sz="1800">
                <a:solidFill>
                  <a:srgbClr val="7030A0"/>
                </a:solidFill>
              </a:rPr>
              <a:t>(</a:t>
            </a:r>
            <a:r>
              <a:rPr lang="fr-FR" altLang="fr-FR" sz="1800" i="1">
                <a:solidFill>
                  <a:srgbClr val="7030A0"/>
                </a:solidFill>
              </a:rPr>
              <a:t>Brachiaria ruziziensis</a:t>
            </a:r>
            <a:r>
              <a:rPr lang="fr-FR" altLang="fr-FR" sz="1800">
                <a:solidFill>
                  <a:srgbClr val="7030A0"/>
                </a:solidFill>
              </a:rPr>
              <a:t>) </a:t>
            </a:r>
          </a:p>
        </p:txBody>
      </p:sp>
      <p:sp>
        <p:nvSpPr>
          <p:cNvPr id="24580"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4581"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EF83007-A00B-441D-8AD6-0CEBD106E0EC}" type="slidenum">
              <a:rPr lang="fr-FR" altLang="fr-FR" sz="1200">
                <a:solidFill>
                  <a:srgbClr val="898989"/>
                </a:solidFill>
                <a:latin typeface="Times New Roman" panose="02020603050405020304" pitchFamily="18" charset="0"/>
              </a:rPr>
              <a:pPr algn="r" eaLnBrk="1" hangingPunct="1">
                <a:spcBef>
                  <a:spcPct val="0"/>
                </a:spcBef>
                <a:buFontTx/>
                <a:buNone/>
              </a:pPr>
              <a:t>24</a:t>
            </a:fld>
            <a:endParaRPr lang="fr-FR" altLang="fr-FR" sz="1200">
              <a:solidFill>
                <a:srgbClr val="898989"/>
              </a:solidFill>
              <a:latin typeface="Times New Roman" panose="02020603050405020304" pitchFamily="18" charset="0"/>
            </a:endParaRPr>
          </a:p>
        </p:txBody>
      </p:sp>
      <p:sp>
        <p:nvSpPr>
          <p:cNvPr id="24582" name="ZoneTexte 7"/>
          <p:cNvSpPr txBox="1">
            <a:spLocks noChangeArrowheads="1"/>
          </p:cNvSpPr>
          <p:nvPr/>
        </p:nvSpPr>
        <p:spPr bwMode="auto">
          <a:xfrm>
            <a:off x="0" y="1268413"/>
            <a:ext cx="90360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7030A0"/>
                </a:solidFill>
                <a:latin typeface="Arial" panose="020B0604020202020204" pitchFamily="34" charset="0"/>
              </a:rPr>
              <a:t>C’est une graminée fourragère, herbacée, diploïde, pérenne, de durée de vie assez courte (3 à 5 ans environ), semi-érigée à rampante, se développant en touffes (1m à 1,5 m à la floraison) qui s’étalent sur le sol quand il n’est pas coupé, formant un tapis dense. Les feuilles vert tendre sont velues et font jusqu’à 25 cm de long, pour 1 à 1,5 cm de large. Son système racinaire fasciculé est composé de nombreuses racines, denses et capables de se développer en profondeur (plus de 1,8 m). Il présente des petits rhizomes courts. Des pousses repartent à partir des nœuds des tiges rampantes et des stolons qui développent des racines, et des rhizomes. Sa production de biomasse est forte et rapide en saison chaude et humide, mais chute fortement en période froide et/ou sèche. Elle peut former une couverture dense sur le sol. Elle est cultivée dans les régions tropicales humides.</a:t>
            </a:r>
          </a:p>
          <a:p>
            <a:pPr algn="just" eaLnBrk="1" hangingPunct="1">
              <a:spcBef>
                <a:spcPct val="0"/>
              </a:spcBef>
              <a:buFontTx/>
              <a:buNone/>
            </a:pPr>
            <a:r>
              <a:rPr lang="fr-FR" altLang="fr-FR" sz="1200" u="sng">
                <a:solidFill>
                  <a:srgbClr val="7030A0"/>
                </a:solidFill>
                <a:latin typeface="Arial" panose="020B0604020202020204" pitchFamily="34" charset="0"/>
              </a:rPr>
              <a:t>Note</a:t>
            </a:r>
            <a:r>
              <a:rPr lang="fr-FR" altLang="fr-FR" sz="1200">
                <a:solidFill>
                  <a:srgbClr val="7030A0"/>
                </a:solidFill>
                <a:latin typeface="Arial" panose="020B0604020202020204" pitchFamily="34" charset="0"/>
              </a:rPr>
              <a:t> : toutes les </a:t>
            </a:r>
            <a:r>
              <a:rPr lang="fr-FR" altLang="fr-FR" sz="1200" i="1">
                <a:solidFill>
                  <a:srgbClr val="7030A0"/>
                </a:solidFill>
                <a:latin typeface="Arial" panose="020B0604020202020204" pitchFamily="34" charset="0"/>
              </a:rPr>
              <a:t>Bracharias</a:t>
            </a:r>
            <a:r>
              <a:rPr lang="fr-FR" altLang="fr-FR" sz="1200">
                <a:solidFill>
                  <a:srgbClr val="7030A0"/>
                </a:solidFill>
                <a:latin typeface="Arial" panose="020B0604020202020204" pitchFamily="34" charset="0"/>
              </a:rPr>
              <a:t> produisent toutes une forte biomasse (fourrage de qualité), sont capables de supprimer les adventices et ont un système racinaire puissant et profond, capable de décompacter les sols, de les restructurer, d’injecter du carbone en profondeur et de recycler efficacement les nutriments lixiviés (rôle de “pompe biologique”). </a:t>
            </a:r>
            <a:r>
              <a:rPr lang="fr-FR" altLang="fr-FR" sz="1200">
                <a:solidFill>
                  <a:srgbClr val="008000"/>
                </a:solidFill>
                <a:latin typeface="Arial" panose="020B0604020202020204" pitchFamily="34" charset="0"/>
              </a:rPr>
              <a:t>Le genre </a:t>
            </a:r>
            <a:r>
              <a:rPr lang="fr-FR" altLang="fr-FR" sz="1200" i="1">
                <a:solidFill>
                  <a:srgbClr val="008000"/>
                </a:solidFill>
                <a:latin typeface="Arial" panose="020B0604020202020204" pitchFamily="34" charset="0"/>
              </a:rPr>
              <a:t>Brachiaria</a:t>
            </a:r>
            <a:r>
              <a:rPr lang="fr-FR" altLang="fr-FR" sz="1200">
                <a:solidFill>
                  <a:srgbClr val="008000"/>
                </a:solidFill>
                <a:latin typeface="Arial" panose="020B0604020202020204" pitchFamily="34" charset="0"/>
              </a:rPr>
              <a:t> est globalement bien adapté aux sols acides. </a:t>
            </a:r>
            <a:r>
              <a:rPr lang="fr-FR" altLang="fr-FR" sz="1200">
                <a:solidFill>
                  <a:srgbClr val="7030A0"/>
                </a:solidFill>
                <a:latin typeface="Arial" panose="020B0604020202020204" pitchFamily="34" charset="0"/>
              </a:rPr>
              <a:t>Autres </a:t>
            </a:r>
            <a:r>
              <a:rPr lang="fr-FR" altLang="fr-FR" sz="1200" i="1">
                <a:solidFill>
                  <a:srgbClr val="7030A0"/>
                </a:solidFill>
                <a:latin typeface="Arial" panose="020B0604020202020204" pitchFamily="34" charset="0"/>
              </a:rPr>
              <a:t>Bracharias</a:t>
            </a:r>
            <a:r>
              <a:rPr lang="fr-FR" altLang="fr-FR" sz="1200">
                <a:solidFill>
                  <a:srgbClr val="7030A0"/>
                </a:solidFill>
                <a:latin typeface="Arial" panose="020B0604020202020204" pitchFamily="34" charset="0"/>
              </a:rPr>
              <a:t> fourragères : </a:t>
            </a:r>
            <a:r>
              <a:rPr lang="it-IT" altLang="fr-FR" sz="1200" i="1">
                <a:solidFill>
                  <a:srgbClr val="7030A0"/>
                </a:solidFill>
                <a:latin typeface="Arial" panose="020B0604020202020204" pitchFamily="34" charset="0"/>
              </a:rPr>
              <a:t>Brachiaria brizantha, B. decumbens, B. humidicola</a:t>
            </a:r>
            <a:r>
              <a:rPr lang="it-IT" altLang="fr-FR" sz="1200">
                <a:solidFill>
                  <a:srgbClr val="7030A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Tous les </a:t>
            </a:r>
            <a:r>
              <a:rPr lang="fr-FR" altLang="fr-FR" sz="1200" i="1">
                <a:solidFill>
                  <a:srgbClr val="008000"/>
                </a:solidFill>
                <a:latin typeface="Arial" panose="020B0604020202020204" pitchFamily="34" charset="0"/>
              </a:rPr>
              <a:t>Brachiarias</a:t>
            </a:r>
            <a:r>
              <a:rPr lang="fr-FR" altLang="fr-FR" sz="1200">
                <a:solidFill>
                  <a:srgbClr val="008000"/>
                </a:solidFill>
                <a:latin typeface="Arial" panose="020B0604020202020204" pitchFamily="34" charset="0"/>
              </a:rPr>
              <a:t> sont capables de se développer sur sols compactés</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B. humidicola </a:t>
            </a:r>
            <a:r>
              <a:rPr lang="fr-FR" altLang="fr-FR" sz="1200">
                <a:solidFill>
                  <a:srgbClr val="7030A0"/>
                </a:solidFill>
                <a:latin typeface="Arial" panose="020B0604020202020204" pitchFamily="34" charset="0"/>
              </a:rPr>
              <a:t>ayant le système racinaire le plus puissant. Sur les trois premiers mois de croissance après semis, </a:t>
            </a:r>
            <a:r>
              <a:rPr lang="fr-FR" altLang="fr-FR" sz="1200" i="1">
                <a:solidFill>
                  <a:srgbClr val="008000"/>
                </a:solidFill>
                <a:latin typeface="Arial" panose="020B0604020202020204" pitchFamily="34" charset="0"/>
              </a:rPr>
              <a:t>B. ruziziensis </a:t>
            </a:r>
            <a:r>
              <a:rPr lang="fr-FR" altLang="fr-FR" sz="1200">
                <a:solidFill>
                  <a:srgbClr val="008000"/>
                </a:solidFill>
                <a:latin typeface="Arial" panose="020B0604020202020204" pitchFamily="34" charset="0"/>
              </a:rPr>
              <a:t>est celui qui produit le plus de biomasse (aérienne et racinaire), ce qui en fait une espèce fourragère et </a:t>
            </a:r>
            <a:r>
              <a:rPr lang="fr-FR" altLang="fr-FR" sz="1200" b="1">
                <a:solidFill>
                  <a:srgbClr val="008000"/>
                </a:solidFill>
                <a:latin typeface="Arial" panose="020B0604020202020204" pitchFamily="34" charset="0"/>
              </a:rPr>
              <a:t>régénératrice de la fertilité des sols de tout premier plan pour le semis direct </a:t>
            </a:r>
            <a:r>
              <a:rPr lang="fr-FR" altLang="fr-FR" sz="1200">
                <a:solidFill>
                  <a:srgbClr val="008000"/>
                </a:solidFill>
                <a:latin typeface="Arial" panose="020B0604020202020204" pitchFamily="34" charset="0"/>
              </a:rPr>
              <a:t>dans les successions annuelles et l’intégration agriculture-élevage. </a:t>
            </a:r>
            <a:r>
              <a:rPr lang="fr-FR" altLang="fr-FR" sz="1200" i="1">
                <a:solidFill>
                  <a:srgbClr val="7030A0"/>
                </a:solidFill>
                <a:latin typeface="Arial" panose="020B0604020202020204" pitchFamily="34" charset="0"/>
              </a:rPr>
              <a:t>B. brizantha </a:t>
            </a:r>
            <a:r>
              <a:rPr lang="fr-FR" altLang="fr-FR" sz="1200">
                <a:solidFill>
                  <a:srgbClr val="7030A0"/>
                </a:solidFill>
                <a:latin typeface="Arial" panose="020B0604020202020204" pitchFamily="34" charset="0"/>
              </a:rPr>
              <a:t>et surtout </a:t>
            </a:r>
            <a:r>
              <a:rPr lang="fr-FR" altLang="fr-FR" sz="1200" i="1">
                <a:solidFill>
                  <a:srgbClr val="7030A0"/>
                </a:solidFill>
                <a:latin typeface="Arial" panose="020B0604020202020204" pitchFamily="34" charset="0"/>
              </a:rPr>
              <a:t>B. decumbens </a:t>
            </a:r>
            <a:r>
              <a:rPr lang="fr-FR" altLang="fr-FR" sz="1200">
                <a:solidFill>
                  <a:srgbClr val="7030A0"/>
                </a:solidFill>
                <a:latin typeface="Arial" panose="020B0604020202020204" pitchFamily="34" charset="0"/>
              </a:rPr>
              <a:t>qui résistent au gel beaucoup mieux que </a:t>
            </a:r>
            <a:r>
              <a:rPr lang="fr-FR" altLang="fr-FR" sz="1200" i="1">
                <a:solidFill>
                  <a:srgbClr val="7030A0"/>
                </a:solidFill>
                <a:latin typeface="Arial" panose="020B0604020202020204" pitchFamily="34" charset="0"/>
              </a:rPr>
              <a:t>B. humidicola </a:t>
            </a:r>
            <a:r>
              <a:rPr lang="fr-FR" altLang="fr-FR" sz="1200">
                <a:solidFill>
                  <a:srgbClr val="7030A0"/>
                </a:solidFill>
                <a:latin typeface="Arial" panose="020B0604020202020204" pitchFamily="34" charset="0"/>
              </a:rPr>
              <a:t>et </a:t>
            </a:r>
            <a:r>
              <a:rPr lang="fr-FR" altLang="fr-FR" sz="1200" i="1">
                <a:solidFill>
                  <a:srgbClr val="7030A0"/>
                </a:solidFill>
                <a:latin typeface="Arial" panose="020B0604020202020204" pitchFamily="34" charset="0"/>
              </a:rPr>
              <a:t>B. ruziziensis </a:t>
            </a:r>
            <a:r>
              <a:rPr lang="fr-FR" altLang="fr-FR" sz="1200">
                <a:solidFill>
                  <a:srgbClr val="7030A0"/>
                </a:solidFill>
                <a:latin typeface="Arial" panose="020B0604020202020204" pitchFamily="34" charset="0"/>
              </a:rPr>
              <a:t>sont mieux adaptés à l’altitude. </a:t>
            </a:r>
            <a:r>
              <a:rPr lang="fr-FR" altLang="fr-FR" sz="1200" i="1">
                <a:solidFill>
                  <a:srgbClr val="FF0000"/>
                </a:solidFill>
                <a:latin typeface="Arial" panose="020B0604020202020204" pitchFamily="34" charset="0"/>
              </a:rPr>
              <a:t>B. ruziziensis </a:t>
            </a:r>
            <a:r>
              <a:rPr lang="fr-FR" altLang="fr-FR" sz="1200">
                <a:solidFill>
                  <a:srgbClr val="FF0000"/>
                </a:solidFill>
                <a:latin typeface="Arial" panose="020B0604020202020204" pitchFamily="34" charset="0"/>
              </a:rPr>
              <a:t>est tué par un gel fort.</a:t>
            </a:r>
            <a:r>
              <a:rPr lang="fr-FR" altLang="fr-FR" sz="1200">
                <a:solidFill>
                  <a:srgbClr val="7030A0"/>
                </a:solidFill>
                <a:latin typeface="Arial" panose="020B0604020202020204" pitchFamily="34" charset="0"/>
              </a:rPr>
              <a:t> </a:t>
            </a:r>
            <a:r>
              <a:rPr lang="fr-FR" altLang="fr-FR" sz="1200" i="1">
                <a:solidFill>
                  <a:srgbClr val="7030A0"/>
                </a:solidFill>
                <a:latin typeface="Arial" panose="020B0604020202020204" pitchFamily="34" charset="0"/>
              </a:rPr>
              <a:t>B. ruziziensis </a:t>
            </a:r>
            <a:r>
              <a:rPr lang="fr-FR" altLang="fr-FR" sz="1200">
                <a:solidFill>
                  <a:srgbClr val="7030A0"/>
                </a:solidFill>
                <a:latin typeface="Arial" panose="020B0604020202020204" pitchFamily="34" charset="0"/>
              </a:rPr>
              <a:t>préfère les sols sableux ou limoneux. Les </a:t>
            </a:r>
            <a:r>
              <a:rPr lang="fr-FR" altLang="fr-FR" sz="1200" i="1">
                <a:solidFill>
                  <a:srgbClr val="7030A0"/>
                </a:solidFill>
                <a:latin typeface="Arial" panose="020B0604020202020204" pitchFamily="34" charset="0"/>
              </a:rPr>
              <a:t>brachiarias</a:t>
            </a:r>
            <a:r>
              <a:rPr lang="fr-FR" altLang="fr-FR" sz="1200">
                <a:solidFill>
                  <a:srgbClr val="7030A0"/>
                </a:solidFill>
                <a:latin typeface="Arial" panose="020B0604020202020204" pitchFamily="34" charset="0"/>
              </a:rPr>
              <a:t> ont en général une tolérance faible à l’engorgement et nécessitent des sols bien drainés, sauf </a:t>
            </a:r>
            <a:r>
              <a:rPr lang="fr-FR" altLang="fr-FR" sz="1200" i="1">
                <a:solidFill>
                  <a:srgbClr val="7030A0"/>
                </a:solidFill>
                <a:latin typeface="Arial" panose="020B0604020202020204" pitchFamily="34" charset="0"/>
              </a:rPr>
              <a:t>B. humidicola</a:t>
            </a:r>
            <a:r>
              <a:rPr lang="fr-FR" altLang="fr-FR" sz="1200">
                <a:solidFill>
                  <a:srgbClr val="7030A0"/>
                </a:solidFill>
                <a:latin typeface="Arial" panose="020B0604020202020204" pitchFamily="34" charset="0"/>
              </a:rPr>
              <a:t>. </a:t>
            </a:r>
            <a:r>
              <a:rPr lang="fr-FR" altLang="fr-FR" sz="1200" i="1">
                <a:solidFill>
                  <a:srgbClr val="008000"/>
                </a:solidFill>
                <a:latin typeface="Arial" panose="020B0604020202020204" pitchFamily="34" charset="0"/>
              </a:rPr>
              <a:t>B. humidicola </a:t>
            </a:r>
            <a:r>
              <a:rPr lang="fr-FR" altLang="fr-FR" sz="1200">
                <a:solidFill>
                  <a:srgbClr val="008000"/>
                </a:solidFill>
                <a:latin typeface="Arial" panose="020B0604020202020204" pitchFamily="34" charset="0"/>
              </a:rPr>
              <a:t>supporte un engorgement prolongé et l’inondation.</a:t>
            </a:r>
          </a:p>
          <a:p>
            <a:pPr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a:solidFill>
                  <a:srgbClr val="7030A0"/>
                </a:solidFill>
                <a:latin typeface="Arial" panose="020B0604020202020204" pitchFamily="34" charset="0"/>
                <a:hlinkClick r:id="rId2"/>
              </a:rPr>
              <a:t>http://agroecologie.cirad.fr/content/download/7207/35230/file/1221575727.pdf</a:t>
            </a:r>
            <a:r>
              <a:rPr lang="fr-FR" altLang="fr-FR" sz="1200">
                <a:solidFill>
                  <a:srgbClr val="7030A0"/>
                </a:solidFill>
                <a:latin typeface="Arial" panose="020B0604020202020204" pitchFamily="34" charset="0"/>
              </a:rPr>
              <a:t>, </a:t>
            </a:r>
          </a:p>
          <a:p>
            <a:pPr eaLnBrk="1" hangingPunct="1">
              <a:spcBef>
                <a:spcPct val="0"/>
              </a:spcBef>
              <a:buFontTx/>
              <a:buNone/>
            </a:pPr>
            <a:r>
              <a:rPr lang="fr-FR" altLang="fr-FR" sz="1200">
                <a:solidFill>
                  <a:srgbClr val="7030A0"/>
                </a:solidFill>
                <a:latin typeface="Arial" panose="020B0604020202020204" pitchFamily="34" charset="0"/>
              </a:rPr>
              <a:t>b) </a:t>
            </a:r>
            <a:r>
              <a:rPr lang="fr-FR" altLang="fr-FR" sz="1200">
                <a:solidFill>
                  <a:srgbClr val="7030A0"/>
                </a:solidFill>
                <a:latin typeface="Arial" panose="020B0604020202020204" pitchFamily="34" charset="0"/>
                <a:hlinkClick r:id="rId3"/>
              </a:rPr>
              <a:t>http://en.wikipedia.org/wiki/Brachiaria_ruziziensis</a:t>
            </a:r>
            <a:r>
              <a:rPr lang="fr-FR" altLang="fr-FR" sz="1200">
                <a:solidFill>
                  <a:srgbClr val="7030A0"/>
                </a:solidFill>
                <a:latin typeface="Arial" panose="020B0604020202020204" pitchFamily="34" charset="0"/>
              </a:rPr>
              <a:t>, c) </a:t>
            </a:r>
            <a:r>
              <a:rPr lang="fr-FR" altLang="fr-FR" sz="1200">
                <a:solidFill>
                  <a:srgbClr val="7030A0"/>
                </a:solidFill>
                <a:latin typeface="Arial" panose="020B0604020202020204" pitchFamily="34" charset="0"/>
                <a:hlinkClick r:id="rId4"/>
              </a:rPr>
              <a:t>http://www.betuco.be/coverfodder/Brachiaria%20ruziziensis.pdf</a:t>
            </a:r>
            <a:r>
              <a:rPr lang="fr-FR" altLang="fr-FR" sz="1200">
                <a:solidFill>
                  <a:srgbClr val="7030A0"/>
                </a:solidFill>
                <a:latin typeface="Arial" panose="020B0604020202020204" pitchFamily="34" charset="0"/>
              </a:rPr>
              <a:t>  </a:t>
            </a:r>
          </a:p>
        </p:txBody>
      </p:sp>
      <p:pic>
        <p:nvPicPr>
          <p:cNvPr id="24583" name="Image 8" descr="Brachiaria brizantha cv Marandu_Inflorescences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991100"/>
            <a:ext cx="248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Image 9" descr="Brachiaria decumbens_Inflorescences_ss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4953000"/>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 10" descr="Brachiaria ruziziensis_racine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5013325"/>
            <a:ext cx="16779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11" descr="Brachiaria ruziziensis_Inflorescences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5013325"/>
            <a:ext cx="16922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3492500" y="5013325"/>
            <a:ext cx="1655763" cy="2124075"/>
          </a:xfrm>
          <a:prstGeom prst="rect">
            <a:avLst/>
          </a:prstGeom>
          <a:noFill/>
        </p:spPr>
        <p:txBody>
          <a:bodyPr>
            <a:spAutoFit/>
          </a:bodyPr>
          <a:lstStyle/>
          <a:p>
            <a:pPr algn="just" eaLnBrk="1" hangingPunct="1">
              <a:defRPr/>
            </a:pPr>
            <a:r>
              <a:rPr lang="fr-FR" sz="1200" dirty="0">
                <a:solidFill>
                  <a:srgbClr val="7030A0"/>
                </a:solidFill>
                <a:latin typeface="Calibri"/>
                <a:cs typeface="Arial" charset="0"/>
              </a:rPr>
              <a:t>← Racines et inflorescences de </a:t>
            </a:r>
            <a:r>
              <a:rPr lang="fr-FR" sz="1200" i="1" dirty="0" err="1">
                <a:solidFill>
                  <a:srgbClr val="7030A0"/>
                </a:solidFill>
                <a:latin typeface="Calibri"/>
                <a:cs typeface="Arial" charset="0"/>
              </a:rPr>
              <a:t>Brachiaria</a:t>
            </a:r>
            <a:r>
              <a:rPr lang="fr-FR" sz="1200" i="1" dirty="0">
                <a:solidFill>
                  <a:srgbClr val="7030A0"/>
                </a:solidFill>
                <a:latin typeface="Calibri"/>
                <a:cs typeface="Arial" charset="0"/>
              </a:rPr>
              <a:t> </a:t>
            </a:r>
            <a:r>
              <a:rPr lang="fr-FR" sz="1200" i="1" dirty="0" err="1">
                <a:solidFill>
                  <a:srgbClr val="7030A0"/>
                </a:solidFill>
                <a:latin typeface="Calibri"/>
                <a:cs typeface="Arial" charset="0"/>
              </a:rPr>
              <a:t>ruziziensis</a:t>
            </a:r>
            <a:r>
              <a:rPr lang="fr-FR" sz="1200" dirty="0">
                <a:solidFill>
                  <a:srgbClr val="7030A0"/>
                </a:solidFill>
                <a:latin typeface="Calibri"/>
                <a:cs typeface="Arial" charset="0"/>
              </a:rPr>
              <a:t>.</a:t>
            </a:r>
          </a:p>
          <a:p>
            <a:pPr algn="just" eaLnBrk="1" hangingPunct="1">
              <a:defRPr/>
            </a:pPr>
            <a:r>
              <a:rPr lang="fr-FR" sz="1200" dirty="0">
                <a:solidFill>
                  <a:srgbClr val="7030A0"/>
                </a:solidFill>
                <a:latin typeface="+mn-lt"/>
                <a:cs typeface="Arial" charset="0"/>
              </a:rPr>
              <a:t>Inflorescences</a:t>
            </a:r>
            <a:r>
              <a:rPr lang="fr-FR" sz="1200" i="1" dirty="0">
                <a:solidFill>
                  <a:srgbClr val="7030A0"/>
                </a:solidFill>
                <a:latin typeface="+mn-lt"/>
                <a:cs typeface="Arial" charset="0"/>
              </a:rPr>
              <a:t> </a:t>
            </a:r>
            <a:r>
              <a:rPr lang="fr-FR" sz="1200" dirty="0">
                <a:solidFill>
                  <a:srgbClr val="7030A0"/>
                </a:solidFill>
                <a:latin typeface="+mn-lt"/>
                <a:cs typeface="Arial" charset="0"/>
              </a:rPr>
              <a:t>de</a:t>
            </a:r>
            <a:r>
              <a:rPr lang="fr-FR" sz="1200" i="1" dirty="0">
                <a:solidFill>
                  <a:srgbClr val="7030A0"/>
                </a:solidFill>
                <a:latin typeface="+mn-lt"/>
                <a:cs typeface="Arial" charset="0"/>
              </a:rPr>
              <a:t> B. </a:t>
            </a:r>
            <a:r>
              <a:rPr lang="fr-FR" sz="1200" i="1" dirty="0" err="1">
                <a:solidFill>
                  <a:srgbClr val="7030A0"/>
                </a:solidFill>
                <a:latin typeface="+mn-lt"/>
                <a:cs typeface="Arial" charset="0"/>
              </a:rPr>
              <a:t>brizantha</a:t>
            </a:r>
            <a:r>
              <a:rPr lang="fr-FR" sz="1200" dirty="0">
                <a:solidFill>
                  <a:srgbClr val="7030A0"/>
                </a:solidFill>
                <a:latin typeface="+mn-lt"/>
                <a:cs typeface="Arial" charset="0"/>
              </a:rPr>
              <a:t> cv </a:t>
            </a:r>
            <a:r>
              <a:rPr lang="fr-FR" sz="1200" i="1" dirty="0" err="1">
                <a:solidFill>
                  <a:srgbClr val="7030A0"/>
                </a:solidFill>
                <a:latin typeface="+mn-lt"/>
                <a:cs typeface="Arial" charset="0"/>
              </a:rPr>
              <a:t>Marandu</a:t>
            </a:r>
            <a:r>
              <a:rPr lang="fr-FR" sz="1200" dirty="0">
                <a:solidFill>
                  <a:srgbClr val="7030A0"/>
                </a:solidFill>
                <a:latin typeface="+mn-lt"/>
                <a:cs typeface="Arial" charset="0"/>
              </a:rPr>
              <a:t> (à gauche) </a:t>
            </a:r>
            <a:r>
              <a:rPr lang="fr-FR" sz="1200" dirty="0">
                <a:solidFill>
                  <a:srgbClr val="7030A0"/>
                </a:solidFill>
                <a:latin typeface="Calibri"/>
                <a:cs typeface="Arial" charset="0"/>
              </a:rPr>
              <a:t>→</a:t>
            </a:r>
            <a:endParaRPr lang="fr-FR" sz="1200" dirty="0">
              <a:solidFill>
                <a:srgbClr val="7030A0"/>
              </a:solidFill>
              <a:latin typeface="+mn-lt"/>
              <a:cs typeface="Arial" charset="0"/>
            </a:endParaRPr>
          </a:p>
          <a:p>
            <a:pPr algn="just" eaLnBrk="1" hangingPunct="1">
              <a:defRPr/>
            </a:pPr>
            <a:r>
              <a:rPr lang="fr-FR" sz="1200" dirty="0">
                <a:solidFill>
                  <a:srgbClr val="7030A0"/>
                </a:solidFill>
                <a:latin typeface="+mn-lt"/>
                <a:cs typeface="Arial" charset="0"/>
              </a:rPr>
              <a:t>Inflorescences de </a:t>
            </a:r>
            <a:r>
              <a:rPr lang="fr-FR" sz="1200" i="1" dirty="0">
                <a:solidFill>
                  <a:srgbClr val="7030A0"/>
                </a:solidFill>
                <a:latin typeface="+mn-lt"/>
                <a:cs typeface="Arial" charset="0"/>
              </a:rPr>
              <a:t>B. </a:t>
            </a:r>
            <a:r>
              <a:rPr lang="fr-FR" sz="1200" i="1" dirty="0" err="1">
                <a:solidFill>
                  <a:srgbClr val="7030A0"/>
                </a:solidFill>
                <a:latin typeface="+mn-lt"/>
                <a:cs typeface="Arial" charset="0"/>
              </a:rPr>
              <a:t>decumbens</a:t>
            </a:r>
            <a:r>
              <a:rPr lang="fr-FR" sz="1200" dirty="0">
                <a:solidFill>
                  <a:srgbClr val="7030A0"/>
                </a:solidFill>
                <a:latin typeface="+mn-lt"/>
                <a:cs typeface="Arial" charset="0"/>
              </a:rPr>
              <a:t> (à droite) </a:t>
            </a:r>
            <a:r>
              <a:rPr lang="fr-FR" sz="1200" dirty="0">
                <a:solidFill>
                  <a:srgbClr val="7030A0"/>
                </a:solidFill>
                <a:latin typeface="Calibri"/>
                <a:cs typeface="Arial" charset="0"/>
              </a:rPr>
              <a:t>→</a:t>
            </a:r>
            <a:endParaRPr lang="fr-FR" sz="1200" dirty="0">
              <a:solidFill>
                <a:srgbClr val="7030A0"/>
              </a:solidFill>
              <a:latin typeface="+mn-lt"/>
              <a:cs typeface="Arial" charset="0"/>
            </a:endParaRPr>
          </a:p>
          <a:p>
            <a:pPr algn="just" eaLnBrk="1" hangingPunct="1">
              <a:defRPr/>
            </a:pPr>
            <a:endParaRPr lang="fr-FR" sz="1200" dirty="0">
              <a:solidFill>
                <a:srgbClr val="7030A0"/>
              </a:solidFill>
              <a:latin typeface="+mn-lt"/>
              <a:cs typeface="Arial" charset="0"/>
            </a:endParaRPr>
          </a:p>
          <a:p>
            <a:pPr algn="just" eaLnBrk="1" hangingPunct="1">
              <a:defRPr/>
            </a:pPr>
            <a:endParaRPr lang="fr-FR" sz="1200" dirty="0">
              <a:solidFill>
                <a:srgbClr val="7030A0"/>
              </a:solidFill>
              <a:latin typeface="Arial" charset="0"/>
              <a:cs typeface="Arial" charset="0"/>
            </a:endParaRPr>
          </a:p>
        </p:txBody>
      </p:sp>
      <p:pic>
        <p:nvPicPr>
          <p:cNvPr id="24588" name="Image 4" descr="image0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333375"/>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07950" y="549275"/>
            <a:ext cx="7802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2.</a:t>
            </a:r>
            <a:r>
              <a:rPr lang="fr-FR" altLang="fr-FR" sz="1800" b="1">
                <a:solidFill>
                  <a:srgbClr val="7030A0"/>
                </a:solidFill>
              </a:rPr>
              <a:t> Graminées tropicales utilisées comme plantes fourragères et couvre-sol (suite)</a:t>
            </a:r>
          </a:p>
        </p:txBody>
      </p:sp>
      <p:sp>
        <p:nvSpPr>
          <p:cNvPr id="3" name="Rectangle 1"/>
          <p:cNvSpPr>
            <a:spLocks noChangeArrowheads="1"/>
          </p:cNvSpPr>
          <p:nvPr/>
        </p:nvSpPr>
        <p:spPr bwMode="auto">
          <a:xfrm>
            <a:off x="107950" y="908050"/>
            <a:ext cx="7704138" cy="369888"/>
          </a:xfrm>
          <a:prstGeom prst="rect">
            <a:avLst/>
          </a:prstGeom>
          <a:noFill/>
          <a:ln w="9525">
            <a:noFill/>
            <a:miter lim="800000"/>
            <a:headEnd/>
            <a:tailEnd/>
          </a:ln>
        </p:spPr>
        <p:txBody>
          <a:bodyPr>
            <a:spAutoFit/>
          </a:bodyPr>
          <a:lstStyle/>
          <a:p>
            <a:pPr eaLnBrk="1" hangingPunct="1">
              <a:defRPr/>
            </a:pPr>
            <a:r>
              <a:rPr lang="fr-FR" dirty="0">
                <a:solidFill>
                  <a:srgbClr val="7030A0"/>
                </a:solidFill>
                <a:latin typeface="Calibri" pitchFamily="34" charset="0"/>
                <a:cs typeface="Arial" charset="0"/>
              </a:rPr>
              <a:t>2.2. </a:t>
            </a:r>
            <a:r>
              <a:rPr lang="fr-FR" b="1" dirty="0">
                <a:solidFill>
                  <a:srgbClr val="7030A0"/>
                </a:solidFill>
                <a:latin typeface="+mn-lt"/>
                <a:cs typeface="Arial" charset="0"/>
              </a:rPr>
              <a:t>Millet des oiseaux</a:t>
            </a:r>
            <a:r>
              <a:rPr lang="fr-FR" dirty="0">
                <a:solidFill>
                  <a:srgbClr val="7030A0"/>
                </a:solidFill>
                <a:latin typeface="+mn-lt"/>
                <a:cs typeface="Arial" charset="0"/>
              </a:rPr>
              <a:t>, </a:t>
            </a:r>
            <a:r>
              <a:rPr lang="fr-FR" b="1" dirty="0">
                <a:solidFill>
                  <a:srgbClr val="7030A0"/>
                </a:solidFill>
                <a:latin typeface="+mn-lt"/>
                <a:cs typeface="Arial" charset="0"/>
              </a:rPr>
              <a:t>petit mil </a:t>
            </a:r>
            <a:r>
              <a:rPr lang="fr-FR" dirty="0">
                <a:solidFill>
                  <a:srgbClr val="7030A0"/>
                </a:solidFill>
                <a:latin typeface="+mn-lt"/>
                <a:cs typeface="Arial" charset="0"/>
              </a:rPr>
              <a:t>ou </a:t>
            </a:r>
            <a:r>
              <a:rPr lang="fr-FR" b="1" dirty="0" err="1">
                <a:solidFill>
                  <a:srgbClr val="7030A0"/>
                </a:solidFill>
                <a:latin typeface="+mn-lt"/>
                <a:cs typeface="Arial" charset="0"/>
              </a:rPr>
              <a:t>Sétaire</a:t>
            </a:r>
            <a:r>
              <a:rPr lang="fr-FR" b="1" dirty="0">
                <a:solidFill>
                  <a:srgbClr val="7030A0"/>
                </a:solidFill>
                <a:latin typeface="+mn-lt"/>
                <a:cs typeface="Arial" charset="0"/>
              </a:rPr>
              <a:t> d'Italie</a:t>
            </a:r>
            <a:r>
              <a:rPr lang="fr-FR" dirty="0">
                <a:latin typeface="Arial" charset="0"/>
                <a:cs typeface="Arial" charset="0"/>
              </a:rPr>
              <a:t> </a:t>
            </a:r>
            <a:r>
              <a:rPr lang="fr-FR" dirty="0">
                <a:solidFill>
                  <a:srgbClr val="7030A0"/>
                </a:solidFill>
                <a:latin typeface="Calibri" pitchFamily="34" charset="0"/>
                <a:cs typeface="Arial" charset="0"/>
              </a:rPr>
              <a:t>(</a:t>
            </a:r>
            <a:r>
              <a:rPr lang="fr-FR" i="1" dirty="0" err="1">
                <a:solidFill>
                  <a:srgbClr val="7030A0"/>
                </a:solidFill>
                <a:latin typeface="+mn-lt"/>
                <a:cs typeface="Arial" charset="0"/>
              </a:rPr>
              <a:t>Setaria</a:t>
            </a:r>
            <a:r>
              <a:rPr lang="fr-FR" i="1" dirty="0">
                <a:solidFill>
                  <a:srgbClr val="7030A0"/>
                </a:solidFill>
                <a:latin typeface="+mn-lt"/>
                <a:cs typeface="Arial" charset="0"/>
              </a:rPr>
              <a:t> </a:t>
            </a:r>
            <a:r>
              <a:rPr lang="fr-FR" i="1" dirty="0" err="1">
                <a:solidFill>
                  <a:srgbClr val="7030A0"/>
                </a:solidFill>
                <a:latin typeface="+mn-lt"/>
                <a:cs typeface="Arial" charset="0"/>
              </a:rPr>
              <a:t>italica</a:t>
            </a:r>
            <a:r>
              <a:rPr lang="fr-FR" dirty="0">
                <a:solidFill>
                  <a:srgbClr val="7030A0"/>
                </a:solidFill>
                <a:latin typeface="Calibri" pitchFamily="34" charset="0"/>
                <a:cs typeface="Arial" charset="0"/>
              </a:rPr>
              <a:t>) </a:t>
            </a:r>
          </a:p>
        </p:txBody>
      </p:sp>
      <p:sp>
        <p:nvSpPr>
          <p:cNvPr id="25604"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5605"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FEBC0AE-51DA-4D10-9663-44B29A8B1786}" type="slidenum">
              <a:rPr lang="fr-FR" altLang="fr-FR" sz="1200">
                <a:solidFill>
                  <a:srgbClr val="898989"/>
                </a:solidFill>
                <a:latin typeface="Times New Roman" panose="02020603050405020304" pitchFamily="18" charset="0"/>
              </a:rPr>
              <a:pPr algn="r" eaLnBrk="1" hangingPunct="1">
                <a:spcBef>
                  <a:spcPct val="0"/>
                </a:spcBef>
                <a:buFontTx/>
                <a:buNone/>
              </a:pPr>
              <a:t>25</a:t>
            </a:fld>
            <a:endParaRPr lang="fr-FR" altLang="fr-FR" sz="1200">
              <a:solidFill>
                <a:srgbClr val="898989"/>
              </a:solidFill>
              <a:latin typeface="Times New Roman" panose="02020603050405020304" pitchFamily="18" charset="0"/>
            </a:endParaRPr>
          </a:p>
        </p:txBody>
      </p:sp>
      <p:sp>
        <p:nvSpPr>
          <p:cNvPr id="25606" name="ZoneTexte 5"/>
          <p:cNvSpPr txBox="1">
            <a:spLocks noChangeArrowheads="1"/>
          </p:cNvSpPr>
          <p:nvPr/>
        </p:nvSpPr>
        <p:spPr bwMode="auto">
          <a:xfrm>
            <a:off x="107950" y="1268413"/>
            <a:ext cx="88566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Il est cultivée comme </a:t>
            </a:r>
            <a:r>
              <a:rPr lang="fr-FR" altLang="fr-FR" sz="1800" u="sng">
                <a:solidFill>
                  <a:srgbClr val="7030A0"/>
                </a:solidFill>
                <a:latin typeface="Arial" panose="020B0604020202020204" pitchFamily="34" charset="0"/>
                <a:hlinkClick r:id="rId2" tooltip="Céréale"/>
              </a:rPr>
              <a:t>céréale</a:t>
            </a:r>
            <a:r>
              <a:rPr lang="fr-FR" altLang="fr-FR" sz="1800">
                <a:solidFill>
                  <a:srgbClr val="7030A0"/>
                </a:solidFill>
                <a:latin typeface="Arial" panose="020B0604020202020204" pitchFamily="34" charset="0"/>
              </a:rPr>
              <a:t> secondaire pour ses </a:t>
            </a:r>
            <a:r>
              <a:rPr lang="fr-FR" altLang="fr-FR" sz="1800" u="sng">
                <a:solidFill>
                  <a:srgbClr val="7030A0"/>
                </a:solidFill>
                <a:latin typeface="Arial" panose="020B0604020202020204" pitchFamily="34" charset="0"/>
                <a:hlinkClick r:id="rId3" tooltip="Graine"/>
              </a:rPr>
              <a:t>graines</a:t>
            </a:r>
            <a:r>
              <a:rPr lang="fr-FR" altLang="fr-FR" sz="1800">
                <a:solidFill>
                  <a:srgbClr val="7030A0"/>
                </a:solidFill>
                <a:latin typeface="Arial" panose="020B0604020202020204" pitchFamily="34" charset="0"/>
              </a:rPr>
              <a:t>. L'expression désigne aussi ces graines. </a:t>
            </a:r>
            <a:r>
              <a:rPr lang="fr-FR" altLang="fr-FR" sz="1200">
                <a:solidFill>
                  <a:srgbClr val="7030A0"/>
                </a:solidFill>
                <a:latin typeface="Arial" panose="020B0604020202020204" pitchFamily="34" charset="0"/>
              </a:rPr>
              <a:t>C’est</a:t>
            </a:r>
            <a:r>
              <a:rPr lang="fr-FR" altLang="fr-FR" sz="1800">
                <a:latin typeface="Arial" panose="020B0604020202020204" pitchFamily="34" charset="0"/>
              </a:rPr>
              <a:t> </a:t>
            </a:r>
            <a:r>
              <a:rPr lang="fr-FR" altLang="fr-FR" sz="1200">
                <a:solidFill>
                  <a:srgbClr val="7030A0"/>
                </a:solidFill>
                <a:latin typeface="Arial" panose="020B0604020202020204" pitchFamily="34" charset="0"/>
              </a:rPr>
              <a:t>une </a:t>
            </a:r>
            <a:r>
              <a:rPr lang="fr-FR" altLang="fr-FR" sz="1200">
                <a:solidFill>
                  <a:srgbClr val="7030A0"/>
                </a:solidFill>
                <a:latin typeface="Arial" panose="020B0604020202020204" pitchFamily="34" charset="0"/>
                <a:hlinkClick r:id="rId4" tooltip="Poaceae"/>
              </a:rPr>
              <a:t>herbe</a:t>
            </a:r>
            <a:r>
              <a:rPr lang="fr-FR" altLang="fr-FR" sz="1200">
                <a:solidFill>
                  <a:srgbClr val="7030A0"/>
                </a:solidFill>
                <a:latin typeface="Arial" panose="020B0604020202020204" pitchFamily="34" charset="0"/>
              </a:rPr>
              <a:t> </a:t>
            </a:r>
            <a:r>
              <a:rPr lang="fr-FR" altLang="fr-FR" sz="1200">
                <a:solidFill>
                  <a:srgbClr val="7030A0"/>
                </a:solidFill>
                <a:latin typeface="Arial" panose="020B0604020202020204" pitchFamily="34" charset="0"/>
                <a:hlinkClick r:id="rId5" tooltip="Plante annuelle"/>
              </a:rPr>
              <a:t> annuelle</a:t>
            </a:r>
            <a:r>
              <a:rPr lang="fr-FR" altLang="fr-FR" sz="1200">
                <a:solidFill>
                  <a:srgbClr val="7030A0"/>
                </a:solidFill>
                <a:latin typeface="Arial" panose="020B0604020202020204" pitchFamily="34" charset="0"/>
              </a:rPr>
              <a:t>, avec une tige mince, verticale, feuillée, pouvant atteindre une hauteur de 120-200 cm (3.9 à 6.6 pieds). Les petites graines, d’environ 2 mm (moins de 1/8 po.) de diamètre, sont enfermés dans une coque mince comme du papier, facilement éliminée lors du </a:t>
            </a:r>
            <a:r>
              <a:rPr lang="fr-FR" altLang="fr-FR" sz="1200">
                <a:solidFill>
                  <a:srgbClr val="7030A0"/>
                </a:solidFill>
                <a:latin typeface="Arial" panose="020B0604020202020204" pitchFamily="34" charset="0"/>
                <a:hlinkClick r:id="rId6" tooltip="Battage"/>
              </a:rPr>
              <a:t>battage</a:t>
            </a:r>
            <a:r>
              <a:rPr lang="fr-FR" altLang="fr-FR" sz="1200">
                <a:solidFill>
                  <a:srgbClr val="7030A0"/>
                </a:solidFill>
                <a:latin typeface="Arial" panose="020B0604020202020204" pitchFamily="34" charset="0"/>
              </a:rPr>
              <a:t>.  La tête des semences est un panicule dense, velu de 5-30 cm (2,0 à 11,8 pouces) de long. Il est généralement cultivé dans les zones 500-700 mm de précipitations avec un maximum l'été.</a:t>
            </a:r>
          </a:p>
          <a:p>
            <a:pPr algn="just" eaLnBrk="1" hangingPunct="1">
              <a:spcBef>
                <a:spcPct val="0"/>
              </a:spcBef>
              <a:buFontTx/>
              <a:buNone/>
            </a:pPr>
            <a:r>
              <a:rPr lang="fr-FR" altLang="fr-FR" sz="1200">
                <a:solidFill>
                  <a:srgbClr val="7030A0"/>
                </a:solidFill>
                <a:latin typeface="Arial" panose="020B0604020202020204" pitchFamily="34" charset="0"/>
              </a:rPr>
              <a:t>Il est assez tolérant à la sécheresse. Il préfère les limons sableux. Les millets sont difficiles à faire germer sur les sols argileux lourds. Elle pousse rapidement et est en fleurs, en environ 56-62 jours. Elle n'est pas souvent pâturée, mais peut être utilisé à cet effet, lors d’un ou deux pâturages, par saison. </a:t>
            </a:r>
            <a:r>
              <a:rPr lang="fr-FR" altLang="fr-FR" sz="1200">
                <a:solidFill>
                  <a:srgbClr val="FF0000"/>
                </a:solidFill>
                <a:latin typeface="Arial" panose="020B0604020202020204" pitchFamily="34" charset="0"/>
              </a:rPr>
              <a:t>Il est détruit par le feu.</a:t>
            </a:r>
            <a:r>
              <a:rPr lang="fr-FR" altLang="fr-FR" sz="1200">
                <a:solidFill>
                  <a:srgbClr val="7030A0"/>
                </a:solidFill>
                <a:latin typeface="Arial" panose="020B0604020202020204" pitchFamily="34" charset="0"/>
              </a:rPr>
              <a:t> Il donne environ 15-20 tonnes de matière verte à l'hectare, et 3,5 t / ha de foin et 800-900 kg de graines / ha. </a:t>
            </a:r>
            <a:r>
              <a:rPr lang="fr-FR" altLang="fr-FR" sz="1200">
                <a:solidFill>
                  <a:srgbClr val="FF0000"/>
                </a:solidFill>
                <a:latin typeface="Arial" panose="020B0604020202020204" pitchFamily="34" charset="0"/>
              </a:rPr>
              <a:t>Son foin peut être toxique pour les chevaux en raison d'un glucoside appelé setarian (?) (Maïm &amp; Rachie, 1971). Il ne tolère pas l'engorgement.</a:t>
            </a:r>
            <a:r>
              <a:rPr lang="fr-FR" altLang="fr-FR" sz="1200">
                <a:solidFill>
                  <a:srgbClr val="7030A0"/>
                </a:solidFill>
                <a:latin typeface="Arial" panose="020B0604020202020204" pitchFamily="34" charset="0"/>
              </a:rPr>
              <a:t> Il peut être utilisé comme une culture à croissance rapide dans les bandes de contour, avec des populations denses, pour lutter contre l'érosion. Environ 85 pour cent est utilisé comme céréales alimentaires pour les humains et 6 pour cent pour la volaille. Aux États-Unis, il est cultivé principalement pour le foin. Lors des périodes sèches, ils sont fauchés en foin ou récoltées pour le grain, principalement pour les oiseaux et l'alimentation des volailles.</a:t>
            </a: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u="sng">
                <a:solidFill>
                  <a:srgbClr val="7030A0"/>
                </a:solidFill>
                <a:latin typeface="Arial" panose="020B0604020202020204" pitchFamily="34" charset="0"/>
                <a:hlinkClick r:id="rId7"/>
              </a:rPr>
              <a:t>http://fr.wikipedia.org/wiki/Millet_des_oiseaux</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8"/>
              </a:rPr>
              <a:t>http://en.wikipedia.org/wiki/Foxtail_millet</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9"/>
              </a:rPr>
              <a:t>http://www.hort.purdue.edu/newcrop/afcm/millet.html</a:t>
            </a:r>
            <a:r>
              <a:rPr lang="fr-FR" altLang="fr-FR" sz="1200">
                <a:solidFill>
                  <a:srgbClr val="7030A0"/>
                </a:solidFill>
                <a:latin typeface="Arial" panose="020B0604020202020204" pitchFamily="34" charset="0"/>
              </a:rPr>
              <a:t> </a:t>
            </a:r>
          </a:p>
          <a:p>
            <a:pPr algn="just" eaLnBrk="1" hangingPunct="1">
              <a:spcBef>
                <a:spcPct val="0"/>
              </a:spcBef>
              <a:buFontTx/>
              <a:buNone/>
            </a:pPr>
            <a:endParaRPr lang="fr-FR" altLang="fr-FR" sz="1200">
              <a:solidFill>
                <a:srgbClr val="7030A0"/>
              </a:solidFill>
              <a:latin typeface="Arial" panose="020B0604020202020204" pitchFamily="34" charset="0"/>
            </a:endParaRPr>
          </a:p>
          <a:p>
            <a:pPr algn="just" eaLnBrk="1" hangingPunct="1">
              <a:spcBef>
                <a:spcPct val="0"/>
              </a:spcBef>
              <a:buFontTx/>
              <a:buNone/>
            </a:pPr>
            <a:r>
              <a:rPr lang="fr-FR" altLang="fr-FR" sz="1200" u="sng">
                <a:solidFill>
                  <a:srgbClr val="7030A0"/>
                </a:solidFill>
                <a:latin typeface="Arial" panose="020B0604020202020204" pitchFamily="34" charset="0"/>
              </a:rPr>
              <a:t>Note</a:t>
            </a:r>
            <a:r>
              <a:rPr lang="fr-FR" altLang="fr-FR" sz="1200">
                <a:solidFill>
                  <a:srgbClr val="7030A0"/>
                </a:solidFill>
                <a:latin typeface="Arial" panose="020B0604020202020204" pitchFamily="34" charset="0"/>
              </a:rPr>
              <a:t> : </a:t>
            </a:r>
            <a:r>
              <a:rPr lang="fr-FR" altLang="fr-FR" sz="1200" i="1">
                <a:solidFill>
                  <a:srgbClr val="7030A0"/>
                </a:solidFill>
                <a:latin typeface="Arial" panose="020B0604020202020204" pitchFamily="34" charset="0"/>
              </a:rPr>
              <a:t>Setaria</a:t>
            </a:r>
            <a:r>
              <a:rPr lang="fr-FR" altLang="fr-FR" sz="1200">
                <a:solidFill>
                  <a:srgbClr val="7030A0"/>
                </a:solidFill>
                <a:latin typeface="Arial" panose="020B0604020202020204" pitchFamily="34" charset="0"/>
              </a:rPr>
              <a:t> est un genre de la famille des </a:t>
            </a:r>
            <a:r>
              <a:rPr lang="fr-FR" altLang="fr-FR" sz="1200" u="sng">
                <a:solidFill>
                  <a:srgbClr val="7030A0"/>
                </a:solidFill>
                <a:latin typeface="Arial" panose="020B0604020202020204" pitchFamily="34" charset="0"/>
                <a:hlinkClick r:id="rId10" tooltip="Poacée"/>
              </a:rPr>
              <a:t>Poacées</a:t>
            </a:r>
            <a:r>
              <a:rPr lang="fr-FR" altLang="fr-FR" sz="1200">
                <a:solidFill>
                  <a:srgbClr val="7030A0"/>
                </a:solidFill>
                <a:latin typeface="Arial" panose="020B0604020202020204" pitchFamily="34" charset="0"/>
              </a:rPr>
              <a:t> (</a:t>
            </a:r>
            <a:r>
              <a:rPr lang="fr-FR" altLang="fr-FR" sz="1200" u="sng">
                <a:solidFill>
                  <a:srgbClr val="7030A0"/>
                </a:solidFill>
                <a:latin typeface="Arial" panose="020B0604020202020204" pitchFamily="34" charset="0"/>
                <a:hlinkClick r:id="rId11" tooltip="Graminée"/>
              </a:rPr>
              <a:t>graminées</a:t>
            </a:r>
            <a:r>
              <a:rPr lang="fr-FR" altLang="fr-FR" sz="1200">
                <a:solidFill>
                  <a:srgbClr val="7030A0"/>
                </a:solidFill>
                <a:latin typeface="Arial" panose="020B0604020202020204" pitchFamily="34" charset="0"/>
              </a:rPr>
              <a:t>) comportant environ 110 espèces.</a:t>
            </a:r>
          </a:p>
          <a:p>
            <a:pPr algn="just" eaLnBrk="1" hangingPunct="1">
              <a:spcBef>
                <a:spcPct val="0"/>
              </a:spcBef>
              <a:buFontTx/>
              <a:buNone/>
            </a:pPr>
            <a:r>
              <a:rPr lang="fr-FR" altLang="fr-FR" sz="1200">
                <a:solidFill>
                  <a:srgbClr val="7030A0"/>
                </a:solidFill>
                <a:latin typeface="Arial" panose="020B0604020202020204" pitchFamily="34" charset="0"/>
              </a:rPr>
              <a:t>Source : </a:t>
            </a:r>
            <a:r>
              <a:rPr lang="fr-FR" altLang="fr-FR" sz="1200" u="sng">
                <a:solidFill>
                  <a:srgbClr val="7030A0"/>
                </a:solidFill>
                <a:latin typeface="Arial" panose="020B0604020202020204" pitchFamily="34" charset="0"/>
                <a:hlinkClick r:id="rId12"/>
              </a:rPr>
              <a:t>http://fr.wikipedia.org/wiki/Setaria</a:t>
            </a:r>
            <a:endParaRPr lang="fr-FR" altLang="fr-FR" sz="1200">
              <a:solidFill>
                <a:srgbClr val="7030A0"/>
              </a:solidFill>
              <a:latin typeface="Arial" panose="020B0604020202020204" pitchFamily="34" charset="0"/>
            </a:endParaRPr>
          </a:p>
        </p:txBody>
      </p:sp>
      <p:sp>
        <p:nvSpPr>
          <p:cNvPr id="25607" name="Rectangle 12"/>
          <p:cNvSpPr>
            <a:spLocks noChangeArrowheads="1"/>
          </p:cNvSpPr>
          <p:nvPr/>
        </p:nvSpPr>
        <p:spPr bwMode="auto">
          <a:xfrm>
            <a:off x="468313" y="18891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25608" name="Image 11" descr="Setaria italica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00925" y="4238625"/>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12" descr="Setaria italica4.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03800" y="5300663"/>
            <a:ext cx="23399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Image 13" descr="Setaria italica3.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84438"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Image 14" descr="Setaria italica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Image 15" descr="Setaria italica1.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3"/>
          <p:cNvSpPr>
            <a:spLocks noChangeArrowheads="1"/>
          </p:cNvSpPr>
          <p:nvPr/>
        </p:nvSpPr>
        <p:spPr bwMode="auto">
          <a:xfrm>
            <a:off x="6192838" y="1176338"/>
            <a:ext cx="0" cy="0"/>
          </a:xfrm>
          <a:prstGeom prst="rect">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pic>
        <p:nvPicPr>
          <p:cNvPr id="25614" name="Picture 2" descr="toxic-2s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6688" y="908050"/>
            <a:ext cx="2857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ZoneTexte 11"/>
          <p:cNvSpPr txBox="1">
            <a:spLocks noChangeArrowheads="1"/>
          </p:cNvSpPr>
          <p:nvPr/>
        </p:nvSpPr>
        <p:spPr bwMode="auto">
          <a:xfrm>
            <a:off x="6804025" y="908050"/>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07950" y="549275"/>
            <a:ext cx="7802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2.</a:t>
            </a:r>
            <a:r>
              <a:rPr lang="fr-FR" altLang="fr-FR" sz="1800" b="1">
                <a:solidFill>
                  <a:srgbClr val="7030A0"/>
                </a:solidFill>
              </a:rPr>
              <a:t> Graminées tropicales utilisées comme plantes fourragères et couvre-sol (suite)</a:t>
            </a:r>
          </a:p>
        </p:txBody>
      </p:sp>
      <p:sp>
        <p:nvSpPr>
          <p:cNvPr id="26627" name="Rectangle 1"/>
          <p:cNvSpPr>
            <a:spLocks noChangeArrowheads="1"/>
          </p:cNvSpPr>
          <p:nvPr/>
        </p:nvSpPr>
        <p:spPr bwMode="auto">
          <a:xfrm>
            <a:off x="107950" y="908050"/>
            <a:ext cx="7704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2.3. </a:t>
            </a:r>
            <a:r>
              <a:rPr lang="fr-FR" altLang="fr-FR" sz="1800" b="1">
                <a:solidFill>
                  <a:srgbClr val="7030A0"/>
                </a:solidFill>
                <a:latin typeface="Arial" panose="020B0604020202020204" pitchFamily="34" charset="0"/>
              </a:rPr>
              <a:t>Herbe de Rhodes</a:t>
            </a:r>
            <a:r>
              <a:rPr lang="fr-FR" altLang="fr-FR" sz="1800">
                <a:solidFill>
                  <a:srgbClr val="7030A0"/>
                </a:solidFill>
                <a:latin typeface="Arial" panose="020B0604020202020204" pitchFamily="34" charset="0"/>
              </a:rPr>
              <a:t> (</a:t>
            </a:r>
            <a:r>
              <a:rPr lang="fr-FR" altLang="fr-FR" sz="1800" i="1">
                <a:solidFill>
                  <a:srgbClr val="7030A0"/>
                </a:solidFill>
                <a:latin typeface="Arial" panose="020B0604020202020204" pitchFamily="34" charset="0"/>
              </a:rPr>
              <a:t>Chloris gayana</a:t>
            </a:r>
            <a:r>
              <a:rPr lang="fr-FR" altLang="fr-FR" sz="1800">
                <a:solidFill>
                  <a:srgbClr val="7030A0"/>
                </a:solidFill>
                <a:latin typeface="Arial" panose="020B0604020202020204" pitchFamily="34" charset="0"/>
              </a:rPr>
              <a:t>)</a:t>
            </a:r>
            <a:endParaRPr lang="fr-FR" altLang="fr-FR" sz="1800">
              <a:solidFill>
                <a:srgbClr val="7030A0"/>
              </a:solidFill>
            </a:endParaRPr>
          </a:p>
        </p:txBody>
      </p:sp>
      <p:sp>
        <p:nvSpPr>
          <p:cNvPr id="26628"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6629"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A6AD952-684C-4040-9B57-8E78820E9584}" type="slidenum">
              <a:rPr lang="fr-FR" altLang="fr-FR" sz="1200">
                <a:solidFill>
                  <a:srgbClr val="898989"/>
                </a:solidFill>
                <a:latin typeface="Times New Roman" panose="02020603050405020304" pitchFamily="18" charset="0"/>
              </a:rPr>
              <a:pPr algn="r" eaLnBrk="1" hangingPunct="1">
                <a:spcBef>
                  <a:spcPct val="0"/>
                </a:spcBef>
                <a:buFontTx/>
                <a:buNone/>
              </a:pPr>
              <a:t>26</a:t>
            </a:fld>
            <a:endParaRPr lang="fr-FR" altLang="fr-FR" sz="1200">
              <a:solidFill>
                <a:srgbClr val="898989"/>
              </a:solidFill>
              <a:latin typeface="Times New Roman" panose="02020603050405020304" pitchFamily="18" charset="0"/>
            </a:endParaRPr>
          </a:p>
        </p:txBody>
      </p:sp>
      <p:sp>
        <p:nvSpPr>
          <p:cNvPr id="26630" name="ZoneTexte 5"/>
          <p:cNvSpPr txBox="1">
            <a:spLocks noChangeArrowheads="1"/>
          </p:cNvSpPr>
          <p:nvPr/>
        </p:nvSpPr>
        <p:spPr bwMode="auto">
          <a:xfrm>
            <a:off x="179388" y="1412875"/>
            <a:ext cx="88566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Originaire d'Afrique, elle peut atteindre 1,50 m de haut et est cultivée dans les pays secs pour faire du fourrage.</a:t>
            </a:r>
            <a:r>
              <a:rPr lang="fr-FR" altLang="fr-FR" sz="1200">
                <a:solidFill>
                  <a:srgbClr val="7030A0"/>
                </a:solidFill>
                <a:latin typeface="Arial" panose="020B0604020202020204" pitchFamily="34" charset="0"/>
              </a:rPr>
              <a:t> Glabre, vivace, stolonifère généralement jusqu'à 90 cm de haut, mais très variable. Inflorescence jusqu'à 15 pointes. Il pousse sur une large gamme de sols, </a:t>
            </a:r>
            <a:r>
              <a:rPr lang="fr-FR" altLang="fr-FR" sz="1200">
                <a:solidFill>
                  <a:srgbClr val="FF0000"/>
                </a:solidFill>
                <a:latin typeface="Arial" panose="020B0604020202020204" pitchFamily="34" charset="0"/>
              </a:rPr>
              <a:t>mais peut avoir des problèmes d'établissement sur les sols acides. </a:t>
            </a:r>
            <a:r>
              <a:rPr lang="fr-FR" altLang="fr-FR" sz="1200">
                <a:solidFill>
                  <a:srgbClr val="008000"/>
                </a:solidFill>
                <a:latin typeface="Arial" panose="020B0604020202020204" pitchFamily="34" charset="0"/>
              </a:rPr>
              <a:t>L’herbe de Rhodes récupère généralement bien après un incendie. </a:t>
            </a:r>
            <a:r>
              <a:rPr lang="fr-FR" altLang="fr-FR" sz="1200">
                <a:solidFill>
                  <a:srgbClr val="7030A0"/>
                </a:solidFill>
                <a:latin typeface="Arial" panose="020B0604020202020204" pitchFamily="34" charset="0"/>
              </a:rPr>
              <a:t>Gamme d'altitude : 600-2 000 m dans la zone équatoriale, inférieure au nord et au sud (Bogdan, 1969). Gamme de précipitations : de 600 à 1600 mm. Ses racines peuvent extraire de l'eau à une profondeur de 4,25 m. Il est largement utilisé dans les pâturages irrigués en Israël et aux Etats-Unis. Il a une excellente capacité à se propager naturellement. Sa valeur nutritive diminue rapidement quand il atteint sa maturité (il faut qu’il soit brouté régulièrement). Les vieux peuplements donnent du foin de mauvaise qualité.</a:t>
            </a:r>
          </a:p>
          <a:p>
            <a:pPr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u="sng">
                <a:solidFill>
                  <a:srgbClr val="7030A0"/>
                </a:solidFill>
                <a:latin typeface="Arial" panose="020B0604020202020204" pitchFamily="34" charset="0"/>
                <a:hlinkClick r:id="rId2"/>
              </a:rPr>
              <a:t>http://fr.wikipedia.org/wiki/Chloris_gayana</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3"/>
              </a:rPr>
              <a:t>http://www.fao.org/ag/agp/AGPC/doc/Gbase/data/pf000199.htm</a:t>
            </a:r>
            <a:r>
              <a:rPr lang="fr-FR" altLang="fr-FR" sz="1200">
                <a:solidFill>
                  <a:srgbClr val="7030A0"/>
                </a:solidFill>
                <a:latin typeface="Arial" panose="020B0604020202020204" pitchFamily="34" charset="0"/>
              </a:rPr>
              <a:t>, </a:t>
            </a:r>
          </a:p>
          <a:p>
            <a:pPr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4"/>
              </a:rPr>
              <a:t>http://www.tropicalforages.info/key/Forages/Media/Html/Chloris_gayana.htm</a:t>
            </a:r>
            <a:r>
              <a:rPr lang="fr-FR" altLang="fr-FR" sz="1200">
                <a:solidFill>
                  <a:srgbClr val="7030A0"/>
                </a:solidFill>
                <a:latin typeface="Arial" panose="020B0604020202020204" pitchFamily="34" charset="0"/>
              </a:rPr>
              <a:t> </a:t>
            </a:r>
          </a:p>
          <a:p>
            <a:pPr eaLnBrk="1" hangingPunct="1">
              <a:spcBef>
                <a:spcPct val="0"/>
              </a:spcBef>
              <a:buFontTx/>
              <a:buNone/>
            </a:pPr>
            <a:endParaRPr lang="fr-FR" altLang="fr-FR" sz="1200" u="sng">
              <a:solidFill>
                <a:srgbClr val="7030A0"/>
              </a:solidFill>
              <a:latin typeface="Arial" panose="020B0604020202020204" pitchFamily="34" charset="0"/>
            </a:endParaRPr>
          </a:p>
          <a:p>
            <a:pPr algn="just" eaLnBrk="1" hangingPunct="1">
              <a:spcBef>
                <a:spcPct val="0"/>
              </a:spcBef>
              <a:buFontTx/>
              <a:buNone/>
            </a:pPr>
            <a:r>
              <a:rPr lang="fr-FR" altLang="fr-FR" sz="1200" u="sng">
                <a:solidFill>
                  <a:srgbClr val="7030A0"/>
                </a:solidFill>
                <a:latin typeface="Arial" panose="020B0604020202020204" pitchFamily="34" charset="0"/>
              </a:rPr>
              <a:t>Note</a:t>
            </a:r>
            <a:r>
              <a:rPr lang="fr-FR" altLang="fr-FR" sz="1200">
                <a:solidFill>
                  <a:srgbClr val="7030A0"/>
                </a:solidFill>
                <a:latin typeface="Arial" panose="020B0604020202020204" pitchFamily="34" charset="0"/>
              </a:rPr>
              <a:t> : </a:t>
            </a:r>
            <a:r>
              <a:rPr lang="fr-FR" altLang="fr-FR" sz="1200" i="1">
                <a:solidFill>
                  <a:srgbClr val="7030A0"/>
                </a:solidFill>
                <a:latin typeface="Arial" panose="020B0604020202020204" pitchFamily="34" charset="0"/>
              </a:rPr>
              <a:t>Chloris</a:t>
            </a:r>
            <a:r>
              <a:rPr lang="fr-FR" altLang="fr-FR" sz="1200">
                <a:solidFill>
                  <a:srgbClr val="7030A0"/>
                </a:solidFill>
                <a:latin typeface="Arial" panose="020B0604020202020204" pitchFamily="34" charset="0"/>
              </a:rPr>
              <a:t> est un </a:t>
            </a:r>
            <a:r>
              <a:rPr lang="fr-FR" altLang="fr-FR" sz="1200" u="sng">
                <a:solidFill>
                  <a:srgbClr val="7030A0"/>
                </a:solidFill>
                <a:latin typeface="Arial" panose="020B0604020202020204" pitchFamily="34" charset="0"/>
                <a:hlinkClick r:id="rId5" tooltip="Genre (biologie)"/>
              </a:rPr>
              <a:t>genre</a:t>
            </a:r>
            <a:r>
              <a:rPr lang="fr-FR" altLang="fr-FR" sz="1200">
                <a:solidFill>
                  <a:srgbClr val="7030A0"/>
                </a:solidFill>
                <a:latin typeface="Arial" panose="020B0604020202020204" pitchFamily="34" charset="0"/>
              </a:rPr>
              <a:t> de la famille des </a:t>
            </a:r>
            <a:r>
              <a:rPr lang="fr-FR" altLang="fr-FR" sz="1200" i="1" u="sng">
                <a:solidFill>
                  <a:srgbClr val="7030A0"/>
                </a:solidFill>
                <a:latin typeface="Arial" panose="020B0604020202020204" pitchFamily="34" charset="0"/>
                <a:hlinkClick r:id="rId6" tooltip="Poaceae"/>
              </a:rPr>
              <a:t>Poaceae</a:t>
            </a:r>
            <a:r>
              <a:rPr lang="fr-FR" altLang="fr-FR" sz="1200">
                <a:solidFill>
                  <a:srgbClr val="7030A0"/>
                </a:solidFill>
                <a:latin typeface="Arial" panose="020B0604020202020204" pitchFamily="34" charset="0"/>
              </a:rPr>
              <a:t> (Graminées) répandues dans le monde entier principalement dans les régions tropicales et subtropicales, surtout dans l'hémisphère sud.</a:t>
            </a:r>
          </a:p>
          <a:p>
            <a:pPr algn="just" eaLnBrk="1" hangingPunct="1">
              <a:spcBef>
                <a:spcPct val="0"/>
              </a:spcBef>
              <a:buFontTx/>
              <a:buNone/>
            </a:pPr>
            <a:r>
              <a:rPr lang="fr-FR" altLang="fr-FR" sz="1200">
                <a:solidFill>
                  <a:srgbClr val="7030A0"/>
                </a:solidFill>
                <a:latin typeface="Arial" panose="020B0604020202020204" pitchFamily="34" charset="0"/>
              </a:rPr>
              <a:t>Ce sont des plantes de forme variable mais généralement de moins de 50 centimètres de haut et avec une inflorescence formant plusieurs espèces de petites plumes.</a:t>
            </a:r>
          </a:p>
          <a:p>
            <a:pPr eaLnBrk="1" hangingPunct="1">
              <a:spcBef>
                <a:spcPct val="0"/>
              </a:spcBef>
              <a:buFontTx/>
              <a:buNone/>
            </a:pPr>
            <a:r>
              <a:rPr lang="fr-FR" altLang="fr-FR" sz="1200">
                <a:solidFill>
                  <a:srgbClr val="7030A0"/>
                </a:solidFill>
                <a:latin typeface="Arial" panose="020B0604020202020204" pitchFamily="34" charset="0"/>
              </a:rPr>
              <a:t>Source : </a:t>
            </a:r>
            <a:r>
              <a:rPr lang="fr-FR" altLang="fr-FR" sz="1200" u="sng">
                <a:solidFill>
                  <a:srgbClr val="7030A0"/>
                </a:solidFill>
                <a:latin typeface="Arial" panose="020B0604020202020204" pitchFamily="34" charset="0"/>
                <a:hlinkClick r:id="rId7"/>
              </a:rPr>
              <a:t>http://fr.wikipedia.org/wiki/Chloris_(plante)</a:t>
            </a:r>
            <a:r>
              <a:rPr lang="fr-FR" altLang="fr-FR" sz="1200">
                <a:solidFill>
                  <a:srgbClr val="7030A0"/>
                </a:solidFill>
                <a:latin typeface="Arial" panose="020B0604020202020204" pitchFamily="34" charset="0"/>
              </a:rPr>
              <a:t> </a:t>
            </a:r>
          </a:p>
        </p:txBody>
      </p:sp>
      <p:pic>
        <p:nvPicPr>
          <p:cNvPr id="26631" name="Image 9" descr="chloris gayana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5157788"/>
            <a:ext cx="2349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10" descr="chloris gayana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68538" y="5341938"/>
            <a:ext cx="2016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1" descr="chloris gayan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5300663"/>
            <a:ext cx="20875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 12" descr="Chloris gayan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5129213"/>
            <a:ext cx="22320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2"/>
          <p:cNvSpPr>
            <a:spLocks noGrp="1"/>
          </p:cNvSpPr>
          <p:nvPr>
            <p:ph type="sldNum" sz="quarter" idx="12"/>
          </p:nvPr>
        </p:nvSpPr>
        <p:spPr bwMode="auto">
          <a:xfrm>
            <a:off x="0" y="188913"/>
            <a:ext cx="477838"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A1A852-FB74-4059-B10A-04FFE53A99A4}" type="slidenum">
              <a:rPr lang="fr-FR" altLang="fr-FR" sz="1200">
                <a:solidFill>
                  <a:srgbClr val="898989"/>
                </a:solidFill>
              </a:rPr>
              <a:pPr>
                <a:spcBef>
                  <a:spcPct val="0"/>
                </a:spcBef>
                <a:buFontTx/>
                <a:buNone/>
              </a:pPr>
              <a:t>27</a:t>
            </a:fld>
            <a:endParaRPr lang="fr-FR" altLang="fr-FR" sz="1200">
              <a:solidFill>
                <a:srgbClr val="898989"/>
              </a:solidFill>
            </a:endParaRPr>
          </a:p>
        </p:txBody>
      </p:sp>
      <p:sp>
        <p:nvSpPr>
          <p:cNvPr id="27651"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27652"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27653"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pic>
        <p:nvPicPr>
          <p:cNvPr id="27654" name="Image 15" descr="logo aride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16" descr="logo salinisation2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0"/>
            <a:ext cx="463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4"/>
          <p:cNvSpPr>
            <a:spLocks noChangeArrowheads="1"/>
          </p:cNvSpPr>
          <p:nvPr/>
        </p:nvSpPr>
        <p:spPr bwMode="auto">
          <a:xfrm>
            <a:off x="179388" y="1035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rPr>
              <a:t>2bis.1. </a:t>
            </a:r>
            <a:r>
              <a:rPr lang="fr-FR" altLang="fr-FR" sz="1800" b="1">
                <a:solidFill>
                  <a:srgbClr val="FF0000"/>
                </a:solidFill>
                <a:latin typeface="Arial" panose="020B0604020202020204" pitchFamily="34" charset="0"/>
              </a:rPr>
              <a:t>kikuyu grass</a:t>
            </a:r>
            <a:r>
              <a:rPr lang="fr-FR" altLang="fr-FR" sz="1800">
                <a:solidFill>
                  <a:srgbClr val="FF0000"/>
                </a:solidFill>
                <a:latin typeface="Arial" panose="020B0604020202020204" pitchFamily="34" charset="0"/>
              </a:rPr>
              <a:t> ou </a:t>
            </a:r>
            <a:r>
              <a:rPr lang="fr-FR" altLang="fr-FR" sz="1800" b="1">
                <a:solidFill>
                  <a:srgbClr val="FF0000"/>
                </a:solidFill>
                <a:latin typeface="Arial" panose="020B0604020202020204" pitchFamily="34" charset="0"/>
              </a:rPr>
              <a:t>herbe kikuyu </a:t>
            </a:r>
            <a:r>
              <a:rPr lang="fr-FR" altLang="fr-FR" sz="1800">
                <a:solidFill>
                  <a:srgbClr val="FF0000"/>
                </a:solidFill>
                <a:latin typeface="Arial" panose="020B0604020202020204" pitchFamily="34" charset="0"/>
              </a:rPr>
              <a:t>(</a:t>
            </a:r>
            <a:r>
              <a:rPr lang="fr-FR" altLang="fr-FR" sz="1800" i="1">
                <a:solidFill>
                  <a:srgbClr val="FF0000"/>
                </a:solidFill>
                <a:latin typeface="Arial" panose="020B0604020202020204" pitchFamily="34" charset="0"/>
              </a:rPr>
              <a:t>Pennisetum clandestinum</a:t>
            </a:r>
            <a:r>
              <a:rPr lang="fr-FR" altLang="fr-FR" sz="1800">
                <a:solidFill>
                  <a:srgbClr val="FF0000"/>
                </a:solidFill>
                <a:latin typeface="Arial" panose="020B0604020202020204" pitchFamily="34" charset="0"/>
              </a:rPr>
              <a:t>)</a:t>
            </a:r>
          </a:p>
        </p:txBody>
      </p:sp>
      <p:sp>
        <p:nvSpPr>
          <p:cNvPr id="27657" name="Rectangle 10"/>
          <p:cNvSpPr>
            <a:spLocks noChangeArrowheads="1"/>
          </p:cNvSpPr>
          <p:nvPr/>
        </p:nvSpPr>
        <p:spPr bwMode="auto">
          <a:xfrm>
            <a:off x="1547813" y="18891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sp>
        <p:nvSpPr>
          <p:cNvPr id="27658" name="ZoneTexte 10"/>
          <p:cNvSpPr txBox="1">
            <a:spLocks noChangeArrowheads="1"/>
          </p:cNvSpPr>
          <p:nvPr/>
        </p:nvSpPr>
        <p:spPr bwMode="auto">
          <a:xfrm>
            <a:off x="107950" y="1323975"/>
            <a:ext cx="8856663"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des hautes terres de </a:t>
            </a:r>
            <a:r>
              <a:rPr lang="fr-FR" altLang="fr-FR" sz="1800">
                <a:solidFill>
                  <a:srgbClr val="008000"/>
                </a:solidFill>
                <a:latin typeface="Arial" panose="020B0604020202020204" pitchFamily="34" charset="0"/>
                <a:hlinkClick r:id="rId4" tooltip="Afrique de l'Est"/>
              </a:rPr>
              <a:t>l'Afrique orientale</a:t>
            </a:r>
            <a:r>
              <a:rPr lang="fr-FR" altLang="fr-FR" sz="1800">
                <a:solidFill>
                  <a:srgbClr val="008000"/>
                </a:solidFill>
                <a:latin typeface="Arial" panose="020B0604020202020204" pitchFamily="34" charset="0"/>
              </a:rPr>
              <a:t>, cette espèce vivace de graminée  tropicale est connue sous le nom d’</a:t>
            </a:r>
            <a:r>
              <a:rPr lang="fr-FR" altLang="fr-FR" sz="1800" b="1">
                <a:solidFill>
                  <a:srgbClr val="008000"/>
                </a:solidFill>
                <a:latin typeface="Arial" panose="020B0604020202020204" pitchFamily="34" charset="0"/>
              </a:rPr>
              <a:t>herbe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kikuyu</a:t>
            </a:r>
            <a:r>
              <a:rPr lang="fr-FR" altLang="fr-FR" sz="1800">
                <a:solidFill>
                  <a:srgbClr val="008000"/>
                </a:solidFill>
                <a:latin typeface="Arial" panose="020B0604020202020204" pitchFamily="34" charset="0"/>
              </a:rPr>
              <a:t> (famille des </a:t>
            </a:r>
            <a:r>
              <a:rPr lang="fr-FR" altLang="fr-FR" sz="1800" i="1">
                <a:solidFill>
                  <a:srgbClr val="008000"/>
                </a:solidFill>
                <a:latin typeface="Arial" panose="020B0604020202020204" pitchFamily="34" charset="0"/>
                <a:hlinkClick r:id="rId5" tooltip="Poaceae"/>
              </a:rPr>
              <a:t>Poaceae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Elle forme un tapis vert, doux et dense. </a:t>
            </a:r>
            <a:r>
              <a:rPr lang="fr-FR" altLang="fr-FR" sz="1200">
                <a:solidFill>
                  <a:srgbClr val="FF0000"/>
                </a:solidFill>
                <a:latin typeface="Arial" panose="020B0604020202020204" pitchFamily="34" charset="0"/>
              </a:rPr>
              <a:t>En raison de sa croissance rapide et de sa nature agressive, elle est classée comme une </a:t>
            </a:r>
            <a:r>
              <a:rPr lang="fr-FR" altLang="fr-FR" sz="1200">
                <a:solidFill>
                  <a:srgbClr val="FF0000"/>
                </a:solidFill>
                <a:latin typeface="Arial" panose="020B0604020202020204" pitchFamily="34" charset="0"/>
                <a:hlinkClick r:id="rId6" tooltip="Mauvaises herbes nuisibles"/>
              </a:rPr>
              <a:t>mauvaise herbe nuisible</a:t>
            </a:r>
            <a:r>
              <a:rPr lang="fr-FR" altLang="fr-FR" sz="1200">
                <a:solidFill>
                  <a:srgbClr val="FF0000"/>
                </a:solidFill>
                <a:latin typeface="Arial" panose="020B0604020202020204" pitchFamily="34" charset="0"/>
              </a:rPr>
              <a:t> dans certaines régions (Hawaï …) </a:t>
            </a:r>
            <a:r>
              <a:rPr lang="fr-FR" altLang="fr-FR" sz="1200" baseline="30000">
                <a:solidFill>
                  <a:srgbClr val="FF0000"/>
                </a:solidFill>
                <a:latin typeface="Arial" panose="020B0604020202020204" pitchFamily="34" charset="0"/>
                <a:hlinkClick r:id="rId7"/>
              </a:rPr>
              <a:t>[1]</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8"/>
              </a:rPr>
              <a:t>[2]</a:t>
            </a:r>
            <a:r>
              <a:rPr lang="fr-FR" altLang="fr-FR" sz="1200">
                <a:solidFill>
                  <a:srgbClr val="FF0000"/>
                </a:solidFill>
                <a:latin typeface="Arial" panose="020B0604020202020204" pitchFamily="34" charset="0"/>
              </a:rPr>
              <a:t>. </a:t>
            </a:r>
            <a:r>
              <a:rPr lang="fr-FR" altLang="fr-FR" sz="1200">
                <a:solidFill>
                  <a:srgbClr val="008000"/>
                </a:solidFill>
                <a:latin typeface="Arial" panose="020B0604020202020204" pitchFamily="34" charset="0"/>
              </a:rPr>
              <a:t>Cependant, elle est aussi populaire pour les </a:t>
            </a:r>
            <a:r>
              <a:rPr lang="fr-FR" altLang="fr-FR" sz="1200">
                <a:solidFill>
                  <a:srgbClr val="008000"/>
                </a:solidFill>
                <a:latin typeface="Arial" panose="020B0604020202020204" pitchFamily="34" charset="0"/>
                <a:hlinkClick r:id="rId9" tooltip="Pelouse"/>
              </a:rPr>
              <a:t>pelouses</a:t>
            </a:r>
            <a:r>
              <a:rPr lang="fr-FR" altLang="fr-FR" sz="1200">
                <a:solidFill>
                  <a:srgbClr val="008000"/>
                </a:solidFill>
                <a:latin typeface="Arial" panose="020B0604020202020204" pitchFamily="34" charset="0"/>
              </a:rPr>
              <a:t> de jardin en </a:t>
            </a:r>
            <a:r>
              <a:rPr lang="fr-FR" altLang="fr-FR" sz="1200">
                <a:solidFill>
                  <a:srgbClr val="008000"/>
                </a:solidFill>
                <a:latin typeface="Arial" panose="020B0604020202020204" pitchFamily="34" charset="0"/>
                <a:hlinkClick r:id="rId10" tooltip="Australie"/>
              </a:rPr>
              <a:t>Australie</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11" tooltip="Afrique du Sud"/>
              </a:rPr>
              <a:t>Afrique du Sud</a:t>
            </a:r>
            <a:r>
              <a:rPr lang="fr-FR" altLang="fr-FR" sz="1200">
                <a:solidFill>
                  <a:srgbClr val="008000"/>
                </a:solidFill>
                <a:latin typeface="Arial" panose="020B0604020202020204" pitchFamily="34" charset="0"/>
              </a:rPr>
              <a:t> et en Californie du Sud, car </a:t>
            </a:r>
            <a:r>
              <a:rPr lang="fr-FR" altLang="fr-FR" sz="1200" b="1">
                <a:solidFill>
                  <a:srgbClr val="008000"/>
                </a:solidFill>
                <a:latin typeface="Arial" panose="020B0604020202020204" pitchFamily="34" charset="0"/>
              </a:rPr>
              <a:t>elle est bon marché et tolérant à la sécheresse</a:t>
            </a:r>
            <a:r>
              <a:rPr lang="fr-FR" altLang="fr-FR" sz="1200">
                <a:solidFill>
                  <a:srgbClr val="008000"/>
                </a:solidFill>
                <a:latin typeface="Arial" panose="020B0604020202020204" pitchFamily="34" charset="0"/>
              </a:rPr>
              <a:t>. Elle est très utilisée comme </a:t>
            </a:r>
            <a:r>
              <a:rPr lang="fr-FR" altLang="fr-FR" sz="1200">
                <a:solidFill>
                  <a:srgbClr val="008000"/>
                </a:solidFill>
                <a:latin typeface="Arial" panose="020B0604020202020204" pitchFamily="34" charset="0"/>
                <a:hlinkClick r:id="rId12" tooltip="Gazon"/>
              </a:rPr>
              <a:t>gazon</a:t>
            </a:r>
            <a:r>
              <a:rPr lang="fr-FR" altLang="fr-FR" sz="1200">
                <a:solidFill>
                  <a:srgbClr val="008000"/>
                </a:solidFill>
                <a:latin typeface="Arial" panose="020B0604020202020204" pitchFamily="34" charset="0"/>
              </a:rPr>
              <a:t> dans la région </a:t>
            </a:r>
            <a:r>
              <a:rPr lang="fr-FR" altLang="fr-FR" sz="1200">
                <a:solidFill>
                  <a:srgbClr val="008000"/>
                </a:solidFill>
                <a:latin typeface="Arial" panose="020B0604020202020204" pitchFamily="34" charset="0"/>
                <a:hlinkClick r:id="rId13" tooltip="Méditerranée"/>
              </a:rPr>
              <a:t>méditerranéenne</a:t>
            </a:r>
            <a:r>
              <a:rPr lang="fr-FR" altLang="fr-FR" sz="1200">
                <a:solidFill>
                  <a:srgbClr val="008000"/>
                </a:solidFill>
                <a:latin typeface="Arial" panose="020B0604020202020204" pitchFamily="34" charset="0"/>
              </a:rPr>
              <a:t>. En outre, elle est utile comme fourrage d’excellente qualité pour le bétail et sert de source de nourriture pour de nombreuses espèces d'oiseaux, dont l</a:t>
            </a:r>
            <a:r>
              <a:rPr lang="fr-FR" altLang="fr-FR" sz="1200">
                <a:solidFill>
                  <a:srgbClr val="008000"/>
                </a:solidFill>
                <a:latin typeface="Arial" panose="020B0604020202020204" pitchFamily="34" charset="0"/>
                <a:hlinkClick r:id="rId14"/>
              </a:rPr>
              <a:t>’</a:t>
            </a:r>
            <a:r>
              <a:rPr lang="fr-FR" altLang="fr-FR" sz="1200">
                <a:latin typeface="Arial" panose="020B0604020202020204" pitchFamily="34" charset="0"/>
                <a:hlinkClick r:id="rId14"/>
              </a:rPr>
              <a:t>Euplecte à longue queue</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15"/>
              </a:rPr>
              <a:t>[3]</a:t>
            </a:r>
            <a:r>
              <a:rPr lang="fr-FR" altLang="fr-FR" sz="1200">
                <a:solidFill>
                  <a:srgbClr val="008000"/>
                </a:solidFill>
                <a:latin typeface="Arial" panose="020B0604020202020204" pitchFamily="34" charset="0"/>
              </a:rPr>
              <a:t>. Les tiges de fleurs sont très courtes et « cachées » dans les feuilles, ce qui explique qu’on a donné, à cette espèce, son épithète spécifique</a:t>
            </a:r>
            <a:r>
              <a:rPr lang="fr-FR" altLang="fr-FR" sz="1200" i="1">
                <a:solidFill>
                  <a:srgbClr val="008000"/>
                </a:solidFill>
                <a:latin typeface="Arial" panose="020B0604020202020204" pitchFamily="34" charset="0"/>
              </a:rPr>
              <a:t> (clandestinum</a:t>
            </a:r>
            <a:r>
              <a:rPr lang="fr-FR" altLang="fr-FR" sz="1200">
                <a:solidFill>
                  <a:srgbClr val="008000"/>
                </a:solidFill>
                <a:latin typeface="Arial" panose="020B0604020202020204" pitchFamily="34" charset="0"/>
              </a:rPr>
              <a:t>). </a:t>
            </a:r>
            <a:r>
              <a:rPr lang="fr-FR" altLang="fr-FR" sz="1200">
                <a:solidFill>
                  <a:srgbClr val="FF0000"/>
                </a:solidFill>
                <a:latin typeface="Arial" panose="020B0604020202020204" pitchFamily="34" charset="0"/>
              </a:rPr>
              <a:t>L’important système racinaire de cette plante, la propagation par ses puissants </a:t>
            </a:r>
            <a:r>
              <a:rPr lang="fr-FR" altLang="fr-FR" sz="1200">
                <a:solidFill>
                  <a:srgbClr val="008000"/>
                </a:solidFill>
                <a:latin typeface="Arial" panose="020B0604020202020204" pitchFamily="34" charset="0"/>
                <a:hlinkClick r:id="rId16" tooltip="Rhizome"/>
              </a:rPr>
              <a:t>rhizomes</a:t>
            </a:r>
            <a:r>
              <a:rPr lang="fr-FR" altLang="fr-FR" sz="1200">
                <a:solidFill>
                  <a:srgbClr val="FF0000"/>
                </a:solidFill>
                <a:latin typeface="Arial" panose="020B0604020202020204" pitchFamily="34" charset="0"/>
              </a:rPr>
              <a:t> sous terre, en particulier par de longs stolons sous le sol, et par ses graines la rend très envahissante</a:t>
            </a:r>
            <a:r>
              <a:rPr lang="fr-FR" altLang="fr-FR" sz="1200">
                <a:solidFill>
                  <a:srgbClr val="008000"/>
                </a:solidFill>
                <a:latin typeface="Arial" panose="020B0604020202020204" pitchFamily="34" charset="0"/>
              </a:rPr>
              <a:t>, mais très utile pour la fixation des sols et permet aussi le bouturage. Sa pousse est lente la première année, ce qui favorise le développement des mauvaises </a:t>
            </a:r>
            <a:r>
              <a:rPr lang="fr-FR" altLang="fr-FR" sz="1200">
                <a:solidFill>
                  <a:srgbClr val="008000"/>
                </a:solidFill>
                <a:latin typeface="Arial" panose="020B0604020202020204" pitchFamily="34" charset="0"/>
                <a:hlinkClick r:id="rId17" tooltip="Herbe"/>
              </a:rPr>
              <a:t>herbes</a:t>
            </a:r>
            <a:r>
              <a:rPr lang="fr-FR" altLang="fr-FR" sz="1200">
                <a:solidFill>
                  <a:srgbClr val="008000"/>
                </a:solidFill>
                <a:latin typeface="Arial" panose="020B0604020202020204" pitchFamily="34" charset="0"/>
              </a:rPr>
              <a:t>, </a:t>
            </a:r>
            <a:r>
              <a:rPr lang="fr-FR" altLang="fr-FR" sz="1200">
                <a:solidFill>
                  <a:srgbClr val="FF0000"/>
                </a:solidFill>
                <a:latin typeface="Arial" panose="020B0604020202020204" pitchFamily="34" charset="0"/>
              </a:rPr>
              <a:t>mais une fois installée, elle monopolise la totalité du terrain et devient envahissante, surtout quand elle se plait sur un terrain. </a:t>
            </a:r>
            <a:r>
              <a:rPr lang="fr-FR" altLang="fr-FR" sz="1200">
                <a:solidFill>
                  <a:srgbClr val="008000"/>
                </a:solidFill>
                <a:latin typeface="Arial" panose="020B0604020202020204" pitchFamily="34" charset="0"/>
              </a:rPr>
              <a:t>Sa </a:t>
            </a:r>
            <a:r>
              <a:rPr lang="fr-FR" altLang="fr-FR" sz="1200">
                <a:solidFill>
                  <a:srgbClr val="008000"/>
                </a:solidFill>
                <a:latin typeface="Arial" panose="020B0604020202020204" pitchFamily="34" charset="0"/>
                <a:hlinkClick r:id="rId18" tooltip="Dormance"/>
              </a:rPr>
              <a:t>dormance</a:t>
            </a:r>
            <a:r>
              <a:rPr lang="fr-FR" altLang="fr-FR" sz="1200">
                <a:solidFill>
                  <a:srgbClr val="008000"/>
                </a:solidFill>
                <a:latin typeface="Arial" panose="020B0604020202020204" pitchFamily="34" charset="0"/>
              </a:rPr>
              <a:t> hivernale lui donne une apparence de </a:t>
            </a:r>
            <a:r>
              <a:rPr lang="fr-FR" altLang="fr-FR" sz="1200">
                <a:solidFill>
                  <a:srgbClr val="008000"/>
                </a:solidFill>
                <a:latin typeface="Arial" panose="020B0604020202020204" pitchFamily="34" charset="0"/>
                <a:hlinkClick r:id="rId19" tooltip="Paille"/>
              </a:rPr>
              <a:t>paille</a:t>
            </a:r>
            <a:r>
              <a:rPr lang="fr-FR" altLang="fr-FR" sz="1200">
                <a:solidFill>
                  <a:srgbClr val="008000"/>
                </a:solidFill>
                <a:latin typeface="Arial" panose="020B0604020202020204" pitchFamily="34" charset="0"/>
              </a:rPr>
              <a:t> séchée (jaunit l'hiver).</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Apparenté au </a:t>
            </a:r>
            <a:r>
              <a:rPr lang="fr-FR" altLang="fr-FR" sz="1200">
                <a:solidFill>
                  <a:srgbClr val="008000"/>
                </a:solidFill>
                <a:latin typeface="Arial" panose="020B0604020202020204" pitchFamily="34" charset="0"/>
                <a:hlinkClick r:id="rId20" tooltip="Chiendent"/>
              </a:rPr>
              <a:t>chiendent</a:t>
            </a:r>
            <a:r>
              <a:rPr lang="fr-FR" altLang="fr-FR" sz="1200">
                <a:solidFill>
                  <a:srgbClr val="008000"/>
                </a:solidFill>
                <a:latin typeface="Arial" panose="020B0604020202020204" pitchFamily="34" charset="0"/>
              </a:rPr>
              <a:t>, il ne pousse que dans les régions où la température estivale est élevée. Elle s'adapte très bien en bordure de mer et </a:t>
            </a:r>
            <a:r>
              <a:rPr lang="fr-FR" altLang="fr-FR" sz="1200" b="1">
                <a:solidFill>
                  <a:srgbClr val="008000"/>
                </a:solidFill>
                <a:latin typeface="Arial" panose="020B0604020202020204" pitchFamily="34" charset="0"/>
              </a:rPr>
              <a:t>supporte une ambiance saline</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000">
                <a:solidFill>
                  <a:srgbClr val="FF0000"/>
                </a:solidFill>
                <a:latin typeface="Arial" panose="020B0604020202020204" pitchFamily="34" charset="0"/>
              </a:rPr>
              <a:t>À Hawaii "</a:t>
            </a:r>
            <a:r>
              <a:rPr lang="fr-FR" altLang="fr-FR" sz="1000" i="1">
                <a:solidFill>
                  <a:srgbClr val="FF0000"/>
                </a:solidFill>
                <a:latin typeface="Arial" panose="020B0604020202020204" pitchFamily="34" charset="0"/>
              </a:rPr>
              <a:t>son étouffement, sa croissance dense, empêche pratiquement tout nouvel établissement de semis</a:t>
            </a:r>
            <a:r>
              <a:rPr lang="fr-FR" altLang="fr-FR" sz="1000">
                <a:solidFill>
                  <a:srgbClr val="FF0000"/>
                </a:solidFill>
                <a:latin typeface="Arial" panose="020B0604020202020204" pitchFamily="34" charset="0"/>
              </a:rPr>
              <a:t>" (Wagner et al , 1999;. pp. 1578-1579).</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1"/>
              </a:rPr>
              <a:t>http://fr.wikipedia.org/wiki/Pennisetum_clandestinum</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22"/>
              </a:rPr>
              <a:t>http://en.wikipedia.org/wiki/Pennisetum_clandestinum</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23"/>
              </a:rPr>
              <a:t>http://www.cabi.org/isc/datasheet/39765</a:t>
            </a:r>
            <a:r>
              <a:rPr lang="fr-FR" altLang="fr-FR" sz="1200">
                <a:solidFill>
                  <a:srgbClr val="008000"/>
                </a:solidFill>
                <a:latin typeface="Arial" panose="020B0604020202020204" pitchFamily="34" charset="0"/>
              </a:rPr>
              <a:t>, d) </a:t>
            </a:r>
            <a:r>
              <a:rPr lang="fr-FR" altLang="fr-FR" sz="1200">
                <a:solidFill>
                  <a:srgbClr val="008000"/>
                </a:solidFill>
                <a:latin typeface="Arial" panose="020B0604020202020204" pitchFamily="34" charset="0"/>
                <a:hlinkClick r:id="rId24"/>
              </a:rPr>
              <a:t>http://www.hear.org/pier/species/pennisetum_clandestinum.htm</a:t>
            </a:r>
            <a:r>
              <a:rPr lang="fr-FR" altLang="fr-FR" sz="1200">
                <a:solidFill>
                  <a:srgbClr val="008000"/>
                </a:solidFill>
                <a:latin typeface="Arial" panose="020B0604020202020204" pitchFamily="34" charset="0"/>
              </a:rPr>
              <a:t>, e) </a:t>
            </a:r>
            <a:r>
              <a:rPr lang="fr-FR" altLang="fr-FR" sz="1000">
                <a:solidFill>
                  <a:srgbClr val="008000"/>
                </a:solidFill>
                <a:latin typeface="Arial" panose="020B0604020202020204" pitchFamily="34" charset="0"/>
                <a:hlinkClick r:id="rId25"/>
              </a:rPr>
              <a:t>http://agroecologie.cirad.fr/content/download/7957/40543/file/Fiche%20technique%20GSDM%20342%20kikuyu%20v%202012%2004%2025%20finale.pdf</a:t>
            </a:r>
            <a:r>
              <a:rPr lang="fr-FR" altLang="fr-FR" sz="1000">
                <a:solidFill>
                  <a:srgbClr val="008000"/>
                </a:solidFill>
                <a:latin typeface="Arial" panose="020B0604020202020204" pitchFamily="34" charset="0"/>
              </a:rPr>
              <a:t>  </a:t>
            </a:r>
          </a:p>
        </p:txBody>
      </p:sp>
      <p:pic>
        <p:nvPicPr>
          <p:cNvPr id="27659" name="Picture 3" descr="C:\Users\LISAN\Pictures\plantes-halophytes-xerophiles\Pennisetum clandestinum3_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92950" y="4924425"/>
            <a:ext cx="18859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descr="C:\Users\LISAN\Pictures\plantes-halophytes-xerophiles\Pennisetum_clandestinum.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950" y="4913313"/>
            <a:ext cx="2519363"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5" descr="C:\Users\LISAN\Pictures\plantes-halophytes-xerophiles\Pennisetum clandestinum2_s.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00338" y="4924425"/>
            <a:ext cx="24765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6" descr="C:\Users\LISAN\Pictures\plantes-halophytes-xerophiles\Pennisetum clandestinum4_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920038" y="0"/>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7" descr="C:\Users\LISAN\Pictures\plantes-halophytes-xerophiles\Soja sur couverture vive de kikuyu.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92725" y="4924425"/>
            <a:ext cx="16557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7"/>
          <p:cNvSpPr>
            <a:spLocks noChangeArrowheads="1"/>
          </p:cNvSpPr>
          <p:nvPr/>
        </p:nvSpPr>
        <p:spPr bwMode="auto">
          <a:xfrm>
            <a:off x="5219700" y="6580188"/>
            <a:ext cx="2697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Soja sur couverture vive de kikuyu</a:t>
            </a:r>
          </a:p>
        </p:txBody>
      </p:sp>
      <p:pic>
        <p:nvPicPr>
          <p:cNvPr id="27665" name="Picture 16" descr="C:\Users\LISAN\Pictures\Plantes fourragères\logo invasive plants5_s.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92950" y="8366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WordArt 4"/>
          <p:cNvSpPr>
            <a:spLocks noChangeArrowheads="1" noChangeShapeType="1" noTextEdit="1"/>
          </p:cNvSpPr>
          <p:nvPr/>
        </p:nvSpPr>
        <p:spPr bwMode="auto">
          <a:xfrm>
            <a:off x="1908175" y="115888"/>
            <a:ext cx="5905500" cy="47625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7667" name="Rectangle 1"/>
          <p:cNvSpPr>
            <a:spLocks noChangeArrowheads="1"/>
          </p:cNvSpPr>
          <p:nvPr/>
        </p:nvSpPr>
        <p:spPr bwMode="auto">
          <a:xfrm>
            <a:off x="250825" y="692150"/>
            <a:ext cx="680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rPr>
              <a:t>2bis. </a:t>
            </a:r>
            <a:r>
              <a:rPr lang="fr-FR" altLang="fr-FR" sz="1800" b="1">
                <a:solidFill>
                  <a:srgbClr val="FF0000"/>
                </a:solidFill>
              </a:rPr>
              <a:t>Annexe : Graminées tropicales à ne pas utiliser comme fourrage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1"/>
          <p:cNvSpPr txBox="1">
            <a:spLocks noChangeArrowheads="1"/>
          </p:cNvSpPr>
          <p:nvPr/>
        </p:nvSpPr>
        <p:spPr bwMode="auto">
          <a:xfrm>
            <a:off x="250825" y="765175"/>
            <a:ext cx="87137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3. </a:t>
            </a:r>
            <a:r>
              <a:rPr lang="fr-FR" altLang="fr-FR" sz="1800" b="1">
                <a:solidFill>
                  <a:srgbClr val="7030A0"/>
                </a:solidFill>
                <a:latin typeface="Arial" panose="020B0604020202020204" pitchFamily="34" charset="0"/>
              </a:rPr>
              <a:t>Bibliographie </a:t>
            </a:r>
          </a:p>
          <a:p>
            <a:pPr eaLnBrk="1" hangingPunct="1">
              <a:spcBef>
                <a:spcPct val="0"/>
              </a:spcBef>
              <a:buFontTx/>
              <a:buNone/>
            </a:pPr>
            <a:endParaRPr lang="fr-FR" altLang="fr-FR" sz="1400">
              <a:solidFill>
                <a:srgbClr val="7030A0"/>
              </a:solidFill>
              <a:latin typeface="Arial" panose="020B0604020202020204" pitchFamily="34" charset="0"/>
            </a:endParaRPr>
          </a:p>
          <a:p>
            <a:pPr eaLnBrk="1" hangingPunct="1">
              <a:spcBef>
                <a:spcPct val="0"/>
              </a:spcBef>
            </a:pPr>
            <a:r>
              <a:rPr lang="fr-FR" altLang="fr-FR" sz="1400" i="1">
                <a:solidFill>
                  <a:srgbClr val="7030A0"/>
                </a:solidFill>
                <a:latin typeface="Arial" panose="020B0604020202020204" pitchFamily="34" charset="0"/>
              </a:rPr>
              <a:t> Cultures fourragères tropicales</a:t>
            </a:r>
            <a:r>
              <a:rPr lang="fr-FR" altLang="fr-FR" sz="1400">
                <a:solidFill>
                  <a:srgbClr val="7030A0"/>
                </a:solidFill>
                <a:latin typeface="Arial" panose="020B0604020202020204" pitchFamily="34" charset="0"/>
              </a:rPr>
              <a:t>, Guy Roberge, Bernard Toutain, Editions Quae, 2004.</a:t>
            </a:r>
          </a:p>
          <a:p>
            <a:pPr eaLnBrk="1" hangingPunct="1">
              <a:spcBef>
                <a:spcPct val="0"/>
              </a:spcBef>
            </a:pPr>
            <a:r>
              <a:rPr lang="en-US" altLang="fr-FR" sz="1400" i="1">
                <a:solidFill>
                  <a:srgbClr val="7030A0"/>
                </a:solidFill>
                <a:latin typeface="Arial" panose="020B0604020202020204" pitchFamily="34" charset="0"/>
              </a:rPr>
              <a:t> Handbook of legumes of world economic importance</a:t>
            </a:r>
            <a:r>
              <a:rPr lang="en-US" altLang="fr-FR" sz="1400">
                <a:solidFill>
                  <a:srgbClr val="7030A0"/>
                </a:solidFill>
                <a:latin typeface="Arial" panose="020B0604020202020204" pitchFamily="34" charset="0"/>
              </a:rPr>
              <a:t>. Duke, J. A., Plenum Press. New York and London, 1981, </a:t>
            </a:r>
            <a:r>
              <a:rPr lang="en-US" altLang="fr-FR" sz="1400">
                <a:solidFill>
                  <a:srgbClr val="7030A0"/>
                </a:solidFill>
                <a:latin typeface="Arial" panose="020B0604020202020204" pitchFamily="34" charset="0"/>
                <a:hlinkClick r:id="rId2"/>
              </a:rPr>
              <a:t>http://link.springer.com/book/10.1007%2F978-1-4684-8151-8</a:t>
            </a:r>
            <a:r>
              <a:rPr lang="en-US" altLang="fr-FR" sz="1400">
                <a:solidFill>
                  <a:srgbClr val="7030A0"/>
                </a:solidFill>
                <a:latin typeface="Arial" panose="020B0604020202020204" pitchFamily="34" charset="0"/>
              </a:rPr>
              <a:t> </a:t>
            </a:r>
          </a:p>
          <a:p>
            <a:pPr eaLnBrk="1" hangingPunct="1">
              <a:spcBef>
                <a:spcPct val="0"/>
              </a:spcBef>
            </a:pPr>
            <a:r>
              <a:rPr lang="en-US" altLang="fr-FR" sz="1400">
                <a:solidFill>
                  <a:srgbClr val="7030A0"/>
                </a:solidFill>
                <a:latin typeface="Arial" panose="020B0604020202020204" pitchFamily="34" charset="0"/>
              </a:rPr>
              <a:t> </a:t>
            </a:r>
            <a:r>
              <a:rPr lang="fr-FR" altLang="fr-FR" sz="1400" u="sng">
                <a:latin typeface="Arial" panose="020B0604020202020204" pitchFamily="34" charset="0"/>
                <a:hlinkClick r:id="rId3"/>
              </a:rPr>
              <a:t>http://www.woodenstock.org/index.php/experiences/le-vegetal.html</a:t>
            </a:r>
            <a:r>
              <a:rPr lang="fr-FR" altLang="fr-FR" sz="1400">
                <a:latin typeface="Arial" panose="020B0604020202020204" pitchFamily="34" charset="0"/>
              </a:rPr>
              <a:t> </a:t>
            </a:r>
          </a:p>
          <a:p>
            <a:pPr eaLnBrk="1" hangingPunct="1">
              <a:spcBef>
                <a:spcPct val="0"/>
              </a:spcBef>
            </a:pPr>
            <a:r>
              <a:rPr lang="fr-FR" altLang="fr-FR" sz="1400">
                <a:latin typeface="Arial" panose="020B0604020202020204" pitchFamily="34" charset="0"/>
              </a:rPr>
              <a:t> </a:t>
            </a:r>
            <a:r>
              <a:rPr lang="fr-FR" altLang="fr-FR" sz="1400" i="1">
                <a:solidFill>
                  <a:srgbClr val="7030A0"/>
                </a:solidFill>
                <a:latin typeface="Arial" panose="020B0604020202020204" pitchFamily="34" charset="0"/>
              </a:rPr>
              <a:t>Plantes fourragères à cultiver dans les Pays tropicaux</a:t>
            </a:r>
            <a:r>
              <a:rPr lang="fr-FR" altLang="fr-FR" sz="1400">
                <a:solidFill>
                  <a:srgbClr val="7030A0"/>
                </a:solidFill>
                <a:latin typeface="Arial" panose="020B0604020202020204" pitchFamily="34" charset="0"/>
              </a:rPr>
              <a:t>, Auguste Chevalier, Revue internationale de botanique appliquée et d'agriculture tropicale  Année 1948  Volume 28  Numéro 313  pp. 489-500, </a:t>
            </a:r>
            <a:r>
              <a:rPr lang="fr-FR" altLang="fr-FR" sz="1400" u="sng">
                <a:solidFill>
                  <a:srgbClr val="7030A0"/>
                </a:solidFill>
                <a:latin typeface="Arial" panose="020B0604020202020204" pitchFamily="34" charset="0"/>
                <a:hlinkClick r:id="rId4"/>
              </a:rPr>
              <a:t>http://www.persee.fr/docAsPDF/jatba_0370-5412_1948_num_28_313_6184.pdf</a:t>
            </a:r>
            <a:r>
              <a:rPr lang="fr-FR" altLang="fr-FR" sz="1400">
                <a:solidFill>
                  <a:srgbClr val="7030A0"/>
                </a:solidFill>
                <a:latin typeface="Arial" panose="020B0604020202020204" pitchFamily="34" charset="0"/>
              </a:rPr>
              <a:t> </a:t>
            </a:r>
          </a:p>
          <a:p>
            <a:pPr eaLnBrk="1" hangingPunct="1">
              <a:spcBef>
                <a:spcPct val="0"/>
              </a:spcBef>
            </a:pPr>
            <a:r>
              <a:rPr lang="fr-FR" altLang="fr-FR" sz="1400">
                <a:solidFill>
                  <a:srgbClr val="7030A0"/>
                </a:solidFill>
                <a:latin typeface="Arial" panose="020B0604020202020204" pitchFamily="34" charset="0"/>
              </a:rPr>
              <a:t> </a:t>
            </a:r>
            <a:r>
              <a:rPr lang="fr-FR" altLang="fr-FR" sz="1400" i="1">
                <a:solidFill>
                  <a:srgbClr val="7030A0"/>
                </a:solidFill>
                <a:latin typeface="Arial" panose="020B0604020202020204" pitchFamily="34" charset="0"/>
              </a:rPr>
              <a:t>Plantes tropicales utilisables comme fourrage pour les lapins</a:t>
            </a:r>
            <a:r>
              <a:rPr lang="fr-FR" altLang="fr-FR" sz="1400">
                <a:solidFill>
                  <a:srgbClr val="7030A0"/>
                </a:solidFill>
                <a:latin typeface="Arial" panose="020B0604020202020204" pitchFamily="34" charset="0"/>
              </a:rPr>
              <a:t>, F. LEBAS :</a:t>
            </a:r>
          </a:p>
          <a:p>
            <a:pPr>
              <a:spcBef>
                <a:spcPct val="0"/>
              </a:spcBef>
              <a:buFontTx/>
              <a:buNone/>
            </a:pPr>
            <a:r>
              <a:rPr lang="fr-FR" altLang="fr-FR" sz="1400" u="sng">
                <a:solidFill>
                  <a:srgbClr val="7030A0"/>
                </a:solidFill>
                <a:latin typeface="Arial" panose="020B0604020202020204" pitchFamily="34" charset="0"/>
                <a:hlinkClick r:id="rId5"/>
              </a:rPr>
              <a:t>http://www.cuniculture.info/Docs/Elevage/Elevage-fichiers-pdf/Elevage-Tropic-pdf/liste-fourrages-tropicaux.pdf</a:t>
            </a:r>
            <a:r>
              <a:rPr lang="fr-FR" altLang="fr-FR" sz="1400">
                <a:solidFill>
                  <a:srgbClr val="7030A0"/>
                </a:solidFill>
                <a:latin typeface="Arial" panose="020B0604020202020204" pitchFamily="34" charset="0"/>
              </a:rPr>
              <a:t> </a:t>
            </a:r>
          </a:p>
          <a:p>
            <a:pPr eaLnBrk="1" hangingPunct="1">
              <a:spcBef>
                <a:spcPct val="0"/>
              </a:spcBef>
            </a:pPr>
            <a:r>
              <a:rPr lang="fr-FR" altLang="fr-FR" sz="1400">
                <a:solidFill>
                  <a:srgbClr val="7030A0"/>
                </a:solidFill>
                <a:latin typeface="Arial" panose="020B0604020202020204" pitchFamily="34" charset="0"/>
              </a:rPr>
              <a:t> Plantes de couverture en verger, CIRAD Guadeloupe, Août 2007, </a:t>
            </a:r>
            <a:r>
              <a:rPr lang="fr-FR" altLang="fr-FR" sz="1400">
                <a:solidFill>
                  <a:srgbClr val="7030A0"/>
                </a:solidFill>
                <a:latin typeface="Arial" panose="020B0604020202020204" pitchFamily="34" charset="0"/>
                <a:hlinkClick r:id="rId6"/>
              </a:rPr>
              <a:t>http://agents.cirad.fr/pjjimg/fabrice.le_bellec@cirad.fr/Plantes_de_couverture_en_verger.pdf</a:t>
            </a:r>
            <a:r>
              <a:rPr lang="fr-FR" altLang="fr-FR" sz="1400">
                <a:solidFill>
                  <a:srgbClr val="7030A0"/>
                </a:solidFill>
                <a:latin typeface="Arial" panose="020B0604020202020204" pitchFamily="34" charset="0"/>
              </a:rPr>
              <a:t> </a:t>
            </a:r>
            <a:endParaRPr lang="fr-FR" altLang="fr-FR" sz="1400">
              <a:latin typeface="Arial" panose="020B0604020202020204" pitchFamily="34" charset="0"/>
            </a:endParaRPr>
          </a:p>
        </p:txBody>
      </p:sp>
      <p:sp>
        <p:nvSpPr>
          <p:cNvPr id="28675"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28676" name="Espace réservé du numéro de diapositive 1"/>
          <p:cNvSpPr txBox="1">
            <a:spLocks noGrp="1"/>
          </p:cNvSpPr>
          <p:nvPr/>
        </p:nvSpPr>
        <p:spPr bwMode="auto">
          <a:xfrm>
            <a:off x="8459788" y="2603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7B43D91-789E-49B7-8FDC-CA935EF6F675}" type="slidenum">
              <a:rPr lang="fr-FR" altLang="fr-FR" sz="1200">
                <a:solidFill>
                  <a:srgbClr val="898989"/>
                </a:solidFill>
                <a:latin typeface="Times New Roman" panose="02020603050405020304" pitchFamily="18" charset="0"/>
              </a:rPr>
              <a:pPr algn="r" eaLnBrk="1" hangingPunct="1">
                <a:spcBef>
                  <a:spcPct val="0"/>
                </a:spcBef>
                <a:buFontTx/>
                <a:buNone/>
              </a:pPr>
              <a:t>28</a:t>
            </a:fld>
            <a:endParaRPr lang="fr-FR" altLang="fr-FR" sz="1200">
              <a:solidFill>
                <a:srgbClr val="898989"/>
              </a:solidFill>
              <a:latin typeface="Times New Roman" panose="02020603050405020304" pitchFamily="18" charset="0"/>
            </a:endParaRPr>
          </a:p>
        </p:txBody>
      </p:sp>
      <p:pic>
        <p:nvPicPr>
          <p:cNvPr id="28677" name="Image 7" descr="image0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868863"/>
            <a:ext cx="1066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6" descr="image0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013" y="5229225"/>
            <a:ext cx="8858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4"/>
          <p:cNvSpPr>
            <a:spLocks noChangeArrowheads="1"/>
          </p:cNvSpPr>
          <p:nvPr/>
        </p:nvSpPr>
        <p:spPr bwMode="auto">
          <a:xfrm>
            <a:off x="7235825" y="6453188"/>
            <a:ext cx="158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i="1">
                <a:solidFill>
                  <a:srgbClr val="A55858"/>
                </a:solidFill>
                <a:latin typeface="Arial" panose="020B0604020202020204" pitchFamily="34" charset="0"/>
                <a:hlinkClick r:id="rId9" tooltip="Chloris virgata (page inexistante)"/>
              </a:rPr>
              <a:t>Chloris virgata</a:t>
            </a:r>
            <a:endParaRPr lang="fr-FR" altLang="fr-FR" sz="12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971550" y="188913"/>
            <a:ext cx="6911975" cy="4318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4099"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2882347-7EBF-441D-B3CD-0CDE91E510A2}" type="slidenum">
              <a:rPr lang="fr-FR" altLang="fr-FR" sz="1200">
                <a:solidFill>
                  <a:srgbClr val="898989"/>
                </a:solidFill>
                <a:latin typeface="Times New Roman" panose="02020603050405020304" pitchFamily="18" charset="0"/>
              </a:rPr>
              <a:pPr algn="r" eaLnBrk="1" hangingPunct="1">
                <a:spcBef>
                  <a:spcPct val="0"/>
                </a:spcBef>
                <a:buFontTx/>
                <a:buNone/>
              </a:pPr>
              <a:t>3</a:t>
            </a:fld>
            <a:endParaRPr lang="fr-FR" altLang="fr-FR" sz="1200">
              <a:solidFill>
                <a:srgbClr val="898989"/>
              </a:solidFill>
              <a:latin typeface="Times New Roman" panose="02020603050405020304" pitchFamily="18" charset="0"/>
            </a:endParaRPr>
          </a:p>
        </p:txBody>
      </p:sp>
      <p:sp>
        <p:nvSpPr>
          <p:cNvPr id="5" name="Rectangle 4"/>
          <p:cNvSpPr/>
          <p:nvPr/>
        </p:nvSpPr>
        <p:spPr>
          <a:xfrm>
            <a:off x="179388" y="620713"/>
            <a:ext cx="8785225" cy="3140075"/>
          </a:xfrm>
          <a:prstGeom prst="rect">
            <a:avLst/>
          </a:prstGeom>
        </p:spPr>
        <p:txBody>
          <a:bodyPr>
            <a:spAutoFit/>
          </a:bodyPr>
          <a:lstStyle/>
          <a:p>
            <a:pPr eaLnBrk="1" hangingPunct="1">
              <a:defRPr/>
            </a:pPr>
            <a:r>
              <a:rPr lang="fr-FR" dirty="0">
                <a:solidFill>
                  <a:srgbClr val="7030A0"/>
                </a:solidFill>
                <a:latin typeface="Arial" charset="0"/>
                <a:cs typeface="Arial" charset="0"/>
              </a:rPr>
              <a:t>0. </a:t>
            </a:r>
            <a:r>
              <a:rPr lang="fr-FR" b="1" dirty="0">
                <a:solidFill>
                  <a:srgbClr val="7030A0"/>
                </a:solidFill>
                <a:latin typeface="Arial" charset="0"/>
                <a:cs typeface="Arial" charset="0"/>
              </a:rPr>
              <a:t>Sommaire</a:t>
            </a:r>
          </a:p>
          <a:p>
            <a:pPr eaLnBrk="1" hangingPunct="1">
              <a:defRPr/>
            </a:pPr>
            <a:endParaRPr lang="fr-FR" dirty="0">
              <a:solidFill>
                <a:srgbClr val="7030A0"/>
              </a:solidFill>
              <a:latin typeface="Arial" charset="0"/>
              <a:cs typeface="Arial" charset="0"/>
            </a:endParaRPr>
          </a:p>
          <a:p>
            <a:pPr eaLnBrk="1" hangingPunct="1">
              <a:defRPr/>
            </a:pPr>
            <a:r>
              <a:rPr lang="fr-FR" dirty="0">
                <a:solidFill>
                  <a:srgbClr val="7030A0"/>
                </a:solidFill>
                <a:latin typeface="+mn-lt"/>
                <a:cs typeface="Arial" charset="0"/>
              </a:rPr>
              <a:t>1bis) Annexe : Légumineuses tropicales à </a:t>
            </a:r>
            <a:r>
              <a:rPr lang="fr-FR" dirty="0">
                <a:solidFill>
                  <a:srgbClr val="FF0000"/>
                </a:solidFill>
                <a:latin typeface="+mn-lt"/>
                <a:cs typeface="Arial" charset="0"/>
              </a:rPr>
              <a:t>ne pas </a:t>
            </a:r>
            <a:r>
              <a:rPr lang="fr-FR" dirty="0">
                <a:solidFill>
                  <a:srgbClr val="7030A0"/>
                </a:solidFill>
                <a:latin typeface="+mn-lt"/>
                <a:cs typeface="Arial" charset="0"/>
              </a:rPr>
              <a:t>utiliser comme engrais vert et fourrage</a:t>
            </a:r>
          </a:p>
          <a:p>
            <a:pPr eaLnBrk="1" hangingPunct="1">
              <a:defRPr/>
            </a:pPr>
            <a:r>
              <a:rPr lang="es-ES" dirty="0">
                <a:solidFill>
                  <a:srgbClr val="7030A0"/>
                </a:solidFill>
                <a:latin typeface="+mn-lt"/>
                <a:cs typeface="Arial" charset="0"/>
              </a:rPr>
              <a:t>1bis.1. </a:t>
            </a:r>
            <a:r>
              <a:rPr lang="es-ES" dirty="0" err="1">
                <a:solidFill>
                  <a:srgbClr val="7030A0"/>
                </a:solidFill>
                <a:latin typeface="+mn-lt"/>
                <a:cs typeface="Arial" charset="0"/>
              </a:rPr>
              <a:t>Sainfoin</a:t>
            </a:r>
            <a:r>
              <a:rPr lang="es-ES" dirty="0">
                <a:solidFill>
                  <a:srgbClr val="7030A0"/>
                </a:solidFill>
                <a:latin typeface="+mn-lt"/>
                <a:cs typeface="Arial" charset="0"/>
              </a:rPr>
              <a:t> du </a:t>
            </a:r>
            <a:r>
              <a:rPr lang="es-ES" dirty="0" err="1">
                <a:solidFill>
                  <a:srgbClr val="7030A0"/>
                </a:solidFill>
                <a:latin typeface="+mn-lt"/>
                <a:cs typeface="Arial" charset="0"/>
              </a:rPr>
              <a:t>Bengale</a:t>
            </a:r>
            <a:r>
              <a:rPr lang="es-ES" dirty="0">
                <a:solidFill>
                  <a:srgbClr val="7030A0"/>
                </a:solidFill>
                <a:latin typeface="+mn-lt"/>
                <a:cs typeface="Arial" charset="0"/>
              </a:rPr>
              <a:t> (</a:t>
            </a:r>
            <a:r>
              <a:rPr lang="es-ES" i="1" dirty="0" err="1">
                <a:solidFill>
                  <a:srgbClr val="7030A0"/>
                </a:solidFill>
                <a:latin typeface="+mn-lt"/>
                <a:cs typeface="Arial" charset="0"/>
              </a:rPr>
              <a:t>Flemingia</a:t>
            </a:r>
            <a:r>
              <a:rPr lang="es-ES" dirty="0">
                <a:solidFill>
                  <a:srgbClr val="7030A0"/>
                </a:solidFill>
                <a:latin typeface="+mn-lt"/>
                <a:cs typeface="Arial" charset="0"/>
              </a:rPr>
              <a:t> </a:t>
            </a:r>
            <a:r>
              <a:rPr lang="es-ES" i="1" dirty="0" err="1">
                <a:solidFill>
                  <a:srgbClr val="7030A0"/>
                </a:solidFill>
                <a:latin typeface="+mn-lt"/>
                <a:cs typeface="Arial" charset="0"/>
              </a:rPr>
              <a:t>sp</a:t>
            </a:r>
            <a:r>
              <a:rPr lang="es-ES" i="1" dirty="0">
                <a:solidFill>
                  <a:srgbClr val="7030A0"/>
                </a:solidFill>
                <a:latin typeface="+mn-lt"/>
                <a:cs typeface="Arial" charset="0"/>
              </a:rPr>
              <a:t>.</a:t>
            </a:r>
            <a:r>
              <a:rPr lang="es-ES" dirty="0">
                <a:solidFill>
                  <a:srgbClr val="7030A0"/>
                </a:solidFill>
                <a:latin typeface="+mn-lt"/>
                <a:cs typeface="Arial" charset="0"/>
              </a:rPr>
              <a:t>)</a:t>
            </a:r>
          </a:p>
          <a:p>
            <a:pPr eaLnBrk="1" hangingPunct="1">
              <a:defRPr/>
            </a:pPr>
            <a:r>
              <a:rPr lang="fr-FR" dirty="0">
                <a:solidFill>
                  <a:srgbClr val="7030A0"/>
                </a:solidFill>
                <a:latin typeface="+mn-lt"/>
                <a:cs typeface="Arial" charset="0"/>
              </a:rPr>
              <a:t>2. Graminées tropicales utilisées comme couvre-sol et fourrage</a:t>
            </a:r>
          </a:p>
          <a:p>
            <a:pPr eaLnBrk="1" hangingPunct="1">
              <a:defRPr/>
            </a:pPr>
            <a:r>
              <a:rPr lang="fr-FR" dirty="0">
                <a:solidFill>
                  <a:srgbClr val="7030A0"/>
                </a:solidFill>
                <a:latin typeface="+mn-lt"/>
                <a:cs typeface="Arial" charset="0"/>
              </a:rPr>
              <a:t>2.1. </a:t>
            </a:r>
            <a:r>
              <a:rPr lang="fr-FR" dirty="0" err="1">
                <a:solidFill>
                  <a:srgbClr val="7030A0"/>
                </a:solidFill>
                <a:latin typeface="+mn-lt"/>
                <a:cs typeface="Arial" charset="0"/>
              </a:rPr>
              <a:t>Ruzi</a:t>
            </a:r>
            <a:r>
              <a:rPr lang="fr-FR" dirty="0">
                <a:solidFill>
                  <a:srgbClr val="7030A0"/>
                </a:solidFill>
                <a:latin typeface="+mn-lt"/>
                <a:cs typeface="Arial" charset="0"/>
              </a:rPr>
              <a:t> ou Herbe du Congo (</a:t>
            </a:r>
            <a:r>
              <a:rPr lang="fr-FR" i="1" dirty="0" err="1">
                <a:solidFill>
                  <a:srgbClr val="7030A0"/>
                </a:solidFill>
                <a:latin typeface="+mn-lt"/>
                <a:cs typeface="Arial" charset="0"/>
              </a:rPr>
              <a:t>Brachiaria</a:t>
            </a:r>
            <a:r>
              <a:rPr lang="fr-FR" i="1" dirty="0">
                <a:solidFill>
                  <a:srgbClr val="7030A0"/>
                </a:solidFill>
                <a:latin typeface="+mn-lt"/>
                <a:cs typeface="Arial" charset="0"/>
              </a:rPr>
              <a:t> </a:t>
            </a:r>
            <a:r>
              <a:rPr lang="fr-FR" i="1" dirty="0" err="1">
                <a:solidFill>
                  <a:srgbClr val="7030A0"/>
                </a:solidFill>
                <a:latin typeface="+mn-lt"/>
                <a:cs typeface="Arial" charset="0"/>
              </a:rPr>
              <a:t>ruziziensis</a:t>
            </a:r>
            <a:r>
              <a:rPr lang="fr-FR" dirty="0">
                <a:solidFill>
                  <a:srgbClr val="7030A0"/>
                </a:solidFill>
                <a:latin typeface="+mn-lt"/>
                <a:cs typeface="Arial" charset="0"/>
              </a:rPr>
              <a:t>)</a:t>
            </a:r>
          </a:p>
          <a:p>
            <a:pPr eaLnBrk="1" hangingPunct="1">
              <a:defRPr/>
            </a:pPr>
            <a:r>
              <a:rPr lang="fr-FR" dirty="0">
                <a:solidFill>
                  <a:srgbClr val="7030A0"/>
                </a:solidFill>
                <a:latin typeface="+mn-lt"/>
                <a:cs typeface="Arial" charset="0"/>
              </a:rPr>
              <a:t>2.2. Millet des oiseaux, petit mil ou </a:t>
            </a:r>
            <a:r>
              <a:rPr lang="fr-FR" dirty="0" err="1">
                <a:solidFill>
                  <a:srgbClr val="7030A0"/>
                </a:solidFill>
                <a:latin typeface="+mn-lt"/>
                <a:cs typeface="Arial" charset="0"/>
              </a:rPr>
              <a:t>Sétaire</a:t>
            </a:r>
            <a:r>
              <a:rPr lang="fr-FR" dirty="0">
                <a:solidFill>
                  <a:srgbClr val="7030A0"/>
                </a:solidFill>
                <a:latin typeface="+mn-lt"/>
                <a:cs typeface="Arial" charset="0"/>
              </a:rPr>
              <a:t> d'Italie</a:t>
            </a:r>
            <a:r>
              <a:rPr lang="fr-FR" dirty="0">
                <a:latin typeface="+mn-lt"/>
                <a:cs typeface="Arial" charset="0"/>
              </a:rPr>
              <a:t> </a:t>
            </a:r>
            <a:r>
              <a:rPr lang="fr-FR" dirty="0">
                <a:solidFill>
                  <a:srgbClr val="7030A0"/>
                </a:solidFill>
                <a:latin typeface="+mn-lt"/>
                <a:cs typeface="Arial" charset="0"/>
              </a:rPr>
              <a:t>(</a:t>
            </a:r>
            <a:r>
              <a:rPr lang="fr-FR" i="1" dirty="0" err="1">
                <a:solidFill>
                  <a:srgbClr val="7030A0"/>
                </a:solidFill>
                <a:latin typeface="+mn-lt"/>
                <a:cs typeface="Arial" charset="0"/>
              </a:rPr>
              <a:t>Setaria</a:t>
            </a:r>
            <a:r>
              <a:rPr lang="fr-FR" i="1" dirty="0">
                <a:solidFill>
                  <a:srgbClr val="7030A0"/>
                </a:solidFill>
                <a:latin typeface="+mn-lt"/>
                <a:cs typeface="Arial" charset="0"/>
              </a:rPr>
              <a:t> </a:t>
            </a:r>
            <a:r>
              <a:rPr lang="fr-FR" i="1" dirty="0" err="1">
                <a:solidFill>
                  <a:srgbClr val="7030A0"/>
                </a:solidFill>
                <a:latin typeface="+mn-lt"/>
                <a:cs typeface="Arial" charset="0"/>
              </a:rPr>
              <a:t>italica</a:t>
            </a:r>
            <a:r>
              <a:rPr lang="fr-FR" dirty="0">
                <a:solidFill>
                  <a:srgbClr val="7030A0"/>
                </a:solidFill>
                <a:latin typeface="+mn-lt"/>
                <a:cs typeface="Arial" charset="0"/>
              </a:rPr>
              <a:t>) </a:t>
            </a:r>
          </a:p>
          <a:p>
            <a:pPr eaLnBrk="1" hangingPunct="1">
              <a:defRPr/>
            </a:pPr>
            <a:r>
              <a:rPr lang="fr-FR" dirty="0">
                <a:solidFill>
                  <a:srgbClr val="7030A0"/>
                </a:solidFill>
                <a:latin typeface="+mn-lt"/>
                <a:cs typeface="Arial" charset="0"/>
              </a:rPr>
              <a:t>2.3. Herbe de Rhodes (</a:t>
            </a:r>
            <a:r>
              <a:rPr lang="fr-FR" i="1" dirty="0">
                <a:solidFill>
                  <a:srgbClr val="7030A0"/>
                </a:solidFill>
                <a:latin typeface="+mn-lt"/>
                <a:cs typeface="Arial" charset="0"/>
              </a:rPr>
              <a:t>Chloris </a:t>
            </a:r>
            <a:r>
              <a:rPr lang="fr-FR" i="1" dirty="0" err="1">
                <a:solidFill>
                  <a:srgbClr val="7030A0"/>
                </a:solidFill>
                <a:latin typeface="+mn-lt"/>
                <a:cs typeface="Arial" charset="0"/>
              </a:rPr>
              <a:t>gayana</a:t>
            </a:r>
            <a:r>
              <a:rPr lang="fr-FR" dirty="0">
                <a:solidFill>
                  <a:srgbClr val="7030A0"/>
                </a:solidFill>
                <a:latin typeface="+mn-lt"/>
                <a:cs typeface="Arial" charset="0"/>
              </a:rPr>
              <a:t>)</a:t>
            </a:r>
          </a:p>
          <a:p>
            <a:pPr eaLnBrk="1" hangingPunct="1">
              <a:defRPr/>
            </a:pPr>
            <a:r>
              <a:rPr lang="fr-FR" dirty="0">
                <a:solidFill>
                  <a:srgbClr val="7030A0"/>
                </a:solidFill>
                <a:latin typeface="+mn-lt"/>
              </a:rPr>
              <a:t>2bis) Annexe : Graminées tropicales à </a:t>
            </a:r>
            <a:r>
              <a:rPr lang="fr-FR" dirty="0">
                <a:solidFill>
                  <a:srgbClr val="FF0000"/>
                </a:solidFill>
                <a:latin typeface="+mn-lt"/>
              </a:rPr>
              <a:t>ne pas </a:t>
            </a:r>
            <a:r>
              <a:rPr lang="fr-FR" dirty="0">
                <a:solidFill>
                  <a:srgbClr val="7030A0"/>
                </a:solidFill>
                <a:latin typeface="+mn-lt"/>
              </a:rPr>
              <a:t>utiliser comme fourrage et couvre-sol</a:t>
            </a:r>
          </a:p>
          <a:p>
            <a:pPr eaLnBrk="1" hangingPunct="1">
              <a:defRPr/>
            </a:pPr>
            <a:r>
              <a:rPr lang="fr-FR" dirty="0">
                <a:solidFill>
                  <a:srgbClr val="7030A0"/>
                </a:solidFill>
                <a:latin typeface="+mn-lt"/>
              </a:rPr>
              <a:t>2bis.1. kikuyu </a:t>
            </a:r>
            <a:r>
              <a:rPr lang="fr-FR" dirty="0" err="1">
                <a:solidFill>
                  <a:srgbClr val="7030A0"/>
                </a:solidFill>
                <a:latin typeface="+mn-lt"/>
              </a:rPr>
              <a:t>grass</a:t>
            </a:r>
            <a:r>
              <a:rPr lang="fr-FR" dirty="0">
                <a:solidFill>
                  <a:srgbClr val="7030A0"/>
                </a:solidFill>
                <a:latin typeface="+mn-lt"/>
              </a:rPr>
              <a:t> ou herbe kikuyu (</a:t>
            </a:r>
            <a:r>
              <a:rPr lang="fr-FR" i="1" dirty="0" err="1">
                <a:solidFill>
                  <a:srgbClr val="7030A0"/>
                </a:solidFill>
                <a:latin typeface="+mn-lt"/>
              </a:rPr>
              <a:t>Pennisetum</a:t>
            </a:r>
            <a:r>
              <a:rPr lang="fr-FR" i="1" dirty="0">
                <a:solidFill>
                  <a:srgbClr val="7030A0"/>
                </a:solidFill>
                <a:latin typeface="+mn-lt"/>
              </a:rPr>
              <a:t> </a:t>
            </a:r>
            <a:r>
              <a:rPr lang="fr-FR" i="1" dirty="0" err="1">
                <a:solidFill>
                  <a:srgbClr val="7030A0"/>
                </a:solidFill>
                <a:latin typeface="+mn-lt"/>
              </a:rPr>
              <a:t>clandestinum</a:t>
            </a:r>
            <a:r>
              <a:rPr lang="fr-FR" dirty="0">
                <a:solidFill>
                  <a:srgbClr val="7030A0"/>
                </a:solidFill>
                <a:latin typeface="+mn-lt"/>
              </a:rPr>
              <a:t>)</a:t>
            </a:r>
            <a:endParaRPr lang="fr-FR" dirty="0">
              <a:solidFill>
                <a:srgbClr val="7030A0"/>
              </a:solidFill>
              <a:latin typeface="+mn-lt"/>
              <a:cs typeface="Arial" charset="0"/>
            </a:endParaRPr>
          </a:p>
          <a:p>
            <a:pPr eaLnBrk="1" hangingPunct="1">
              <a:defRPr/>
            </a:pPr>
            <a:r>
              <a:rPr lang="fr-FR" dirty="0">
                <a:solidFill>
                  <a:srgbClr val="7030A0"/>
                </a:solidFill>
                <a:latin typeface="+mn-lt"/>
                <a:cs typeface="Arial" charset="0"/>
              </a:rPr>
              <a:t>3. Bibliographie</a:t>
            </a:r>
            <a:endParaRPr lang="fr-FR" dirty="0">
              <a:solidFill>
                <a:srgbClr val="7030A0"/>
              </a:solidFill>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5123"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29661E9-C24F-425F-B134-E005F4A2DEDE}" type="slidenum">
              <a:rPr lang="fr-FR" altLang="fr-FR" sz="1200">
                <a:solidFill>
                  <a:srgbClr val="898989"/>
                </a:solidFill>
                <a:latin typeface="Times New Roman" panose="02020603050405020304" pitchFamily="18" charset="0"/>
              </a:rPr>
              <a:pPr algn="r" eaLnBrk="1" hangingPunct="1">
                <a:spcBef>
                  <a:spcPct val="0"/>
                </a:spcBef>
                <a:buFontTx/>
                <a:buNone/>
              </a:pPr>
              <a:t>4</a:t>
            </a:fld>
            <a:endParaRPr lang="fr-FR" altLang="fr-FR" sz="1200">
              <a:solidFill>
                <a:srgbClr val="898989"/>
              </a:solidFill>
              <a:latin typeface="Times New Roman" panose="02020603050405020304" pitchFamily="18" charset="0"/>
            </a:endParaRPr>
          </a:p>
        </p:txBody>
      </p:sp>
      <p:sp>
        <p:nvSpPr>
          <p:cNvPr id="4" name="ZoneTexte 3"/>
          <p:cNvSpPr txBox="1"/>
          <p:nvPr/>
        </p:nvSpPr>
        <p:spPr>
          <a:xfrm>
            <a:off x="179388" y="692150"/>
            <a:ext cx="8785225" cy="1754188"/>
          </a:xfrm>
          <a:prstGeom prst="rect">
            <a:avLst/>
          </a:prstGeom>
          <a:noFill/>
        </p:spPr>
        <p:txBody>
          <a:bodyPr>
            <a:spAutoFit/>
          </a:bodyPr>
          <a:lstStyle/>
          <a:p>
            <a:pPr eaLnBrk="1" hangingPunct="1">
              <a:defRPr/>
            </a:pPr>
            <a:r>
              <a:rPr lang="fr-FR" dirty="0">
                <a:solidFill>
                  <a:srgbClr val="008000"/>
                </a:solidFill>
                <a:latin typeface="+mn-lt"/>
                <a:cs typeface="Arial" charset="0"/>
              </a:rPr>
              <a:t>Ce document est divisé en deux parties :</a:t>
            </a:r>
          </a:p>
          <a:p>
            <a:pPr eaLnBrk="1" hangingPunct="1">
              <a:defRPr/>
            </a:pPr>
            <a:endParaRPr lang="fr-FR" dirty="0">
              <a:solidFill>
                <a:srgbClr val="008000"/>
              </a:solidFill>
              <a:latin typeface="+mn-lt"/>
              <a:cs typeface="Arial" charset="0"/>
            </a:endParaRPr>
          </a:p>
          <a:p>
            <a:pPr marL="342900" indent="-342900" algn="just" eaLnBrk="1" hangingPunct="1">
              <a:buFontTx/>
              <a:buAutoNum type="alphaLcParenR"/>
              <a:defRPr/>
            </a:pPr>
            <a:r>
              <a:rPr lang="fr-FR" dirty="0">
                <a:solidFill>
                  <a:srgbClr val="008000"/>
                </a:solidFill>
                <a:latin typeface="+mn-lt"/>
                <a:cs typeface="Arial" charset="0"/>
              </a:rPr>
              <a:t>Une partie sur les plantes légumineuses (</a:t>
            </a:r>
            <a:r>
              <a:rPr lang="fr-FR" dirty="0">
                <a:solidFill>
                  <a:srgbClr val="008000"/>
                </a:solidFill>
                <a:latin typeface="+mn-lt"/>
              </a:rPr>
              <a:t>famille des </a:t>
            </a:r>
            <a:r>
              <a:rPr lang="fr-FR" i="1" u="sng" dirty="0" err="1">
                <a:solidFill>
                  <a:srgbClr val="008000"/>
                </a:solidFill>
                <a:latin typeface="+mn-lt"/>
                <a:hlinkClick r:id="rId2" tooltip="Fabaceae"/>
              </a:rPr>
              <a:t>Fabaceae</a:t>
            </a:r>
            <a:r>
              <a:rPr lang="fr-FR" dirty="0">
                <a:solidFill>
                  <a:srgbClr val="008000"/>
                </a:solidFill>
                <a:latin typeface="+mn-lt"/>
                <a:cs typeface="Arial" charset="0"/>
              </a:rPr>
              <a:t>) tropicales servant de fertilisant des sols, de plantes couvre-sol et de fourrage.</a:t>
            </a:r>
          </a:p>
          <a:p>
            <a:pPr marL="342900" indent="-342900" algn="just" eaLnBrk="1" hangingPunct="1">
              <a:buFontTx/>
              <a:buAutoNum type="alphaLcParenR"/>
              <a:defRPr/>
            </a:pPr>
            <a:r>
              <a:rPr lang="fr-FR" dirty="0">
                <a:solidFill>
                  <a:srgbClr val="008000"/>
                </a:solidFill>
                <a:latin typeface="+mn-lt"/>
                <a:cs typeface="Arial" charset="0"/>
              </a:rPr>
              <a:t>Une partie sur les plantes </a:t>
            </a:r>
            <a:r>
              <a:rPr lang="fr-FR" u="sng" dirty="0">
                <a:solidFill>
                  <a:srgbClr val="7030A0"/>
                </a:solidFill>
                <a:latin typeface="+mn-lt"/>
                <a:cs typeface="Arial" charset="0"/>
                <a:hlinkClick r:id="rId3" tooltip="Graminée"/>
              </a:rPr>
              <a:t>graminées</a:t>
            </a:r>
            <a:r>
              <a:rPr lang="fr-FR" dirty="0">
                <a:solidFill>
                  <a:srgbClr val="008000"/>
                </a:solidFill>
                <a:latin typeface="+mn-lt"/>
                <a:cs typeface="Arial" charset="0"/>
              </a:rPr>
              <a:t> (</a:t>
            </a:r>
            <a:r>
              <a:rPr lang="fr-FR" dirty="0">
                <a:solidFill>
                  <a:srgbClr val="008000"/>
                </a:solidFill>
                <a:latin typeface="+mn-lt"/>
                <a:cs typeface="Arial" charset="0"/>
                <a:hlinkClick r:id="rId4" tooltip="Famille (biologie)"/>
              </a:rPr>
              <a:t>famille</a:t>
            </a:r>
            <a:r>
              <a:rPr lang="fr-FR" dirty="0">
                <a:solidFill>
                  <a:srgbClr val="008000"/>
                </a:solidFill>
                <a:latin typeface="+mn-lt"/>
                <a:cs typeface="Arial" charset="0"/>
              </a:rPr>
              <a:t> des </a:t>
            </a:r>
            <a:r>
              <a:rPr lang="fr-FR" i="1" dirty="0" err="1">
                <a:solidFill>
                  <a:srgbClr val="008000"/>
                </a:solidFill>
                <a:latin typeface="+mn-lt"/>
                <a:cs typeface="Arial" charset="0"/>
                <a:hlinkClick r:id="rId5"/>
              </a:rPr>
              <a:t>Poaceae</a:t>
            </a:r>
            <a:r>
              <a:rPr lang="fr-FR" dirty="0">
                <a:solidFill>
                  <a:srgbClr val="008000"/>
                </a:solidFill>
                <a:latin typeface="+mn-lt"/>
                <a:cs typeface="Arial" charset="0"/>
              </a:rPr>
              <a:t>) tropicales servant de plantes couvre-sol et de fourrage.</a:t>
            </a:r>
          </a:p>
        </p:txBody>
      </p:sp>
      <p:sp>
        <p:nvSpPr>
          <p:cNvPr id="5125" name="Rectangle 1"/>
          <p:cNvSpPr>
            <a:spLocks noChangeArrowheads="1"/>
          </p:cNvSpPr>
          <p:nvPr/>
        </p:nvSpPr>
        <p:spPr bwMode="auto">
          <a:xfrm>
            <a:off x="250825" y="2924175"/>
            <a:ext cx="80660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FF0000"/>
                </a:solidFill>
                <a:latin typeface="Arial" panose="020B0604020202020204" pitchFamily="34" charset="0"/>
              </a:rPr>
              <a:t> Plantes invasives, à éviter </a:t>
            </a:r>
            <a:r>
              <a:rPr lang="fr-FR" altLang="fr-FR" sz="1800">
                <a:solidFill>
                  <a:srgbClr val="FF0000"/>
                </a:solidFill>
              </a:rPr>
              <a:t>→</a:t>
            </a:r>
          </a:p>
          <a:p>
            <a:pPr algn="just" eaLnBrk="1" hangingPunct="1">
              <a:spcBef>
                <a:spcPct val="0"/>
              </a:spcBef>
              <a:buFontTx/>
              <a:buNone/>
            </a:pPr>
            <a:endParaRPr lang="fr-FR" altLang="fr-FR" sz="1800">
              <a:solidFill>
                <a:srgbClr val="FF0000"/>
              </a:solidFill>
            </a:endParaRPr>
          </a:p>
          <a:p>
            <a:pPr algn="just" eaLnBrk="1" hangingPunct="1">
              <a:spcBef>
                <a:spcPct val="0"/>
              </a:spcBef>
            </a:pPr>
            <a:r>
              <a:rPr lang="fr-FR" altLang="fr-FR" sz="1800">
                <a:solidFill>
                  <a:srgbClr val="FF0000"/>
                </a:solidFill>
              </a:rPr>
              <a:t> Plantes toxiques, soit pour l’homme, soit pour les animaux →</a:t>
            </a:r>
            <a:endParaRPr lang="fr-FR" altLang="fr-FR" sz="1800">
              <a:solidFill>
                <a:srgbClr val="FF0000"/>
              </a:solidFill>
              <a:latin typeface="Arial" panose="020B0604020202020204" pitchFamily="34" charset="0"/>
            </a:endParaRP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008000"/>
                </a:solidFill>
              </a:rPr>
              <a:t>Nous indiquerons les plantes à pousse rapide, par ce sigle → </a:t>
            </a:r>
            <a:r>
              <a:rPr lang="fr-FR" altLang="fr-FR" sz="1800" b="1">
                <a:solidFill>
                  <a:srgbClr val="008000"/>
                </a:solidFill>
              </a:rPr>
              <a:t>↗</a:t>
            </a:r>
          </a:p>
          <a:p>
            <a:pPr eaLnBrk="1" hangingPunct="1">
              <a:spcBef>
                <a:spcPct val="0"/>
              </a:spcBef>
              <a:buFontTx/>
              <a:buNone/>
            </a:pPr>
            <a:r>
              <a:rPr lang="fr-FR" altLang="fr-FR" sz="1800">
                <a:solidFill>
                  <a:srgbClr val="008000"/>
                </a:solidFill>
              </a:rPr>
              <a:t>Nous indiquerons les plantes très utiles à l’homme par ce sigle → </a:t>
            </a:r>
            <a:r>
              <a:rPr lang="fr-FR" altLang="fr-FR" sz="3600" b="1">
                <a:solidFill>
                  <a:srgbClr val="008000"/>
                </a:solidFill>
              </a:rPr>
              <a:t>U</a:t>
            </a:r>
            <a:endParaRPr lang="fr-FR" altLang="fr-FR" sz="1800" b="1">
              <a:solidFill>
                <a:srgbClr val="008000"/>
              </a:solidFill>
            </a:endParaRP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008000"/>
                </a:solidFill>
              </a:rPr>
              <a:t>Nous indiquerons les plantes résistantes aux conditions arides, par ce sigle →</a:t>
            </a: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008000"/>
                </a:solidFill>
              </a:rPr>
              <a:t> Nous indiquerons les plantes résistantes aux conditions salines, par ce sigle →</a:t>
            </a: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FF0000"/>
                </a:solidFill>
              </a:rPr>
              <a:t>En danger critique d’extinction →</a:t>
            </a:r>
          </a:p>
        </p:txBody>
      </p:sp>
      <p:pic>
        <p:nvPicPr>
          <p:cNvPr id="5126" name="Image 10" descr="logo aride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4797425"/>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 11" descr="logo salinisation2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5516563"/>
            <a:ext cx="514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6" descr="C:\Users\LISAN\Pictures\Plantes fourragères\logo invasive plants5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299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toxic-2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3573463"/>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62372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50825" y="836613"/>
            <a:ext cx="84978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a:solidFill>
                  <a:srgbClr val="008000"/>
                </a:solidFill>
                <a:latin typeface="Arial" panose="020B0604020202020204" pitchFamily="34" charset="0"/>
              </a:rPr>
              <a:t>Partie I</a:t>
            </a:r>
          </a:p>
          <a:p>
            <a:pPr algn="ctr" eaLnBrk="1" hangingPunct="1">
              <a:spcBef>
                <a:spcPct val="0"/>
              </a:spcBef>
              <a:buFontTx/>
              <a:buNone/>
            </a:pPr>
            <a:r>
              <a:rPr lang="fr-FR" altLang="fr-FR" sz="3600">
                <a:solidFill>
                  <a:srgbClr val="008000"/>
                </a:solidFill>
                <a:latin typeface="Arial" panose="020B0604020202020204" pitchFamily="34" charset="0"/>
              </a:rPr>
              <a:t>Plantes légumineuses (famille des </a:t>
            </a:r>
            <a:r>
              <a:rPr lang="fr-FR" altLang="fr-FR" sz="3600" i="1" u="sng">
                <a:solidFill>
                  <a:srgbClr val="008000"/>
                </a:solidFill>
                <a:latin typeface="Arial" panose="020B0604020202020204" pitchFamily="34" charset="0"/>
                <a:hlinkClick r:id="rId2" tooltip="Fabaceae"/>
              </a:rPr>
              <a:t>Fabaceae</a:t>
            </a:r>
            <a:r>
              <a:rPr lang="fr-FR" altLang="fr-FR" sz="3600">
                <a:solidFill>
                  <a:srgbClr val="008000"/>
                </a:solidFill>
                <a:latin typeface="Arial" panose="020B0604020202020204" pitchFamily="34" charset="0"/>
              </a:rPr>
              <a:t>) tropicales servant de fertilisant des sols, de plantes couvre-sol et de fourrage</a:t>
            </a:r>
            <a:endParaRPr lang="fr-FR" altLang="fr-FR" sz="3600">
              <a:latin typeface="Arial" panose="020B0604020202020204" pitchFamily="34" charset="0"/>
            </a:endParaRPr>
          </a:p>
        </p:txBody>
      </p:sp>
      <p:sp>
        <p:nvSpPr>
          <p:cNvPr id="6147" name="WordArt 4"/>
          <p:cNvSpPr>
            <a:spLocks noChangeArrowheads="1" noChangeShapeType="1" noTextEdit="1"/>
          </p:cNvSpPr>
          <p:nvPr/>
        </p:nvSpPr>
        <p:spPr bwMode="auto">
          <a:xfrm>
            <a:off x="900113" y="115888"/>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6148" name="Espace réservé du numéro de diapositive 1"/>
          <p:cNvSpPr txBox="1">
            <a:spLocks noGrp="1"/>
          </p:cNvSpPr>
          <p:nvPr/>
        </p:nvSpPr>
        <p:spPr bwMode="auto">
          <a:xfrm>
            <a:off x="0" y="1889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DEB7EB6-2E01-40D4-8CEC-B6AB4ED87812}" type="slidenum">
              <a:rPr lang="fr-FR" altLang="fr-FR" sz="1200">
                <a:solidFill>
                  <a:srgbClr val="898989"/>
                </a:solidFill>
                <a:latin typeface="Times New Roman" panose="02020603050405020304" pitchFamily="18" charset="0"/>
              </a:rPr>
              <a:pPr algn="r" eaLnBrk="1" hangingPunct="1">
                <a:spcBef>
                  <a:spcPct val="0"/>
                </a:spcBef>
                <a:buFontTx/>
                <a:buNone/>
              </a:pPr>
              <a:t>5</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07950" y="620713"/>
            <a:ext cx="8020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 </a:t>
            </a:r>
            <a:r>
              <a:rPr lang="fr-FR" altLang="fr-FR" sz="1800" b="1">
                <a:solidFill>
                  <a:srgbClr val="7030A0"/>
                </a:solidFill>
              </a:rPr>
              <a:t>Légumineuses tropicales utilisées comme engrais vert, couvre-sol et fourragères</a:t>
            </a:r>
          </a:p>
        </p:txBody>
      </p:sp>
      <p:sp>
        <p:nvSpPr>
          <p:cNvPr id="7171"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7172" name="Espace réservé du numéro de diapositive 1"/>
          <p:cNvSpPr txBox="1">
            <a:spLocks noGrp="1"/>
          </p:cNvSpPr>
          <p:nvPr/>
        </p:nvSpPr>
        <p:spPr bwMode="auto">
          <a:xfrm>
            <a:off x="8459788" y="2603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84B5679-5631-4FE1-A5AF-B15F7E9DDE2F}" type="slidenum">
              <a:rPr lang="fr-FR" altLang="fr-FR" sz="1200">
                <a:solidFill>
                  <a:srgbClr val="898989"/>
                </a:solidFill>
                <a:latin typeface="Times New Roman" panose="02020603050405020304" pitchFamily="18" charset="0"/>
              </a:rPr>
              <a:pPr algn="r" eaLnBrk="1" hangingPunct="1">
                <a:spcBef>
                  <a:spcPct val="0"/>
                </a:spcBef>
                <a:buFontTx/>
                <a:buNone/>
              </a:pPr>
              <a:t>6</a:t>
            </a:fld>
            <a:endParaRPr lang="fr-FR" altLang="fr-FR" sz="1200">
              <a:solidFill>
                <a:srgbClr val="898989"/>
              </a:solidFill>
              <a:latin typeface="Times New Roman" panose="02020603050405020304" pitchFamily="18" charset="0"/>
            </a:endParaRPr>
          </a:p>
        </p:txBody>
      </p:sp>
      <p:sp>
        <p:nvSpPr>
          <p:cNvPr id="5" name="ZoneTexte 7"/>
          <p:cNvSpPr txBox="1">
            <a:spLocks noChangeArrowheads="1"/>
          </p:cNvSpPr>
          <p:nvPr/>
        </p:nvSpPr>
        <p:spPr bwMode="auto">
          <a:xfrm>
            <a:off x="107950" y="981075"/>
            <a:ext cx="8856663" cy="1476375"/>
          </a:xfrm>
          <a:prstGeom prst="rect">
            <a:avLst/>
          </a:prstGeom>
          <a:noFill/>
          <a:ln w="9525">
            <a:noFill/>
            <a:miter lim="800000"/>
            <a:headEnd/>
            <a:tailEnd/>
          </a:ln>
        </p:spPr>
        <p:txBody>
          <a:bodyPr>
            <a:spAutoFit/>
          </a:bodyPr>
          <a:lstStyle/>
          <a:p>
            <a:pPr algn="just" eaLnBrk="1" hangingPunct="1">
              <a:defRPr/>
            </a:pPr>
            <a:r>
              <a:rPr lang="fr-FR" dirty="0">
                <a:solidFill>
                  <a:srgbClr val="7030A0"/>
                </a:solidFill>
                <a:latin typeface="Calibri" pitchFamily="34" charset="0"/>
                <a:cs typeface="Arial" charset="0"/>
              </a:rPr>
              <a:t>Ces légumineuses rustiques </a:t>
            </a:r>
            <a:r>
              <a:rPr lang="fr-FR" dirty="0">
                <a:solidFill>
                  <a:srgbClr val="7030A0"/>
                </a:solidFill>
                <a:latin typeface="+mn-lt"/>
                <a:cs typeface="Arial" charset="0"/>
              </a:rPr>
              <a:t>(</a:t>
            </a:r>
            <a:r>
              <a:rPr lang="fr-FR" dirty="0">
                <a:solidFill>
                  <a:srgbClr val="7030A0"/>
                </a:solidFill>
                <a:latin typeface="+mn-lt"/>
              </a:rPr>
              <a:t>Famille des </a:t>
            </a:r>
            <a:r>
              <a:rPr lang="fr-FR" i="1" u="sng" dirty="0" err="1">
                <a:solidFill>
                  <a:srgbClr val="7030A0"/>
                </a:solidFill>
                <a:latin typeface="+mn-lt"/>
                <a:hlinkClick r:id="rId2" tooltip="Fabaceae"/>
              </a:rPr>
              <a:t>Fabaceae</a:t>
            </a:r>
            <a:r>
              <a:rPr lang="fr-FR" dirty="0">
                <a:solidFill>
                  <a:srgbClr val="7030A0"/>
                </a:solidFill>
                <a:latin typeface="+mn-lt"/>
                <a:cs typeface="Arial" charset="0"/>
              </a:rPr>
              <a:t>) </a:t>
            </a:r>
            <a:r>
              <a:rPr lang="fr-FR" dirty="0">
                <a:solidFill>
                  <a:srgbClr val="7030A0"/>
                </a:solidFill>
                <a:latin typeface="Calibri" pitchFamily="34" charset="0"/>
                <a:cs typeface="Arial" charset="0"/>
              </a:rPr>
              <a:t>fournissent une biomasse importante, tant en surface qu'au niveau racinaire. Planté de façon dense, les sols sont littéralement labourés par la masse racinaire. Après deux ou trois ans, et une coupe à ras, le sol gagne réellement en qualité grâce à l'Azote libérée dans le pourrissement des racines. </a:t>
            </a:r>
            <a:r>
              <a:rPr lang="fr-FR" dirty="0">
                <a:solidFill>
                  <a:srgbClr val="FF0000"/>
                </a:solidFill>
                <a:latin typeface="Calibri" pitchFamily="34" charset="0"/>
                <a:cs typeface="Arial" charset="0"/>
              </a:rPr>
              <a:t>Attention, certains sont toxiques pour les animaux et les hommes.</a:t>
            </a:r>
          </a:p>
        </p:txBody>
      </p:sp>
      <p:pic>
        <p:nvPicPr>
          <p:cNvPr id="7174" name="Picture 25" descr="C:\Users\LISAN\Pictures\Plantes fourragères\Cajanus caja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852738"/>
            <a:ext cx="32464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ZoneTexte 24"/>
          <p:cNvSpPr txBox="1">
            <a:spLocks noChangeArrowheads="1"/>
          </p:cNvSpPr>
          <p:nvPr/>
        </p:nvSpPr>
        <p:spPr bwMode="auto">
          <a:xfrm>
            <a:off x="2916238" y="5013325"/>
            <a:ext cx="312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7030A0"/>
                </a:solidFill>
                <a:latin typeface="Arial" panose="020B0604020202020204" pitchFamily="34" charset="0"/>
              </a:rPr>
              <a:t>Culture de pois d’Angole [Afrique du Sud ?]</a:t>
            </a:r>
          </a:p>
          <a:p>
            <a:pPr algn="ctr" eaLnBrk="1" hangingPunct="1">
              <a:spcBef>
                <a:spcPct val="0"/>
              </a:spcBef>
              <a:buFontTx/>
              <a:buNone/>
            </a:pPr>
            <a:r>
              <a:rPr lang="fr-FR" altLang="fr-FR" sz="800">
                <a:solidFill>
                  <a:srgbClr val="7030A0"/>
                </a:solidFill>
                <a:latin typeface="Arial" panose="020B0604020202020204" pitchFamily="34" charset="0"/>
              </a:rPr>
              <a:t>Source : </a:t>
            </a:r>
            <a:r>
              <a:rPr lang="fr-FR" altLang="fr-FR" sz="800">
                <a:solidFill>
                  <a:srgbClr val="7030A0"/>
                </a:solidFill>
                <a:latin typeface="Arial" panose="020B0604020202020204" pitchFamily="34" charset="0"/>
                <a:hlinkClick r:id="rId4"/>
              </a:rPr>
              <a:t>http://stipulae.johnvanhulst.com/DOCS/sitemap.htm</a:t>
            </a:r>
            <a:r>
              <a:rPr lang="fr-FR" altLang="fr-FR" sz="800">
                <a:solidFill>
                  <a:srgbClr val="7030A0"/>
                </a:solidFill>
                <a:latin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07950" y="620713"/>
            <a:ext cx="630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 </a:t>
            </a:r>
            <a:r>
              <a:rPr lang="fr-FR" altLang="fr-FR" sz="1800" b="1">
                <a:solidFill>
                  <a:srgbClr val="7030A0"/>
                </a:solidFill>
              </a:rPr>
              <a:t>Légumineuses tropicales utilisées comme engrais vert (suite)</a:t>
            </a:r>
          </a:p>
        </p:txBody>
      </p:sp>
      <p:sp>
        <p:nvSpPr>
          <p:cNvPr id="8195"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7030A0"/>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8196" name="Espace réservé du numéro de diapositive 1"/>
          <p:cNvSpPr txBox="1">
            <a:spLocks noGrp="1"/>
          </p:cNvSpPr>
          <p:nvPr/>
        </p:nvSpPr>
        <p:spPr bwMode="auto">
          <a:xfrm>
            <a:off x="7451725" y="6921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CBD42A6-1AE8-443C-8969-AE8BB3A5EB83}" type="slidenum">
              <a:rPr lang="fr-FR" altLang="fr-FR" sz="1200">
                <a:solidFill>
                  <a:srgbClr val="898989"/>
                </a:solidFill>
                <a:latin typeface="Times New Roman" panose="02020603050405020304" pitchFamily="18" charset="0"/>
              </a:rPr>
              <a:pPr algn="r" eaLnBrk="1" hangingPunct="1">
                <a:spcBef>
                  <a:spcPct val="0"/>
                </a:spcBef>
                <a:buFontTx/>
                <a:buNone/>
              </a:pPr>
              <a:t>7</a:t>
            </a:fld>
            <a:endParaRPr lang="fr-FR" altLang="fr-FR" sz="1200">
              <a:solidFill>
                <a:srgbClr val="898989"/>
              </a:solidFill>
              <a:latin typeface="Times New Roman" panose="02020603050405020304" pitchFamily="18" charset="0"/>
            </a:endParaRPr>
          </a:p>
        </p:txBody>
      </p:sp>
      <p:sp>
        <p:nvSpPr>
          <p:cNvPr id="8197" name="ZoneTexte 4"/>
          <p:cNvSpPr txBox="1">
            <a:spLocks noChangeArrowheads="1"/>
          </p:cNvSpPr>
          <p:nvPr/>
        </p:nvSpPr>
        <p:spPr bwMode="auto">
          <a:xfrm>
            <a:off x="107950" y="1268413"/>
            <a:ext cx="88566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700">
                <a:solidFill>
                  <a:srgbClr val="7030A0"/>
                </a:solidFill>
                <a:latin typeface="Arial" panose="020B0604020202020204" pitchFamily="34" charset="0"/>
              </a:rPr>
              <a:t>C’est une </a:t>
            </a:r>
            <a:r>
              <a:rPr lang="fr-FR" altLang="fr-FR" sz="1700">
                <a:solidFill>
                  <a:srgbClr val="7030A0"/>
                </a:solidFill>
                <a:latin typeface="Arial" panose="020B0604020202020204" pitchFamily="34" charset="0"/>
                <a:hlinkClick r:id="rId2"/>
              </a:rPr>
              <a:t>herbe</a:t>
            </a:r>
            <a:r>
              <a:rPr lang="fr-FR" altLang="fr-FR" sz="1700">
                <a:solidFill>
                  <a:srgbClr val="7030A0"/>
                </a:solidFill>
                <a:latin typeface="Arial" panose="020B0604020202020204" pitchFamily="34" charset="0"/>
              </a:rPr>
              <a:t> </a:t>
            </a:r>
            <a:r>
              <a:rPr lang="fr-FR" altLang="fr-FR" sz="1700">
                <a:solidFill>
                  <a:srgbClr val="7030A0"/>
                </a:solidFill>
                <a:latin typeface="Arial" panose="020B0604020202020204" pitchFamily="34" charset="0"/>
                <a:hlinkClick r:id="rId2"/>
              </a:rPr>
              <a:t>vivace</a:t>
            </a:r>
            <a:r>
              <a:rPr lang="fr-FR" altLang="fr-FR" sz="1700">
                <a:solidFill>
                  <a:srgbClr val="7030A0"/>
                </a:solidFill>
                <a:latin typeface="Arial" panose="020B0604020202020204" pitchFamily="34" charset="0"/>
              </a:rPr>
              <a:t> ou un petit </a:t>
            </a:r>
            <a:r>
              <a:rPr lang="fr-FR" altLang="fr-FR" sz="1700">
                <a:solidFill>
                  <a:srgbClr val="7030A0"/>
                </a:solidFill>
                <a:latin typeface="Arial" panose="020B0604020202020204" pitchFamily="34" charset="0"/>
                <a:hlinkClick r:id="rId2"/>
              </a:rPr>
              <a:t>arbuste</a:t>
            </a:r>
            <a:r>
              <a:rPr lang="fr-FR" altLang="fr-FR" sz="1700">
                <a:solidFill>
                  <a:srgbClr val="7030A0"/>
                </a:solidFill>
                <a:latin typeface="Arial" panose="020B0604020202020204" pitchFamily="34" charset="0"/>
              </a:rPr>
              <a:t> poussant jusqu’à 1,2 m (rarement à 2,5 m). </a:t>
            </a:r>
          </a:p>
          <a:p>
            <a:pPr algn="just" eaLnBrk="1" hangingPunct="1">
              <a:spcBef>
                <a:spcPct val="0"/>
              </a:spcBef>
              <a:buFontTx/>
              <a:buNone/>
            </a:pPr>
            <a:r>
              <a:rPr lang="fr-FR" altLang="fr-FR" sz="1200">
                <a:solidFill>
                  <a:srgbClr val="7030A0"/>
                </a:solidFill>
                <a:latin typeface="Arial" panose="020B0604020202020204" pitchFamily="34" charset="0"/>
              </a:rPr>
              <a:t>Les feuilles </a:t>
            </a:r>
            <a:r>
              <a:rPr lang="fr-FR" altLang="fr-FR" sz="1200">
                <a:solidFill>
                  <a:srgbClr val="7030A0"/>
                </a:solidFill>
                <a:latin typeface="Arial" panose="020B0604020202020204" pitchFamily="34" charset="0"/>
                <a:hlinkClick r:id="rId2"/>
              </a:rPr>
              <a:t>trifoliolées</a:t>
            </a:r>
            <a:r>
              <a:rPr lang="fr-FR" altLang="fr-FR" sz="1200">
                <a:solidFill>
                  <a:srgbClr val="7030A0"/>
                </a:solidFill>
                <a:latin typeface="Arial" panose="020B0604020202020204" pitchFamily="34" charset="0"/>
              </a:rPr>
              <a:t> et </a:t>
            </a:r>
            <a:r>
              <a:rPr lang="fr-FR" altLang="fr-FR" sz="1200">
                <a:solidFill>
                  <a:srgbClr val="7030A0"/>
                </a:solidFill>
                <a:latin typeface="Arial" panose="020B0604020202020204" pitchFamily="34" charset="0"/>
                <a:hlinkClick r:id="rId2"/>
              </a:rPr>
              <a:t>lancéolées</a:t>
            </a:r>
            <a:r>
              <a:rPr lang="fr-FR" altLang="fr-FR" sz="1200">
                <a:solidFill>
                  <a:srgbClr val="7030A0"/>
                </a:solidFill>
                <a:latin typeface="Arial" panose="020B0604020202020204" pitchFamily="34" charset="0"/>
              </a:rPr>
              <a:t> et les jeunes tiges </a:t>
            </a:r>
            <a:r>
              <a:rPr lang="fr-FR" altLang="fr-FR" sz="1200">
                <a:solidFill>
                  <a:srgbClr val="7030A0"/>
                </a:solidFill>
                <a:latin typeface="Arial" panose="020B0604020202020204" pitchFamily="34" charset="0"/>
                <a:hlinkClick r:id="rId3"/>
              </a:rPr>
              <a:t>glabres</a:t>
            </a:r>
            <a:r>
              <a:rPr lang="fr-FR" altLang="fr-FR" sz="1200">
                <a:solidFill>
                  <a:srgbClr val="7030A0"/>
                </a:solidFill>
                <a:latin typeface="Arial" panose="020B0604020202020204" pitchFamily="34" charset="0"/>
              </a:rPr>
              <a:t> sont densément </a:t>
            </a:r>
            <a:r>
              <a:rPr lang="fr-FR" altLang="fr-FR" sz="1200">
                <a:solidFill>
                  <a:srgbClr val="7030A0"/>
                </a:solidFill>
                <a:latin typeface="Arial" panose="020B0604020202020204" pitchFamily="34" charset="0"/>
                <a:hlinkClick r:id="rId4"/>
              </a:rPr>
              <a:t>poilues</a:t>
            </a:r>
            <a:r>
              <a:rPr lang="fr-FR" altLang="fr-FR" sz="1200">
                <a:solidFill>
                  <a:srgbClr val="7030A0"/>
                </a:solidFill>
                <a:latin typeface="Arial" panose="020B0604020202020204" pitchFamily="34" charset="0"/>
              </a:rPr>
              <a:t> ou avec des poils épars. Fleurs jaunes à orange. En Colombie, elle pousse du niveau de la mer jusqu’à 2 000 m (Crowder, 1960). Elle se reproduit dans des zones où les </a:t>
            </a:r>
            <a:r>
              <a:rPr lang="fr-FR" altLang="fr-FR" sz="1200">
                <a:solidFill>
                  <a:srgbClr val="7030A0"/>
                </a:solidFill>
                <a:latin typeface="Arial" panose="020B0604020202020204" pitchFamily="34" charset="0"/>
                <a:hlinkClick r:id="rId5"/>
              </a:rPr>
              <a:t>précipitations</a:t>
            </a:r>
            <a:r>
              <a:rPr lang="fr-FR" altLang="fr-FR" sz="1200">
                <a:solidFill>
                  <a:srgbClr val="7030A0"/>
                </a:solidFill>
                <a:latin typeface="Arial" panose="020B0604020202020204" pitchFamily="34" charset="0"/>
              </a:rPr>
              <a:t> vont de 700 à 5,000 mm/an, mais surtout à partir de 1000 à 2500 mm/an. Bien que les cultivars peuvent survivre à de longues périodes sèches, elles sont généralement mieux adaptées aux régions avec des </a:t>
            </a:r>
            <a:r>
              <a:rPr lang="fr-FR" altLang="fr-FR" sz="1200">
                <a:solidFill>
                  <a:srgbClr val="7030A0"/>
                </a:solidFill>
                <a:latin typeface="Arial" panose="020B0604020202020204" pitchFamily="34" charset="0"/>
                <a:hlinkClick r:id="rId2"/>
              </a:rPr>
              <a:t>précipitations</a:t>
            </a:r>
            <a:r>
              <a:rPr lang="fr-FR" altLang="fr-FR" sz="1200">
                <a:solidFill>
                  <a:srgbClr val="7030A0"/>
                </a:solidFill>
                <a:latin typeface="Arial" panose="020B0604020202020204" pitchFamily="34" charset="0"/>
              </a:rPr>
              <a:t> </a:t>
            </a:r>
            <a:r>
              <a:rPr lang="fr-FR" altLang="fr-FR" sz="1200">
                <a:solidFill>
                  <a:srgbClr val="7030A0"/>
                </a:solidFill>
                <a:latin typeface="Arial" panose="020B0604020202020204" pitchFamily="34" charset="0"/>
                <a:hlinkClick r:id="rId2"/>
              </a:rPr>
              <a:t>annuelle</a:t>
            </a:r>
            <a:r>
              <a:rPr lang="fr-FR" altLang="fr-FR" sz="1200">
                <a:solidFill>
                  <a:srgbClr val="7030A0"/>
                </a:solidFill>
                <a:latin typeface="Arial" panose="020B0604020202020204" pitchFamily="34" charset="0"/>
              </a:rPr>
              <a:t> moyenne &gt; 1500 mm. Elle préfère les sols à texture ouverte et bien drainés. Elle peut tolérer les sols très acides (Davies et Hutton, 1970). On la trouve dans des sols ayant des </a:t>
            </a:r>
            <a:r>
              <a:rPr lang="fr-FR" altLang="fr-FR" sz="1200">
                <a:solidFill>
                  <a:srgbClr val="7030A0"/>
                </a:solidFill>
                <a:latin typeface="Arial" panose="020B0604020202020204" pitchFamily="34" charset="0"/>
                <a:hlinkClick r:id="rId6"/>
              </a:rPr>
              <a:t>pH</a:t>
            </a:r>
            <a:r>
              <a:rPr lang="fr-FR" altLang="fr-FR" sz="1200">
                <a:solidFill>
                  <a:srgbClr val="7030A0"/>
                </a:solidFill>
                <a:latin typeface="Arial" panose="020B0604020202020204" pitchFamily="34" charset="0"/>
              </a:rPr>
              <a:t> 4,0 à 8,3. Elle pousse moins bien dans les sols argileux lourds. </a:t>
            </a:r>
            <a:r>
              <a:rPr lang="fr-FR" altLang="fr-FR" sz="1200">
                <a:solidFill>
                  <a:srgbClr val="FF0000"/>
                </a:solidFill>
                <a:latin typeface="Arial" panose="020B0604020202020204" pitchFamily="34" charset="0"/>
              </a:rPr>
              <a:t>Elle  n'est pas très tolérante à la salinité. Elle ne résiste pas au feu. Elle est sensible au gel et</a:t>
            </a:r>
            <a:r>
              <a:rPr lang="fr-FR" altLang="fr-FR" sz="1200">
                <a:latin typeface="Arial" panose="020B0604020202020204" pitchFamily="34" charset="0"/>
              </a:rPr>
              <a:t> </a:t>
            </a:r>
            <a:r>
              <a:rPr lang="fr-FR" altLang="fr-FR" sz="1200">
                <a:solidFill>
                  <a:srgbClr val="FF0000"/>
                </a:solidFill>
                <a:latin typeface="Arial" panose="020B0604020202020204" pitchFamily="34" charset="0"/>
              </a:rPr>
              <a:t>est tuée à -2,5 ° C (Bœlcke, 1964). </a:t>
            </a:r>
            <a:r>
              <a:rPr lang="fr-FR" altLang="fr-FR" sz="1200" b="1">
                <a:solidFill>
                  <a:srgbClr val="7030A0"/>
                </a:solidFill>
                <a:latin typeface="Arial" panose="020B0604020202020204" pitchFamily="34" charset="0"/>
              </a:rPr>
              <a:t>Elle une bonne tolérance à la sécheresse</a:t>
            </a:r>
            <a:r>
              <a:rPr lang="fr-FR" altLang="fr-FR" sz="1200">
                <a:solidFill>
                  <a:srgbClr val="7030A0"/>
                </a:solidFill>
                <a:latin typeface="Arial" panose="020B0604020202020204" pitchFamily="34" charset="0"/>
              </a:rPr>
              <a:t>. Elle tolère l’engorgement temporaire (Rijkebusch, 1967), mais ne poussent pas dans les marais (Gilchrist, 1967). Elle fournit un bon foin, contenant 14 à 16 pour cent de protéines brutes, mais tend à devenir ligneuse. </a:t>
            </a:r>
            <a:r>
              <a:rPr lang="fr-FR" altLang="fr-FR" sz="1200">
                <a:solidFill>
                  <a:srgbClr val="FF0000"/>
                </a:solidFill>
                <a:latin typeface="Arial" panose="020B0604020202020204" pitchFamily="34" charset="0"/>
              </a:rPr>
              <a:t>La coupe abusive ou le pâturage intensif par les bovins, quand la plante devient haute et ligneuse, peuvent la tuer, permettant la pénétration des mauvaises herbes. </a:t>
            </a:r>
            <a:r>
              <a:rPr lang="fr-FR" altLang="fr-FR" sz="1200">
                <a:solidFill>
                  <a:srgbClr val="7030A0"/>
                </a:solidFill>
                <a:latin typeface="Arial" panose="020B0604020202020204" pitchFamily="34" charset="0"/>
              </a:rPr>
              <a:t>Le pâturage par les moutons fait moins de dégâts à la plante car ils ont tendance à arracher des feuilles (Tuley, 1968).</a:t>
            </a:r>
            <a:r>
              <a:rPr lang="fr-FR" altLang="fr-FR" sz="1200">
                <a:solidFill>
                  <a:srgbClr val="FF0000"/>
                </a:solidFill>
                <a:latin typeface="Arial" panose="020B0604020202020204" pitchFamily="34" charset="0"/>
              </a:rPr>
              <a:t> </a:t>
            </a:r>
            <a:r>
              <a:rPr lang="fr-FR" altLang="fr-FR" sz="1200">
                <a:solidFill>
                  <a:srgbClr val="7030A0"/>
                </a:solidFill>
                <a:latin typeface="Arial" panose="020B0604020202020204" pitchFamily="34" charset="0"/>
              </a:rPr>
              <a:t>Lorsqu‘elle est établie, </a:t>
            </a:r>
            <a:r>
              <a:rPr lang="fr-FR" altLang="fr-FR" sz="1200">
                <a:solidFill>
                  <a:srgbClr val="FF0000"/>
                </a:solidFill>
                <a:latin typeface="Arial" panose="020B0604020202020204" pitchFamily="34" charset="0"/>
              </a:rPr>
              <a:t>elle</a:t>
            </a:r>
            <a:r>
              <a:rPr lang="fr-FR" altLang="fr-FR" sz="1200">
                <a:solidFill>
                  <a:srgbClr val="7030A0"/>
                </a:solidFill>
                <a:latin typeface="Arial" panose="020B0604020202020204" pitchFamily="34" charset="0"/>
              </a:rPr>
              <a:t> </a:t>
            </a:r>
            <a:r>
              <a:rPr lang="fr-FR" altLang="fr-FR" sz="1200">
                <a:solidFill>
                  <a:srgbClr val="FF0000"/>
                </a:solidFill>
                <a:latin typeface="Arial" panose="020B0604020202020204" pitchFamily="34" charset="0"/>
              </a:rPr>
              <a:t>peut envahir les prairies naturelles, en raison de sa production intense de semences (Horrell, 1963). </a:t>
            </a:r>
            <a:r>
              <a:rPr lang="fr-FR" altLang="fr-FR" sz="1200">
                <a:solidFill>
                  <a:srgbClr val="7030A0"/>
                </a:solidFill>
                <a:latin typeface="Arial" panose="020B0604020202020204" pitchFamily="34" charset="0"/>
              </a:rPr>
              <a:t>Elle s’est naturalisée dans beaucoup de régions tropicales et subtropicales. Elle peut supprimer les mauvaises herbes, si elle est correctement gérée. Elle est utilisée pour le</a:t>
            </a:r>
            <a:r>
              <a:rPr lang="fr-FR" altLang="fr-FR" sz="1200">
                <a:latin typeface="Arial" panose="020B0604020202020204" pitchFamily="34" charset="0"/>
              </a:rPr>
              <a:t> </a:t>
            </a:r>
            <a:r>
              <a:rPr lang="fr-FR" altLang="fr-FR" sz="1200">
                <a:latin typeface="Arial" panose="020B0604020202020204" pitchFamily="34" charset="0"/>
                <a:hlinkClick r:id="rId7"/>
              </a:rPr>
              <a:t>pâturage</a:t>
            </a:r>
            <a:r>
              <a:rPr lang="fr-FR" altLang="fr-FR" sz="1200">
                <a:latin typeface="Arial" panose="020B0604020202020204" pitchFamily="34" charset="0"/>
              </a:rPr>
              <a:t> </a:t>
            </a:r>
            <a:r>
              <a:rPr lang="fr-FR" altLang="fr-FR" sz="1200">
                <a:solidFill>
                  <a:srgbClr val="7030A0"/>
                </a:solidFill>
                <a:latin typeface="Arial" panose="020B0604020202020204" pitchFamily="34" charset="0"/>
              </a:rPr>
              <a:t>(à brouter et à faucher), comme </a:t>
            </a:r>
            <a:r>
              <a:rPr lang="fr-FR" altLang="fr-FR" sz="1200">
                <a:solidFill>
                  <a:srgbClr val="7030A0"/>
                </a:solidFill>
                <a:latin typeface="Arial" panose="020B0604020202020204" pitchFamily="34" charset="0"/>
                <a:hlinkClick r:id="rId8"/>
              </a:rPr>
              <a:t>culture intercalaire</a:t>
            </a:r>
            <a:r>
              <a:rPr lang="fr-FR" altLang="fr-FR" sz="1200">
                <a:solidFill>
                  <a:srgbClr val="7030A0"/>
                </a:solidFill>
                <a:latin typeface="Arial" panose="020B0604020202020204" pitchFamily="34" charset="0"/>
              </a:rPr>
              <a:t> dans le riz, couverture du sol (lutte contre l'érosion), dans les vergers, </a:t>
            </a:r>
            <a:r>
              <a:rPr lang="fr-FR" altLang="fr-FR" sz="1200">
                <a:solidFill>
                  <a:srgbClr val="7030A0"/>
                </a:solidFill>
                <a:latin typeface="Arial" panose="020B0604020202020204" pitchFamily="34" charset="0"/>
                <a:hlinkClick r:id="rId9"/>
              </a:rPr>
              <a:t>engrais vert</a:t>
            </a:r>
            <a:r>
              <a:rPr lang="fr-FR" altLang="fr-FR" sz="1200">
                <a:solidFill>
                  <a:srgbClr val="7030A0"/>
                </a:solidFill>
                <a:latin typeface="Arial" panose="020B0604020202020204" pitchFamily="34" charset="0"/>
              </a:rPr>
              <a:t>, plante mellifère etc. Elle possède un système racinaire puissant. </a:t>
            </a:r>
            <a:r>
              <a:rPr lang="fr-FR" altLang="fr-FR" sz="1200">
                <a:solidFill>
                  <a:srgbClr val="FF0000"/>
                </a:solidFill>
                <a:latin typeface="Arial" panose="020B0604020202020204" pitchFamily="34" charset="0"/>
              </a:rPr>
              <a:t>Elle peut être toxique pour le coton (effets allélopathiques).</a:t>
            </a:r>
          </a:p>
          <a:p>
            <a:pPr eaLnBrk="1" hangingPunct="1">
              <a:spcBef>
                <a:spcPct val="0"/>
              </a:spcBef>
              <a:buFontTx/>
              <a:buNone/>
            </a:pPr>
            <a:r>
              <a:rPr lang="fr-FR" altLang="fr-FR" sz="1000">
                <a:solidFill>
                  <a:srgbClr val="7030A0"/>
                </a:solidFill>
                <a:latin typeface="Arial" panose="020B0604020202020204" pitchFamily="34" charset="0"/>
              </a:rPr>
              <a:t>Sources : a) </a:t>
            </a:r>
            <a:r>
              <a:rPr lang="fr-FR" altLang="fr-FR" sz="1000">
                <a:solidFill>
                  <a:srgbClr val="7030A0"/>
                </a:solidFill>
                <a:latin typeface="Arial" panose="020B0604020202020204" pitchFamily="34" charset="0"/>
                <a:hlinkClick r:id="rId10"/>
              </a:rPr>
              <a:t>http://www.fao.org/ag/agp/AGPC/doc/Gbase/data/pf000070.htm</a:t>
            </a:r>
            <a:r>
              <a:rPr lang="fr-FR" altLang="fr-FR" sz="1000">
                <a:solidFill>
                  <a:srgbClr val="7030A0"/>
                </a:solidFill>
                <a:latin typeface="Arial" panose="020B0604020202020204" pitchFamily="34" charset="0"/>
              </a:rPr>
              <a:t>, </a:t>
            </a:r>
          </a:p>
          <a:p>
            <a:pPr eaLnBrk="1" hangingPunct="1">
              <a:spcBef>
                <a:spcPct val="0"/>
              </a:spcBef>
              <a:buFontTx/>
              <a:buNone/>
            </a:pPr>
            <a:r>
              <a:rPr lang="fr-FR" altLang="fr-FR" sz="1000">
                <a:solidFill>
                  <a:srgbClr val="7030A0"/>
                </a:solidFill>
                <a:latin typeface="Arial" panose="020B0604020202020204" pitchFamily="34" charset="0"/>
              </a:rPr>
              <a:t>b) </a:t>
            </a:r>
            <a:r>
              <a:rPr lang="fr-FR" altLang="fr-FR" sz="1000">
                <a:solidFill>
                  <a:srgbClr val="7030A0"/>
                </a:solidFill>
                <a:latin typeface="Arial" panose="020B0604020202020204" pitchFamily="34" charset="0"/>
                <a:hlinkClick r:id="rId11"/>
              </a:rPr>
              <a:t>http://www.tropicalforages.info/key/Forages/Media/Html/Stylosanthes_guianensis_var._guianensis.htm</a:t>
            </a:r>
            <a:r>
              <a:rPr lang="fr-FR" altLang="fr-FR" sz="1000">
                <a:solidFill>
                  <a:srgbClr val="7030A0"/>
                </a:solidFill>
                <a:latin typeface="Arial" panose="020B0604020202020204" pitchFamily="34" charset="0"/>
              </a:rPr>
              <a:t>, </a:t>
            </a:r>
          </a:p>
          <a:p>
            <a:pPr eaLnBrk="1" hangingPunct="1">
              <a:spcBef>
                <a:spcPct val="0"/>
              </a:spcBef>
              <a:buFontTx/>
              <a:buNone/>
            </a:pPr>
            <a:r>
              <a:rPr lang="fr-FR" altLang="fr-FR" sz="1000">
                <a:solidFill>
                  <a:srgbClr val="7030A0"/>
                </a:solidFill>
                <a:latin typeface="Arial" panose="020B0604020202020204" pitchFamily="34" charset="0"/>
              </a:rPr>
              <a:t>c) </a:t>
            </a:r>
            <a:r>
              <a:rPr lang="fr-FR" altLang="fr-FR" sz="1000">
                <a:solidFill>
                  <a:srgbClr val="7030A0"/>
                </a:solidFill>
                <a:latin typeface="Arial" panose="020B0604020202020204" pitchFamily="34" charset="0"/>
                <a:hlinkClick r:id="rId12"/>
              </a:rPr>
              <a:t>http://agroecologie.cirad.fr/content/download/7196/35153/file/1205643257.pdf</a:t>
            </a:r>
            <a:r>
              <a:rPr lang="fr-FR" altLang="fr-FR" sz="1000">
                <a:solidFill>
                  <a:srgbClr val="7030A0"/>
                </a:solidFill>
                <a:latin typeface="Arial" panose="020B0604020202020204" pitchFamily="34" charset="0"/>
              </a:rPr>
              <a:t> ,</a:t>
            </a:r>
          </a:p>
          <a:p>
            <a:pPr eaLnBrk="1" hangingPunct="1">
              <a:spcBef>
                <a:spcPct val="0"/>
              </a:spcBef>
              <a:buFontTx/>
              <a:buNone/>
            </a:pPr>
            <a:r>
              <a:rPr lang="fr-FR" altLang="fr-FR" sz="1000">
                <a:solidFill>
                  <a:srgbClr val="7030A0"/>
                </a:solidFill>
                <a:latin typeface="Arial" panose="020B0604020202020204" pitchFamily="34" charset="0"/>
              </a:rPr>
              <a:t>d) </a:t>
            </a:r>
            <a:r>
              <a:rPr lang="fr-FR" altLang="fr-FR" sz="1000">
                <a:solidFill>
                  <a:srgbClr val="7030A0"/>
                </a:solidFill>
                <a:latin typeface="Arial" panose="020B0604020202020204" pitchFamily="34" charset="0"/>
                <a:hlinkClick r:id="rId13"/>
              </a:rPr>
              <a:t>http://en.wikipedia.org/wiki/Stylosanthes</a:t>
            </a:r>
            <a:r>
              <a:rPr lang="fr-FR" altLang="fr-FR" sz="1000">
                <a:solidFill>
                  <a:srgbClr val="7030A0"/>
                </a:solidFill>
                <a:latin typeface="Arial" panose="020B0604020202020204" pitchFamily="34" charset="0"/>
              </a:rPr>
              <a:t> </a:t>
            </a:r>
          </a:p>
        </p:txBody>
      </p:sp>
      <p:sp>
        <p:nvSpPr>
          <p:cNvPr id="8198" name="Rectangle 5"/>
          <p:cNvSpPr>
            <a:spLocks noChangeArrowheads="1"/>
          </p:cNvSpPr>
          <p:nvPr/>
        </p:nvSpPr>
        <p:spPr bwMode="auto">
          <a:xfrm>
            <a:off x="107950" y="981075"/>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1.1. </a:t>
            </a:r>
            <a:r>
              <a:rPr lang="fr-FR" altLang="fr-FR" sz="1800" b="1">
                <a:solidFill>
                  <a:srgbClr val="7030A0"/>
                </a:solidFill>
                <a:latin typeface="Arial" panose="020B0604020202020204" pitchFamily="34" charset="0"/>
              </a:rPr>
              <a:t>Luzerne brésilienne</a:t>
            </a:r>
            <a:r>
              <a:rPr lang="fr-FR" altLang="fr-FR" sz="1800">
                <a:solidFill>
                  <a:srgbClr val="7030A0"/>
                </a:solidFill>
                <a:latin typeface="Arial" panose="020B0604020202020204" pitchFamily="34" charset="0"/>
              </a:rPr>
              <a:t> ou </a:t>
            </a:r>
            <a:r>
              <a:rPr lang="fr-FR" altLang="fr-FR" sz="1800" b="1">
                <a:solidFill>
                  <a:srgbClr val="7030A0"/>
                </a:solidFill>
                <a:latin typeface="Arial" panose="020B0604020202020204" pitchFamily="34" charset="0"/>
              </a:rPr>
              <a:t>Luzerne tropicale </a:t>
            </a:r>
            <a:r>
              <a:rPr lang="fr-FR" altLang="fr-FR" sz="1800">
                <a:solidFill>
                  <a:srgbClr val="7030A0"/>
                </a:solidFill>
                <a:latin typeface="Arial" panose="020B0604020202020204" pitchFamily="34" charset="0"/>
              </a:rPr>
              <a:t>(</a:t>
            </a:r>
            <a:r>
              <a:rPr lang="fr-FR" altLang="fr-FR" sz="1800" i="1">
                <a:solidFill>
                  <a:srgbClr val="7030A0"/>
                </a:solidFill>
                <a:latin typeface="Arial" panose="020B0604020202020204" pitchFamily="34" charset="0"/>
              </a:rPr>
              <a:t>Stylosanthes</a:t>
            </a:r>
            <a:r>
              <a:rPr lang="fr-FR" altLang="fr-FR" sz="1800">
                <a:solidFill>
                  <a:srgbClr val="7030A0"/>
                </a:solidFill>
                <a:latin typeface="Arial" panose="020B0604020202020204" pitchFamily="34" charset="0"/>
              </a:rPr>
              <a:t> </a:t>
            </a:r>
            <a:r>
              <a:rPr lang="fr-FR" altLang="fr-FR" sz="1800" i="1">
                <a:solidFill>
                  <a:srgbClr val="7030A0"/>
                </a:solidFill>
                <a:latin typeface="Arial" panose="020B0604020202020204" pitchFamily="34" charset="0"/>
              </a:rPr>
              <a:t>guianensis</a:t>
            </a:r>
            <a:r>
              <a:rPr lang="fr-FR" altLang="fr-FR" sz="1800">
                <a:solidFill>
                  <a:srgbClr val="7030A0"/>
                </a:solidFill>
                <a:latin typeface="Arial" panose="020B0604020202020204" pitchFamily="34" charset="0"/>
              </a:rPr>
              <a:t>) </a:t>
            </a:r>
          </a:p>
        </p:txBody>
      </p:sp>
      <p:pic>
        <p:nvPicPr>
          <p:cNvPr id="8199" name="Picture 16" descr="C:\Users\LISAN\Pictures\Plantes fourragères\Stylosanthes guianensis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51149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7" descr="C:\Users\LISAN\Pictures\Plantes fourragères\Stylosanthes guianensis7_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5175" y="4365625"/>
            <a:ext cx="7588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8" descr="C:\Users\LISAN\Pictures\Plantes fourragères\Stylosanthes guianensis6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4275" y="4365625"/>
            <a:ext cx="768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9" descr="C:\Users\LISAN\Pictures\Plantes fourragères\Stylosanthes_guianensis_seeds_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1013" y="115888"/>
            <a:ext cx="8477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0" descr="C:\Users\LISAN\Pictures\Plantes fourragères\Stylosanthes guianensis5.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9975" y="5124450"/>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2" descr="C:\Users\LISAN\Pictures\Plantes fourragères\Stylosanthes guianensis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40650" y="5176838"/>
            <a:ext cx="125888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3" descr="C:\Users\LISAN\Pictures\Plantes fourragères\Stylosanthes guianensis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950" y="5135563"/>
            <a:ext cx="21240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descr="C:\Users\LISAN\Pictures\Plantes fourragères\logo invasive plants5_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2813" y="10525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Image 10" descr="logo aride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50825"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07950" y="620713"/>
            <a:ext cx="612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 </a:t>
            </a:r>
            <a:r>
              <a:rPr lang="fr-FR" altLang="fr-FR" sz="1800" b="1">
                <a:solidFill>
                  <a:srgbClr val="7030A0"/>
                </a:solidFill>
              </a:rPr>
              <a:t>Légumineuses tropicales utilisées comme engrais vert (suite)</a:t>
            </a:r>
          </a:p>
        </p:txBody>
      </p:sp>
      <p:sp>
        <p:nvSpPr>
          <p:cNvPr id="9219"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9220" name="Espace réservé du numéro de diapositive 1"/>
          <p:cNvSpPr txBox="1">
            <a:spLocks noGrp="1"/>
          </p:cNvSpPr>
          <p:nvPr/>
        </p:nvSpPr>
        <p:spPr bwMode="auto">
          <a:xfrm>
            <a:off x="8459788" y="2603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727C32B-CE4A-4100-A955-1BE2A0262AE1}" type="slidenum">
              <a:rPr lang="fr-FR" altLang="fr-FR" sz="1200">
                <a:solidFill>
                  <a:srgbClr val="898989"/>
                </a:solidFill>
                <a:latin typeface="Times New Roman" panose="02020603050405020304" pitchFamily="18" charset="0"/>
              </a:rPr>
              <a:pPr algn="r" eaLnBrk="1" hangingPunct="1">
                <a:spcBef>
                  <a:spcPct val="0"/>
                </a:spcBef>
                <a:buFontTx/>
                <a:buNone/>
              </a:pPr>
              <a:t>8</a:t>
            </a:fld>
            <a:endParaRPr lang="fr-FR" altLang="fr-FR" sz="1200">
              <a:solidFill>
                <a:srgbClr val="898989"/>
              </a:solidFill>
              <a:latin typeface="Times New Roman" panose="02020603050405020304" pitchFamily="18" charset="0"/>
            </a:endParaRPr>
          </a:p>
        </p:txBody>
      </p:sp>
      <p:pic>
        <p:nvPicPr>
          <p:cNvPr id="9221" name="Image 8" descr="Crotalaria junc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03363"/>
            <a:ext cx="24479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toxic-2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052513"/>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descr="C:\Users\LISAN\Pictures\Plantes fourragères\Crotalaria junce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725" y="4868863"/>
            <a:ext cx="13858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11" descr="logo cheval3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981075"/>
            <a:ext cx="6477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4" descr="C:\Users\LISAN\Pictures\Plantes fourragères\Crotalaria juncea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797425"/>
            <a:ext cx="1400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5" descr="C:\Users\LISAN\Pictures\Plantes fourragères\Crotalaria juncea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4724400"/>
            <a:ext cx="1285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6" descr="C:\Users\LISAN\Pictures\Plantes fourragères\Crotalaria juncea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5084763"/>
            <a:ext cx="1995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7" descr="C:\Users\LISAN\Pictures\Plantes fourragères\Crotalaria juncea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5084763"/>
            <a:ext cx="21717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ZoneTexte 15"/>
          <p:cNvSpPr txBox="1">
            <a:spLocks noChangeArrowheads="1"/>
          </p:cNvSpPr>
          <p:nvPr/>
        </p:nvSpPr>
        <p:spPr bwMode="auto">
          <a:xfrm>
            <a:off x="2555875" y="1557338"/>
            <a:ext cx="64087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Il est cultivée comme </a:t>
            </a:r>
            <a:r>
              <a:rPr lang="fr-FR" altLang="fr-FR" sz="1800" u="sng">
                <a:solidFill>
                  <a:srgbClr val="7030A0"/>
                </a:solidFill>
                <a:latin typeface="Arial" panose="020B0604020202020204" pitchFamily="34" charset="0"/>
                <a:hlinkClick r:id="rId10" tooltip="Les engrais verts"/>
              </a:rPr>
              <a:t>engrais vert</a:t>
            </a:r>
            <a:r>
              <a:rPr lang="fr-FR" altLang="fr-FR" sz="1800">
                <a:solidFill>
                  <a:srgbClr val="7030A0"/>
                </a:solidFill>
                <a:latin typeface="Arial" panose="020B0604020202020204" pitchFamily="34" charset="0"/>
              </a:rPr>
              <a:t>, biocarburant, </a:t>
            </a:r>
            <a:r>
              <a:rPr lang="fr-FR" altLang="fr-FR" sz="1800" u="sng">
                <a:solidFill>
                  <a:srgbClr val="7030A0"/>
                </a:solidFill>
                <a:latin typeface="Arial" panose="020B0604020202020204" pitchFamily="34" charset="0"/>
                <a:hlinkClick r:id="rId11" tooltip="Fourrage"/>
              </a:rPr>
              <a:t>fourrage</a:t>
            </a:r>
            <a:r>
              <a:rPr lang="fr-FR" altLang="fr-FR" sz="1800">
                <a:solidFill>
                  <a:srgbClr val="7030A0"/>
                </a:solidFill>
                <a:latin typeface="Arial" panose="020B0604020202020204" pitchFamily="34" charset="0"/>
              </a:rPr>
              <a:t> et pour la </a:t>
            </a:r>
            <a:r>
              <a:rPr lang="fr-FR" altLang="fr-FR" sz="1800" u="sng">
                <a:solidFill>
                  <a:srgbClr val="7030A0"/>
                </a:solidFill>
                <a:latin typeface="Arial" panose="020B0604020202020204" pitchFamily="34" charset="0"/>
                <a:hlinkClick r:id="rId12" tooltip="Fibre"/>
              </a:rPr>
              <a:t>fibre</a:t>
            </a:r>
            <a:r>
              <a:rPr lang="fr-FR" altLang="fr-FR" sz="1800">
                <a:solidFill>
                  <a:srgbClr val="7030A0"/>
                </a:solidFill>
                <a:latin typeface="Arial" panose="020B0604020202020204" pitchFamily="34" charset="0"/>
              </a:rPr>
              <a:t> lignifiée obtenue à partir de sa tige et la culture intercalaire du riz pluvial.</a:t>
            </a:r>
          </a:p>
          <a:p>
            <a:pPr algn="just" eaLnBrk="1" hangingPunct="1">
              <a:spcBef>
                <a:spcPct val="0"/>
              </a:spcBef>
              <a:buFontTx/>
              <a:buNone/>
            </a:pPr>
            <a:r>
              <a:rPr lang="fr-FR" altLang="fr-FR" sz="1200">
                <a:solidFill>
                  <a:srgbClr val="7030A0"/>
                </a:solidFill>
                <a:latin typeface="Arial" panose="020B0604020202020204" pitchFamily="34" charset="0"/>
              </a:rPr>
              <a:t>La plante annuelle à croissance rapide, pouvant atteindre 2 à 3 m, porte des fleurs jaunes et des feuilles allongées, alternées. L'ombre de son couvert dense réduit la population des mauvaises herbes. </a:t>
            </a:r>
            <a:r>
              <a:rPr lang="fr-FR" altLang="fr-FR" sz="1200" b="1">
                <a:solidFill>
                  <a:srgbClr val="7030A0"/>
                </a:solidFill>
                <a:latin typeface="Arial" panose="020B0604020202020204" pitchFamily="34" charset="0"/>
              </a:rPr>
              <a:t>Elle résiste à la sécheresse </a:t>
            </a:r>
            <a:r>
              <a:rPr lang="fr-FR" altLang="fr-FR" sz="1200">
                <a:solidFill>
                  <a:srgbClr val="7030A0"/>
                </a:solidFill>
                <a:latin typeface="Arial" panose="020B0604020202020204" pitchFamily="34" charset="0"/>
              </a:rPr>
              <a:t>et est adaptée aux zones chaudes, arides et semi-arides, mais peut tolérer de légères gelées. </a:t>
            </a:r>
            <a:r>
              <a:rPr lang="fr-FR" altLang="fr-FR" sz="1200">
                <a:solidFill>
                  <a:srgbClr val="FF0000"/>
                </a:solidFill>
                <a:latin typeface="Arial" panose="020B0604020202020204" pitchFamily="34" charset="0"/>
              </a:rPr>
              <a:t>Elle ne tolère pas le sel, ni l'engorgement soutenue. </a:t>
            </a:r>
            <a:r>
              <a:rPr lang="fr-FR" altLang="fr-FR" sz="1200">
                <a:solidFill>
                  <a:srgbClr val="7030A0"/>
                </a:solidFill>
                <a:latin typeface="Arial" panose="020B0604020202020204" pitchFamily="34" charset="0"/>
              </a:rPr>
              <a:t>Son foin peut être incorporé en toute sécurité jusqu'à 45% dans les rations de moutons, sous un système d'alimentation intensive. </a:t>
            </a:r>
          </a:p>
          <a:p>
            <a:pPr algn="just" eaLnBrk="1" hangingPunct="1">
              <a:spcBef>
                <a:spcPct val="0"/>
              </a:spcBef>
              <a:buFontTx/>
              <a:buNone/>
            </a:pPr>
            <a:r>
              <a:rPr lang="fr-FR" altLang="fr-FR" sz="1200">
                <a:solidFill>
                  <a:srgbClr val="FF0000"/>
                </a:solidFill>
                <a:latin typeface="Arial" panose="020B0604020202020204" pitchFamily="34" charset="0"/>
              </a:rPr>
              <a:t>La plante est toxique (surtout par ses graines) pour le cheval, à cause de la présence d'alcaloïdes de type pyrrolizidine typique du genre </a:t>
            </a:r>
            <a:r>
              <a:rPr lang="fr-FR" altLang="fr-FR" sz="1200" i="1">
                <a:solidFill>
                  <a:srgbClr val="FF0000"/>
                </a:solidFill>
                <a:latin typeface="Arial" panose="020B0604020202020204" pitchFamily="34" charset="0"/>
              </a:rPr>
              <a:t>Crotalaria</a:t>
            </a:r>
            <a:r>
              <a:rPr lang="fr-FR" altLang="fr-FR" sz="1200">
                <a:solidFill>
                  <a:srgbClr val="FF0000"/>
                </a:solidFill>
                <a:latin typeface="Arial" panose="020B0604020202020204" pitchFamily="34" charset="0"/>
              </a:rPr>
              <a:t>.</a:t>
            </a:r>
          </a:p>
          <a:p>
            <a:pPr eaLnBrk="1" hangingPunct="1">
              <a:spcBef>
                <a:spcPct val="0"/>
              </a:spcBef>
              <a:buFontTx/>
              <a:buNone/>
            </a:pPr>
            <a:r>
              <a:rPr lang="fr-FR" altLang="fr-FR" sz="1100">
                <a:solidFill>
                  <a:srgbClr val="7030A0"/>
                </a:solidFill>
                <a:latin typeface="Arial" panose="020B0604020202020204" pitchFamily="34" charset="0"/>
              </a:rPr>
              <a:t>Sources : a) </a:t>
            </a:r>
            <a:r>
              <a:rPr lang="fr-FR" altLang="fr-FR" sz="1100" u="sng">
                <a:solidFill>
                  <a:srgbClr val="7030A0"/>
                </a:solidFill>
                <a:latin typeface="Arial" panose="020B0604020202020204" pitchFamily="34" charset="0"/>
                <a:hlinkClick r:id="rId13"/>
              </a:rPr>
              <a:t>http://en.wikipedia.org/wiki/Crotalaria_juncea</a:t>
            </a:r>
            <a:r>
              <a:rPr lang="fr-FR" altLang="fr-FR" sz="1100">
                <a:solidFill>
                  <a:srgbClr val="7030A0"/>
                </a:solidFill>
                <a:latin typeface="Arial" panose="020B0604020202020204" pitchFamily="34" charset="0"/>
              </a:rPr>
              <a:t>,</a:t>
            </a:r>
          </a:p>
          <a:p>
            <a:pPr eaLnBrk="1" hangingPunct="1">
              <a:spcBef>
                <a:spcPct val="0"/>
              </a:spcBef>
              <a:buFontTx/>
              <a:buNone/>
            </a:pPr>
            <a:r>
              <a:rPr lang="fr-FR" altLang="fr-FR" sz="1100">
                <a:solidFill>
                  <a:srgbClr val="7030A0"/>
                </a:solidFill>
                <a:latin typeface="Arial" panose="020B0604020202020204" pitchFamily="34" charset="0"/>
              </a:rPr>
              <a:t>b) </a:t>
            </a:r>
            <a:r>
              <a:rPr lang="fr-FR" altLang="fr-FR" sz="1100">
                <a:solidFill>
                  <a:srgbClr val="7030A0"/>
                </a:solidFill>
                <a:latin typeface="Arial" panose="020B0604020202020204" pitchFamily="34" charset="0"/>
                <a:hlinkClick r:id="rId14"/>
              </a:rPr>
              <a:t>http://www.fao.org/ag/AGP/AGPC/doc/GBASE/DATA/PF000475.HTM</a:t>
            </a:r>
            <a:r>
              <a:rPr lang="fr-FR" altLang="fr-FR" sz="1100">
                <a:solidFill>
                  <a:srgbClr val="7030A0"/>
                </a:solidFill>
                <a:latin typeface="Arial" panose="020B0604020202020204" pitchFamily="34" charset="0"/>
              </a:rPr>
              <a:t> </a:t>
            </a:r>
          </a:p>
          <a:p>
            <a:pPr eaLnBrk="1" hangingPunct="1">
              <a:spcBef>
                <a:spcPct val="0"/>
              </a:spcBef>
              <a:buFontTx/>
              <a:buNone/>
            </a:pPr>
            <a:r>
              <a:rPr lang="fr-FR" altLang="fr-FR" sz="1100">
                <a:solidFill>
                  <a:srgbClr val="7030A0"/>
                </a:solidFill>
                <a:latin typeface="Arial" panose="020B0604020202020204" pitchFamily="34" charset="0"/>
              </a:rPr>
              <a:t>c) </a:t>
            </a:r>
            <a:r>
              <a:rPr lang="fr-FR" altLang="fr-FR" sz="1100">
                <a:solidFill>
                  <a:srgbClr val="7030A0"/>
                </a:solidFill>
                <a:latin typeface="Arial" panose="020B0604020202020204" pitchFamily="34" charset="0"/>
                <a:hlinkClick r:id="rId15"/>
              </a:rPr>
              <a:t>http://www.cuniculture.info/Docs/Elevage/Figur-Tropic/chapitre3/plantes-61-CrotalariaJuncea.htm</a:t>
            </a:r>
            <a:r>
              <a:rPr lang="fr-FR" altLang="fr-FR" sz="1100">
                <a:solidFill>
                  <a:srgbClr val="7030A0"/>
                </a:solidFill>
                <a:latin typeface="Arial" panose="020B0604020202020204" pitchFamily="34" charset="0"/>
              </a:rPr>
              <a:t> </a:t>
            </a:r>
          </a:p>
        </p:txBody>
      </p:sp>
      <p:sp>
        <p:nvSpPr>
          <p:cNvPr id="9230" name="Rectangle 16"/>
          <p:cNvSpPr>
            <a:spLocks noChangeArrowheads="1"/>
          </p:cNvSpPr>
          <p:nvPr/>
        </p:nvSpPr>
        <p:spPr bwMode="auto">
          <a:xfrm>
            <a:off x="179388" y="1052513"/>
            <a:ext cx="8640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rPr>
              <a:t>1.2. </a:t>
            </a:r>
            <a:r>
              <a:rPr lang="fr-FR" altLang="fr-FR" sz="1800" b="1">
                <a:solidFill>
                  <a:srgbClr val="7030A0"/>
                </a:solidFill>
                <a:latin typeface="Arial" panose="020B0604020202020204" pitchFamily="34" charset="0"/>
              </a:rPr>
              <a:t>Crotalaire effilée </a:t>
            </a:r>
            <a:r>
              <a:rPr lang="fr-FR" altLang="fr-FR" sz="1800">
                <a:solidFill>
                  <a:srgbClr val="7030A0"/>
                </a:solidFill>
                <a:latin typeface="Arial" panose="020B0604020202020204" pitchFamily="34" charset="0"/>
              </a:rPr>
              <a:t>ou </a:t>
            </a:r>
            <a:r>
              <a:rPr lang="fr-FR" altLang="fr-FR" sz="1800" b="1">
                <a:solidFill>
                  <a:srgbClr val="7030A0"/>
                </a:solidFill>
                <a:latin typeface="Arial" panose="020B0604020202020204" pitchFamily="34" charset="0"/>
              </a:rPr>
              <a:t>Chanvre du Bengale </a:t>
            </a:r>
            <a:r>
              <a:rPr lang="fr-FR" altLang="fr-FR" sz="1800">
                <a:solidFill>
                  <a:srgbClr val="7030A0"/>
                </a:solidFill>
                <a:latin typeface="Arial" panose="020B0604020202020204" pitchFamily="34" charset="0"/>
              </a:rPr>
              <a:t>(</a:t>
            </a:r>
            <a:r>
              <a:rPr lang="fr-FR" altLang="fr-FR" sz="1800" i="1">
                <a:solidFill>
                  <a:srgbClr val="7030A0"/>
                </a:solidFill>
                <a:latin typeface="Arial" panose="020B0604020202020204" pitchFamily="34" charset="0"/>
              </a:rPr>
              <a:t>Crotalaria juncea</a:t>
            </a:r>
            <a:r>
              <a:rPr lang="fr-FR" altLang="fr-FR" sz="1800">
                <a:solidFill>
                  <a:srgbClr val="7030A0"/>
                </a:solidFill>
                <a:latin typeface="Arial" panose="020B0604020202020204" pitchFamily="34" charset="0"/>
              </a:rPr>
              <a:t>)</a:t>
            </a:r>
            <a:endParaRPr lang="fr-FR" altLang="fr-FR" sz="1800">
              <a:latin typeface="Arial" panose="020B0604020202020204" pitchFamily="34" charset="0"/>
            </a:endParaRPr>
          </a:p>
        </p:txBody>
      </p:sp>
      <p:pic>
        <p:nvPicPr>
          <p:cNvPr id="9231" name="Picture 2" descr="C:\Users\LISAN\Pictures\Plantes fourragères\Crotalaria juncea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3429000"/>
            <a:ext cx="198596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Image 10" descr="logo aride_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0825" y="0"/>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07950" y="620713"/>
            <a:ext cx="612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rPr>
              <a:t>1.</a:t>
            </a:r>
            <a:r>
              <a:rPr lang="fr-FR" altLang="fr-FR" sz="1800" b="1">
                <a:solidFill>
                  <a:srgbClr val="7030A0"/>
                </a:solidFill>
              </a:rPr>
              <a:t> Légumineuses tropicales utilisées comme engrais vert (suite)</a:t>
            </a:r>
          </a:p>
        </p:txBody>
      </p:sp>
      <p:sp>
        <p:nvSpPr>
          <p:cNvPr id="10243" name="WordArt 4"/>
          <p:cNvSpPr>
            <a:spLocks noChangeArrowheads="1" noChangeShapeType="1" noTextEdit="1"/>
          </p:cNvSpPr>
          <p:nvPr/>
        </p:nvSpPr>
        <p:spPr bwMode="auto">
          <a:xfrm>
            <a:off x="1042988" y="188913"/>
            <a:ext cx="6913562" cy="3603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panose="020B0A04020102020204" pitchFamily="34" charset="0"/>
              </a:rPr>
              <a:t>Plantes couvre-sol et fourragères tropicales </a:t>
            </a:r>
          </a:p>
        </p:txBody>
      </p:sp>
      <p:sp>
        <p:nvSpPr>
          <p:cNvPr id="10244" name="Espace réservé du numéro de diapositive 1"/>
          <p:cNvSpPr txBox="1">
            <a:spLocks noGrp="1"/>
          </p:cNvSpPr>
          <p:nvPr/>
        </p:nvSpPr>
        <p:spPr bwMode="auto">
          <a:xfrm>
            <a:off x="8459788" y="2603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589779B-6DD7-41E8-BBCA-867E2BFD11E1}" type="slidenum">
              <a:rPr lang="fr-FR" altLang="fr-FR" sz="1200">
                <a:solidFill>
                  <a:srgbClr val="898989"/>
                </a:solidFill>
                <a:latin typeface="Times New Roman" panose="02020603050405020304" pitchFamily="18" charset="0"/>
              </a:rPr>
              <a:pPr algn="r" eaLnBrk="1" hangingPunct="1">
                <a:spcBef>
                  <a:spcPct val="0"/>
                </a:spcBef>
                <a:buFontTx/>
                <a:buNone/>
              </a:pPr>
              <a:t>9</a:t>
            </a:fld>
            <a:endParaRPr lang="fr-FR" altLang="fr-FR" sz="1200">
              <a:solidFill>
                <a:srgbClr val="898989"/>
              </a:solidFill>
              <a:latin typeface="Times New Roman" panose="02020603050405020304" pitchFamily="18" charset="0"/>
            </a:endParaRPr>
          </a:p>
        </p:txBody>
      </p:sp>
      <p:pic>
        <p:nvPicPr>
          <p:cNvPr id="10245" name="Picture 3" descr="C:\Users\LISAN\Pictures\Plantes fourragères\Tephrosia vogelii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221163"/>
            <a:ext cx="2476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0"/>
          <p:cNvSpPr>
            <a:spLocks noChangeArrowheads="1"/>
          </p:cNvSpPr>
          <p:nvPr/>
        </p:nvSpPr>
        <p:spPr bwMode="auto">
          <a:xfrm>
            <a:off x="2484438" y="6453188"/>
            <a:ext cx="148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7030A0"/>
                </a:solidFill>
              </a:rPr>
              <a:t>←Tephrosia candida</a:t>
            </a:r>
            <a:r>
              <a:rPr lang="fr-FR" altLang="fr-FR" sz="1200">
                <a:solidFill>
                  <a:srgbClr val="7030A0"/>
                </a:solidFill>
              </a:rPr>
              <a:t> </a:t>
            </a:r>
          </a:p>
        </p:txBody>
      </p:sp>
      <p:pic>
        <p:nvPicPr>
          <p:cNvPr id="10247" name="Picture 4" descr="C:\Users\LISAN\Pictures\Plantes fourragères\Tephrosia vogeli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21163"/>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descr="C:\Users\LISAN\Pictures\Plantes fourragères\Tephrosia vogeli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21163"/>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4"/>
          <p:cNvSpPr>
            <a:spLocks noChangeArrowheads="1"/>
          </p:cNvSpPr>
          <p:nvPr/>
        </p:nvSpPr>
        <p:spPr bwMode="auto">
          <a:xfrm>
            <a:off x="3851275" y="6308725"/>
            <a:ext cx="139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7030A0"/>
                </a:solidFill>
              </a:rPr>
              <a:t>Tephrosia vogelii</a:t>
            </a:r>
            <a:r>
              <a:rPr lang="fr-FR" altLang="fr-FR" sz="1200">
                <a:solidFill>
                  <a:srgbClr val="7030A0"/>
                </a:solidFill>
              </a:rPr>
              <a:t> →</a:t>
            </a:r>
          </a:p>
        </p:txBody>
      </p:sp>
      <p:pic>
        <p:nvPicPr>
          <p:cNvPr id="10250" name="Picture 6" descr="C:\Users\LISAN\Pictures\Plantes fourragères\Tephrosia candid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175250"/>
            <a:ext cx="23764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7" descr="C:\Users\LISAN\Pictures\Plantes fourragères\Tephrosia candid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149725"/>
            <a:ext cx="14430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ZoneTexte 15"/>
          <p:cNvSpPr txBox="1">
            <a:spLocks noChangeArrowheads="1"/>
          </p:cNvSpPr>
          <p:nvPr/>
        </p:nvSpPr>
        <p:spPr bwMode="auto">
          <a:xfrm>
            <a:off x="107950" y="1052513"/>
            <a:ext cx="8856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7030A0"/>
                </a:solidFill>
                <a:latin typeface="Arial" panose="020B0604020202020204" pitchFamily="34" charset="0"/>
              </a:rPr>
              <a:t>1.3. </a:t>
            </a:r>
            <a:r>
              <a:rPr lang="fr-FR" altLang="fr-FR" sz="1800" b="1" i="1">
                <a:solidFill>
                  <a:srgbClr val="7030A0"/>
                </a:solidFill>
                <a:latin typeface="Arial" panose="020B0604020202020204" pitchFamily="34" charset="0"/>
              </a:rPr>
              <a:t>Tephrosia sp.</a:t>
            </a:r>
            <a:r>
              <a:rPr lang="fr-FR" altLang="fr-FR" sz="18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C’est un genre de </a:t>
            </a:r>
            <a:r>
              <a:rPr lang="fr-FR" altLang="fr-FR" sz="1200" u="sng">
                <a:solidFill>
                  <a:srgbClr val="7030A0"/>
                </a:solidFill>
                <a:latin typeface="Arial" panose="020B0604020202020204" pitchFamily="34" charset="0"/>
                <a:hlinkClick r:id="rId7" tooltip="Plante à fleurs"/>
              </a:rPr>
              <a:t>plantes à fleurs</a:t>
            </a:r>
            <a:r>
              <a:rPr lang="fr-FR" altLang="fr-FR" sz="1200">
                <a:solidFill>
                  <a:srgbClr val="7030A0"/>
                </a:solidFill>
                <a:latin typeface="Arial" panose="020B0604020202020204" pitchFamily="34" charset="0"/>
              </a:rPr>
              <a:t>, des arbustes, à croissance rapide, servant de plantes d'ombrage pour d'autres plantes dans les pépinières, pour les haies vives, limiter l’érosion et comme fixatrice d’azote dans le sol. </a:t>
            </a:r>
            <a:r>
              <a:rPr lang="fr-FR" altLang="fr-FR" sz="1200">
                <a:solidFill>
                  <a:srgbClr val="FF0000"/>
                </a:solidFill>
                <a:latin typeface="Arial" panose="020B0604020202020204" pitchFamily="34" charset="0"/>
              </a:rPr>
              <a:t>De nombreuses espèces du genre sont toxiques, en particulier pour les </a:t>
            </a:r>
            <a:r>
              <a:rPr lang="fr-FR" altLang="fr-FR" sz="1200" u="sng">
                <a:solidFill>
                  <a:srgbClr val="FF0000"/>
                </a:solidFill>
                <a:latin typeface="Arial" panose="020B0604020202020204" pitchFamily="34" charset="0"/>
                <a:hlinkClick r:id="rId8" tooltip="Piscicide"/>
              </a:rPr>
              <a:t>poissons</a:t>
            </a:r>
            <a:r>
              <a:rPr lang="fr-FR" altLang="fr-FR" sz="1200">
                <a:solidFill>
                  <a:srgbClr val="FF0000"/>
                </a:solidFill>
                <a:latin typeface="Arial" panose="020B0604020202020204" pitchFamily="34" charset="0"/>
              </a:rPr>
              <a:t>, pour leur forte concentration de </a:t>
            </a:r>
            <a:r>
              <a:rPr lang="fr-FR" altLang="fr-FR" sz="1200" u="sng">
                <a:solidFill>
                  <a:srgbClr val="FF0000"/>
                </a:solidFill>
                <a:latin typeface="Arial" panose="020B0604020202020204" pitchFamily="34" charset="0"/>
                <a:hlinkClick r:id="rId9" tooltip="La roténone"/>
              </a:rPr>
              <a:t>roténone</a:t>
            </a:r>
            <a:r>
              <a:rPr lang="fr-FR" altLang="fr-FR" sz="1200">
                <a:solidFill>
                  <a:srgbClr val="FF0000"/>
                </a:solidFill>
                <a:latin typeface="Arial" panose="020B0604020202020204" pitchFamily="34" charset="0"/>
              </a:rPr>
              <a:t>. On ne doit pas les plantes au bord des points et cours d’eau. Plusieurs espèces de </a:t>
            </a:r>
            <a:r>
              <a:rPr lang="fr-FR" altLang="fr-FR" sz="1200" i="1">
                <a:solidFill>
                  <a:srgbClr val="FF0000"/>
                </a:solidFill>
                <a:latin typeface="Arial" panose="020B0604020202020204" pitchFamily="34" charset="0"/>
              </a:rPr>
              <a:t>Tephrosia</a:t>
            </a:r>
            <a:r>
              <a:rPr lang="fr-FR" altLang="fr-FR" sz="1200">
                <a:solidFill>
                  <a:srgbClr val="FF0000"/>
                </a:solidFill>
                <a:latin typeface="Arial" panose="020B0604020202020204" pitchFamily="34" charset="0"/>
              </a:rPr>
              <a:t> ont été étudiés dans le cadre de la l'utilisation de </a:t>
            </a:r>
            <a:r>
              <a:rPr lang="fr-FR" altLang="fr-FR" sz="1200" u="sng">
                <a:solidFill>
                  <a:srgbClr val="FF0000"/>
                </a:solidFill>
                <a:latin typeface="Arial" panose="020B0604020202020204" pitchFamily="34" charset="0"/>
                <a:hlinkClick r:id="rId9" tooltip="La roténone"/>
              </a:rPr>
              <a:t>la roténone</a:t>
            </a:r>
            <a:r>
              <a:rPr lang="fr-FR" altLang="fr-FR" sz="1200">
                <a:solidFill>
                  <a:srgbClr val="FF0000"/>
                </a:solidFill>
                <a:latin typeface="Arial" panose="020B0604020202020204" pitchFamily="34" charset="0"/>
              </a:rPr>
              <a:t> comme </a:t>
            </a:r>
            <a:r>
              <a:rPr lang="fr-FR" altLang="fr-FR" sz="1200" u="sng">
                <a:solidFill>
                  <a:srgbClr val="FF0000"/>
                </a:solidFill>
                <a:latin typeface="Arial" panose="020B0604020202020204" pitchFamily="34" charset="0"/>
                <a:hlinkClick r:id="rId10" tooltip="Insecticide"/>
              </a:rPr>
              <a:t>insecticide</a:t>
            </a:r>
            <a:r>
              <a:rPr lang="fr-FR" altLang="fr-FR" sz="1200">
                <a:solidFill>
                  <a:srgbClr val="FF0000"/>
                </a:solidFill>
                <a:latin typeface="Arial" panose="020B0604020202020204" pitchFamily="34" charset="0"/>
              </a:rPr>
              <a:t> et </a:t>
            </a:r>
            <a:r>
              <a:rPr lang="fr-FR" altLang="fr-FR" sz="1200" u="sng">
                <a:solidFill>
                  <a:srgbClr val="FF0000"/>
                </a:solidFill>
                <a:latin typeface="Arial" panose="020B0604020202020204" pitchFamily="34" charset="0"/>
                <a:hlinkClick r:id="rId11" tooltip="Pesticide"/>
              </a:rPr>
              <a:t>pesticide</a:t>
            </a:r>
            <a:r>
              <a:rPr lang="fr-FR" altLang="fr-FR" sz="1200">
                <a:solidFill>
                  <a:srgbClr val="FF0000"/>
                </a:solidFill>
                <a:latin typeface="Arial" panose="020B0604020202020204" pitchFamily="34" charset="0"/>
              </a:rPr>
              <a:t>.  </a:t>
            </a:r>
            <a:r>
              <a:rPr lang="fr-FR" altLang="fr-FR" sz="1200">
                <a:solidFill>
                  <a:srgbClr val="7030A0"/>
                </a:solidFill>
                <a:latin typeface="Arial" panose="020B0604020202020204" pitchFamily="34" charset="0"/>
              </a:rPr>
              <a:t>Rendement jusqu’à 15 T à l’hectare.</a:t>
            </a:r>
          </a:p>
          <a:p>
            <a:pPr algn="just" eaLnBrk="1" hangingPunct="1">
              <a:spcBef>
                <a:spcPct val="0"/>
              </a:spcBef>
              <a:buFontTx/>
              <a:buNone/>
            </a:pPr>
            <a:r>
              <a:rPr lang="fr-FR" altLang="fr-FR" sz="1200" i="1">
                <a:solidFill>
                  <a:srgbClr val="7030A0"/>
                </a:solidFill>
                <a:latin typeface="Arial" panose="020B0604020202020204" pitchFamily="34" charset="0"/>
              </a:rPr>
              <a:t>Tephrosia vogelii</a:t>
            </a:r>
            <a:r>
              <a:rPr lang="fr-FR" altLang="fr-FR" sz="1200">
                <a:solidFill>
                  <a:srgbClr val="7030A0"/>
                </a:solidFill>
                <a:latin typeface="Arial" panose="020B0604020202020204" pitchFamily="34" charset="0"/>
              </a:rPr>
              <a:t>, arbuste de de 0,5-4 m de haut, n'est pas approprié pour le bétail ou la consommation humaine, n’étant pas très nutritif et </a:t>
            </a:r>
            <a:r>
              <a:rPr lang="fr-FR" altLang="fr-FR" sz="1200">
                <a:solidFill>
                  <a:srgbClr val="FF0000"/>
                </a:solidFill>
                <a:latin typeface="Arial" panose="020B0604020202020204" pitchFamily="34" charset="0"/>
              </a:rPr>
              <a:t>pouvant être toxique pour les poissons et d'autres animaux </a:t>
            </a:r>
            <a:r>
              <a:rPr lang="fr-FR" altLang="fr-FR" sz="1200" baseline="30000">
                <a:solidFill>
                  <a:srgbClr val="FF0000"/>
                </a:solidFill>
                <a:latin typeface="Arial" panose="020B0604020202020204" pitchFamily="34" charset="0"/>
                <a:hlinkClick r:id="rId12"/>
              </a:rPr>
              <a:t>[3]</a:t>
            </a:r>
            <a:r>
              <a:rPr lang="fr-FR" altLang="fr-FR" sz="1200">
                <a:solidFill>
                  <a:srgbClr val="FF0000"/>
                </a:solidFill>
                <a:latin typeface="Arial" panose="020B0604020202020204" pitchFamily="34" charset="0"/>
              </a:rPr>
              <a:t>.  Les extraits de ses feuilles sont utilisées comme un acaricide à faible coût.</a:t>
            </a:r>
            <a:r>
              <a:rPr lang="fr-FR" altLang="fr-FR" sz="1200">
                <a:solidFill>
                  <a:srgbClr val="7030A0"/>
                </a:solidFill>
                <a:latin typeface="Arial" panose="020B0604020202020204" pitchFamily="34" charset="0"/>
              </a:rPr>
              <a:t> Il pousse bien sur andosols </a:t>
            </a:r>
            <a:r>
              <a:rPr lang="fr-FR" altLang="fr-FR" sz="1200">
                <a:solidFill>
                  <a:srgbClr val="FF0000"/>
                </a:solidFill>
                <a:latin typeface="Arial" panose="020B0604020202020204" pitchFamily="34" charset="0"/>
              </a:rPr>
              <a:t>non sujet aux inondations </a:t>
            </a:r>
            <a:r>
              <a:rPr lang="fr-FR" altLang="fr-FR" sz="1200">
                <a:solidFill>
                  <a:srgbClr val="7030A0"/>
                </a:solidFill>
                <a:latin typeface="Arial" panose="020B0604020202020204" pitchFamily="34" charset="0"/>
              </a:rPr>
              <a:t>et les limons bien drainés avec un pH de 5-6,5 et est également tolérant à sols pauvres à faible pH. </a:t>
            </a:r>
          </a:p>
          <a:p>
            <a:pPr algn="just" eaLnBrk="1" hangingPunct="1">
              <a:spcBef>
                <a:spcPct val="0"/>
              </a:spcBef>
              <a:buFontTx/>
              <a:buNone/>
            </a:pPr>
            <a:r>
              <a:rPr lang="fr-FR" altLang="fr-FR" sz="1200" i="1">
                <a:solidFill>
                  <a:srgbClr val="7030A0"/>
                </a:solidFill>
                <a:latin typeface="Arial" panose="020B0604020202020204" pitchFamily="34" charset="0"/>
              </a:rPr>
              <a:t>Tephrosia candida </a:t>
            </a:r>
            <a:r>
              <a:rPr lang="fr-FR" altLang="fr-FR" sz="1200">
                <a:solidFill>
                  <a:srgbClr val="7030A0"/>
                </a:solidFill>
                <a:latin typeface="Arial" panose="020B0604020202020204" pitchFamily="34" charset="0"/>
              </a:rPr>
              <a:t>est cultivé comme plante de pâturage pour les ruminants, mais les bovins les évitent parfois, peut-être parce </a:t>
            </a:r>
            <a:r>
              <a:rPr lang="fr-FR" altLang="fr-FR" sz="1200">
                <a:solidFill>
                  <a:srgbClr val="FF0000"/>
                </a:solidFill>
                <a:latin typeface="Arial" panose="020B0604020202020204" pitchFamily="34" charset="0"/>
              </a:rPr>
              <a:t>qu’au moins une partie de la plante est toxique. </a:t>
            </a:r>
            <a:r>
              <a:rPr lang="fr-FR" altLang="fr-FR" sz="1200">
                <a:solidFill>
                  <a:srgbClr val="7030A0"/>
                </a:solidFill>
                <a:latin typeface="Arial" panose="020B0604020202020204" pitchFamily="34" charset="0"/>
              </a:rPr>
              <a:t>Les vieilles tiges sont utilisées comme bois de feux. Il tolère un pH de 3,5-7. Il peut être cultivé jusqu'à 1650 m d'altitude, dans les régions tropicales. </a:t>
            </a:r>
            <a:endParaRPr lang="fr-FR" altLang="fr-FR" sz="1200">
              <a:solidFill>
                <a:srgbClr val="FF0000"/>
              </a:solidFill>
              <a:latin typeface="Arial" panose="020B0604020202020204" pitchFamily="34" charset="0"/>
            </a:endParaRPr>
          </a:p>
          <a:p>
            <a:pPr algn="just" eaLnBrk="1" hangingPunct="1">
              <a:spcBef>
                <a:spcPct val="0"/>
              </a:spcBef>
              <a:buFontTx/>
              <a:buNone/>
            </a:pPr>
            <a:r>
              <a:rPr lang="fr-FR" altLang="fr-FR" sz="1200">
                <a:solidFill>
                  <a:srgbClr val="7030A0"/>
                </a:solidFill>
                <a:latin typeface="Arial" panose="020B0604020202020204" pitchFamily="34" charset="0"/>
              </a:rPr>
              <a:t>Sources : a) </a:t>
            </a:r>
            <a:r>
              <a:rPr lang="fr-FR" altLang="fr-FR" sz="1200" u="sng">
                <a:solidFill>
                  <a:srgbClr val="7030A0"/>
                </a:solidFill>
                <a:latin typeface="Arial" panose="020B0604020202020204" pitchFamily="34" charset="0"/>
                <a:hlinkClick r:id="rId13"/>
              </a:rPr>
              <a:t>http://en.wikipedia.org/wiki/Tephrosia</a:t>
            </a:r>
            <a:r>
              <a:rPr lang="fr-FR" altLang="fr-FR" sz="1200">
                <a:solidFill>
                  <a:srgbClr val="7030A0"/>
                </a:solidFill>
                <a:latin typeface="Arial" panose="020B0604020202020204" pitchFamily="34" charset="0"/>
              </a:rPr>
              <a:t>, b) </a:t>
            </a:r>
            <a:r>
              <a:rPr lang="fr-FR" altLang="fr-FR" sz="1200">
                <a:solidFill>
                  <a:srgbClr val="7030A0"/>
                </a:solidFill>
                <a:latin typeface="Arial" panose="020B0604020202020204" pitchFamily="34" charset="0"/>
                <a:hlinkClick r:id="rId14"/>
              </a:rPr>
              <a:t>http://ecocrop.fao.org/ecocrop/srv/en/cropView?id=2056</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c) </a:t>
            </a:r>
            <a:r>
              <a:rPr lang="fr-FR" altLang="fr-FR" sz="1200">
                <a:solidFill>
                  <a:srgbClr val="7030A0"/>
                </a:solidFill>
                <a:latin typeface="Arial" panose="020B0604020202020204" pitchFamily="34" charset="0"/>
                <a:hlinkClick r:id="rId15"/>
              </a:rPr>
              <a:t>http://en.wikipedia.org/wiki/Tephrosia_vogelii</a:t>
            </a:r>
            <a:r>
              <a:rPr lang="fr-FR" altLang="fr-FR" sz="1200">
                <a:solidFill>
                  <a:srgbClr val="7030A0"/>
                </a:solidFill>
                <a:latin typeface="Arial" panose="020B0604020202020204" pitchFamily="34" charset="0"/>
              </a:rPr>
              <a:t>, d) </a:t>
            </a:r>
            <a:r>
              <a:rPr lang="fr-FR" altLang="fr-FR" sz="1200">
                <a:solidFill>
                  <a:srgbClr val="7030A0"/>
                </a:solidFill>
                <a:latin typeface="Arial" panose="020B0604020202020204" pitchFamily="34" charset="0"/>
                <a:hlinkClick r:id="rId16"/>
              </a:rPr>
              <a:t>http://fr.terabona.com/technique</a:t>
            </a:r>
            <a:r>
              <a:rPr lang="fr-FR" altLang="fr-FR" sz="1200">
                <a:solidFill>
                  <a:srgbClr val="7030A0"/>
                </a:solidFill>
                <a:latin typeface="Arial" panose="020B0604020202020204" pitchFamily="34" charset="0"/>
              </a:rPr>
              <a:t>, </a:t>
            </a:r>
          </a:p>
          <a:p>
            <a:pPr algn="just" eaLnBrk="1" hangingPunct="1">
              <a:spcBef>
                <a:spcPct val="0"/>
              </a:spcBef>
              <a:buFontTx/>
              <a:buNone/>
            </a:pPr>
            <a:r>
              <a:rPr lang="fr-FR" altLang="fr-FR" sz="1200">
                <a:solidFill>
                  <a:srgbClr val="7030A0"/>
                </a:solidFill>
                <a:latin typeface="Arial" panose="020B0604020202020204" pitchFamily="34" charset="0"/>
              </a:rPr>
              <a:t>e) </a:t>
            </a:r>
            <a:r>
              <a:rPr lang="fr-FR" altLang="fr-FR" sz="1200">
                <a:solidFill>
                  <a:srgbClr val="7030A0"/>
                </a:solidFill>
                <a:latin typeface="Arial" panose="020B0604020202020204" pitchFamily="34" charset="0"/>
                <a:hlinkClick r:id="rId17"/>
              </a:rPr>
              <a:t>http://www.worldagroforestry.org/treedb/AFTPDFS/Tephrosia_vogelii.pdf</a:t>
            </a:r>
            <a:r>
              <a:rPr lang="fr-FR" altLang="fr-FR" sz="1200">
                <a:solidFill>
                  <a:srgbClr val="7030A0"/>
                </a:solidFill>
                <a:latin typeface="Arial" panose="020B0604020202020204" pitchFamily="34" charset="0"/>
              </a:rPr>
              <a:t> </a:t>
            </a:r>
          </a:p>
        </p:txBody>
      </p:sp>
      <p:sp>
        <p:nvSpPr>
          <p:cNvPr id="10253" name="Rectangle 16"/>
          <p:cNvSpPr>
            <a:spLocks noChangeArrowheads="1"/>
          </p:cNvSpPr>
          <p:nvPr/>
        </p:nvSpPr>
        <p:spPr bwMode="auto">
          <a:xfrm>
            <a:off x="539750" y="18891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t>
            </a:r>
            <a:endParaRPr lang="fr-FR" altLang="fr-FR" sz="1800">
              <a:latin typeface="Arial" panose="020B0604020202020204" pitchFamily="34" charset="0"/>
            </a:endParaRPr>
          </a:p>
        </p:txBody>
      </p:sp>
      <p:pic>
        <p:nvPicPr>
          <p:cNvPr id="10254" name="Image 11" descr="logo fish_s.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771775" y="908050"/>
            <a:ext cx="504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 descr="toxic-2s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1413" y="981075"/>
            <a:ext cx="2857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2125</Words>
  <Application>Microsoft Office PowerPoint</Application>
  <PresentationFormat>Affichage à l'écran (4:3)</PresentationFormat>
  <Paragraphs>324</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LISAN</dc:creator>
  <cp:lastModifiedBy>Benjamin LISAN</cp:lastModifiedBy>
  <cp:revision>123</cp:revision>
  <dcterms:created xsi:type="dcterms:W3CDTF">2014-10-13T19:53:12Z</dcterms:created>
  <dcterms:modified xsi:type="dcterms:W3CDTF">2016-03-13T10:15:38Z</dcterms:modified>
</cp:coreProperties>
</file>