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7" r:id="rId3"/>
    <p:sldId id="371" r:id="rId4"/>
    <p:sldId id="572" r:id="rId5"/>
    <p:sldId id="325" r:id="rId6"/>
    <p:sldId id="321" r:id="rId7"/>
    <p:sldId id="322" r:id="rId8"/>
    <p:sldId id="287" r:id="rId9"/>
    <p:sldId id="301" r:id="rId10"/>
    <p:sldId id="302" r:id="rId11"/>
    <p:sldId id="582" r:id="rId12"/>
    <p:sldId id="336" r:id="rId13"/>
    <p:sldId id="288" r:id="rId14"/>
    <p:sldId id="583" r:id="rId15"/>
    <p:sldId id="324" r:id="rId16"/>
    <p:sldId id="311" r:id="rId17"/>
    <p:sldId id="312" r:id="rId18"/>
    <p:sldId id="338" r:id="rId19"/>
    <p:sldId id="339" r:id="rId20"/>
    <p:sldId id="313" r:id="rId21"/>
    <p:sldId id="584" r:id="rId22"/>
    <p:sldId id="340" r:id="rId23"/>
    <p:sldId id="337" r:id="rId24"/>
    <p:sldId id="330" r:id="rId25"/>
    <p:sldId id="331" r:id="rId26"/>
    <p:sldId id="351" r:id="rId27"/>
    <p:sldId id="332" r:id="rId28"/>
    <p:sldId id="333" r:id="rId29"/>
    <p:sldId id="334" r:id="rId30"/>
    <p:sldId id="350" r:id="rId31"/>
    <p:sldId id="335" r:id="rId32"/>
    <p:sldId id="289" r:id="rId33"/>
    <p:sldId id="352" r:id="rId34"/>
    <p:sldId id="353" r:id="rId35"/>
    <p:sldId id="355" r:id="rId36"/>
    <p:sldId id="323" r:id="rId37"/>
    <p:sldId id="354" r:id="rId38"/>
    <p:sldId id="257" r:id="rId39"/>
    <p:sldId id="258" r:id="rId40"/>
    <p:sldId id="259" r:id="rId41"/>
    <p:sldId id="260" r:id="rId42"/>
    <p:sldId id="261" r:id="rId43"/>
    <p:sldId id="262" r:id="rId44"/>
    <p:sldId id="263" r:id="rId45"/>
    <p:sldId id="264" r:id="rId46"/>
    <p:sldId id="267" r:id="rId47"/>
    <p:sldId id="268" r:id="rId48"/>
    <p:sldId id="270" r:id="rId49"/>
    <p:sldId id="272" r:id="rId50"/>
    <p:sldId id="275" r:id="rId51"/>
    <p:sldId id="471" r:id="rId52"/>
    <p:sldId id="469" r:id="rId53"/>
    <p:sldId id="521" r:id="rId54"/>
    <p:sldId id="522" r:id="rId55"/>
    <p:sldId id="356" r:id="rId56"/>
    <p:sldId id="359" r:id="rId57"/>
    <p:sldId id="360" r:id="rId58"/>
    <p:sldId id="470" r:id="rId59"/>
    <p:sldId id="361" r:id="rId60"/>
    <p:sldId id="362" r:id="rId61"/>
    <p:sldId id="368" r:id="rId62"/>
    <p:sldId id="366" r:id="rId63"/>
    <p:sldId id="372" r:id="rId64"/>
    <p:sldId id="363" r:id="rId65"/>
    <p:sldId id="364" r:id="rId66"/>
    <p:sldId id="373" r:id="rId67"/>
    <p:sldId id="374" r:id="rId68"/>
    <p:sldId id="375" r:id="rId69"/>
    <p:sldId id="376" r:id="rId70"/>
    <p:sldId id="377" r:id="rId71"/>
    <p:sldId id="378" r:id="rId72"/>
    <p:sldId id="380" r:id="rId73"/>
    <p:sldId id="382" r:id="rId74"/>
    <p:sldId id="520" r:id="rId75"/>
    <p:sldId id="381" r:id="rId76"/>
    <p:sldId id="383" r:id="rId77"/>
    <p:sldId id="384" r:id="rId78"/>
    <p:sldId id="386" r:id="rId79"/>
    <p:sldId id="385" r:id="rId80"/>
    <p:sldId id="265" r:id="rId81"/>
    <p:sldId id="448" r:id="rId82"/>
    <p:sldId id="296" r:id="rId83"/>
    <p:sldId id="454" r:id="rId84"/>
    <p:sldId id="357" r:id="rId85"/>
    <p:sldId id="314" r:id="rId86"/>
    <p:sldId id="315" r:id="rId87"/>
    <p:sldId id="447" r:id="rId88"/>
    <p:sldId id="452" r:id="rId89"/>
    <p:sldId id="451" r:id="rId90"/>
    <p:sldId id="453" r:id="rId91"/>
    <p:sldId id="449" r:id="rId92"/>
    <p:sldId id="455" r:id="rId93"/>
    <p:sldId id="467" r:id="rId94"/>
    <p:sldId id="450" r:id="rId95"/>
    <p:sldId id="284" r:id="rId96"/>
    <p:sldId id="306" r:id="rId97"/>
    <p:sldId id="342" r:id="rId98"/>
    <p:sldId id="472" r:id="rId99"/>
    <p:sldId id="282" r:id="rId100"/>
    <p:sldId id="485" r:id="rId101"/>
    <p:sldId id="514" r:id="rId102"/>
    <p:sldId id="481" r:id="rId103"/>
    <p:sldId id="482" r:id="rId104"/>
    <p:sldId id="483" r:id="rId105"/>
    <p:sldId id="484" r:id="rId106"/>
    <p:sldId id="486" r:id="rId107"/>
    <p:sldId id="487" r:id="rId108"/>
    <p:sldId id="488" r:id="rId109"/>
    <p:sldId id="511" r:id="rId110"/>
    <p:sldId id="389" r:id="rId111"/>
    <p:sldId id="390" r:id="rId112"/>
    <p:sldId id="391" r:id="rId113"/>
    <p:sldId id="392" r:id="rId114"/>
    <p:sldId id="393" r:id="rId115"/>
    <p:sldId id="446" r:id="rId116"/>
    <p:sldId id="468" r:id="rId117"/>
    <p:sldId id="456" r:id="rId118"/>
    <p:sldId id="457" r:id="rId119"/>
    <p:sldId id="459" r:id="rId120"/>
    <p:sldId id="395" r:id="rId121"/>
    <p:sldId id="396" r:id="rId122"/>
    <p:sldId id="388" r:id="rId123"/>
    <p:sldId id="541" r:id="rId124"/>
    <p:sldId id="542" r:id="rId125"/>
    <p:sldId id="512" r:id="rId126"/>
    <p:sldId id="387" r:id="rId127"/>
    <p:sldId id="394" r:id="rId128"/>
    <p:sldId id="303" r:id="rId129"/>
    <p:sldId id="473" r:id="rId130"/>
    <p:sldId id="445" r:id="rId131"/>
    <p:sldId id="281" r:id="rId132"/>
    <p:sldId id="441" r:id="rId133"/>
    <p:sldId id="320" r:id="rId134"/>
    <p:sldId id="513" r:id="rId135"/>
    <p:sldId id="400" r:id="rId136"/>
    <p:sldId id="317" r:id="rId137"/>
    <p:sldId id="345" r:id="rId138"/>
    <p:sldId id="591" r:id="rId139"/>
    <p:sldId id="443" r:id="rId140"/>
    <p:sldId id="548" r:id="rId141"/>
    <p:sldId id="429" r:id="rId142"/>
    <p:sldId id="489" r:id="rId143"/>
    <p:sldId id="569" r:id="rId144"/>
    <p:sldId id="502" r:id="rId145"/>
    <p:sldId id="566" r:id="rId146"/>
    <p:sldId id="415" r:id="rId147"/>
    <p:sldId id="478" r:id="rId148"/>
    <p:sldId id="549" r:id="rId149"/>
    <p:sldId id="505" r:id="rId150"/>
    <p:sldId id="590" r:id="rId151"/>
    <p:sldId id="431" r:id="rId152"/>
    <p:sldId id="411" r:id="rId153"/>
    <p:sldId id="490" r:id="rId154"/>
    <p:sldId id="491" r:id="rId155"/>
    <p:sldId id="474" r:id="rId156"/>
    <p:sldId id="432" r:id="rId157"/>
    <p:sldId id="567" r:id="rId158"/>
    <p:sldId id="494" r:id="rId159"/>
    <p:sldId id="492" r:id="rId160"/>
    <p:sldId id="433" r:id="rId161"/>
    <p:sldId id="480" r:id="rId162"/>
    <p:sldId id="551" r:id="rId163"/>
    <p:sldId id="565" r:id="rId164"/>
    <p:sldId id="412" r:id="rId165"/>
    <p:sldId id="434" r:id="rId166"/>
    <p:sldId id="493" r:id="rId167"/>
    <p:sldId id="510" r:id="rId168"/>
    <p:sldId id="475" r:id="rId169"/>
    <p:sldId id="416" r:id="rId170"/>
    <p:sldId id="418" r:id="rId171"/>
    <p:sldId id="504" r:id="rId172"/>
    <p:sldId id="560" r:id="rId173"/>
    <p:sldId id="495" r:id="rId174"/>
    <p:sldId id="547" r:id="rId175"/>
    <p:sldId id="435" r:id="rId176"/>
    <p:sldId id="568" r:id="rId177"/>
    <p:sldId id="479" r:id="rId178"/>
    <p:sldId id="413" r:id="rId179"/>
    <p:sldId id="506" r:id="rId180"/>
    <p:sldId id="517" r:id="rId181"/>
    <p:sldId id="476" r:id="rId182"/>
    <p:sldId id="515" r:id="rId183"/>
    <p:sldId id="436" r:id="rId184"/>
    <p:sldId id="507" r:id="rId185"/>
    <p:sldId id="417" r:id="rId186"/>
    <p:sldId id="437" r:id="rId187"/>
    <p:sldId id="518" r:id="rId188"/>
    <p:sldId id="477" r:id="rId189"/>
    <p:sldId id="592" r:id="rId190"/>
    <p:sldId id="422" r:id="rId191"/>
    <p:sldId id="550" r:id="rId192"/>
    <p:sldId id="496" r:id="rId193"/>
    <p:sldId id="497" r:id="rId194"/>
    <p:sldId id="420" r:id="rId195"/>
    <p:sldId id="516" r:id="rId196"/>
    <p:sldId id="439" r:id="rId197"/>
    <p:sldId id="498" r:id="rId198"/>
    <p:sldId id="508" r:id="rId199"/>
    <p:sldId id="561" r:id="rId200"/>
    <p:sldId id="423" r:id="rId201"/>
    <p:sldId id="421" r:id="rId202"/>
    <p:sldId id="499" r:id="rId203"/>
    <p:sldId id="573" r:id="rId204"/>
    <p:sldId id="509" r:id="rId205"/>
    <p:sldId id="543" r:id="rId206"/>
    <p:sldId id="398" r:id="rId207"/>
    <p:sldId id="593" r:id="rId208"/>
    <p:sldId id="440" r:id="rId209"/>
    <p:sldId id="594" r:id="rId210"/>
    <p:sldId id="562" r:id="rId211"/>
    <p:sldId id="444" r:id="rId212"/>
    <p:sldId id="500" r:id="rId213"/>
    <p:sldId id="414" r:id="rId214"/>
    <p:sldId id="442" r:id="rId215"/>
    <p:sldId id="552" r:id="rId216"/>
    <p:sldId id="501" r:id="rId217"/>
    <p:sldId id="503" r:id="rId218"/>
    <p:sldId id="595" r:id="rId219"/>
    <p:sldId id="404" r:id="rId220"/>
    <p:sldId id="458" r:id="rId221"/>
    <p:sldId id="461" r:id="rId222"/>
    <p:sldId id="465" r:id="rId223"/>
    <p:sldId id="460" r:id="rId224"/>
    <p:sldId id="462" r:id="rId225"/>
    <p:sldId id="463" r:id="rId226"/>
    <p:sldId id="464" r:id="rId227"/>
    <p:sldId id="466" r:id="rId228"/>
    <p:sldId id="519" r:id="rId229"/>
    <p:sldId id="530" r:id="rId230"/>
    <p:sldId id="531" r:id="rId231"/>
    <p:sldId id="532" r:id="rId232"/>
    <p:sldId id="523" r:id="rId233"/>
    <p:sldId id="563" r:id="rId234"/>
    <p:sldId id="524" r:id="rId235"/>
    <p:sldId id="525" r:id="rId236"/>
    <p:sldId id="528" r:id="rId237"/>
    <p:sldId id="564" r:id="rId238"/>
    <p:sldId id="526" r:id="rId239"/>
    <p:sldId id="529" r:id="rId240"/>
    <p:sldId id="527" r:id="rId241"/>
    <p:sldId id="533" r:id="rId242"/>
    <p:sldId id="540" r:id="rId243"/>
    <p:sldId id="534" r:id="rId244"/>
    <p:sldId id="535" r:id="rId245"/>
    <p:sldId id="536" r:id="rId246"/>
    <p:sldId id="537" r:id="rId247"/>
    <p:sldId id="538" r:id="rId248"/>
    <p:sldId id="539" r:id="rId249"/>
    <p:sldId id="544" r:id="rId250"/>
    <p:sldId id="545" r:id="rId251"/>
    <p:sldId id="546" r:id="rId252"/>
    <p:sldId id="558" r:id="rId253"/>
    <p:sldId id="559" r:id="rId254"/>
    <p:sldId id="553" r:id="rId255"/>
    <p:sldId id="554" r:id="rId256"/>
    <p:sldId id="555" r:id="rId257"/>
    <p:sldId id="556" r:id="rId258"/>
    <p:sldId id="557" r:id="rId259"/>
    <p:sldId id="570" r:id="rId260"/>
    <p:sldId id="574" r:id="rId261"/>
    <p:sldId id="575" r:id="rId262"/>
    <p:sldId id="571" r:id="rId263"/>
    <p:sldId id="576" r:id="rId264"/>
    <p:sldId id="586" r:id="rId265"/>
    <p:sldId id="577" r:id="rId266"/>
    <p:sldId id="580" r:id="rId267"/>
    <p:sldId id="589" r:id="rId268"/>
    <p:sldId id="587" r:id="rId269"/>
    <p:sldId id="588" r:id="rId270"/>
    <p:sldId id="578" r:id="rId271"/>
    <p:sldId id="585" r:id="rId272"/>
    <p:sldId id="297" r:id="rId273"/>
  </p:sldIdLst>
  <p:sldSz cx="9144000" cy="6858000" type="screen4x3"/>
  <p:notesSz cx="7099300" cy="10234613"/>
  <p:defaultTextStyle>
    <a:defPPr>
      <a:defRPr lang="fr-FR"/>
    </a:defPPr>
    <a:lvl1pPr algn="l" rtl="0" fontAlgn="base">
      <a:spcBef>
        <a:spcPct val="0"/>
      </a:spcBef>
      <a:spcAft>
        <a:spcPct val="0"/>
      </a:spcAft>
      <a:defRPr b="1" kern="1200">
        <a:solidFill>
          <a:schemeClr val="tx1"/>
        </a:solidFill>
        <a:latin typeface="Arial" charset="0"/>
        <a:ea typeface="+mn-ea"/>
        <a:cs typeface="+mn-cs"/>
      </a:defRPr>
    </a:lvl1pPr>
    <a:lvl2pPr marL="455613" indent="1588" algn="l" rtl="0" fontAlgn="base">
      <a:spcBef>
        <a:spcPct val="0"/>
      </a:spcBef>
      <a:spcAft>
        <a:spcPct val="0"/>
      </a:spcAft>
      <a:defRPr b="1" kern="1200">
        <a:solidFill>
          <a:schemeClr val="tx1"/>
        </a:solidFill>
        <a:latin typeface="Arial" charset="0"/>
        <a:ea typeface="+mn-ea"/>
        <a:cs typeface="+mn-cs"/>
      </a:defRPr>
    </a:lvl2pPr>
    <a:lvl3pPr marL="912813" indent="1588" algn="l" rtl="0" fontAlgn="base">
      <a:spcBef>
        <a:spcPct val="0"/>
      </a:spcBef>
      <a:spcAft>
        <a:spcPct val="0"/>
      </a:spcAft>
      <a:defRPr b="1" kern="1200">
        <a:solidFill>
          <a:schemeClr val="tx1"/>
        </a:solidFill>
        <a:latin typeface="Arial" charset="0"/>
        <a:ea typeface="+mn-ea"/>
        <a:cs typeface="+mn-cs"/>
      </a:defRPr>
    </a:lvl3pPr>
    <a:lvl4pPr marL="1370013" indent="1588" algn="l" rtl="0" fontAlgn="base">
      <a:spcBef>
        <a:spcPct val="0"/>
      </a:spcBef>
      <a:spcAft>
        <a:spcPct val="0"/>
      </a:spcAft>
      <a:defRPr b="1" kern="1200">
        <a:solidFill>
          <a:schemeClr val="tx1"/>
        </a:solidFill>
        <a:latin typeface="Arial" charset="0"/>
        <a:ea typeface="+mn-ea"/>
        <a:cs typeface="+mn-cs"/>
      </a:defRPr>
    </a:lvl4pPr>
    <a:lvl5pPr marL="1827213" indent="1588"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00602B"/>
    <a:srgbClr val="FF0000"/>
    <a:srgbClr val="FF3399"/>
    <a:srgbClr val="FFFF99"/>
    <a:srgbClr val="009900"/>
    <a:srgbClr val="FF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1" autoAdjust="0"/>
    <p:restoredTop sz="97136" autoAdjust="0"/>
  </p:normalViewPr>
  <p:slideViewPr>
    <p:cSldViewPr>
      <p:cViewPr varScale="1">
        <p:scale>
          <a:sx n="88" d="100"/>
          <a:sy n="88" d="100"/>
        </p:scale>
        <p:origin x="115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C5AEB98-EB2B-4A57-82ED-DF81B56673CD}" type="datetimeFigureOut">
              <a:rPr lang="fr-FR"/>
              <a:pPr>
                <a:defRPr/>
              </a:pPr>
              <a:t>24/01/2015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F1DE7AD-3E42-44ED-9A73-7E0B31557D6B}" type="slidenum">
              <a:rPr lang="fr-FR"/>
              <a:pPr>
                <a:defRPr/>
              </a:pPr>
              <a:t>‹N°›</a:t>
            </a:fld>
            <a:endParaRPr lang="fr-FR"/>
          </a:p>
        </p:txBody>
      </p:sp>
    </p:spTree>
    <p:extLst>
      <p:ext uri="{BB962C8B-B14F-4D97-AF65-F5344CB8AC3E}">
        <p14:creationId xmlns:p14="http://schemas.microsoft.com/office/powerpoint/2010/main" val="11080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3B7FD14-0BB6-4A91-A548-CF8B2AA4E6C6}" type="datetimeFigureOut">
              <a:rPr lang="fr-FR"/>
              <a:pPr>
                <a:defRPr/>
              </a:pPr>
              <a:t>24/01/2015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408BCDD-76E7-4C44-AEB6-87A56FCF4B59}" type="slidenum">
              <a:rPr lang="fr-FR"/>
              <a:pPr>
                <a:defRPr/>
              </a:pPr>
              <a:t>‹N°›</a:t>
            </a:fld>
            <a:endParaRPr lang="fr-FR"/>
          </a:p>
        </p:txBody>
      </p:sp>
    </p:spTree>
    <p:extLst>
      <p:ext uri="{BB962C8B-B14F-4D97-AF65-F5344CB8AC3E}">
        <p14:creationId xmlns:p14="http://schemas.microsoft.com/office/powerpoint/2010/main" val="308220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6A0B67B-46C5-4A9D-994E-CFD87DC475DA}" type="datetimeFigureOut">
              <a:rPr lang="fr-FR"/>
              <a:pPr>
                <a:defRPr/>
              </a:pPr>
              <a:t>24/01/2015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02FC464-B19A-4C26-9686-6CB9C7B827F9}" type="slidenum">
              <a:rPr lang="fr-FR"/>
              <a:pPr>
                <a:defRPr/>
              </a:pPr>
              <a:t>‹N°›</a:t>
            </a:fld>
            <a:endParaRPr lang="fr-FR"/>
          </a:p>
        </p:txBody>
      </p:sp>
    </p:spTree>
    <p:extLst>
      <p:ext uri="{BB962C8B-B14F-4D97-AF65-F5344CB8AC3E}">
        <p14:creationId xmlns:p14="http://schemas.microsoft.com/office/powerpoint/2010/main" val="270087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3"/>
          <p:cNvSpPr>
            <a:spLocks noGrp="1"/>
          </p:cNvSpPr>
          <p:nvPr>
            <p:ph type="dt" sz="half" idx="10"/>
          </p:nvPr>
        </p:nvSpPr>
        <p:spPr/>
        <p:txBody>
          <a:bodyPr/>
          <a:lstStyle>
            <a:lvl1pPr>
              <a:defRPr/>
            </a:lvl1pPr>
          </a:lstStyle>
          <a:p>
            <a:pPr>
              <a:defRPr/>
            </a:pPr>
            <a:fld id="{79D42A81-D033-4F5B-AC47-DF418B3A35BD}" type="datetimeFigureOut">
              <a:rPr lang="fr-FR"/>
              <a:pPr>
                <a:defRPr/>
              </a:pPr>
              <a:t>24/01/2015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0D7E697-12B8-4E20-90D9-6C77E21655DD}" type="slidenum">
              <a:rPr lang="fr-FR"/>
              <a:pPr>
                <a:defRPr/>
              </a:pPr>
              <a:t>‹N°›</a:t>
            </a:fld>
            <a:endParaRPr lang="fr-FR"/>
          </a:p>
        </p:txBody>
      </p:sp>
    </p:spTree>
    <p:extLst>
      <p:ext uri="{BB962C8B-B14F-4D97-AF65-F5344CB8AC3E}">
        <p14:creationId xmlns:p14="http://schemas.microsoft.com/office/powerpoint/2010/main" val="228912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9EA4D45-460A-4E5F-B4D9-010DDE2FAE48}" type="datetimeFigureOut">
              <a:rPr lang="fr-FR"/>
              <a:pPr>
                <a:defRPr/>
              </a:pPr>
              <a:t>24/01/2015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5D615BF-896F-4774-A963-826B1E65F37C}" type="slidenum">
              <a:rPr lang="fr-FR"/>
              <a:pPr>
                <a:defRPr/>
              </a:pPr>
              <a:t>‹N°›</a:t>
            </a:fld>
            <a:endParaRPr lang="fr-FR"/>
          </a:p>
        </p:txBody>
      </p:sp>
    </p:spTree>
    <p:extLst>
      <p:ext uri="{BB962C8B-B14F-4D97-AF65-F5344CB8AC3E}">
        <p14:creationId xmlns:p14="http://schemas.microsoft.com/office/powerpoint/2010/main" val="63096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37CD5EB-5266-4C15-AA3E-31A455A7C8AF}" type="datetimeFigureOut">
              <a:rPr lang="fr-FR"/>
              <a:pPr>
                <a:defRPr/>
              </a:pPr>
              <a:t>24/01/2015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520D050-68F5-450E-9EDB-EE155A23B665}" type="slidenum">
              <a:rPr lang="fr-FR"/>
              <a:pPr>
                <a:defRPr/>
              </a:pPr>
              <a:t>‹N°›</a:t>
            </a:fld>
            <a:endParaRPr lang="fr-FR"/>
          </a:p>
        </p:txBody>
      </p:sp>
    </p:spTree>
    <p:extLst>
      <p:ext uri="{BB962C8B-B14F-4D97-AF65-F5344CB8AC3E}">
        <p14:creationId xmlns:p14="http://schemas.microsoft.com/office/powerpoint/2010/main" val="206467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D3A439A1-DE62-418B-8608-4D74C9A02E3E}" type="datetimeFigureOut">
              <a:rPr lang="fr-FR"/>
              <a:pPr>
                <a:defRPr/>
              </a:pPr>
              <a:t>24/01/2015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E18B26F-305A-4BCC-B5FD-76F8EED7C751}" type="slidenum">
              <a:rPr lang="fr-FR"/>
              <a:pPr>
                <a:defRPr/>
              </a:pPr>
              <a:t>‹N°›</a:t>
            </a:fld>
            <a:endParaRPr lang="fr-FR"/>
          </a:p>
        </p:txBody>
      </p:sp>
    </p:spTree>
    <p:extLst>
      <p:ext uri="{BB962C8B-B14F-4D97-AF65-F5344CB8AC3E}">
        <p14:creationId xmlns:p14="http://schemas.microsoft.com/office/powerpoint/2010/main" val="370908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52E13ABD-AA6E-493D-AA5C-6239FCAEB274}" type="datetimeFigureOut">
              <a:rPr lang="fr-FR"/>
              <a:pPr>
                <a:defRPr/>
              </a:pPr>
              <a:t>24/01/2015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D4952A50-B1B1-4437-ADFC-E44EFB812574}" type="slidenum">
              <a:rPr lang="fr-FR"/>
              <a:pPr>
                <a:defRPr/>
              </a:pPr>
              <a:t>‹N°›</a:t>
            </a:fld>
            <a:endParaRPr lang="fr-FR"/>
          </a:p>
        </p:txBody>
      </p:sp>
    </p:spTree>
    <p:extLst>
      <p:ext uri="{BB962C8B-B14F-4D97-AF65-F5344CB8AC3E}">
        <p14:creationId xmlns:p14="http://schemas.microsoft.com/office/powerpoint/2010/main" val="199707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A151D3FB-B14A-449E-8D39-B50D021C4F79}" type="datetimeFigureOut">
              <a:rPr lang="fr-FR"/>
              <a:pPr>
                <a:defRPr/>
              </a:pPr>
              <a:t>24/01/2015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585F865E-E461-47BB-B63B-06D2E5D6C53E}" type="slidenum">
              <a:rPr lang="fr-FR"/>
              <a:pPr>
                <a:defRPr/>
              </a:pPr>
              <a:t>‹N°›</a:t>
            </a:fld>
            <a:endParaRPr lang="fr-FR"/>
          </a:p>
        </p:txBody>
      </p:sp>
    </p:spTree>
    <p:extLst>
      <p:ext uri="{BB962C8B-B14F-4D97-AF65-F5344CB8AC3E}">
        <p14:creationId xmlns:p14="http://schemas.microsoft.com/office/powerpoint/2010/main" val="243986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10ED6B6-DA85-4260-84A2-8232E29B1478}" type="datetimeFigureOut">
              <a:rPr lang="fr-FR"/>
              <a:pPr>
                <a:defRPr/>
              </a:pPr>
              <a:t>24/01/2015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DE0C865-C3CF-457F-B5AE-63CCF1575CD4}" type="slidenum">
              <a:rPr lang="fr-FR"/>
              <a:pPr>
                <a:defRPr/>
              </a:pPr>
              <a:t>‹N°›</a:t>
            </a:fld>
            <a:endParaRPr lang="fr-FR"/>
          </a:p>
        </p:txBody>
      </p:sp>
    </p:spTree>
    <p:extLst>
      <p:ext uri="{BB962C8B-B14F-4D97-AF65-F5344CB8AC3E}">
        <p14:creationId xmlns:p14="http://schemas.microsoft.com/office/powerpoint/2010/main" val="350475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A743F81-8309-423E-A680-DB56552EA2FC}" type="datetimeFigureOut">
              <a:rPr lang="fr-FR"/>
              <a:pPr>
                <a:defRPr/>
              </a:pPr>
              <a:t>24/01/2015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92E6629-83DA-4A31-8C5C-D301C216AEB4}" type="slidenum">
              <a:rPr lang="fr-FR"/>
              <a:pPr>
                <a:defRPr/>
              </a:pPr>
              <a:t>‹N°›</a:t>
            </a:fld>
            <a:endParaRPr lang="fr-FR"/>
          </a:p>
        </p:txBody>
      </p:sp>
    </p:spTree>
    <p:extLst>
      <p:ext uri="{BB962C8B-B14F-4D97-AF65-F5344CB8AC3E}">
        <p14:creationId xmlns:p14="http://schemas.microsoft.com/office/powerpoint/2010/main" val="455092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31AD90-AC13-4D8F-9C26-994A5F98E1CB}" type="datetimeFigureOut">
              <a:rPr lang="fr-FR"/>
              <a:pPr>
                <a:defRPr/>
              </a:pPr>
              <a:t>24/01/2015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0FF5D80-9014-407E-8F26-5B298B84F584}" type="slidenum">
              <a:rPr lang="fr-FR"/>
              <a:pPr>
                <a:defRPr/>
              </a:pPr>
              <a:t>‹N°›</a:t>
            </a:fld>
            <a:endParaRPr lang="fr-FR"/>
          </a:p>
        </p:txBody>
      </p:sp>
    </p:spTree>
    <p:extLst>
      <p:ext uri="{BB962C8B-B14F-4D97-AF65-F5344CB8AC3E}">
        <p14:creationId xmlns:p14="http://schemas.microsoft.com/office/powerpoint/2010/main" val="40898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smtClean="0">
                <a:solidFill>
                  <a:srgbClr val="898989"/>
                </a:solidFill>
                <a:latin typeface="Calibri" pitchFamily="34" charset="0"/>
              </a:defRPr>
            </a:lvl1pPr>
          </a:lstStyle>
          <a:p>
            <a:pPr>
              <a:defRPr/>
            </a:pPr>
            <a:fld id="{FCF583B7-FD2F-4BC1-8A57-56A237826362}" type="datetimeFigureOut">
              <a:rPr lang="fr-FR"/>
              <a:pPr>
                <a:defRPr/>
              </a:pPr>
              <a:t>24/01/2015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smtClean="0">
                <a:solidFill>
                  <a:srgbClr val="898989"/>
                </a:solidFill>
                <a:latin typeface="Calibri" pitchFamily="34"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smtClean="0">
                <a:solidFill>
                  <a:srgbClr val="898989"/>
                </a:solidFill>
                <a:latin typeface="Calibri" pitchFamily="34" charset="0"/>
              </a:defRPr>
            </a:lvl1pPr>
          </a:lstStyle>
          <a:p>
            <a:pPr>
              <a:defRPr/>
            </a:pPr>
            <a:fld id="{4A6AF76A-233F-45F2-9DBA-B804A64F3A43}"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benjamin.lisan@free.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borealcanada.ca/popup.html?images/maps/original-forests.gi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hyperlink" Target="http://fr.wikipedia.org/wiki/Pal%C3%A9tuvier" TargetMode="External"/><Relationship Id="rId2" Type="http://schemas.openxmlformats.org/officeDocument/2006/relationships/hyperlink" Target="http://jmsnat.free.fr/site/culturepaletuvier.html" TargetMode="External"/><Relationship Id="rId1" Type="http://schemas.openxmlformats.org/officeDocument/2006/relationships/slideLayout" Target="../slideLayouts/slideLayout7.xml"/><Relationship Id="rId5" Type="http://schemas.openxmlformats.org/officeDocument/2006/relationships/image" Target="../media/image331.jpeg"/><Relationship Id="rId4" Type="http://schemas.openxmlformats.org/officeDocument/2006/relationships/image" Target="../media/image330.jpeg"/></Relationships>
</file>

<file path=ppt/slides/_rels/slide101.xml.rels><?xml version="1.0" encoding="UTF-8" standalone="yes"?>
<Relationships xmlns="http://schemas.openxmlformats.org/package/2006/relationships"><Relationship Id="rId8" Type="http://schemas.openxmlformats.org/officeDocument/2006/relationships/image" Target="../media/image337.jpeg"/><Relationship Id="rId3" Type="http://schemas.openxmlformats.org/officeDocument/2006/relationships/image" Target="../media/image333.jpeg"/><Relationship Id="rId7" Type="http://schemas.openxmlformats.org/officeDocument/2006/relationships/image" Target="../media/image336.jpeg"/><Relationship Id="rId2" Type="http://schemas.openxmlformats.org/officeDocument/2006/relationships/image" Target="../media/image332.jpeg"/><Relationship Id="rId1" Type="http://schemas.openxmlformats.org/officeDocument/2006/relationships/slideLayout" Target="../slideLayouts/slideLayout7.xml"/><Relationship Id="rId6" Type="http://schemas.openxmlformats.org/officeDocument/2006/relationships/image" Target="../media/image335.jpeg"/><Relationship Id="rId5" Type="http://schemas.openxmlformats.org/officeDocument/2006/relationships/image" Target="../media/image334.jpeg"/><Relationship Id="rId10" Type="http://schemas.openxmlformats.org/officeDocument/2006/relationships/image" Target="../media/image339.jpeg"/><Relationship Id="rId4" Type="http://schemas.openxmlformats.org/officeDocument/2006/relationships/hyperlink" Target="http://www.au-senegal.com/" TargetMode="External"/><Relationship Id="rId9" Type="http://schemas.openxmlformats.org/officeDocument/2006/relationships/image" Target="../media/image338.jpeg"/></Relationships>
</file>

<file path=ppt/slides/_rels/slide102.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hyperlink" Target="http://www.haiesvives.org/html/la%20haie%20champetre/haie_champetre.htm" TargetMode="External"/><Relationship Id="rId1" Type="http://schemas.openxmlformats.org/officeDocument/2006/relationships/slideLayout" Target="../slideLayouts/slideLayout7.xml"/><Relationship Id="rId4" Type="http://schemas.openxmlformats.org/officeDocument/2006/relationships/image" Target="../media/image342.jpeg"/></Relationships>
</file>

<file path=ppt/slides/_rels/slide104.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hamblenne.be/grand-livre-haies.htm" TargetMode="External"/><Relationship Id="rId2" Type="http://schemas.openxmlformats.org/officeDocument/2006/relationships/image" Target="../media/image346.jpeg"/><Relationship Id="rId1" Type="http://schemas.openxmlformats.org/officeDocument/2006/relationships/slideLayout" Target="../slideLayouts/slideLayout7.xml"/><Relationship Id="rId4" Type="http://schemas.openxmlformats.org/officeDocument/2006/relationships/image" Target="../media/image347.jpeg"/></Relationships>
</file>

<file path=ppt/slides/_rels/slide107.xml.rels><?xml version="1.0" encoding="UTF-8" standalone="yes"?>
<Relationships xmlns="http://schemas.openxmlformats.org/package/2006/relationships"><Relationship Id="rId2" Type="http://schemas.openxmlformats.org/officeDocument/2006/relationships/hyperlink" Target="http://www.fao.org/ag/againfo/programmes/en/lead/toolbox/Tech/22Livef.htm"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54.jpeg"/><Relationship Id="rId13" Type="http://schemas.openxmlformats.org/officeDocument/2006/relationships/image" Target="../media/image359.jpeg"/><Relationship Id="rId3" Type="http://schemas.openxmlformats.org/officeDocument/2006/relationships/image" Target="../media/image349.jpeg"/><Relationship Id="rId7" Type="http://schemas.openxmlformats.org/officeDocument/2006/relationships/image" Target="../media/image353.jpeg"/><Relationship Id="rId12" Type="http://schemas.openxmlformats.org/officeDocument/2006/relationships/image" Target="../media/image358.jpeg"/><Relationship Id="rId17" Type="http://schemas.openxmlformats.org/officeDocument/2006/relationships/image" Target="../media/image363.jpeg"/><Relationship Id="rId2" Type="http://schemas.openxmlformats.org/officeDocument/2006/relationships/image" Target="../media/image348.jpeg"/><Relationship Id="rId16" Type="http://schemas.openxmlformats.org/officeDocument/2006/relationships/image" Target="../media/image362.jpeg"/><Relationship Id="rId1" Type="http://schemas.openxmlformats.org/officeDocument/2006/relationships/slideLayout" Target="../slideLayouts/slideLayout7.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image" Target="../media/image351.jpeg"/><Relationship Id="rId15" Type="http://schemas.openxmlformats.org/officeDocument/2006/relationships/image" Target="../media/image361.jpeg"/><Relationship Id="rId10" Type="http://schemas.openxmlformats.org/officeDocument/2006/relationships/image" Target="../media/image356.jpeg"/><Relationship Id="rId4" Type="http://schemas.openxmlformats.org/officeDocument/2006/relationships/image" Target="../media/image350.jpeg"/><Relationship Id="rId9" Type="http://schemas.openxmlformats.org/officeDocument/2006/relationships/image" Target="../media/image355.jpeg"/><Relationship Id="rId14" Type="http://schemas.openxmlformats.org/officeDocument/2006/relationships/image" Target="../media/image360.jpeg"/></Relationships>
</file>

<file path=ppt/slides/_rels/slide109.xml.rels><?xml version="1.0" encoding="UTF-8" standalone="yes"?>
<Relationships xmlns="http://schemas.openxmlformats.org/package/2006/relationships"><Relationship Id="rId2" Type="http://schemas.openxmlformats.org/officeDocument/2006/relationships/hyperlink" Target="http://ppathw3.cals.cornell.edu/mba_project/livefence.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fr.wikipedia.org/wiki/Dollars_US" TargetMode="External"/><Relationship Id="rId13" Type="http://schemas.openxmlformats.org/officeDocument/2006/relationships/hyperlink" Target="http://fr.wikipedia.org/wiki/Principaut%C3%A9_d'Andorre" TargetMode="External"/><Relationship Id="rId3" Type="http://schemas.openxmlformats.org/officeDocument/2006/relationships/hyperlink" Target="http://fr.wikipedia.org/wiki/27_d%C3%A9cembre" TargetMode="External"/><Relationship Id="rId7" Type="http://schemas.openxmlformats.org/officeDocument/2006/relationships/hyperlink" Target="http://fr.wikipedia.org/wiki/France" TargetMode="External"/><Relationship Id="rId12" Type="http://schemas.openxmlformats.org/officeDocument/2006/relationships/hyperlink" Target="http://fr.wikipedia.org/wiki/2009" TargetMode="External"/><Relationship Id="rId2" Type="http://schemas.openxmlformats.org/officeDocument/2006/relationships/hyperlink" Target="http://fr.wikipedia.org/wiki/26_d%C3%A9cembre" TargetMode="External"/><Relationship Id="rId16" Type="http://schemas.openxmlformats.org/officeDocument/2006/relationships/hyperlink" Target="http://fr.wikipedia.org/wiki/Temp%C3%AAte_Klaus" TargetMode="External"/><Relationship Id="rId1" Type="http://schemas.openxmlformats.org/officeDocument/2006/relationships/slideLayout" Target="../slideLayouts/slideLayout2.xml"/><Relationship Id="rId6" Type="http://schemas.openxmlformats.org/officeDocument/2006/relationships/hyperlink" Target="http://fr.wikipedia.org/wiki/Temp%C3%AAte" TargetMode="External"/><Relationship Id="rId11" Type="http://schemas.openxmlformats.org/officeDocument/2006/relationships/hyperlink" Target="http://fr.wikipedia.org/wiki/25_janvier" TargetMode="External"/><Relationship Id="rId5" Type="http://schemas.openxmlformats.org/officeDocument/2006/relationships/hyperlink" Target="http://fr.wikipedia.org/wiki/1999" TargetMode="External"/><Relationship Id="rId15" Type="http://schemas.openxmlformats.org/officeDocument/2006/relationships/hyperlink" Target="http://fr.wikipedia.org/wiki/Italie" TargetMode="External"/><Relationship Id="rId10" Type="http://schemas.openxmlformats.org/officeDocument/2006/relationships/hyperlink" Target="http://fr.wikipedia.org/wiki/23_janvier" TargetMode="External"/><Relationship Id="rId4" Type="http://schemas.openxmlformats.org/officeDocument/2006/relationships/hyperlink" Target="http://fr.wikipedia.org/wiki/28_d%C3%A9cembre" TargetMode="External"/><Relationship Id="rId9" Type="http://schemas.openxmlformats.org/officeDocument/2006/relationships/hyperlink" Target="http://fr.wikipedia.org/wiki/2006" TargetMode="External"/><Relationship Id="rId14" Type="http://schemas.openxmlformats.org/officeDocument/2006/relationships/hyperlink" Target="http://fr.wikipedia.org/wiki/Espagne"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fr.wikipedia.org/wiki/Structure_interne_de_la_Terre" TargetMode="External"/><Relationship Id="rId13" Type="http://schemas.openxmlformats.org/officeDocument/2006/relationships/hyperlink" Target="http://fr.wikipedia.org/w/index.php?title=Paul_Tapponnier&amp;action=edit&amp;redlink=1" TargetMode="External"/><Relationship Id="rId3" Type="http://schemas.openxmlformats.org/officeDocument/2006/relationships/hyperlink" Target="http://fr.wikipedia.org/wiki/R%C3%A9chauffement_climatique" TargetMode="External"/><Relationship Id="rId7" Type="http://schemas.openxmlformats.org/officeDocument/2006/relationships/hyperlink" Target="http://fr.wikipedia.org/w/index.php?title=Magn%C3%A9tisme_terrestre&amp;action=edit&amp;redlink=1" TargetMode="External"/><Relationship Id="rId12" Type="http://schemas.openxmlformats.org/officeDocument/2006/relationships/hyperlink" Target="http://fr.wikipedia.org/wiki/Claude_Jaupart" TargetMode="External"/><Relationship Id="rId2" Type="http://schemas.openxmlformats.org/officeDocument/2006/relationships/hyperlink" Target="http://fr.wikipedia.org/wiki/Groupe_d'experts_intergouvernemental_sur_l'%C3%A9volution_du_climat" TargetMode="External"/><Relationship Id="rId1" Type="http://schemas.openxmlformats.org/officeDocument/2006/relationships/slideLayout" Target="../slideLayouts/slideLayout2.xml"/><Relationship Id="rId6" Type="http://schemas.openxmlformats.org/officeDocument/2006/relationships/hyperlink" Target="http://fr.wikipedia.org/wiki/G%C3%A9ophysique" TargetMode="External"/><Relationship Id="rId11" Type="http://schemas.openxmlformats.org/officeDocument/2006/relationships/hyperlink" Target="http://fr.wikipedia.org/wiki/Taxe_carbone" TargetMode="External"/><Relationship Id="rId5" Type="http://schemas.openxmlformats.org/officeDocument/2006/relationships/hyperlink" Target="http://fr.wikipedia.org/wiki/Soleil" TargetMode="External"/><Relationship Id="rId10" Type="http://schemas.openxmlformats.org/officeDocument/2006/relationships/hyperlink" Target="http://fr.wikipedia.org/wiki/Claude_All%C3%A8gre" TargetMode="External"/><Relationship Id="rId4" Type="http://schemas.openxmlformats.org/officeDocument/2006/relationships/hyperlink" Target="http://fr.wikipedia.org/wiki/Vincent_Courtillot" TargetMode="External"/><Relationship Id="rId9" Type="http://schemas.openxmlformats.org/officeDocument/2006/relationships/hyperlink" Target="http://fr.wikipedia.org/wiki/G%C3%A9ophysicien" TargetMode="External"/><Relationship Id="rId14" Type="http://schemas.openxmlformats.org/officeDocument/2006/relationships/hyperlink" Target="http://fr.wikipedia.org/wiki/IPGP"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fr.wikipedia.org/wiki/Permien" TargetMode="External"/><Relationship Id="rId13" Type="http://schemas.openxmlformats.org/officeDocument/2006/relationships/hyperlink" Target="http://fr.wikipedia.org/wiki/Extinction_du_Permien" TargetMode="External"/><Relationship Id="rId3" Type="http://schemas.openxmlformats.org/officeDocument/2006/relationships/hyperlink" Target="http://fr.wikipedia.org/wiki/Ordovicien" TargetMode="External"/><Relationship Id="rId7" Type="http://schemas.openxmlformats.org/officeDocument/2006/relationships/hyperlink" Target="http://fr.wikipedia.org/wiki/For%C3%AAt_tropicale_humide" TargetMode="External"/><Relationship Id="rId12" Type="http://schemas.openxmlformats.org/officeDocument/2006/relationships/hyperlink" Target="http://fr.wikipedia.org/wiki/D%C3%A9sert" TargetMode="External"/><Relationship Id="rId2" Type="http://schemas.openxmlformats.org/officeDocument/2006/relationships/hyperlink" Target="http://fr.wikipedia.org/wiki/Cambrien" TargetMode="External"/><Relationship Id="rId16" Type="http://schemas.openxmlformats.org/officeDocument/2006/relationships/hyperlink" Target="http://www.futura-sciences.com/fr/news/t/volcanologie/d/extinction-massive-au-permien-eruptions-volcaniques-en-cause_5390" TargetMode="External"/><Relationship Id="rId1" Type="http://schemas.openxmlformats.org/officeDocument/2006/relationships/slideLayout" Target="../slideLayouts/slideLayout2.xml"/><Relationship Id="rId6" Type="http://schemas.openxmlformats.org/officeDocument/2006/relationships/hyperlink" Target="http://fr.wikipedia.org/wiki/Carbonif%C3%A8re" TargetMode="External"/><Relationship Id="rId11" Type="http://schemas.openxmlformats.org/officeDocument/2006/relationships/hyperlink" Target="http://fr.wikipedia.org/wiki/Pang%C3%A9e" TargetMode="External"/><Relationship Id="rId5" Type="http://schemas.openxmlformats.org/officeDocument/2006/relationships/hyperlink" Target="http://fr.wikipedia.org/wiki/D%C3%A9vonien" TargetMode="External"/><Relationship Id="rId15" Type="http://schemas.openxmlformats.org/officeDocument/2006/relationships/hyperlink" Target="http://www.crasquin.fr/crises/Site/Crise3.htm" TargetMode="External"/><Relationship Id="rId10" Type="http://schemas.openxmlformats.org/officeDocument/2006/relationships/hyperlink" Target="http://fr.wikipedia.org/wiki/Continent" TargetMode="External"/><Relationship Id="rId4" Type="http://schemas.openxmlformats.org/officeDocument/2006/relationships/hyperlink" Target="http://fr.wikipedia.org/wiki/Silurien" TargetMode="External"/><Relationship Id="rId9" Type="http://schemas.openxmlformats.org/officeDocument/2006/relationships/hyperlink" Target="http://fr.wikipedia.org/wiki/Saison" TargetMode="External"/><Relationship Id="rId14" Type="http://schemas.openxmlformats.org/officeDocument/2006/relationships/hyperlink" Target="http://fr.wikipedia.org/wiki/Tria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hyperlink" Target="http://www.hubertreeves.info/chroniques/pdf_jdm/20080420.pdf" TargetMode="External"/><Relationship Id="rId1" Type="http://schemas.openxmlformats.org/officeDocument/2006/relationships/slideLayout" Target="../slideLayouts/slideLayout7.xml"/><Relationship Id="rId5" Type="http://schemas.openxmlformats.org/officeDocument/2006/relationships/hyperlink" Target="http://www.maxisciences.com/" TargetMode="External"/><Relationship Id="rId4" Type="http://schemas.openxmlformats.org/officeDocument/2006/relationships/image" Target="../media/image369.jpeg"/></Relationships>
</file>

<file path=ppt/slides/_rels/slide116.xml.rels><?xml version="1.0" encoding="UTF-8" standalone="yes"?>
<Relationships xmlns="http://schemas.openxmlformats.org/package/2006/relationships"><Relationship Id="rId3" Type="http://schemas.openxmlformats.org/officeDocument/2006/relationships/image" Target="../media/image370.jpeg"/><Relationship Id="rId7" Type="http://schemas.openxmlformats.org/officeDocument/2006/relationships/image" Target="../media/image372.jpeg"/><Relationship Id="rId2" Type="http://schemas.openxmlformats.org/officeDocument/2006/relationships/hyperlink" Target="http://www.metrofrance.com/info/jane-goodall-une-lady-de-la-nature/mjfw!vGklK5IDnv45g/" TargetMode="External"/><Relationship Id="rId1" Type="http://schemas.openxmlformats.org/officeDocument/2006/relationships/slideLayout" Target="../slideLayouts/slideLayout7.xml"/><Relationship Id="rId6" Type="http://schemas.openxmlformats.org/officeDocument/2006/relationships/hyperlink" Target="http://trefaucube.free.fr/index.php?id=40" TargetMode="External"/><Relationship Id="rId5" Type="http://schemas.openxmlformats.org/officeDocument/2006/relationships/hyperlink" Target="http://www.lepost.fr/article/2009/03/11/1453683_des-proteines-de-meduses-pour-reparer-le-cartilage-humain.html" TargetMode="External"/><Relationship Id="rId4" Type="http://schemas.openxmlformats.org/officeDocument/2006/relationships/image" Target="../media/image371.jpeg"/></Relationships>
</file>

<file path=ppt/slides/_rels/slide117.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hyperlink" Target="http://www.protegelaforet.com/"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fscoax.org/" TargetMode="External"/><Relationship Id="rId2" Type="http://schemas.openxmlformats.org/officeDocument/2006/relationships/hyperlink" Target="mailto:fscoax@fscoax.org" TargetMode="External"/><Relationship Id="rId1" Type="http://schemas.openxmlformats.org/officeDocument/2006/relationships/slideLayout" Target="../slideLayouts/slideLayout7.xml"/><Relationship Id="rId4" Type="http://schemas.openxmlformats.org/officeDocument/2006/relationships/image" Target="../media/image37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sa.ulaval.ca/personnel/vernag/eh/F/cause/nature.liens.html"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www.grainesdumonde.be/" TargetMode="External"/><Relationship Id="rId2" Type="http://schemas.openxmlformats.org/officeDocument/2006/relationships/hyperlink" Target="http://www.onf.fr/collec-cli-part/sommaire/besoins_reponses/anticiper/foret/reponses/20080519-151335-121890/8/files/1" TargetMode="External"/><Relationship Id="rId1" Type="http://schemas.openxmlformats.org/officeDocument/2006/relationships/slideLayout" Target="../slideLayouts/slideLayout2.xml"/><Relationship Id="rId5" Type="http://schemas.openxmlformats.org/officeDocument/2006/relationships/image" Target="../media/image377.jpeg"/><Relationship Id="rId4" Type="http://schemas.openxmlformats.org/officeDocument/2006/relationships/image" Target="../media/image376.jpeg"/></Relationships>
</file>

<file path=ppt/slides/_rels/slide123.xml.rels><?xml version="1.0" encoding="UTF-8" standalone="yes"?>
<Relationships xmlns="http://schemas.openxmlformats.org/package/2006/relationships"><Relationship Id="rId8" Type="http://schemas.openxmlformats.org/officeDocument/2006/relationships/hyperlink" Target="http://www.pommiers.com/" TargetMode="External"/><Relationship Id="rId13" Type="http://schemas.openxmlformats.org/officeDocument/2006/relationships/hyperlink" Target="http://www.comptoir-des-graines.fr/" TargetMode="External"/><Relationship Id="rId18" Type="http://schemas.openxmlformats.org/officeDocument/2006/relationships/hyperlink" Target="http://www.promoseeds.fr/" TargetMode="External"/><Relationship Id="rId3" Type="http://schemas.openxmlformats.org/officeDocument/2006/relationships/hyperlink" Target="http://www.exoplantus.fr/" TargetMode="External"/><Relationship Id="rId21" Type="http://schemas.openxmlformats.org/officeDocument/2006/relationships/hyperlink" Target="http://www.engrainetoi.com/" TargetMode="External"/><Relationship Id="rId7" Type="http://schemas.openxmlformats.org/officeDocument/2006/relationships/hyperlink" Target="http://www.lemondedujardin.com/graine-d-arbre,fr,3,24.cfm" TargetMode="External"/><Relationship Id="rId12" Type="http://schemas.openxmlformats.org/officeDocument/2006/relationships/hyperlink" Target="http://www.fleurdestropiques.net/" TargetMode="External"/><Relationship Id="rId17" Type="http://schemas.openxmlformats.org/officeDocument/2006/relationships/hyperlink" Target="http://www.onf.fr/lire_voir_ecouter/@@display_media.html?oid=IN00000011ec" TargetMode="External"/><Relationship Id="rId2" Type="http://schemas.openxmlformats.org/officeDocument/2006/relationships/hyperlink" Target="http://www.babygraines.com/" TargetMode="External"/><Relationship Id="rId16" Type="http://schemas.openxmlformats.org/officeDocument/2006/relationships/hyperlink" Target="http://www.hellopro.fr/semences-d-arbres-2010788-fr-1-feuille.html" TargetMode="External"/><Relationship Id="rId20" Type="http://schemas.openxmlformats.org/officeDocument/2006/relationships/hyperlink" Target="http://www.graines-semis.com/" TargetMode="External"/><Relationship Id="rId1" Type="http://schemas.openxmlformats.org/officeDocument/2006/relationships/slideLayout" Target="../slideLayouts/slideLayout2.xml"/><Relationship Id="rId6" Type="http://schemas.openxmlformats.org/officeDocument/2006/relationships/hyperlink" Target="http://www.folyage.com/" TargetMode="External"/><Relationship Id="rId11" Type="http://schemas.openxmlformats.org/officeDocument/2006/relationships/hyperlink" Target="http://www.graines.be/" TargetMode="External"/><Relationship Id="rId5" Type="http://schemas.openxmlformats.org/officeDocument/2006/relationships/hyperlink" Target="http://www.grainesdumonde.be/" TargetMode="External"/><Relationship Id="rId15" Type="http://schemas.openxmlformats.org/officeDocument/2006/relationships/hyperlink" Target="http://graines.chez.com/" TargetMode="External"/><Relationship Id="rId10" Type="http://schemas.openxmlformats.org/officeDocument/2006/relationships/hyperlink" Target="http://www.rarexoticseeds.com/" TargetMode="External"/><Relationship Id="rId19" Type="http://schemas.openxmlformats.org/officeDocument/2006/relationships/hyperlink" Target="http://www.vilmorin-jardin.com/" TargetMode="External"/><Relationship Id="rId4" Type="http://schemas.openxmlformats.org/officeDocument/2006/relationships/hyperlink" Target="http://www.semencesdupuy.com/" TargetMode="External"/><Relationship Id="rId9" Type="http://schemas.openxmlformats.org/officeDocument/2006/relationships/hyperlink" Target="http://www.graine-arbre.top-prix.fr/" TargetMode="External"/><Relationship Id="rId14" Type="http://schemas.openxmlformats.org/officeDocument/2006/relationships/hyperlink" Target="http://www.lagrainetiere.com/"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www.ethnoplants.com/" TargetMode="External"/><Relationship Id="rId13" Type="http://schemas.openxmlformats.org/officeDocument/2006/relationships/hyperlink" Target="http://www.meillandrichardier.com/" TargetMode="External"/><Relationship Id="rId18" Type="http://schemas.openxmlformats.org/officeDocument/2006/relationships/hyperlink" Target="http://www.agencedesarbres.org/dossiers/semez_la_foret.htm" TargetMode="External"/><Relationship Id="rId3" Type="http://schemas.openxmlformats.org/officeDocument/2006/relationships/hyperlink" Target="http://www.kpr.eu/fr/exotic" TargetMode="External"/><Relationship Id="rId7" Type="http://schemas.openxmlformats.org/officeDocument/2006/relationships/hyperlink" Target="http://www.graines-bocquet.fr/" TargetMode="External"/><Relationship Id="rId12" Type="http://schemas.openxmlformats.org/officeDocument/2006/relationships/hyperlink" Target="http://sauveterre.chez.com/" TargetMode="External"/><Relationship Id="rId17" Type="http://schemas.openxmlformats.org/officeDocument/2006/relationships/hyperlink" Target="http://www.graines-caillard.com/" TargetMode="External"/><Relationship Id="rId2" Type="http://schemas.openxmlformats.org/officeDocument/2006/relationships/hyperlink" Target="http://www.plantes-et-jardins.com/catalogue/catalogue2_2.asp?id_sections=1230&amp;w1=1212&amp;gclid=COidn5rPgKgCFU8lfAodq1Q0rA" TargetMode="External"/><Relationship Id="rId16" Type="http://schemas.openxmlformats.org/officeDocument/2006/relationships/hyperlink" Target="http://www.willemse.fr/" TargetMode="External"/><Relationship Id="rId1" Type="http://schemas.openxmlformats.org/officeDocument/2006/relationships/slideLayout" Target="../slideLayouts/slideLayout2.xml"/><Relationship Id="rId6" Type="http://schemas.openxmlformats.org/officeDocument/2006/relationships/hyperlink" Target="http://www.rustica.fr/articles-jardin/arbres-et-arbustes/acheter-malin-nos-bonnes-adresses-pour-acheter-graines,2233.html" TargetMode="External"/><Relationship Id="rId11" Type="http://schemas.openxmlformats.org/officeDocument/2006/relationships/hyperlink" Target="http://www.biaugerme.com/" TargetMode="External"/><Relationship Id="rId5" Type="http://schemas.openxmlformats.org/officeDocument/2006/relationships/hyperlink" Target="http://www.graines-voltz.com/" TargetMode="External"/><Relationship Id="rId15" Type="http://schemas.openxmlformats.org/officeDocument/2006/relationships/hyperlink" Target="http://www.thompson-morgan.com/fr" TargetMode="External"/><Relationship Id="rId10" Type="http://schemas.openxmlformats.org/officeDocument/2006/relationships/hyperlink" Target="http://www.kokopelli.asso.fr/" TargetMode="External"/><Relationship Id="rId4" Type="http://schemas.openxmlformats.org/officeDocument/2006/relationships/hyperlink" Target="http://thierry.jouet.free.fr/Sommaire/graines.htm" TargetMode="External"/><Relationship Id="rId9" Type="http://schemas.openxmlformats.org/officeDocument/2006/relationships/hyperlink" Target="http://www.fabre-graines.com/" TargetMode="External"/><Relationship Id="rId14" Type="http://schemas.openxmlformats.org/officeDocument/2006/relationships/hyperlink" Target="http://www.solanaseeds.netfirms.com/"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image" Target="../media/image379.jpeg"/><Relationship Id="rId7" Type="http://schemas.openxmlformats.org/officeDocument/2006/relationships/image" Target="../media/image381.jpeg"/><Relationship Id="rId2" Type="http://schemas.openxmlformats.org/officeDocument/2006/relationships/image" Target="../media/image378.jpeg"/><Relationship Id="rId1" Type="http://schemas.openxmlformats.org/officeDocument/2006/relationships/slideLayout" Target="../slideLayouts/slideLayout7.xml"/><Relationship Id="rId6" Type="http://schemas.openxmlformats.org/officeDocument/2006/relationships/hyperlink" Target="http://www.lesjardinsdelachiers.com/" TargetMode="External"/><Relationship Id="rId5" Type="http://schemas.openxmlformats.org/officeDocument/2006/relationships/hyperlink" Target="http://graineterie-annet.fr/" TargetMode="External"/><Relationship Id="rId4" Type="http://schemas.openxmlformats.org/officeDocument/2006/relationships/image" Target="../media/image380.jpeg"/><Relationship Id="rId9" Type="http://schemas.openxmlformats.org/officeDocument/2006/relationships/hyperlink" Target="http://www.vir.nw.ru/"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hyperlink" Target="http://www.manicore.com/documentation/serre/GIEC.html" TargetMode="External"/><Relationship Id="rId1" Type="http://schemas.openxmlformats.org/officeDocument/2006/relationships/slideLayout" Target="../slideLayouts/slideLayout2.xml"/><Relationship Id="rId6" Type="http://schemas.openxmlformats.org/officeDocument/2006/relationships/hyperlink" Target="http://www.ipcc.ch/" TargetMode="External"/><Relationship Id="rId5" Type="http://schemas.openxmlformats.org/officeDocument/2006/relationships/image" Target="../media/image387.jpeg"/><Relationship Id="rId4" Type="http://schemas.openxmlformats.org/officeDocument/2006/relationships/image" Target="../media/image386.jpeg"/></Relationships>
</file>

<file path=ppt/slides/_rels/slide129.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fratmat.info/"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mailto:info.madagascar@usaid.gov" TargetMode="External"/><Relationship Id="rId2" Type="http://schemas.openxmlformats.org/officeDocument/2006/relationships/hyperlink" Target="http://www.eyrolles.com/Accueil/Auteur/hubert-prolongeau-94360?xd=ccc6a9a2fe31614bba2f7f4fad39b8d5" TargetMode="External"/><Relationship Id="rId1" Type="http://schemas.openxmlformats.org/officeDocument/2006/relationships/slideLayout" Target="../slideLayouts/slideLayout12.xml"/><Relationship Id="rId6" Type="http://schemas.openxmlformats.org/officeDocument/2006/relationships/hyperlink" Target="http://medias.lemonde.fr/mmpub/edt/ill/2009/12/02/h_9_ill_1274846_indonesie-foret.jpg" TargetMode="External"/><Relationship Id="rId5" Type="http://schemas.openxmlformats.org/officeDocument/2006/relationships/image" Target="../media/image389.jpeg"/><Relationship Id="rId4" Type="http://schemas.openxmlformats.org/officeDocument/2006/relationships/hyperlink" Target="http://www.usaid.gov/m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amazon.fr/futaie-irr%C3%A9guli%C3%A8re-pratique-sylviculture-continue/dp/2744905534/ref=sr_1_1?ie=UTF8&amp;s=books&amp;qid=1263114367&amp;sr=8-1" TargetMode="External"/><Relationship Id="rId2" Type="http://schemas.openxmlformats.org/officeDocument/2006/relationships/hyperlink" Target="http://www.amazon.fr/Sylviculture-Gestion-for%C3%AAts-irr%C3%A9guli%C3%A8res-m%C3%A9lang%C3%A9es/dp/2880743494/ref=sr_1_3?ie=UTF8&amp;s=books&amp;qid=1263114367&amp;sr=8-3" TargetMode="External"/><Relationship Id="rId1" Type="http://schemas.openxmlformats.org/officeDocument/2006/relationships/slideLayout" Target="../slideLayouts/slideLayout12.xml"/><Relationship Id="rId4" Type="http://schemas.openxmlformats.org/officeDocument/2006/relationships/hyperlink" Target="http://www.amazon.fr/exec/obidos/search-handle-url?_encoding=UTF8&amp;search-type=ss&amp;index=books-fr&amp;field-author=Yves%20Bastien"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www.greenpeace.org/france/campagnes/forets" TargetMode="External"/><Relationship Id="rId13" Type="http://schemas.openxmlformats.org/officeDocument/2006/relationships/hyperlink" Target="http://alfa.over-blog.org/" TargetMode="External"/><Relationship Id="rId18" Type="http://schemas.openxmlformats.org/officeDocument/2006/relationships/hyperlink" Target="http://www.rain-tree.com/" TargetMode="External"/><Relationship Id="rId26" Type="http://schemas.openxmlformats.org/officeDocument/2006/relationships/image" Target="../media/image391.jpeg"/><Relationship Id="rId3" Type="http://schemas.openxmlformats.org/officeDocument/2006/relationships/hyperlink" Target="http://www.climatecircus.com/" TargetMode="External"/><Relationship Id="rId21" Type="http://schemas.openxmlformats.org/officeDocument/2006/relationships/hyperlink" Target="http://www.fsc-france.org/" TargetMode="External"/><Relationship Id="rId7" Type="http://schemas.openxmlformats.org/officeDocument/2006/relationships/hyperlink" Target="http://www.greenpeace.org/" TargetMode="External"/><Relationship Id="rId12" Type="http://schemas.openxmlformats.org/officeDocument/2006/relationships/hyperlink" Target="http://www.rainforest-alliance.org/" TargetMode="External"/><Relationship Id="rId17" Type="http://schemas.openxmlformats.org/officeDocument/2006/relationships/hyperlink" Target="http://rainforests.mongabay.com/" TargetMode="External"/><Relationship Id="rId25" Type="http://schemas.openxmlformats.org/officeDocument/2006/relationships/image" Target="../media/image390.jpeg"/><Relationship Id="rId2" Type="http://schemas.openxmlformats.org/officeDocument/2006/relationships/hyperlink" Target="http://www.fao.org/forestry/home/fr" TargetMode="External"/><Relationship Id="rId16" Type="http://schemas.openxmlformats.org/officeDocument/2006/relationships/hyperlink" Target="http://library.thinkquest.org/26634/text/forest/farming.htm" TargetMode="External"/><Relationship Id="rId20" Type="http://schemas.openxmlformats.org/officeDocument/2006/relationships/hyperlink" Target="http://rainforestinfo-oasis.com/" TargetMode="External"/><Relationship Id="rId1" Type="http://schemas.openxmlformats.org/officeDocument/2006/relationships/slideLayout" Target="../slideLayouts/slideLayout12.xml"/><Relationship Id="rId6" Type="http://schemas.openxmlformats.org/officeDocument/2006/relationships/hyperlink" Target="http://www.actioncarbone.org/" TargetMode="External"/><Relationship Id="rId11" Type="http://schemas.openxmlformats.org/officeDocument/2006/relationships/hyperlink" Target="http://www.zero-deforestation.org/" TargetMode="External"/><Relationship Id="rId24" Type="http://schemas.openxmlformats.org/officeDocument/2006/relationships/hyperlink" Target="http://www.projetsreforestation.co.nr/" TargetMode="External"/><Relationship Id="rId5" Type="http://schemas.openxmlformats.org/officeDocument/2006/relationships/hyperlink" Target="http://www.wwf.org/" TargetMode="External"/><Relationship Id="rId15" Type="http://schemas.openxmlformats.org/officeDocument/2006/relationships/hyperlink" Target="http://www.fondationseguin.org/deforest.html" TargetMode="External"/><Relationship Id="rId23" Type="http://schemas.openxmlformats.org/officeDocument/2006/relationships/hyperlink" Target="http://www.au-senegal.com/La-mangrove-retrouve-des-couleurs.html" TargetMode="External"/><Relationship Id="rId10" Type="http://schemas.openxmlformats.org/officeDocument/2006/relationships/hyperlink" Target="http://www.coolearth.org/" TargetMode="External"/><Relationship Id="rId19" Type="http://schemas.openxmlformats.org/officeDocument/2006/relationships/hyperlink" Target="http://www.savetherainforest.org/" TargetMode="External"/><Relationship Id="rId4" Type="http://schemas.openxmlformats.org/officeDocument/2006/relationships/hyperlink" Target="http://forets.wwf.fr/" TargetMode="External"/><Relationship Id="rId9" Type="http://schemas.openxmlformats.org/officeDocument/2006/relationships/hyperlink" Target="http://www.greenpeace.org/france/campagnes/nucleaire/problemes" TargetMode="External"/><Relationship Id="rId14" Type="http://schemas.openxmlformats.org/officeDocument/2006/relationships/hyperlink" Target="http://www.planete-urgence.org/" TargetMode="External"/><Relationship Id="rId22" Type="http://schemas.openxmlformats.org/officeDocument/2006/relationships/hyperlink" Target="http://www.earthorganization.fr/" TargetMode="External"/><Relationship Id="rId27" Type="http://schemas.openxmlformats.org/officeDocument/2006/relationships/image" Target="../media/image392.jpeg"/></Relationships>
</file>

<file path=ppt/slides/_rels/slide134.xml.rels><?xml version="1.0" encoding="UTF-8" standalone="yes"?>
<Relationships xmlns="http://schemas.openxmlformats.org/package/2006/relationships"><Relationship Id="rId8" Type="http://schemas.openxmlformats.org/officeDocument/2006/relationships/hyperlink" Target="http://www.inra.fr/opie-insectes/luttebio.htm" TargetMode="External"/><Relationship Id="rId13" Type="http://schemas.openxmlformats.org/officeDocument/2006/relationships/hyperlink" Target="http://www.fao.org/docrep/x1880f/x1880f07.htm" TargetMode="External"/><Relationship Id="rId3" Type="http://schemas.openxmlformats.org/officeDocument/2006/relationships/hyperlink" Target="http://www.inra.fr/dpenv/sommrc29.htm" TargetMode="External"/><Relationship Id="rId7" Type="http://schemas.openxmlformats.org/officeDocument/2006/relationships/hyperlink" Target="http://www.inra.fr/internet/Produits/HYPPZ/ravageur.htm" TargetMode="External"/><Relationship Id="rId12" Type="http://schemas.openxmlformats.org/officeDocument/2006/relationships/hyperlink" Target="http://fr.wikipedia.org/wiki/Coupe-feux" TargetMode="External"/><Relationship Id="rId17" Type="http://schemas.openxmlformats.org/officeDocument/2006/relationships/hyperlink" Target="http://www.earthorganization.fr/plantation-landes-disney/index.html" TargetMode="External"/><Relationship Id="rId2" Type="http://schemas.openxmlformats.org/officeDocument/2006/relationships/hyperlink" Target="http://fr.wikipedia.org/wiki/Arbres_menac%C3%A9s" TargetMode="External"/><Relationship Id="rId16" Type="http://schemas.openxmlformats.org/officeDocument/2006/relationships/image" Target="../media/image393.jpeg"/><Relationship Id="rId1" Type="http://schemas.openxmlformats.org/officeDocument/2006/relationships/slideLayout" Target="../slideLayouts/slideLayout7.xml"/><Relationship Id="rId6" Type="http://schemas.openxmlformats.org/officeDocument/2006/relationships/hyperlink" Target="http://www.inra.fr/hyppz" TargetMode="External"/><Relationship Id="rId11" Type="http://schemas.openxmlformats.org/officeDocument/2006/relationships/hyperlink" Target="http://fr.wikipedia.org/wiki/All%C3%A9es_pare-feux" TargetMode="External"/><Relationship Id="rId5" Type="http://schemas.openxmlformats.org/officeDocument/2006/relationships/hyperlink" Target="http://planetevivante.wordpress.com/2009/01/09/renaissance-de-la-mangrove-en-casamance-senegal" TargetMode="External"/><Relationship Id="rId15" Type="http://schemas.openxmlformats.org/officeDocument/2006/relationships/hyperlink" Target="http://www.amazon.fr/Pr%C3%A9vention-feux-for%C3%AAt-pr%C3%A9vention-limitation/dp/2911221443/ref=sr_1_9?ie=UTF8&amp;qid=1313409406&amp;sr=8-9" TargetMode="External"/><Relationship Id="rId10" Type="http://schemas.openxmlformats.org/officeDocument/2006/relationships/hyperlink" Target="http://fr.wikipedia.org/wiki/Feu_de_for%C3%AAt" TargetMode="External"/><Relationship Id="rId4" Type="http://schemas.openxmlformats.org/officeDocument/2006/relationships/hyperlink" Target="http://www.inra.fr/dpenv/carbic29.htm" TargetMode="External"/><Relationship Id="rId9" Type="http://schemas.openxmlformats.org/officeDocument/2006/relationships/hyperlink" Target="http://www.teddygoldsmith.org/page18.html" TargetMode="External"/><Relationship Id="rId14" Type="http://schemas.openxmlformats.org/officeDocument/2006/relationships/hyperlink" Target="http://www.senat.fr/rap/r03-195/r03-19513.html"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www.wri.org/" TargetMode="External"/><Relationship Id="rId13" Type="http://schemas.openxmlformats.org/officeDocument/2006/relationships/hyperlink" Target="http://www.forestsmonitor.org/" TargetMode="External"/><Relationship Id="rId18" Type="http://schemas.openxmlformats.org/officeDocument/2006/relationships/hyperlink" Target="http://www.amazonize.com/amazonize.com/fruits.html" TargetMode="External"/><Relationship Id="rId3" Type="http://schemas.openxmlformats.org/officeDocument/2006/relationships/hyperlink" Target="http://www.pefc.org/" TargetMode="External"/><Relationship Id="rId21" Type="http://schemas.openxmlformats.org/officeDocument/2006/relationships/hyperlink" Target="http://www.wwf.fr/s-informer/campagnes/je-dis-non-au-bois-illegal" TargetMode="External"/><Relationship Id="rId7" Type="http://schemas.openxmlformats.org/officeDocument/2006/relationships/hyperlink" Target="http://www.unep-wcmc.org/" TargetMode="External"/><Relationship Id="rId12" Type="http://schemas.openxmlformats.org/officeDocument/2006/relationships/hyperlink" Target="http://fr.wikipedia.org/wiki/Sylviculture" TargetMode="External"/><Relationship Id="rId17" Type="http://schemas.openxmlformats.org/officeDocument/2006/relationships/hyperlink" Target="http://www.worldagroforestry.org/" TargetMode="External"/><Relationship Id="rId2" Type="http://schemas.openxmlformats.org/officeDocument/2006/relationships/hyperlink" Target="http://www.iufro.org/" TargetMode="External"/><Relationship Id="rId16" Type="http://schemas.openxmlformats.org/officeDocument/2006/relationships/hyperlink" Target="http://www.ipcc.ch/" TargetMode="External"/><Relationship Id="rId20" Type="http://schemas.openxmlformats.org/officeDocument/2006/relationships/hyperlink" Target="http://www.frm-france.com/" TargetMode="External"/><Relationship Id="rId1" Type="http://schemas.openxmlformats.org/officeDocument/2006/relationships/slideLayout" Target="../slideLayouts/slideLayout12.xml"/><Relationship Id="rId6" Type="http://schemas.openxmlformats.org/officeDocument/2006/relationships/hyperlink" Target="http://www.uicn.fr/" TargetMode="External"/><Relationship Id="rId11" Type="http://schemas.openxmlformats.org/officeDocument/2006/relationships/hyperlink" Target="http://www.ifn.fr/" TargetMode="External"/><Relationship Id="rId5" Type="http://schemas.openxmlformats.org/officeDocument/2006/relationships/hyperlink" Target="http://www.iucn.org/" TargetMode="External"/><Relationship Id="rId15" Type="http://schemas.openxmlformats.org/officeDocument/2006/relationships/hyperlink" Target="http://www.globalforestwatch.org/" TargetMode="External"/><Relationship Id="rId10" Type="http://schemas.openxmlformats.org/officeDocument/2006/relationships/hyperlink" Target="http://www.prosilva.fr/" TargetMode="External"/><Relationship Id="rId19" Type="http://schemas.openxmlformats.org/officeDocument/2006/relationships/hyperlink" Target="http://www.rain-tree.com/facts.htm" TargetMode="External"/><Relationship Id="rId4" Type="http://schemas.openxmlformats.org/officeDocument/2006/relationships/hyperlink" Target="http://www.pefc-france.org/" TargetMode="External"/><Relationship Id="rId9" Type="http://schemas.openxmlformats.org/officeDocument/2006/relationships/hyperlink" Target="http://www.eea.europa.eu/" TargetMode="External"/><Relationship Id="rId14" Type="http://schemas.openxmlformats.org/officeDocument/2006/relationships/hyperlink" Target="http://vertigo.revues.org/" TargetMode="External"/><Relationship Id="rId22" Type="http://schemas.openxmlformats.org/officeDocument/2006/relationships/hyperlink" Target="http://www.nonalorillegal.fr/"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www.wwf.fr/s_informer/nos_missions/forets" TargetMode="External"/><Relationship Id="rId13" Type="http://schemas.openxmlformats.org/officeDocument/2006/relationships/hyperlink" Target="http://www.cites.org/fra/index.shtml" TargetMode="External"/><Relationship Id="rId18" Type="http://schemas.openxmlformats.org/officeDocument/2006/relationships/hyperlink" Target="http://www.greenbeltmovement.org/" TargetMode="External"/><Relationship Id="rId3" Type="http://schemas.openxmlformats.org/officeDocument/2006/relationships/hyperlink" Target="http://terresacree.org/forevieg.htm" TargetMode="External"/><Relationship Id="rId21" Type="http://schemas.openxmlformats.org/officeDocument/2006/relationships/hyperlink" Target="http://www.coeurdeforet.com/" TargetMode="External"/><Relationship Id="rId7" Type="http://schemas.openxmlformats.org/officeDocument/2006/relationships/hyperlink" Target="http://arutam.free.fr/" TargetMode="External"/><Relationship Id="rId12" Type="http://schemas.openxmlformats.org/officeDocument/2006/relationships/hyperlink" Target="http://www.iucnredlist.org/" TargetMode="External"/><Relationship Id="rId17" Type="http://schemas.openxmlformats.org/officeDocument/2006/relationships/hyperlink" Target="http://www.unesco.org/" TargetMode="External"/><Relationship Id="rId25" Type="http://schemas.openxmlformats.org/officeDocument/2006/relationships/image" Target="../media/image394.jpeg"/><Relationship Id="rId2" Type="http://schemas.openxmlformats.org/officeDocument/2006/relationships/hyperlink" Target="http://www.foei.org/fr/campaigns/forests" TargetMode="External"/><Relationship Id="rId16" Type="http://schemas.openxmlformats.org/officeDocument/2006/relationships/hyperlink" Target="http://www.rainforestportal.org/" TargetMode="External"/><Relationship Id="rId20" Type="http://schemas.openxmlformats.org/officeDocument/2006/relationships/hyperlink" Target="http://www.goodplanet.org/" TargetMode="External"/><Relationship Id="rId1" Type="http://schemas.openxmlformats.org/officeDocument/2006/relationships/slideLayout" Target="../slideLayouts/slideLayout12.xml"/><Relationship Id="rId6" Type="http://schemas.openxmlformats.org/officeDocument/2006/relationships/hyperlink" Target="http://www.deforestation-amazonie.org/" TargetMode="External"/><Relationship Id="rId11" Type="http://schemas.openxmlformats.org/officeDocument/2006/relationships/hyperlink" Target="http://www.janegoodall.fr/htfr/liens.htm" TargetMode="External"/><Relationship Id="rId24" Type="http://schemas.openxmlformats.org/officeDocument/2006/relationships/hyperlink" Target="http://www.inera.bf/" TargetMode="External"/><Relationship Id="rId5" Type="http://schemas.openxmlformats.org/officeDocument/2006/relationships/hyperlink" Target="http://www.adetop-togo.org/adetop/adetop.html" TargetMode="External"/><Relationship Id="rId15" Type="http://schemas.openxmlformats.org/officeDocument/2006/relationships/hyperlink" Target="http://www.globalforestwatch.org/english/index.htm" TargetMode="External"/><Relationship Id="rId23" Type="http://schemas.openxmlformats.org/officeDocument/2006/relationships/hyperlink" Target="http://www.haiesvives.org/" TargetMode="External"/><Relationship Id="rId10" Type="http://schemas.openxmlformats.org/officeDocument/2006/relationships/hyperlink" Target="http://www.bmf.ch/fr/fr_index.html" TargetMode="External"/><Relationship Id="rId19" Type="http://schemas.openxmlformats.org/officeDocument/2006/relationships/hyperlink" Target="http://www.imazon.org.br/" TargetMode="External"/><Relationship Id="rId4" Type="http://schemas.openxmlformats.org/officeDocument/2006/relationships/hyperlink" Target="http://www.rainforestfoundationuk.org/fcpage.php?fcpage=index&amp;language=FR" TargetMode="External"/><Relationship Id="rId9" Type="http://schemas.openxmlformats.org/officeDocument/2006/relationships/hyperlink" Target="http://www.taigarescue.org/" TargetMode="External"/><Relationship Id="rId14" Type="http://schemas.openxmlformats.org/officeDocument/2006/relationships/hyperlink" Target="http://www.greenpeace.org/france/campaigns/forets" TargetMode="External"/><Relationship Id="rId22" Type="http://schemas.openxmlformats.org/officeDocument/2006/relationships/hyperlink" Target="http://ochaonline.un.org/"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hyperlink" Target="http://fr.wikipedia.org/wiki/Friche" TargetMode="External"/><Relationship Id="rId2" Type="http://schemas.openxmlformats.org/officeDocument/2006/relationships/hyperlink" Target="http://fr.wikipedia.org/wiki/Sylviculture" TargetMode="External"/><Relationship Id="rId1" Type="http://schemas.openxmlformats.org/officeDocument/2006/relationships/slideLayout" Target="../slideLayouts/slideLayout12.xml"/><Relationship Id="rId5" Type="http://schemas.openxmlformats.org/officeDocument/2006/relationships/hyperlink" Target="http://fr.wikipedia.org/wiki/Afforestation" TargetMode="External"/><Relationship Id="rId4" Type="http://schemas.openxmlformats.org/officeDocument/2006/relationships/hyperlink" Target="http://fr.wikipedia.org/wiki/For%C3%AAt"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fr.wikipedia.org/wiki/Saproxylophage" TargetMode="External"/><Relationship Id="rId3" Type="http://schemas.openxmlformats.org/officeDocument/2006/relationships/hyperlink" Target="http://fr.wikipedia.org/wiki/Sylviculture" TargetMode="External"/><Relationship Id="rId7" Type="http://schemas.openxmlformats.org/officeDocument/2006/relationships/hyperlink" Target="http://fr.wikipedia.org/wiki/Bact%C3%A9rie" TargetMode="External"/><Relationship Id="rId2" Type="http://schemas.openxmlformats.org/officeDocument/2006/relationships/hyperlink" Target="http://fr.wikipedia.org/wiki/Am%C3%A9nagement_forestier" TargetMode="External"/><Relationship Id="rId1" Type="http://schemas.openxmlformats.org/officeDocument/2006/relationships/slideLayout" Target="../slideLayouts/slideLayout12.xml"/><Relationship Id="rId6" Type="http://schemas.openxmlformats.org/officeDocument/2006/relationships/hyperlink" Target="http://fr.wikipedia.org/wiki/Circonf%C3%A9rence" TargetMode="External"/><Relationship Id="rId5" Type="http://schemas.openxmlformats.org/officeDocument/2006/relationships/hyperlink" Target="http://fr.wikipedia.org/wiki/Arbre" TargetMode="External"/><Relationship Id="rId4" Type="http://schemas.openxmlformats.org/officeDocument/2006/relationships/hyperlink" Target="http://fr.wikipedia.org/wiki/%C3%89cor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ratmat.info/" TargetMode="External"/><Relationship Id="rId1" Type="http://schemas.openxmlformats.org/officeDocument/2006/relationships/slideLayout" Target="../slideLayouts/slideLayout2.xml"/><Relationship Id="rId4" Type="http://schemas.openxmlformats.org/officeDocument/2006/relationships/hyperlink" Target="http://regardlanature.canalblog.com/archives/2006/02/15/1376666.html" TargetMode="External"/></Relationships>
</file>

<file path=ppt/slides/_rels/slide140.xml.rels><?xml version="1.0" encoding="UTF-8" standalone="yes"?>
<Relationships xmlns="http://schemas.openxmlformats.org/package/2006/relationships"><Relationship Id="rId8" Type="http://schemas.openxmlformats.org/officeDocument/2006/relationships/hyperlink" Target="http://fr.wikipedia.org/wiki/Arbres_menac%C3%A9s" TargetMode="External"/><Relationship Id="rId3" Type="http://schemas.openxmlformats.org/officeDocument/2006/relationships/hyperlink" Target="http://fr.wikipedia.org/wiki/Plante" TargetMode="External"/><Relationship Id="rId7" Type="http://schemas.openxmlformats.org/officeDocument/2006/relationships/hyperlink" Target="http://fr.wikipedia.org/wiki/Arbre" TargetMode="External"/><Relationship Id="rId2" Type="http://schemas.openxmlformats.org/officeDocument/2006/relationships/hyperlink" Target="http://fr.wikipedia.org/wiki/Lignine" TargetMode="External"/><Relationship Id="rId1" Type="http://schemas.openxmlformats.org/officeDocument/2006/relationships/slideLayout" Target="../slideLayouts/slideLayout12.xml"/><Relationship Id="rId6" Type="http://schemas.openxmlformats.org/officeDocument/2006/relationships/hyperlink" Target="http://fr.wiktionary.org/wiki/ramification" TargetMode="External"/><Relationship Id="rId5" Type="http://schemas.openxmlformats.org/officeDocument/2006/relationships/hyperlink" Target="http://fr.wikipedia.org/wiki/Arboriculture" TargetMode="External"/><Relationship Id="rId10" Type="http://schemas.openxmlformats.org/officeDocument/2006/relationships/hyperlink" Target="http://fr.wikipedia.org/wiki/Arbuste" TargetMode="External"/><Relationship Id="rId4" Type="http://schemas.openxmlformats.org/officeDocument/2006/relationships/hyperlink" Target="http://fr.wikipedia.org/wiki/Taille_(arboriculture)" TargetMode="External"/><Relationship Id="rId9" Type="http://schemas.openxmlformats.org/officeDocument/2006/relationships/hyperlink" Target="http://fr.wikipedia.org/wiki/Arbrisseau"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fr.wikipedia.org/wiki/Aubier" TargetMode="External"/><Relationship Id="rId2" Type="http://schemas.openxmlformats.org/officeDocument/2006/relationships/hyperlink" Target="http://fr.wikipedia.org/wiki/Duramen" TargetMode="External"/><Relationship Id="rId1" Type="http://schemas.openxmlformats.org/officeDocument/2006/relationships/slideLayout" Target="../slideLayouts/slideLayout12.xml"/><Relationship Id="rId4" Type="http://schemas.openxmlformats.org/officeDocument/2006/relationships/hyperlink" Target="http://www.cndb.org/?p=aubier_bois_parfait"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fr.wikipedia.org/wiki/Haie" TargetMode="External"/><Relationship Id="rId13" Type="http://schemas.openxmlformats.org/officeDocument/2006/relationships/hyperlink" Target="http://fr.wikipedia.org/wiki/Chronique_(m%C3%A9decine)" TargetMode="External"/><Relationship Id="rId3" Type="http://schemas.openxmlformats.org/officeDocument/2006/relationships/hyperlink" Target="http://fr.wikipedia.org/wiki/Taillis" TargetMode="External"/><Relationship Id="rId7" Type="http://schemas.openxmlformats.org/officeDocument/2006/relationships/hyperlink" Target="http://fr.wikipedia.org/wiki/Exploitation_foresti%C3%A8re" TargetMode="External"/><Relationship Id="rId12" Type="http://schemas.openxmlformats.org/officeDocument/2006/relationships/hyperlink" Target="http://fr.wikipedia.org/wiki/Paludisme" TargetMode="External"/><Relationship Id="rId17" Type="http://schemas.openxmlformats.org/officeDocument/2006/relationships/hyperlink" Target="http://fr.wikipedia.org/wiki/Grume" TargetMode="External"/><Relationship Id="rId2" Type="http://schemas.openxmlformats.org/officeDocument/2006/relationships/hyperlink" Target="http://fr.wikipedia.org/wiki/Balivage" TargetMode="External"/><Relationship Id="rId16" Type="http://schemas.openxmlformats.org/officeDocument/2006/relationships/hyperlink" Target="http://fr.wikipedia.org/wiki/Eau_douce" TargetMode="External"/><Relationship Id="rId1" Type="http://schemas.openxmlformats.org/officeDocument/2006/relationships/slideLayout" Target="../slideLayouts/slideLayout7.xml"/><Relationship Id="rId6" Type="http://schemas.openxmlformats.org/officeDocument/2006/relationships/hyperlink" Target="http://fr.wikipedia.org/w/index.php?title=Arbre_d'avenir&amp;action=edit&amp;redlink=1" TargetMode="External"/><Relationship Id="rId11" Type="http://schemas.openxmlformats.org/officeDocument/2006/relationships/hyperlink" Target="http://fr.wikipedia.org/wiki/End%C3%A9mie" TargetMode="External"/><Relationship Id="rId5" Type="http://schemas.openxmlformats.org/officeDocument/2006/relationships/hyperlink" Target="http://fr.wikipedia.org/wiki/Baliveau" TargetMode="External"/><Relationship Id="rId15" Type="http://schemas.openxmlformats.org/officeDocument/2006/relationships/hyperlink" Target="http://fr.wikipedia.org/wiki/Mollusque" TargetMode="External"/><Relationship Id="rId10" Type="http://schemas.openxmlformats.org/officeDocument/2006/relationships/hyperlink" Target="http://fr.wikipedia.org/wiki/%C3%89mondage" TargetMode="External"/><Relationship Id="rId4" Type="http://schemas.openxmlformats.org/officeDocument/2006/relationships/hyperlink" Target="http://fr.wikipedia.org/wiki/Futaie" TargetMode="External"/><Relationship Id="rId9" Type="http://schemas.openxmlformats.org/officeDocument/2006/relationships/hyperlink" Target="http://fr.wikipedia.org/w/index.php?title=Haie_vive&amp;action=edit&amp;redlink=1" TargetMode="External"/><Relationship Id="rId14" Type="http://schemas.openxmlformats.org/officeDocument/2006/relationships/hyperlink" Target="http://fr.wikipedia.org/wiki/Schistosoma_haematobium"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fr.wikipedia.org/wiki/Tiers-Monde" TargetMode="External"/><Relationship Id="rId3" Type="http://schemas.openxmlformats.org/officeDocument/2006/relationships/hyperlink" Target="http://fr.wikipedia.org/wiki/G%C3%A9nie_g%C3%A9n%C3%A9tique" TargetMode="External"/><Relationship Id="rId7" Type="http://schemas.openxmlformats.org/officeDocument/2006/relationships/hyperlink" Target="http://fr.wikipedia.org/wiki/G%C3%A9nome" TargetMode="External"/><Relationship Id="rId2" Type="http://schemas.openxmlformats.org/officeDocument/2006/relationships/hyperlink" Target="http://fr.wikipedia.org/wiki/Peuple_autochtone" TargetMode="External"/><Relationship Id="rId1" Type="http://schemas.openxmlformats.org/officeDocument/2006/relationships/slideLayout" Target="../slideLayouts/slideLayout7.xml"/><Relationship Id="rId6" Type="http://schemas.openxmlformats.org/officeDocument/2006/relationships/hyperlink" Target="http://fr.wikipedia.org/wiki/G%C3%A8ne" TargetMode="External"/><Relationship Id="rId5" Type="http://schemas.openxmlformats.org/officeDocument/2006/relationships/hyperlink" Target="http://fr.wikipedia.org/wiki/Agriculture" TargetMode="External"/><Relationship Id="rId10" Type="http://schemas.openxmlformats.org/officeDocument/2006/relationships/hyperlink" Target="http://fr.wikipedia.org/wiki/Hoodia" TargetMode="External"/><Relationship Id="rId4" Type="http://schemas.openxmlformats.org/officeDocument/2006/relationships/hyperlink" Target="http://fr.wikipedia.org/wiki/Pharmacie" TargetMode="External"/><Relationship Id="rId9" Type="http://schemas.openxmlformats.org/officeDocument/2006/relationships/hyperlink" Target="http://fr.wikipedia.org/wiki/Pervenche_de_Madagascar"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googleads.g.doubleclick.net/aclk?sa=L&amp;ai=BRPOcfLj5TongN9HL8AP-8aXcAdOC3v0B09Pp2BzAjbcBoNJsEAEYASC_0voBOABQxvzchP______AWD7-fyCiAqyARd3d3cuZnV0dXJhLXNjaWVuY2VzLmNvbboBCTQ2OHg2MF9hc8gBAdoBTmh0dHA6Ly93d3cuZnV0dXJhLXNjaWVuY2VzLmNvbS9mci9kZWZpbml0aW9uL3QvbWVkZWNpbmUtMi9kL2Jpb3BpcmF0ZXJpZV80MjgwL-ABAoACAagDAcgDF-gD_wHoA4YF9QMCAADE9QMAAAAQ&amp;num=1&amp;sig=AOD64_2PpR3CfVCjGuT0SSJ7reda1RAirA&amp;client=ca-pub-9870906254578438&amp;adurl=http://www.betalabservices.com/biobased/astm-d6866-05-shipping.html&amp;nm=28&amp;nh=1&amp;clkt=94&amp;jca=8836" TargetMode="External"/><Relationship Id="rId13" Type="http://schemas.openxmlformats.org/officeDocument/2006/relationships/hyperlink" Target="http://www.biopiraterie.org/" TargetMode="External"/><Relationship Id="rId3" Type="http://schemas.openxmlformats.org/officeDocument/2006/relationships/hyperlink" Target="http://fr.wikipedia.org/wiki/Bien_commun" TargetMode="External"/><Relationship Id="rId7" Type="http://schemas.openxmlformats.org/officeDocument/2006/relationships/hyperlink" Target="http://www.futura-sciences.com/fr/definition/t/medecine-2/d/biopiraterie_4280" TargetMode="External"/><Relationship Id="rId12" Type="http://schemas.openxmlformats.org/officeDocument/2006/relationships/hyperlink" Target="http://www.nomadrsi.org/" TargetMode="External"/><Relationship Id="rId2" Type="http://schemas.openxmlformats.org/officeDocument/2006/relationships/hyperlink" Target="http://fr.wikipedia.org/wiki/Marchandisation" TargetMode="External"/><Relationship Id="rId1" Type="http://schemas.openxmlformats.org/officeDocument/2006/relationships/slideLayout" Target="../slideLayouts/slideLayout7.xml"/><Relationship Id="rId6" Type="http://schemas.openxmlformats.org/officeDocument/2006/relationships/hyperlink" Target="http://fr.wikipedia.org/wiki/Navdanya" TargetMode="External"/><Relationship Id="rId11" Type="http://schemas.openxmlformats.org/officeDocument/2006/relationships/hyperlink" Target="http://www.twnside.org.sg/" TargetMode="External"/><Relationship Id="rId5" Type="http://schemas.openxmlformats.org/officeDocument/2006/relationships/hyperlink" Target="http://www.novethic.fr/novethic/entreprise/environnement/gestion_des_ressources_naturelles/biopiraterie_nouvelle_forme_colonisation/104467.jsp" TargetMode="External"/><Relationship Id="rId10" Type="http://schemas.openxmlformats.org/officeDocument/2006/relationships/hyperlink" Target="http://www.etcgroup.org/" TargetMode="External"/><Relationship Id="rId4" Type="http://schemas.openxmlformats.org/officeDocument/2006/relationships/hyperlink" Target="http://fr.wikipedia.org/wiki/Brevet" TargetMode="External"/><Relationship Id="rId9" Type="http://schemas.openxmlformats.org/officeDocument/2006/relationships/hyperlink" Target="http://www.grain.org/"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fr.wikipedia.org/wiki/Bois" TargetMode="External"/><Relationship Id="rId2" Type="http://schemas.openxmlformats.org/officeDocument/2006/relationships/hyperlink" Target="http://fr.wikipedia.org/wiki/Haie" TargetMode="External"/><Relationship Id="rId1" Type="http://schemas.openxmlformats.org/officeDocument/2006/relationships/slideLayout" Target="../slideLayouts/slideLayout7.xml"/><Relationship Id="rId4" Type="http://schemas.openxmlformats.org/officeDocument/2006/relationships/hyperlink" Target="http://fr.wikipedia.org/wiki/Afforestation"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www.fao.org/docrep/t9500F/t9500f07.htm" TargetMode="External"/><Relationship Id="rId2" Type="http://schemas.openxmlformats.org/officeDocument/2006/relationships/hyperlink" Target="http://fr.wikipedia.org/wiki/Bourgeon_(botanique)" TargetMode="External"/><Relationship Id="rId1" Type="http://schemas.openxmlformats.org/officeDocument/2006/relationships/slideLayout" Target="../slideLayouts/slideLayout12.xml"/><Relationship Id="rId4" Type="http://schemas.openxmlformats.org/officeDocument/2006/relationships/hyperlink" Target="http://fr.wikipedia.org/wiki/B%C3%BBcheron"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fr.wiktionary.org/wiki/attacher" TargetMode="External"/><Relationship Id="rId3" Type="http://schemas.openxmlformats.org/officeDocument/2006/relationships/hyperlink" Target="http://www.cosmovisions.com/botanique.htm" TargetMode="External"/><Relationship Id="rId7" Type="http://schemas.openxmlformats.org/officeDocument/2006/relationships/hyperlink" Target="http://www.cosmovisions.com/feuille.htm" TargetMode="External"/><Relationship Id="rId2" Type="http://schemas.openxmlformats.org/officeDocument/2006/relationships/hyperlink" Target="http://fr.wikipedia.org/wiki/Centre_r%C3%A9gional_de_la_propri%C3%A9t%C3%A9_foresti%C3%A8re" TargetMode="External"/><Relationship Id="rId1" Type="http://schemas.openxmlformats.org/officeDocument/2006/relationships/slideLayout" Target="../slideLayouts/slideLayout7.xml"/><Relationship Id="rId6" Type="http://schemas.openxmlformats.org/officeDocument/2006/relationships/hyperlink" Target="http://www.cosmovisions.com/racineviv.htm" TargetMode="External"/><Relationship Id="rId5" Type="http://schemas.openxmlformats.org/officeDocument/2006/relationships/hyperlink" Target="http://www.cosmovisions.com/tige.htm" TargetMode="External"/><Relationship Id="rId10" Type="http://schemas.openxmlformats.org/officeDocument/2006/relationships/hyperlink" Target="http://fr.wiktionary.org/wiki/v%C3%A9g%C3%A9tal" TargetMode="External"/><Relationship Id="rId4" Type="http://schemas.openxmlformats.org/officeDocument/2006/relationships/hyperlink" Target="http://www.cosmovisions.com/plantes.htm" TargetMode="External"/><Relationship Id="rId9" Type="http://schemas.openxmlformats.org/officeDocument/2006/relationships/hyperlink" Target="http://fr.wiktionary.org/wiki/tige"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fr.wiktionary.org/wiki/charbon" TargetMode="External"/><Relationship Id="rId3" Type="http://schemas.openxmlformats.org/officeDocument/2006/relationships/hyperlink" Target="http://www.mrnf.gouv.qc.ca/forets/echo-foret/mai2001/feuillet/savoir/savoircroissance2.htm" TargetMode="External"/><Relationship Id="rId7" Type="http://schemas.openxmlformats.org/officeDocument/2006/relationships/hyperlink" Target="http://fr.wiktionary.org/wiki/faire" TargetMode="External"/><Relationship Id="rId2" Type="http://schemas.openxmlformats.org/officeDocument/2006/relationships/hyperlink" Target="http://www.botanique.org/breve.php3?id_breve=337" TargetMode="External"/><Relationship Id="rId1" Type="http://schemas.openxmlformats.org/officeDocument/2006/relationships/slideLayout" Target="../slideLayouts/slideLayout7.xml"/><Relationship Id="rId6" Type="http://schemas.openxmlformats.org/officeDocument/2006/relationships/hyperlink" Target="http://fr.wiktionary.org/wiki/bois" TargetMode="External"/><Relationship Id="rId5" Type="http://schemas.openxmlformats.org/officeDocument/2006/relationships/hyperlink" Target="http://fr.wiktionary.org/wiki/partie" TargetMode="External"/><Relationship Id="rId4" Type="http://schemas.openxmlformats.org/officeDocument/2006/relationships/hyperlink" Target="http://fr.wikipedia.org/wiki/Champignon_lignivore"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translate.googleusercontent.com/translate_c?anno=2&amp;hl=fr&amp;rurl=translate.google.fr&amp;sl=en&amp;tl=fr&amp;u=http://en.wikipedia.org/wiki/European_Climate_Exchange&amp;usg=ALkJrhgeX6JCGZxWhCYT4pyjvn3d50kKVg" TargetMode="External"/><Relationship Id="rId7" Type="http://schemas.openxmlformats.org/officeDocument/2006/relationships/hyperlink" Target="http://fr.wiktionary.org/wiki/arbre" TargetMode="External"/><Relationship Id="rId2" Type="http://schemas.openxmlformats.org/officeDocument/2006/relationships/hyperlink" Target="http://fr.wiktionary.org/wiki/botanique" TargetMode="External"/><Relationship Id="rId1" Type="http://schemas.openxmlformats.org/officeDocument/2006/relationships/slideLayout" Target="../slideLayouts/slideLayout7.xml"/><Relationship Id="rId6" Type="http://schemas.openxmlformats.org/officeDocument/2006/relationships/hyperlink" Target="http://fr.wiktionary.org/wiki/d%C3%A9garnir" TargetMode="External"/><Relationship Id="rId5" Type="http://schemas.openxmlformats.org/officeDocument/2006/relationships/hyperlink" Target="http://fr.wiktionary.org/wiki/for%C3%AAt" TargetMode="External"/><Relationship Id="rId4" Type="http://schemas.openxmlformats.org/officeDocument/2006/relationships/hyperlink" Target="http://fr.wiktionary.org/wiki/endro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fr.wikipedia.org/wiki/Cogn%C3%A9e" TargetMode="External"/><Relationship Id="rId2" Type="http://schemas.openxmlformats.org/officeDocument/2006/relationships/hyperlink" Target="http://www.biodiversite-positive.fr/succession-ecologique-dynamique-des-milieux/"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fr.wiktionary.org/wiki/circonscrire" TargetMode="External"/><Relationship Id="rId2" Type="http://schemas.openxmlformats.org/officeDocument/2006/relationships/hyperlink" Target="http://fr.wikipedia.org/wiki/Conif%C3%A8re" TargetMode="External"/><Relationship Id="rId1" Type="http://schemas.openxmlformats.org/officeDocument/2006/relationships/slideLayout" Target="../slideLayouts/slideLayout12.xml"/><Relationship Id="rId4" Type="http://schemas.openxmlformats.org/officeDocument/2006/relationships/hyperlink" Target="http://fr.wiktionary.org/wiki/incendie"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fr.wikipedia.org/wiki/Habitat_(%C3%A9cologie)" TargetMode="External"/><Relationship Id="rId2" Type="http://schemas.openxmlformats.org/officeDocument/2006/relationships/hyperlink" Target="http://fr.wikipedia.org/wiki/Corde_(unit%C3%A9)" TargetMode="External"/><Relationship Id="rId1" Type="http://schemas.openxmlformats.org/officeDocument/2006/relationships/slideLayout" Target="../slideLayouts/slideLayout12.xml"/><Relationship Id="rId6" Type="http://schemas.openxmlformats.org/officeDocument/2006/relationships/hyperlink" Target="http://fr.wiktionary.org/wiki/rase" TargetMode="External"/><Relationship Id="rId5" Type="http://schemas.openxmlformats.org/officeDocument/2006/relationships/hyperlink" Target="http://fr.wikipedia.org/wiki/M%C3%A9tacommunaut%C3%A9" TargetMode="External"/><Relationship Id="rId4" Type="http://schemas.openxmlformats.org/officeDocument/2006/relationships/hyperlink" Target="http://fr.wikipedia.org/wiki/Esp%C3%A8ce"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fr.wikipedia.org/wiki/Incendies_de_for%C3%AAt" TargetMode="External"/><Relationship Id="rId2" Type="http://schemas.openxmlformats.org/officeDocument/2006/relationships/hyperlink" Target="http://fr.wikipedia.org/wiki/Coupe_rase" TargetMode="External"/><Relationship Id="rId1" Type="http://schemas.openxmlformats.org/officeDocument/2006/relationships/slideLayout" Target="../slideLayouts/slideLayout7.xml"/><Relationship Id="rId4" Type="http://schemas.openxmlformats.org/officeDocument/2006/relationships/hyperlink" Target="http://fr.wikipedia.org/wiki/Cultivar"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fr.wiktionary.org/wiki/pousse" TargetMode="External"/><Relationship Id="rId3" Type="http://schemas.openxmlformats.org/officeDocument/2006/relationships/hyperlink" Target="http://fr.wiktionary.org/wiki/taillis" TargetMode="External"/><Relationship Id="rId7" Type="http://schemas.openxmlformats.org/officeDocument/2006/relationships/hyperlink" Target="http://fr.wiktionary.org/wiki/nouveau" TargetMode="External"/><Relationship Id="rId2" Type="http://schemas.openxmlformats.org/officeDocument/2006/relationships/hyperlink" Target="http://fr.wiktionary.org/wiki/transporter" TargetMode="External"/><Relationship Id="rId1" Type="http://schemas.openxmlformats.org/officeDocument/2006/relationships/slideLayout" Target="../slideLayouts/slideLayout7.xml"/><Relationship Id="rId6" Type="http://schemas.openxmlformats.org/officeDocument/2006/relationships/hyperlink" Target="http://fr.wiktionary.org/wiki/endommager" TargetMode="External"/><Relationship Id="rId11" Type="http://schemas.openxmlformats.org/officeDocument/2006/relationships/hyperlink" Target="http://fr.wikipedia.org/wiki/D%C3%A9frichement" TargetMode="External"/><Relationship Id="rId5" Type="http://schemas.openxmlformats.org/officeDocument/2006/relationships/hyperlink" Target="http://fr.wiktionary.org/wiki/voiture" TargetMode="External"/><Relationship Id="rId10" Type="http://schemas.openxmlformats.org/officeDocument/2006/relationships/hyperlink" Target="http://fr.wikipedia.org/wiki/D%C3%A9forestation" TargetMode="External"/><Relationship Id="rId4" Type="http://schemas.openxmlformats.org/officeDocument/2006/relationships/hyperlink" Target="http://fr.wiktionary.org/wiki/coup%C3%A9" TargetMode="External"/><Relationship Id="rId9" Type="http://schemas.openxmlformats.org/officeDocument/2006/relationships/hyperlink" Target="http://fr.wiktionary.org/wiki/p%C3%A9n%C3%A9trant"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fr.wikipedia.org/wiki/D%C3%A9pressage" TargetMode="External"/><Relationship Id="rId3" Type="http://schemas.openxmlformats.org/officeDocument/2006/relationships/hyperlink" Target="http://fr.wikipedia.org/wiki/Bois" TargetMode="External"/><Relationship Id="rId7" Type="http://schemas.openxmlformats.org/officeDocument/2006/relationships/hyperlink" Target="http://fr.wikipedia.org/wiki/Dendrologie" TargetMode="External"/><Relationship Id="rId2" Type="http://schemas.openxmlformats.org/officeDocument/2006/relationships/hyperlink" Target="http://fr.wikipedia.org/wiki/Datation" TargetMode="External"/><Relationship Id="rId1" Type="http://schemas.openxmlformats.org/officeDocument/2006/relationships/slideLayout" Target="../slideLayouts/slideLayout7.xml"/><Relationship Id="rId6" Type="http://schemas.openxmlformats.org/officeDocument/2006/relationships/hyperlink" Target="http://www.globecanada.ca/globe/francais/activites/dendrochronologie.cfm" TargetMode="External"/><Relationship Id="rId5" Type="http://schemas.openxmlformats.org/officeDocument/2006/relationships/hyperlink" Target="http://fr.wikipedia.org/wiki/Arbre" TargetMode="External"/><Relationship Id="rId4" Type="http://schemas.openxmlformats.org/officeDocument/2006/relationships/hyperlink" Target="http://fr.wikipedia.org/w/index.php?title=Cerne_(botanique)&amp;action=edit&amp;redlink=1"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hyperlink" Target="http://fr.wikipedia.org/wiki/%C3%89claircissage" TargetMode="External"/><Relationship Id="rId2" Type="http://schemas.openxmlformats.org/officeDocument/2006/relationships/hyperlink" Target="http://www.cndb.org/?p=aubier_bois_parfait" TargetMode="External"/><Relationship Id="rId1" Type="http://schemas.openxmlformats.org/officeDocument/2006/relationships/slideLayout" Target="../slideLayouts/slideLayout12.xml"/><Relationship Id="rId5" Type="http://schemas.openxmlformats.org/officeDocument/2006/relationships/hyperlink" Target="http://fr.wikipedia.org/w/index.php?title=C%C3%A9p%C3%A9e&amp;action=edit&amp;redlink=1" TargetMode="External"/><Relationship Id="rId4" Type="http://schemas.openxmlformats.org/officeDocument/2006/relationships/hyperlink" Target="http://fr.wiktionary.org/wiki/baliveau"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fr.wikipedia.org/wiki/Humus" TargetMode="External"/><Relationship Id="rId7" Type="http://schemas.openxmlformats.org/officeDocument/2006/relationships/hyperlink" Target="http://fr.wikipedia.org/wiki/%C3%89cole_nationale_du_g%C3%A9nie_rural,_des_eaux_et_des_for%C3%AAts" TargetMode="External"/><Relationship Id="rId2" Type="http://schemas.openxmlformats.org/officeDocument/2006/relationships/hyperlink" Target="http://fr.wikipedia.org/wiki/Feu" TargetMode="External"/><Relationship Id="rId1" Type="http://schemas.openxmlformats.org/officeDocument/2006/relationships/slideLayout" Target="../slideLayouts/slideLayout7.xml"/><Relationship Id="rId6" Type="http://schemas.openxmlformats.org/officeDocument/2006/relationships/hyperlink" Target="http://fr.wikipedia.org/wiki/Cendre" TargetMode="External"/><Relationship Id="rId5" Type="http://schemas.openxmlformats.org/officeDocument/2006/relationships/hyperlink" Target="http://fr.wikipedia.org/wiki/%C3%89pandage" TargetMode="External"/><Relationship Id="rId4" Type="http://schemas.openxmlformats.org/officeDocument/2006/relationships/hyperlink" Target="http://fr.wikipedia.org/wiki/Houe"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fr.wiktionary.org/wiki/hauteur" TargetMode="External"/><Relationship Id="rId3" Type="http://schemas.openxmlformats.org/officeDocument/2006/relationships/hyperlink" Target="http://fr.wikipedia.org/wiki/Auto%C3%A9lagage" TargetMode="External"/><Relationship Id="rId7" Type="http://schemas.openxmlformats.org/officeDocument/2006/relationships/hyperlink" Target="http://fr.wiktionary.org/wiki/%C3%A9brancher" TargetMode="External"/><Relationship Id="rId12" Type="http://schemas.openxmlformats.org/officeDocument/2006/relationships/hyperlink" Target="http://fr.wiktionary.org/wiki/branche" TargetMode="External"/><Relationship Id="rId2" Type="http://schemas.openxmlformats.org/officeDocument/2006/relationships/hyperlink" Target="http://fr.wikipedia.org/wiki/%C3%89lagage" TargetMode="External"/><Relationship Id="rId1" Type="http://schemas.openxmlformats.org/officeDocument/2006/relationships/slideLayout" Target="../slideLayouts/slideLayout7.xml"/><Relationship Id="rId6" Type="http://schemas.openxmlformats.org/officeDocument/2006/relationships/hyperlink" Target="http://fr.wikipedia.org/wiki/Bact%C3%A9rie" TargetMode="External"/><Relationship Id="rId11" Type="http://schemas.openxmlformats.org/officeDocument/2006/relationships/hyperlink" Target="http://fr.wiktionary.org/wiki/partie" TargetMode="External"/><Relationship Id="rId5" Type="http://schemas.openxmlformats.org/officeDocument/2006/relationships/hyperlink" Target="http://fr.wikipedia.org/wiki/Champignon" TargetMode="External"/><Relationship Id="rId10" Type="http://schemas.openxmlformats.org/officeDocument/2006/relationships/hyperlink" Target="http://fr.wiktionary.org/wiki/coupant" TargetMode="External"/><Relationship Id="rId4" Type="http://schemas.openxmlformats.org/officeDocument/2006/relationships/hyperlink" Target="http://fr.wikipedia.org/wiki/Prosilva" TargetMode="External"/><Relationship Id="rId9" Type="http://schemas.openxmlformats.org/officeDocument/2006/relationships/hyperlink" Target="http://fr.wiktionary.org/wiki/%C3%A9clairci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www.pnae.mg/ie/alaotra.htm" TargetMode="External"/><Relationship Id="rId4" Type="http://schemas.openxmlformats.org/officeDocument/2006/relationships/hyperlink" Target="http://www.pnae.mg/ie/cartes/alaotra_mangoro/alaotra_deforestation.jpg"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fr.wikipedia.org/wiki/%C3%89lagage" TargetMode="External"/><Relationship Id="rId13" Type="http://schemas.openxmlformats.org/officeDocument/2006/relationships/hyperlink" Target="http://fr.wikipedia.org/wiki/Vannage" TargetMode="External"/><Relationship Id="rId3" Type="http://schemas.openxmlformats.org/officeDocument/2006/relationships/hyperlink" Target="http://fr.wikipedia.org/wiki/Branches" TargetMode="External"/><Relationship Id="rId7" Type="http://schemas.openxmlformats.org/officeDocument/2006/relationships/hyperlink" Target="http://fr.wikipedia.org/wiki/Bocage" TargetMode="External"/><Relationship Id="rId12" Type="http://schemas.openxmlformats.org/officeDocument/2006/relationships/hyperlink" Target="http://fr.wikipedia.org/wiki/Osier" TargetMode="External"/><Relationship Id="rId17" Type="http://schemas.openxmlformats.org/officeDocument/2006/relationships/hyperlink" Target="http://fr.wikipedia.org/wiki/Tronc" TargetMode="External"/><Relationship Id="rId2" Type="http://schemas.openxmlformats.org/officeDocument/2006/relationships/hyperlink" Target="http://fr.wikipedia.org/wiki/Taille_(arboriculture)" TargetMode="External"/><Relationship Id="rId16" Type="http://schemas.openxmlformats.org/officeDocument/2006/relationships/hyperlink" Target="http://fr.wikipedia.org/wiki/Arbre_t%C3%AAtard" TargetMode="External"/><Relationship Id="rId1" Type="http://schemas.openxmlformats.org/officeDocument/2006/relationships/slideLayout" Target="../slideLayouts/slideLayout12.xml"/><Relationship Id="rId6" Type="http://schemas.openxmlformats.org/officeDocument/2006/relationships/hyperlink" Target="http://fr.wikipedia.org/wiki/Feuillage" TargetMode="External"/><Relationship Id="rId11" Type="http://schemas.openxmlformats.org/officeDocument/2006/relationships/hyperlink" Target="http://fr.wikipedia.org/wiki/Animal" TargetMode="External"/><Relationship Id="rId5" Type="http://schemas.openxmlformats.org/officeDocument/2006/relationships/hyperlink" Target="http://fr.wikipedia.org/wiki/Rejet_(botanique)" TargetMode="External"/><Relationship Id="rId15" Type="http://schemas.openxmlformats.org/officeDocument/2006/relationships/hyperlink" Target="http://fr.wikipedia.org/wiki/Peuplier" TargetMode="External"/><Relationship Id="rId10" Type="http://schemas.openxmlformats.org/officeDocument/2006/relationships/hyperlink" Target="http://fr.wikipedia.org/wiki/Fourrage" TargetMode="External"/><Relationship Id="rId4" Type="http://schemas.openxmlformats.org/officeDocument/2006/relationships/hyperlink" Target="http://fr.wikipedia.org/wiki/Arbre" TargetMode="External"/><Relationship Id="rId9" Type="http://schemas.openxmlformats.org/officeDocument/2006/relationships/hyperlink" Target="http://fr.wikipedia.org/wiki/Combustible" TargetMode="External"/><Relationship Id="rId14" Type="http://schemas.openxmlformats.org/officeDocument/2006/relationships/hyperlink" Target="http://fr.wikipedia.org/wiki/Saule" TargetMode="External"/></Relationships>
</file>

<file path=ppt/slides/_rels/slide161.xml.rels><?xml version="1.0" encoding="UTF-8" standalone="yes"?>
<Relationships xmlns="http://schemas.openxmlformats.org/package/2006/relationships"><Relationship Id="rId8" Type="http://schemas.openxmlformats.org/officeDocument/2006/relationships/image" Target="../media/image397.jpeg"/><Relationship Id="rId3" Type="http://schemas.openxmlformats.org/officeDocument/2006/relationships/hyperlink" Target="http://fr.wiktionary.org/wiki/racine" TargetMode="External"/><Relationship Id="rId7" Type="http://schemas.openxmlformats.org/officeDocument/2006/relationships/image" Target="../media/image396.jpeg"/><Relationship Id="rId2" Type="http://schemas.openxmlformats.org/officeDocument/2006/relationships/hyperlink" Target="http://fr.wiktionary.org/wiki/fixer" TargetMode="External"/><Relationship Id="rId1" Type="http://schemas.openxmlformats.org/officeDocument/2006/relationships/slideLayout" Target="../slideLayouts/slideLayout7.xml"/><Relationship Id="rId6" Type="http://schemas.openxmlformats.org/officeDocument/2006/relationships/image" Target="../media/image395.png"/><Relationship Id="rId5" Type="http://schemas.openxmlformats.org/officeDocument/2006/relationships/hyperlink" Target="http://fr.wikipedia.org/wiki/%C3%89quienne" TargetMode="External"/><Relationship Id="rId4" Type="http://schemas.openxmlformats.org/officeDocument/2006/relationships/hyperlink" Target="http://fr.wikipedia.org/wiki/Esp%C3%A8ce"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fr.wiktionary.org/wiki/apte" TargetMode="External"/><Relationship Id="rId7" Type="http://schemas.openxmlformats.org/officeDocument/2006/relationships/hyperlink" Target="http://fr.wikipedia.org/wiki/Code_de_l'environnement_(France)" TargetMode="External"/><Relationship Id="rId2" Type="http://schemas.openxmlformats.org/officeDocument/2006/relationships/hyperlink" Target="http://fr.wiktionary.org/wiki/esp%C3%A8ce" TargetMode="External"/><Relationship Id="rId1" Type="http://schemas.openxmlformats.org/officeDocument/2006/relationships/slideLayout" Target="../slideLayouts/slideLayout7.xml"/><Relationship Id="rId6" Type="http://schemas.openxmlformats.org/officeDocument/2006/relationships/hyperlink" Target="http://fr.wikipedia.org/wiki/Arbres_menac%C3%A9s" TargetMode="External"/><Relationship Id="rId5" Type="http://schemas.openxmlformats.org/officeDocument/2006/relationships/hyperlink" Target="http://fr.wiktionary.org/wiki/bois" TargetMode="External"/><Relationship Id="rId4" Type="http://schemas.openxmlformats.org/officeDocument/2006/relationships/hyperlink" Target="http://fr.wiktionary.org/wiki/produire"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fr.wikipedia.org/wiki/Taxidermie" TargetMode="External"/><Relationship Id="rId13" Type="http://schemas.openxmlformats.org/officeDocument/2006/relationships/hyperlink" Target="http://fr.wikipedia.org/wiki/Grenelle_2" TargetMode="External"/><Relationship Id="rId3" Type="http://schemas.openxmlformats.org/officeDocument/2006/relationships/hyperlink" Target="http://fr.wikipedia.org/wiki/Braconnage" TargetMode="External"/><Relationship Id="rId7" Type="http://schemas.openxmlformats.org/officeDocument/2006/relationships/hyperlink" Target="http://fr.wikipedia.org/wiki/Champignon" TargetMode="External"/><Relationship Id="rId12" Type="http://schemas.openxmlformats.org/officeDocument/2006/relationships/hyperlink" Target="http://wikiwix.com/cache/?url=http://www.plan-batiment.legrenelle-environnement.fr/images/stories/CP_G2.pdf&amp;title=Communiqu%C3%A9%20de%20Presse" TargetMode="External"/><Relationship Id="rId2" Type="http://schemas.openxmlformats.org/officeDocument/2006/relationships/hyperlink" Target="http://fr.wikipedia.org/wiki/Esp%C3%A8ce_menac%C3%A9e" TargetMode="External"/><Relationship Id="rId1" Type="http://schemas.openxmlformats.org/officeDocument/2006/relationships/slideLayout" Target="../slideLayouts/slideLayout7.xml"/><Relationship Id="rId6" Type="http://schemas.openxmlformats.org/officeDocument/2006/relationships/hyperlink" Target="http://fr.wikipedia.org/wiki/Insecte" TargetMode="External"/><Relationship Id="rId11" Type="http://schemas.openxmlformats.org/officeDocument/2006/relationships/hyperlink" Target="http://www.plan-batiment.legrenelle-environnement.fr/images/stories/CP_G2.pdf" TargetMode="External"/><Relationship Id="rId5" Type="http://schemas.openxmlformats.org/officeDocument/2006/relationships/hyperlink" Target="http://fr.wikipedia.org/wiki/Invert%C3%A9br%C3%A9" TargetMode="External"/><Relationship Id="rId10" Type="http://schemas.openxmlformats.org/officeDocument/2006/relationships/hyperlink" Target="http://fr.wikipedia.org/wiki/Grenelle_II" TargetMode="External"/><Relationship Id="rId4" Type="http://schemas.openxmlformats.org/officeDocument/2006/relationships/hyperlink" Target="http://fr.wikipedia.org/wiki/World_Conservation_Union" TargetMode="External"/><Relationship Id="rId9" Type="http://schemas.openxmlformats.org/officeDocument/2006/relationships/hyperlink" Target="http://fr.wikipedia.org/wiki/Code_de_l'environnement_(France)"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fr.wikipedia.org/wiki/Pin_(plante)" TargetMode="External"/><Relationship Id="rId2" Type="http://schemas.openxmlformats.org/officeDocument/2006/relationships/hyperlink" Target="http://fr.wikipedia.org/wiki/Essence_foresti%C3%A8re" TargetMode="External"/><Relationship Id="rId1" Type="http://schemas.openxmlformats.org/officeDocument/2006/relationships/slideLayout" Target="../slideLayouts/slideLayout12.xml"/><Relationship Id="rId5" Type="http://schemas.openxmlformats.org/officeDocument/2006/relationships/hyperlink" Target="http://fr.wikipedia.org/wiki/Arbres_menac%C3%A9s" TargetMode="External"/><Relationship Id="rId4" Type="http://schemas.openxmlformats.org/officeDocument/2006/relationships/hyperlink" Target="http://fr.wikipedia.org/wiki/Bouleau"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hyperlink" Target="http://fr.wikipedia.org/wiki/Feuillu" TargetMode="External"/><Relationship Id="rId7" Type="http://schemas.openxmlformats.org/officeDocument/2006/relationships/image" Target="../media/image401.jpeg"/><Relationship Id="rId2" Type="http://schemas.openxmlformats.org/officeDocument/2006/relationships/hyperlink" Target="http://fr.wikipedia.org/wiki/Feu_de_for%C3%AAt" TargetMode="External"/><Relationship Id="rId1" Type="http://schemas.openxmlformats.org/officeDocument/2006/relationships/slideLayout" Target="../slideLayouts/slideLayout7.xml"/><Relationship Id="rId6" Type="http://schemas.openxmlformats.org/officeDocument/2006/relationships/image" Target="../media/image400.jpeg"/><Relationship Id="rId5" Type="http://schemas.openxmlformats.org/officeDocument/2006/relationships/image" Target="../media/image399.jpeg"/><Relationship Id="rId4" Type="http://schemas.openxmlformats.org/officeDocument/2006/relationships/image" Target="../media/image398.jpeg"/></Relationships>
</file>

<file path=ppt/slides/_rels/slide167.xml.rels><?xml version="1.0" encoding="UTF-8" standalone="yes"?>
<Relationships xmlns="http://schemas.openxmlformats.org/package/2006/relationships"><Relationship Id="rId2" Type="http://schemas.openxmlformats.org/officeDocument/2006/relationships/hyperlink" Target="http://fr.wikipedia.org/wiki/For%C3%AAt"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8" Type="http://schemas.openxmlformats.org/officeDocument/2006/relationships/hyperlink" Target="http://fr.wikipedia.org/wiki/Qualit%C3%A9_de_vie" TargetMode="External"/><Relationship Id="rId3" Type="http://schemas.openxmlformats.org/officeDocument/2006/relationships/hyperlink" Target="http://fr.wikipedia.org/wiki/%C3%89cosyst%C3%A8me" TargetMode="External"/><Relationship Id="rId7" Type="http://schemas.openxmlformats.org/officeDocument/2006/relationships/hyperlink" Target="http://fr.wikipedia.org/wiki/Sant%C3%A9" TargetMode="External"/><Relationship Id="rId2" Type="http://schemas.openxmlformats.org/officeDocument/2006/relationships/hyperlink" Target="http://fr.wikipedia.org/wiki/G%C3%A9n%C3%A9rations_futures" TargetMode="External"/><Relationship Id="rId1" Type="http://schemas.openxmlformats.org/officeDocument/2006/relationships/slideLayout" Target="../slideLayouts/slideLayout7.xml"/><Relationship Id="rId6" Type="http://schemas.openxmlformats.org/officeDocument/2006/relationships/hyperlink" Target="http://fr.wikipedia.org/wiki/S%C3%A9curit%C3%A9" TargetMode="External"/><Relationship Id="rId5" Type="http://schemas.openxmlformats.org/officeDocument/2006/relationships/hyperlink" Target="http://fr.wikipedia.org/wiki/Risque_naturel" TargetMode="External"/><Relationship Id="rId10" Type="http://schemas.openxmlformats.org/officeDocument/2006/relationships/hyperlink" Target="http://fr.wikipedia.org/wiki/Sol_(p%C3%A9dologie)" TargetMode="External"/><Relationship Id="rId4" Type="http://schemas.openxmlformats.org/officeDocument/2006/relationships/hyperlink" Target="http://fr.wikipedia.org/wiki/Catastrophe_naturelle" TargetMode="External"/><Relationship Id="rId9" Type="http://schemas.openxmlformats.org/officeDocument/2006/relationships/hyperlink" Target="http://fr.wikipedia.org/wiki/Urbanisation"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fr.wiktionary.org/wiki/comprise" TargetMode="External"/><Relationship Id="rId3" Type="http://schemas.openxmlformats.org/officeDocument/2006/relationships/hyperlink" Target="http://fr.wikipedia.org/wiki/Forest_Stewardship_Council" TargetMode="External"/><Relationship Id="rId7" Type="http://schemas.openxmlformats.org/officeDocument/2006/relationships/hyperlink" Target="http://fr.wiktionary.org/wiki/arbre" TargetMode="External"/><Relationship Id="rId2" Type="http://schemas.openxmlformats.org/officeDocument/2006/relationships/hyperlink" Target="http://www.foretpriveefrancaise.com/" TargetMode="External"/><Relationship Id="rId1" Type="http://schemas.openxmlformats.org/officeDocument/2006/relationships/slideLayout" Target="../slideLayouts/slideLayout12.xml"/><Relationship Id="rId6" Type="http://schemas.openxmlformats.org/officeDocument/2006/relationships/hyperlink" Target="http://fr.wiktionary.org/wiki/tronc" TargetMode="External"/><Relationship Id="rId11" Type="http://schemas.openxmlformats.org/officeDocument/2006/relationships/hyperlink" Target="http://fr.wiktionary.org/wiki/rameaux" TargetMode="External"/><Relationship Id="rId5" Type="http://schemas.openxmlformats.org/officeDocument/2006/relationships/hyperlink" Target="http://fr.wiktionary.org/wiki/partie" TargetMode="External"/><Relationship Id="rId10" Type="http://schemas.openxmlformats.org/officeDocument/2006/relationships/hyperlink" Target="http://fr.wiktionary.org/wiki/premiers" TargetMode="External"/><Relationship Id="rId4" Type="http://schemas.openxmlformats.org/officeDocument/2006/relationships/hyperlink" Target="http://fr.wikipedia.org/w/index.php?title=Forestballer&amp;action=edit&amp;redlink=1" TargetMode="External"/><Relationship Id="rId9" Type="http://schemas.openxmlformats.org/officeDocument/2006/relationships/hyperlink" Target="http://fr.wiktionary.org/wiki/so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un.org/millenniumgoals"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0.xml.rels><?xml version="1.0" encoding="UTF-8" standalone="yes"?>
<Relationships xmlns="http://schemas.openxmlformats.org/package/2006/relationships"><Relationship Id="rId3" Type="http://schemas.openxmlformats.org/officeDocument/2006/relationships/hyperlink" Target="http://fr.wikipedia.org/wiki/Futaie_r%C3%A9guli%C3%A8re" TargetMode="External"/><Relationship Id="rId2" Type="http://schemas.openxmlformats.org/officeDocument/2006/relationships/hyperlink" Target="http://fr.wikipedia.org/wiki/Futaie" TargetMode="External"/><Relationship Id="rId1" Type="http://schemas.openxmlformats.org/officeDocument/2006/relationships/slideLayout" Target="../slideLayouts/slideLayout12.xml"/><Relationship Id="rId4" Type="http://schemas.openxmlformats.org/officeDocument/2006/relationships/hyperlink" Target="http://fr.wikipedia.org/w/index.php?title=Futaie_irr%C3%A9guli%C3%A8re&amp;action=edit&amp;redlink=1" TargetMode="External"/></Relationships>
</file>

<file path=ppt/slides/_rels/slide171.xml.rels><?xml version="1.0" encoding="UTF-8" standalone="yes"?>
<Relationships xmlns="http://schemas.openxmlformats.org/package/2006/relationships"><Relationship Id="rId2" Type="http://schemas.openxmlformats.org/officeDocument/2006/relationships/hyperlink" Target="http://fr.wikipedia.org/wiki/Futaie_jardin%C3%A9e"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8" Type="http://schemas.openxmlformats.org/officeDocument/2006/relationships/hyperlink" Target="http://fr.wikipedia.org/wiki/%C3%89picormique" TargetMode="External"/><Relationship Id="rId13" Type="http://schemas.openxmlformats.org/officeDocument/2006/relationships/hyperlink" Target="http://fr.wikipedia.org/wiki/Canop%C3%A9e" TargetMode="External"/><Relationship Id="rId18" Type="http://schemas.openxmlformats.org/officeDocument/2006/relationships/hyperlink" Target="http://fr.wikipedia.org/wiki/Naturalit%C3%A9_(environnement)" TargetMode="External"/><Relationship Id="rId3" Type="http://schemas.openxmlformats.org/officeDocument/2006/relationships/hyperlink" Target="http://fr.wikipedia.org/wiki/G%C3%A9livure" TargetMode="External"/><Relationship Id="rId21" Type="http://schemas.openxmlformats.org/officeDocument/2006/relationships/hyperlink" Target="http://fr.wikipedia.org/wiki/Auto%C3%A9lagage" TargetMode="External"/><Relationship Id="rId7" Type="http://schemas.openxmlformats.org/officeDocument/2006/relationships/hyperlink" Target="http://fr.wikipedia.org/wiki/Rameau" TargetMode="External"/><Relationship Id="rId12" Type="http://schemas.openxmlformats.org/officeDocument/2006/relationships/hyperlink" Target="http://fr.wikipedia.org/wiki/%C3%89lagage" TargetMode="External"/><Relationship Id="rId17" Type="http://schemas.openxmlformats.org/officeDocument/2006/relationships/hyperlink" Target="http://fr.wikipedia.org/wiki/S%C3%A8ve" TargetMode="External"/><Relationship Id="rId2" Type="http://schemas.openxmlformats.org/officeDocument/2006/relationships/hyperlink" Target="http://fr.wikipedia.org/wiki/Garde_forestier" TargetMode="External"/><Relationship Id="rId16" Type="http://schemas.openxmlformats.org/officeDocument/2006/relationships/hyperlink" Target="http://fr.wikipedia.org/wiki/Horticulture" TargetMode="External"/><Relationship Id="rId20" Type="http://schemas.openxmlformats.org/officeDocument/2006/relationships/hyperlink" Target="http://fr.wikipedia.org/wiki/Arboriculture_fruiti%C3%A8re" TargetMode="External"/><Relationship Id="rId1" Type="http://schemas.openxmlformats.org/officeDocument/2006/relationships/slideLayout" Target="../slideLayouts/slideLayout7.xml"/><Relationship Id="rId6" Type="http://schemas.openxmlformats.org/officeDocument/2006/relationships/hyperlink" Target="http://fr.wikipedia.org/wiki/Drageon" TargetMode="External"/><Relationship Id="rId11" Type="http://schemas.openxmlformats.org/officeDocument/2006/relationships/hyperlink" Target="http://fr.wikipedia.org/wiki/Lumi%C3%A8re" TargetMode="External"/><Relationship Id="rId5" Type="http://schemas.openxmlformats.org/officeDocument/2006/relationships/hyperlink" Target="http://fr.wikipedia.org/wiki/Sylviculture" TargetMode="External"/><Relationship Id="rId15" Type="http://schemas.openxmlformats.org/officeDocument/2006/relationships/hyperlink" Target="http://fr.wikipedia.org/wiki/Bille" TargetMode="External"/><Relationship Id="rId10" Type="http://schemas.openxmlformats.org/officeDocument/2006/relationships/hyperlink" Target="http://fr.wikipedia.org/wiki/Arbre" TargetMode="External"/><Relationship Id="rId19" Type="http://schemas.openxmlformats.org/officeDocument/2006/relationships/hyperlink" Target="http://fr.wikipedia.org/wiki/Photosynth%C3%A8se" TargetMode="External"/><Relationship Id="rId4" Type="http://schemas.openxmlformats.org/officeDocument/2006/relationships/hyperlink" Target="http://fr.wikipedia.org/wiki/Gourmand_(botanique)" TargetMode="External"/><Relationship Id="rId9" Type="http://schemas.openxmlformats.org/officeDocument/2006/relationships/hyperlink" Target="http://fr.wikipedia.org/wiki/Tronc_(botanique)" TargetMode="External"/><Relationship Id="rId14" Type="http://schemas.openxmlformats.org/officeDocument/2006/relationships/hyperlink" Target="http://fr.wikipedia.org/wiki/%C3%89mondage"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fr.wiktionary.org/wiki/rang%C3%A9e" TargetMode="External"/><Relationship Id="rId13" Type="http://schemas.openxmlformats.org/officeDocument/2006/relationships/hyperlink" Target="http://www.linternaute.com/dictionnaire/fr/definition/petit/" TargetMode="External"/><Relationship Id="rId18" Type="http://schemas.openxmlformats.org/officeDocument/2006/relationships/hyperlink" Target="http://www.linternaute.com/dictionnaire/fr/definition/dans/" TargetMode="External"/><Relationship Id="rId26" Type="http://schemas.openxmlformats.org/officeDocument/2006/relationships/hyperlink" Target="http://fr.wikipedia.org/wiki/Arboriculture" TargetMode="External"/><Relationship Id="rId3" Type="http://schemas.openxmlformats.org/officeDocument/2006/relationships/hyperlink" Target="http://fr.wiktionary.org/wiki/d%C3%A9pourvu" TargetMode="External"/><Relationship Id="rId21" Type="http://schemas.openxmlformats.org/officeDocument/2006/relationships/hyperlink" Target="http://www.linternaute.com/dictionnaire/fr/definition/et/" TargetMode="External"/><Relationship Id="rId34" Type="http://schemas.openxmlformats.org/officeDocument/2006/relationships/hyperlink" Target="http://fr.wiktionary.org/wiki/arbre" TargetMode="External"/><Relationship Id="rId7" Type="http://schemas.openxmlformats.org/officeDocument/2006/relationships/hyperlink" Target="http://fr.wiktionary.org/wiki/chacun" TargetMode="External"/><Relationship Id="rId12" Type="http://schemas.openxmlformats.org/officeDocument/2006/relationships/hyperlink" Target="http://fr.wiktionary.org/wiki/l%C3%A9gumineuse" TargetMode="External"/><Relationship Id="rId17" Type="http://schemas.openxmlformats.org/officeDocument/2006/relationships/hyperlink" Target="http://www.linternaute.com/dictionnaire/fr/definition/enferme/" TargetMode="External"/><Relationship Id="rId25" Type="http://schemas.openxmlformats.org/officeDocument/2006/relationships/hyperlink" Target="http://fr.wikipedia.org/wiki/Horticulture" TargetMode="External"/><Relationship Id="rId33" Type="http://schemas.openxmlformats.org/officeDocument/2006/relationships/hyperlink" Target="http://fr.wiktionary.org/wiki/tronc" TargetMode="External"/><Relationship Id="rId2" Type="http://schemas.openxmlformats.org/officeDocument/2006/relationships/hyperlink" Target="http://fr.wiktionary.org/wiki/fruit_sec" TargetMode="External"/><Relationship Id="rId16" Type="http://schemas.openxmlformats.org/officeDocument/2006/relationships/hyperlink" Target="http://www.linternaute.com/dictionnaire/fr/definition/plante-1/" TargetMode="External"/><Relationship Id="rId20" Type="http://schemas.openxmlformats.org/officeDocument/2006/relationships/hyperlink" Target="http://www.linternaute.com/dictionnaire/fr/definition/fruit/" TargetMode="External"/><Relationship Id="rId29" Type="http://schemas.openxmlformats.org/officeDocument/2006/relationships/hyperlink" Target="http://fr.wikipedia.org/wiki/Greffe_(botanique)" TargetMode="External"/><Relationship Id="rId1" Type="http://schemas.openxmlformats.org/officeDocument/2006/relationships/slideLayout" Target="../slideLayouts/slideLayout7.xml"/><Relationship Id="rId6" Type="http://schemas.openxmlformats.org/officeDocument/2006/relationships/hyperlink" Target="http://fr.wiktionary.org/wiki/garnir" TargetMode="External"/><Relationship Id="rId11" Type="http://schemas.openxmlformats.org/officeDocument/2006/relationships/hyperlink" Target="http://fr.wiktionary.org/wiki/fabac%C3%A9e" TargetMode="External"/><Relationship Id="rId24" Type="http://schemas.openxmlformats.org/officeDocument/2006/relationships/hyperlink" Target="http://www.linternaute.com/dictionnaire/fr/definition/reproduction/" TargetMode="External"/><Relationship Id="rId32" Type="http://schemas.openxmlformats.org/officeDocument/2006/relationships/hyperlink" Target="http://fr.wikipedia.org/wiki/Grume" TargetMode="External"/><Relationship Id="rId5" Type="http://schemas.openxmlformats.org/officeDocument/2006/relationships/hyperlink" Target="http://fr.wiktionary.org/wiki/valve" TargetMode="External"/><Relationship Id="rId15" Type="http://schemas.openxmlformats.org/officeDocument/2006/relationships/hyperlink" Target="http://www.linternaute.com/dictionnaire/fr/definition/des/" TargetMode="External"/><Relationship Id="rId23" Type="http://schemas.openxmlformats.org/officeDocument/2006/relationships/hyperlink" Target="http://www.linternaute.com/dictionnaire/fr/definition/permettre/" TargetMode="External"/><Relationship Id="rId28" Type="http://schemas.openxmlformats.org/officeDocument/2006/relationships/hyperlink" Target="http://fr.wikipedia.org/wiki/Bourgeon" TargetMode="External"/><Relationship Id="rId36" Type="http://schemas.openxmlformats.org/officeDocument/2006/relationships/hyperlink" Target="http://fr.wiktionary.org/wiki/%C3%A9brancher" TargetMode="External"/><Relationship Id="rId10" Type="http://schemas.openxmlformats.org/officeDocument/2006/relationships/hyperlink" Target="http://fr.wiktionary.org/wiki/notamment" TargetMode="External"/><Relationship Id="rId19" Type="http://schemas.openxmlformats.org/officeDocument/2006/relationships/hyperlink" Target="http://www.linternaute.com/dictionnaire/fr/definition/leur/" TargetMode="External"/><Relationship Id="rId31" Type="http://schemas.openxmlformats.org/officeDocument/2006/relationships/hyperlink" Target="http://fr.wikipedia.org/wiki/Porte-greffe" TargetMode="External"/><Relationship Id="rId4" Type="http://schemas.openxmlformats.org/officeDocument/2006/relationships/hyperlink" Target="http://fr.wiktionary.org/wiki/cloison" TargetMode="External"/><Relationship Id="rId9" Type="http://schemas.openxmlformats.org/officeDocument/2006/relationships/hyperlink" Target="http://fr.wiktionary.org/wiki/graine" TargetMode="External"/><Relationship Id="rId14" Type="http://schemas.openxmlformats.org/officeDocument/2006/relationships/hyperlink" Target="http://www.linternaute.com/dictionnaire/fr/definition/organe/" TargetMode="External"/><Relationship Id="rId22" Type="http://schemas.openxmlformats.org/officeDocument/2006/relationships/hyperlink" Target="http://www.linternaute.com/dictionnaire/fr/definition/qui/" TargetMode="External"/><Relationship Id="rId27" Type="http://schemas.openxmlformats.org/officeDocument/2006/relationships/hyperlink" Target="http://fr.wikipedia.org/wiki/Plante" TargetMode="External"/><Relationship Id="rId30" Type="http://schemas.openxmlformats.org/officeDocument/2006/relationships/hyperlink" Target="http://fr.wikipedia.org/wiki/Botanique" TargetMode="External"/><Relationship Id="rId35" Type="http://schemas.openxmlformats.org/officeDocument/2006/relationships/hyperlink" Target="http://fr.wiktionary.org/wiki/abattre"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www.plante-interieur.com/forum/topic422.html" TargetMode="External"/><Relationship Id="rId3" Type="http://schemas.openxmlformats.org/officeDocument/2006/relationships/hyperlink" Target="http://fr.wikipedia.org/wiki/Habitat_(%C3%A9cologie)" TargetMode="External"/><Relationship Id="rId7" Type="http://schemas.openxmlformats.org/officeDocument/2006/relationships/hyperlink" Target="http://fr.wikipedia.org/wiki/Guilde" TargetMode="External"/><Relationship Id="rId2" Type="http://schemas.openxmlformats.org/officeDocument/2006/relationships/hyperlink" Target="http://fr.clickintext.net/c/?t=cit&amp;k===AMOYTUotwIcp0XsBANT1BUu1FXRF0WxoVbGQTBmBwQHQ2BjdAMHoDA5I1MC0mA3QQNUBjXV8ASIMjAARFaQBWUr5wMRpzCjxFPfNEApMFOQNWXrFlabphW4YwYFgDA2cgZHExBzcQOAMjU5IQFCADBxQVQeN2D5gANCEDVlBFYRpmD&amp;ck=fr/ann/kelk/1234555__&amp;r=76a1b8dfdf513abbaba62f08c406a2ed&amp;go=http://tracking.publicidees.com/clic.php?partid=13686&amp;progid=446&amp;adfactory_type=12&amp;url=http://ecs-fr.kelkoo.fr/ctl/go/sitesearchGo?.ts=1308291007209&amp;.sig=H96hIGqZft2JrPujytxoHmChzig-&amp;offerId=9e43c8f464f38061c246e7c304880a92&amp;searchId=10769876_1308291007208_1802765816&amp;affiliationId=96924325&amp;country=fr&amp;wait=true&amp;ecs=ok&amp;contextLevel=1&amp;merchantid=2965401&amp;comId=2965401&amp;catId=145701&amp;comid=106569&amp;h=eJxLNTIwSjZMSjI0TzMyNUw1SzZJMrcwNjIxMTA0NTczTAUAi9sIIQ==&amp;da=2" TargetMode="External"/><Relationship Id="rId1" Type="http://schemas.openxmlformats.org/officeDocument/2006/relationships/slideLayout" Target="../slideLayouts/slideLayout7.xml"/><Relationship Id="rId6" Type="http://schemas.openxmlformats.org/officeDocument/2006/relationships/hyperlink" Target="http://fr.wikipedia.org/wiki/Symbiote" TargetMode="External"/><Relationship Id="rId5" Type="http://schemas.openxmlformats.org/officeDocument/2006/relationships/hyperlink" Target="http://fr.wikipedia.org/wiki/Population" TargetMode="External"/><Relationship Id="rId4" Type="http://schemas.openxmlformats.org/officeDocument/2006/relationships/hyperlink" Target="http://fr.wikipedia.org/wiki/%C3%89cologie"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fr.wikipedia.org/wiki/P%C3%A2ture" TargetMode="External"/><Relationship Id="rId13" Type="http://schemas.openxmlformats.org/officeDocument/2006/relationships/hyperlink" Target="http://fr.wikipedia.org/wiki/Corridor_biologique" TargetMode="External"/><Relationship Id="rId3" Type="http://schemas.openxmlformats.org/officeDocument/2006/relationships/hyperlink" Target="http://fr.wikipedia.org/wiki/Arbuste" TargetMode="External"/><Relationship Id="rId7" Type="http://schemas.openxmlformats.org/officeDocument/2006/relationships/hyperlink" Target="http://fr.wikipedia.org/wiki/Bocage" TargetMode="External"/><Relationship Id="rId12" Type="http://schemas.openxmlformats.org/officeDocument/2006/relationships/hyperlink" Target="http://fr.wikipedia.org/wiki/Microclimat" TargetMode="External"/><Relationship Id="rId2" Type="http://schemas.openxmlformats.org/officeDocument/2006/relationships/hyperlink" Target="http://fr.wikipedia.org/wiki/Hache" TargetMode="External"/><Relationship Id="rId1" Type="http://schemas.openxmlformats.org/officeDocument/2006/relationships/slideLayout" Target="../slideLayouts/slideLayout12.xml"/><Relationship Id="rId6" Type="http://schemas.openxmlformats.org/officeDocument/2006/relationships/hyperlink" Target="http://fr.wikipedia.org/wiki/Paysage" TargetMode="External"/><Relationship Id="rId11" Type="http://schemas.openxmlformats.org/officeDocument/2006/relationships/hyperlink" Target="http://fr.wikipedia.org/wiki/Fruit" TargetMode="External"/><Relationship Id="rId5" Type="http://schemas.openxmlformats.org/officeDocument/2006/relationships/hyperlink" Target="http://fr.wikipedia.org/wiki/Cl%C3%B4ture" TargetMode="External"/><Relationship Id="rId10" Type="http://schemas.openxmlformats.org/officeDocument/2006/relationships/hyperlink" Target="http://fr.wikipedia.org/wiki/Bois" TargetMode="External"/><Relationship Id="rId4" Type="http://schemas.openxmlformats.org/officeDocument/2006/relationships/hyperlink" Target="http://fr.wikipedia.org/wiki/Arbre" TargetMode="External"/><Relationship Id="rId9" Type="http://schemas.openxmlformats.org/officeDocument/2006/relationships/hyperlink" Target="http://fr.wikipedia.org/wiki/Fronti%C3%A8re" TargetMode="External"/><Relationship Id="rId14" Type="http://schemas.openxmlformats.org/officeDocument/2006/relationships/hyperlink" Target="http://fr.wikipedia.org/wiki/Botanique"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fr.wikipedia.org/wiki/Potentiel_hydrog%C3%A8ne" TargetMode="External"/><Relationship Id="rId13" Type="http://schemas.openxmlformats.org/officeDocument/2006/relationships/hyperlink" Target="http://fr.wikipedia.org/wiki/Nutriment" TargetMode="External"/><Relationship Id="rId3" Type="http://schemas.openxmlformats.org/officeDocument/2006/relationships/hyperlink" Target="http://fr.wikipedia.org/wiki/Mati%C3%A8re_organique" TargetMode="External"/><Relationship Id="rId7" Type="http://schemas.openxmlformats.org/officeDocument/2006/relationships/hyperlink" Target="http://fr.wikipedia.org/wiki/Eau" TargetMode="External"/><Relationship Id="rId12" Type="http://schemas.openxmlformats.org/officeDocument/2006/relationships/hyperlink" Target="http://fr.wikipedia.org/wiki/Compost" TargetMode="External"/><Relationship Id="rId17" Type="http://schemas.openxmlformats.org/officeDocument/2006/relationships/hyperlink" Target="http://fr.wikipedia.org/wiki/D%C3%A9sert" TargetMode="External"/><Relationship Id="rId2" Type="http://schemas.openxmlformats.org/officeDocument/2006/relationships/hyperlink" Target="http://fr.wikipedia.org/wiki/Sol_(p%C3%A9dologie)" TargetMode="External"/><Relationship Id="rId16" Type="http://schemas.openxmlformats.org/officeDocument/2006/relationships/hyperlink" Target="http://fr.wikipedia.org/wiki/Terra_preta" TargetMode="External"/><Relationship Id="rId1" Type="http://schemas.openxmlformats.org/officeDocument/2006/relationships/slideLayout" Target="../slideLayouts/slideLayout12.xml"/><Relationship Id="rId6" Type="http://schemas.openxmlformats.org/officeDocument/2006/relationships/hyperlink" Target="http://fr.wikipedia.org/wiki/Champignon" TargetMode="External"/><Relationship Id="rId11" Type="http://schemas.openxmlformats.org/officeDocument/2006/relationships/hyperlink" Target="http://fr.wikipedia.org/wiki/Agriculture" TargetMode="External"/><Relationship Id="rId5" Type="http://schemas.openxmlformats.org/officeDocument/2006/relationships/hyperlink" Target="http://fr.wikipedia.org/wiki/Bact%C3%A9rie" TargetMode="External"/><Relationship Id="rId15" Type="http://schemas.openxmlformats.org/officeDocument/2006/relationships/hyperlink" Target="http://fr.wikipedia.org/wiki/Amazonie" TargetMode="External"/><Relationship Id="rId10" Type="http://schemas.openxmlformats.org/officeDocument/2006/relationships/hyperlink" Target="http://fr.wikipedia.org/wiki/Prairie" TargetMode="External"/><Relationship Id="rId4" Type="http://schemas.openxmlformats.org/officeDocument/2006/relationships/hyperlink" Target="http://fr.wikipedia.org/wiki/Animaux" TargetMode="External"/><Relationship Id="rId9" Type="http://schemas.openxmlformats.org/officeDocument/2006/relationships/hyperlink" Target="http://fr.wikipedia.org/wiki/For%C3%AAt" TargetMode="External"/><Relationship Id="rId14" Type="http://schemas.openxmlformats.org/officeDocument/2006/relationships/hyperlink" Target="http://fr.wikipedia.org/wiki/Biosph%C3%A8re"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fr.wikipedia.org/wiki/Physique" TargetMode="External"/><Relationship Id="rId13" Type="http://schemas.openxmlformats.org/officeDocument/2006/relationships/hyperlink" Target="http://fr.wikipedia.org/wiki/Chaux_(chimie)" TargetMode="External"/><Relationship Id="rId3" Type="http://schemas.openxmlformats.org/officeDocument/2006/relationships/hyperlink" Target="http://fr.wikipedia.org/wiki/Agriculture" TargetMode="External"/><Relationship Id="rId7" Type="http://schemas.openxmlformats.org/officeDocument/2006/relationships/hyperlink" Target="http://fr.wikipedia.org/wiki/Amendement_(agriculture)" TargetMode="External"/><Relationship Id="rId12" Type="http://schemas.openxmlformats.org/officeDocument/2006/relationships/hyperlink" Target="http://fr.wikipedia.org/wiki/Tourbe" TargetMode="External"/><Relationship Id="rId2" Type="http://schemas.openxmlformats.org/officeDocument/2006/relationships/hyperlink" Target="http://fr.wikipedia.org/wiki/In%C3%A9quienne" TargetMode="External"/><Relationship Id="rId16" Type="http://schemas.openxmlformats.org/officeDocument/2006/relationships/hyperlink" Target="http://fr.wikipedia.org/wiki/Semence_(agriculture)" TargetMode="External"/><Relationship Id="rId1" Type="http://schemas.openxmlformats.org/officeDocument/2006/relationships/slideLayout" Target="../slideLayouts/slideLayout7.xml"/><Relationship Id="rId6" Type="http://schemas.openxmlformats.org/officeDocument/2006/relationships/hyperlink" Target="http://fr.wikipedia.org/wiki/Engrais" TargetMode="External"/><Relationship Id="rId11" Type="http://schemas.openxmlformats.org/officeDocument/2006/relationships/hyperlink" Target="http://fr.wikipedia.org/wiki/Sable" TargetMode="External"/><Relationship Id="rId5" Type="http://schemas.openxmlformats.org/officeDocument/2006/relationships/hyperlink" Target="http://fr.wikipedia.org/wiki/Culture" TargetMode="External"/><Relationship Id="rId15" Type="http://schemas.openxmlformats.org/officeDocument/2006/relationships/hyperlink" Target="http://fr.wikipedia.org/wiki/Croissance_v%C3%A9g%C3%A9tale" TargetMode="External"/><Relationship Id="rId10" Type="http://schemas.openxmlformats.org/officeDocument/2006/relationships/hyperlink" Target="http://fr.wikipedia.org/wiki/Sol_(p%C3%A9dologie)" TargetMode="External"/><Relationship Id="rId4" Type="http://schemas.openxmlformats.org/officeDocument/2006/relationships/hyperlink" Target="http://fr.wikipedia.org/wiki/Terre" TargetMode="External"/><Relationship Id="rId9" Type="http://schemas.openxmlformats.org/officeDocument/2006/relationships/hyperlink" Target="http://fr.wikipedia.org/wiki/Chimie" TargetMode="External"/><Relationship Id="rId14" Type="http://schemas.openxmlformats.org/officeDocument/2006/relationships/hyperlink" Target="http://fr.wikipedia.org/wiki/Produit_phytosanitaire"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www.iufro.org/" TargetMode="External"/><Relationship Id="rId3" Type="http://schemas.openxmlformats.org/officeDocument/2006/relationships/hyperlink" Target="http://fr.wikipedia.org/wiki/Insecte_xylophage" TargetMode="External"/><Relationship Id="rId7" Type="http://schemas.openxmlformats.org/officeDocument/2006/relationships/hyperlink" Target="http://fr.wikipedia.org/wiki/Inventaire_forestier" TargetMode="External"/><Relationship Id="rId2" Type="http://schemas.openxmlformats.org/officeDocument/2006/relationships/hyperlink" Target="http://fr.wikipedia.org/wiki/%C3%89cologie_des_insectes_forestiers" TargetMode="External"/><Relationship Id="rId1" Type="http://schemas.openxmlformats.org/officeDocument/2006/relationships/slideLayout" Target="../slideLayouts/slideLayout12.xml"/><Relationship Id="rId6" Type="http://schemas.openxmlformats.org/officeDocument/2006/relationships/hyperlink" Target="http://fr.wikipedia.org/wiki/Institut_forestier_et_agricole_du_Sahel" TargetMode="External"/><Relationship Id="rId5" Type="http://schemas.openxmlformats.org/officeDocument/2006/relationships/hyperlink" Target="http://www.cif-ifc.org/" TargetMode="External"/><Relationship Id="rId4" Type="http://schemas.openxmlformats.org/officeDocument/2006/relationships/hyperlink" Target="http://www.feric.ca/"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fr.wikipedia.org/wiki/Lichen" TargetMode="External"/><Relationship Id="rId2" Type="http://schemas.openxmlformats.org/officeDocument/2006/relationships/hyperlink" Target="http://fr.wikipedia.org/wiki/Lande" TargetMode="External"/><Relationship Id="rId1" Type="http://schemas.openxmlformats.org/officeDocument/2006/relationships/slideLayout" Target="../slideLayouts/slideLayout7.xml"/><Relationship Id="rId6" Type="http://schemas.openxmlformats.org/officeDocument/2006/relationships/hyperlink" Target="http://fr.wikipedia.org/wiki/Lignine" TargetMode="External"/><Relationship Id="rId5" Type="http://schemas.openxmlformats.org/officeDocument/2006/relationships/hyperlink" Target="http://www.afd-ld.org/~fdp_bio/content.php?page=limbe&amp;skin=modiia" TargetMode="External"/><Relationship Id="rId4" Type="http://schemas.openxmlformats.org/officeDocument/2006/relationships/image" Target="../media/image402.gif"/></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www.inra.fr/opie-insectes/luttebio.htm" TargetMode="Externa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hyperlink" Target="http://www.teddygoldsmith.org/page18.html"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hyperlink" Target="http://fr.wikipedia.org/wiki/Racine_(botanique)" TargetMode="External"/><Relationship Id="rId13" Type="http://schemas.openxmlformats.org/officeDocument/2006/relationships/hyperlink" Target="http://fr.wiktionary.org/wiki/for%C3%AAt" TargetMode="External"/><Relationship Id="rId18" Type="http://schemas.openxmlformats.org/officeDocument/2006/relationships/hyperlink" Target="http://fr.wiktionary.org/wiki/r%C3%A9server" TargetMode="External"/><Relationship Id="rId3" Type="http://schemas.openxmlformats.org/officeDocument/2006/relationships/hyperlink" Target="http://fr.wikipedia.org/wiki/Tissu_biologique" TargetMode="External"/><Relationship Id="rId21" Type="http://schemas.openxmlformats.org/officeDocument/2006/relationships/hyperlink" Target="http://www.metiers-foret-bois.org/" TargetMode="External"/><Relationship Id="rId7" Type="http://schemas.openxmlformats.org/officeDocument/2006/relationships/hyperlink" Target="http://fr.wikipedia.org/wiki/Feuille" TargetMode="External"/><Relationship Id="rId12" Type="http://schemas.openxmlformats.org/officeDocument/2006/relationships/hyperlink" Target="http://fr.wiktionary.org/wiki/agent" TargetMode="External"/><Relationship Id="rId17" Type="http://schemas.openxmlformats.org/officeDocument/2006/relationships/hyperlink" Target="http://fr.wiktionary.org/wiki/vouloir" TargetMode="External"/><Relationship Id="rId2" Type="http://schemas.openxmlformats.org/officeDocument/2006/relationships/hyperlink" Target="http://fr.wikipedia.org/wiki/Maquis_(botanique)" TargetMode="External"/><Relationship Id="rId16" Type="http://schemas.openxmlformats.org/officeDocument/2006/relationships/hyperlink" Target="http://fr.wiktionary.org/wiki/arbre" TargetMode="External"/><Relationship Id="rId20" Type="http://schemas.openxmlformats.org/officeDocument/2006/relationships/hyperlink" Target="http://fr.wiktionary.org/wiki/vente" TargetMode="External"/><Relationship Id="rId1" Type="http://schemas.openxmlformats.org/officeDocument/2006/relationships/slideLayout" Target="../slideLayouts/slideLayout7.xml"/><Relationship Id="rId6" Type="http://schemas.openxmlformats.org/officeDocument/2006/relationships/hyperlink" Target="http://fr.wikipedia.org/wiki/Tige" TargetMode="External"/><Relationship Id="rId11" Type="http://schemas.openxmlformats.org/officeDocument/2006/relationships/hyperlink" Target="http://fr.wiktionary.org/wiki/marque" TargetMode="External"/><Relationship Id="rId5" Type="http://schemas.openxmlformats.org/officeDocument/2006/relationships/hyperlink" Target="http://fr.wikipedia.org/wiki/Mitose" TargetMode="External"/><Relationship Id="rId15" Type="http://schemas.openxmlformats.org/officeDocument/2006/relationships/hyperlink" Target="http://fr.wiktionary.org/wiki/marteau" TargetMode="External"/><Relationship Id="rId10" Type="http://schemas.openxmlformats.org/officeDocument/2006/relationships/hyperlink" Target="http://fr.wikipedia.org/wiki/Tronc_(botanique)" TargetMode="External"/><Relationship Id="rId19" Type="http://schemas.openxmlformats.org/officeDocument/2006/relationships/hyperlink" Target="http://fr.wiktionary.org/wiki/triage" TargetMode="External"/><Relationship Id="rId4" Type="http://schemas.openxmlformats.org/officeDocument/2006/relationships/hyperlink" Target="http://fr.wikipedia.org/wiki/Cellule_indiff%C3%A9renci%C3%A9e" TargetMode="External"/><Relationship Id="rId9" Type="http://schemas.openxmlformats.org/officeDocument/2006/relationships/hyperlink" Target="http://fr.wikipedia.org/wiki/Organe" TargetMode="External"/><Relationship Id="rId14" Type="http://schemas.openxmlformats.org/officeDocument/2006/relationships/hyperlink" Target="http://fr.wiktionary.org/wiki/leur"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fr.wikipedia.org/wiki/Habitat_(%C3%A9cologie)" TargetMode="External"/><Relationship Id="rId7" Type="http://schemas.openxmlformats.org/officeDocument/2006/relationships/hyperlink" Target="http://fr.wikipedia.org/wiki/Nature" TargetMode="External"/><Relationship Id="rId2" Type="http://schemas.openxmlformats.org/officeDocument/2006/relationships/hyperlink" Target="http://fr.wikipedia.org/wiki/%C3%89cologie" TargetMode="External"/><Relationship Id="rId1" Type="http://schemas.openxmlformats.org/officeDocument/2006/relationships/slideLayout" Target="../slideLayouts/slideLayout12.xml"/><Relationship Id="rId6" Type="http://schemas.openxmlformats.org/officeDocument/2006/relationships/hyperlink" Target="http://fr.wikipedia.org/wiki/Bioc%C3%A9nose" TargetMode="External"/><Relationship Id="rId5" Type="http://schemas.openxmlformats.org/officeDocument/2006/relationships/hyperlink" Target="http://fr.wikipedia.org/wiki/%C3%89cosyst%C3%A8me" TargetMode="External"/><Relationship Id="rId4" Type="http://schemas.openxmlformats.org/officeDocument/2006/relationships/hyperlink" Target="http://fr.wikipedia.org/wiki/Environnement"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fr.wikipedia.org/wiki/Office_f%C3%A9d%C3%A9ral_de_l%E2%80%99environnement,_des_for%C3%AAts_et_du_paysage" TargetMode="External"/><Relationship Id="rId13" Type="http://schemas.openxmlformats.org/officeDocument/2006/relationships/hyperlink" Target="http://fr.wikipedia.org/wiki/C%C3%A9cit%C3%A9" TargetMode="External"/><Relationship Id="rId3" Type="http://schemas.openxmlformats.org/officeDocument/2006/relationships/hyperlink" Target="http://fr.wikipedia.org/wiki/Organisme_vivant" TargetMode="External"/><Relationship Id="rId7" Type="http://schemas.openxmlformats.org/officeDocument/2006/relationships/hyperlink" Target="http://fr.wikipedia.org/wiki/Office_national_des_for%C3%AAts" TargetMode="External"/><Relationship Id="rId12" Type="http://schemas.openxmlformats.org/officeDocument/2006/relationships/hyperlink" Target="http://fr.wikipedia.org/wiki/Simuliidae" TargetMode="External"/><Relationship Id="rId2" Type="http://schemas.openxmlformats.org/officeDocument/2006/relationships/hyperlink" Target="http://fr.wikipedia.org/wiki/Niche_%C3%A9cologique" TargetMode="External"/><Relationship Id="rId1" Type="http://schemas.openxmlformats.org/officeDocument/2006/relationships/slideLayout" Target="../slideLayouts/slideLayout7.xml"/><Relationship Id="rId6" Type="http://schemas.openxmlformats.org/officeDocument/2006/relationships/hyperlink" Target="http://fr.wikipedia.org/wiki/%C3%89cosyst%C3%A8me" TargetMode="External"/><Relationship Id="rId11" Type="http://schemas.openxmlformats.org/officeDocument/2006/relationships/hyperlink" Target="http://fr.wikipedia.org/wiki/N%C3%A9matoc%C3%A8re" TargetMode="External"/><Relationship Id="rId5" Type="http://schemas.openxmlformats.org/officeDocument/2006/relationships/hyperlink" Target="http://fr.wikipedia.org/wiki/Esp%C3%A8ce" TargetMode="External"/><Relationship Id="rId10" Type="http://schemas.openxmlformats.org/officeDocument/2006/relationships/hyperlink" Target="http://fr.wikipedia.org/wiki/Onchocerca_volvulus" TargetMode="External"/><Relationship Id="rId4" Type="http://schemas.openxmlformats.org/officeDocument/2006/relationships/hyperlink" Target="http://fr.wikipedia.org/wiki/Population" TargetMode="External"/><Relationship Id="rId9" Type="http://schemas.openxmlformats.org/officeDocument/2006/relationships/hyperlink" Target="http://fr.wikipedia.org/wiki/N%C3%A9matode" TargetMode="External"/><Relationship Id="rId14" Type="http://schemas.openxmlformats.org/officeDocument/2006/relationships/hyperlink" Target="http://fr.wikipedia.org/wiki/Infection"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fr.wikipedia.org/wiki/Parasito%C3%AFde" TargetMode="External"/><Relationship Id="rId3" Type="http://schemas.openxmlformats.org/officeDocument/2006/relationships/hyperlink" Target="http://fr.wikipedia.org/wiki/Animal" TargetMode="External"/><Relationship Id="rId7" Type="http://schemas.openxmlformats.org/officeDocument/2006/relationships/hyperlink" Target="http://fr.wikipedia.org/wiki/Pathog%C3%A8ne" TargetMode="External"/><Relationship Id="rId2" Type="http://schemas.openxmlformats.org/officeDocument/2006/relationships/hyperlink" Target="http://fr.wikipedia.org/wiki/Plante" TargetMode="External"/><Relationship Id="rId1" Type="http://schemas.openxmlformats.org/officeDocument/2006/relationships/slideLayout" Target="../slideLayouts/slideLayout12.xml"/><Relationship Id="rId6" Type="http://schemas.openxmlformats.org/officeDocument/2006/relationships/hyperlink" Target="http://fr.wikipedia.org/wiki/Mycoplasme" TargetMode="External"/><Relationship Id="rId5" Type="http://schemas.openxmlformats.org/officeDocument/2006/relationships/hyperlink" Target="http://fr.wikipedia.org/wiki/Bact%C3%A9rie" TargetMode="External"/><Relationship Id="rId10" Type="http://schemas.openxmlformats.org/officeDocument/2006/relationships/hyperlink" Target="http://fr.wikipedia.org/w/index.php?title=Cloisonnement&amp;action=edit&amp;redlink=1" TargetMode="External"/><Relationship Id="rId4" Type="http://schemas.openxmlformats.org/officeDocument/2006/relationships/hyperlink" Target="http://fr.wikipedia.org/wiki/Virus" TargetMode="External"/><Relationship Id="rId9" Type="http://schemas.openxmlformats.org/officeDocument/2006/relationships/hyperlink" Target="http://fr.wikipedia.org/wiki/Pare-feu_(lutte_contre_l'incendie)"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fr.wikipedia.org/wiki/Pal%C3%A9tuvier_gris" TargetMode="External"/><Relationship Id="rId13" Type="http://schemas.openxmlformats.org/officeDocument/2006/relationships/hyperlink" Target="http://fr.wikipedia.org/w/index.php?title=Tovomita_plumieri&amp;action=edit&amp;redlink=1" TargetMode="External"/><Relationship Id="rId18" Type="http://schemas.openxmlformats.org/officeDocument/2006/relationships/hyperlink" Target="http://fr.wikipedia.org/wiki/Avicennia_germinans" TargetMode="External"/><Relationship Id="rId26" Type="http://schemas.openxmlformats.org/officeDocument/2006/relationships/hyperlink" Target="http://fr.wikipedia.org/w/index.php?title=Pal%C3%A9tuvier_montagne&amp;action=edit&amp;redlink=1" TargetMode="External"/><Relationship Id="rId3" Type="http://schemas.openxmlformats.org/officeDocument/2006/relationships/hyperlink" Target="http://fr.wikipedia.org/wiki/Mangrove" TargetMode="External"/><Relationship Id="rId21" Type="http://schemas.openxmlformats.org/officeDocument/2006/relationships/hyperlink" Target="http://fr.wikipedia.org/w/index.php?title=Pal%C3%A9tuvier_gris_montagne&amp;action=edit&amp;redlink=1" TargetMode="External"/><Relationship Id="rId7" Type="http://schemas.openxmlformats.org/officeDocument/2006/relationships/hyperlink" Target="http://fr.wikipedia.org/wiki/Pal%C3%A9tuvier_noir" TargetMode="External"/><Relationship Id="rId12" Type="http://schemas.openxmlformats.org/officeDocument/2006/relationships/hyperlink" Target="http://fr.wikipedia.org/w/index.php?title=Pal%C3%A9tuvier_grand_bois&amp;action=edit&amp;redlink=1" TargetMode="External"/><Relationship Id="rId17" Type="http://schemas.openxmlformats.org/officeDocument/2006/relationships/hyperlink" Target="http://fr.wikipedia.org/wiki/Avicenniaceae" TargetMode="External"/><Relationship Id="rId25" Type="http://schemas.openxmlformats.org/officeDocument/2006/relationships/hyperlink" Target="http://fr.wikipedia.org/w/index.php?title=Symphonia_globulifera&amp;action=edit&amp;redlink=1" TargetMode="External"/><Relationship Id="rId2" Type="http://schemas.openxmlformats.org/officeDocument/2006/relationships/hyperlink" Target="http://fr.wikipedia.org/wiki/Angiosperme" TargetMode="External"/><Relationship Id="rId16" Type="http://schemas.openxmlformats.org/officeDocument/2006/relationships/hyperlink" Target="http://fr.wikipedia.org/wiki/Verbenaceae" TargetMode="External"/><Relationship Id="rId20" Type="http://schemas.openxmlformats.org/officeDocument/2006/relationships/hyperlink" Target="http://fr.wikipedia.org/wiki/Combretaceae" TargetMode="External"/><Relationship Id="rId29" Type="http://schemas.openxmlformats.org/officeDocument/2006/relationships/hyperlink" Target="http://fr.wikipedia.org/wiki/Rhizophoraceae" TargetMode="External"/><Relationship Id="rId1" Type="http://schemas.openxmlformats.org/officeDocument/2006/relationships/slideLayout" Target="../slideLayouts/slideLayout12.xml"/><Relationship Id="rId6" Type="http://schemas.openxmlformats.org/officeDocument/2006/relationships/hyperlink" Target="http://fr.wikipedia.org/wiki/Pal%C3%A9tuvier_rouge" TargetMode="External"/><Relationship Id="rId11" Type="http://schemas.openxmlformats.org/officeDocument/2006/relationships/hyperlink" Target="http://fr.wikipedia.org/wiki/Fabaceae" TargetMode="External"/><Relationship Id="rId24" Type="http://schemas.openxmlformats.org/officeDocument/2006/relationships/hyperlink" Target="http://fr.wikipedia.org/w/index.php?title=Pal%C3%A9tuvier_jaune&amp;action=edit&amp;redlink=1" TargetMode="External"/><Relationship Id="rId5" Type="http://schemas.openxmlformats.org/officeDocument/2006/relationships/hyperlink" Target="http://fr.wikipedia.org/wiki/Taxon" TargetMode="External"/><Relationship Id="rId15" Type="http://schemas.openxmlformats.org/officeDocument/2006/relationships/hyperlink" Target="http://fr.wikipedia.org/w/index.php?title=Avicennia_schaueriana&amp;action=edit&amp;redlink=1" TargetMode="External"/><Relationship Id="rId23" Type="http://schemas.openxmlformats.org/officeDocument/2006/relationships/hyperlink" Target="http://fr.wikipedia.org/wiki/Phyllanthaceae" TargetMode="External"/><Relationship Id="rId28" Type="http://schemas.openxmlformats.org/officeDocument/2006/relationships/hyperlink" Target="http://fr.wikipedia.org/wiki/Rhizophora_mangle" TargetMode="External"/><Relationship Id="rId10" Type="http://schemas.openxmlformats.org/officeDocument/2006/relationships/hyperlink" Target="http://fr.wikipedia.org/wiki/Pterocarpus_officinalis" TargetMode="External"/><Relationship Id="rId19" Type="http://schemas.openxmlformats.org/officeDocument/2006/relationships/hyperlink" Target="http://fr.wikipedia.org/wiki/Conocarpus_erectus" TargetMode="External"/><Relationship Id="rId31" Type="http://schemas.openxmlformats.org/officeDocument/2006/relationships/hyperlink" Target="http://fr.wikipedia.org/wiki/Laguncularia_racemosa" TargetMode="External"/><Relationship Id="rId4" Type="http://schemas.openxmlformats.org/officeDocument/2006/relationships/hyperlink" Target="http://fr.wikipedia.org/wiki/Fran%C3%A7ais" TargetMode="External"/><Relationship Id="rId9" Type="http://schemas.openxmlformats.org/officeDocument/2006/relationships/hyperlink" Target="http://fr.wikipedia.org/wiki/Pal%C3%A9tuvier_blanc" TargetMode="External"/><Relationship Id="rId14" Type="http://schemas.openxmlformats.org/officeDocument/2006/relationships/hyperlink" Target="http://fr.wikipedia.org/wiki/Clusiaceae" TargetMode="External"/><Relationship Id="rId22" Type="http://schemas.openxmlformats.org/officeDocument/2006/relationships/hyperlink" Target="http://fr.wikipedia.org/w/index.php?title=Amanoa_caribaea&amp;action=edit&amp;redlink=1" TargetMode="External"/><Relationship Id="rId27" Type="http://schemas.openxmlformats.org/officeDocument/2006/relationships/hyperlink" Target="http://fr.wikipedia.org/w/index.php?title=Clusia_mangle&amp;action=edit&amp;redlink=1" TargetMode="External"/><Relationship Id="rId30" Type="http://schemas.openxmlformats.org/officeDocument/2006/relationships/hyperlink" Target="http://fr.wikipedia.org/w/index.php?title=Avicennia_vitida&amp;action=edit&amp;redlink=1" TargetMode="External"/></Relationships>
</file>

<file path=ppt/slides/_rels/slide187.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hyperlink" Target="http://fr.wikipedia.org/wiki/Peuplement" TargetMode="External"/><Relationship Id="rId2" Type="http://schemas.openxmlformats.org/officeDocument/2006/relationships/hyperlink" Target="http://www.crpf-limousin.com/france/lexique-forestier-71.ht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eco-action.org/dod/no5/biodiversity.htm"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8" Type="http://schemas.openxmlformats.org/officeDocument/2006/relationships/hyperlink" Target="http://www.linternaute.com/dictionnaire/fr/definition/un/" TargetMode="External"/><Relationship Id="rId13" Type="http://schemas.openxmlformats.org/officeDocument/2006/relationships/hyperlink" Target="http://www.cosmovisions.com/germination.htm" TargetMode="External"/><Relationship Id="rId18" Type="http://schemas.openxmlformats.org/officeDocument/2006/relationships/hyperlink" Target="http://www.cosmovisions.com/feuille.htm" TargetMode="External"/><Relationship Id="rId3" Type="http://schemas.openxmlformats.org/officeDocument/2006/relationships/hyperlink" Target="http://fr.wikipedia.org/wiki/R%C3%A8gne_(biologie)" TargetMode="External"/><Relationship Id="rId21" Type="http://schemas.openxmlformats.org/officeDocument/2006/relationships/image" Target="../media/image404.png"/><Relationship Id="rId7" Type="http://schemas.openxmlformats.org/officeDocument/2006/relationships/hyperlink" Target="http://www.linternaute.com/dictionnaire/fr/definition/terre/" TargetMode="External"/><Relationship Id="rId12" Type="http://schemas.openxmlformats.org/officeDocument/2006/relationships/hyperlink" Target="http://www.cosmovisions.com/graine.htm" TargetMode="External"/><Relationship Id="rId17" Type="http://schemas.openxmlformats.org/officeDocument/2006/relationships/hyperlink" Target="http://www.cosmovisions.com/cotyledon.htm" TargetMode="External"/><Relationship Id="rId2" Type="http://schemas.openxmlformats.org/officeDocument/2006/relationships/hyperlink" Target="http://www.linternaute.com/dictionnaire/fr/definition/vegetal/" TargetMode="External"/><Relationship Id="rId16" Type="http://schemas.openxmlformats.org/officeDocument/2006/relationships/hyperlink" Target="http://www.cosmovisions.com/tige.htm" TargetMode="External"/><Relationship Id="rId20" Type="http://schemas.openxmlformats.org/officeDocument/2006/relationships/hyperlink" Target="http://www.cosmovisions.com/plumule.htm" TargetMode="External"/><Relationship Id="rId1" Type="http://schemas.openxmlformats.org/officeDocument/2006/relationships/slideLayout" Target="../slideLayouts/slideLayout12.xml"/><Relationship Id="rId6" Type="http://schemas.openxmlformats.org/officeDocument/2006/relationships/hyperlink" Target="http://www.linternaute.com/dictionnaire/fr/definition/en/" TargetMode="External"/><Relationship Id="rId11" Type="http://schemas.openxmlformats.org/officeDocument/2006/relationships/hyperlink" Target="http://www.cosmovisions.com/embryon.htm" TargetMode="External"/><Relationship Id="rId5" Type="http://schemas.openxmlformats.org/officeDocument/2006/relationships/hyperlink" Target="http://www.linternaute.com/dictionnaire/fr/definition/mettre/" TargetMode="External"/><Relationship Id="rId15" Type="http://schemas.openxmlformats.org/officeDocument/2006/relationships/hyperlink" Target="http://www.cosmovisions.com/racineviv.htm" TargetMode="External"/><Relationship Id="rId10" Type="http://schemas.openxmlformats.org/officeDocument/2006/relationships/hyperlink" Target="http://www.cosmovisions.com/plantes.htm" TargetMode="External"/><Relationship Id="rId19" Type="http://schemas.openxmlformats.org/officeDocument/2006/relationships/hyperlink" Target="http://www.cosmovisions.com/gemmule.htm" TargetMode="External"/><Relationship Id="rId4" Type="http://schemas.openxmlformats.org/officeDocument/2006/relationships/hyperlink" Target="http://fr.wikipedia.org/wiki/Eucaryotes" TargetMode="External"/><Relationship Id="rId9" Type="http://schemas.openxmlformats.org/officeDocument/2006/relationships/hyperlink" Target="http://www.cosmovisions.com/botanique.htm" TargetMode="External"/><Relationship Id="rId14" Type="http://schemas.openxmlformats.org/officeDocument/2006/relationships/hyperlink" Target="http://www.cosmovisions.com/radicule.htm" TargetMode="External"/><Relationship Id="rId22" Type="http://schemas.openxmlformats.org/officeDocument/2006/relationships/hyperlink" Target="http://malherbologie.cirad.fr/Advenrun/defs/plantule.html"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8" Type="http://schemas.openxmlformats.org/officeDocument/2006/relationships/hyperlink" Target="http://fr.wikipedia.org/wiki/Multiplication_v%C3%A9g%C3%A9tative" TargetMode="External"/><Relationship Id="rId13" Type="http://schemas.openxmlformats.org/officeDocument/2006/relationships/hyperlink" Target="http://fr.wikipedia.org/wiki/Cerisier_de_Sainte-Lucie" TargetMode="External"/><Relationship Id="rId3" Type="http://schemas.openxmlformats.org/officeDocument/2006/relationships/hyperlink" Target="http://fr.wikipedia.org/wiki/Horticulture" TargetMode="External"/><Relationship Id="rId7" Type="http://schemas.openxmlformats.org/officeDocument/2006/relationships/hyperlink" Target="http://fr.wikipedia.org/wiki/Semis_(agriculture)" TargetMode="External"/><Relationship Id="rId12" Type="http://schemas.openxmlformats.org/officeDocument/2006/relationships/hyperlink" Target="http://fr.wikipedia.org/wiki/Merisier" TargetMode="External"/><Relationship Id="rId2" Type="http://schemas.openxmlformats.org/officeDocument/2006/relationships/hyperlink" Target="http://fr.wikipedia.org/wiki/Population" TargetMode="External"/><Relationship Id="rId1" Type="http://schemas.openxmlformats.org/officeDocument/2006/relationships/slideLayout" Target="../slideLayouts/slideLayout7.xml"/><Relationship Id="rId6" Type="http://schemas.openxmlformats.org/officeDocument/2006/relationships/hyperlink" Target="http://fr.wikipedia.org/wiki/Greffe_(botanique)" TargetMode="External"/><Relationship Id="rId11" Type="http://schemas.openxmlformats.org/officeDocument/2006/relationships/hyperlink" Target="http://fr.wikipedia.org/wiki/Cerisier" TargetMode="External"/><Relationship Id="rId5" Type="http://schemas.openxmlformats.org/officeDocument/2006/relationships/hyperlink" Target="http://fr.wikipedia.org/wiki/Viticulture" TargetMode="External"/><Relationship Id="rId15" Type="http://schemas.openxmlformats.org/officeDocument/2006/relationships/hyperlink" Target="http://fr.wikipedia.org/wiki/Porte-greffe" TargetMode="External"/><Relationship Id="rId10" Type="http://schemas.openxmlformats.org/officeDocument/2006/relationships/hyperlink" Target="http://fr.wikipedia.org/wiki/Marcottage" TargetMode="External"/><Relationship Id="rId4" Type="http://schemas.openxmlformats.org/officeDocument/2006/relationships/hyperlink" Target="http://fr.wikipedia.org/wiki/Arboriculture" TargetMode="External"/><Relationship Id="rId9" Type="http://schemas.openxmlformats.org/officeDocument/2006/relationships/hyperlink" Target="http://fr.wikipedia.org/wiki/Bouturage" TargetMode="External"/><Relationship Id="rId14" Type="http://schemas.openxmlformats.org/officeDocument/2006/relationships/hyperlink" Target="http://fr.wikipedia.org/wiki/Espalier"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hyperlink" Target="http://www.inra.fr/internet/Produits/HYPPZ/cultures.htm" TargetMode="Externa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hyperlink" Target="http://fr.wikipedia.org/wiki/Imperata_cylindrica" TargetMode="External"/><Relationship Id="rId2" Type="http://schemas.openxmlformats.org/officeDocument/2006/relationships/hyperlink" Target="http://fr.wikipedia.org/wiki/Triodia_(gramin%C3%A9e)" TargetMode="External"/><Relationship Id="rId1" Type="http://schemas.openxmlformats.org/officeDocument/2006/relationships/slideLayout" Target="../slideLayouts/slideLayout12.xml"/><Relationship Id="rId6" Type="http://schemas.openxmlformats.org/officeDocument/2006/relationships/hyperlink" Target="http://fr.wikipedia.org/wiki/Lucre" TargetMode="External"/><Relationship Id="rId5" Type="http://schemas.openxmlformats.org/officeDocument/2006/relationships/hyperlink" Target="http://fr.wikipedia.org/wiki/Incendie" TargetMode="External"/><Relationship Id="rId4" Type="http://schemas.openxmlformats.org/officeDocument/2006/relationships/hyperlink" Target="http://fr.wikipedia.org/wiki/Feu" TargetMode="External"/></Relationships>
</file>

<file path=ppt/slides/_rels/slide197.xml.rels><?xml version="1.0" encoding="UTF-8" standalone="yes"?>
<Relationships xmlns="http://schemas.openxmlformats.org/package/2006/relationships"><Relationship Id="rId8" Type="http://schemas.openxmlformats.org/officeDocument/2006/relationships/hyperlink" Target="http://fr.wikipedia.org/wiki/Feuille" TargetMode="External"/><Relationship Id="rId13" Type="http://schemas.openxmlformats.org/officeDocument/2006/relationships/hyperlink" Target="http://fr.wikipedia.org/wiki/Fixation_biologique_de_l'azote" TargetMode="External"/><Relationship Id="rId18" Type="http://schemas.openxmlformats.org/officeDocument/2006/relationships/hyperlink" Target="http://fr.wikipedia.org/wiki/Herbicide" TargetMode="External"/><Relationship Id="rId26" Type="http://schemas.openxmlformats.org/officeDocument/2006/relationships/hyperlink" Target="http://fr.wiktionary.org/wiki/plusieurs" TargetMode="External"/><Relationship Id="rId39" Type="http://schemas.openxmlformats.org/officeDocument/2006/relationships/hyperlink" Target="http://www.mediadico.com/dictionnaire/synonymes/rameau/1" TargetMode="External"/><Relationship Id="rId3" Type="http://schemas.openxmlformats.org/officeDocument/2006/relationships/hyperlink" Target="http://fr.wikipedia.org/wiki/Botanique" TargetMode="External"/><Relationship Id="rId21" Type="http://schemas.openxmlformats.org/officeDocument/2006/relationships/hyperlink" Target="http://fr.wikipedia.org/wiki/Aubier" TargetMode="External"/><Relationship Id="rId34" Type="http://schemas.openxmlformats.org/officeDocument/2006/relationships/hyperlink" Target="http://www.mediadico.com/dictionnaire/synonymes/foliation/1" TargetMode="External"/><Relationship Id="rId7" Type="http://schemas.openxmlformats.org/officeDocument/2006/relationships/hyperlink" Target="http://fr.wikipedia.org/wiki/Gravitropisme" TargetMode="External"/><Relationship Id="rId12" Type="http://schemas.openxmlformats.org/officeDocument/2006/relationships/hyperlink" Target="http://fr.wikipedia.org/wiki/Champignon" TargetMode="External"/><Relationship Id="rId17" Type="http://schemas.openxmlformats.org/officeDocument/2006/relationships/hyperlink" Target="http://fr.wikipedia.org/wiki/Navet" TargetMode="External"/><Relationship Id="rId25" Type="http://schemas.openxmlformats.org/officeDocument/2006/relationships/hyperlink" Target="http://fr.wiktionary.org/wiki/division" TargetMode="External"/><Relationship Id="rId33" Type="http://schemas.openxmlformats.org/officeDocument/2006/relationships/hyperlink" Target="http://www.mediadico.com/dictionnaire/synonymes/feuill%C3%A9e/1" TargetMode="External"/><Relationship Id="rId38" Type="http://schemas.openxmlformats.org/officeDocument/2006/relationships/hyperlink" Target="http://www.mediadico.com/dictionnaire/synonymes/brindille/1" TargetMode="External"/><Relationship Id="rId2" Type="http://schemas.openxmlformats.org/officeDocument/2006/relationships/hyperlink" Target="http://fr.wikipedia.org/wiki/Racine_(botanique)" TargetMode="External"/><Relationship Id="rId16" Type="http://schemas.openxmlformats.org/officeDocument/2006/relationships/hyperlink" Target="http://fr.wikipedia.org/wiki/Betterave" TargetMode="External"/><Relationship Id="rId20" Type="http://schemas.openxmlformats.org/officeDocument/2006/relationships/hyperlink" Target="http://fr.wikipedia.org/wiki/Arbre" TargetMode="External"/><Relationship Id="rId29" Type="http://schemas.openxmlformats.org/officeDocument/2006/relationships/hyperlink" Target="http://www.linternaute.com/dictionnaire/fr/definition/branchage/" TargetMode="External"/><Relationship Id="rId41" Type="http://schemas.openxmlformats.org/officeDocument/2006/relationships/hyperlink" Target="http://www.mediadico.com/dictionnaire/synonymes/ramille/1" TargetMode="External"/><Relationship Id="rId1" Type="http://schemas.openxmlformats.org/officeDocument/2006/relationships/slideLayout" Target="../slideLayouts/slideLayout7.xml"/><Relationship Id="rId6" Type="http://schemas.openxmlformats.org/officeDocument/2006/relationships/hyperlink" Target="http://fr.wikipedia.org/wiki/Tige" TargetMode="External"/><Relationship Id="rId11" Type="http://schemas.openxmlformats.org/officeDocument/2006/relationships/hyperlink" Target="http://fr.wikipedia.org/wiki/Bact%C3%A9rie" TargetMode="External"/><Relationship Id="rId24" Type="http://schemas.openxmlformats.org/officeDocument/2006/relationships/hyperlink" Target="http://fr.wikipedia.org/wiki/Bois_ram%C3%A9al_fragment%C3%A9" TargetMode="External"/><Relationship Id="rId32" Type="http://schemas.openxmlformats.org/officeDocument/2006/relationships/hyperlink" Target="http://www.mediadico.com/dictionnaire/synonymes/feuillaison/1" TargetMode="External"/><Relationship Id="rId37" Type="http://schemas.openxmlformats.org/officeDocument/2006/relationships/hyperlink" Target="http://www.mediadico.com/dictionnaire/synonymes/branche/1" TargetMode="External"/><Relationship Id="rId40" Type="http://schemas.openxmlformats.org/officeDocument/2006/relationships/hyperlink" Target="http://www.mediadico.com/dictionnaire/synonymes/ram%C3%A9e/1" TargetMode="External"/><Relationship Id="rId5" Type="http://schemas.openxmlformats.org/officeDocument/2006/relationships/hyperlink" Target="http://fr.wikipedia.org/wiki/Eau" TargetMode="External"/><Relationship Id="rId15" Type="http://schemas.openxmlformats.org/officeDocument/2006/relationships/hyperlink" Target="http://fr.wikipedia.org/wiki/Radis" TargetMode="External"/><Relationship Id="rId23" Type="http://schemas.openxmlformats.org/officeDocument/2006/relationships/hyperlink" Target="http://fr.wikipedia.org/wiki/Lignine" TargetMode="External"/><Relationship Id="rId28" Type="http://schemas.openxmlformats.org/officeDocument/2006/relationships/hyperlink" Target="http://fr.wiktionary.org/wiki/arborisation" TargetMode="External"/><Relationship Id="rId36" Type="http://schemas.openxmlformats.org/officeDocument/2006/relationships/hyperlink" Target="http://www.mediadico.com/dictionnaire/synonymes/frondaison/1" TargetMode="External"/><Relationship Id="rId10" Type="http://schemas.openxmlformats.org/officeDocument/2006/relationships/hyperlink" Target="http://fr.wikipedia.org/wiki/Symbiose" TargetMode="External"/><Relationship Id="rId19" Type="http://schemas.openxmlformats.org/officeDocument/2006/relationships/hyperlink" Target="http://fr.wikipedia.org/wiki/Adventice" TargetMode="External"/><Relationship Id="rId31" Type="http://schemas.openxmlformats.org/officeDocument/2006/relationships/hyperlink" Target="http://www.mediadico.com/dictionnaire/synonymes/verdure/1" TargetMode="External"/><Relationship Id="rId4" Type="http://schemas.openxmlformats.org/officeDocument/2006/relationships/hyperlink" Target="http://fr.wikipedia.org/wiki/Plante" TargetMode="External"/><Relationship Id="rId9" Type="http://schemas.openxmlformats.org/officeDocument/2006/relationships/hyperlink" Target="http://fr.wikipedia.org/wiki/Bourgeon_(botanique)" TargetMode="External"/><Relationship Id="rId14" Type="http://schemas.openxmlformats.org/officeDocument/2006/relationships/hyperlink" Target="http://fr.wikipedia.org/wiki/Pal%C3%A9tuvier" TargetMode="External"/><Relationship Id="rId22" Type="http://schemas.openxmlformats.org/officeDocument/2006/relationships/hyperlink" Target="http://fr.wikipedia.org/wiki/Bois" TargetMode="External"/><Relationship Id="rId27" Type="http://schemas.openxmlformats.org/officeDocument/2006/relationships/hyperlink" Target="http://fr.wiktionary.org/wiki/rameau" TargetMode="External"/><Relationship Id="rId30" Type="http://schemas.openxmlformats.org/officeDocument/2006/relationships/hyperlink" Target="http://www.mediadico.com/dictionnaire/synonymes/feuillage/1" TargetMode="External"/><Relationship Id="rId35" Type="http://schemas.openxmlformats.org/officeDocument/2006/relationships/hyperlink" Target="http://www.mediadico.com/dictionnaire/synonymes/feuille/1" TargetMode="External"/></Relationships>
</file>

<file path=ppt/slides/_rels/slide198.xml.rels><?xml version="1.0" encoding="UTF-8" standalone="yes"?>
<Relationships xmlns="http://schemas.openxmlformats.org/package/2006/relationships"><Relationship Id="rId8" Type="http://schemas.openxmlformats.org/officeDocument/2006/relationships/hyperlink" Target="http://fr.wikipedia.org/wiki/Surp%C3%A2turage" TargetMode="External"/><Relationship Id="rId3" Type="http://schemas.openxmlformats.org/officeDocument/2006/relationships/hyperlink" Target="http://fr.wikipedia.org/wiki/Bois" TargetMode="External"/><Relationship Id="rId7" Type="http://schemas.openxmlformats.org/officeDocument/2006/relationships/hyperlink" Target="http://fr.wikipedia.org/wiki/Incendie_de_for%C3%AAt" TargetMode="External"/><Relationship Id="rId2" Type="http://schemas.openxmlformats.org/officeDocument/2006/relationships/hyperlink" Target="http://fr.wikipedia.org/wiki/Reboisement" TargetMode="External"/><Relationship Id="rId1" Type="http://schemas.openxmlformats.org/officeDocument/2006/relationships/slideLayout" Target="../slideLayouts/slideLayout7.xml"/><Relationship Id="rId6" Type="http://schemas.openxmlformats.org/officeDocument/2006/relationships/hyperlink" Target="http://fr.wikipedia.org/wiki/Surexploitation" TargetMode="External"/><Relationship Id="rId11" Type="http://schemas.openxmlformats.org/officeDocument/2006/relationships/hyperlink" Target="http://fr.wikipedia.org/wiki/R%C3%A9g%C3%A9n%C3%A9ration" TargetMode="External"/><Relationship Id="rId5" Type="http://schemas.openxmlformats.org/officeDocument/2006/relationships/hyperlink" Target="http://fr.wikipedia.org/wiki/Coupe_rase" TargetMode="External"/><Relationship Id="rId10" Type="http://schemas.openxmlformats.org/officeDocument/2006/relationships/hyperlink" Target="http://fr.wikipedia.org/wiki/For%C3%AAts_de_protection" TargetMode="External"/><Relationship Id="rId4" Type="http://schemas.openxmlformats.org/officeDocument/2006/relationships/hyperlink" Target="http://fr.wikipedia.org/wiki/For%C3%AAt" TargetMode="External"/><Relationship Id="rId9" Type="http://schemas.openxmlformats.org/officeDocument/2006/relationships/hyperlink" Target="http://fr.wikipedia.org/wiki/Guerre" TargetMode="External"/></Relationships>
</file>

<file path=ppt/slides/_rels/slide199.xml.rels><?xml version="1.0" encoding="UTF-8" standalone="yes"?>
<Relationships xmlns="http://schemas.openxmlformats.org/package/2006/relationships"><Relationship Id="rId8" Type="http://schemas.openxmlformats.org/officeDocument/2006/relationships/hyperlink" Target="http://fr.wikipedia.org/wiki/R%C3%A9sineux" TargetMode="External"/><Relationship Id="rId13" Type="http://schemas.openxmlformats.org/officeDocument/2006/relationships/hyperlink" Target="http://fr.wikipedia.org/wiki/Bois_de_chauffage" TargetMode="External"/><Relationship Id="rId3" Type="http://schemas.openxmlformats.org/officeDocument/2006/relationships/hyperlink" Target="http://fr.wikipedia.org/wiki/Am%C3%A9nagement_forestier" TargetMode="External"/><Relationship Id="rId7" Type="http://schemas.openxmlformats.org/officeDocument/2006/relationships/hyperlink" Target="http://fr.wikipedia.org/wiki/Feuillus" TargetMode="External"/><Relationship Id="rId12" Type="http://schemas.openxmlformats.org/officeDocument/2006/relationships/hyperlink" Target="http://fr.wikipedia.org/wiki/R%C3%A9gime_forestier" TargetMode="External"/><Relationship Id="rId2" Type="http://schemas.openxmlformats.org/officeDocument/2006/relationships/hyperlink" Target="http://fr.wikipedia.org/wiki/R%C3%A9gime_de_futaie" TargetMode="External"/><Relationship Id="rId1" Type="http://schemas.openxmlformats.org/officeDocument/2006/relationships/slideLayout" Target="../slideLayouts/slideLayout7.xml"/><Relationship Id="rId6" Type="http://schemas.openxmlformats.org/officeDocument/2006/relationships/hyperlink" Target="http://fr.wikipedia.org/wiki/Rejet_(botanique)" TargetMode="External"/><Relationship Id="rId11" Type="http://schemas.openxmlformats.org/officeDocument/2006/relationships/hyperlink" Target="http://fr.wikipedia.org/wiki/Coupe_%C3%A0_blanc" TargetMode="External"/><Relationship Id="rId5" Type="http://schemas.openxmlformats.org/officeDocument/2006/relationships/hyperlink" Target="http://fr.wikipedia.org/wiki/Taillis" TargetMode="External"/><Relationship Id="rId15" Type="http://schemas.openxmlformats.org/officeDocument/2006/relationships/hyperlink" Target="http://fr.wikipedia.org/w/index.php?title=C%C3%A9p%C3%A9e&amp;action=edit&amp;redlink=1" TargetMode="External"/><Relationship Id="rId10" Type="http://schemas.openxmlformats.org/officeDocument/2006/relationships/hyperlink" Target="http://fr.wikipedia.org/wiki/Souche" TargetMode="External"/><Relationship Id="rId4" Type="http://schemas.openxmlformats.org/officeDocument/2006/relationships/hyperlink" Target="http://fr.wikipedia.org/wiki/Futaie" TargetMode="External"/><Relationship Id="rId9" Type="http://schemas.openxmlformats.org/officeDocument/2006/relationships/hyperlink" Target="http://fr.wikipedia.org/wiki/%C3%89mondage" TargetMode="External"/><Relationship Id="rId14" Type="http://schemas.openxmlformats.org/officeDocument/2006/relationships/hyperlink" Target="http://fr.wikipedia.org/wiki/Taillis_%C3%A0_courte_rotat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daily.com/releases/2008/05/080516112715.ht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00.xml.rels><?xml version="1.0" encoding="UTF-8" standalone="yes"?>
<Relationships xmlns="http://schemas.openxmlformats.org/package/2006/relationships"><Relationship Id="rId8" Type="http://schemas.openxmlformats.org/officeDocument/2006/relationships/hyperlink" Target="http://fr.wikipedia.org/wiki/Tronc" TargetMode="External"/><Relationship Id="rId13" Type="http://schemas.openxmlformats.org/officeDocument/2006/relationships/hyperlink" Target="http://fr.wikipedia.org/wiki/Arbre" TargetMode="External"/><Relationship Id="rId18" Type="http://schemas.openxmlformats.org/officeDocument/2006/relationships/hyperlink" Target="http://fr.wikipedia.org/wiki/M%C3%A9rist%C3%A8me" TargetMode="External"/><Relationship Id="rId3" Type="http://schemas.openxmlformats.org/officeDocument/2006/relationships/hyperlink" Target="http://fr.wikipedia.org/wiki/Botanique" TargetMode="External"/><Relationship Id="rId7" Type="http://schemas.openxmlformats.org/officeDocument/2006/relationships/hyperlink" Target="http://fr.wikipedia.org/wiki/Traumatisme" TargetMode="External"/><Relationship Id="rId12" Type="http://schemas.openxmlformats.org/officeDocument/2006/relationships/hyperlink" Target="http://fr.wikipedia.org/wiki/Drageon" TargetMode="External"/><Relationship Id="rId17" Type="http://schemas.openxmlformats.org/officeDocument/2006/relationships/hyperlink" Target="http://fr.wikipedia.org/wiki/Multiplication_asexu%C3%A9e" TargetMode="External"/><Relationship Id="rId2" Type="http://schemas.openxmlformats.org/officeDocument/2006/relationships/hyperlink" Target="http://fr.wikipedia.org/wiki/Biodiversit%C3%A9" TargetMode="External"/><Relationship Id="rId16" Type="http://schemas.openxmlformats.org/officeDocument/2006/relationships/hyperlink" Target="http://fr.wikipedia.org/wiki/%C3%89mondage" TargetMode="External"/><Relationship Id="rId20" Type="http://schemas.openxmlformats.org/officeDocument/2006/relationships/hyperlink" Target="http://fr.wikipedia.org/wiki/Marcottage" TargetMode="External"/><Relationship Id="rId1" Type="http://schemas.openxmlformats.org/officeDocument/2006/relationships/slideLayout" Target="../slideLayouts/slideLayout12.xml"/><Relationship Id="rId6" Type="http://schemas.openxmlformats.org/officeDocument/2006/relationships/hyperlink" Target="http://fr.wikipedia.org/wiki/Buis" TargetMode="External"/><Relationship Id="rId11" Type="http://schemas.openxmlformats.org/officeDocument/2006/relationships/hyperlink" Target="http://fr.wikipedia.org/wiki/Bananier" TargetMode="External"/><Relationship Id="rId5" Type="http://schemas.openxmlformats.org/officeDocument/2006/relationships/hyperlink" Target="http://fr.wikipedia.org/wiki/Tro%C3%A8ne" TargetMode="External"/><Relationship Id="rId15" Type="http://schemas.openxmlformats.org/officeDocument/2006/relationships/hyperlink" Target="http://fr.wikipedia.org/wiki/R%C3%A9gime_de_taillis" TargetMode="External"/><Relationship Id="rId10" Type="http://schemas.openxmlformats.org/officeDocument/2006/relationships/hyperlink" Target="http://fr.wikipedia.org/wiki/Gourmand" TargetMode="External"/><Relationship Id="rId19" Type="http://schemas.openxmlformats.org/officeDocument/2006/relationships/hyperlink" Target="http://fr.wikipedia.org/wiki/Racine_(botanique)" TargetMode="External"/><Relationship Id="rId4" Type="http://schemas.openxmlformats.org/officeDocument/2006/relationships/hyperlink" Target="http://fr.wikipedia.org/wiki/Plante" TargetMode="External"/><Relationship Id="rId9" Type="http://schemas.openxmlformats.org/officeDocument/2006/relationships/hyperlink" Target="http://fr.wikipedia.org/wiki/Ramification" TargetMode="External"/><Relationship Id="rId14" Type="http://schemas.openxmlformats.org/officeDocument/2006/relationships/hyperlink" Target="http://fr.wikipedia.org/wiki/Feuillus" TargetMode="External"/></Relationships>
</file>

<file path=ppt/slides/_rels/slide201.xml.rels><?xml version="1.0" encoding="UTF-8" standalone="yes"?>
<Relationships xmlns="http://schemas.openxmlformats.org/package/2006/relationships"><Relationship Id="rId2" Type="http://schemas.openxmlformats.org/officeDocument/2006/relationships/hyperlink" Target="http://fr.wikipedia.org/wiki/Conif%C3%A8re" TargetMode="External"/><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8" Type="http://schemas.openxmlformats.org/officeDocument/2006/relationships/hyperlink" Target="http://fr.wikipedia.org/wiki/Feuille" TargetMode="External"/><Relationship Id="rId3" Type="http://schemas.openxmlformats.org/officeDocument/2006/relationships/hyperlink" Target="http://fr.wikipedia.org/wiki/Plante" TargetMode="External"/><Relationship Id="rId7" Type="http://schemas.openxmlformats.org/officeDocument/2006/relationships/hyperlink" Target="http://fr.wikipedia.org/wiki/Inuline" TargetMode="External"/><Relationship Id="rId2" Type="http://schemas.openxmlformats.org/officeDocument/2006/relationships/hyperlink" Target="http://fr.wikipedia.org/wiki/Tige" TargetMode="External"/><Relationship Id="rId1" Type="http://schemas.openxmlformats.org/officeDocument/2006/relationships/slideLayout" Target="../slideLayouts/slideLayout7.xml"/><Relationship Id="rId6" Type="http://schemas.openxmlformats.org/officeDocument/2006/relationships/hyperlink" Target="http://fr.wikipedia.org/wiki/Amidon" TargetMode="External"/><Relationship Id="rId5" Type="http://schemas.openxmlformats.org/officeDocument/2006/relationships/hyperlink" Target="http://fr.wikipedia.org/wiki/Tubercule" TargetMode="External"/><Relationship Id="rId10" Type="http://schemas.openxmlformats.org/officeDocument/2006/relationships/hyperlink" Target="http://fr.wikipedia.org/wiki/Roulure" TargetMode="External"/><Relationship Id="rId4" Type="http://schemas.openxmlformats.org/officeDocument/2006/relationships/hyperlink" Target="http://fr.wikipedia.org/wiki/Racine_(botanique)" TargetMode="External"/><Relationship Id="rId9" Type="http://schemas.openxmlformats.org/officeDocument/2006/relationships/hyperlink" Target="http://fr.wikipedia.org/wiki/Propagul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fr.wiktionary.org/wiki/v%C3%A9g%C3%A9tal" TargetMode="External"/><Relationship Id="rId2" Type="http://schemas.openxmlformats.org/officeDocument/2006/relationships/hyperlink" Target="http://fr.wikipedia.org/w/index.php?title=Sciaphile&amp;action=edit&amp;redlink=1" TargetMode="External"/><Relationship Id="rId1" Type="http://schemas.openxmlformats.org/officeDocument/2006/relationships/slideLayout" Target="../slideLayouts/slideLayout7.xml"/><Relationship Id="rId6" Type="http://schemas.openxmlformats.org/officeDocument/2006/relationships/hyperlink" Target="http://fr.wikipedia.org/wiki/Scie_de_long" TargetMode="External"/><Relationship Id="rId5" Type="http://schemas.openxmlformats.org/officeDocument/2006/relationships/hyperlink" Target="http://fr.wikipedia.org/wiki/Scie" TargetMode="External"/><Relationship Id="rId4" Type="http://schemas.openxmlformats.org/officeDocument/2006/relationships/hyperlink" Target="http://fr.wiktionary.org/wiki/d%C3%A9velopper"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fr.wikipedia.org/wiki/Reproduction_(biologie)" TargetMode="External"/><Relationship Id="rId3" Type="http://schemas.openxmlformats.org/officeDocument/2006/relationships/hyperlink" Target="http://fr.wikipedia.org/wiki/Rameau" TargetMode="External"/><Relationship Id="rId7" Type="http://schemas.openxmlformats.org/officeDocument/2006/relationships/hyperlink" Target="http://fr.wikipedia.org/wiki/Graine" TargetMode="External"/><Relationship Id="rId2" Type="http://schemas.openxmlformats.org/officeDocument/2006/relationships/hyperlink" Target="http://fr.wikipedia.org/wiki/Arboriculture" TargetMode="External"/><Relationship Id="rId1" Type="http://schemas.openxmlformats.org/officeDocument/2006/relationships/slideLayout" Target="../slideLayouts/slideLayout7.xml"/><Relationship Id="rId6" Type="http://schemas.openxmlformats.org/officeDocument/2006/relationships/hyperlink" Target="http://fr.wikipedia.org/wiki/Agriculture" TargetMode="External"/><Relationship Id="rId5" Type="http://schemas.openxmlformats.org/officeDocument/2006/relationships/hyperlink" Target="http://fr.wikipedia.org/wiki/Greffon" TargetMode="External"/><Relationship Id="rId10" Type="http://schemas.openxmlformats.org/officeDocument/2006/relationships/hyperlink" Target="http://fr.wikipedia.org/wiki/Tubercul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Bulbe" TargetMode="External"/></Relationships>
</file>

<file path=ppt/slides/_rels/slide205.xml.rels><?xml version="1.0" encoding="UTF-8" standalone="yes"?>
<Relationships xmlns="http://schemas.openxmlformats.org/package/2006/relationships"><Relationship Id="rId8" Type="http://schemas.openxmlformats.org/officeDocument/2006/relationships/hyperlink" Target="http://fr.wikipedia.org/wiki/Plante" TargetMode="External"/><Relationship Id="rId13" Type="http://schemas.openxmlformats.org/officeDocument/2006/relationships/hyperlink" Target="http://fr.wikipedia.org/wiki/Poil_absorbant" TargetMode="External"/><Relationship Id="rId18" Type="http://schemas.openxmlformats.org/officeDocument/2006/relationships/hyperlink" Target="http://fr.wikipedia.org/wiki/Duramen" TargetMode="External"/><Relationship Id="rId26" Type="http://schemas.openxmlformats.org/officeDocument/2006/relationships/hyperlink" Target="http://fr.wikipedia.org/wiki/%C3%89corce" TargetMode="External"/><Relationship Id="rId3" Type="http://schemas.openxmlformats.org/officeDocument/2006/relationships/hyperlink" Target="http://fr.wikipedia.org/wiki/Essence_foresti%C3%A8re" TargetMode="External"/><Relationship Id="rId21" Type="http://schemas.openxmlformats.org/officeDocument/2006/relationships/hyperlink" Target="http://fr.wikipedia.org/wiki/Acide_amin%C3%A9" TargetMode="External"/><Relationship Id="rId7" Type="http://schemas.openxmlformats.org/officeDocument/2006/relationships/hyperlink" Target="http://fr.wikipedia.org/wiki/Organe" TargetMode="External"/><Relationship Id="rId12" Type="http://schemas.openxmlformats.org/officeDocument/2006/relationships/hyperlink" Target="http://fr.wikipedia.org/wiki/Racine_(botanique)" TargetMode="External"/><Relationship Id="rId17" Type="http://schemas.openxmlformats.org/officeDocument/2006/relationships/hyperlink" Target="http://fr.wikipedia.org/wiki/Aubier" TargetMode="External"/><Relationship Id="rId25" Type="http://schemas.openxmlformats.org/officeDocument/2006/relationships/hyperlink" Target="http://fr.wikipedia.org/wiki/Liber" TargetMode="External"/><Relationship Id="rId2" Type="http://schemas.openxmlformats.org/officeDocument/2006/relationships/hyperlink" Target="http://fr.wikipedia.org/wiki/Am%C3%A9nagement_forestier" TargetMode="External"/><Relationship Id="rId16" Type="http://schemas.openxmlformats.org/officeDocument/2006/relationships/hyperlink" Target="http://fr.wikipedia.org/wiki/Arbre" TargetMode="External"/><Relationship Id="rId20" Type="http://schemas.openxmlformats.org/officeDocument/2006/relationships/hyperlink" Target="http://fr.wikipedia.org/wiki/Osmose" TargetMode="External"/><Relationship Id="rId29" Type="http://schemas.openxmlformats.org/officeDocument/2006/relationships/hyperlink" Target="http://fr.wikipedia.org/wiki/Tubercule" TargetMode="External"/><Relationship Id="rId1" Type="http://schemas.openxmlformats.org/officeDocument/2006/relationships/slideLayout" Target="../slideLayouts/slideLayout7.xml"/><Relationship Id="rId6" Type="http://schemas.openxmlformats.org/officeDocument/2006/relationships/hyperlink" Target="http://fr.wikipedia.org/wiki/Cellule_(biologie)" TargetMode="External"/><Relationship Id="rId11" Type="http://schemas.openxmlformats.org/officeDocument/2006/relationships/hyperlink" Target="http://fr.wikipedia.org/wiki/Sels_min%C3%A9raux" TargetMode="External"/><Relationship Id="rId24" Type="http://schemas.openxmlformats.org/officeDocument/2006/relationships/hyperlink" Target="http://fr.wikipedia.org/wiki/Phlo%C3%A8me" TargetMode="External"/><Relationship Id="rId5" Type="http://schemas.openxmlformats.org/officeDocument/2006/relationships/hyperlink" Target="http://fr.wikipedia.org/wiki/S%C3%A8ve" TargetMode="External"/><Relationship Id="rId15" Type="http://schemas.openxmlformats.org/officeDocument/2006/relationships/hyperlink" Target="http://fr.wikipedia.org/wiki/Tronc_(botanique)" TargetMode="External"/><Relationship Id="rId23" Type="http://schemas.openxmlformats.org/officeDocument/2006/relationships/hyperlink" Target="http://fr.wikipedia.org/wiki/Feuille" TargetMode="External"/><Relationship Id="rId28" Type="http://schemas.openxmlformats.org/officeDocument/2006/relationships/hyperlink" Target="http://fr.wikipedia.org/wiki/Graine" TargetMode="External"/><Relationship Id="rId10" Type="http://schemas.openxmlformats.org/officeDocument/2006/relationships/hyperlink" Target="http://fr.wikipedia.org/wiki/Photosynth%C3%A8se" TargetMode="External"/><Relationship Id="rId19" Type="http://schemas.openxmlformats.org/officeDocument/2006/relationships/hyperlink" Target="http://fr.wikipedia.org/wiki/Lignine" TargetMode="External"/><Relationship Id="rId4" Type="http://schemas.openxmlformats.org/officeDocument/2006/relationships/hyperlink" Target="http://cfs.nrcan.gc.ca/" TargetMode="External"/><Relationship Id="rId9" Type="http://schemas.openxmlformats.org/officeDocument/2006/relationships/hyperlink" Target="http://fr.wikipedia.org/wiki/Substance" TargetMode="External"/><Relationship Id="rId14" Type="http://schemas.openxmlformats.org/officeDocument/2006/relationships/hyperlink" Target="http://fr.wikipedia.org/wiki/Xyl%C3%A8me" TargetMode="External"/><Relationship Id="rId22" Type="http://schemas.openxmlformats.org/officeDocument/2006/relationships/hyperlink" Target="http://fr.wikipedia.org/wiki/Sucre" TargetMode="External"/><Relationship Id="rId27" Type="http://schemas.openxmlformats.org/officeDocument/2006/relationships/hyperlink" Target="http://fr.wikipedia.org/wiki/Fruit" TargetMode="External"/><Relationship Id="rId30" Type="http://schemas.openxmlformats.org/officeDocument/2006/relationships/hyperlink" Target="http://fr.wikipedia.org/wiki/Tige"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fr.wikipedia.org/wiki/Multiplication_asexu%C3%A9e" TargetMode="External"/><Relationship Id="rId7" Type="http://schemas.openxmlformats.org/officeDocument/2006/relationships/hyperlink" Target="http://fr.wikipedia.org/wiki/Tige_radicante" TargetMode="External"/><Relationship Id="rId2" Type="http://schemas.openxmlformats.org/officeDocument/2006/relationships/hyperlink" Target="http://fr.wikipedia.org/wiki/St%C3%A8re" TargetMode="External"/><Relationship Id="rId1" Type="http://schemas.openxmlformats.org/officeDocument/2006/relationships/slideLayout" Target="../slideLayouts/slideLayout12.xml"/><Relationship Id="rId6" Type="http://schemas.openxmlformats.org/officeDocument/2006/relationships/hyperlink" Target="http://fr.wikipedia.org/wiki/Feuille" TargetMode="External"/><Relationship Id="rId5" Type="http://schemas.openxmlformats.org/officeDocument/2006/relationships/hyperlink" Target="http://fr.wikipedia.org/wiki/Rhizome" TargetMode="External"/><Relationship Id="rId4" Type="http://schemas.openxmlformats.org/officeDocument/2006/relationships/hyperlink" Target="http://fr.wikipedia.org/wiki/Tige"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8" Type="http://schemas.openxmlformats.org/officeDocument/2006/relationships/hyperlink" Target="http://www.aquaportail.com/definition-2630-lac.html" TargetMode="External"/><Relationship Id="rId3" Type="http://schemas.openxmlformats.org/officeDocument/2006/relationships/hyperlink" Target="http://www.aquaportail.com/definition-732-etale.html" TargetMode="External"/><Relationship Id="rId7" Type="http://schemas.openxmlformats.org/officeDocument/2006/relationships/hyperlink" Target="http://www.aquaportail.com/definition-5119-mer.html" TargetMode="External"/><Relationship Id="rId12" Type="http://schemas.openxmlformats.org/officeDocument/2006/relationships/hyperlink" Target="http://www.aquaportail.com/definition-12526-succession-vegetale.html" TargetMode="External"/><Relationship Id="rId2" Type="http://schemas.openxmlformats.org/officeDocument/2006/relationships/hyperlink" Target="http://www.aquaportail.com/definition-2912-succession.html" TargetMode="External"/><Relationship Id="rId1" Type="http://schemas.openxmlformats.org/officeDocument/2006/relationships/slideLayout" Target="../slideLayouts/slideLayout12.xml"/><Relationship Id="rId6" Type="http://schemas.openxmlformats.org/officeDocument/2006/relationships/hyperlink" Target="http://www.aquaportail.com/definition-5312-sable.html" TargetMode="External"/><Relationship Id="rId11" Type="http://schemas.openxmlformats.org/officeDocument/2006/relationships/hyperlink" Target="http://www.aquaportail.com/definition-8578-ouragan.html" TargetMode="External"/><Relationship Id="rId5" Type="http://schemas.openxmlformats.org/officeDocument/2006/relationships/hyperlink" Target="http://www.aquaportail.com/definition-12931-accumulation.html" TargetMode="External"/><Relationship Id="rId10" Type="http://schemas.openxmlformats.org/officeDocument/2006/relationships/hyperlink" Target="http://www.aquaportail.com/definition-13120-glacier.html" TargetMode="External"/><Relationship Id="rId4" Type="http://schemas.openxmlformats.org/officeDocument/2006/relationships/hyperlink" Target="http://www.aquaportail.com/definition-6414-territoire.html" TargetMode="External"/><Relationship Id="rId9" Type="http://schemas.openxmlformats.org/officeDocument/2006/relationships/hyperlink" Target="http://www.aquaportail.com/definition-2437-coulee.html"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405.jpg"/><Relationship Id="rId2" Type="http://schemas.openxmlformats.org/officeDocument/2006/relationships/hyperlink" Target="http://www.biodiversite-positive.fr/succession-ecologique-dynamique-des-milieux/"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regardlanature.canalblog.com/archives/2006/02/15/1376674.html" TargetMode="External"/><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fr.wikipedia.org/wiki/Tropicale" TargetMode="External"/><Relationship Id="rId7" Type="http://schemas.openxmlformats.org/officeDocument/2006/relationships/hyperlink" Target="http://fr.wikipedia.org/wiki/Surface_terri%C3%A8re" TargetMode="External"/><Relationship Id="rId2" Type="http://schemas.openxmlformats.org/officeDocument/2006/relationships/hyperlink" Target="http://fr.wikipedia.org/wiki/Arbre" TargetMode="External"/><Relationship Id="rId1" Type="http://schemas.openxmlformats.org/officeDocument/2006/relationships/slideLayout" Target="../slideLayouts/slideLayout12.xml"/><Relationship Id="rId6" Type="http://schemas.openxmlformats.org/officeDocument/2006/relationships/hyperlink" Target="http://fr.wikipedia.org/wiki/Verger" TargetMode="External"/><Relationship Id="rId5" Type="http://schemas.openxmlformats.org/officeDocument/2006/relationships/hyperlink" Target="http://fr.wikipedia.org/wiki/Bocage" TargetMode="External"/><Relationship Id="rId4" Type="http://schemas.openxmlformats.org/officeDocument/2006/relationships/hyperlink" Target="http://fr.wikipedia.org/wiki/Agrosylviculture"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fr.wiktionary.org/wiki/%C3%A9quatorial" TargetMode="External"/><Relationship Id="rId2" Type="http://schemas.openxmlformats.org/officeDocument/2006/relationships/hyperlink" Target="http://fr.wiktionary.org/wiki/Annexe:Glossaire_grammatical" TargetMode="External"/><Relationship Id="rId1" Type="http://schemas.openxmlformats.org/officeDocument/2006/relationships/slideLayout" Target="../slideLayouts/slideLayout12.xml"/><Relationship Id="rId5" Type="http://schemas.openxmlformats.org/officeDocument/2006/relationships/hyperlink" Target="http://fr.wikipedia.org/wiki/Facteur_%C3%A9cologique" TargetMode="External"/><Relationship Id="rId4" Type="http://schemas.openxmlformats.org/officeDocument/2006/relationships/hyperlink" Target="http://fr.wiktionary.org/wiki/humide"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hyperlink" Target="http://fr.wiktionary.org/wiki/lieu" TargetMode="External"/><Relationship Id="rId7" Type="http://schemas.openxmlformats.org/officeDocument/2006/relationships/hyperlink" Target="http://fr.wikipedia.org/wiki/Taillis_sous_futaie" TargetMode="External"/><Relationship Id="rId2" Type="http://schemas.openxmlformats.org/officeDocument/2006/relationships/hyperlink" Target="http://fr.wikipedia.org/wiki/Taillis" TargetMode="External"/><Relationship Id="rId1" Type="http://schemas.openxmlformats.org/officeDocument/2006/relationships/slideLayout" Target="../slideLayouts/slideLayout12.xml"/><Relationship Id="rId6" Type="http://schemas.openxmlformats.org/officeDocument/2006/relationships/hyperlink" Target="http://fr.wiktionary.org/wiki/arbrisseau" TargetMode="External"/><Relationship Id="rId5" Type="http://schemas.openxmlformats.org/officeDocument/2006/relationships/hyperlink" Target="http://fr.wiktionary.org/wiki/arbuste" TargetMode="External"/><Relationship Id="rId4" Type="http://schemas.openxmlformats.org/officeDocument/2006/relationships/hyperlink" Target="http://fr.wiktionary.org/wiki/plant%C3%A9" TargetMode="External"/></Relationships>
</file>

<file path=ppt/slides/_rels/slide214.xml.rels><?xml version="1.0" encoding="UTF-8" standalone="yes"?>
<Relationships xmlns="http://schemas.openxmlformats.org/package/2006/relationships"><Relationship Id="rId8" Type="http://schemas.openxmlformats.org/officeDocument/2006/relationships/hyperlink" Target="http://fr.wikipedia.org/wiki/Tronc" TargetMode="External"/><Relationship Id="rId3" Type="http://schemas.openxmlformats.org/officeDocument/2006/relationships/hyperlink" Target="http://fr.wikipedia.org/wiki/Tissu_v%C3%A9g%C3%A9tal" TargetMode="External"/><Relationship Id="rId7" Type="http://schemas.openxmlformats.org/officeDocument/2006/relationships/hyperlink" Target="http://fr.wikipedia.org/wiki/Latin" TargetMode="External"/><Relationship Id="rId12" Type="http://schemas.openxmlformats.org/officeDocument/2006/relationships/hyperlink" Target="http://www.techno-science.net/?onglet=glossaire&amp;definition=818" TargetMode="External"/><Relationship Id="rId2" Type="http://schemas.openxmlformats.org/officeDocument/2006/relationships/hyperlink" Target="http://fr.wikipedia.org/wiki/Botanique" TargetMode="External"/><Relationship Id="rId1" Type="http://schemas.openxmlformats.org/officeDocument/2006/relationships/slideLayout" Target="../slideLayouts/slideLayout12.xml"/><Relationship Id="rId6" Type="http://schemas.openxmlformats.org/officeDocument/2006/relationships/hyperlink" Target="http://fr.wikipedia.org/wiki/Graine" TargetMode="External"/><Relationship Id="rId11" Type="http://schemas.openxmlformats.org/officeDocument/2006/relationships/hyperlink" Target="http://www.techno-science.net/definition/Ramification.html" TargetMode="External"/><Relationship Id="rId5" Type="http://schemas.openxmlformats.org/officeDocument/2006/relationships/hyperlink" Target="http://fr.wikipedia.org/wiki/Ovule_(botanique)" TargetMode="External"/><Relationship Id="rId10" Type="http://schemas.openxmlformats.org/officeDocument/2006/relationships/hyperlink" Target="http://www.techno-science.net/?onglet=glossaire&amp;definition=6667" TargetMode="External"/><Relationship Id="rId4" Type="http://schemas.openxmlformats.org/officeDocument/2006/relationships/hyperlink" Target="http://fr.wikipedia.org/wiki/Organe" TargetMode="External"/><Relationship Id="rId9" Type="http://schemas.openxmlformats.org/officeDocument/2006/relationships/hyperlink" Target="http://www.techno-science.net/?onglet=glossaire&amp;definition=4709"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12.xml"/><Relationship Id="rId5" Type="http://schemas.openxmlformats.org/officeDocument/2006/relationships/hyperlink" Target="http://www.pratique.fr/planter-arbre.html" TargetMode="External"/><Relationship Id="rId4" Type="http://schemas.openxmlformats.org/officeDocument/2006/relationships/image" Target="../media/image408.jpeg"/></Relationships>
</file>

<file path=ppt/slides/_rels/slide216.xml.rels><?xml version="1.0" encoding="UTF-8" standalone="yes"?>
<Relationships xmlns="http://schemas.openxmlformats.org/package/2006/relationships"><Relationship Id="rId3" Type="http://schemas.openxmlformats.org/officeDocument/2006/relationships/hyperlink" Target="http://fr.wikipedia.org/wiki/Tige" TargetMode="External"/><Relationship Id="rId2" Type="http://schemas.openxmlformats.org/officeDocument/2006/relationships/hyperlink" Target="http://fr.wikipedia.org/wiki/Tronc_(botanique)" TargetMode="External"/><Relationship Id="rId1" Type="http://schemas.openxmlformats.org/officeDocument/2006/relationships/slideLayout" Target="../slideLayouts/slideLayout7.xml"/><Relationship Id="rId5" Type="http://schemas.openxmlformats.org/officeDocument/2006/relationships/hyperlink" Target="http://fr.wikipedia.org/wiki/Tron%C3%A7onneuse" TargetMode="External"/><Relationship Id="rId4" Type="http://schemas.openxmlformats.org/officeDocument/2006/relationships/hyperlink" Target="http://fr.wikipedia.org/wiki/Arbre" TargetMode="External"/></Relationships>
</file>

<file path=ppt/slides/_rels/slide217.xml.rels><?xml version="1.0" encoding="UTF-8" standalone="yes"?>
<Relationships xmlns="http://schemas.openxmlformats.org/package/2006/relationships"><Relationship Id="rId2" Type="http://schemas.openxmlformats.org/officeDocument/2006/relationships/hyperlink" Target="http://www.ucff.asso.fr/" TargetMode="Externa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hyperlink" Target="http://fr.wikipedia.org/wiki/Volis" TargetMode="Externa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8" Type="http://schemas.openxmlformats.org/officeDocument/2006/relationships/hyperlink" Target="http://www.territoire.org/FRANCAIS/CREAF/foretcreative/glossairetermesforestiers.html" TargetMode="External"/><Relationship Id="rId13" Type="http://schemas.openxmlformats.org/officeDocument/2006/relationships/hyperlink" Target="http://www.crpf-limousin.com/france/lexique-forestier-71.htm" TargetMode="External"/><Relationship Id="rId3" Type="http://schemas.openxmlformats.org/officeDocument/2006/relationships/hyperlink" Target="http://fr.wikipedia.org/wiki/Glossaire_de_sylviculture" TargetMode="External"/><Relationship Id="rId7" Type="http://schemas.openxmlformats.org/officeDocument/2006/relationships/hyperlink" Target="http://www.fpbq.qc.ca/download.php?chemin=upload/editeurDocument/DOC_29_168.pdf" TargetMode="External"/><Relationship Id="rId12" Type="http://schemas.openxmlformats.org/officeDocument/2006/relationships/hyperlink" Target="http://homepage.mac.com/jdelacre/carnets/page19/page19.html" TargetMode="External"/><Relationship Id="rId2" Type="http://schemas.openxmlformats.org/officeDocument/2006/relationships/hyperlink" Target="http://www.fao.org/docrep/V6530f/v6530f0e.htm" TargetMode="External"/><Relationship Id="rId1" Type="http://schemas.openxmlformats.org/officeDocument/2006/relationships/slideLayout" Target="../slideLayouts/slideLayout12.xml"/><Relationship Id="rId6" Type="http://schemas.openxmlformats.org/officeDocument/2006/relationships/hyperlink" Target="http://www.babylon.com/free-dictionaries/science/botany/glossaire-forestier-fran%C3%A7ais-anglais/28678.html" TargetMode="External"/><Relationship Id="rId11" Type="http://schemas.openxmlformats.org/officeDocument/2006/relationships/hyperlink" Target="http://www.lfi.ch/glossar/glossar-fr.php" TargetMode="External"/><Relationship Id="rId5" Type="http://schemas.openxmlformats.org/officeDocument/2006/relationships/hyperlink" Target="http://www.cbfp.org/Gloss_for.html" TargetMode="External"/><Relationship Id="rId10" Type="http://schemas.openxmlformats.org/officeDocument/2006/relationships/hyperlink" Target="http://foretscanada.rncan.gc.ca/glossaire/" TargetMode="External"/><Relationship Id="rId4" Type="http://schemas.openxmlformats.org/officeDocument/2006/relationships/hyperlink" Target="http://jeanmarie.chantrel.free.fr/annu/glossair.html" TargetMode="External"/><Relationship Id="rId9" Type="http://schemas.openxmlformats.org/officeDocument/2006/relationships/hyperlink" Target="http://nfdp.ccfm.org/terms/intro_f.php"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hyperlink" Target="http://www1.american.edu/ted/ice/haiti-hurricane.htm" TargetMode="External"/><Relationship Id="rId4" Type="http://schemas.openxmlformats.org/officeDocument/2006/relationships/image" Target="../media/image27.png"/><Relationship Id="rId9" Type="http://schemas.openxmlformats.org/officeDocument/2006/relationships/image" Target="../media/image32.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hyperlink" Target="http://www.protegelaforet.com/" TargetMode="Externa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hyperlink" Target="http://www.protegelaforet.com/jeu-des-eco-gestes" TargetMode="External"/><Relationship Id="rId2" Type="http://schemas.openxmlformats.org/officeDocument/2006/relationships/hyperlink" Target="http://www.fsc.org/" TargetMode="External"/><Relationship Id="rId1" Type="http://schemas.openxmlformats.org/officeDocument/2006/relationships/slideLayout" Target="../slideLayouts/slideLayout7.xml"/><Relationship Id="rId6" Type="http://schemas.openxmlformats.org/officeDocument/2006/relationships/image" Target="../media/image412.jpeg"/><Relationship Id="rId5" Type="http://schemas.openxmlformats.org/officeDocument/2006/relationships/image" Target="../media/image411.jpeg"/><Relationship Id="rId4" Type="http://schemas.openxmlformats.org/officeDocument/2006/relationships/image" Target="../media/image410.jpeg"/></Relationships>
</file>

<file path=ppt/slides/_rels/slide223.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www.boliviainti-sudsoleil.org/" TargetMode="External"/><Relationship Id="rId7" Type="http://schemas.openxmlformats.org/officeDocument/2006/relationships/image" Target="../media/image413.jpeg"/><Relationship Id="rId2" Type="http://schemas.openxmlformats.org/officeDocument/2006/relationships/hyperlink" Target="http://www.greenbeltmovement.org/" TargetMode="External"/><Relationship Id="rId1" Type="http://schemas.openxmlformats.org/officeDocument/2006/relationships/slideLayout" Target="../slideLayouts/slideLayout7.xml"/><Relationship Id="rId6" Type="http://schemas.openxmlformats.org/officeDocument/2006/relationships/hyperlink" Target="http://www.etyc.org/files/u3/fichesenegal_nv.pdf" TargetMode="External"/><Relationship Id="rId5" Type="http://schemas.openxmlformats.org/officeDocument/2006/relationships/hyperlink" Target="http://www.actioncarbone.org/" TargetMode="External"/><Relationship Id="rId4" Type="http://schemas.openxmlformats.org/officeDocument/2006/relationships/hyperlink" Target="http://www.pronatura.org/"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hyperlink" Target="http://www.nonalorillegal.fr/" TargetMode="External"/><Relationship Id="rId7" Type="http://schemas.openxmlformats.org/officeDocument/2006/relationships/image" Target="../media/image420.png"/><Relationship Id="rId2" Type="http://schemas.openxmlformats.org/officeDocument/2006/relationships/hyperlink" Target="http://www.nonalorillegal.fr/e_upload/pdf/enquete_nonalorillegal.pdf" TargetMode="External"/><Relationship Id="rId1" Type="http://schemas.openxmlformats.org/officeDocument/2006/relationships/slideLayout" Target="../slideLayouts/slideLayout7.xml"/><Relationship Id="rId6" Type="http://schemas.openxmlformats.org/officeDocument/2006/relationships/image" Target="../media/image419.jpeg"/><Relationship Id="rId5" Type="http://schemas.openxmlformats.org/officeDocument/2006/relationships/image" Target="../media/image418.jpeg"/><Relationship Id="rId4" Type="http://schemas.openxmlformats.org/officeDocument/2006/relationships/image" Target="../media/image417.jpeg"/></Relationships>
</file>

<file path=ppt/slides/_rels/slide228.xml.rels><?xml version="1.0" encoding="UTF-8" standalone="yes"?>
<Relationships xmlns="http://schemas.openxmlformats.org/package/2006/relationships"><Relationship Id="rId3" Type="http://schemas.openxmlformats.org/officeDocument/2006/relationships/hyperlink" Target="http://en.wikipedia.org/wiki/Category:Fruit_tree_diseases" TargetMode="External"/><Relationship Id="rId2" Type="http://schemas.openxmlformats.org/officeDocument/2006/relationships/hyperlink" Target="http://en.wikipedia.org/wiki/Category:Tree_diseases" TargetMode="Externa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image" Target="../media/image421.jpeg"/><Relationship Id="rId1" Type="http://schemas.openxmlformats.org/officeDocument/2006/relationships/slideLayout" Target="../slideLayouts/slideLayout7.xml"/><Relationship Id="rId5" Type="http://schemas.openxmlformats.org/officeDocument/2006/relationships/image" Target="../media/image424.jpeg"/><Relationship Id="rId4" Type="http://schemas.openxmlformats.org/officeDocument/2006/relationships/image" Target="../media/image42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0.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425.jpeg"/><Relationship Id="rId1" Type="http://schemas.openxmlformats.org/officeDocument/2006/relationships/slideLayout" Target="../slideLayouts/slideLayout7.xml"/><Relationship Id="rId6" Type="http://schemas.openxmlformats.org/officeDocument/2006/relationships/image" Target="../media/image429.jpeg"/><Relationship Id="rId5" Type="http://schemas.openxmlformats.org/officeDocument/2006/relationships/image" Target="../media/image428.jpeg"/><Relationship Id="rId4" Type="http://schemas.openxmlformats.org/officeDocument/2006/relationships/image" Target="../media/image427.jpeg"/></Relationships>
</file>

<file path=ppt/slides/_rels/slide231.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image" Target="../media/image430.jpeg"/><Relationship Id="rId1" Type="http://schemas.openxmlformats.org/officeDocument/2006/relationships/slideLayout" Target="../slideLayouts/slideLayout7.xml"/><Relationship Id="rId6" Type="http://schemas.openxmlformats.org/officeDocument/2006/relationships/image" Target="../media/image434.jpeg"/><Relationship Id="rId5" Type="http://schemas.openxmlformats.org/officeDocument/2006/relationships/image" Target="../media/image433.jpeg"/><Relationship Id="rId4" Type="http://schemas.openxmlformats.org/officeDocument/2006/relationships/image" Target="../media/image432.jpeg"/></Relationships>
</file>

<file path=ppt/slides/_rels/slide232.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hyperlink" Target="http://www.fao.org/docrep/x1880f/x1880f07.htm" TargetMode="Externa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5.jpeg"/><Relationship Id="rId1" Type="http://schemas.openxmlformats.org/officeDocument/2006/relationships/slideLayout" Target="../slideLayouts/slideLayout7.xml"/><Relationship Id="rId5" Type="http://schemas.openxmlformats.org/officeDocument/2006/relationships/image" Target="../media/image438.jpeg"/><Relationship Id="rId4" Type="http://schemas.openxmlformats.org/officeDocument/2006/relationships/image" Target="../media/image437.jpeg"/></Relationships>
</file>

<file path=ppt/slides/_rels/slide234.xml.rels><?xml version="1.0" encoding="UTF-8" standalone="yes"?>
<Relationships xmlns="http://schemas.openxmlformats.org/package/2006/relationships"><Relationship Id="rId8" Type="http://schemas.openxmlformats.org/officeDocument/2006/relationships/image" Target="../media/image445.jpeg"/><Relationship Id="rId13" Type="http://schemas.openxmlformats.org/officeDocument/2006/relationships/image" Target="../media/image450.jpeg"/><Relationship Id="rId3" Type="http://schemas.openxmlformats.org/officeDocument/2006/relationships/image" Target="../media/image440.jpeg"/><Relationship Id="rId7" Type="http://schemas.openxmlformats.org/officeDocument/2006/relationships/image" Target="../media/image444.jpeg"/><Relationship Id="rId12" Type="http://schemas.openxmlformats.org/officeDocument/2006/relationships/image" Target="../media/image449.jpeg"/><Relationship Id="rId2" Type="http://schemas.openxmlformats.org/officeDocument/2006/relationships/image" Target="../media/image439.jpeg"/><Relationship Id="rId1" Type="http://schemas.openxmlformats.org/officeDocument/2006/relationships/slideLayout" Target="../slideLayouts/slideLayout7.xml"/><Relationship Id="rId6" Type="http://schemas.openxmlformats.org/officeDocument/2006/relationships/image" Target="../media/image443.jpeg"/><Relationship Id="rId11" Type="http://schemas.openxmlformats.org/officeDocument/2006/relationships/image" Target="../media/image448.jpeg"/><Relationship Id="rId5" Type="http://schemas.openxmlformats.org/officeDocument/2006/relationships/image" Target="../media/image442.jpeg"/><Relationship Id="rId10" Type="http://schemas.openxmlformats.org/officeDocument/2006/relationships/image" Target="../media/image447.jpeg"/><Relationship Id="rId4" Type="http://schemas.openxmlformats.org/officeDocument/2006/relationships/image" Target="../media/image441.jpeg"/><Relationship Id="rId9" Type="http://schemas.openxmlformats.org/officeDocument/2006/relationships/image" Target="../media/image446.jpeg"/><Relationship Id="rId14" Type="http://schemas.openxmlformats.org/officeDocument/2006/relationships/image" Target="../media/image451.jpeg"/></Relationships>
</file>

<file path=ppt/slides/_rels/slide235.xml.rels><?xml version="1.0" encoding="UTF-8" standalone="yes"?>
<Relationships xmlns="http://schemas.openxmlformats.org/package/2006/relationships"><Relationship Id="rId8" Type="http://schemas.openxmlformats.org/officeDocument/2006/relationships/image" Target="../media/image458.jpeg"/><Relationship Id="rId3" Type="http://schemas.openxmlformats.org/officeDocument/2006/relationships/image" Target="../media/image453.jpeg"/><Relationship Id="rId7" Type="http://schemas.openxmlformats.org/officeDocument/2006/relationships/image" Target="../media/image457.jpeg"/><Relationship Id="rId2" Type="http://schemas.openxmlformats.org/officeDocument/2006/relationships/image" Target="../media/image452.jpeg"/><Relationship Id="rId1" Type="http://schemas.openxmlformats.org/officeDocument/2006/relationships/slideLayout" Target="../slideLayouts/slideLayout7.xml"/><Relationship Id="rId6" Type="http://schemas.openxmlformats.org/officeDocument/2006/relationships/image" Target="../media/image456.jpeg"/><Relationship Id="rId5" Type="http://schemas.openxmlformats.org/officeDocument/2006/relationships/image" Target="../media/image455.jpeg"/><Relationship Id="rId10" Type="http://schemas.openxmlformats.org/officeDocument/2006/relationships/image" Target="../media/image460.jpeg"/><Relationship Id="rId4" Type="http://schemas.openxmlformats.org/officeDocument/2006/relationships/image" Target="../media/image454.jpeg"/><Relationship Id="rId9" Type="http://schemas.openxmlformats.org/officeDocument/2006/relationships/image" Target="../media/image459.jpeg"/></Relationships>
</file>

<file path=ppt/slides/_rels/slide236.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image" Target="../media/image461.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8" Type="http://schemas.openxmlformats.org/officeDocument/2006/relationships/hyperlink" Target="http://fr.wikipedia.org/wiki/Ol%C3%A9oduc" TargetMode="External"/><Relationship Id="rId13" Type="http://schemas.openxmlformats.org/officeDocument/2006/relationships/hyperlink" Target="http://fr.wikipedia.org/wiki/Aride" TargetMode="External"/><Relationship Id="rId18" Type="http://schemas.openxmlformats.org/officeDocument/2006/relationships/hyperlink" Target="http://fr.wikipedia.org/wiki/Olive" TargetMode="External"/><Relationship Id="rId3" Type="http://schemas.openxmlformats.org/officeDocument/2006/relationships/hyperlink" Target="http://fr.wikipedia.org/wiki/Chemin_(passage)" TargetMode="External"/><Relationship Id="rId7" Type="http://schemas.openxmlformats.org/officeDocument/2006/relationships/hyperlink" Target="http://fr.wikipedia.org/wiki/Ligne_%C3%A9lectrique" TargetMode="External"/><Relationship Id="rId12" Type="http://schemas.openxmlformats.org/officeDocument/2006/relationships/hyperlink" Target="http://fr.wikipedia.org/wiki/Biog%C3%A9ographie" TargetMode="External"/><Relationship Id="rId17" Type="http://schemas.openxmlformats.org/officeDocument/2006/relationships/hyperlink" Target="http://fr.wikipedia.org/wiki/Figuier_de_Barbarie" TargetMode="External"/><Relationship Id="rId2" Type="http://schemas.openxmlformats.org/officeDocument/2006/relationships/hyperlink" Target="http://fr.wikipedia.org/wiki/Layon" TargetMode="External"/><Relationship Id="rId16" Type="http://schemas.openxmlformats.org/officeDocument/2006/relationships/hyperlink" Target="http://fr.wikipedia.org/wiki/Viticulture" TargetMode="External"/><Relationship Id="rId20" Type="http://schemas.openxmlformats.org/officeDocument/2006/relationships/hyperlink" Target="http://fr.wikipedia.org/wiki/Paysage" TargetMode="External"/><Relationship Id="rId1" Type="http://schemas.openxmlformats.org/officeDocument/2006/relationships/slideLayout" Target="../slideLayouts/slideLayout7.xml"/><Relationship Id="rId6" Type="http://schemas.openxmlformats.org/officeDocument/2006/relationships/hyperlink" Target="http://fr.wikipedia.org/wiki/D%C3%A9frichement" TargetMode="External"/><Relationship Id="rId11" Type="http://schemas.openxmlformats.org/officeDocument/2006/relationships/hyperlink" Target="http://fr.wikipedia.org/wiki/Feu" TargetMode="External"/><Relationship Id="rId5" Type="http://schemas.openxmlformats.org/officeDocument/2006/relationships/hyperlink" Target="http://fr.wikipedia.org/wiki/Foss%C3%A9_(infrastructure)" TargetMode="External"/><Relationship Id="rId15" Type="http://schemas.openxmlformats.org/officeDocument/2006/relationships/hyperlink" Target="http://fr.wikipedia.org/wiki/Sylvopastoralisme" TargetMode="External"/><Relationship Id="rId10" Type="http://schemas.openxmlformats.org/officeDocument/2006/relationships/hyperlink" Target="http://fr.wikipedia.org/wiki/Vent" TargetMode="External"/><Relationship Id="rId19" Type="http://schemas.openxmlformats.org/officeDocument/2006/relationships/hyperlink" Target="http://fr.wikipedia.org/wiki/Amande" TargetMode="External"/><Relationship Id="rId4" Type="http://schemas.openxmlformats.org/officeDocument/2006/relationships/hyperlink" Target="http://fr.wikipedia.org/wiki/All%C3%A9e_Haute_Qualit%C3%A9_Environnementale" TargetMode="External"/><Relationship Id="rId9" Type="http://schemas.openxmlformats.org/officeDocument/2006/relationships/hyperlink" Target="http://fr.wikipedia.org/wiki/Strate_herbac%C3%A9e" TargetMode="External"/><Relationship Id="rId14" Type="http://schemas.openxmlformats.org/officeDocument/2006/relationships/image" Target="../media/image463.jpeg"/></Relationships>
</file>

<file path=ppt/slides/_rels/slide238.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475.jpeg"/><Relationship Id="rId3" Type="http://schemas.openxmlformats.org/officeDocument/2006/relationships/image" Target="../media/image465.jpeg"/><Relationship Id="rId7" Type="http://schemas.openxmlformats.org/officeDocument/2006/relationships/image" Target="../media/image469.jpeg"/><Relationship Id="rId12" Type="http://schemas.openxmlformats.org/officeDocument/2006/relationships/image" Target="../media/image474.jpeg"/><Relationship Id="rId2" Type="http://schemas.openxmlformats.org/officeDocument/2006/relationships/image" Target="../media/image464.jpeg"/><Relationship Id="rId1" Type="http://schemas.openxmlformats.org/officeDocument/2006/relationships/slideLayout" Target="../slideLayouts/slideLayout7.xml"/><Relationship Id="rId6" Type="http://schemas.openxmlformats.org/officeDocument/2006/relationships/image" Target="../media/image468.jpeg"/><Relationship Id="rId11" Type="http://schemas.openxmlformats.org/officeDocument/2006/relationships/image" Target="../media/image473.jpeg"/><Relationship Id="rId5" Type="http://schemas.openxmlformats.org/officeDocument/2006/relationships/image" Target="../media/image467.jpeg"/><Relationship Id="rId10" Type="http://schemas.openxmlformats.org/officeDocument/2006/relationships/image" Target="../media/image472.jpeg"/><Relationship Id="rId4" Type="http://schemas.openxmlformats.org/officeDocument/2006/relationships/image" Target="../media/image466.jpeg"/><Relationship Id="rId9" Type="http://schemas.openxmlformats.org/officeDocument/2006/relationships/image" Target="../media/image471.jpeg"/><Relationship Id="rId14" Type="http://schemas.openxmlformats.org/officeDocument/2006/relationships/image" Target="../media/image476.jpeg"/></Relationships>
</file>

<file path=ppt/slides/_rels/slide239.xml.rels><?xml version="1.0" encoding="UTF-8" standalone="yes"?>
<Relationships xmlns="http://schemas.openxmlformats.org/package/2006/relationships"><Relationship Id="rId8" Type="http://schemas.openxmlformats.org/officeDocument/2006/relationships/image" Target="../media/image483.jpeg"/><Relationship Id="rId3" Type="http://schemas.openxmlformats.org/officeDocument/2006/relationships/image" Target="../media/image478.jpeg"/><Relationship Id="rId7" Type="http://schemas.openxmlformats.org/officeDocument/2006/relationships/image" Target="../media/image482.jpeg"/><Relationship Id="rId2" Type="http://schemas.openxmlformats.org/officeDocument/2006/relationships/image" Target="../media/image477.jpeg"/><Relationship Id="rId1" Type="http://schemas.openxmlformats.org/officeDocument/2006/relationships/slideLayout" Target="../slideLayouts/slideLayout7.xml"/><Relationship Id="rId6" Type="http://schemas.openxmlformats.org/officeDocument/2006/relationships/image" Target="../media/image481.jpeg"/><Relationship Id="rId11" Type="http://schemas.openxmlformats.org/officeDocument/2006/relationships/image" Target="../media/image486.png"/><Relationship Id="rId5" Type="http://schemas.openxmlformats.org/officeDocument/2006/relationships/image" Target="../media/image480.jpeg"/><Relationship Id="rId10" Type="http://schemas.openxmlformats.org/officeDocument/2006/relationships/image" Target="../media/image485.jpeg"/><Relationship Id="rId4" Type="http://schemas.openxmlformats.org/officeDocument/2006/relationships/image" Target="../media/image479.jpeg"/><Relationship Id="rId9" Type="http://schemas.openxmlformats.org/officeDocument/2006/relationships/image" Target="../media/image48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8" Type="http://schemas.openxmlformats.org/officeDocument/2006/relationships/hyperlink" Target="http://masmoulin.blog.lemonde.fr/2010/11/09/peintres-de-la-bouche-et-du-pied-of-mouth-and-foot-painting-artists-pintor-de-la-boca-o-el-pie" TargetMode="External"/><Relationship Id="rId3" Type="http://schemas.openxmlformats.org/officeDocument/2006/relationships/image" Target="../media/image488.jpeg"/><Relationship Id="rId7" Type="http://schemas.openxmlformats.org/officeDocument/2006/relationships/image" Target="../media/image492.jpeg"/><Relationship Id="rId2" Type="http://schemas.openxmlformats.org/officeDocument/2006/relationships/image" Target="../media/image487.jpeg"/><Relationship Id="rId1" Type="http://schemas.openxmlformats.org/officeDocument/2006/relationships/slideLayout" Target="../slideLayouts/slideLayout7.xml"/><Relationship Id="rId6" Type="http://schemas.openxmlformats.org/officeDocument/2006/relationships/image" Target="../media/image491.jpeg"/><Relationship Id="rId5" Type="http://schemas.openxmlformats.org/officeDocument/2006/relationships/image" Target="../media/image490.jpeg"/><Relationship Id="rId4" Type="http://schemas.openxmlformats.org/officeDocument/2006/relationships/image" Target="../media/image489.jpeg"/><Relationship Id="rId9" Type="http://schemas.openxmlformats.org/officeDocument/2006/relationships/image" Target="../media/image493.jpeg"/></Relationships>
</file>

<file path=ppt/slides/_rels/slide241.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496.jpeg"/><Relationship Id="rId2" Type="http://schemas.openxmlformats.org/officeDocument/2006/relationships/image" Target="../media/image495.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image" Target="../media/image497.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image" Target="../media/image498.jpeg"/><Relationship Id="rId1" Type="http://schemas.openxmlformats.org/officeDocument/2006/relationships/slideLayout" Target="../slideLayouts/slideLayout7.xml"/><Relationship Id="rId5" Type="http://schemas.openxmlformats.org/officeDocument/2006/relationships/image" Target="../media/image500.jpeg"/><Relationship Id="rId4" Type="http://schemas.openxmlformats.org/officeDocument/2006/relationships/image" Target="../media/image499.jpeg"/></Relationships>
</file>

<file path=ppt/slides/_rels/slide246.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image" Target="../media/image501.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503.jpeg"/><Relationship Id="rId2" Type="http://schemas.openxmlformats.org/officeDocument/2006/relationships/image" Target="../media/image502.jpeg"/><Relationship Id="rId1" Type="http://schemas.openxmlformats.org/officeDocument/2006/relationships/slideLayout" Target="../slideLayouts/slideLayout7.xml"/><Relationship Id="rId5" Type="http://schemas.openxmlformats.org/officeDocument/2006/relationships/image" Target="../media/image505.png"/><Relationship Id="rId4" Type="http://schemas.openxmlformats.org/officeDocument/2006/relationships/image" Target="../media/image504.jpeg"/></Relationships>
</file>

<file path=ppt/slides/_rels/slide25.xml.rels><?xml version="1.0" encoding="UTF-8" standalone="yes"?>
<Relationships xmlns="http://schemas.openxmlformats.org/package/2006/relationships"><Relationship Id="rId3" Type="http://schemas.openxmlformats.org/officeDocument/2006/relationships/hyperlink" Target="http://naturerights.com/blog/de-nombreuses-grandes-marques-complices-du-massacre-de-lamazonie"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7.xml"/><Relationship Id="rId6" Type="http://schemas.openxmlformats.org/officeDocument/2006/relationships/image" Target="../media/image510.jpeg"/><Relationship Id="rId5" Type="http://schemas.openxmlformats.org/officeDocument/2006/relationships/image" Target="../media/image509.jpeg"/><Relationship Id="rId4" Type="http://schemas.openxmlformats.org/officeDocument/2006/relationships/image" Target="../media/image508.jpeg"/></Relationships>
</file>

<file path=ppt/slides/_rels/slide251.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hyperlink" Target="http://www.deroussiaux.eu/EtLePasseRevient/forestier02.htm" TargetMode="External"/><Relationship Id="rId1" Type="http://schemas.openxmlformats.org/officeDocument/2006/relationships/slideLayout" Target="../slideLayouts/slideLayout7.xml"/><Relationship Id="rId5" Type="http://schemas.openxmlformats.org/officeDocument/2006/relationships/image" Target="../media/image513.jpeg"/><Relationship Id="rId4" Type="http://schemas.openxmlformats.org/officeDocument/2006/relationships/image" Target="../media/image512.jpeg"/></Relationships>
</file>

<file path=ppt/slides/_rels/slide252.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image" Target="../media/image514.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hyperlink" Target="http://www.crpf.fr/ifc/fiches/ESTIMATION_VOLUME_DES_BOIS.pdf" TargetMode="External"/><Relationship Id="rId1" Type="http://schemas.openxmlformats.org/officeDocument/2006/relationships/slideLayout" Target="../slideLayouts/slideLayout7.xml"/><Relationship Id="rId6" Type="http://schemas.openxmlformats.org/officeDocument/2006/relationships/image" Target="../media/image519.jpeg"/><Relationship Id="rId5" Type="http://schemas.openxmlformats.org/officeDocument/2006/relationships/image" Target="../media/image518.jpeg"/><Relationship Id="rId4" Type="http://schemas.openxmlformats.org/officeDocument/2006/relationships/image" Target="../media/image517.jpeg"/></Relationships>
</file>

<file path=ppt/slides/_rels/slide254.xml.rels><?xml version="1.0" encoding="UTF-8" standalone="yes"?>
<Relationships xmlns="http://schemas.openxmlformats.org/package/2006/relationships"><Relationship Id="rId2" Type="http://schemas.openxmlformats.org/officeDocument/2006/relationships/image" Target="../media/image52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520.jpeg"/><Relationship Id="rId2" Type="http://schemas.openxmlformats.org/officeDocument/2006/relationships/image" Target="../media/image521.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image" Target="../media/image522.jpeg"/><Relationship Id="rId1" Type="http://schemas.openxmlformats.org/officeDocument/2006/relationships/slideLayout" Target="../slideLayouts/slideLayout7.xml"/><Relationship Id="rId4" Type="http://schemas.openxmlformats.org/officeDocument/2006/relationships/image" Target="../media/image520.jpeg"/></Relationships>
</file>

<file path=ppt/slides/_rels/slide258.xml.rels><?xml version="1.0" encoding="UTF-8" standalone="yes"?>
<Relationships xmlns="http://schemas.openxmlformats.org/package/2006/relationships"><Relationship Id="rId3" Type="http://schemas.openxmlformats.org/officeDocument/2006/relationships/image" Target="../media/image524.jpeg"/><Relationship Id="rId2" Type="http://schemas.openxmlformats.org/officeDocument/2006/relationships/hyperlink" Target="http://www.sfa-asso.fr/download/21626_4preparationsol.pdf" TargetMode="External"/><Relationship Id="rId1" Type="http://schemas.openxmlformats.org/officeDocument/2006/relationships/slideLayout" Target="../slideLayouts/slideLayout7.xml"/><Relationship Id="rId5" Type="http://schemas.openxmlformats.org/officeDocument/2006/relationships/image" Target="../media/image520.jpeg"/><Relationship Id="rId4" Type="http://schemas.openxmlformats.org/officeDocument/2006/relationships/image" Target="../media/image525.jpeg"/></Relationships>
</file>

<file path=ppt/slides/_rels/slide259.xml.rels><?xml version="1.0" encoding="UTF-8" standalone="yes"?>
<Relationships xmlns="http://schemas.openxmlformats.org/package/2006/relationships"><Relationship Id="rId2" Type="http://schemas.openxmlformats.org/officeDocument/2006/relationships/hyperlink" Target="http://fr.wikipedia.org/wiki/Granulom%C3%A9tri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526.jpeg"/><Relationship Id="rId2" Type="http://schemas.openxmlformats.org/officeDocument/2006/relationships/hyperlink" Target="http://www.woodenstock.org/" TargetMode="Externa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hyperlink" Target="http://www.guerilla-gardening-france.fr/OUTILS/gadget.html" TargetMode="External"/><Relationship Id="rId2" Type="http://schemas.openxmlformats.org/officeDocument/2006/relationships/hyperlink" Target="http://www.france5.fr/silence-ca-pousse/silence-ca-pousse-conseils.php?id_article=296" TargetMode="External"/><Relationship Id="rId1" Type="http://schemas.openxmlformats.org/officeDocument/2006/relationships/slideLayout" Target="../slideLayouts/slideLayout7.xml"/><Relationship Id="rId6" Type="http://schemas.openxmlformats.org/officeDocument/2006/relationships/image" Target="../media/image527.jpeg"/><Relationship Id="rId5" Type="http://schemas.openxmlformats.org/officeDocument/2006/relationships/hyperlink" Target="http://heavypetal.ca/archives/2011/01/step-by-step-how-to-make-seed-balls" TargetMode="External"/><Relationship Id="rId4" Type="http://schemas.openxmlformats.org/officeDocument/2006/relationships/hyperlink" Target="http://ecotraditions-inde.over-blog.com/article-34067119.html" TargetMode="External"/></Relationships>
</file>

<file path=ppt/slides/_rels/slide262.xml.rels><?xml version="1.0" encoding="UTF-8" standalone="yes"?>
<Relationships xmlns="http://schemas.openxmlformats.org/package/2006/relationships"><Relationship Id="rId8" Type="http://schemas.openxmlformats.org/officeDocument/2006/relationships/hyperlink" Target="http://fr.wikipedia.org/wiki/Liti%C3%A8re" TargetMode="External"/><Relationship Id="rId3" Type="http://schemas.openxmlformats.org/officeDocument/2006/relationships/hyperlink" Target="http://fr.wikipedia.org/wiki/Parasitisme" TargetMode="External"/><Relationship Id="rId7" Type="http://schemas.openxmlformats.org/officeDocument/2006/relationships/hyperlink" Target="http://fr.wikipedia.org/wiki/Sol_(p%C3%A9dologie)" TargetMode="External"/><Relationship Id="rId2" Type="http://schemas.openxmlformats.org/officeDocument/2006/relationships/hyperlink" Target="http://fr.wikipedia.org/wiki/Productivit%C3%A9" TargetMode="External"/><Relationship Id="rId1" Type="http://schemas.openxmlformats.org/officeDocument/2006/relationships/slideLayout" Target="../slideLayouts/slideLayout7.xml"/><Relationship Id="rId6" Type="http://schemas.openxmlformats.org/officeDocument/2006/relationships/hyperlink" Target="http://fr.wikipedia.org/wiki/Faidherbia_albida" TargetMode="External"/><Relationship Id="rId11" Type="http://schemas.openxmlformats.org/officeDocument/2006/relationships/hyperlink" Target="http://fr.wikipedia.org/wiki/Bocage" TargetMode="External"/><Relationship Id="rId5" Type="http://schemas.openxmlformats.org/officeDocument/2006/relationships/hyperlink" Target="http://fr.wikipedia.org/wiki/Nitrate" TargetMode="External"/><Relationship Id="rId10" Type="http://schemas.openxmlformats.org/officeDocument/2006/relationships/hyperlink" Target="http://fr.wikipedia.org/wiki/Biodiversit%C3%A9" TargetMode="External"/><Relationship Id="rId4" Type="http://schemas.openxmlformats.org/officeDocument/2006/relationships/hyperlink" Target="http://fr.wikipedia.org/wiki/Gr%C3%AAle" TargetMode="External"/><Relationship Id="rId9" Type="http://schemas.openxmlformats.org/officeDocument/2006/relationships/hyperlink" Target="http://fr.wikipedia.org/wiki/Bois_ram%C3%A9al_fragment%C3%A9" TargetMode="External"/></Relationships>
</file>

<file path=ppt/slides/_rels/slide263.xml.rels><?xml version="1.0" encoding="UTF-8" standalone="yes"?>
<Relationships xmlns="http://schemas.openxmlformats.org/package/2006/relationships"><Relationship Id="rId8" Type="http://schemas.openxmlformats.org/officeDocument/2006/relationships/hyperlink" Target="http://fr.wikipedia.org/wiki/Vanille" TargetMode="External"/><Relationship Id="rId13" Type="http://schemas.openxmlformats.org/officeDocument/2006/relationships/hyperlink" Target="http://fr.wikipedia.org/wiki/Borasse" TargetMode="External"/><Relationship Id="rId3" Type="http://schemas.openxmlformats.org/officeDocument/2006/relationships/hyperlink" Target="http://fr.wikipedia.org/wiki/Eucalyptus_deglupta" TargetMode="External"/><Relationship Id="rId7" Type="http://schemas.openxmlformats.org/officeDocument/2006/relationships/hyperlink" Target="http://fr.wikipedia.org/wiki/Caf%C3%A9" TargetMode="External"/><Relationship Id="rId12" Type="http://schemas.openxmlformats.org/officeDocument/2006/relationships/hyperlink" Target="http://fr.wikipedia.org/wiki/Faidherbia_albida" TargetMode="External"/><Relationship Id="rId2" Type="http://schemas.openxmlformats.org/officeDocument/2006/relationships/hyperlink" Target="http://fr.wikipedia.org/wiki/Salvador" TargetMode="External"/><Relationship Id="rId1" Type="http://schemas.openxmlformats.org/officeDocument/2006/relationships/slideLayout" Target="../slideLayouts/slideLayout7.xml"/><Relationship Id="rId6" Type="http://schemas.openxmlformats.org/officeDocument/2006/relationships/hyperlink" Target="http://fr.wikipedia.org/wiki/Th%C3%A9" TargetMode="External"/><Relationship Id="rId11" Type="http://schemas.openxmlformats.org/officeDocument/2006/relationships/hyperlink" Target="http://fr.wikipedia.org/wiki/Sorgho" TargetMode="External"/><Relationship Id="rId5" Type="http://schemas.openxmlformats.org/officeDocument/2006/relationships/hyperlink" Target="http://fr.wikipedia.org/wiki/Cacao" TargetMode="External"/><Relationship Id="rId15" Type="http://schemas.openxmlformats.org/officeDocument/2006/relationships/hyperlink" Target="http://fr.wikipedia.org/wiki/Burkina_Faso" TargetMode="External"/><Relationship Id="rId10" Type="http://schemas.openxmlformats.org/officeDocument/2006/relationships/image" Target="../media/image528.jpeg"/><Relationship Id="rId4" Type="http://schemas.openxmlformats.org/officeDocument/2006/relationships/hyperlink" Target="http://fr.wikipedia.org/wiki/L%C3%A9gumineuse" TargetMode="External"/><Relationship Id="rId9" Type="http://schemas.openxmlformats.org/officeDocument/2006/relationships/hyperlink" Target="http://fr.wikipedia.org/wiki/Fichier:Faidherbia_albida.JPG" TargetMode="External"/><Relationship Id="rId14" Type="http://schemas.openxmlformats.org/officeDocument/2006/relationships/hyperlink" Target="http://fr.wikipedia.org/wiki/Banfora"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www.new-ag.info/fr/focus/focusItem.php?a=2319" TargetMode="External"/><Relationship Id="rId2" Type="http://schemas.openxmlformats.org/officeDocument/2006/relationships/hyperlink" Target="http://agroof.net/agroof_ressources/presse_2012/201207_lemonde_planete.pdf" TargetMode="External"/><Relationship Id="rId1" Type="http://schemas.openxmlformats.org/officeDocument/2006/relationships/slideLayout" Target="../slideLayouts/slideLayout7.xml"/><Relationship Id="rId4" Type="http://schemas.openxmlformats.org/officeDocument/2006/relationships/image" Target="../media/image529.jpeg"/></Relationships>
</file>

<file path=ppt/slides/_rels/slide265.xml.rels><?xml version="1.0" encoding="UTF-8" standalone="yes"?>
<Relationships xmlns="http://schemas.openxmlformats.org/package/2006/relationships"><Relationship Id="rId3" Type="http://schemas.openxmlformats.org/officeDocument/2006/relationships/hyperlink" Target="http://fr.wikipedia.org/wiki/Mycorhize" TargetMode="External"/><Relationship Id="rId7" Type="http://schemas.openxmlformats.org/officeDocument/2006/relationships/image" Target="../media/image531.jpeg"/><Relationship Id="rId2" Type="http://schemas.openxmlformats.org/officeDocument/2006/relationships/hyperlink" Target="http://fr.wikipedia.org/wiki/Banque_de_semence" TargetMode="External"/><Relationship Id="rId1" Type="http://schemas.openxmlformats.org/officeDocument/2006/relationships/slideLayout" Target="../slideLayouts/slideLayout7.xml"/><Relationship Id="rId6" Type="http://schemas.openxmlformats.org/officeDocument/2006/relationships/hyperlink" Target="http://www.japanfs.org/en/mailmagazine/newsletter/pages/030816.html" TargetMode="External"/><Relationship Id="rId5" Type="http://schemas.openxmlformats.org/officeDocument/2006/relationships/image" Target="../media/image530.jpeg"/><Relationship Id="rId4" Type="http://schemas.openxmlformats.org/officeDocument/2006/relationships/hyperlink" Target="http://fr.wikipedia.org/wiki/Akira_Miyawaki" TargetMode="External"/></Relationships>
</file>

<file path=ppt/slides/_rels/slide266.xml.rels><?xml version="1.0" encoding="UTF-8" standalone="yes"?>
<Relationships xmlns="http://schemas.openxmlformats.org/package/2006/relationships"><Relationship Id="rId8" Type="http://schemas.openxmlformats.org/officeDocument/2006/relationships/hyperlink" Target="http://fr.wikipedia.org/wiki/Biodiversit%C3%A9" TargetMode="External"/><Relationship Id="rId13" Type="http://schemas.openxmlformats.org/officeDocument/2006/relationships/hyperlink" Target="http://fr.wikipedia.org/wiki/Prosilva" TargetMode="External"/><Relationship Id="rId18" Type="http://schemas.openxmlformats.org/officeDocument/2006/relationships/hyperlink" Target="http://fr.wikipedia.org/wiki/Akira_Miyawaki" TargetMode="External"/><Relationship Id="rId3" Type="http://schemas.openxmlformats.org/officeDocument/2006/relationships/hyperlink" Target="http://fr.wikipedia.org/wiki/Germination" TargetMode="External"/><Relationship Id="rId7" Type="http://schemas.openxmlformats.org/officeDocument/2006/relationships/hyperlink" Target="http://fr.wikipedia.org/wiki/Humus" TargetMode="External"/><Relationship Id="rId12" Type="http://schemas.openxmlformats.org/officeDocument/2006/relationships/hyperlink" Target="http://fr.wikipedia.org/wiki/Born%C3%A9o" TargetMode="External"/><Relationship Id="rId17" Type="http://schemas.openxmlformats.org/officeDocument/2006/relationships/hyperlink" Target="http://fr.wikipedia.org/wiki/Littoral" TargetMode="External"/><Relationship Id="rId2" Type="http://schemas.openxmlformats.org/officeDocument/2006/relationships/hyperlink" Target="http://fr.wikipedia.org/wiki/%C3%89daphologie" TargetMode="External"/><Relationship Id="rId16" Type="http://schemas.openxmlformats.org/officeDocument/2006/relationships/hyperlink" Target="http://fr.wikipedia.org/wiki/Yokohama" TargetMode="External"/><Relationship Id="rId1" Type="http://schemas.openxmlformats.org/officeDocument/2006/relationships/slideLayout" Target="../slideLayouts/slideLayout7.xml"/><Relationship Id="rId6" Type="http://schemas.openxmlformats.org/officeDocument/2006/relationships/hyperlink" Target="http://fr.wikipedia.org/wiki/Dormance" TargetMode="External"/><Relationship Id="rId11" Type="http://schemas.openxmlformats.org/officeDocument/2006/relationships/hyperlink" Target="http://fr.wikipedia.org/wiki/Bacteria" TargetMode="External"/><Relationship Id="rId5" Type="http://schemas.openxmlformats.org/officeDocument/2006/relationships/hyperlink" Target="http://fr.wikipedia.org/wiki/Symbiose" TargetMode="External"/><Relationship Id="rId15" Type="http://schemas.openxmlformats.org/officeDocument/2006/relationships/hyperlink" Target="http://fr.wikipedia.org/wiki/Cyclone" TargetMode="External"/><Relationship Id="rId10" Type="http://schemas.openxmlformats.org/officeDocument/2006/relationships/hyperlink" Target="http://fr.wikipedia.org/wiki/Racine_(botanique)" TargetMode="External"/><Relationship Id="rId4" Type="http://schemas.openxmlformats.org/officeDocument/2006/relationships/hyperlink" Target="http://fr.wikipedia.org/wiki/P%C3%A9pini%C3%A8re" TargetMode="External"/><Relationship Id="rId9" Type="http://schemas.openxmlformats.org/officeDocument/2006/relationships/hyperlink" Target="http://fr.wikipedia.org/wiki/For%C3%AAt_primaire" TargetMode="External"/><Relationship Id="rId14" Type="http://schemas.openxmlformats.org/officeDocument/2006/relationships/hyperlink" Target="http://fr.wikipedia.org/wiki/Tsunami" TargetMode="External"/></Relationships>
</file>

<file path=ppt/slides/_rels/slide267.xml.rels><?xml version="1.0" encoding="UTF-8" standalone="yes"?>
<Relationships xmlns="http://schemas.openxmlformats.org/package/2006/relationships"><Relationship Id="rId2" Type="http://schemas.openxmlformats.org/officeDocument/2006/relationships/image" Target="../media/image532.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hyperlink" Target="http://en.wikipedia.org/wiki/Forest_restoration" TargetMode="External"/><Relationship Id="rId2" Type="http://schemas.openxmlformats.org/officeDocument/2006/relationships/image" Target="../media/image533.jpeg"/><Relationship Id="rId1" Type="http://schemas.openxmlformats.org/officeDocument/2006/relationships/slideLayout" Target="../slideLayouts/slideLayout7.xml"/><Relationship Id="rId5" Type="http://schemas.openxmlformats.org/officeDocument/2006/relationships/image" Target="../media/image535.jpeg"/><Relationship Id="rId4" Type="http://schemas.openxmlformats.org/officeDocument/2006/relationships/image" Target="../media/image534.jpeg"/></Relationships>
</file>

<file path=ppt/slides/_rels/slide269.xml.rels><?xml version="1.0" encoding="UTF-8" standalone="yes"?>
<Relationships xmlns="http://schemas.openxmlformats.org/package/2006/relationships"><Relationship Id="rId3" Type="http://schemas.openxmlformats.org/officeDocument/2006/relationships/hyperlink" Target="http://www.dnp.go.th/fca16/file/arcdivclinc6unk.pdf" TargetMode="External"/><Relationship Id="rId2" Type="http://schemas.openxmlformats.org/officeDocument/2006/relationships/hyperlink" Target="http://www.forru.org/FORRUEng_Website/Pages/engpublications.htm" TargetMode="External"/><Relationship Id="rId1" Type="http://schemas.openxmlformats.org/officeDocument/2006/relationships/slideLayout" Target="../slideLayouts/slideLayout7.xml"/><Relationship Id="rId5" Type="http://schemas.openxmlformats.org/officeDocument/2006/relationships/hyperlink" Target="http://rd.springer.com/content/pdf/10.1007/s11056-011-9283-7" TargetMode="External"/><Relationship Id="rId4" Type="http://schemas.openxmlformats.org/officeDocument/2006/relationships/hyperlink" Target="http://www.unep-wcmc.org/medialibrary/2011/05/24/241c807c/Thailand%20highres.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hyperlink" Target="http://fr.wikipedia.org/wiki/Cercle_vicieux" TargetMode="External"/><Relationship Id="rId7" Type="http://schemas.openxmlformats.org/officeDocument/2006/relationships/hyperlink" Target="http://fr.wikipedia.org/wiki/Maquis_(botanique)" TargetMode="External"/><Relationship Id="rId2" Type="http://schemas.openxmlformats.org/officeDocument/2006/relationships/hyperlink" Target="http://fr.wikipedia.org/wiki/For%C3%AAt" TargetMode="External"/><Relationship Id="rId1" Type="http://schemas.openxmlformats.org/officeDocument/2006/relationships/slideLayout" Target="../slideLayouts/slideLayout7.xml"/><Relationship Id="rId6" Type="http://schemas.openxmlformats.org/officeDocument/2006/relationships/hyperlink" Target="http://fr.wikipedia.org/wiki/Garrigue" TargetMode="External"/><Relationship Id="rId5" Type="http://schemas.openxmlformats.org/officeDocument/2006/relationships/hyperlink" Target="http://fr.wikipedia.org/wiki/N%C3%A9olithique" TargetMode="External"/><Relationship Id="rId4" Type="http://schemas.openxmlformats.org/officeDocument/2006/relationships/hyperlink" Target="http://fr.wikipedia.org/wiki/Rendement"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www.fao.org/docrep/005/Y8999T/y8999t0o.htm" TargetMode="External"/><Relationship Id="rId2" Type="http://schemas.openxmlformats.org/officeDocument/2006/relationships/hyperlink" Target="http://fr.wikipedia.org/wiki/Br%C3%BBlis" TargetMode="External"/><Relationship Id="rId1" Type="http://schemas.openxmlformats.org/officeDocument/2006/relationships/slideLayout" Target="../slideLayouts/slideLayout7.xml"/><Relationship Id="rId5" Type="http://schemas.openxmlformats.org/officeDocument/2006/relationships/hyperlink" Target="http://www.docstoc.com/docs/43902639/Deforestation-and-Slash-and-Burn-Agriculture" TargetMode="External"/><Relationship Id="rId4" Type="http://schemas.openxmlformats.org/officeDocument/2006/relationships/image" Target="../media/image536.jpeg"/></Relationships>
</file>

<file path=ppt/slides/_rels/slide272.xml.rels><?xml version="1.0" encoding="UTF-8" standalone="yes"?>
<Relationships xmlns="http://schemas.openxmlformats.org/package/2006/relationships"><Relationship Id="rId8" Type="http://schemas.openxmlformats.org/officeDocument/2006/relationships/image" Target="../media/image537.jpeg"/><Relationship Id="rId3" Type="http://schemas.openxmlformats.org/officeDocument/2006/relationships/hyperlink" Target="http://benjamin.lisan.free.fr/developpementdurable/menuDevDurable.htm" TargetMode="External"/><Relationship Id="rId7" Type="http://schemas.openxmlformats.org/officeDocument/2006/relationships/hyperlink" Target="http://www.projetsreforestation.co.nr/" TargetMode="External"/><Relationship Id="rId2" Type="http://schemas.openxmlformats.org/officeDocument/2006/relationships/hyperlink" Target="mailto:benjamin.lisan2@aliceadsl.fr" TargetMode="External"/><Relationship Id="rId1" Type="http://schemas.openxmlformats.org/officeDocument/2006/relationships/slideLayout" Target="../slideLayouts/slideLayout12.xml"/><Relationship Id="rId6" Type="http://schemas.openxmlformats.org/officeDocument/2006/relationships/hyperlink" Target="http://www.habiter-autrement.org/31_sud-nord/contributions-31/ReforestationVarietesForestieres.pdf" TargetMode="External"/><Relationship Id="rId5" Type="http://schemas.openxmlformats.org/officeDocument/2006/relationships/hyperlink" Target="http://www.habiter-autrement.org/" TargetMode="External"/><Relationship Id="rId10" Type="http://schemas.openxmlformats.org/officeDocument/2006/relationships/hyperlink" Target="http://www.bmf.ch/" TargetMode="External"/><Relationship Id="rId4" Type="http://schemas.openxmlformats.org/officeDocument/2006/relationships/hyperlink" Target="http://www.developpementdurable.asso.st/" TargetMode="External"/><Relationship Id="rId9" Type="http://schemas.openxmlformats.org/officeDocument/2006/relationships/image" Target="../media/image538.jpe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hyperlink" Target="http://fr.wikipedia.org/wiki/R%C3%A9chauffement_climatique" TargetMode="External"/><Relationship Id="rId2" Type="http://schemas.openxmlformats.org/officeDocument/2006/relationships/hyperlink" Target="http://fr.wikipedia.org/wiki/Gaz_%C3%A0_effet_de_serr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rainforestinfo-oasis.com/destruction-rate_and_affects.html" TargetMode="Externa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plae-mada.com/" TargetMode="External"/><Relationship Id="rId2" Type="http://schemas.openxmlformats.org/officeDocument/2006/relationships/hyperlink" Target="http://www.fondationseguin.org/deforest.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nomadrsi.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www.mftree.com/" TargetMode="External"/><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hyperlink" Target="http://www.paulowniawood.com/"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hyperlink" Target="http://www.paulowniasupply.com/index.htm" TargetMode="External"/><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hyperlink" Target="http://www.sciencesetnature.org/article_lecture.php?clef=254&amp;caractere=230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image" Target="../media/image78.jpeg"/><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ropicalbamboohideaway.com/" TargetMode="External"/><Relationship Id="rId2" Type="http://schemas.openxmlformats.org/officeDocument/2006/relationships/hyperlink" Target="http://www.bambouhabitat.com/" TargetMode="External"/><Relationship Id="rId1" Type="http://schemas.openxmlformats.org/officeDocument/2006/relationships/slideLayout" Target="../slideLayouts/slideLayout2.xml"/><Relationship Id="rId5" Type="http://schemas.openxmlformats.org/officeDocument/2006/relationships/hyperlink" Target="http://www.inbar.int/housing/Guyaquil.htm" TargetMode="External"/><Relationship Id="rId4" Type="http://schemas.openxmlformats.org/officeDocument/2006/relationships/hyperlink" Target="http://www.nipa-bamboo.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hyperlink" Target="http://www.moringanews.org/" TargetMode="Externa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www.mpl.ird.fr/acacia_raddiana/" TargetMode="External"/><Relationship Id="rId7" Type="http://schemas.openxmlformats.org/officeDocument/2006/relationships/image" Target="../media/image102.jpeg"/><Relationship Id="rId2" Type="http://schemas.openxmlformats.org/officeDocument/2006/relationships/hyperlink" Target="http://www.mpl.ird.fr/acacia_raddiana/pages/bilanpersp.htm"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46.xml.rels><?xml version="1.0" encoding="UTF-8" standalone="yes"?>
<Relationships xmlns="http://schemas.openxmlformats.org/package/2006/relationships"><Relationship Id="rId8" Type="http://schemas.openxmlformats.org/officeDocument/2006/relationships/hyperlink" Target="http://fr.wikipedia.org/wiki/Ester" TargetMode="External"/><Relationship Id="rId13" Type="http://schemas.openxmlformats.org/officeDocument/2006/relationships/hyperlink" Target="http://fr.wikipedia.org/wiki/Savon" TargetMode="External"/><Relationship Id="rId18" Type="http://schemas.openxmlformats.org/officeDocument/2006/relationships/image" Target="../media/image106.jpeg"/><Relationship Id="rId3" Type="http://schemas.openxmlformats.org/officeDocument/2006/relationships/hyperlink" Target="http://fr.wikipedia.org/wiki/Purgatif" TargetMode="External"/><Relationship Id="rId21" Type="http://schemas.openxmlformats.org/officeDocument/2006/relationships/image" Target="../media/image109.jpeg"/><Relationship Id="rId7" Type="http://schemas.openxmlformats.org/officeDocument/2006/relationships/hyperlink" Target="http://fr.wikipedia.org/wiki/Bilharziose" TargetMode="External"/><Relationship Id="rId12" Type="http://schemas.openxmlformats.org/officeDocument/2006/relationships/hyperlink" Target="http://fr.wikipedia.org/wiki/Biocarburant" TargetMode="External"/><Relationship Id="rId17" Type="http://schemas.openxmlformats.org/officeDocument/2006/relationships/hyperlink" Target="http://fr.wikipedia.org/wiki/Tourteaux" TargetMode="External"/><Relationship Id="rId2" Type="http://schemas.openxmlformats.org/officeDocument/2006/relationships/hyperlink" Target="http://fr.wikipedia.org/wiki/Jatropha_curcas" TargetMode="External"/><Relationship Id="rId16" Type="http://schemas.openxmlformats.org/officeDocument/2006/relationships/hyperlink" Target="http://fr.wikipedia.org/wiki/Climat_tropical" TargetMode="External"/><Relationship Id="rId20"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hyperlink" Target="http://fr.wikipedia.org/wiki/Escargot" TargetMode="External"/><Relationship Id="rId11" Type="http://schemas.openxmlformats.org/officeDocument/2006/relationships/hyperlink" Target="http://fr.wikipedia.org/wiki/Mollusque" TargetMode="External"/><Relationship Id="rId5" Type="http://schemas.openxmlformats.org/officeDocument/2006/relationships/hyperlink" Target="http://fr.wikipedia.org/w/index.php?title=Molluscide&amp;action=edit&amp;redlink=1" TargetMode="External"/><Relationship Id="rId15" Type="http://schemas.openxmlformats.org/officeDocument/2006/relationships/hyperlink" Target="http://fr.wikipedia.org/wiki/S%C3%A9cheresse" TargetMode="External"/><Relationship Id="rId10" Type="http://schemas.openxmlformats.org/officeDocument/2006/relationships/hyperlink" Target="http://fr.wikipedia.org/wiki/Insecte" TargetMode="External"/><Relationship Id="rId19" Type="http://schemas.openxmlformats.org/officeDocument/2006/relationships/image" Target="../media/image107.jpeg"/><Relationship Id="rId4" Type="http://schemas.openxmlformats.org/officeDocument/2006/relationships/hyperlink" Target="http://fr.wikipedia.org/wiki/L%C3%A8pre" TargetMode="External"/><Relationship Id="rId9" Type="http://schemas.openxmlformats.org/officeDocument/2006/relationships/hyperlink" Target="http://fr.wikipedia.org/w/index.php?title=Phorbol&amp;action=edit&amp;redlink=1" TargetMode="External"/><Relationship Id="rId14" Type="http://schemas.openxmlformats.org/officeDocument/2006/relationships/hyperlink" Target="http://fr.wikipedia.org/wiki/Bougie" TargetMode="External"/><Relationship Id="rId22"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hyperlink" Target="http://www.1jardin2plantes.info/fichesplantes/murier-de-chine.php" TargetMode="External"/><Relationship Id="rId1" Type="http://schemas.openxmlformats.org/officeDocument/2006/relationships/slideLayout" Target="../slideLayouts/slideLayout1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4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hyperlink" Target="http://fr.wikipedia.org/wiki/Saule_blanc" TargetMode="External"/><Relationship Id="rId1" Type="http://schemas.openxmlformats.org/officeDocument/2006/relationships/slideLayout" Target="../slideLayouts/slideLayout1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1.xml.rels><?xml version="1.0" encoding="UTF-8" standalone="yes"?>
<Relationships xmlns="http://schemas.openxmlformats.org/package/2006/relationships"><Relationship Id="rId8" Type="http://schemas.openxmlformats.org/officeDocument/2006/relationships/hyperlink" Target="http://translate.googleusercontent.com/translate_c?hl=fr&amp;sl=en&amp;u=http://en.wikipedia.org/wiki/Antibacterial&amp;prev=/search?q=Neem+wikipedia&amp;hl=fr&amp;safe=off&amp;gbv=2&amp;rurl=translate.google.fr&amp;usg=ALkJrhggJ_bxHS2gUzlMGyYbwd6NSSDUEA" TargetMode="External"/><Relationship Id="rId13" Type="http://schemas.openxmlformats.org/officeDocument/2006/relationships/image" Target="../media/image139.jpeg"/><Relationship Id="rId3" Type="http://schemas.openxmlformats.org/officeDocument/2006/relationships/hyperlink" Target="http://translate.googleusercontent.com/translate_c?hl=fr&amp;sl=en&amp;u=http://en.wikipedia.org/wiki/Meliaceae&amp;prev=/search?q=Neem+wikipedia&amp;hl=fr&amp;safe=off&amp;gbv=2&amp;rurl=translate.google.fr&amp;usg=ALkJrhhxv-zhLMtQaX_40evRxmXps6OLzQ" TargetMode="External"/><Relationship Id="rId7" Type="http://schemas.openxmlformats.org/officeDocument/2006/relationships/hyperlink" Target="http://translate.googleusercontent.com/translate_c?hl=fr&amp;sl=en&amp;u=http://en.wikipedia.org/wiki/Antidiabetic&amp;prev=/search?q=Neem+wikipedia&amp;hl=fr&amp;safe=off&amp;gbv=2&amp;rurl=translate.google.fr&amp;usg=ALkJrhgL2EB2tNUb97yRNgrdKa253SJC2A" TargetMode="External"/><Relationship Id="rId12" Type="http://schemas.openxmlformats.org/officeDocument/2006/relationships/image" Target="../media/image138.jpeg"/><Relationship Id="rId2" Type="http://schemas.openxmlformats.org/officeDocument/2006/relationships/hyperlink" Target="http://translate.googleusercontent.com/translate_c?hl=fr&amp;sl=en&amp;u=http://en.wikipedia.org/wiki/Tree&amp;prev=/search?q=Neem+wikipedia&amp;hl=fr&amp;safe=off&amp;gbv=2&amp;rurl=translate.google.fr&amp;usg=ALkJrhiPnemDQefTE3xS-mQurO8FGQlDzg" TargetMode="External"/><Relationship Id="rId16"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hyperlink" Target="http://translate.googleusercontent.com/translate_c?hl=fr&amp;sl=en&amp;u=http://en.wikipedia.org/wiki/Anthelmintic&amp;prev=/search?q=Neem+wikipedia&amp;hl=fr&amp;safe=off&amp;gbv=2&amp;rurl=translate.google.fr&amp;usg=ALkJrhjJ-kW287uyG19FlgnmmiaRNVO_Fg" TargetMode="External"/><Relationship Id="rId11" Type="http://schemas.openxmlformats.org/officeDocument/2006/relationships/hyperlink" Target="http://translate.googleusercontent.com/translate_c?hl=fr&amp;sl=en&amp;u=http://en.wikipedia.org/wiki/Sedative&amp;prev=/search?q=Neem+wikipedia&amp;hl=fr&amp;safe=off&amp;gbv=2&amp;rurl=translate.google.fr&amp;usg=ALkJrhgvrKRjtQDG1Z13YjP1q5Kkaedmhg" TargetMode="External"/><Relationship Id="rId5" Type="http://schemas.openxmlformats.org/officeDocument/2006/relationships/hyperlink" Target="http://translate.googleusercontent.com/translate_c?hl=fr&amp;sl=en&amp;u=http://en.wikipedia.org/wiki/Drought_resistance&amp;prev=/search?q=Neem+wikipedia&amp;hl=fr&amp;safe=off&amp;gbv=2&amp;rurl=translate.google.fr&amp;usg=ALkJrhiujhUDEdKyWR5N7TGlYvaSDA_m2A" TargetMode="External"/><Relationship Id="rId15" Type="http://schemas.openxmlformats.org/officeDocument/2006/relationships/image" Target="../media/image141.jpeg"/><Relationship Id="rId10" Type="http://schemas.openxmlformats.org/officeDocument/2006/relationships/hyperlink" Target="http://translate.googleusercontent.com/translate_c?hl=fr&amp;sl=en&amp;u=http://en.wikipedia.org/wiki/Contraceptive&amp;prev=/search?q=Neem+wikipedia&amp;hl=fr&amp;safe=off&amp;gbv=2&amp;rurl=translate.google.fr&amp;usg=ALkJrhjJOXO4CMjoq92GZmHoRvVkwGTldg" TargetMode="External"/><Relationship Id="rId4" Type="http://schemas.openxmlformats.org/officeDocument/2006/relationships/hyperlink" Target="http://translate.googleusercontent.com/translate_c?hl=fr&amp;sl=en&amp;u=http://en.wikipedia.org/wiki/Azadirachta&amp;prev=/search?q=Neem+wikipedia&amp;hl=fr&amp;safe=off&amp;gbv=2&amp;rurl=translate.google.fr&amp;usg=ALkJrhimQEH_Af1qwu2JfbbOky_fF0UEjA" TargetMode="External"/><Relationship Id="rId9" Type="http://schemas.openxmlformats.org/officeDocument/2006/relationships/hyperlink" Target="http://translate.googleusercontent.com/translate_c?hl=fr&amp;sl=en&amp;u=http://en.wikipedia.org/wiki/Antiviral&amp;prev=/search?q=Neem+wikipedia&amp;hl=fr&amp;safe=off&amp;gbv=2&amp;rurl=translate.google.fr&amp;usg=ALkJrhiYFGcZ0eO8ZPe0FPQ9lHvo887qZQ" TargetMode="External"/><Relationship Id="rId1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hyperlink" Target="http://fr.wikipedia.org/wiki/Meliaceae" TargetMode="External"/><Relationship Id="rId7" Type="http://schemas.openxmlformats.org/officeDocument/2006/relationships/image" Target="../media/image146.jpeg"/><Relationship Id="rId2" Type="http://schemas.openxmlformats.org/officeDocument/2006/relationships/hyperlink" Target="http://www.issg.org/database/species/reference_files/ailalt/fiche02.pdf" TargetMode="External"/><Relationship Id="rId1" Type="http://schemas.openxmlformats.org/officeDocument/2006/relationships/slideLayout" Target="../slideLayouts/slideLayout1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hyperlink" Target="http://hal.archives-ouvertes.fr/docs/00/42/92/82/PDF/Acacia-mangium.pdf" TargetMode="External"/><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hyperlink" Target="http://fr.wikipedia.org/wiki/Mineuse" TargetMode="External"/><Relationship Id="rId13" Type="http://schemas.openxmlformats.org/officeDocument/2006/relationships/hyperlink" Target="http://fr.wikipedia.org/wiki/Rouille_(maladie)" TargetMode="External"/><Relationship Id="rId18" Type="http://schemas.openxmlformats.org/officeDocument/2006/relationships/image" Target="../media/image160.jpeg"/><Relationship Id="rId3" Type="http://schemas.openxmlformats.org/officeDocument/2006/relationships/hyperlink" Target="http://fr.wikipedia.org/wiki/Acajou" TargetMode="External"/><Relationship Id="rId21" Type="http://schemas.openxmlformats.org/officeDocument/2006/relationships/image" Target="../media/image163.jpeg"/><Relationship Id="rId7" Type="http://schemas.openxmlformats.org/officeDocument/2006/relationships/hyperlink" Target="http://fr.wikipedia.org/wiki/Mouche" TargetMode="External"/><Relationship Id="rId12" Type="http://schemas.openxmlformats.org/officeDocument/2006/relationships/hyperlink" Target="http://fr.wikipedia.org/wiki/Fusariose" TargetMode="External"/><Relationship Id="rId17" Type="http://schemas.openxmlformats.org/officeDocument/2006/relationships/image" Target="../media/image159.jpeg"/><Relationship Id="rId2" Type="http://schemas.openxmlformats.org/officeDocument/2006/relationships/hyperlink" Target="http://fr.wikipedia.org/wiki/Teck" TargetMode="External"/><Relationship Id="rId16" Type="http://schemas.openxmlformats.org/officeDocument/2006/relationships/image" Target="../media/image158.jpeg"/><Relationship Id="rId20"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hyperlink" Target="http://fr.wikipedia.org/wiki/Chenille_(l%C3%A9pidopt%C3%A8re)" TargetMode="External"/><Relationship Id="rId11" Type="http://schemas.openxmlformats.org/officeDocument/2006/relationships/hyperlink" Target="http://fr.wikipedia.org/wiki/O%C3%AFdium" TargetMode="External"/><Relationship Id="rId5" Type="http://schemas.openxmlformats.org/officeDocument/2006/relationships/hyperlink" Target="http://fr.wikipedia.org/wiki/Puceron" TargetMode="External"/><Relationship Id="rId15" Type="http://schemas.openxmlformats.org/officeDocument/2006/relationships/image" Target="../media/image157.jpeg"/><Relationship Id="rId10" Type="http://schemas.openxmlformats.org/officeDocument/2006/relationships/hyperlink" Target="http://fr.wikipedia.org/wiki/Antifongique" TargetMode="External"/><Relationship Id="rId19" Type="http://schemas.openxmlformats.org/officeDocument/2006/relationships/image" Target="../media/image161.png"/><Relationship Id="rId4" Type="http://schemas.openxmlformats.org/officeDocument/2006/relationships/hyperlink" Target="http://fr.wikipedia.org/wiki/Insecticide" TargetMode="External"/><Relationship Id="rId9" Type="http://schemas.openxmlformats.org/officeDocument/2006/relationships/hyperlink" Target="http://fr.wikipedia.org/wiki/Aleurode" TargetMode="External"/><Relationship Id="rId14" Type="http://schemas.openxmlformats.org/officeDocument/2006/relationships/hyperlink" Target="http://fr.wikipedia.org/wiki/Margousier" TargetMode="External"/><Relationship Id="rId22" Type="http://schemas.openxmlformats.org/officeDocument/2006/relationships/image" Target="../media/image164.jpeg"/></Relationships>
</file>

<file path=ppt/slides/_rels/slide55.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2.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77.jpeg"/></Relationships>
</file>

<file path=ppt/slides/_rels/slide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hyperlink" Target="http://www.omafra.gov.on.ca/" TargetMode="External"/><Relationship Id="rId5" Type="http://schemas.openxmlformats.org/officeDocument/2006/relationships/image" Target="../media/image181.png"/><Relationship Id="rId4" Type="http://schemas.openxmlformats.org/officeDocument/2006/relationships/image" Target="../media/image180.jpe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hyperlink" Target="http://www.omafra.gov.on.ca/" TargetMode="External"/><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59.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2" Type="http://schemas.openxmlformats.org/officeDocument/2006/relationships/image" Target="../media/image194.jpeg"/><Relationship Id="rId16"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5" Type="http://schemas.openxmlformats.org/officeDocument/2006/relationships/image" Target="../media/image20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 Id="rId14" Type="http://schemas.openxmlformats.org/officeDocument/2006/relationships/image" Target="../media/image20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6" Type="http://schemas.openxmlformats.org/officeDocument/2006/relationships/hyperlink" Target="http://www.onf.fr/lire_voir_ecouter/@@display_media.html?oid=IN0000000e49" TargetMode="External"/><Relationship Id="rId5" Type="http://schemas.openxmlformats.org/officeDocument/2006/relationships/image" Target="../media/image213.jpeg"/><Relationship Id="rId4" Type="http://schemas.openxmlformats.org/officeDocument/2006/relationships/image" Target="../media/image21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7.jpeg"/><Relationship Id="rId7" Type="http://schemas.openxmlformats.org/officeDocument/2006/relationships/hyperlink" Target="http://weblet.environnement.org/" TargetMode="External"/><Relationship Id="rId12" Type="http://schemas.openxmlformats.org/officeDocument/2006/relationships/image" Target="../media/image224.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jpeg"/><Relationship Id="rId11" Type="http://schemas.openxmlformats.org/officeDocument/2006/relationships/hyperlink" Target="http://arpcv.free.fr/" TargetMode="External"/><Relationship Id="rId5" Type="http://schemas.openxmlformats.org/officeDocument/2006/relationships/image" Target="../media/image219.jpeg"/><Relationship Id="rId10" Type="http://schemas.openxmlformats.org/officeDocument/2006/relationships/image" Target="../media/image223.jpeg"/><Relationship Id="rId4" Type="http://schemas.openxmlformats.org/officeDocument/2006/relationships/image" Target="../media/image218.jpeg"/><Relationship Id="rId9" Type="http://schemas.openxmlformats.org/officeDocument/2006/relationships/image" Target="../media/image22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radama.free.fr/desseins_de_la_semaine/?attachment_id=83" TargetMode="External"/><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www.courrierinternational.com/article/2009/11/05/les-autorites-complices-de-la-deforestation"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news.deforestation-amazonie.org/actu.php?id=208"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hyperlink" Target="http://www.madagascar-environnement.com/" TargetMode="External"/><Relationship Id="rId7" Type="http://schemas.openxmlformats.org/officeDocument/2006/relationships/image" Target="../media/image230.jpeg"/><Relationship Id="rId2" Type="http://schemas.openxmlformats.org/officeDocument/2006/relationships/hyperlink" Target="http://www.madagascar-authentique.com/ecolodges-madagascar.htm" TargetMode="External"/><Relationship Id="rId1" Type="http://schemas.openxmlformats.org/officeDocument/2006/relationships/slideLayout" Target="../slideLayouts/slideLayout7.xml"/><Relationship Id="rId6" Type="http://schemas.openxmlformats.org/officeDocument/2006/relationships/image" Target="../media/image229.jpeg"/><Relationship Id="rId11" Type="http://schemas.openxmlformats.org/officeDocument/2006/relationships/hyperlink" Target="http://www.lepoint.fr/actualites-voyages/2009-05-29/hotel-un-ecolodge-100-solaire-a-madagascar/1088/0/347759" TargetMode="External"/><Relationship Id="rId5" Type="http://schemas.openxmlformats.org/officeDocument/2006/relationships/image" Target="../media/image228.jpeg"/><Relationship Id="rId10" Type="http://schemas.openxmlformats.org/officeDocument/2006/relationships/hyperlink" Target="http://www.vinivi.com/fr-Hotel-Diego_Suarez-Madagascar-r10918-Avis-Eden_Lodge.aspx" TargetMode="External"/><Relationship Id="rId4" Type="http://schemas.openxmlformats.org/officeDocument/2006/relationships/image" Target="../media/image227.jpeg"/><Relationship Id="rId9" Type="http://schemas.openxmlformats.org/officeDocument/2006/relationships/image" Target="../media/image232.jpeg"/></Relationships>
</file>

<file path=ppt/slides/_rels/slide74.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7.jpe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hyperlink" Target="http://mademada.canalblog.com/archives/2006/04/15/1705878.html" TargetMode="External"/><Relationship Id="rId4" Type="http://schemas.openxmlformats.org/officeDocument/2006/relationships/image" Target="../media/image235.jpeg"/></Relationships>
</file>

<file path=ppt/slides/_rels/slide7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hyperlink" Target="http://n.montes.free.fr/pagegarde.html"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http://www.sinoforest.com/"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hyperlink" Target="http://fr.wikipedia.org/wiki/1977" TargetMode="External"/><Relationship Id="rId7" Type="http://schemas.openxmlformats.org/officeDocument/2006/relationships/image" Target="../media/image243.jpeg"/><Relationship Id="rId2" Type="http://schemas.openxmlformats.org/officeDocument/2006/relationships/hyperlink" Target="http://www.greenbeltmovement.org/" TargetMode="External"/><Relationship Id="rId1" Type="http://schemas.openxmlformats.org/officeDocument/2006/relationships/slideLayout" Target="../slideLayouts/slideLayout7.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5.jpeg"/></Relationships>
</file>

<file path=ppt/slides/_rels/slide8.xml.rels><?xml version="1.0" encoding="UTF-8" standalone="yes"?>
<Relationships xmlns="http://schemas.openxmlformats.org/package/2006/relationships"><Relationship Id="rId3" Type="http://schemas.openxmlformats.org/officeDocument/2006/relationships/hyperlink" Target="http://www.fao.org/newsroom/fr/news/2005/1000127/index.html" TargetMode="External"/><Relationship Id="rId2" Type="http://schemas.openxmlformats.org/officeDocument/2006/relationships/hyperlink" Target="http://fr.wikipedia.org/wiki/Organisation_des_Nations_unies_pour_l'alimentation_et_l'agriculture" TargetMode="External"/><Relationship Id="rId1" Type="http://schemas.openxmlformats.org/officeDocument/2006/relationships/slideLayout" Target="../slideLayouts/slideLayout2.xml"/><Relationship Id="rId4" Type="http://schemas.openxmlformats.org/officeDocument/2006/relationships/hyperlink" Target="http://www.greenpeace.org/france/campagnes/forets/probleme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dlh-group.com/" TargetMode="External"/><Relationship Id="rId2" Type="http://schemas.openxmlformats.org/officeDocument/2006/relationships/hyperlink" Target="http://www.afd.fr/" TargetMode="External"/><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8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hyperlink" Target="http://www.esrifrance.fr/SIG2007/ALPI_Cameroun.htm"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50.jpeg"/><Relationship Id="rId7" Type="http://schemas.openxmlformats.org/officeDocument/2006/relationships/image" Target="../media/image254.jpeg"/><Relationship Id="rId12" Type="http://schemas.openxmlformats.org/officeDocument/2006/relationships/image" Target="../media/image259.jpeg"/><Relationship Id="rId2" Type="http://schemas.openxmlformats.org/officeDocument/2006/relationships/image" Target="../media/image249.jpeg"/><Relationship Id="rId1" Type="http://schemas.openxmlformats.org/officeDocument/2006/relationships/slideLayout" Target="../slideLayouts/slideLayout7.xml"/><Relationship Id="rId6" Type="http://schemas.openxmlformats.org/officeDocument/2006/relationships/image" Target="../media/image253.jpeg"/><Relationship Id="rId11" Type="http://schemas.openxmlformats.org/officeDocument/2006/relationships/image" Target="../media/image258.jpeg"/><Relationship Id="rId5" Type="http://schemas.openxmlformats.org/officeDocument/2006/relationships/image" Target="../media/image252.jpeg"/><Relationship Id="rId10" Type="http://schemas.openxmlformats.org/officeDocument/2006/relationships/image" Target="../media/image257.jpeg"/><Relationship Id="rId4" Type="http://schemas.openxmlformats.org/officeDocument/2006/relationships/image" Target="../media/image251.jpeg"/><Relationship Id="rId9" Type="http://schemas.openxmlformats.org/officeDocument/2006/relationships/image" Target="../media/image25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fr.wikipedia.org/wiki/Amazonie" TargetMode="External"/><Relationship Id="rId2" Type="http://schemas.openxmlformats.org/officeDocument/2006/relationships/image" Target="../media/image261.jpe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 Id="rId5" Type="http://schemas.openxmlformats.org/officeDocument/2006/relationships/image" Target="../media/image266.jpeg"/><Relationship Id="rId4" Type="http://schemas.openxmlformats.org/officeDocument/2006/relationships/image" Target="../media/image265.jpeg"/></Relationships>
</file>

<file path=ppt/slides/_rels/slide8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7.xml"/><Relationship Id="rId4" Type="http://schemas.openxmlformats.org/officeDocument/2006/relationships/image" Target="../media/image269.jpeg"/></Relationships>
</file>

<file path=ppt/slides/_rels/slide9.xml.rels><?xml version="1.0" encoding="UTF-8" standalone="yes"?>
<Relationships xmlns="http://schemas.openxmlformats.org/package/2006/relationships"><Relationship Id="rId3" Type="http://schemas.openxmlformats.org/officeDocument/2006/relationships/hyperlink" Target="http://www.wri.org/wri/ffi/lff-en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deforestation.over-blog.co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www.rain-tree.com/facts.htm"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277.jpeg"/><Relationship Id="rId13" Type="http://schemas.openxmlformats.org/officeDocument/2006/relationships/image" Target="../media/image282.jpeg"/><Relationship Id="rId18" Type="http://schemas.openxmlformats.org/officeDocument/2006/relationships/image" Target="../media/image287.jpeg"/><Relationship Id="rId3" Type="http://schemas.openxmlformats.org/officeDocument/2006/relationships/image" Target="../media/image272.jpeg"/><Relationship Id="rId21" Type="http://schemas.openxmlformats.org/officeDocument/2006/relationships/image" Target="../media/image290.jpeg"/><Relationship Id="rId7" Type="http://schemas.openxmlformats.org/officeDocument/2006/relationships/image" Target="../media/image276.jpeg"/><Relationship Id="rId12" Type="http://schemas.openxmlformats.org/officeDocument/2006/relationships/image" Target="../media/image281.jpeg"/><Relationship Id="rId17" Type="http://schemas.openxmlformats.org/officeDocument/2006/relationships/image" Target="../media/image286.jpeg"/><Relationship Id="rId25" Type="http://schemas.openxmlformats.org/officeDocument/2006/relationships/image" Target="../media/image294.jpeg"/><Relationship Id="rId2" Type="http://schemas.openxmlformats.org/officeDocument/2006/relationships/image" Target="../media/image271.jpeg"/><Relationship Id="rId16" Type="http://schemas.openxmlformats.org/officeDocument/2006/relationships/image" Target="../media/image285.jpeg"/><Relationship Id="rId20" Type="http://schemas.openxmlformats.org/officeDocument/2006/relationships/image" Target="../media/image289.jpeg"/><Relationship Id="rId1" Type="http://schemas.openxmlformats.org/officeDocument/2006/relationships/slideLayout" Target="../slideLayouts/slideLayout7.xml"/><Relationship Id="rId6" Type="http://schemas.openxmlformats.org/officeDocument/2006/relationships/image" Target="../media/image275.jpeg"/><Relationship Id="rId11" Type="http://schemas.openxmlformats.org/officeDocument/2006/relationships/image" Target="../media/image280.jpeg"/><Relationship Id="rId24" Type="http://schemas.openxmlformats.org/officeDocument/2006/relationships/image" Target="../media/image293.jpeg"/><Relationship Id="rId5" Type="http://schemas.openxmlformats.org/officeDocument/2006/relationships/image" Target="../media/image274.jpeg"/><Relationship Id="rId15" Type="http://schemas.openxmlformats.org/officeDocument/2006/relationships/image" Target="../media/image284.jpeg"/><Relationship Id="rId23" Type="http://schemas.openxmlformats.org/officeDocument/2006/relationships/image" Target="../media/image292.jpeg"/><Relationship Id="rId10" Type="http://schemas.openxmlformats.org/officeDocument/2006/relationships/image" Target="../media/image279.jpeg"/><Relationship Id="rId19" Type="http://schemas.openxmlformats.org/officeDocument/2006/relationships/image" Target="../media/image288.jpeg"/><Relationship Id="rId4" Type="http://schemas.openxmlformats.org/officeDocument/2006/relationships/image" Target="../media/image273.jpeg"/><Relationship Id="rId9" Type="http://schemas.openxmlformats.org/officeDocument/2006/relationships/image" Target="../media/image278.jpeg"/><Relationship Id="rId14" Type="http://schemas.openxmlformats.org/officeDocument/2006/relationships/image" Target="../media/image283.jpeg"/><Relationship Id="rId22" Type="http://schemas.openxmlformats.org/officeDocument/2006/relationships/image" Target="../media/image291.jpeg"/></Relationships>
</file>

<file path=ppt/slides/_rels/slide93.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image" Target="../media/image296.jpeg"/><Relationship Id="rId7" Type="http://schemas.openxmlformats.org/officeDocument/2006/relationships/image" Target="../media/image300.jpeg"/><Relationship Id="rId12" Type="http://schemas.openxmlformats.org/officeDocument/2006/relationships/image" Target="../media/image305.jpeg"/><Relationship Id="rId2" Type="http://schemas.openxmlformats.org/officeDocument/2006/relationships/image" Target="../media/image295.jpeg"/><Relationship Id="rId1" Type="http://schemas.openxmlformats.org/officeDocument/2006/relationships/slideLayout" Target="../slideLayouts/slideLayout7.xml"/><Relationship Id="rId6" Type="http://schemas.openxmlformats.org/officeDocument/2006/relationships/image" Target="../media/image299.jpeg"/><Relationship Id="rId11" Type="http://schemas.openxmlformats.org/officeDocument/2006/relationships/image" Target="../media/image304.jpeg"/><Relationship Id="rId5" Type="http://schemas.openxmlformats.org/officeDocument/2006/relationships/image" Target="../media/image298.jpeg"/><Relationship Id="rId10" Type="http://schemas.openxmlformats.org/officeDocument/2006/relationships/image" Target="../media/image303.jpeg"/><Relationship Id="rId4" Type="http://schemas.openxmlformats.org/officeDocument/2006/relationships/image" Target="../media/image297.jpeg"/><Relationship Id="rId9" Type="http://schemas.openxmlformats.org/officeDocument/2006/relationships/image" Target="../media/image302.png"/></Relationships>
</file>

<file path=ppt/slides/_rels/slide94.xml.rels><?xml version="1.0" encoding="UTF-8" standalone="yes"?>
<Relationships xmlns="http://schemas.openxmlformats.org/package/2006/relationships"><Relationship Id="rId3" Type="http://schemas.openxmlformats.org/officeDocument/2006/relationships/hyperlink" Target="http://www.sas.upenn.edu/~cerickso/articles/articles.html" TargetMode="External"/><Relationship Id="rId2" Type="http://schemas.openxmlformats.org/officeDocument/2006/relationships/hyperlink" Target="http://ccat.sas.upenn.edu/fishweir/articles/EricksonBalee2006.pdf" TargetMode="External"/><Relationship Id="rId1" Type="http://schemas.openxmlformats.org/officeDocument/2006/relationships/slideLayout" Target="../slideLayouts/slideLayout7.xml"/><Relationship Id="rId4" Type="http://schemas.openxmlformats.org/officeDocument/2006/relationships/hyperlink" Target="http://www.fao.org/docrep/03500f/03500f04.htm" TargetMode="External"/></Relationships>
</file>

<file path=ppt/slides/_rels/slide95.xml.rels><?xml version="1.0" encoding="UTF-8" standalone="yes"?>
<Relationships xmlns="http://schemas.openxmlformats.org/package/2006/relationships"><Relationship Id="rId2" Type="http://schemas.openxmlformats.org/officeDocument/2006/relationships/hyperlink" Target="http://www.cd3wd.com/cd3wd_40/vita/reforest/FR/REFOREST.HTM"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311.jpeg"/><Relationship Id="rId13" Type="http://schemas.openxmlformats.org/officeDocument/2006/relationships/image" Target="../media/image314.png"/><Relationship Id="rId3" Type="http://schemas.openxmlformats.org/officeDocument/2006/relationships/image" Target="../media/image307.jpeg"/><Relationship Id="rId7" Type="http://schemas.openxmlformats.org/officeDocument/2006/relationships/image" Target="../media/image310.jpeg"/><Relationship Id="rId12" Type="http://schemas.openxmlformats.org/officeDocument/2006/relationships/image" Target="../media/image313.jpeg"/><Relationship Id="rId17" Type="http://schemas.openxmlformats.org/officeDocument/2006/relationships/image" Target="../media/image317.jpeg"/><Relationship Id="rId2" Type="http://schemas.openxmlformats.org/officeDocument/2006/relationships/image" Target="../media/image306.jpeg"/><Relationship Id="rId16" Type="http://schemas.openxmlformats.org/officeDocument/2006/relationships/image" Target="../media/image316.jpeg"/><Relationship Id="rId1" Type="http://schemas.openxmlformats.org/officeDocument/2006/relationships/slideLayout" Target="../slideLayouts/slideLayout2.xml"/><Relationship Id="rId6" Type="http://schemas.openxmlformats.org/officeDocument/2006/relationships/image" Target="../media/image309.jpeg"/><Relationship Id="rId11" Type="http://schemas.openxmlformats.org/officeDocument/2006/relationships/image" Target="../media/image312.jpeg"/><Relationship Id="rId5" Type="http://schemas.openxmlformats.org/officeDocument/2006/relationships/image" Target="../media/image308.jpeg"/><Relationship Id="rId15" Type="http://schemas.openxmlformats.org/officeDocument/2006/relationships/hyperlink" Target="http://www.oceanium.org/" TargetMode="External"/><Relationship Id="rId10" Type="http://schemas.openxmlformats.org/officeDocument/2006/relationships/hyperlink" Target="http://www.pullandbear.com/" TargetMode="External"/><Relationship Id="rId4" Type="http://schemas.openxmlformats.org/officeDocument/2006/relationships/hyperlink" Target="http://www.blogs-afrique.info/" TargetMode="External"/><Relationship Id="rId9" Type="http://schemas.openxmlformats.org/officeDocument/2006/relationships/hyperlink" Target="http://scf.rncan.gc.ca/" TargetMode="External"/><Relationship Id="rId14" Type="http://schemas.openxmlformats.org/officeDocument/2006/relationships/image" Target="../media/image315.jpeg"/></Relationships>
</file>

<file path=ppt/slides/_rels/slide97.xml.rels><?xml version="1.0" encoding="UTF-8" standalone="yes"?>
<Relationships xmlns="http://schemas.openxmlformats.org/package/2006/relationships"><Relationship Id="rId3" Type="http://schemas.openxmlformats.org/officeDocument/2006/relationships/image" Target="../media/image319.jpeg"/><Relationship Id="rId7" Type="http://schemas.openxmlformats.org/officeDocument/2006/relationships/image" Target="../media/image322.jpeg"/><Relationship Id="rId2" Type="http://schemas.openxmlformats.org/officeDocument/2006/relationships/image" Target="../media/image318.jpeg"/><Relationship Id="rId1" Type="http://schemas.openxmlformats.org/officeDocument/2006/relationships/slideLayout" Target="../slideLayouts/slideLayout2.xml"/><Relationship Id="rId6" Type="http://schemas.openxmlformats.org/officeDocument/2006/relationships/image" Target="../media/image321.jpeg"/><Relationship Id="rId5" Type="http://schemas.openxmlformats.org/officeDocument/2006/relationships/image" Target="../media/image320.jpeg"/><Relationship Id="rId4" Type="http://schemas.openxmlformats.org/officeDocument/2006/relationships/hyperlink" Target="http://www.adforum.com/affiliates/creative_archive/2007/ACT/reel_detail2.asp?ID=6705993&amp;TDI=VD16KLUBhc&amp;PAGE=1&amp;bShop=&amp;awcat=&amp;ob=&amp;awid="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fr.wikipedia.org/wiki/Bolivie" TargetMode="External"/><Relationship Id="rId2" Type="http://schemas.openxmlformats.org/officeDocument/2006/relationships/image" Target="../media/image323.jpeg"/><Relationship Id="rId1" Type="http://schemas.openxmlformats.org/officeDocument/2006/relationships/slideLayout" Target="../slideLayouts/slideLayout7.xml"/><Relationship Id="rId5" Type="http://schemas.openxmlformats.org/officeDocument/2006/relationships/hyperlink" Target="http://www.jstor.org/pss/3061306" TargetMode="External"/><Relationship Id="rId4" Type="http://schemas.openxmlformats.org/officeDocument/2006/relationships/hyperlink" Target="http://fr.wikipedia.org/wiki/Corridors_biologiques"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327.jpeg"/><Relationship Id="rId3" Type="http://schemas.openxmlformats.org/officeDocument/2006/relationships/hyperlink" Target="http://www.tamu.edu/ccbn/dewitt/manzanar/default.htm" TargetMode="External"/><Relationship Id="rId7" Type="http://schemas.openxmlformats.org/officeDocument/2006/relationships/image" Target="../media/image326.jpeg"/><Relationship Id="rId2" Type="http://schemas.openxmlformats.org/officeDocument/2006/relationships/hyperlink" Target="http://themanzanarproject.com/" TargetMode="External"/><Relationship Id="rId1" Type="http://schemas.openxmlformats.org/officeDocument/2006/relationships/slideLayout" Target="../slideLayouts/slideLayout2.xml"/><Relationship Id="rId6" Type="http://schemas.openxmlformats.org/officeDocument/2006/relationships/image" Target="../media/image325.jpeg"/><Relationship Id="rId5" Type="http://schemas.openxmlformats.org/officeDocument/2006/relationships/image" Target="../media/image324.jpeg"/><Relationship Id="rId10" Type="http://schemas.openxmlformats.org/officeDocument/2006/relationships/image" Target="../media/image329.jpeg"/><Relationship Id="rId4" Type="http://schemas.openxmlformats.org/officeDocument/2006/relationships/hyperlink" Target="http://www.mangroveactionproject.org/" TargetMode="External"/><Relationship Id="rId9" Type="http://schemas.openxmlformats.org/officeDocument/2006/relationships/image" Target="../media/image3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a:xfrm>
            <a:off x="8358188" y="6286500"/>
            <a:ext cx="314325" cy="276225"/>
          </a:xfrm>
        </p:spPr>
        <p:txBody>
          <a:bodyPr rtlCol="0"/>
          <a:lstStyle/>
          <a:p>
            <a:pPr fontAlgn="auto">
              <a:spcBef>
                <a:spcPts val="0"/>
              </a:spcBef>
              <a:spcAft>
                <a:spcPts val="0"/>
              </a:spcAft>
              <a:defRPr/>
            </a:pPr>
            <a:fld id="{A5F31DDE-A549-46A9-B55E-5977DD38776E}" type="slidenum">
              <a:rPr lang="fr-FR">
                <a:solidFill>
                  <a:schemeClr val="tx1">
                    <a:tint val="75000"/>
                  </a:schemeClr>
                </a:solidFill>
                <a:latin typeface="Times New Roman" pitchFamily="18" charset="0"/>
              </a:rPr>
              <a:pPr fontAlgn="auto">
                <a:spcBef>
                  <a:spcPts val="0"/>
                </a:spcBef>
                <a:spcAft>
                  <a:spcPts val="0"/>
                </a:spcAft>
                <a:defRPr/>
              </a:pPr>
              <a:t>1</a:t>
            </a:fld>
            <a:endParaRPr lang="fr-FR" dirty="0">
              <a:solidFill>
                <a:schemeClr val="tx1">
                  <a:tint val="75000"/>
                </a:schemeClr>
              </a:solidFill>
              <a:latin typeface="Times New Roman" pitchFamily="18" charset="0"/>
            </a:endParaRPr>
          </a:p>
        </p:txBody>
      </p:sp>
      <p:sp>
        <p:nvSpPr>
          <p:cNvPr id="2051" name="ZoneTexte 6"/>
          <p:cNvSpPr txBox="1">
            <a:spLocks noChangeArrowheads="1"/>
          </p:cNvSpPr>
          <p:nvPr/>
        </p:nvSpPr>
        <p:spPr bwMode="auto">
          <a:xfrm>
            <a:off x="214313" y="6000750"/>
            <a:ext cx="87153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400" dirty="0">
                <a:solidFill>
                  <a:srgbClr val="341AF4"/>
                </a:solidFill>
                <a:latin typeface="Comic Sans MS" pitchFamily="66" charset="0"/>
              </a:rPr>
              <a:t>Document rédigé par Benjamin LISAN.   </a:t>
            </a:r>
            <a:r>
              <a:rPr lang="fr-FR" sz="1200" dirty="0">
                <a:solidFill>
                  <a:srgbClr val="341AF4"/>
                </a:solidFill>
                <a:latin typeface="Comic Sans MS" pitchFamily="66" charset="0"/>
              </a:rPr>
              <a:t>Email : </a:t>
            </a:r>
            <a:r>
              <a:rPr lang="fr-FR" sz="1200" dirty="0">
                <a:solidFill>
                  <a:srgbClr val="341AF4"/>
                </a:solidFill>
                <a:latin typeface="Comic Sans MS" pitchFamily="66" charset="0"/>
                <a:hlinkClick r:id="rId2"/>
              </a:rPr>
              <a:t>benjamin.lisan@free.fr</a:t>
            </a:r>
            <a:r>
              <a:rPr lang="fr-FR" sz="1200" dirty="0">
                <a:solidFill>
                  <a:srgbClr val="341AF4"/>
                </a:solidFill>
                <a:latin typeface="Comic Sans MS" pitchFamily="66" charset="0"/>
              </a:rPr>
              <a:t>  </a:t>
            </a:r>
          </a:p>
          <a:p>
            <a:pPr algn="ctr" eaLnBrk="1" hangingPunct="1"/>
            <a:endParaRPr lang="fr-FR" sz="1200" dirty="0">
              <a:solidFill>
                <a:srgbClr val="341AF4"/>
              </a:solidFill>
              <a:latin typeface="Comic Sans MS" pitchFamily="66" charset="0"/>
            </a:endParaRPr>
          </a:p>
          <a:p>
            <a:pPr algn="ctr" eaLnBrk="1" hangingPunct="1"/>
            <a:r>
              <a:rPr lang="fr-FR" sz="1200" dirty="0">
                <a:solidFill>
                  <a:srgbClr val="341AF4"/>
                </a:solidFill>
                <a:latin typeface="Comic Sans MS" pitchFamily="66" charset="0"/>
              </a:rPr>
              <a:t>Date création : 18/11/09. Dernière date de mise à jour : </a:t>
            </a:r>
            <a:r>
              <a:rPr lang="fr-FR" sz="1200" dirty="0" smtClean="0">
                <a:solidFill>
                  <a:srgbClr val="341AF4"/>
                </a:solidFill>
                <a:latin typeface="Comic Sans MS" pitchFamily="66" charset="0"/>
              </a:rPr>
              <a:t>17/08/2012. </a:t>
            </a:r>
            <a:r>
              <a:rPr lang="fr-FR" sz="1200" dirty="0">
                <a:solidFill>
                  <a:srgbClr val="341AF4"/>
                </a:solidFill>
                <a:latin typeface="Comic Sans MS" pitchFamily="66" charset="0"/>
              </a:rPr>
              <a:t>Version : </a:t>
            </a:r>
            <a:r>
              <a:rPr lang="fr-FR" sz="1200" dirty="0" smtClean="0">
                <a:solidFill>
                  <a:srgbClr val="341AF4"/>
                </a:solidFill>
                <a:latin typeface="Comic Sans MS" pitchFamily="66" charset="0"/>
              </a:rPr>
              <a:t>3.1. </a:t>
            </a:r>
            <a:endParaRPr lang="fr-FR" sz="1200" dirty="0">
              <a:solidFill>
                <a:srgbClr val="341AF4"/>
              </a:solidFill>
              <a:latin typeface="Comic Sans MS" pitchFamily="66" charset="0"/>
            </a:endParaRPr>
          </a:p>
        </p:txBody>
      </p:sp>
      <p:sp>
        <p:nvSpPr>
          <p:cNvPr id="9" name="Rectangle 8"/>
          <p:cNvSpPr/>
          <p:nvPr/>
        </p:nvSpPr>
        <p:spPr>
          <a:xfrm>
            <a:off x="611560" y="1803526"/>
            <a:ext cx="8072494" cy="1200329"/>
          </a:xfrm>
          <a:prstGeom prst="rect">
            <a:avLst/>
          </a:prstGeom>
          <a:noFill/>
          <a:scene3d>
            <a:camera prst="orthographicFront"/>
            <a:lightRig rig="threePt" dir="t"/>
          </a:scene3d>
          <a:sp3d>
            <a:bevelT prst="relaxedInset"/>
          </a:sp3d>
        </p:spPr>
        <p:txBody>
          <a:bodyPr>
            <a:spAutoFit/>
          </a:bodyPr>
          <a:lstStyle/>
          <a:p>
            <a:pPr algn="ctr" fontAlgn="auto">
              <a:spcBef>
                <a:spcPts val="0"/>
              </a:spcBef>
              <a:spcAft>
                <a:spcPts val="0"/>
              </a:spcAft>
              <a:defRPr/>
            </a:pPr>
            <a:r>
              <a:rPr lang="fr-FR" sz="36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charset="0"/>
              </a:rPr>
              <a:t>Quelles solutions face à la déforestation rapide de notre planète ?</a:t>
            </a:r>
          </a:p>
        </p:txBody>
      </p:sp>
      <p:sp>
        <p:nvSpPr>
          <p:cNvPr id="8" name="Rectangle 7"/>
          <p:cNvSpPr/>
          <p:nvPr/>
        </p:nvSpPr>
        <p:spPr>
          <a:xfrm>
            <a:off x="214282" y="214290"/>
            <a:ext cx="8715436" cy="156966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Déforestations, </a:t>
            </a:r>
            <a:r>
              <a:rPr lang="fr-FR" sz="4800" dirty="0">
                <a:ln w="11430"/>
                <a:solidFill>
                  <a:schemeClr val="accent1">
                    <a:lumMod val="75000"/>
                  </a:schemeClr>
                </a:solidFill>
                <a:effectLst>
                  <a:outerShdw blurRad="80000" dist="40000" dir="5040000" algn="tl">
                    <a:srgbClr val="000000">
                      <a:alpha val="30000"/>
                    </a:srgbClr>
                  </a:outerShdw>
                </a:effectLst>
                <a:latin typeface="Times New Roman" charset="0"/>
              </a:rPr>
              <a:t> Reforestations </a:t>
            </a:r>
            <a:r>
              <a:rPr lang="fr-FR" sz="4800" dirty="0">
                <a:ln w="11430"/>
                <a:solidFill>
                  <a:srgbClr val="009900"/>
                </a:solidFill>
                <a:effectLst>
                  <a:outerShdw blurRad="80000" dist="40000" dir="5040000" algn="tl">
                    <a:srgbClr val="000000">
                      <a:alpha val="30000"/>
                    </a:srgbClr>
                  </a:outerShdw>
                </a:effectLst>
                <a:latin typeface="Times New Roman" charset="0"/>
              </a:rPr>
              <a:t>&amp; Protection des forêts</a:t>
            </a:r>
          </a:p>
        </p:txBody>
      </p:sp>
      <p:sp>
        <p:nvSpPr>
          <p:cNvPr id="10" name="ZoneTexte 9"/>
          <p:cNvSpPr txBox="1">
            <a:spLocks noChangeArrowheads="1"/>
          </p:cNvSpPr>
          <p:nvPr/>
        </p:nvSpPr>
        <p:spPr bwMode="auto">
          <a:xfrm>
            <a:off x="300157" y="5517232"/>
            <a:ext cx="8543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dirty="0" smtClean="0">
                <a:solidFill>
                  <a:srgbClr val="6600CC"/>
                </a:solidFill>
              </a:rPr>
              <a:t>Déforestation d’une des dernières forêts primaires de l’île </a:t>
            </a:r>
            <a:r>
              <a:rPr lang="en-US" sz="1200" b="0" dirty="0" smtClean="0">
                <a:solidFill>
                  <a:srgbClr val="6600CC"/>
                </a:solidFill>
              </a:rPr>
              <a:t>Sainte-Marie, Madagascar. Sept. 2011. Photo</a:t>
            </a:r>
            <a:r>
              <a:rPr lang="en-US" sz="1200" b="0" dirty="0">
                <a:solidFill>
                  <a:srgbClr val="6600CC"/>
                </a:solidFill>
              </a:rPr>
              <a:t>: © Benjamin </a:t>
            </a:r>
            <a:r>
              <a:rPr lang="en-US" sz="1200" b="0" dirty="0" err="1" smtClean="0">
                <a:solidFill>
                  <a:srgbClr val="6600CC"/>
                </a:solidFill>
              </a:rPr>
              <a:t>Lisan</a:t>
            </a:r>
            <a:endParaRPr lang="en-US" sz="1200" b="0" dirty="0">
              <a:solidFill>
                <a:srgbClr val="6600CC"/>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700" y="3003855"/>
            <a:ext cx="3276600" cy="2463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E2EFFDC-94BF-4D2E-8123-24BDE986DDED}" type="slidenum">
              <a:rPr lang="fr-FR" sz="1200" b="0">
                <a:solidFill>
                  <a:schemeClr val="tx1">
                    <a:tint val="75000"/>
                  </a:schemeClr>
                </a:solidFill>
                <a:latin typeface="Times New Roman" pitchFamily="18" charset="0"/>
              </a:rPr>
              <a:pPr algn="r" fontAlgn="auto">
                <a:spcBef>
                  <a:spcPts val="0"/>
                </a:spcBef>
                <a:spcAft>
                  <a:spcPts val="0"/>
                </a:spcAft>
                <a:defRPr/>
              </a:pPr>
              <a:t>10</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244" name="Text Box 7"/>
          <p:cNvSpPr txBox="1">
            <a:spLocks noChangeArrowheads="1"/>
          </p:cNvSpPr>
          <p:nvPr/>
        </p:nvSpPr>
        <p:spPr bwMode="auto">
          <a:xfrm>
            <a:off x="4357688" y="1143000"/>
            <a:ext cx="46783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sym typeface="Symbol" pitchFamily="18" charset="2"/>
              </a:rPr>
              <a:t> </a:t>
            </a:r>
            <a:r>
              <a:rPr lang="fr-FR" sz="1000" b="0" u="sng">
                <a:solidFill>
                  <a:srgbClr val="6600CC"/>
                </a:solidFill>
              </a:rPr>
              <a:t>Forêt originelle</a:t>
            </a:r>
            <a:r>
              <a:rPr lang="fr-FR" sz="1000" b="0">
                <a:solidFill>
                  <a:srgbClr val="6600CC"/>
                </a:solidFill>
              </a:rPr>
              <a:t> : forêt originelle intactes, il y a 8,000 ans et maintenant. 80% de la forêt originelle, il y a 8000 ans, a disparu ou a été endommagé.</a:t>
            </a:r>
          </a:p>
          <a:p>
            <a:pPr algn="just" eaLnBrk="1" hangingPunct="1"/>
            <a:endParaRPr lang="fr-FR" sz="1000" b="0">
              <a:solidFill>
                <a:srgbClr val="6600CC"/>
              </a:solidFill>
            </a:endParaRPr>
          </a:p>
          <a:p>
            <a:pPr eaLnBrk="1" hangingPunct="1"/>
            <a:r>
              <a:rPr lang="fr-FR" sz="1000" b="0">
                <a:solidFill>
                  <a:srgbClr val="6600CC"/>
                </a:solidFill>
              </a:rPr>
              <a:t>Source de l'image :</a:t>
            </a:r>
            <a:r>
              <a:rPr lang="fr-FR" sz="1000" b="0"/>
              <a:t> </a:t>
            </a:r>
            <a:r>
              <a:rPr lang="fr-FR" sz="1000" b="0">
                <a:hlinkClick r:id="rId2"/>
              </a:rPr>
              <a:t>http://www.borealcanada.ca/popup.html?images/maps/original-forests.gif</a:t>
            </a:r>
            <a:r>
              <a:rPr lang="fr-FR" sz="1000" b="0"/>
              <a:t> </a:t>
            </a:r>
          </a:p>
        </p:txBody>
      </p:sp>
      <p:pic>
        <p:nvPicPr>
          <p:cNvPr id="10245" name="Picture 8" descr="TavyTsiribihinaSep2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2214563"/>
            <a:ext cx="20193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10"/>
          <p:cNvSpPr txBox="1">
            <a:spLocks noChangeArrowheads="1"/>
          </p:cNvSpPr>
          <p:nvPr/>
        </p:nvSpPr>
        <p:spPr bwMode="auto">
          <a:xfrm>
            <a:off x="5435600" y="3789363"/>
            <a:ext cx="3495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Déforestation à Madagascar : feux d’origine humaines</a:t>
            </a:r>
          </a:p>
          <a:p>
            <a:pPr algn="just" eaLnBrk="1" hangingPunct="1"/>
            <a:r>
              <a:rPr lang="fr-FR" sz="1000" b="0">
                <a:solidFill>
                  <a:srgbClr val="6600CC"/>
                </a:solidFill>
              </a:rPr>
              <a:t>dans la forêt primaire des gorges de la Rivière Tsiribinhina</a:t>
            </a:r>
          </a:p>
          <a:p>
            <a:pPr algn="just" eaLnBrk="1" hangingPunct="1"/>
            <a:r>
              <a:rPr lang="fr-FR" sz="1000" b="0">
                <a:solidFill>
                  <a:srgbClr val="6600CC"/>
                </a:solidFill>
              </a:rPr>
              <a:t>(Madagascar). Photo prise par l’auteur en septembre 2009.</a:t>
            </a:r>
          </a:p>
        </p:txBody>
      </p:sp>
      <p:sp>
        <p:nvSpPr>
          <p:cNvPr id="10247" name="Text Box 11"/>
          <p:cNvSpPr txBox="1">
            <a:spLocks noChangeArrowheads="1"/>
          </p:cNvSpPr>
          <p:nvPr/>
        </p:nvSpPr>
        <p:spPr bwMode="auto">
          <a:xfrm>
            <a:off x="5429250" y="6143625"/>
            <a:ext cx="3495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Déforestation à Madagascar : feux d’origine humaines</a:t>
            </a:r>
          </a:p>
          <a:p>
            <a:pPr algn="just" eaLnBrk="1" hangingPunct="1"/>
            <a:r>
              <a:rPr lang="fr-FR" sz="1000" b="0">
                <a:solidFill>
                  <a:srgbClr val="6600CC"/>
                </a:solidFill>
              </a:rPr>
              <a:t>Le long de la RN7 entre Antsirabe et Antananarivo</a:t>
            </a:r>
          </a:p>
          <a:p>
            <a:pPr algn="just" eaLnBrk="1" hangingPunct="1"/>
            <a:r>
              <a:rPr lang="fr-FR" sz="1000" b="0">
                <a:solidFill>
                  <a:srgbClr val="6600CC"/>
                </a:solidFill>
              </a:rPr>
              <a:t>(Madagascar). Photo prise par l’auteur en septembre 2009.</a:t>
            </a:r>
          </a:p>
        </p:txBody>
      </p:sp>
      <p:pic>
        <p:nvPicPr>
          <p:cNvPr id="10248" name="Picture 12" descr="TavyLongRN7_Sep20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63" y="4572000"/>
            <a:ext cx="194468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Image 9" descr="deforestation_s173_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1143000"/>
            <a:ext cx="38687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Image 10" descr="deforestation_s173_2.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 y="3929063"/>
            <a:ext cx="37861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ZoneTexte 11"/>
          <p:cNvSpPr txBox="1">
            <a:spLocks noChangeArrowheads="1"/>
          </p:cNvSpPr>
          <p:nvPr/>
        </p:nvSpPr>
        <p:spPr bwMode="auto">
          <a:xfrm>
            <a:off x="642938" y="3500438"/>
            <a:ext cx="368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002060"/>
                </a:solidFill>
              </a:rPr>
              <a:t>Original forests </a:t>
            </a:r>
            <a:r>
              <a:rPr lang="fr-FR" sz="1000" b="0">
                <a:solidFill>
                  <a:srgbClr val="6600CC"/>
                </a:solidFill>
              </a:rPr>
              <a:t>/ Les forêts anciennes (primaires) inexploitées</a:t>
            </a:r>
          </a:p>
          <a:p>
            <a:pPr eaLnBrk="1" hangingPunct="1"/>
            <a:r>
              <a:rPr lang="fr-FR" sz="1000" b="0">
                <a:solidFill>
                  <a:srgbClr val="002060"/>
                </a:solidFill>
              </a:rPr>
              <a:t>8000 years ago </a:t>
            </a:r>
            <a:r>
              <a:rPr lang="fr-FR" sz="1000" b="0">
                <a:solidFill>
                  <a:srgbClr val="6600CC"/>
                </a:solidFill>
              </a:rPr>
              <a:t>/ il y a 8000 ans</a:t>
            </a:r>
          </a:p>
        </p:txBody>
      </p:sp>
      <p:sp>
        <p:nvSpPr>
          <p:cNvPr id="10252" name="ZoneTexte 12"/>
          <p:cNvSpPr txBox="1">
            <a:spLocks noChangeArrowheads="1"/>
          </p:cNvSpPr>
          <p:nvPr/>
        </p:nvSpPr>
        <p:spPr bwMode="auto">
          <a:xfrm>
            <a:off x="642938" y="6286500"/>
            <a:ext cx="4694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002060"/>
                </a:solidFill>
              </a:rPr>
              <a:t>Original forests </a:t>
            </a:r>
            <a:r>
              <a:rPr lang="fr-FR" sz="1000" b="0">
                <a:solidFill>
                  <a:srgbClr val="6600CC"/>
                </a:solidFill>
              </a:rPr>
              <a:t>/ Les forêts anciennes (primaires) inexploitées</a:t>
            </a:r>
          </a:p>
          <a:p>
            <a:pPr eaLnBrk="1" hangingPunct="1"/>
            <a:r>
              <a:rPr lang="fr-FR" sz="1000" b="0">
                <a:solidFill>
                  <a:srgbClr val="002060"/>
                </a:solidFill>
              </a:rPr>
              <a:t>Today </a:t>
            </a:r>
            <a:r>
              <a:rPr lang="fr-FR" sz="1000" b="0">
                <a:solidFill>
                  <a:srgbClr val="6600CC"/>
                </a:solidFill>
              </a:rPr>
              <a:t>/ aujourd’hui (source : </a:t>
            </a:r>
            <a:r>
              <a:rPr lang="en-US" sz="1000" b="0">
                <a:solidFill>
                  <a:srgbClr val="6600CC"/>
                </a:solidFill>
              </a:rPr>
              <a:t>World Resources Institute, Washington DC, 1997).</a:t>
            </a:r>
            <a:endParaRPr lang="fr-FR" sz="1000" b="0">
              <a:solidFill>
                <a:srgbClr val="6600CC"/>
              </a:solidFill>
            </a:endParaRPr>
          </a:p>
        </p:txBody>
      </p:sp>
      <p:sp>
        <p:nvSpPr>
          <p:cNvPr id="10253" name="ZoneTexte 12"/>
          <p:cNvSpPr txBox="1">
            <a:spLocks noChangeArrowheads="1"/>
          </p:cNvSpPr>
          <p:nvPr/>
        </p:nvSpPr>
        <p:spPr bwMode="auto">
          <a:xfrm>
            <a:off x="4932363" y="2997200"/>
            <a:ext cx="138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Benjamin Lisan</a:t>
            </a:r>
          </a:p>
        </p:txBody>
      </p:sp>
      <p:sp>
        <p:nvSpPr>
          <p:cNvPr id="10254" name="ZoneTexte 13"/>
          <p:cNvSpPr txBox="1">
            <a:spLocks noChangeArrowheads="1"/>
          </p:cNvSpPr>
          <p:nvPr/>
        </p:nvSpPr>
        <p:spPr bwMode="auto">
          <a:xfrm>
            <a:off x="4859338" y="5084763"/>
            <a:ext cx="1389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Benjamin Lisan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4AE4C5D-8126-496B-8DA5-69B0F0365DA0}" type="slidenum">
              <a:rPr lang="fr-FR" sz="1200" b="0">
                <a:solidFill>
                  <a:schemeClr val="tx1">
                    <a:tint val="75000"/>
                  </a:schemeClr>
                </a:solidFill>
                <a:latin typeface="Times New Roman" pitchFamily="18" charset="0"/>
              </a:rPr>
              <a:pPr algn="r" fontAlgn="auto">
                <a:spcBef>
                  <a:spcPts val="0"/>
                </a:spcBef>
                <a:spcAft>
                  <a:spcPts val="0"/>
                </a:spcAft>
                <a:defRPr/>
              </a:pPr>
              <a:t>100</a:t>
            </a:fld>
            <a:endParaRPr lang="fr-FR" sz="1200" b="0" dirty="0">
              <a:solidFill>
                <a:schemeClr val="tx1">
                  <a:tint val="75000"/>
                </a:schemeClr>
              </a:solidFill>
              <a:latin typeface="Times New Roman" pitchFamily="18" charset="0"/>
            </a:endParaRPr>
          </a:p>
        </p:txBody>
      </p:sp>
      <p:sp>
        <p:nvSpPr>
          <p:cNvPr id="99332" name="Espace réservé du contenu 1"/>
          <p:cNvSpPr>
            <a:spLocks/>
          </p:cNvSpPr>
          <p:nvPr/>
        </p:nvSpPr>
        <p:spPr bwMode="auto">
          <a:xfrm>
            <a:off x="179388" y="1052513"/>
            <a:ext cx="8821737"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(suite) </a:t>
            </a:r>
          </a:p>
          <a:p>
            <a:pPr algn="just" defTabSz="912813"/>
            <a:r>
              <a:rPr lang="fr-FR" b="0" u="sng">
                <a:solidFill>
                  <a:srgbClr val="660066"/>
                </a:solidFill>
                <a:latin typeface="Calibri" pitchFamily="34" charset="0"/>
              </a:rPr>
              <a:t>Replantation</a:t>
            </a:r>
            <a:r>
              <a:rPr lang="fr-FR" b="0">
                <a:solidFill>
                  <a:srgbClr val="660066"/>
                </a:solidFill>
                <a:latin typeface="Calibri" pitchFamily="34" charset="0"/>
              </a:rPr>
              <a:t> : </a:t>
            </a:r>
            <a:endParaRPr lang="fr-FR" b="0" u="sng">
              <a:solidFill>
                <a:srgbClr val="660066"/>
              </a:solidFill>
              <a:latin typeface="Calibri" pitchFamily="34" charset="0"/>
            </a:endParaRPr>
          </a:p>
          <a:p>
            <a:pPr algn="just" defTabSz="912813">
              <a:buFont typeface="Arial" charset="0"/>
              <a:buChar char="•"/>
            </a:pPr>
            <a:r>
              <a:rPr lang="fr-FR">
                <a:solidFill>
                  <a:srgbClr val="6600CC"/>
                </a:solidFill>
              </a:rPr>
              <a:t>Les palétuviers se reproduisent en formant des graines en forme de fléchettes (°) qui se plantent dans le sol vaseux pour faire de nouvelles pousses.</a:t>
            </a:r>
            <a:endParaRPr lang="fr-FR" b="0">
              <a:solidFill>
                <a:srgbClr val="660066"/>
              </a:solidFill>
              <a:latin typeface="Calibri" pitchFamily="34" charset="0"/>
            </a:endParaRPr>
          </a:p>
          <a:p>
            <a:pPr algn="just" defTabSz="912813">
              <a:buFont typeface="Arial" charset="0"/>
              <a:buChar char="•"/>
            </a:pPr>
            <a:r>
              <a:rPr lang="fr-FR">
                <a:solidFill>
                  <a:srgbClr val="6600CC"/>
                </a:solidFill>
              </a:rPr>
              <a:t>Une mangrove est facile à planter, grâce à ces graines de qu’on plante tels des sabres dans la vase du littoral.</a:t>
            </a:r>
          </a:p>
          <a:p>
            <a:pPr algn="just" defTabSz="912813">
              <a:buFont typeface="Arial" charset="0"/>
              <a:buChar char="•"/>
            </a:pPr>
            <a:r>
              <a:rPr lang="fr-FR">
                <a:solidFill>
                  <a:srgbClr val="6600CC"/>
                </a:solidFill>
              </a:rPr>
              <a:t>Bien gérées durablement, les mangroves peuvent fournir du bois de feu, de construction, des poissons, des crustacés, des coquillages et elle a une fonction de puits de carbone.  C’est une nurserie à alevins, à naissains etc.</a:t>
            </a:r>
          </a:p>
          <a:p>
            <a:pPr defTabSz="912813"/>
            <a:r>
              <a:rPr lang="fr-FR" sz="1200" b="0">
                <a:solidFill>
                  <a:srgbClr val="6600CC"/>
                </a:solidFill>
              </a:rPr>
              <a:t>Source : </a:t>
            </a:r>
            <a:r>
              <a:rPr lang="fr-FR" sz="1200" b="0" i="1">
                <a:solidFill>
                  <a:srgbClr val="6600CC"/>
                </a:solidFill>
              </a:rPr>
              <a:t>Mise en culture de graine de palétuviers,</a:t>
            </a:r>
            <a:r>
              <a:rPr lang="fr-FR" sz="1200" b="0">
                <a:solidFill>
                  <a:srgbClr val="6600CC"/>
                </a:solidFill>
              </a:rPr>
              <a:t>  </a:t>
            </a:r>
            <a:r>
              <a:rPr lang="fr-FR" sz="1200" b="0" u="sng">
                <a:solidFill>
                  <a:srgbClr val="6600CC"/>
                </a:solidFill>
                <a:hlinkClick r:id="rId2"/>
              </a:rPr>
              <a:t>http://jmsnat.free.fr/site/culturepaletuvier.html</a:t>
            </a:r>
            <a:r>
              <a:rPr lang="fr-FR" sz="1200" b="0">
                <a:solidFill>
                  <a:srgbClr val="6600CC"/>
                </a:solidFill>
              </a:rPr>
              <a:t> </a:t>
            </a:r>
          </a:p>
          <a:p>
            <a:pPr defTabSz="912813">
              <a:buFont typeface="Arial" charset="0"/>
              <a:buChar char="•"/>
            </a:pPr>
            <a:r>
              <a:rPr lang="fr-FR">
                <a:solidFill>
                  <a:srgbClr val="6600CC"/>
                </a:solidFill>
              </a:rPr>
              <a:t>Les palétuviers occupent l'écotone [territoire marquant la frontière entre deux écosystèmes] terre-eau-air et les mangroves y sont l'un des écosystèmes les plus bioproductifs du monde. Ce sont les seules grandes espèces à survivre sur des vases anoxiques. Ils y constituent un véritable </a:t>
            </a:r>
            <a:r>
              <a:rPr lang="fr-FR" i="1">
                <a:solidFill>
                  <a:srgbClr val="6600CC"/>
                </a:solidFill>
              </a:rPr>
              <a:t>récif de bois </a:t>
            </a:r>
            <a:r>
              <a:rPr lang="fr-FR">
                <a:solidFill>
                  <a:srgbClr val="6600CC"/>
                </a:solidFill>
              </a:rPr>
              <a:t>qui devient le support et l'abri d'une faune importante, et qui protège les littoraux instables des assauts de la mer et des tempêtes.  </a:t>
            </a:r>
            <a:r>
              <a:rPr lang="fr-FR" sz="1200" b="0">
                <a:solidFill>
                  <a:srgbClr val="6600CC"/>
                </a:solidFill>
              </a:rPr>
              <a:t>Source : </a:t>
            </a:r>
            <a:r>
              <a:rPr lang="fr-FR" sz="1200" b="0" u="sng">
                <a:solidFill>
                  <a:srgbClr val="6600CC"/>
                </a:solidFill>
                <a:hlinkClick r:id="rId3"/>
              </a:rPr>
              <a:t>http://fr.wikipedia.org/wiki/Pal%C3%A9tuvier</a:t>
            </a:r>
            <a:r>
              <a:rPr lang="fr-FR" sz="1200" b="0">
                <a:solidFill>
                  <a:srgbClr val="6600CC"/>
                </a:solidFill>
              </a:rPr>
              <a:t> </a:t>
            </a:r>
            <a:r>
              <a:rPr lang="fr-FR" b="0">
                <a:solidFill>
                  <a:srgbClr val="6600CC"/>
                </a:solidFill>
              </a:rPr>
              <a:t> </a:t>
            </a:r>
          </a:p>
          <a:p>
            <a:pPr algn="just" defTabSz="912813"/>
            <a:endParaRPr lang="fr-FR" b="0">
              <a:solidFill>
                <a:srgbClr val="6600CC"/>
              </a:solidFill>
              <a:latin typeface="Calibri" pitchFamily="34" charset="0"/>
            </a:endParaRPr>
          </a:p>
        </p:txBody>
      </p:sp>
      <p:sp>
        <p:nvSpPr>
          <p:cNvPr id="99333" name="Text Box 13"/>
          <p:cNvSpPr txBox="1">
            <a:spLocks noChangeArrowheads="1"/>
          </p:cNvSpPr>
          <p:nvPr/>
        </p:nvSpPr>
        <p:spPr bwMode="auto">
          <a:xfrm>
            <a:off x="2411413" y="5516563"/>
            <a:ext cx="40719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chemeClr val="folHlink"/>
                </a:solidFill>
                <a:sym typeface="Symbol" pitchFamily="18" charset="2"/>
              </a:rPr>
              <a:t> </a:t>
            </a:r>
            <a:r>
              <a:rPr lang="fr-FR" sz="1200" b="0">
                <a:solidFill>
                  <a:schemeClr val="folHlink"/>
                </a:solidFill>
              </a:rPr>
              <a:t>A Gauche, graine de palétuvier. A droite, ses racines aériennes dans la vase littorale </a:t>
            </a:r>
            <a:r>
              <a:rPr lang="fr-FR" sz="1200" b="0">
                <a:solidFill>
                  <a:schemeClr val="folHlink"/>
                </a:solidFill>
                <a:sym typeface="Symbol" pitchFamily="18" charset="2"/>
              </a:rPr>
              <a:t></a:t>
            </a:r>
            <a:endParaRPr lang="fr-FR" sz="1200" b="0">
              <a:solidFill>
                <a:schemeClr val="folHlink"/>
              </a:solidFill>
            </a:endParaRPr>
          </a:p>
          <a:p>
            <a:pPr algn="ctr" eaLnBrk="1" hangingPunct="1"/>
            <a:r>
              <a:rPr lang="fr-FR" sz="1200" b="0">
                <a:solidFill>
                  <a:schemeClr val="folHlink"/>
                </a:solidFill>
              </a:rPr>
              <a:t>© Jean-Marc Schaeffer, mise en culture des palétuviers, </a:t>
            </a:r>
            <a:r>
              <a:rPr lang="fr-FR" sz="1200" b="0" u="sng">
                <a:solidFill>
                  <a:srgbClr val="6600CC"/>
                </a:solidFill>
                <a:hlinkClick r:id="rId2"/>
              </a:rPr>
              <a:t>http://jmsnat.free.fr/site/culturepaletuvier.html</a:t>
            </a:r>
            <a:r>
              <a:rPr lang="fr-FR" sz="1200" b="0">
                <a:solidFill>
                  <a:srgbClr val="6600CC"/>
                </a:solidFill>
              </a:rPr>
              <a:t> </a:t>
            </a:r>
          </a:p>
          <a:p>
            <a:pPr algn="ctr" eaLnBrk="1" hangingPunct="1"/>
            <a:endParaRPr lang="fr-FR" sz="1200" b="0">
              <a:solidFill>
                <a:srgbClr val="6600CC"/>
              </a:solidFill>
            </a:endParaRPr>
          </a:p>
          <a:p>
            <a:pPr algn="ctr" eaLnBrk="1" hangingPunct="1"/>
            <a:r>
              <a:rPr lang="fr-FR" sz="1200" b="0">
                <a:solidFill>
                  <a:srgbClr val="6600CC"/>
                </a:solidFill>
              </a:rPr>
              <a:t>(°) Propagule.</a:t>
            </a:r>
            <a:endParaRPr lang="fr-FR" sz="1200" b="0">
              <a:solidFill>
                <a:schemeClr val="folHlink"/>
              </a:solidFill>
            </a:endParaRPr>
          </a:p>
        </p:txBody>
      </p:sp>
      <p:pic>
        <p:nvPicPr>
          <p:cNvPr id="99334" name="Image 11" descr="paletuvier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5373688"/>
            <a:ext cx="17272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Image 12" descr="paletuvier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5445125"/>
            <a:ext cx="165576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descr="deforestation-seneg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3213100"/>
            <a:ext cx="297815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7"/>
          <p:cNvSpPr txBox="1">
            <a:spLocks noChangeArrowheads="1"/>
          </p:cNvSpPr>
          <p:nvPr/>
        </p:nvSpPr>
        <p:spPr bwMode="auto">
          <a:xfrm>
            <a:off x="395288" y="6237288"/>
            <a:ext cx="4860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En haut mangrove dévastée. Au milieu plantation de propagules de palétuviers. En bas, la mangrove en train de repousser (Sénégal) </a:t>
            </a:r>
            <a:r>
              <a:rPr lang="fr-FR" sz="1200" b="0">
                <a:solidFill>
                  <a:srgbClr val="6600CC"/>
                </a:solidFill>
                <a:cs typeface="Arial" charset="0"/>
              </a:rPr>
              <a:t>↑</a:t>
            </a:r>
            <a:endParaRPr lang="fr-FR" sz="1200" b="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3C60DA9-837F-4AFF-8AC5-C4F5F25DB692}" type="slidenum">
              <a:rPr lang="fr-FR" sz="1200" b="0">
                <a:solidFill>
                  <a:schemeClr val="tx1">
                    <a:tint val="75000"/>
                  </a:schemeClr>
                </a:solidFill>
                <a:latin typeface="Times New Roman" pitchFamily="18" charset="0"/>
              </a:rPr>
              <a:pPr algn="r" fontAlgn="auto">
                <a:spcBef>
                  <a:spcPts val="0"/>
                </a:spcBef>
                <a:spcAft>
                  <a:spcPts val="0"/>
                </a:spcAft>
                <a:defRPr/>
              </a:pPr>
              <a:t>101</a:t>
            </a:fld>
            <a:endParaRPr lang="fr-FR" sz="1200" b="0" dirty="0">
              <a:solidFill>
                <a:schemeClr val="tx1">
                  <a:tint val="75000"/>
                </a:schemeClr>
              </a:solidFill>
              <a:latin typeface="Times New Roman" pitchFamily="18" charset="0"/>
            </a:endParaRPr>
          </a:p>
        </p:txBody>
      </p:sp>
      <p:sp>
        <p:nvSpPr>
          <p:cNvPr id="100358" name="Espace réservé du contenu 1"/>
          <p:cNvSpPr>
            <a:spLocks/>
          </p:cNvSpPr>
          <p:nvPr/>
        </p:nvSpPr>
        <p:spPr bwMode="auto">
          <a:xfrm>
            <a:off x="0" y="908050"/>
            <a:ext cx="88201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(suite et fin) </a:t>
            </a:r>
          </a:p>
          <a:p>
            <a:pPr algn="just" defTabSz="912813"/>
            <a:r>
              <a:rPr lang="fr-FR" b="0" u="sng">
                <a:solidFill>
                  <a:srgbClr val="660066"/>
                </a:solidFill>
                <a:latin typeface="Calibri" pitchFamily="34" charset="0"/>
              </a:rPr>
              <a:t>Replantation</a:t>
            </a:r>
            <a:r>
              <a:rPr lang="fr-FR" b="0">
                <a:solidFill>
                  <a:srgbClr val="660066"/>
                </a:solidFill>
                <a:latin typeface="Calibri" pitchFamily="34" charset="0"/>
              </a:rPr>
              <a:t> (suite) : </a:t>
            </a:r>
            <a:endParaRPr lang="fr-FR" b="0" u="sng">
              <a:solidFill>
                <a:srgbClr val="660066"/>
              </a:solidFill>
              <a:latin typeface="Calibri" pitchFamily="34" charset="0"/>
            </a:endParaRPr>
          </a:p>
          <a:p>
            <a:pPr algn="just" defTabSz="912813"/>
            <a:endParaRPr lang="fr-FR" b="0">
              <a:solidFill>
                <a:srgbClr val="6600CC"/>
              </a:solidFill>
              <a:latin typeface="Calibri" pitchFamily="34" charset="0"/>
            </a:endParaRPr>
          </a:p>
          <a:p>
            <a:pPr algn="just" defTabSz="912813"/>
            <a:endParaRPr lang="fr-FR" b="0">
              <a:solidFill>
                <a:srgbClr val="6600CC"/>
              </a:solidFill>
              <a:latin typeface="Calibri" pitchFamily="34" charset="0"/>
            </a:endParaRPr>
          </a:p>
        </p:txBody>
      </p:sp>
      <p:pic>
        <p:nvPicPr>
          <p:cNvPr id="100359" name="Image 6" descr="affiche_de_demonstra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1241425"/>
            <a:ext cx="352901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ZoneTexte 7"/>
          <p:cNvSpPr txBox="1">
            <a:spLocks noChangeArrowheads="1"/>
          </p:cNvSpPr>
          <p:nvPr/>
        </p:nvSpPr>
        <p:spPr bwMode="auto">
          <a:xfrm>
            <a:off x="2195513" y="1341438"/>
            <a:ext cx="3240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Démonstration du processus de reboisement </a:t>
            </a:r>
          </a:p>
          <a:p>
            <a:pPr algn="r" eaLnBrk="1" hangingPunct="1"/>
            <a:r>
              <a:rPr lang="fr-FR" sz="1200" b="0">
                <a:solidFill>
                  <a:srgbClr val="6600CC"/>
                </a:solidFill>
              </a:rPr>
              <a:t>© </a:t>
            </a:r>
            <a:r>
              <a:rPr lang="fr-FR" sz="1200" b="0">
                <a:solidFill>
                  <a:srgbClr val="6600CC"/>
                </a:solidFill>
                <a:hlinkClick r:id="rId4"/>
              </a:rPr>
              <a:t>www.au-senegal.com</a:t>
            </a:r>
            <a:r>
              <a:rPr lang="fr-FR" sz="1200" b="0">
                <a:solidFill>
                  <a:srgbClr val="6600CC"/>
                </a:solidFill>
              </a:rPr>
              <a:t>  </a:t>
            </a:r>
            <a:r>
              <a:rPr lang="fr-FR" sz="1200" b="0">
                <a:solidFill>
                  <a:srgbClr val="6600CC"/>
                </a:solidFill>
                <a:sym typeface="Symbol" pitchFamily="18" charset="2"/>
              </a:rPr>
              <a:t></a:t>
            </a:r>
            <a:endParaRPr lang="fr-FR" sz="1200" b="0">
              <a:solidFill>
                <a:srgbClr val="6600CC"/>
              </a:solidFill>
            </a:endParaRPr>
          </a:p>
        </p:txBody>
      </p:sp>
      <p:pic>
        <p:nvPicPr>
          <p:cNvPr id="100361" name="Image 8" descr="propagule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38" y="3644900"/>
            <a:ext cx="106521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Image 9" descr="propagule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2708275"/>
            <a:ext cx="10795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Image 10" descr="propagul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3671888"/>
            <a:ext cx="7921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Image 11" descr="propagule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5157788"/>
            <a:ext cx="14779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6" descr="mangroveReboisem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938" y="1916113"/>
            <a:ext cx="17272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7" descr="mangrovePla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9613" y="16287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7" name="Text Box 8"/>
          <p:cNvSpPr txBox="1">
            <a:spLocks noChangeArrowheads="1"/>
          </p:cNvSpPr>
          <p:nvPr/>
        </p:nvSpPr>
        <p:spPr bwMode="auto">
          <a:xfrm>
            <a:off x="250825" y="1700213"/>
            <a:ext cx="1584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Replantation de la mangrove </a:t>
            </a:r>
            <a:r>
              <a:rPr lang="fr-FR" sz="1200" b="0">
                <a:solidFill>
                  <a:srgbClr val="6600CC"/>
                </a:solidFill>
                <a:cs typeface="Arial" charset="0"/>
              </a:rPr>
              <a:t>→</a:t>
            </a:r>
          </a:p>
          <a:p>
            <a:pPr eaLnBrk="1" hangingPunct="1"/>
            <a:endParaRPr lang="fr-FR" sz="1200" b="0">
              <a:solidFill>
                <a:srgbClr val="6600CC"/>
              </a:solidFill>
              <a:cs typeface="Arial" charset="0"/>
            </a:endParaRPr>
          </a:p>
          <a:p>
            <a:pPr eaLnBrk="1" hangingPunct="1"/>
            <a:r>
              <a:rPr lang="fr-FR" sz="1200" b="0">
                <a:solidFill>
                  <a:srgbClr val="6600CC"/>
                </a:solidFill>
                <a:cs typeface="Arial" charset="0"/>
              </a:rPr>
              <a:t>Propagules </a:t>
            </a:r>
            <a:r>
              <a:rPr lang="fr-FR" sz="1200" b="0">
                <a:solidFill>
                  <a:srgbClr val="6600CC"/>
                </a:solidFill>
                <a:cs typeface="Arial" charset="0"/>
                <a:sym typeface="Symbol" pitchFamily="18" charset="2"/>
              </a:rPr>
              <a:t></a:t>
            </a:r>
            <a:endParaRPr lang="fr-FR" sz="1200" b="0">
              <a:solidFill>
                <a:srgbClr val="6600CC"/>
              </a:solidFill>
              <a:cs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116E514-93E9-4B0A-8CBF-0E7B987CAC61}" type="slidenum">
              <a:rPr lang="fr-FR" sz="1200" b="0">
                <a:solidFill>
                  <a:schemeClr val="tx1">
                    <a:tint val="75000"/>
                  </a:schemeClr>
                </a:solidFill>
                <a:latin typeface="Times New Roman" pitchFamily="18" charset="0"/>
              </a:rPr>
              <a:pPr algn="r" fontAlgn="auto">
                <a:spcBef>
                  <a:spcPts val="0"/>
                </a:spcBef>
                <a:spcAft>
                  <a:spcPts val="0"/>
                </a:spcAft>
                <a:defRPr/>
              </a:pPr>
              <a:t>102</a:t>
            </a:fld>
            <a:endParaRPr lang="fr-FR" sz="1200" b="0" dirty="0">
              <a:solidFill>
                <a:schemeClr val="tx1">
                  <a:tint val="75000"/>
                </a:schemeClr>
              </a:solidFill>
              <a:latin typeface="Times New Roman" pitchFamily="18" charset="0"/>
            </a:endParaRPr>
          </a:p>
        </p:txBody>
      </p:sp>
      <p:sp>
        <p:nvSpPr>
          <p:cNvPr id="101379" name="Espace réservé du contenu 1"/>
          <p:cNvSpPr>
            <a:spLocks/>
          </p:cNvSpPr>
          <p:nvPr/>
        </p:nvSpPr>
        <p:spPr bwMode="auto">
          <a:xfrm>
            <a:off x="179388" y="1052513"/>
            <a:ext cx="87852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a:t>
            </a:r>
          </a:p>
          <a:p>
            <a:pPr algn="just" defTabSz="912813"/>
            <a:r>
              <a:rPr lang="fr-FR" b="0">
                <a:solidFill>
                  <a:srgbClr val="660066"/>
                </a:solidFill>
                <a:latin typeface="Calibri" pitchFamily="34" charset="0"/>
              </a:rPr>
              <a:t>Une solution pour reforester est de planter des </a:t>
            </a:r>
            <a:r>
              <a:rPr lang="fr-FR" b="0" i="1">
                <a:solidFill>
                  <a:srgbClr val="660066"/>
                </a:solidFill>
                <a:latin typeface="Calibri" pitchFamily="34" charset="0"/>
              </a:rPr>
              <a:t>haies vives</a:t>
            </a:r>
            <a:r>
              <a:rPr lang="fr-FR" b="0">
                <a:solidFill>
                  <a:srgbClr val="660066"/>
                </a:solidFill>
                <a:latin typeface="Calibri" pitchFamily="34" charset="0"/>
              </a:rPr>
              <a:t> (faites d’arbustes, arbres, buissons vivants) ou de reconstituer des bocages. Voyons ses avantages et inconvénients :</a:t>
            </a:r>
          </a:p>
          <a:p>
            <a:pPr defTabSz="912813"/>
            <a:endParaRPr lang="fr-FR"/>
          </a:p>
          <a:p>
            <a:pPr defTabSz="912813"/>
            <a:r>
              <a:rPr lang="fr-FR">
                <a:solidFill>
                  <a:srgbClr val="6600CC"/>
                </a:solidFill>
              </a:rPr>
              <a:t>Impacts environnementaux positifs de la plantation des haies</a:t>
            </a:r>
            <a:endParaRPr lang="fr-FR" b="0">
              <a:solidFill>
                <a:srgbClr val="6600CC"/>
              </a:solidFill>
            </a:endParaRPr>
          </a:p>
          <a:p>
            <a:pPr defTabSz="912813">
              <a:buFontTx/>
              <a:buChar char="•"/>
            </a:pPr>
            <a:r>
              <a:rPr lang="fr-FR" b="0">
                <a:solidFill>
                  <a:srgbClr val="6600CC"/>
                </a:solidFill>
              </a:rPr>
              <a:t>Amélioration du microclimat (effet de brise-vent). </a:t>
            </a:r>
          </a:p>
          <a:p>
            <a:pPr defTabSz="912813">
              <a:buFontTx/>
              <a:buChar char="•"/>
            </a:pPr>
            <a:r>
              <a:rPr lang="fr-FR" b="0">
                <a:solidFill>
                  <a:srgbClr val="6600CC"/>
                </a:solidFill>
              </a:rPr>
              <a:t>Réduction de l'érosion hydrique et éolienne. </a:t>
            </a:r>
          </a:p>
          <a:p>
            <a:pPr defTabSz="912813">
              <a:buFontTx/>
              <a:buChar char="•"/>
            </a:pPr>
            <a:r>
              <a:rPr lang="fr-FR" b="0">
                <a:solidFill>
                  <a:srgbClr val="6600CC"/>
                </a:solidFill>
              </a:rPr>
              <a:t>Amélioration de l'infiltration d'eau de pluie. </a:t>
            </a:r>
          </a:p>
          <a:p>
            <a:pPr defTabSz="912813">
              <a:buFontTx/>
              <a:buChar char="•"/>
            </a:pPr>
            <a:r>
              <a:rPr lang="fr-FR" b="0">
                <a:solidFill>
                  <a:srgbClr val="6600CC"/>
                </a:solidFill>
              </a:rPr>
              <a:t>Augmentation de la biodiversité des plantes et des animaux (de nombreuses espèces spontanées dans la haie qui est l'habitat de différentes espèces). </a:t>
            </a:r>
          </a:p>
          <a:p>
            <a:pPr defTabSz="912813">
              <a:buFontTx/>
              <a:buChar char="•"/>
            </a:pPr>
            <a:r>
              <a:rPr lang="fr-FR" b="0">
                <a:solidFill>
                  <a:srgbClr val="6600CC"/>
                </a:solidFill>
              </a:rPr>
              <a:t>Fait partie de la diversité du paysage. </a:t>
            </a:r>
          </a:p>
          <a:p>
            <a:pPr defTabSz="912813">
              <a:buFontTx/>
              <a:buChar char="•"/>
            </a:pPr>
            <a:r>
              <a:rPr lang="fr-FR" b="0">
                <a:solidFill>
                  <a:srgbClr val="6600CC"/>
                </a:solidFill>
              </a:rPr>
              <a:t>Amélioration de la gestion et la rotation des pâtures. </a:t>
            </a:r>
          </a:p>
          <a:p>
            <a:pPr defTabSz="912813">
              <a:buFontTx/>
              <a:buChar char="•"/>
            </a:pPr>
            <a:r>
              <a:rPr lang="fr-FR" b="0">
                <a:solidFill>
                  <a:srgbClr val="6600CC"/>
                </a:solidFill>
              </a:rPr>
              <a:t>Certains types de couverture peuvent inclure des espèces économiquement productives, arbres fruitiers (par exemple</a:t>
            </a:r>
            <a:r>
              <a:rPr lang="fr-FR">
                <a:solidFill>
                  <a:srgbClr val="6600CC"/>
                </a:solidFill>
              </a:rPr>
              <a:t> </a:t>
            </a:r>
            <a:r>
              <a:rPr lang="fr-FR" b="0">
                <a:solidFill>
                  <a:srgbClr val="6600CC"/>
                </a:solidFill>
              </a:rPr>
              <a:t>pruniers (Europe), sisal, agrumes (pays chaud) etc) … </a:t>
            </a:r>
          </a:p>
          <a:p>
            <a:pPr defTabSz="912813"/>
            <a:endParaRPr lang="fr-FR" b="0">
              <a:solidFill>
                <a:srgbClr val="6600CC"/>
              </a:solidFill>
            </a:endParaRPr>
          </a:p>
          <a:p>
            <a:pPr defTabSz="912813"/>
            <a:r>
              <a:rPr lang="fr-FR">
                <a:solidFill>
                  <a:srgbClr val="6600CC"/>
                </a:solidFill>
              </a:rPr>
              <a:t>Les impacts environnementaux négatifs </a:t>
            </a:r>
            <a:endParaRPr lang="fr-FR" b="0">
              <a:solidFill>
                <a:srgbClr val="6600CC"/>
              </a:solidFill>
            </a:endParaRPr>
          </a:p>
          <a:p>
            <a:pPr defTabSz="912813">
              <a:buFontTx/>
              <a:buChar char="•"/>
            </a:pPr>
            <a:r>
              <a:rPr lang="fr-FR" b="0">
                <a:solidFill>
                  <a:srgbClr val="6600CC"/>
                </a:solidFill>
              </a:rPr>
              <a:t>Concentration des oiseaux prédateurs (dans certaines régions). </a:t>
            </a:r>
          </a:p>
          <a:p>
            <a:pPr defTabSz="912813">
              <a:buFontTx/>
              <a:buChar char="•"/>
            </a:pPr>
            <a:r>
              <a:rPr lang="fr-FR" b="0">
                <a:solidFill>
                  <a:srgbClr val="6600CC"/>
                </a:solidFill>
              </a:rPr>
              <a:t>Présence de serpents et autres animaux nuisibles ou dangereux (pays chauds).</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1381" name="Picture 6" descr="boc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1989138"/>
            <a:ext cx="12287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7"/>
          <p:cNvSpPr txBox="1">
            <a:spLocks noChangeArrowheads="1"/>
          </p:cNvSpPr>
          <p:nvPr/>
        </p:nvSpPr>
        <p:spPr bwMode="auto">
          <a:xfrm>
            <a:off x="5867400" y="2636838"/>
            <a:ext cx="1801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6600CC"/>
                </a:solidFill>
              </a:rPr>
              <a:t>Exemple de bocage </a:t>
            </a:r>
            <a:r>
              <a:rPr lang="fr-FR" sz="1200">
                <a:solidFill>
                  <a:srgbClr val="6600CC"/>
                </a:solidFill>
                <a:cs typeface="Arial" charset="0"/>
              </a:rPr>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contenu 1"/>
          <p:cNvSpPr>
            <a:spLocks/>
          </p:cNvSpPr>
          <p:nvPr/>
        </p:nvSpPr>
        <p:spPr bwMode="auto">
          <a:xfrm>
            <a:off x="179388" y="1052513"/>
            <a:ext cx="88217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Impacts (suite)</a:t>
            </a:r>
          </a:p>
          <a:p>
            <a:pPr defTabSz="912813"/>
            <a:r>
              <a:rPr lang="fr-FR">
                <a:solidFill>
                  <a:srgbClr val="6600CC"/>
                </a:solidFill>
              </a:rPr>
              <a:t>Impacts sur la productivité du bétail </a:t>
            </a:r>
            <a:endParaRPr lang="fr-FR" b="0">
              <a:solidFill>
                <a:srgbClr val="6600CC"/>
              </a:solidFill>
            </a:endParaRPr>
          </a:p>
          <a:p>
            <a:pPr defTabSz="912813">
              <a:buFontTx/>
              <a:buChar char="•"/>
            </a:pPr>
            <a:r>
              <a:rPr lang="fr-FR" b="0">
                <a:solidFill>
                  <a:srgbClr val="6600CC"/>
                </a:solidFill>
              </a:rPr>
              <a:t>Optimisation de la gestion des pâturages, donc une meilleure production de viande. </a:t>
            </a:r>
          </a:p>
          <a:p>
            <a:pPr defTabSz="912813">
              <a:buFontTx/>
              <a:buChar char="•"/>
            </a:pPr>
            <a:r>
              <a:rPr lang="fr-FR" b="0">
                <a:solidFill>
                  <a:srgbClr val="6600CC"/>
                </a:solidFill>
              </a:rPr>
              <a:t>Amélioration du confort des animaux de pâturage, avec un impact positif sur leur santé et leur croissance (la haie offre de l’ombre, de la nourriture au bétail etc.). </a:t>
            </a:r>
          </a:p>
          <a:p>
            <a:pPr defTabSz="912813">
              <a:buFontTx/>
              <a:buChar char="•"/>
            </a:pPr>
            <a:r>
              <a:rPr lang="fr-FR" b="0">
                <a:solidFill>
                  <a:srgbClr val="6600CC"/>
                </a:solidFill>
              </a:rPr>
              <a:t>Réduction des risques de conflits entre éleveurs et agriculteurs, mais la haie réduit légèrement les superficies en herbe ou des cultures.</a:t>
            </a:r>
          </a:p>
          <a:p>
            <a:pPr defTabSz="912813"/>
            <a:endParaRPr lang="fr-FR" b="0">
              <a:solidFill>
                <a:srgbClr val="660066"/>
              </a:solidFill>
              <a:latin typeface="Calibri" pitchFamily="34" charset="0"/>
            </a:endParaRPr>
          </a:p>
          <a:p>
            <a:pPr algn="just" defTabSz="912813"/>
            <a:r>
              <a:rPr lang="fr-FR" sz="1400" u="sng">
                <a:solidFill>
                  <a:srgbClr val="6600CC"/>
                </a:solidFill>
                <a:latin typeface="Calibri" pitchFamily="34" charset="0"/>
              </a:rPr>
              <a:t>Ampleur et conséquences de la destruction des haies et bocages</a:t>
            </a:r>
          </a:p>
          <a:p>
            <a:pPr algn="just" defTabSz="912813"/>
            <a:r>
              <a:rPr lang="fr-FR" sz="1400" b="0">
                <a:solidFill>
                  <a:srgbClr val="6600CC"/>
                </a:solidFill>
              </a:rPr>
              <a:t>La modernisation et l'intensification de l'agriculture _ le désir d’augmenter la taille des parcelles par soucis de rationalisation » _, la vulgarisation de l'emploi de la tronçonneuse, le manque de considération pour le patrimoine paysager ont entraîné partout en Europe une importante régression des bocages depuis le début des années cinquante. En France, 600.000 km de haies ont été arrachées entre les années soixante et quatre-vingt dix, soit la moitié du linéaire de notre pays (Baudry, 2003), et cela malgré les conséquences déjà bien connues à cette époque (érosion des sols, pollution des cours d'eau par les pesticides d'origine agricole, inondations, etc.). Depuis, un mouvement se dessine pour replanter les haies arrachées lors des remembrements passés. </a:t>
            </a:r>
            <a:r>
              <a:rPr lang="fr-FR" sz="1200" b="0">
                <a:solidFill>
                  <a:srgbClr val="6600CC"/>
                </a:solidFill>
              </a:rPr>
              <a:t>Source: </a:t>
            </a:r>
            <a:r>
              <a:rPr lang="fr-FR" sz="1200" b="0">
                <a:hlinkClick r:id="rId2"/>
              </a:rPr>
              <a:t>http://www.haiesvives.org/html/la%20haie%20champetre/haie_champetre.htm</a:t>
            </a:r>
            <a:r>
              <a:rPr lang="fr-FR" sz="1200" b="0"/>
              <a:t>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437B22-7BC9-4AE0-866C-161E44A55729}" type="slidenum">
              <a:rPr lang="fr-FR" sz="1200" b="0">
                <a:solidFill>
                  <a:schemeClr val="tx1">
                    <a:tint val="75000"/>
                  </a:schemeClr>
                </a:solidFill>
                <a:latin typeface="Times New Roman" pitchFamily="18" charset="0"/>
              </a:rPr>
              <a:pPr algn="r" fontAlgn="auto">
                <a:spcBef>
                  <a:spcPts val="0"/>
                </a:spcBef>
                <a:spcAft>
                  <a:spcPts val="0"/>
                </a:spcAft>
                <a:defRPr/>
              </a:pPr>
              <a:t>103</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2405" name="Picture 6" descr="haie-bocage-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62071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7" descr="remembr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5" y="5732463"/>
            <a:ext cx="15128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8"/>
          <p:cNvSpPr txBox="1">
            <a:spLocks noChangeArrowheads="1"/>
          </p:cNvSpPr>
          <p:nvPr/>
        </p:nvSpPr>
        <p:spPr bwMode="auto">
          <a:xfrm>
            <a:off x="1331913" y="6021388"/>
            <a:ext cx="234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6600CC"/>
                </a:solidFill>
              </a:rPr>
              <a:t>Résultat du remembrement </a:t>
            </a:r>
            <a:r>
              <a:rPr lang="fr-FR" sz="1200">
                <a:solidFill>
                  <a:srgbClr val="6600CC"/>
                </a:solidFill>
                <a:cs typeface="Arial" charset="0"/>
              </a:rPr>
              <a:t>→</a:t>
            </a:r>
          </a:p>
          <a:p>
            <a:pPr eaLnBrk="1" hangingPunct="1"/>
            <a:r>
              <a:rPr lang="fr-FR" sz="1200">
                <a:solidFill>
                  <a:srgbClr val="6600CC"/>
                </a:solidFill>
                <a:cs typeface="Arial" charset="0"/>
              </a:rPr>
              <a:t>(arrachage des haies)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Plantation de haies (techniques de)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9C5D6A6-F986-4E50-ABE4-35CC6701C454}" type="slidenum">
              <a:rPr lang="fr-FR" sz="1200" b="0">
                <a:solidFill>
                  <a:schemeClr val="tx1">
                    <a:tint val="75000"/>
                  </a:schemeClr>
                </a:solidFill>
                <a:latin typeface="Times New Roman" pitchFamily="18" charset="0"/>
              </a:rPr>
              <a:pPr algn="r" fontAlgn="auto">
                <a:spcBef>
                  <a:spcPts val="0"/>
                </a:spcBef>
                <a:spcAft>
                  <a:spcPts val="0"/>
                </a:spcAft>
                <a:defRPr/>
              </a:pPr>
              <a:t>104</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3429"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343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89138"/>
            <a:ext cx="57435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ctangle 9"/>
          <p:cNvSpPr>
            <a:spLocks noChangeArrowheads="1"/>
          </p:cNvSpPr>
          <p:nvPr/>
        </p:nvSpPr>
        <p:spPr bwMode="auto">
          <a:xfrm>
            <a:off x="2749550" y="5991225"/>
            <a:ext cx="361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Exemple de haie à 3 niveaux</a:t>
            </a:r>
          </a:p>
          <a:p>
            <a:pPr algn="ctr" defTabSz="912813" eaLnBrk="0" hangingPunct="0"/>
            <a:r>
              <a:rPr lang="fr-FR" sz="1200" b="0">
                <a:solidFill>
                  <a:srgbClr val="6600CC"/>
                </a:solidFill>
                <a:ea typeface="Times New Roman" pitchFamily="18" charset="0"/>
                <a:cs typeface="Arial" charset="0"/>
              </a:rPr>
              <a:t>(source « Planter des Haies », Dominique Soltner).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Plantation de haies (techniques de)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C9E80B4-6C0A-40D6-9447-1AFA1B9A3CCA}" type="slidenum">
              <a:rPr lang="fr-FR" sz="1200" b="0">
                <a:solidFill>
                  <a:schemeClr val="tx1">
                    <a:tint val="75000"/>
                  </a:schemeClr>
                </a:solidFill>
                <a:latin typeface="Times New Roman" pitchFamily="18" charset="0"/>
              </a:rPr>
              <a:pPr algn="r" fontAlgn="auto">
                <a:spcBef>
                  <a:spcPts val="0"/>
                </a:spcBef>
                <a:spcAft>
                  <a:spcPts val="0"/>
                </a:spcAft>
                <a:defRPr/>
              </a:pPr>
              <a:t>105</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4453" name="Rectangle 7"/>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4454" name="Rectangle 11"/>
          <p:cNvSpPr>
            <a:spLocks noChangeArrowheads="1"/>
          </p:cNvSpPr>
          <p:nvPr/>
        </p:nvSpPr>
        <p:spPr bwMode="auto">
          <a:xfrm>
            <a:off x="0" y="2282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445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060575"/>
            <a:ext cx="57626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Rectangle 12"/>
          <p:cNvSpPr>
            <a:spLocks noChangeArrowheads="1"/>
          </p:cNvSpPr>
          <p:nvPr/>
        </p:nvSpPr>
        <p:spPr bwMode="auto">
          <a:xfrm>
            <a:off x="2309813" y="4206875"/>
            <a:ext cx="4576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Source du schéma : « Planter des Haies » de Dominique Soltner.</a:t>
            </a:r>
          </a:p>
        </p:txBody>
      </p:sp>
      <p:sp>
        <p:nvSpPr>
          <p:cNvPr id="104457" name="Rectangle 14"/>
          <p:cNvSpPr>
            <a:spLocks noChangeArrowheads="1"/>
          </p:cNvSpPr>
          <p:nvPr/>
        </p:nvSpPr>
        <p:spPr bwMode="auto">
          <a:xfrm>
            <a:off x="0" y="2125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445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4581525"/>
            <a:ext cx="38893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Rectangle 15"/>
          <p:cNvSpPr>
            <a:spLocks noChangeArrowheads="1"/>
          </p:cNvSpPr>
          <p:nvPr/>
        </p:nvSpPr>
        <p:spPr bwMode="auto">
          <a:xfrm>
            <a:off x="5924550" y="5770563"/>
            <a:ext cx="1925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 Compostage </a:t>
            </a:r>
          </a:p>
          <a:p>
            <a:pPr algn="ctr" defTabSz="912813" eaLnBrk="0" hangingPunct="0"/>
            <a:r>
              <a:rPr lang="fr-FR" sz="1200" b="0">
                <a:solidFill>
                  <a:srgbClr val="6600CC"/>
                </a:solidFill>
                <a:ea typeface="Times New Roman" pitchFamily="18" charset="0"/>
                <a:cs typeface="Arial" charset="0"/>
              </a:rPr>
              <a:t>(source photo D. Soltner).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CFB2F74-2D65-42BA-9706-9080825D8AFD}" type="slidenum">
              <a:rPr lang="fr-FR" sz="1200" b="0">
                <a:solidFill>
                  <a:schemeClr val="tx1">
                    <a:tint val="75000"/>
                  </a:schemeClr>
                </a:solidFill>
                <a:latin typeface="Times New Roman" pitchFamily="18" charset="0"/>
              </a:rPr>
              <a:pPr algn="r" fontAlgn="auto">
                <a:spcBef>
                  <a:spcPts val="0"/>
                </a:spcBef>
                <a:spcAft>
                  <a:spcPts val="0"/>
                </a:spcAft>
                <a:defRPr/>
              </a:pPr>
              <a:t>106</a:t>
            </a:fld>
            <a:endParaRPr lang="fr-FR" sz="1200" b="0" dirty="0">
              <a:solidFill>
                <a:schemeClr val="tx1">
                  <a:tint val="75000"/>
                </a:schemeClr>
              </a:solidFill>
              <a:latin typeface="Times New Roman" pitchFamily="18" charset="0"/>
            </a:endParaRPr>
          </a:p>
        </p:txBody>
      </p:sp>
      <p:sp>
        <p:nvSpPr>
          <p:cNvPr id="105475"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5477" name="Picture 8" descr="Haie_ecologiq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8575" y="981075"/>
            <a:ext cx="530542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9"/>
          <p:cNvSpPr txBox="1">
            <a:spLocks noChangeArrowheads="1"/>
          </p:cNvSpPr>
          <p:nvPr/>
        </p:nvSpPr>
        <p:spPr bwMode="auto">
          <a:xfrm>
            <a:off x="539750" y="2565400"/>
            <a:ext cx="324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a:solidFill>
                  <a:srgbClr val="6600CC"/>
                </a:solidFill>
              </a:rPr>
              <a:t>Source  : PEPIN D., </a:t>
            </a:r>
            <a:r>
              <a:rPr lang="fr-FR" sz="1200">
                <a:solidFill>
                  <a:srgbClr val="6600CC"/>
                </a:solidFill>
                <a:hlinkClick r:id="rId3"/>
              </a:rPr>
              <a:t>Le Grand livre des Haies</a:t>
            </a:r>
            <a:r>
              <a:rPr lang="fr-FR" sz="1200">
                <a:solidFill>
                  <a:srgbClr val="6600CC"/>
                </a:solidFill>
              </a:rPr>
              <a:t>, édition Larousse, page 92 et 97 </a:t>
            </a:r>
            <a:r>
              <a:rPr lang="fr-FR" sz="1200">
                <a:solidFill>
                  <a:srgbClr val="6600CC"/>
                </a:solidFill>
                <a:cs typeface="Arial" charset="0"/>
              </a:rPr>
              <a:t>→</a:t>
            </a:r>
            <a:r>
              <a:rPr lang="fr-FR" sz="1200">
                <a:solidFill>
                  <a:srgbClr val="6600CC"/>
                </a:solidFill>
              </a:rPr>
              <a:t> </a:t>
            </a:r>
          </a:p>
        </p:txBody>
      </p:sp>
      <p:pic>
        <p:nvPicPr>
          <p:cNvPr id="105479" name="Picture 10" descr="plan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 y="5114925"/>
            <a:ext cx="86772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endParaRPr lang="fr-FR"/>
          </a:p>
          <a:p>
            <a:pPr defTabSz="912813"/>
            <a:r>
              <a:rPr lang="fr-FR">
                <a:solidFill>
                  <a:srgbClr val="6600CC"/>
                </a:solidFill>
              </a:rPr>
              <a:t>Haies en zones tempérées :</a:t>
            </a:r>
          </a:p>
          <a:p>
            <a:pPr defTabSz="912813"/>
            <a:endParaRPr lang="fr-FR">
              <a:solidFill>
                <a:srgbClr val="6600CC"/>
              </a:solidFill>
            </a:endParaRPr>
          </a:p>
          <a:p>
            <a:pPr defTabSz="912813"/>
            <a:r>
              <a:rPr lang="fr-FR">
                <a:solidFill>
                  <a:srgbClr val="6600CC"/>
                </a:solidFill>
              </a:rPr>
              <a:t>Exemple de haie écologique </a:t>
            </a:r>
            <a:r>
              <a:rPr lang="fr-FR">
                <a:solidFill>
                  <a:srgbClr val="6600CC"/>
                </a:solidFill>
                <a:cs typeface="Arial" charset="0"/>
              </a:rPr>
              <a:t>→</a:t>
            </a:r>
          </a:p>
        </p:txBody>
      </p:sp>
      <p:sp>
        <p:nvSpPr>
          <p:cNvPr id="105481" name="Text Box 10"/>
          <p:cNvSpPr txBox="1">
            <a:spLocks noChangeArrowheads="1"/>
          </p:cNvSpPr>
          <p:nvPr/>
        </p:nvSpPr>
        <p:spPr bwMode="auto">
          <a:xfrm>
            <a:off x="179388" y="3284538"/>
            <a:ext cx="35290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spcBef>
                <a:spcPct val="50000"/>
              </a:spcBef>
            </a:pPr>
            <a:r>
              <a:rPr lang="fr-FR" sz="1200" u="sng">
                <a:solidFill>
                  <a:srgbClr val="6600CC"/>
                </a:solidFill>
              </a:rPr>
              <a:t>Bibliographie sur les haies et bocages</a:t>
            </a:r>
            <a:r>
              <a:rPr lang="fr-FR" sz="1200">
                <a:solidFill>
                  <a:srgbClr val="6600CC"/>
                </a:solidFill>
              </a:rPr>
              <a:t> :</a:t>
            </a:r>
          </a:p>
          <a:p>
            <a:pPr algn="just" eaLnBrk="1" hangingPunct="1">
              <a:buFontTx/>
              <a:buChar char="•"/>
            </a:pPr>
            <a:r>
              <a:rPr lang="fr-FR" sz="1200">
                <a:solidFill>
                  <a:srgbClr val="6600CC"/>
                </a:solidFill>
              </a:rPr>
              <a:t> </a:t>
            </a:r>
            <a:r>
              <a:rPr lang="fr-FR" sz="1200" i="1">
                <a:solidFill>
                  <a:srgbClr val="6600CC"/>
                </a:solidFill>
              </a:rPr>
              <a:t>Le Grand livre des Haies</a:t>
            </a:r>
            <a:r>
              <a:rPr lang="fr-FR" sz="1200">
                <a:solidFill>
                  <a:srgbClr val="6600CC"/>
                </a:solidFill>
              </a:rPr>
              <a:t>, Denis Pépin, édition Larousse, 2005.</a:t>
            </a:r>
          </a:p>
          <a:p>
            <a:pPr algn="just" eaLnBrk="1" hangingPunct="1">
              <a:buFontTx/>
              <a:buChar char="•"/>
            </a:pPr>
            <a:r>
              <a:rPr lang="fr-FR" sz="1200">
                <a:solidFill>
                  <a:srgbClr val="6600CC"/>
                </a:solidFill>
              </a:rPr>
              <a:t> </a:t>
            </a:r>
            <a:r>
              <a:rPr lang="fr-FR" sz="1200" i="1">
                <a:solidFill>
                  <a:srgbClr val="6600CC"/>
                </a:solidFill>
              </a:rPr>
              <a:t>Planter des haies. Méthodes de création de haies et bocages,</a:t>
            </a:r>
            <a:r>
              <a:rPr lang="fr-FR" sz="1200">
                <a:solidFill>
                  <a:srgbClr val="6600CC"/>
                </a:solidFill>
              </a:rPr>
              <a:t> Dominique Soltner, collection Sciences et Techniques Agricoles, 49130 SAINT-GEMMES-SUR-LOIRE. Prix 22,60 €. On trouve ce livre, à la librairie « La Maison Rustique », 26 rue Jacob, 75006 PARIS, tél. : 01.42.34.96.60.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78C06A8-0A2B-45B2-A9EC-AA1D495E0E29}" type="slidenum">
              <a:rPr lang="fr-FR" sz="1200" b="0">
                <a:solidFill>
                  <a:schemeClr val="tx1">
                    <a:tint val="75000"/>
                  </a:schemeClr>
                </a:solidFill>
                <a:latin typeface="Times New Roman" pitchFamily="18" charset="0"/>
              </a:rPr>
              <a:pPr algn="r" fontAlgn="auto">
                <a:spcBef>
                  <a:spcPts val="0"/>
                </a:spcBef>
                <a:spcAft>
                  <a:spcPts val="0"/>
                </a:spcAft>
                <a:defRPr/>
              </a:pPr>
              <a:t>107</a:t>
            </a:fld>
            <a:endParaRPr lang="fr-FR" sz="1200" b="0" dirty="0">
              <a:solidFill>
                <a:schemeClr val="tx1">
                  <a:tint val="75000"/>
                </a:schemeClr>
              </a:solidFill>
              <a:latin typeface="Times New Roman" pitchFamily="18" charset="0"/>
            </a:endParaRPr>
          </a:p>
        </p:txBody>
      </p:sp>
      <p:sp>
        <p:nvSpPr>
          <p:cNvPr id="106499"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6500" name="Espace réservé du contenu 1"/>
          <p:cNvSpPr>
            <a:spLocks/>
          </p:cNvSpPr>
          <p:nvPr/>
        </p:nvSpPr>
        <p:spPr bwMode="auto">
          <a:xfrm>
            <a:off x="322263" y="908050"/>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r>
              <a:rPr lang="fr-FR">
                <a:solidFill>
                  <a:srgbClr val="6600CC"/>
                </a:solidFill>
              </a:rPr>
              <a:t>Haies en zones tropicale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6502" name="Rectangle 8"/>
          <p:cNvSpPr>
            <a:spLocks noChangeArrowheads="1"/>
          </p:cNvSpPr>
          <p:nvPr/>
        </p:nvSpPr>
        <p:spPr bwMode="auto">
          <a:xfrm>
            <a:off x="323850" y="1628775"/>
            <a:ext cx="638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eaLnBrk="0" hangingPunct="0"/>
            <a:r>
              <a:rPr lang="fr-FR" sz="1200">
                <a:solidFill>
                  <a:srgbClr val="6600CC"/>
                </a:solidFill>
                <a:ea typeface="Times New Roman" pitchFamily="18" charset="0"/>
                <a:cs typeface="Arial" charset="0"/>
              </a:rPr>
              <a:t>La FAO propose les espèces suivantes, pour les haies d’épineux en région tropicale :</a:t>
            </a:r>
            <a:endParaRPr lang="fr-FR">
              <a:solidFill>
                <a:srgbClr val="6600CC"/>
              </a:solidFill>
              <a:ea typeface="Times New Roman" pitchFamily="18" charset="0"/>
              <a:cs typeface="Arial" charset="0"/>
            </a:endParaRPr>
          </a:p>
        </p:txBody>
      </p:sp>
      <p:graphicFrame>
        <p:nvGraphicFramePr>
          <p:cNvPr id="185687" name="Group 343"/>
          <p:cNvGraphicFramePr>
            <a:graphicFrameLocks noGrp="1"/>
          </p:cNvGraphicFramePr>
          <p:nvPr/>
        </p:nvGraphicFramePr>
        <p:xfrm>
          <a:off x="250825" y="1916113"/>
          <a:ext cx="8642350" cy="4408494"/>
        </p:xfrm>
        <a:graphic>
          <a:graphicData uri="http://schemas.openxmlformats.org/drawingml/2006/table">
            <a:tbl>
              <a:tblPr/>
              <a:tblGrid>
                <a:gridCol w="1873250"/>
                <a:gridCol w="2303463"/>
                <a:gridCol w="2160587"/>
                <a:gridCol w="2305050"/>
              </a:tblGrid>
              <a:tr h="288924">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Espèces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400 - 700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700 - 1000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1000 - 1300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mellifera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nilotica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senegal</a:t>
                      </a: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Agave sisalana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Bauhinia rufescens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Citrus lemon</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Commiphora africana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Dichrostachys cinerea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Euphorbia balsamifera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Haematoxylon brasiletto</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Jatropha curcas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Moringa oleifera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Prosopis juliflora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Ziziphus mauritiana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Ziziphus mucronata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bl>
          </a:graphicData>
        </a:graphic>
      </p:graphicFrame>
      <p:sp>
        <p:nvSpPr>
          <p:cNvPr id="106624" name="Rectangle 333"/>
          <p:cNvSpPr>
            <a:spLocks noChangeArrowheads="1"/>
          </p:cNvSpPr>
          <p:nvPr/>
        </p:nvSpPr>
        <p:spPr bwMode="auto">
          <a:xfrm>
            <a:off x="611188" y="6308725"/>
            <a:ext cx="8064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defTabSz="912813" eaLnBrk="0" hangingPunct="0"/>
            <a:r>
              <a:rPr lang="fr-FR" sz="900">
                <a:solidFill>
                  <a:srgbClr val="6600CC"/>
                </a:solidFill>
                <a:ea typeface="Times New Roman" pitchFamily="18" charset="0"/>
                <a:cs typeface="Arial" charset="0"/>
              </a:rPr>
              <a:t>Espèces d’arbres recommandées pour les haies vives dans les aires sèches et semi-arides de l’Afrique de l’Ouest (de Louppe, 1999). </a:t>
            </a:r>
          </a:p>
          <a:p>
            <a:pPr algn="justLow" defTabSz="912813" eaLnBrk="0" hangingPunct="0"/>
            <a:r>
              <a:rPr lang="en-GB" sz="900">
                <a:solidFill>
                  <a:srgbClr val="6600CC"/>
                </a:solidFill>
                <a:ea typeface="Times New Roman" pitchFamily="18" charset="0"/>
                <a:cs typeface="Arial" charset="0"/>
              </a:rPr>
              <a:t>Source : </a:t>
            </a:r>
            <a:r>
              <a:rPr lang="en-GB" sz="900" i="1">
                <a:solidFill>
                  <a:srgbClr val="6600CC"/>
                </a:solidFill>
                <a:ea typeface="Times New Roman" pitchFamily="18" charset="0"/>
                <a:cs typeface="Arial" charset="0"/>
              </a:rPr>
              <a:t>Live Tree Fences and Ligneous Windbreak</a:t>
            </a:r>
            <a:r>
              <a:rPr lang="en-GB" sz="900">
                <a:solidFill>
                  <a:srgbClr val="6600CC"/>
                </a:solidFill>
                <a:ea typeface="Times New Roman" pitchFamily="18" charset="0"/>
                <a:cs typeface="Arial" charset="0"/>
              </a:rPr>
              <a:t>s, FAO,</a:t>
            </a:r>
            <a:r>
              <a:rPr lang="en-GB" sz="900">
                <a:ea typeface="Times New Roman" pitchFamily="18" charset="0"/>
                <a:cs typeface="Arial" charset="0"/>
              </a:rPr>
              <a:t> </a:t>
            </a:r>
            <a:r>
              <a:rPr lang="en-GB" sz="900">
                <a:ea typeface="Times New Roman" pitchFamily="18" charset="0"/>
                <a:cs typeface="Arial" charset="0"/>
                <a:hlinkClick r:id="rId2"/>
              </a:rPr>
              <a:t>http://www.fao.org/ag/againfo/programmes/en/lead/toolbox/Tech/22Livef.htm</a:t>
            </a:r>
            <a:r>
              <a:rPr lang="en-GB" sz="900">
                <a:ea typeface="Times New Roman" pitchFamily="18" charset="0"/>
                <a:cs typeface="Arial" charset="0"/>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38611FF-0AF1-4541-9347-1784E83C1897}" type="slidenum">
              <a:rPr lang="fr-FR" sz="1200" b="0">
                <a:solidFill>
                  <a:schemeClr val="tx1">
                    <a:tint val="75000"/>
                  </a:schemeClr>
                </a:solidFill>
                <a:latin typeface="Times New Roman" pitchFamily="18" charset="0"/>
              </a:rPr>
              <a:pPr algn="r" fontAlgn="auto">
                <a:spcBef>
                  <a:spcPts val="0"/>
                </a:spcBef>
                <a:spcAft>
                  <a:spcPts val="0"/>
                </a:spcAft>
                <a:defRPr/>
              </a:pPr>
              <a:t>108</a:t>
            </a:fld>
            <a:endParaRPr lang="fr-FR" sz="1200" b="0" dirty="0">
              <a:solidFill>
                <a:schemeClr val="tx1">
                  <a:tint val="75000"/>
                </a:schemeClr>
              </a:solidFill>
              <a:latin typeface="Times New Roman" pitchFamily="18" charset="0"/>
            </a:endParaRPr>
          </a:p>
        </p:txBody>
      </p:sp>
      <p:sp>
        <p:nvSpPr>
          <p:cNvPr id="107523"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7524" name="Espace réservé du contenu 1"/>
          <p:cNvSpPr>
            <a:spLocks/>
          </p:cNvSpPr>
          <p:nvPr/>
        </p:nvSpPr>
        <p:spPr bwMode="auto">
          <a:xfrm>
            <a:off x="322263" y="908050"/>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r>
              <a:rPr lang="fr-FR">
                <a:solidFill>
                  <a:srgbClr val="6600CC"/>
                </a:solidFill>
              </a:rPr>
              <a:t>Haies en zones tropicale (suite et fin)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7526"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1844675"/>
            <a:ext cx="9810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5589588"/>
            <a:ext cx="1238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5805488"/>
            <a:ext cx="1209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Rectangle 25"/>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0" name="Rectangle 27"/>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1" name="Rectangle 29"/>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2" name="Rectangle 31"/>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3" name="Rectangle 33"/>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4" name="Rectangle 35"/>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5" name="Rectangle 37"/>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6" name="Rectangle 39"/>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7" name="Rectangle 41"/>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graphicFrame>
        <p:nvGraphicFramePr>
          <p:cNvPr id="186462" name="Group 94"/>
          <p:cNvGraphicFramePr>
            <a:graphicFrameLocks noGrp="1"/>
          </p:cNvGraphicFramePr>
          <p:nvPr/>
        </p:nvGraphicFramePr>
        <p:xfrm>
          <a:off x="250825" y="1557338"/>
          <a:ext cx="8424863" cy="5111751"/>
        </p:xfrm>
        <a:graphic>
          <a:graphicData uri="http://schemas.openxmlformats.org/drawingml/2006/table">
            <a:tbl>
              <a:tblPr/>
              <a:tblGrid>
                <a:gridCol w="3008313"/>
                <a:gridCol w="2478087"/>
                <a:gridCol w="2938463"/>
              </a:tblGrid>
              <a:tr h="15922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Bauhinia rufescens</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chemeClr val="tx1"/>
                          </a:solidFill>
                          <a:effectLst/>
                          <a:latin typeface="Arial" charset="0"/>
                          <a:ea typeface="Times New Roman" pitchFamily="18" charset="0"/>
                          <a:cs typeface="Arial" charset="0"/>
                        </a:rPr>
                        <a:t>Agave Sisalana</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8000"/>
                          </a:solidFill>
                          <a:effectLst/>
                          <a:latin typeface="Arial" charset="0"/>
                          <a:ea typeface="Times New Roman" pitchFamily="18" charset="0"/>
                          <a:cs typeface="Arial" charset="0"/>
                        </a:rPr>
                        <a:t>Ziziphus mauritiana</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748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i="1" u="none" strike="noStrike" cap="none" normalizeH="0" baseline="0" smtClean="0">
                          <a:ln>
                            <a:noFill/>
                          </a:ln>
                          <a:solidFill>
                            <a:srgbClr val="008000"/>
                          </a:solidFill>
                          <a:effectLst/>
                          <a:latin typeface="Arial" charset="0"/>
                          <a:ea typeface="Times New Roman" pitchFamily="18" charset="0"/>
                          <a:cs typeface="Arial" charset="0"/>
                        </a:rPr>
                        <a:t>Lawsonia inermis</a:t>
                      </a:r>
                      <a:endParaRPr kumimoji="0" lang="it-IT"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chemeClr val="tx1"/>
                          </a:solidFill>
                          <a:effectLst/>
                          <a:latin typeface="Arial" charset="0"/>
                          <a:ea typeface="Times New Roman" pitchFamily="18" charset="0"/>
                          <a:cs typeface="Arial" charset="0"/>
                        </a:rPr>
                        <a:t>Figuier de barbarie</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8000"/>
                          </a:solidFill>
                          <a:effectLst/>
                          <a:latin typeface="Arial" charset="0"/>
                          <a:ea typeface="Times New Roman" pitchFamily="18" charset="0"/>
                          <a:cs typeface="Arial" charset="0"/>
                        </a:rPr>
                        <a:t>Acacia senegal (avec la gomme arabique sortant du tronc)</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44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Euphorbia balsamifera</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Jatropha curcas (produit un biodiesel)</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Moringa oleifera (produit de l</a:t>
                      </a:r>
                      <a:r>
                        <a:rPr kumimoji="0" lang="fr-FR" sz="1200" b="1" i="1" u="none" strike="noStrike" cap="none" normalizeH="0" baseline="0" smtClean="0">
                          <a:ln>
                            <a:noFill/>
                          </a:ln>
                          <a:solidFill>
                            <a:srgbClr val="000000"/>
                          </a:solidFill>
                          <a:effectLst/>
                          <a:latin typeface="Arial"/>
                          <a:cs typeface="Times New Roman" pitchFamily="18" charset="0"/>
                        </a:rPr>
                        <a:t>’</a:t>
                      </a: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huile comestible)</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7556" name="Picture 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1773238"/>
            <a:ext cx="109855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7" name="Picture 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1844675"/>
            <a:ext cx="936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8" name="Picture 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950" y="2078038"/>
            <a:ext cx="1439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9" name="Picture 1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5963" y="5673725"/>
            <a:ext cx="12969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0" name="Picture 1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850" y="3716338"/>
            <a:ext cx="125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1" name="Picture 1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8038" y="5661025"/>
            <a:ext cx="12239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2" name="Picture 1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9338" y="5589588"/>
            <a:ext cx="752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3" name="Picture 10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850" y="5516563"/>
            <a:ext cx="13684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4" name="Picture 10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3938" y="3860800"/>
            <a:ext cx="7810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5" name="Picture 10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0" y="3860800"/>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6" name="Picture 10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0425" y="3716338"/>
            <a:ext cx="10572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7" name="Picture 10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80288" y="3716338"/>
            <a:ext cx="8286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8" name="Picture 10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92275" y="3716338"/>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BD2869-00CA-4BD2-B8DA-0A15EFAAB062}" type="slidenum">
              <a:rPr lang="fr-FR" sz="1200" b="0">
                <a:solidFill>
                  <a:schemeClr val="tx1">
                    <a:tint val="75000"/>
                  </a:schemeClr>
                </a:solidFill>
                <a:latin typeface="Times New Roman" pitchFamily="18" charset="0"/>
              </a:rPr>
              <a:pPr algn="r" fontAlgn="auto">
                <a:spcBef>
                  <a:spcPts val="0"/>
                </a:spcBef>
                <a:spcAft>
                  <a:spcPts val="0"/>
                </a:spcAft>
                <a:defRPr/>
              </a:pPr>
              <a:t>109</a:t>
            </a:fld>
            <a:endParaRPr lang="fr-FR" sz="1200" b="0" dirty="0">
              <a:solidFill>
                <a:schemeClr val="tx1">
                  <a:tint val="75000"/>
                </a:schemeClr>
              </a:solidFill>
              <a:latin typeface="Times New Roman" pitchFamily="18" charset="0"/>
            </a:endParaRPr>
          </a:p>
        </p:txBody>
      </p:sp>
      <p:sp>
        <p:nvSpPr>
          <p:cNvPr id="108547"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8549" name="Espace réservé du contenu 1"/>
          <p:cNvSpPr>
            <a:spLocks/>
          </p:cNvSpPr>
          <p:nvPr/>
        </p:nvSpPr>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sz="1200" u="sng">
                <a:solidFill>
                  <a:srgbClr val="660066"/>
                </a:solidFill>
                <a:latin typeface="Calibri" pitchFamily="34" charset="0"/>
                <a:cs typeface="Arial" charset="0"/>
              </a:rPr>
              <a:t>17) Annexe: Replantation de haies vives (suite &amp; fin)</a:t>
            </a:r>
          </a:p>
          <a:p>
            <a:pPr defTabSz="912813"/>
            <a:r>
              <a:rPr lang="fr-FR" sz="1200">
                <a:solidFill>
                  <a:srgbClr val="6600CC"/>
                </a:solidFill>
                <a:latin typeface="Calibri" pitchFamily="34" charset="0"/>
              </a:rPr>
              <a:t>Bibliographie sur les haies :</a:t>
            </a:r>
          </a:p>
          <a:p>
            <a:pPr defTabSz="912813"/>
            <a:r>
              <a:rPr lang="fr-FR" sz="1200" u="sng">
                <a:latin typeface="Calibri" pitchFamily="34" charset="0"/>
              </a:rPr>
              <a:t>Sur les haies d’épineux et arbres et arbustes de zones arides et semi-arides</a:t>
            </a:r>
            <a:endParaRPr lang="en-US" sz="1200" u="sng">
              <a:latin typeface="Calibri" pitchFamily="34" charset="0"/>
            </a:endParaRPr>
          </a:p>
          <a:p>
            <a:pPr defTabSz="912813"/>
            <a:r>
              <a:rPr lang="en-GB" sz="1200">
                <a:latin typeface="Calibri" pitchFamily="34" charset="0"/>
              </a:rPr>
              <a:t>[1] </a:t>
            </a:r>
            <a:r>
              <a:rPr lang="en-GB" sz="1200" i="1">
                <a:latin typeface="Calibri" pitchFamily="34" charset="0"/>
              </a:rPr>
              <a:t>Non-timber uses of selected arid zone trees and shrubs in Africa,</a:t>
            </a:r>
            <a:r>
              <a:rPr lang="en-GB" sz="1200">
                <a:latin typeface="Calibri" pitchFamily="34" charset="0"/>
              </a:rPr>
              <a:t> F. E. M. Booth,G. E. Wickens, FAO Conservation Guide, 1988, Rome.</a:t>
            </a:r>
            <a:endParaRPr lang="de-DE" sz="1200">
              <a:latin typeface="Calibri" pitchFamily="34" charset="0"/>
            </a:endParaRPr>
          </a:p>
          <a:p>
            <a:pPr defTabSz="912813"/>
            <a:r>
              <a:rPr lang="de-DE" sz="1200">
                <a:latin typeface="Calibri" pitchFamily="34" charset="0"/>
              </a:rPr>
              <a:t>[2] </a:t>
            </a:r>
            <a:r>
              <a:rPr lang="en-GB" sz="1200" i="1">
                <a:latin typeface="Calibri" pitchFamily="34" charset="0"/>
              </a:rPr>
              <a:t>Live Fences,</a:t>
            </a:r>
            <a:r>
              <a:rPr lang="en-GB" sz="1200">
                <a:latin typeface="Calibri" pitchFamily="34" charset="0"/>
              </a:rPr>
              <a:t> </a:t>
            </a:r>
            <a:r>
              <a:rPr lang="de-DE" sz="1200">
                <a:latin typeface="Calibri" pitchFamily="34" charset="0"/>
              </a:rPr>
              <a:t>Cherry, S.D. &amp; Fernandes, E.C.M. 1999. </a:t>
            </a:r>
            <a:r>
              <a:rPr lang="en-GB" sz="1200">
                <a:latin typeface="Calibri" pitchFamily="34" charset="0"/>
                <a:hlinkClick r:id="rId2" tooltip="blocked::http://ppathw3.cals.cornell.edu/mba_project/livefence.html"/>
              </a:rPr>
              <a:t>http://ppathw3.cals.cornell.edu/mba_project/livefence.html</a:t>
            </a:r>
            <a:r>
              <a:rPr lang="en-GB" sz="1200">
                <a:latin typeface="Calibri" pitchFamily="34" charset="0"/>
              </a:rPr>
              <a:t>   </a:t>
            </a:r>
            <a:r>
              <a:rPr lang="en-GB" sz="1200" i="1">
                <a:latin typeface="Calibri" pitchFamily="34" charset="0"/>
              </a:rPr>
              <a:t>(includes good example photos and descriptions as well as additional references).</a:t>
            </a:r>
            <a:endParaRPr lang="en-GB" sz="1200">
              <a:latin typeface="Calibri" pitchFamily="34" charset="0"/>
            </a:endParaRPr>
          </a:p>
          <a:p>
            <a:pPr defTabSz="912813"/>
            <a:r>
              <a:rPr lang="en-GB" sz="1200">
                <a:latin typeface="Calibri" pitchFamily="34" charset="0"/>
              </a:rPr>
              <a:t>[3] </a:t>
            </a:r>
            <a:r>
              <a:rPr lang="en-GB" sz="1200" i="1">
                <a:latin typeface="Calibri" pitchFamily="34" charset="0"/>
              </a:rPr>
              <a:t>Availability and Role of Multipurpose Trees and Shrubs in Sustainable Agriculture in Kenya,</a:t>
            </a:r>
            <a:r>
              <a:rPr lang="en-GB" sz="1200">
                <a:latin typeface="Calibri" pitchFamily="34" charset="0"/>
              </a:rPr>
              <a:t> Ariga, E, S. 1997, Journal of Sustainable Agriculture. 10:2/3, 25-35.</a:t>
            </a:r>
          </a:p>
          <a:p>
            <a:pPr defTabSz="912813"/>
            <a:r>
              <a:rPr lang="en-GB" sz="1200">
                <a:latin typeface="Calibri" pitchFamily="34" charset="0"/>
              </a:rPr>
              <a:t>[4] The case of live hedges in the Central Plateau of Burkina Faso</a:t>
            </a:r>
            <a:r>
              <a:rPr lang="en-GB" sz="1200" i="1">
                <a:latin typeface="Calibri" pitchFamily="34" charset="0"/>
              </a:rPr>
              <a:t>.</a:t>
            </a:r>
            <a:r>
              <a:rPr lang="en-GB" sz="1200">
                <a:latin typeface="Calibri" pitchFamily="34" charset="0"/>
              </a:rPr>
              <a:t> Adoption of agroforestry technology. Ayuk, E.T., 1997. </a:t>
            </a:r>
            <a:r>
              <a:rPr lang="en-GB" sz="1200" i="1">
                <a:latin typeface="Calibri" pitchFamily="34" charset="0"/>
              </a:rPr>
              <a:t>Agricultural Systems</a:t>
            </a:r>
            <a:r>
              <a:rPr lang="en-GB" sz="1200">
                <a:latin typeface="Calibri" pitchFamily="34" charset="0"/>
              </a:rPr>
              <a:t> 54(2): 189-206.</a:t>
            </a:r>
          </a:p>
          <a:p>
            <a:pPr defTabSz="912813"/>
            <a:r>
              <a:rPr lang="en-GB" sz="1200">
                <a:latin typeface="Calibri" pitchFamily="34" charset="0"/>
              </a:rPr>
              <a:t>[5] </a:t>
            </a:r>
            <a:r>
              <a:rPr lang="en-GB" sz="1200" i="1">
                <a:latin typeface="Calibri" pitchFamily="34" charset="0"/>
              </a:rPr>
              <a:t>Technical advisory notes on live fencing in semi arid West Africa.</a:t>
            </a:r>
            <a:r>
              <a:rPr lang="en-GB" sz="1200">
                <a:latin typeface="Calibri" pitchFamily="34" charset="0"/>
              </a:rPr>
              <a:t> Djimdé, M., 1998. </a:t>
            </a:r>
            <a:r>
              <a:rPr lang="en-US" sz="1200">
                <a:latin typeface="Calibri" pitchFamily="34" charset="0"/>
              </a:rPr>
              <a:t>ICRAF, Samanko, Mali. 7 p.</a:t>
            </a:r>
            <a:endParaRPr lang="en-GB" sz="1200">
              <a:latin typeface="Calibri" pitchFamily="34" charset="0"/>
            </a:endParaRPr>
          </a:p>
          <a:p>
            <a:pPr defTabSz="912813"/>
            <a:r>
              <a:rPr lang="en-GB" sz="1200">
                <a:latin typeface="Calibri" pitchFamily="34" charset="0"/>
              </a:rPr>
              <a:t>[6] </a:t>
            </a:r>
            <a:r>
              <a:rPr lang="en-GB" sz="1200" i="1">
                <a:latin typeface="Calibri" pitchFamily="34" charset="0"/>
              </a:rPr>
              <a:t>A socioeconomic evaluation of live fencing and windbreak agroforestry technologies in Kaolack, Senegal</a:t>
            </a:r>
            <a:r>
              <a:rPr lang="en-GB" sz="1200">
                <a:latin typeface="Calibri" pitchFamily="34" charset="0"/>
              </a:rPr>
              <a:t>. Satin, M. S. 1998. M.Sc., West Virginia University, Morgantown, West Virginia, USA, 255 p.</a:t>
            </a:r>
          </a:p>
          <a:p>
            <a:pPr defTabSz="912813"/>
            <a:r>
              <a:rPr lang="en-GB" sz="1200">
                <a:latin typeface="Calibri" pitchFamily="34" charset="0"/>
              </a:rPr>
              <a:t>[7] </a:t>
            </a:r>
            <a:r>
              <a:rPr lang="en-GB" sz="1200" i="1">
                <a:latin typeface="Calibri" pitchFamily="34" charset="0"/>
              </a:rPr>
              <a:t>Assessing autonomy among Sahelian woman: an analitical framework for women's production work</a:t>
            </a:r>
            <a:r>
              <a:rPr lang="en-GB" sz="1200">
                <a:latin typeface="Calibri" pitchFamily="34" charset="0"/>
              </a:rPr>
              <a:t>. </a:t>
            </a:r>
            <a:r>
              <a:rPr lang="fr-FR" sz="1200">
                <a:latin typeface="Calibri" pitchFamily="34" charset="0"/>
              </a:rPr>
              <a:t>Simard, P., 1998. </a:t>
            </a:r>
            <a:r>
              <a:rPr lang="fr-FR" sz="1200" i="1">
                <a:latin typeface="Calibri" pitchFamily="34" charset="0"/>
              </a:rPr>
              <a:t>Development in Practice</a:t>
            </a:r>
            <a:r>
              <a:rPr lang="fr-FR" sz="1200">
                <a:latin typeface="Calibri" pitchFamily="34" charset="0"/>
              </a:rPr>
              <a:t> 8 (2): 186-202.</a:t>
            </a:r>
            <a:endParaRPr lang="fr-FR" sz="1200" u="sng">
              <a:latin typeface="Calibri" pitchFamily="34" charset="0"/>
            </a:endParaRPr>
          </a:p>
          <a:p>
            <a:pPr defTabSz="912813"/>
            <a:r>
              <a:rPr lang="fr-FR" sz="1200" u="sng">
                <a:latin typeface="Calibri" pitchFamily="34" charset="0"/>
              </a:rPr>
              <a:t>En Français </a:t>
            </a:r>
            <a:r>
              <a:rPr lang="fr-FR" sz="1200">
                <a:latin typeface="Calibri" pitchFamily="34" charset="0"/>
              </a:rPr>
              <a:t>:</a:t>
            </a:r>
          </a:p>
          <a:p>
            <a:pPr defTabSz="912813"/>
            <a:r>
              <a:rPr lang="fr-FR" sz="1200">
                <a:latin typeface="Calibri" pitchFamily="34" charset="0"/>
              </a:rPr>
              <a:t>[a] </a:t>
            </a:r>
            <a:r>
              <a:rPr lang="fr-FR" sz="1200" i="1">
                <a:latin typeface="Calibri" pitchFamily="34" charset="0"/>
              </a:rPr>
              <a:t>Les haies vives défensives en zones sèches et subhumides d'Afrique de l'Ouest</a:t>
            </a:r>
            <a:r>
              <a:rPr lang="fr-FR" sz="1200">
                <a:latin typeface="Calibri" pitchFamily="34" charset="0"/>
              </a:rPr>
              <a:t>. Atelier Jachères, Dakar.  Louppe, D., Yossi H. 1999.</a:t>
            </a:r>
          </a:p>
          <a:p>
            <a:pPr defTabSz="912813"/>
            <a:r>
              <a:rPr lang="fr-FR" sz="1200">
                <a:latin typeface="Calibri" pitchFamily="34" charset="0"/>
              </a:rPr>
              <a:t>[b] Temps des villes, temps des vivres: l'essor du vivrier marchand en Côte d'Ivoire. Chaléard, J.-L., 1996. Karthala, Paris. 661 p.</a:t>
            </a:r>
          </a:p>
          <a:p>
            <a:pPr defTabSz="912813"/>
            <a:r>
              <a:rPr lang="fr-FR" sz="1200">
                <a:latin typeface="Calibri" pitchFamily="34" charset="0"/>
              </a:rPr>
              <a:t>[c] </a:t>
            </a:r>
            <a:r>
              <a:rPr lang="fr-FR" sz="1200" i="1">
                <a:latin typeface="Calibri" pitchFamily="34" charset="0"/>
              </a:rPr>
              <a:t>Propagation et comportement d'espèces à usages multiples en haies vives pour la zone sahélo-soudanienne: résultats préliminaires d'essais menés à Gonse et Dinderesso (Burkina Faso), </a:t>
            </a:r>
            <a:r>
              <a:rPr lang="fr-FR" sz="1200">
                <a:latin typeface="Calibri" pitchFamily="34" charset="0"/>
              </a:rPr>
              <a:t>Depommier, D., 1991, in: Riedacker, A., E. Dreyer, C. Pafadnam et G. Bory (éd.). </a:t>
            </a:r>
            <a:r>
              <a:rPr lang="fr-FR" sz="1200" i="1">
                <a:latin typeface="Calibri" pitchFamily="34" charset="0"/>
              </a:rPr>
              <a:t>Physiologie des arbres et arbustes en zones semi-arides. </a:t>
            </a:r>
            <a:r>
              <a:rPr lang="fr-FR" sz="1200">
                <a:latin typeface="Calibri" pitchFamily="34" charset="0"/>
              </a:rPr>
              <a:t>20 mars - 6 avril 1990. Groupe d'Étude de l'Arbre Observatoire du Sahara et du Sahel, Paris et Nancy, France. pp. 155-165.</a:t>
            </a:r>
          </a:p>
          <a:p>
            <a:pPr defTabSz="912813"/>
            <a:r>
              <a:rPr lang="fr-FR" sz="1200">
                <a:latin typeface="Calibri" pitchFamily="34" charset="0"/>
              </a:rPr>
              <a:t>[d] </a:t>
            </a:r>
            <a:r>
              <a:rPr lang="fr-FR" sz="1200" i="1">
                <a:latin typeface="Calibri" pitchFamily="34" charset="0"/>
              </a:rPr>
              <a:t>L'expansion des marchés ouest-africains des produits végétaux frais</a:t>
            </a:r>
            <a:r>
              <a:rPr lang="fr-FR" sz="1200">
                <a:latin typeface="Calibri" pitchFamily="34" charset="0"/>
              </a:rPr>
              <a:t>. Harre, D.M., 1997. </a:t>
            </a:r>
            <a:r>
              <a:rPr lang="fr-FR" sz="1200" i="1">
                <a:latin typeface="Calibri" pitchFamily="34" charset="0"/>
              </a:rPr>
              <a:t>Les Cahiers de la Recherche et du Développement</a:t>
            </a:r>
            <a:r>
              <a:rPr lang="fr-FR" sz="1200">
                <a:latin typeface="Calibri" pitchFamily="34" charset="0"/>
              </a:rPr>
              <a:t> 44: 86-99.</a:t>
            </a:r>
          </a:p>
          <a:p>
            <a:pPr defTabSz="912813"/>
            <a:r>
              <a:rPr lang="fr-FR" sz="1200">
                <a:latin typeface="Calibri" pitchFamily="34" charset="0"/>
              </a:rPr>
              <a:t>[e] </a:t>
            </a:r>
            <a:r>
              <a:rPr lang="fr-FR" sz="1200" i="1">
                <a:latin typeface="Calibri" pitchFamily="34" charset="0"/>
              </a:rPr>
              <a:t>Rapport annuel d'activités, campagne agricole</a:t>
            </a:r>
            <a:r>
              <a:rPr lang="fr-FR" sz="1200">
                <a:latin typeface="Calibri" pitchFamily="34" charset="0"/>
              </a:rPr>
              <a:t> 1998/1999. Ministère du Développement Rural et de l'Eau, 1999. Bamako, Mali. 101 p.</a:t>
            </a:r>
          </a:p>
          <a:p>
            <a:pPr defTabSz="912813"/>
            <a:r>
              <a:rPr lang="fr-FR" sz="1200">
                <a:latin typeface="Calibri" pitchFamily="34" charset="0"/>
              </a:rPr>
              <a:t>[f] Campagne africaine en devenir. Arguments, Pélissier, P., 1995.  Paris. 318 p.</a:t>
            </a:r>
          </a:p>
          <a:p>
            <a:pPr defTabSz="912813"/>
            <a:r>
              <a:rPr lang="fr-FR" sz="1200">
                <a:latin typeface="Calibri" pitchFamily="34" charset="0"/>
              </a:rPr>
              <a:t>[g] La dynamique des systèmes agraires dans le Sud-Ouest Nigérien: le cas des cultures de contre-saison dans la région du Boboye, Yamba, B., I.M. Bouzou et B. Amadou, 1997.. In: </a:t>
            </a:r>
            <a:r>
              <a:rPr lang="fr-FR" sz="1200" i="1">
                <a:latin typeface="Calibri" pitchFamily="34" charset="0"/>
              </a:rPr>
              <a:t>Pratiques de gestion de l'environnement dans les pays tropicaux.</a:t>
            </a:r>
            <a:r>
              <a:rPr lang="fr-FR" sz="1200">
                <a:latin typeface="Calibri" pitchFamily="34" charset="0"/>
              </a:rPr>
              <a:t> DYMSET, CRET, Singaravélou (éd.). Talence. pp. 295-309.</a:t>
            </a:r>
          </a:p>
          <a:p>
            <a:pPr defTabSz="912813"/>
            <a:r>
              <a:rPr lang="fr-FR" sz="1200">
                <a:latin typeface="Calibri" pitchFamily="34" charset="0"/>
              </a:rPr>
              <a:t>[h] </a:t>
            </a:r>
            <a:r>
              <a:rPr lang="fr-FR" sz="1200" i="1">
                <a:latin typeface="Calibri" pitchFamily="34" charset="0"/>
              </a:rPr>
              <a:t>La jachère en Afrique tropicale: rôles, aménagement, alternatives, Volume 1, Actes du séminaire international,</a:t>
            </a:r>
            <a:r>
              <a:rPr lang="fr-FR" sz="1200">
                <a:latin typeface="Calibri" pitchFamily="34" charset="0"/>
              </a:rPr>
              <a:t> Dakar, 13-16 avril 1999, Christian Floret,Roger Pontanier, John Libbey Eurotext editeur (en coopération avec l'IRD, le CORAF, la CE),  _ sur les techniques de haies vives, voir page 730.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0A1DBB-7F9C-484C-AFA6-39482D7A314C}" type="slidenum">
              <a:rPr lang="fr-FR" sz="1200" b="0">
                <a:solidFill>
                  <a:schemeClr val="tx1">
                    <a:tint val="75000"/>
                  </a:schemeClr>
                </a:solidFill>
                <a:latin typeface="Times New Roman" pitchFamily="18" charset="0"/>
              </a:rPr>
              <a:pPr algn="r" fontAlgn="auto">
                <a:spcBef>
                  <a:spcPts val="0"/>
                </a:spcBef>
                <a:spcAft>
                  <a:spcPts val="0"/>
                </a:spcAft>
                <a:defRPr/>
              </a:pPr>
              <a:t>11</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Text Box 8"/>
          <p:cNvSpPr txBox="1">
            <a:spLocks noChangeArrowheads="1"/>
          </p:cNvSpPr>
          <p:nvPr/>
        </p:nvSpPr>
        <p:spPr bwMode="auto">
          <a:xfrm>
            <a:off x="755576" y="6381328"/>
            <a:ext cx="7902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dirty="0" smtClean="0">
                <a:solidFill>
                  <a:srgbClr val="6600CC"/>
                </a:solidFill>
              </a:rPr>
              <a:t>Déforestation</a:t>
            </a:r>
            <a:r>
              <a:rPr lang="fr-FR" sz="1200" b="0" dirty="0" smtClean="0">
                <a:solidFill>
                  <a:srgbClr val="6600CC"/>
                </a:solidFill>
              </a:rPr>
              <a:t> : Changement net de la superficie forestière entre 2000 et 2005. Source: FAO, 2006 (IPCC, 2007). </a:t>
            </a:r>
            <a:endParaRPr lang="fr-FR" sz="1200" b="0" i="1" dirty="0">
              <a:solidFill>
                <a:srgbClr val="6600CC"/>
              </a:solidFill>
            </a:endParaRPr>
          </a:p>
        </p:txBody>
      </p:sp>
      <p:pic>
        <p:nvPicPr>
          <p:cNvPr id="5" name="Image 4" descr="CarteDeforestation2006.jpg"/>
          <p:cNvPicPr>
            <a:picLocks noChangeAspect="1"/>
          </p:cNvPicPr>
          <p:nvPr/>
        </p:nvPicPr>
        <p:blipFill>
          <a:blip r:embed="rId2" cstate="print"/>
          <a:stretch>
            <a:fillRect/>
          </a:stretch>
        </p:blipFill>
        <p:spPr>
          <a:xfrm>
            <a:off x="683568" y="1052736"/>
            <a:ext cx="7648575" cy="4038600"/>
          </a:xfrm>
          <a:prstGeom prst="rect">
            <a:avLst/>
          </a:prstGeom>
        </p:spPr>
      </p:pic>
      <p:pic>
        <p:nvPicPr>
          <p:cNvPr id="6" name="Image 5" descr="legende2.jpg"/>
          <p:cNvPicPr>
            <a:picLocks noChangeAspect="1"/>
          </p:cNvPicPr>
          <p:nvPr/>
        </p:nvPicPr>
        <p:blipFill>
          <a:blip r:embed="rId3" cstate="print"/>
          <a:stretch>
            <a:fillRect/>
          </a:stretch>
        </p:blipFill>
        <p:spPr>
          <a:xfrm>
            <a:off x="2411760" y="5085184"/>
            <a:ext cx="742950" cy="1143000"/>
          </a:xfrm>
          <a:prstGeom prst="rect">
            <a:avLst/>
          </a:prstGeom>
        </p:spPr>
      </p:pic>
      <p:sp>
        <p:nvSpPr>
          <p:cNvPr id="7" name="Rectangle 6"/>
          <p:cNvSpPr/>
          <p:nvPr/>
        </p:nvSpPr>
        <p:spPr>
          <a:xfrm>
            <a:off x="3131840" y="5085184"/>
            <a:ext cx="5832648" cy="1169551"/>
          </a:xfrm>
          <a:prstGeom prst="rect">
            <a:avLst/>
          </a:prstGeom>
        </p:spPr>
        <p:txBody>
          <a:bodyPr wrap="square">
            <a:spAutoFit/>
          </a:bodyPr>
          <a:lstStyle/>
          <a:p>
            <a:r>
              <a:rPr lang="fr-FR" sz="1400" b="0" dirty="0" smtClean="0">
                <a:solidFill>
                  <a:srgbClr val="6600CC"/>
                </a:solidFill>
              </a:rPr>
              <a:t>&gt; 0,5% de décroissance par an.</a:t>
            </a:r>
          </a:p>
          <a:p>
            <a:endParaRPr lang="fr-FR" sz="1400" b="0" dirty="0" smtClean="0">
              <a:solidFill>
                <a:srgbClr val="6600CC"/>
              </a:solidFill>
            </a:endParaRPr>
          </a:p>
          <a:p>
            <a:r>
              <a:rPr lang="fr-FR" sz="1400" b="0" dirty="0" smtClean="0">
                <a:solidFill>
                  <a:srgbClr val="6600CC"/>
                </a:solidFill>
              </a:rPr>
              <a:t>&gt; 0,5% de croissance par an.</a:t>
            </a:r>
          </a:p>
          <a:p>
            <a:endParaRPr lang="fr-FR" sz="1400" b="0" dirty="0" smtClean="0">
              <a:solidFill>
                <a:srgbClr val="6600CC"/>
              </a:solidFill>
            </a:endParaRPr>
          </a:p>
          <a:p>
            <a:r>
              <a:rPr lang="fr-FR" sz="1400" b="0" dirty="0" smtClean="0">
                <a:solidFill>
                  <a:srgbClr val="6600CC"/>
                </a:solidFill>
              </a:rPr>
              <a:t>Taux de changement en-dessous de 0,5% par an.</a:t>
            </a:r>
            <a:endParaRPr lang="fr-FR" sz="1400" b="0" dirty="0">
              <a:solidFill>
                <a:srgbClr val="6600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AB44DC-325A-47C9-9E99-1F05DAE5D593}" type="slidenum">
              <a:rPr lang="fr-FR" sz="1200" b="0">
                <a:solidFill>
                  <a:schemeClr val="tx1">
                    <a:tint val="75000"/>
                  </a:schemeClr>
                </a:solidFill>
                <a:latin typeface="Times New Roman" pitchFamily="18" charset="0"/>
              </a:rPr>
              <a:pPr algn="r" fontAlgn="auto">
                <a:spcBef>
                  <a:spcPts val="0"/>
                </a:spcBef>
                <a:spcAft>
                  <a:spcPts val="0"/>
                </a:spcAft>
                <a:defRPr/>
              </a:pPr>
              <a:t>110</a:t>
            </a:fld>
            <a:endParaRPr lang="fr-FR" sz="1200" b="0" dirty="0">
              <a:solidFill>
                <a:schemeClr val="tx1">
                  <a:tint val="75000"/>
                </a:schemeClr>
              </a:solidFill>
              <a:latin typeface="Times New Roman" pitchFamily="18" charset="0"/>
            </a:endParaRPr>
          </a:p>
        </p:txBody>
      </p:sp>
      <p:sp>
        <p:nvSpPr>
          <p:cNvPr id="109572" name="ZoneTexte 4"/>
          <p:cNvSpPr txBox="1">
            <a:spLocks noChangeArrowheads="1"/>
          </p:cNvSpPr>
          <p:nvPr/>
        </p:nvSpPr>
        <p:spPr bwMode="auto">
          <a:xfrm>
            <a:off x="214313" y="928688"/>
            <a:ext cx="871537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18) Annexe : forêts et changements climatiques</a:t>
            </a:r>
            <a:endParaRPr lang="fr-FR" b="0">
              <a:solidFill>
                <a:srgbClr val="6600CC"/>
              </a:solidFill>
            </a:endParaRPr>
          </a:p>
          <a:p>
            <a:pPr eaLnBrk="1" hangingPunct="1"/>
            <a:endParaRPr lang="fr-FR" u="sng">
              <a:solidFill>
                <a:srgbClr val="6600CC"/>
              </a:solidFill>
            </a:endParaRPr>
          </a:p>
          <a:p>
            <a:pPr algn="just" eaLnBrk="1" hangingPunct="1">
              <a:buFont typeface="Arial" charset="0"/>
              <a:buChar char="•"/>
            </a:pPr>
            <a:r>
              <a:rPr lang="fr-FR" sz="1600" b="0">
                <a:solidFill>
                  <a:srgbClr val="6600CC"/>
                </a:solidFill>
              </a:rPr>
              <a:t>Les </a:t>
            </a:r>
            <a:r>
              <a:rPr lang="fr-FR" sz="1600" b="0">
                <a:solidFill>
                  <a:srgbClr val="6600CC"/>
                </a:solidFill>
                <a:hlinkClick r:id="rId2" tooltip="26 décembre"/>
              </a:rPr>
              <a:t>26</a:t>
            </a:r>
            <a:r>
              <a:rPr lang="fr-FR" sz="1600" b="0">
                <a:solidFill>
                  <a:srgbClr val="6600CC"/>
                </a:solidFill>
              </a:rPr>
              <a:t>, </a:t>
            </a:r>
            <a:r>
              <a:rPr lang="fr-FR" sz="1600" b="0">
                <a:solidFill>
                  <a:srgbClr val="6600CC"/>
                </a:solidFill>
                <a:hlinkClick r:id="rId3" tooltip="27 décembre"/>
              </a:rPr>
              <a:t>27</a:t>
            </a:r>
            <a:r>
              <a:rPr lang="fr-FR" sz="1600" b="0">
                <a:solidFill>
                  <a:srgbClr val="6600CC"/>
                </a:solidFill>
              </a:rPr>
              <a:t> et </a:t>
            </a:r>
            <a:r>
              <a:rPr lang="fr-FR" sz="1600" b="0">
                <a:solidFill>
                  <a:srgbClr val="6600CC"/>
                </a:solidFill>
                <a:hlinkClick r:id="rId4" tooltip="28 décembre"/>
              </a:rPr>
              <a:t>28 décembre</a:t>
            </a:r>
            <a:r>
              <a:rPr lang="fr-FR" sz="1600" b="0">
                <a:solidFill>
                  <a:srgbClr val="6600CC"/>
                </a:solidFill>
              </a:rPr>
              <a:t> </a:t>
            </a:r>
            <a:r>
              <a:rPr lang="fr-FR" sz="1600" b="0">
                <a:solidFill>
                  <a:srgbClr val="6600CC"/>
                </a:solidFill>
                <a:hlinkClick r:id="rId5" tooltip="1999"/>
              </a:rPr>
              <a:t>1999</a:t>
            </a:r>
            <a:r>
              <a:rPr lang="fr-FR" sz="1600" b="0">
                <a:solidFill>
                  <a:srgbClr val="6600CC"/>
                </a:solidFill>
              </a:rPr>
              <a:t>, les </a:t>
            </a:r>
            <a:r>
              <a:rPr lang="fr-FR" sz="1600" b="0">
                <a:solidFill>
                  <a:srgbClr val="6600CC"/>
                </a:solidFill>
                <a:hlinkClick r:id="rId6" tooltip="Tempête"/>
              </a:rPr>
              <a:t>tempêtes</a:t>
            </a:r>
            <a:r>
              <a:rPr lang="fr-FR" sz="1600" b="0">
                <a:solidFill>
                  <a:srgbClr val="6600CC"/>
                </a:solidFill>
              </a:rPr>
              <a:t> </a:t>
            </a:r>
            <a:r>
              <a:rPr lang="fr-FR" sz="1600" b="0" i="1">
                <a:solidFill>
                  <a:srgbClr val="6600CC"/>
                </a:solidFill>
              </a:rPr>
              <a:t>Lothar</a:t>
            </a:r>
            <a:r>
              <a:rPr lang="fr-FR" sz="1600" b="0">
                <a:solidFill>
                  <a:srgbClr val="6600CC"/>
                </a:solidFill>
              </a:rPr>
              <a:t> et </a:t>
            </a:r>
            <a:r>
              <a:rPr lang="fr-FR" sz="1600" b="0" i="1">
                <a:solidFill>
                  <a:srgbClr val="6600CC"/>
                </a:solidFill>
              </a:rPr>
              <a:t>Martin</a:t>
            </a:r>
            <a:r>
              <a:rPr lang="fr-FR" sz="1600" b="0">
                <a:solidFill>
                  <a:srgbClr val="6600CC"/>
                </a:solidFill>
              </a:rPr>
              <a:t> traverse la </a:t>
            </a:r>
            <a:r>
              <a:rPr lang="fr-FR" sz="1600" b="0">
                <a:solidFill>
                  <a:srgbClr val="6600CC"/>
                </a:solidFill>
                <a:hlinkClick r:id="rId7" tooltip="France"/>
              </a:rPr>
              <a:t>France</a:t>
            </a:r>
            <a:r>
              <a:rPr lang="fr-FR" sz="1600" b="0">
                <a:solidFill>
                  <a:srgbClr val="6600CC"/>
                </a:solidFill>
              </a:rPr>
              <a:t> d'ouest en est et affecte également une bonne partie de l'Europe.</a:t>
            </a:r>
          </a:p>
          <a:p>
            <a:pPr algn="just" eaLnBrk="1" hangingPunct="1">
              <a:buFont typeface="Symbol" pitchFamily="18" charset="2"/>
              <a:buChar char="Þ"/>
            </a:pPr>
            <a:r>
              <a:rPr lang="fr-FR" sz="1600" b="0">
                <a:solidFill>
                  <a:srgbClr val="6600CC"/>
                </a:solidFill>
              </a:rPr>
              <a:t>91 morts (sur l’Europe) auxquelles s'ajoutent de nombreux blessés.</a:t>
            </a:r>
          </a:p>
          <a:p>
            <a:pPr algn="just" eaLnBrk="1" hangingPunct="1">
              <a:buFont typeface="Symbol" pitchFamily="18" charset="2"/>
              <a:buChar char="Þ"/>
            </a:pPr>
            <a:r>
              <a:rPr lang="fr-FR" sz="1600" b="0">
                <a:solidFill>
                  <a:srgbClr val="6600CC"/>
                </a:solidFill>
              </a:rPr>
              <a:t>32 millions de m³ de bois abattus et 60 millions d'arbres abattus (en France). </a:t>
            </a:r>
          </a:p>
          <a:p>
            <a:pPr algn="just" eaLnBrk="1" hangingPunct="1">
              <a:buFont typeface="Symbol" pitchFamily="18" charset="2"/>
              <a:buChar char="Þ"/>
            </a:pPr>
            <a:r>
              <a:rPr lang="fr-FR" sz="1600" b="0">
                <a:solidFill>
                  <a:srgbClr val="6600CC"/>
                </a:solidFill>
              </a:rPr>
              <a:t>Pertes économiques de 19,2 milliards </a:t>
            </a:r>
            <a:r>
              <a:rPr lang="fr-FR" sz="1600" b="0">
                <a:solidFill>
                  <a:srgbClr val="6600CC"/>
                </a:solidFill>
                <a:hlinkClick r:id="rId8" tooltip="Dollars US"/>
              </a:rPr>
              <a:t>dollars US</a:t>
            </a:r>
            <a:r>
              <a:rPr lang="fr-FR" sz="1600" b="0">
                <a:solidFill>
                  <a:srgbClr val="6600CC"/>
                </a:solidFill>
              </a:rPr>
              <a:t> (de </a:t>
            </a:r>
            <a:r>
              <a:rPr lang="fr-FR" sz="1600" b="0">
                <a:solidFill>
                  <a:srgbClr val="6600CC"/>
                </a:solidFill>
                <a:hlinkClick r:id="rId9" tooltip="2006"/>
              </a:rPr>
              <a:t>2006</a:t>
            </a:r>
            <a:r>
              <a:rPr lang="fr-FR" sz="1600" b="0">
                <a:solidFill>
                  <a:srgbClr val="6600CC"/>
                </a:solidFill>
              </a:rPr>
              <a:t>) (pour l’Europe).</a:t>
            </a:r>
          </a:p>
          <a:p>
            <a:pPr algn="just" eaLnBrk="1" hangingPunct="1">
              <a:buFont typeface="Symbol" pitchFamily="18" charset="2"/>
              <a:buChar char="Þ"/>
            </a:pPr>
            <a:r>
              <a:rPr lang="fr-FR" sz="1600" b="0">
                <a:solidFill>
                  <a:srgbClr val="6600CC"/>
                </a:solidFill>
              </a:rPr>
              <a:t>7 milliard d’euros aux assureurs (en France).</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Les </a:t>
            </a:r>
            <a:r>
              <a:rPr lang="fr-FR" sz="1600" b="0">
                <a:solidFill>
                  <a:srgbClr val="6600CC"/>
                </a:solidFill>
                <a:hlinkClick r:id="rId10" tooltip="23 janvier"/>
              </a:rPr>
              <a:t>23</a:t>
            </a:r>
            <a:r>
              <a:rPr lang="fr-FR" sz="1600" b="0">
                <a:solidFill>
                  <a:srgbClr val="6600CC"/>
                </a:solidFill>
              </a:rPr>
              <a:t> et le </a:t>
            </a:r>
            <a:r>
              <a:rPr lang="fr-FR" sz="1600" b="0">
                <a:solidFill>
                  <a:srgbClr val="6600CC"/>
                </a:solidFill>
                <a:hlinkClick r:id="rId11" tooltip="25 janvier"/>
              </a:rPr>
              <a:t>25 janvier</a:t>
            </a:r>
            <a:r>
              <a:rPr lang="fr-FR" sz="1600" b="0">
                <a:solidFill>
                  <a:srgbClr val="6600CC"/>
                </a:solidFill>
              </a:rPr>
              <a:t> </a:t>
            </a:r>
            <a:r>
              <a:rPr lang="fr-FR" sz="1600" b="0">
                <a:solidFill>
                  <a:srgbClr val="6600CC"/>
                </a:solidFill>
                <a:hlinkClick r:id="rId12" tooltip="2009"/>
              </a:rPr>
              <a:t>2009</a:t>
            </a:r>
            <a:r>
              <a:rPr lang="fr-FR" sz="1600" b="0">
                <a:solidFill>
                  <a:srgbClr val="6600CC"/>
                </a:solidFill>
              </a:rPr>
              <a:t>, la </a:t>
            </a:r>
            <a:r>
              <a:rPr lang="fr-FR" sz="1600">
                <a:solidFill>
                  <a:srgbClr val="6600CC"/>
                </a:solidFill>
              </a:rPr>
              <a:t>tempête Klaus </a:t>
            </a:r>
            <a:r>
              <a:rPr lang="fr-FR" sz="1600" b="0">
                <a:solidFill>
                  <a:srgbClr val="6600CC"/>
                </a:solidFill>
              </a:rPr>
              <a:t>a touché le sud-ouest de la </a:t>
            </a:r>
            <a:r>
              <a:rPr lang="fr-FR" sz="1600" b="0">
                <a:solidFill>
                  <a:srgbClr val="6600CC"/>
                </a:solidFill>
                <a:hlinkClick r:id="rId7" tooltip="France"/>
              </a:rPr>
              <a:t>France</a:t>
            </a:r>
            <a:r>
              <a:rPr lang="fr-FR" sz="1600" b="0">
                <a:solidFill>
                  <a:srgbClr val="6600CC"/>
                </a:solidFill>
              </a:rPr>
              <a:t>, la </a:t>
            </a:r>
            <a:r>
              <a:rPr lang="fr-FR" sz="1600" b="0">
                <a:solidFill>
                  <a:srgbClr val="6600CC"/>
                </a:solidFill>
                <a:hlinkClick r:id="rId13" tooltip="Principauté d'Andorre"/>
              </a:rPr>
              <a:t>principauté d'Andorre</a:t>
            </a:r>
            <a:r>
              <a:rPr lang="fr-FR" sz="1600" b="0">
                <a:solidFill>
                  <a:srgbClr val="6600CC"/>
                </a:solidFill>
              </a:rPr>
              <a:t>, le nord de l'</a:t>
            </a:r>
            <a:r>
              <a:rPr lang="fr-FR" sz="1600" b="0">
                <a:solidFill>
                  <a:srgbClr val="6600CC"/>
                </a:solidFill>
                <a:hlinkClick r:id="rId14" tooltip="Espagne"/>
              </a:rPr>
              <a:t>Espagne</a:t>
            </a:r>
            <a:r>
              <a:rPr lang="fr-FR" sz="1600" b="0">
                <a:solidFill>
                  <a:srgbClr val="6600CC"/>
                </a:solidFill>
              </a:rPr>
              <a:t> et une partie de l'</a:t>
            </a:r>
            <a:r>
              <a:rPr lang="fr-FR" sz="1600" b="0">
                <a:solidFill>
                  <a:srgbClr val="6600CC"/>
                </a:solidFill>
                <a:hlinkClick r:id="rId15" tooltip="Italie"/>
              </a:rPr>
              <a:t>Italie</a:t>
            </a:r>
            <a:r>
              <a:rPr lang="fr-FR" sz="1600" b="0">
                <a:solidFill>
                  <a:srgbClr val="6600CC"/>
                </a:solidFill>
              </a:rPr>
              <a:t>.</a:t>
            </a:r>
          </a:p>
          <a:p>
            <a:pPr algn="just" eaLnBrk="1" hangingPunct="1">
              <a:buFont typeface="Symbol" pitchFamily="18" charset="2"/>
              <a:buChar char="Þ"/>
            </a:pPr>
            <a:r>
              <a:rPr lang="fr-FR" sz="1600" b="0">
                <a:solidFill>
                  <a:srgbClr val="6600CC"/>
                </a:solidFill>
              </a:rPr>
              <a:t>45 millions de m³ de bois abattus (en France), Forêt des Landes détruite à 80%.</a:t>
            </a:r>
          </a:p>
          <a:p>
            <a:pPr algn="just" eaLnBrk="1" hangingPunct="1">
              <a:buFont typeface="Symbol" pitchFamily="18" charset="2"/>
              <a:buChar char="Þ"/>
            </a:pPr>
            <a:r>
              <a:rPr lang="fr-FR" sz="1600" b="0">
                <a:solidFill>
                  <a:srgbClr val="6600CC"/>
                </a:solidFill>
              </a:rPr>
              <a:t>31 morts en Europe</a:t>
            </a:r>
            <a:r>
              <a:rPr lang="fr-FR" sz="1600" b="0" baseline="30000">
                <a:solidFill>
                  <a:srgbClr val="6600CC"/>
                </a:solidFill>
                <a:hlinkClick r:id="rId16"/>
              </a:rPr>
              <a:t>[32]</a:t>
            </a:r>
            <a:r>
              <a:rPr lang="fr-FR" sz="1600" b="0">
                <a:solidFill>
                  <a:srgbClr val="6600CC"/>
                </a:solidFill>
              </a:rPr>
              <a:t>, 12 en France, 15 en Espagne, 4 en Italie (+ blessés).</a:t>
            </a:r>
          </a:p>
          <a:p>
            <a:pPr algn="just" eaLnBrk="1" hangingPunct="1">
              <a:buFont typeface="Symbol" pitchFamily="18" charset="2"/>
              <a:buChar char="Þ"/>
            </a:pPr>
            <a:r>
              <a:rPr lang="fr-FR" sz="1600" b="0">
                <a:solidFill>
                  <a:srgbClr val="6600CC"/>
                </a:solidFill>
              </a:rPr>
              <a:t>coût entre 1,2 et 1,4 milliard d'euros aux assureurs (en France).</a:t>
            </a:r>
          </a:p>
          <a:p>
            <a:pPr algn="just" eaLnBrk="1" hangingPunct="1"/>
            <a:endParaRPr lang="fr-FR" sz="1600" b="0">
              <a:solidFill>
                <a:srgbClr val="6600CC"/>
              </a:solidFill>
            </a:endParaRPr>
          </a:p>
          <a:p>
            <a:pPr algn="just" eaLnBrk="1" hangingPunct="1">
              <a:buFont typeface="Arial" charset="0"/>
              <a:buChar char="•"/>
            </a:pPr>
            <a:r>
              <a:rPr lang="fr-FR">
                <a:solidFill>
                  <a:srgbClr val="6600CC"/>
                </a:solidFill>
              </a:rPr>
              <a:t>Leçons de ces tempêtes </a:t>
            </a:r>
            <a:r>
              <a:rPr lang="fr-FR" b="0">
                <a:solidFill>
                  <a:srgbClr val="6600CC"/>
                </a:solidFill>
              </a:rPr>
              <a:t>: </a:t>
            </a:r>
          </a:p>
          <a:p>
            <a:pPr algn="just" eaLnBrk="1" hangingPunct="1">
              <a:buFont typeface="Arial" charset="0"/>
              <a:buChar char="•"/>
            </a:pPr>
            <a:r>
              <a:rPr lang="fr-FR" b="0">
                <a:solidFill>
                  <a:srgbClr val="6600CC"/>
                </a:solidFill>
              </a:rPr>
              <a:t>intégration de la biodiversité dans la reconstitution des forêts, pour les rendre plus résistantes aux épisodes climatiques extrêmes.</a:t>
            </a:r>
          </a:p>
          <a:p>
            <a:pPr algn="just" eaLnBrk="1" hangingPunct="1">
              <a:buFont typeface="Arial" charset="0"/>
              <a:buChar char="•"/>
            </a:pPr>
            <a:r>
              <a:rPr lang="fr-FR" b="0">
                <a:solidFill>
                  <a:srgbClr val="6600CC"/>
                </a:solidFill>
              </a:rPr>
              <a:t> Concernant le changement climatique, ne pas agir, à cause du coût des mesures, pourrait coûter beaucoup plus cher à long terme, qu’agir, pour l’économie mondiale</a:t>
            </a:r>
          </a:p>
          <a:p>
            <a:pPr algn="just" eaLnBrk="1" hangingPunct="1"/>
            <a:r>
              <a:rPr lang="fr-FR" sz="1400" b="0">
                <a:solidFill>
                  <a:srgbClr val="6600CC"/>
                </a:solidFill>
              </a:rPr>
              <a:t>(Cf rapport STERN, voir au chapitre 26. Projet de taxe « déforestation évitée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1C76E5-4C61-4995-8BA0-1E8E8FB41133}" type="slidenum">
              <a:rPr lang="fr-FR" sz="1200" b="0">
                <a:solidFill>
                  <a:schemeClr val="tx1">
                    <a:tint val="75000"/>
                  </a:schemeClr>
                </a:solidFill>
                <a:latin typeface="Times New Roman" pitchFamily="18" charset="0"/>
              </a:rPr>
              <a:pPr algn="r" fontAlgn="auto">
                <a:spcBef>
                  <a:spcPts val="0"/>
                </a:spcBef>
                <a:spcAft>
                  <a:spcPts val="0"/>
                </a:spcAft>
                <a:defRPr/>
              </a:pPr>
              <a:t>111</a:t>
            </a:fld>
            <a:endParaRPr lang="fr-FR" sz="1200" b="0" dirty="0">
              <a:solidFill>
                <a:schemeClr val="tx1">
                  <a:tint val="75000"/>
                </a:schemeClr>
              </a:solidFill>
              <a:latin typeface="Times New Roman" pitchFamily="18" charset="0"/>
            </a:endParaRPr>
          </a:p>
        </p:txBody>
      </p:sp>
      <p:sp>
        <p:nvSpPr>
          <p:cNvPr id="110596" name="ZoneTexte 4"/>
          <p:cNvSpPr txBox="1">
            <a:spLocks noChangeArrowheads="1"/>
          </p:cNvSpPr>
          <p:nvPr/>
        </p:nvSpPr>
        <p:spPr bwMode="auto">
          <a:xfrm>
            <a:off x="142875" y="928688"/>
            <a:ext cx="8786813"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18) Annexe : forêts et changements climatiques (suite)</a:t>
            </a:r>
            <a:endParaRPr lang="fr-FR" b="0">
              <a:solidFill>
                <a:srgbClr val="6600CC"/>
              </a:solidFill>
            </a:endParaRPr>
          </a:p>
          <a:p>
            <a:pPr eaLnBrk="1" hangingPunct="1"/>
            <a:endParaRPr lang="fr-FR">
              <a:solidFill>
                <a:srgbClr val="6600CC"/>
              </a:solidFill>
            </a:endParaRPr>
          </a:p>
          <a:p>
            <a:pPr eaLnBrk="1" hangingPunct="1"/>
            <a:r>
              <a:rPr lang="fr-FR">
                <a:solidFill>
                  <a:srgbClr val="6600CC"/>
                </a:solidFill>
              </a:rPr>
              <a:t>Au sujet du scepticisme sur les risques liés au changement climatique :</a:t>
            </a:r>
          </a:p>
          <a:p>
            <a:pPr algn="just" eaLnBrk="1" hangingPunct="1"/>
            <a:r>
              <a:rPr lang="fr-FR" b="0">
                <a:solidFill>
                  <a:srgbClr val="6600CC"/>
                </a:solidFill>
              </a:rPr>
              <a:t>Des scientifiques (°) conteste les conclusions du </a:t>
            </a:r>
            <a:r>
              <a:rPr lang="fr-FR" b="0">
                <a:solidFill>
                  <a:srgbClr val="6600CC"/>
                </a:solidFill>
                <a:hlinkClick r:id="rId2" tooltip="Groupe d'experts intergouvernemental sur l'évolution du climat"/>
              </a:rPr>
              <a:t>Groupe d'experts intergouvernemental sur l'évolution du climat</a:t>
            </a:r>
            <a:r>
              <a:rPr lang="fr-FR" b="0">
                <a:solidFill>
                  <a:srgbClr val="6600CC"/>
                </a:solidFill>
              </a:rPr>
              <a:t> (GIEC) sur l'origine humaine et l'évolution catastrophique du </a:t>
            </a:r>
            <a:r>
              <a:rPr lang="fr-FR" b="0">
                <a:solidFill>
                  <a:srgbClr val="6600CC"/>
                </a:solidFill>
                <a:hlinkClick r:id="rId3" tooltip="Réchauffement climatique"/>
              </a:rPr>
              <a:t>réchauffement climatique</a:t>
            </a:r>
            <a:r>
              <a:rPr lang="fr-FR" b="0" baseline="30000">
                <a:solidFill>
                  <a:srgbClr val="6600CC"/>
                </a:solidFill>
                <a:hlinkClick r:id="rId4"/>
              </a:rPr>
              <a:t>[1]</a:t>
            </a:r>
            <a:r>
              <a:rPr lang="fr-FR" b="0">
                <a:solidFill>
                  <a:srgbClr val="6600CC"/>
                </a:solidFill>
              </a:rPr>
              <a:t>. Ils mettent plutôt en avant les causes astronomiques (variation du </a:t>
            </a:r>
            <a:r>
              <a:rPr lang="fr-FR" b="0">
                <a:solidFill>
                  <a:srgbClr val="6600CC"/>
                </a:solidFill>
                <a:hlinkClick r:id="rId5" tooltip="Soleil"/>
              </a:rPr>
              <a:t>Soleil</a:t>
            </a:r>
            <a:r>
              <a:rPr lang="fr-FR" b="0">
                <a:solidFill>
                  <a:srgbClr val="6600CC"/>
                </a:solidFill>
              </a:rPr>
              <a:t>) et/ou </a:t>
            </a:r>
            <a:r>
              <a:rPr lang="fr-FR" b="0">
                <a:solidFill>
                  <a:srgbClr val="6600CC"/>
                </a:solidFill>
                <a:hlinkClick r:id="rId6" tooltip="Géophysique"/>
              </a:rPr>
              <a:t>géophysiques</a:t>
            </a:r>
            <a:r>
              <a:rPr lang="fr-FR" b="0">
                <a:solidFill>
                  <a:srgbClr val="6600CC"/>
                </a:solidFill>
              </a:rPr>
              <a:t> (variation du </a:t>
            </a:r>
            <a:r>
              <a:rPr lang="fr-FR" b="0">
                <a:solidFill>
                  <a:srgbClr val="6600CC"/>
                </a:solidFill>
                <a:hlinkClick r:id="rId7" tooltip="Magnétisme terrestre (page inexistante)"/>
              </a:rPr>
              <a:t>magnétisme terrestre</a:t>
            </a:r>
            <a:r>
              <a:rPr lang="fr-FR" b="0">
                <a:solidFill>
                  <a:srgbClr val="6600CC"/>
                </a:solidFill>
              </a:rPr>
              <a:t> et, plus généralement, des instabilités à l'</a:t>
            </a:r>
            <a:r>
              <a:rPr lang="fr-FR" b="0">
                <a:solidFill>
                  <a:srgbClr val="6600CC"/>
                </a:solidFill>
                <a:hlinkClick r:id="rId8" tooltip="Structure interne de la Terre"/>
              </a:rPr>
              <a:t>intérieur de la Terre</a:t>
            </a:r>
            <a:r>
              <a:rPr lang="fr-FR" b="0">
                <a:solidFill>
                  <a:srgbClr val="6600CC"/>
                </a:solidFill>
              </a:rPr>
              <a:t>) dans les changements climatiques.</a:t>
            </a:r>
          </a:p>
          <a:p>
            <a:pPr algn="just" eaLnBrk="1" hangingPunct="1"/>
            <a:endParaRPr lang="fr-FR" b="0">
              <a:solidFill>
                <a:srgbClr val="6600CC"/>
              </a:solidFill>
            </a:endParaRPr>
          </a:p>
          <a:p>
            <a:pPr algn="just" eaLnBrk="1" hangingPunct="1"/>
            <a:r>
              <a:rPr lang="fr-FR" sz="1200" b="0">
                <a:solidFill>
                  <a:srgbClr val="6600CC"/>
                </a:solidFill>
              </a:rPr>
              <a:t>(°) Vincent Courtillot, </a:t>
            </a:r>
            <a:r>
              <a:rPr lang="fr-FR" sz="1200" b="0">
                <a:solidFill>
                  <a:srgbClr val="6600CC"/>
                </a:solidFill>
                <a:hlinkClick r:id="rId9" tooltip="Géophysicien"/>
              </a:rPr>
              <a:t>géophysicien</a:t>
            </a:r>
            <a:r>
              <a:rPr lang="fr-FR" sz="1200" b="0">
                <a:solidFill>
                  <a:srgbClr val="6600CC"/>
                </a:solidFill>
              </a:rPr>
              <a:t>, </a:t>
            </a:r>
            <a:r>
              <a:rPr lang="fr-FR" sz="1200" b="0">
                <a:solidFill>
                  <a:srgbClr val="6600CC"/>
                </a:solidFill>
                <a:hlinkClick r:id="rId10" tooltip="Claude Allègre"/>
              </a:rPr>
              <a:t>Claude Allègre</a:t>
            </a:r>
            <a:r>
              <a:rPr lang="fr-FR" sz="1200" b="0">
                <a:solidFill>
                  <a:srgbClr val="6600CC"/>
                </a:solidFill>
              </a:rPr>
              <a:t>  _ scientifique voyant dans la </a:t>
            </a:r>
            <a:r>
              <a:rPr lang="fr-FR" sz="1200" b="0">
                <a:solidFill>
                  <a:srgbClr val="6600CC"/>
                </a:solidFill>
                <a:hlinkClick r:id="rId11" tooltip="Taxe carbone"/>
              </a:rPr>
              <a:t>taxe carbone</a:t>
            </a:r>
            <a:r>
              <a:rPr lang="fr-FR" sz="1200" b="0">
                <a:solidFill>
                  <a:srgbClr val="6600CC"/>
                </a:solidFill>
              </a:rPr>
              <a:t>  « </a:t>
            </a:r>
            <a:r>
              <a:rPr lang="fr-FR" sz="1200" b="0" i="1">
                <a:solidFill>
                  <a:srgbClr val="6600CC"/>
                </a:solidFill>
              </a:rPr>
              <a:t>une initiative catastrophique […] inutile climatiquement, injuste socialement, nuisible économiquement » </a:t>
            </a:r>
            <a:r>
              <a:rPr lang="fr-FR" sz="1200" b="0" baseline="30000">
                <a:solidFill>
                  <a:srgbClr val="6600CC"/>
                </a:solidFill>
                <a:hlinkClick r:id="rId10"/>
              </a:rPr>
              <a:t>[37]</a:t>
            </a:r>
            <a:r>
              <a:rPr lang="fr-FR" sz="1200" b="0" baseline="30000">
                <a:solidFill>
                  <a:srgbClr val="6600CC"/>
                </a:solidFill>
              </a:rPr>
              <a:t>,</a:t>
            </a:r>
            <a:r>
              <a:rPr lang="fr-FR" sz="1200" b="0" baseline="30000">
                <a:solidFill>
                  <a:srgbClr val="6600CC"/>
                </a:solidFill>
                <a:hlinkClick r:id="rId10"/>
              </a:rPr>
              <a:t>[38]</a:t>
            </a:r>
            <a:r>
              <a:rPr lang="fr-FR" sz="1200" b="0" i="1">
                <a:solidFill>
                  <a:srgbClr val="6600CC"/>
                </a:solidFill>
              </a:rPr>
              <a:t> _</a:t>
            </a:r>
            <a:r>
              <a:rPr lang="fr-FR" sz="1200" b="0">
                <a:solidFill>
                  <a:srgbClr val="6600CC"/>
                </a:solidFill>
              </a:rPr>
              <a:t>, </a:t>
            </a:r>
            <a:r>
              <a:rPr lang="fr-FR" sz="1200" b="0">
                <a:solidFill>
                  <a:srgbClr val="6600CC"/>
                </a:solidFill>
                <a:hlinkClick r:id="rId12" tooltip="Claude Jaupart"/>
              </a:rPr>
              <a:t>Claude Jaupart</a:t>
            </a:r>
            <a:r>
              <a:rPr lang="fr-FR" sz="1200" b="0">
                <a:solidFill>
                  <a:srgbClr val="6600CC"/>
                </a:solidFill>
              </a:rPr>
              <a:t> et </a:t>
            </a:r>
            <a:r>
              <a:rPr lang="fr-FR" sz="1200" b="0">
                <a:solidFill>
                  <a:srgbClr val="6600CC"/>
                </a:solidFill>
                <a:hlinkClick r:id="rId13" tooltip="Paul Tapponnier (page inexistante)"/>
              </a:rPr>
              <a:t>Paul Tapponnier</a:t>
            </a:r>
            <a:r>
              <a:rPr lang="fr-FR" sz="1200" b="0">
                <a:solidFill>
                  <a:srgbClr val="6600CC"/>
                </a:solidFill>
              </a:rPr>
              <a:t>, d’autres membres de l'Institut Physique du Globe de Paris (</a:t>
            </a:r>
            <a:r>
              <a:rPr lang="fr-FR" sz="1200" b="0">
                <a:solidFill>
                  <a:srgbClr val="6600CC"/>
                </a:solidFill>
                <a:hlinkClick r:id="rId14" tooltip="IPGP"/>
              </a:rPr>
              <a:t>IPGP</a:t>
            </a:r>
            <a:r>
              <a:rPr lang="fr-FR" sz="1200" b="0">
                <a:solidFill>
                  <a:srgbClr val="6600CC"/>
                </a:solidFill>
              </a:rPr>
              <a:t>), Freeman Dyson, physicien américain…</a:t>
            </a:r>
          </a:p>
          <a:p>
            <a:pPr algn="just" eaLnBrk="1" hangingPunct="1"/>
            <a:endParaRPr lang="fr-FR" sz="1600" b="0">
              <a:solidFill>
                <a:srgbClr val="6600CC"/>
              </a:solidFill>
            </a:endParaRPr>
          </a:p>
          <a:p>
            <a:pPr algn="just" eaLnBrk="1" hangingPunct="1"/>
            <a:r>
              <a:rPr lang="fr-FR" sz="1600" b="0">
                <a:solidFill>
                  <a:srgbClr val="6600CC"/>
                </a:solidFill>
              </a:rPr>
              <a:t>Les « climato sceptiques » ne pensent pas que les nombreux problèmes posés à la planète "</a:t>
            </a:r>
            <a:r>
              <a:rPr lang="fr-FR" sz="1600" b="0" i="1">
                <a:solidFill>
                  <a:srgbClr val="6600CC"/>
                </a:solidFill>
              </a:rPr>
              <a:t>doivent conduire à la décroissance économique et à la mise en pièces de l'économie de mar</a:t>
            </a:r>
            <a:r>
              <a:rPr lang="fr-FR" sz="1600" b="0">
                <a:solidFill>
                  <a:srgbClr val="6600CC"/>
                </a:solidFill>
              </a:rPr>
              <a:t>ché". Car pour eux, l’homme a suffisamment d’intelligence pour trouver des solutions à tout problème. Par exemple, on utilise déjà, sans danger,  des anticlinaux _ formations géologiques _, comme grand réservoir à hydrocarbures. On peut donc utiliser les anticlinaux, ayant stockés du pétrole ou du gaz et restant de très bons pièges à hydrocarbures, ainsi que le matériel de pompage du pétrole, pour stocker le </a:t>
            </a:r>
            <a:r>
              <a:rPr lang="fr-FR" sz="1600" b="0">
                <a:solidFill>
                  <a:srgbClr val="FF3300"/>
                </a:solidFill>
                <a:ea typeface="Calibri" pitchFamily="34" charset="0"/>
                <a:cs typeface="Arial" charset="0"/>
              </a:rPr>
              <a:t>CO</a:t>
            </a:r>
            <a:r>
              <a:rPr lang="fr-FR" sz="1600" b="0" baseline="-25000">
                <a:solidFill>
                  <a:srgbClr val="FF3300"/>
                </a:solidFill>
                <a:ea typeface="Calibri" pitchFamily="34" charset="0"/>
                <a:cs typeface="Arial" charset="0"/>
              </a:rPr>
              <a:t>2</a:t>
            </a:r>
            <a:r>
              <a:rPr lang="fr-FR" sz="1600" b="0">
                <a:solidFill>
                  <a:srgbClr val="6600CC"/>
                </a:solidFill>
              </a:rPr>
              <a:t> émis par les industries polluantes.</a:t>
            </a:r>
          </a:p>
          <a:p>
            <a:pPr algn="just" eaLnBrk="1" hangingPunct="1"/>
            <a:endParaRPr lang="fr-FR" sz="1600" b="0">
              <a:solidFill>
                <a:srgbClr val="6600CC"/>
              </a:solidFill>
            </a:endParaRPr>
          </a:p>
          <a:p>
            <a:pPr algn="just" eaLnBrk="1" hangingPunct="1"/>
            <a:r>
              <a:rPr lang="fr-FR" sz="1600" b="0">
                <a:solidFill>
                  <a:srgbClr val="009900"/>
                </a:solidFill>
              </a:rPr>
              <a:t>Relatif à ce débat, voir page suivante, </a:t>
            </a:r>
            <a:r>
              <a:rPr lang="fr-FR" sz="1600" b="0" i="1">
                <a:solidFill>
                  <a:srgbClr val="009900"/>
                </a:solidFill>
              </a:rPr>
              <a:t>tableau du possible lien entre taux d’O</a:t>
            </a:r>
            <a:r>
              <a:rPr lang="fr-FR" sz="1600" b="0" i="1" baseline="-25000">
                <a:solidFill>
                  <a:srgbClr val="009900"/>
                </a:solidFill>
              </a:rPr>
              <a:t>2 </a:t>
            </a:r>
            <a:r>
              <a:rPr lang="fr-FR" sz="1600" b="0" i="1">
                <a:solidFill>
                  <a:srgbClr val="009900"/>
                </a:solidFill>
              </a:rPr>
              <a:t>/</a:t>
            </a:r>
            <a:r>
              <a:rPr lang="fr-FR" sz="1600" b="0" i="1">
                <a:solidFill>
                  <a:srgbClr val="FF3300"/>
                </a:solidFill>
              </a:rPr>
              <a:t>CO</a:t>
            </a:r>
            <a:r>
              <a:rPr lang="fr-FR" sz="1600" b="0" i="1" baseline="-25000">
                <a:solidFill>
                  <a:srgbClr val="FF3300"/>
                </a:solidFill>
              </a:rPr>
              <a:t>2</a:t>
            </a:r>
            <a:r>
              <a:rPr lang="fr-FR" sz="1600" b="0" i="1">
                <a:solidFill>
                  <a:srgbClr val="6600CC"/>
                </a:solidFill>
              </a:rPr>
              <a:t> </a:t>
            </a:r>
            <a:r>
              <a:rPr lang="fr-FR" sz="1600" b="0" i="1">
                <a:solidFill>
                  <a:srgbClr val="009900"/>
                </a:solidFill>
              </a:rPr>
              <a:t> &amp; climat </a:t>
            </a:r>
            <a:r>
              <a:rPr lang="fr-FR" sz="1600" b="0">
                <a:solidFill>
                  <a:srgbClr val="009900"/>
                </a:solidFill>
                <a:sym typeface="Symbol" pitchFamily="18" charset="2"/>
              </a:rPr>
              <a:t></a:t>
            </a:r>
            <a:endParaRPr lang="fr-FR" sz="1600" b="0">
              <a:solidFill>
                <a:srgbClr val="0099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55" name="Group 87"/>
          <p:cNvGraphicFramePr>
            <a:graphicFrameLocks noGrp="1"/>
          </p:cNvGraphicFramePr>
          <p:nvPr/>
        </p:nvGraphicFramePr>
        <p:xfrm>
          <a:off x="214313" y="1000125"/>
          <a:ext cx="8643937" cy="4824414"/>
        </p:xfrm>
        <a:graphic>
          <a:graphicData uri="http://schemas.openxmlformats.org/drawingml/2006/table">
            <a:tbl>
              <a:tblPr/>
              <a:tblGrid>
                <a:gridCol w="928687"/>
                <a:gridCol w="1500188"/>
                <a:gridCol w="1214437"/>
                <a:gridCol w="1143000"/>
                <a:gridCol w="500063"/>
                <a:gridCol w="3357562"/>
              </a:tblGrid>
              <a:tr h="4206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Eres géologiques</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début / fin de ère en millions d’années</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Taux O</a:t>
                      </a:r>
                      <a:r>
                        <a:rPr kumimoji="0" lang="fr-FR" sz="1200" b="0" i="0" u="none" strike="noStrike" cap="none" normalizeH="0" baseline="-25000" smtClean="0">
                          <a:ln>
                            <a:noFill/>
                          </a:ln>
                          <a:solidFill>
                            <a:srgbClr val="6600CC"/>
                          </a:solidFill>
                          <a:effectLst/>
                          <a:latin typeface="Arial" charset="0"/>
                          <a:ea typeface="Calibri" pitchFamily="34" charset="0"/>
                          <a:cs typeface="Arial" charset="0"/>
                        </a:rPr>
                        <a:t>2</a:t>
                      </a: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 par rapport à auj.</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Température % à aujourd’hui</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Taux CO</a:t>
                      </a:r>
                      <a:r>
                        <a:rPr kumimoji="0" lang="fr-FR" sz="1200" b="0" i="0" u="none" strike="noStrike" cap="none" normalizeH="0" baseline="-25000" smtClean="0">
                          <a:ln>
                            <a:noFill/>
                          </a:ln>
                          <a:solidFill>
                            <a:srgbClr val="6600CC"/>
                          </a:solidFill>
                          <a:effectLst/>
                          <a:latin typeface="Arial" charset="0"/>
                          <a:ea typeface="Calibri" pitchFamily="34" charset="0"/>
                          <a:cs typeface="Arial" charset="0"/>
                        </a:rPr>
                        <a:t>2</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Climat </a:t>
                      </a:r>
                      <a:r>
                        <a:rPr kumimoji="0" lang="fr-FR" sz="1200" b="1" i="0" u="none" strike="noStrike" cap="none" normalizeH="0" baseline="0" smtClean="0">
                          <a:ln>
                            <a:noFill/>
                          </a:ln>
                          <a:solidFill>
                            <a:srgbClr val="009900"/>
                          </a:solidFill>
                          <a:effectLst/>
                          <a:latin typeface="Arial" charset="0"/>
                          <a:ea typeface="Calibri" pitchFamily="34" charset="0"/>
                          <a:cs typeface="Times New Roman" pitchFamily="18" charset="0"/>
                        </a:rPr>
                        <a:t> / Forêt</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3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2" tooltip="Cambrien"/>
                        </a:rPr>
                        <a:t>Cambrien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- 542,0 / - 492</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30% de -</a:t>
                      </a: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chaud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3" tooltip="Cambrien"/>
                        </a:rPr>
                        <a:t>Ordovicien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- 488,3 / - 445,6</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ä"/>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40% de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Tempér.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océans      .jusqu’à 45 °C</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très chaud et humide au départ </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 puis </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glaciation hirnantienne à la fin de cette période (?). Extinction de fin liée à explosion rayons </a:t>
                      </a:r>
                      <a:r>
                        <a:rPr kumimoji="0" lang="el-GR" sz="1200" b="0" i="0" u="none" strike="noStrike" cap="none" normalizeH="0" baseline="0" smtClean="0">
                          <a:ln>
                            <a:noFill/>
                          </a:ln>
                          <a:solidFill>
                            <a:srgbClr val="0000FF"/>
                          </a:solidFill>
                          <a:effectLst/>
                          <a:latin typeface="Arial" charset="0"/>
                          <a:ea typeface="Calibri" pitchFamily="34" charset="0"/>
                          <a:cs typeface="Arial" charset="0"/>
                        </a:rPr>
                        <a:t>γ</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3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4" tooltip="Silurien"/>
                        </a:rPr>
                        <a:t>Silurien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- 443,7 / - 418,7</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30% de -</a:t>
                      </a:r>
                      <a:endPar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   ( </a:t>
                      </a:r>
                      <a:r>
                        <a:rPr kumimoji="0" lang="fr-FR" sz="1200" b="0" i="0" u="none" strike="noStrike" cap="none" normalizeH="0" baseline="0" smtClean="0">
                          <a:ln>
                            <a:noFill/>
                          </a:ln>
                          <a:solidFill>
                            <a:srgbClr val="FF0000"/>
                          </a:solidFill>
                          <a:effectLst/>
                          <a:latin typeface="Arial" charset="0"/>
                          <a:ea typeface="Calibri" pitchFamily="34" charset="0"/>
                          <a:cs typeface="Times New Roman" pitchFamily="18" charset="0"/>
                        </a:rPr>
                        <a:t>No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 )</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endPar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smtClean="0">
                          <a:ln>
                            <a:noFill/>
                          </a:ln>
                          <a:solidFill>
                            <a:srgbClr val="341AF4"/>
                          </a:solidFill>
                          <a:effectLst/>
                          <a:latin typeface="Arial" charset="0"/>
                          <a:ea typeface="Calibri" pitchFamily="34" charset="0"/>
                          <a:cs typeface="Arial" charset="0"/>
                        </a:rPr>
                        <a:t>Au début, nouvelle ère glacière </a:t>
                      </a:r>
                      <a:r>
                        <a:rPr kumimoji="0" lang="fr-FR" sz="1000" b="0" i="0" u="none" strike="noStrike" cap="none" normalizeH="0" baseline="0" smtClean="0">
                          <a:ln>
                            <a:noFill/>
                          </a:ln>
                          <a:solidFill>
                            <a:srgbClr val="FF6600"/>
                          </a:solidFill>
                          <a:effectLst/>
                          <a:latin typeface="Arial" charset="0"/>
                          <a:ea typeface="Calibri" pitchFamily="34" charset="0"/>
                          <a:cs typeface="Arial" charset="0"/>
                        </a:rPr>
                        <a:t>=&gt; puis réchauffement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8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5" tooltip="Dévonien"/>
                        </a:rPr>
                        <a:t>Dévonien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- 416 / - 374,5</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20% de -</a:t>
                      </a: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Arial" charset="0"/>
                          <a:sym typeface="Wingdings" pitchFamily="2" charset="2"/>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Glaciation à la fin de cette période.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99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6" tooltip="Carbonifère"/>
                        </a:rPr>
                        <a:t>Carbonifère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- 359,2 / - 303,4</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 typeface="Wingdings" pitchFamily="2" charset="2"/>
                        <a:buChar char="ä"/>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40% de +</a:t>
                      </a:r>
                    </a:p>
                    <a:p>
                      <a:pPr marL="0" marR="0" lvl="0" indent="0" algn="l" defTabSz="914400" rtl="0" eaLnBrk="1" fontAlgn="base" latinLnBrk="0" hangingPunct="1">
                        <a:lnSpc>
                          <a:spcPct val="115000"/>
                        </a:lnSpc>
                        <a:spcBef>
                          <a:spcPct val="0"/>
                        </a:spcBef>
                        <a:spcAft>
                          <a:spcPct val="0"/>
                        </a:spcAft>
                        <a:buClrTx/>
                        <a:buSzTx/>
                        <a:buFont typeface="Wingdings" pitchFamily="2" charset="2"/>
                        <a:buNone/>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(~50% d’O</a:t>
                      </a:r>
                      <a:r>
                        <a:rPr kumimoji="0" lang="fr-FR" sz="1200" b="0" i="0" u="none" strike="noStrike" cap="none" normalizeH="0" baseline="-25000" smtClean="0">
                          <a:ln>
                            <a:noFill/>
                          </a:ln>
                          <a:solidFill>
                            <a:srgbClr val="009900"/>
                          </a:solidFill>
                          <a:effectLst/>
                          <a:latin typeface="Calibri" pitchFamily="34" charset="0"/>
                          <a:ea typeface="Calibri" pitchFamily="34" charset="0"/>
                          <a:cs typeface="Times New Roman" pitchFamily="18" charset="0"/>
                        </a:rPr>
                        <a:t>2</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dans l’atmosphère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341AF4"/>
                          </a:solidFill>
                          <a:effectLst/>
                          <a:latin typeface="Arial" charset="0"/>
                          <a:ea typeface="Calibri" pitchFamily="34" charset="0"/>
                          <a:cs typeface="Arial" charset="0"/>
                        </a:rPr>
                        <a:t>2 </a:t>
                      </a:r>
                      <a:r>
                        <a:rPr kumimoji="0" lang="fr-FR" sz="1200" b="0" i="0" u="none" strike="noStrike" cap="none" normalizeH="0" baseline="0" smtClean="0">
                          <a:ln>
                            <a:noFill/>
                          </a:ln>
                          <a:solidFill>
                            <a:srgbClr val="341AF4"/>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341AF4"/>
                          </a:solidFill>
                          <a:effectLst/>
                          <a:latin typeface="Arial" charset="0"/>
                          <a:ea typeface="Calibri" pitchFamily="34" charset="0"/>
                          <a:cs typeface="Arial" charset="0"/>
                        </a:rPr>
                        <a:t> </a:t>
                      </a:r>
                      <a:endParaRPr kumimoji="0" lang="fr-FR" sz="1200" b="0" i="0" u="none" strike="noStrike" cap="none" normalizeH="0" baseline="0" smtClean="0">
                        <a:ln>
                          <a:noFill/>
                        </a:ln>
                        <a:solidFill>
                          <a:srgbClr val="341AF4"/>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humide</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Terre pour l'essentiel recouverte d'une</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7" tooltip="Forêt tropicale humide"/>
                        </a:rPr>
                        <a:t>forêt tropicale humide</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luxuriante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5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8" tooltip="Permien"/>
                        </a:rPr>
                        <a:t>Permien</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inférieur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- 299 / -275,6</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20% de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sec </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froid</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 </a:t>
                      </a: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9" tooltip="Saison"/>
                        </a:rPr>
                        <a:t>saisons</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très marquées (été très chauds, hivers très froids).</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23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8" tooltip="Permien"/>
                        </a:rPr>
                        <a:t>Permien</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supérieur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Char char="-"/>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270,6 / -253,8</a:t>
                      </a:r>
                    </a:p>
                    <a:p>
                      <a:pPr marL="0" marR="0" lvl="0" indent="0" algn="l" defTabSz="914400" rtl="0" eaLnBrk="1" fontAlgn="base" latinLnBrk="0" hangingPunct="1">
                        <a:lnSpc>
                          <a:spcPct val="115000"/>
                        </a:lnSpc>
                        <a:spcBef>
                          <a:spcPct val="0"/>
                        </a:spcBef>
                        <a:spcAft>
                          <a:spcPct val="0"/>
                        </a:spcAft>
                        <a:buClrTx/>
                        <a:buSzTx/>
                        <a:buFontTx/>
                        <a:buChar char="-"/>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 typeface="Wingdings" pitchFamily="2" charset="2"/>
                        <a:buChar char="æ"/>
                        <a:tabLst/>
                      </a:pP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40%  de – (?) </a:t>
                      </a:r>
                    </a:p>
                    <a:p>
                      <a:pPr marL="0" marR="0" lvl="0" indent="0" algn="l" defTabSz="914400" rtl="0" eaLnBrk="1" fontAlgn="base" latinLnBrk="0" hangingPunct="1">
                        <a:lnSpc>
                          <a:spcPct val="115000"/>
                        </a:lnSpc>
                        <a:spcBef>
                          <a:spcPct val="0"/>
                        </a:spcBef>
                        <a:spcAft>
                          <a:spcPct val="0"/>
                        </a:spcAft>
                        <a:buClrTx/>
                        <a:buSzTx/>
                        <a:buFont typeface="Wingdings" pitchFamily="2" charset="2"/>
                        <a:buNone/>
                        <a:tabLst/>
                      </a:pP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60% de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25000" smtClean="0">
                          <a:ln>
                            <a:noFill/>
                          </a:ln>
                          <a:solidFill>
                            <a:srgbClr val="FF6600"/>
                          </a:solidFill>
                          <a:effectLst/>
                          <a:latin typeface="Arial" charset="0"/>
                          <a:ea typeface="Calibri" pitchFamily="34" charset="0"/>
                          <a:cs typeface="Arial" charset="0"/>
                        </a:rPr>
                        <a:t>Bien plus</a:t>
                      </a:r>
                      <a:endParaRPr kumimoji="0" lang="fr-FR" sz="1200" b="0" i="0" u="none" strike="noStrike" cap="none" normalizeH="0" baseline="0" smtClean="0">
                        <a:ln>
                          <a:noFill/>
                        </a:ln>
                        <a:solidFill>
                          <a:srgbClr val="FF6600"/>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FF0000"/>
                          </a:solidFill>
                          <a:effectLst/>
                          <a:latin typeface="Arial" charset="0"/>
                          <a:ea typeface="Calibri" pitchFamily="34" charset="0"/>
                          <a:cs typeface="Arial" charset="0"/>
                        </a:rPr>
                        <a:t>++ Sec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 chaud</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0" tooltip="Continent"/>
                        </a:rPr>
                        <a:t>continents</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réunis formant la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1" tooltip="Pangée"/>
                        </a:rPr>
                        <a:t>Pangée</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avec en son centre un immense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2" tooltip="Désert"/>
                        </a:rPr>
                        <a:t>désert</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hyperaride / </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A la transition Permien-Trias, </a:t>
                      </a:r>
                      <a:r>
                        <a:rPr kumimoji="0" lang="fr-FR" sz="1200" b="1" i="0" u="sng" strike="noStrike" cap="none" normalizeH="0" baseline="0" smtClean="0">
                          <a:ln>
                            <a:noFill/>
                          </a:ln>
                          <a:solidFill>
                            <a:srgbClr val="FF0000"/>
                          </a:solidFill>
                          <a:effectLst/>
                          <a:latin typeface="Arial" charset="0"/>
                          <a:ea typeface="Calibri" pitchFamily="34" charset="0"/>
                          <a:cs typeface="Arial" charset="0"/>
                          <a:hlinkClick r:id="rId13" tooltip="Extinction du Permien"/>
                        </a:rPr>
                        <a:t>extinction massive</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 (90 % des espèces marines, 70 % des vertébrés) liée à un fort taux de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lié à de grandes éruptions volcaniques en Sibérie (?) &amp; à  un emballement climatique résultant (?) (°).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6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14" tooltip="Trias"/>
                        </a:rPr>
                        <a:t>Trias</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inférieur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- 251 / -</a:t>
                      </a:r>
                      <a:r>
                        <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249,7</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40% de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Retour progressif des forêts.</a:t>
                      </a:r>
                      <a:endParaRPr kumimoji="0" lang="fr-FR" sz="1200" b="0" i="0" u="none" strike="noStrike" cap="none" normalizeH="0" baseline="0" smtClean="0">
                        <a:ln>
                          <a:noFill/>
                        </a:ln>
                        <a:solidFill>
                          <a:srgbClr val="0099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95D8FBC-DA6B-4A01-AA96-591BB7AAD523}" type="slidenum">
              <a:rPr lang="fr-FR" sz="1200" b="0">
                <a:solidFill>
                  <a:schemeClr val="tx1">
                    <a:tint val="75000"/>
                  </a:schemeClr>
                </a:solidFill>
                <a:latin typeface="Times New Roman" pitchFamily="18" charset="0"/>
              </a:rPr>
              <a:pPr algn="r" fontAlgn="auto">
                <a:spcBef>
                  <a:spcPts val="0"/>
                </a:spcBef>
                <a:spcAft>
                  <a:spcPts val="0"/>
                </a:spcAft>
                <a:defRPr/>
              </a:pPr>
              <a:t>112</a:t>
            </a:fld>
            <a:endParaRPr lang="fr-FR" sz="1200" b="0" dirty="0">
              <a:solidFill>
                <a:schemeClr val="tx1">
                  <a:tint val="75000"/>
                </a:schemeClr>
              </a:solidFill>
              <a:latin typeface="Times New Roman" pitchFamily="18" charset="0"/>
            </a:endParaRPr>
          </a:p>
        </p:txBody>
      </p:sp>
      <p:sp>
        <p:nvSpPr>
          <p:cNvPr id="111692" name="ZoneTexte 5"/>
          <p:cNvSpPr txBox="1">
            <a:spLocks noChangeArrowheads="1"/>
          </p:cNvSpPr>
          <p:nvPr/>
        </p:nvSpPr>
        <p:spPr bwMode="auto">
          <a:xfrm>
            <a:off x="0" y="58578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009900"/>
                </a:solidFill>
              </a:rPr>
              <a:t>Tableau du possible lien entre taux d’</a:t>
            </a:r>
            <a:r>
              <a:rPr lang="fr-FR" sz="1200" b="0">
                <a:solidFill>
                  <a:srgbClr val="009900"/>
                </a:solidFill>
                <a:ea typeface="Calibri" pitchFamily="34" charset="0"/>
                <a:cs typeface="Arial" charset="0"/>
              </a:rPr>
              <a:t>O</a:t>
            </a:r>
            <a:r>
              <a:rPr lang="fr-FR" sz="1200" b="0" baseline="-25000">
                <a:solidFill>
                  <a:srgbClr val="009900"/>
                </a:solidFill>
                <a:ea typeface="Calibri" pitchFamily="34" charset="0"/>
                <a:cs typeface="Arial" charset="0"/>
              </a:rPr>
              <a:t>2 </a:t>
            </a:r>
            <a:r>
              <a:rPr lang="fr-FR" sz="1200" b="0">
                <a:solidFill>
                  <a:srgbClr val="009900"/>
                </a:solidFill>
              </a:rPr>
              <a:t>/ </a:t>
            </a:r>
            <a:r>
              <a:rPr lang="fr-FR" sz="1200" b="0">
                <a:solidFill>
                  <a:srgbClr val="FF3300"/>
                </a:solidFill>
              </a:rPr>
              <a:t>CO</a:t>
            </a:r>
            <a:r>
              <a:rPr lang="fr-FR" sz="1200" b="0" baseline="-25000">
                <a:solidFill>
                  <a:srgbClr val="FF3300"/>
                </a:solidFill>
              </a:rPr>
              <a:t>2</a:t>
            </a:r>
            <a:r>
              <a:rPr lang="fr-FR" sz="1200" b="0">
                <a:solidFill>
                  <a:srgbClr val="6600CC"/>
                </a:solidFill>
              </a:rPr>
              <a:t> </a:t>
            </a:r>
            <a:r>
              <a:rPr lang="fr-FR" sz="1200" b="0">
                <a:solidFill>
                  <a:srgbClr val="009900"/>
                </a:solidFill>
              </a:rPr>
              <a:t>&amp; variations climatiques au cours de l'ère paléozoïque, de -600 à -248 millions d'années</a:t>
            </a:r>
            <a:r>
              <a:rPr lang="fr-FR" sz="1200" b="0">
                <a:solidFill>
                  <a:srgbClr val="6600CC"/>
                </a:solidFill>
              </a:rPr>
              <a:t> (Sources: 1) </a:t>
            </a:r>
            <a:r>
              <a:rPr lang="fr-FR" sz="1200" b="0" i="1">
                <a:solidFill>
                  <a:srgbClr val="6600CC"/>
                </a:solidFill>
              </a:rPr>
              <a:t>Sur la terre des géants</a:t>
            </a:r>
            <a:r>
              <a:rPr lang="fr-FR" sz="1200" b="0">
                <a:solidFill>
                  <a:srgbClr val="6600CC"/>
                </a:solidFill>
              </a:rPr>
              <a:t>, série documentaire britannique de la BBC, 2005, b) autres sources paléontologiques).</a:t>
            </a:r>
          </a:p>
          <a:p>
            <a:pPr algn="ctr" eaLnBrk="1" hangingPunct="1"/>
            <a:r>
              <a:rPr lang="fr-FR" sz="1200" b="0">
                <a:solidFill>
                  <a:srgbClr val="6600CC"/>
                </a:solidFill>
              </a:rPr>
              <a:t>((°) Sur les causes de l’extinction massive de la vie à la limite permien-trias, voir : </a:t>
            </a:r>
            <a:r>
              <a:rPr lang="fr-FR" sz="1200" b="0">
                <a:hlinkClick r:id="rId15"/>
              </a:rPr>
              <a:t>http://www.crasquin.fr/crises/Site/Crise3.htm</a:t>
            </a:r>
            <a:r>
              <a:rPr lang="fr-FR" sz="1200" b="0"/>
              <a:t> </a:t>
            </a:r>
            <a:r>
              <a:rPr lang="fr-FR" sz="1200" b="0">
                <a:solidFill>
                  <a:srgbClr val="6600CC"/>
                </a:solidFill>
              </a:rPr>
              <a:t>&amp; </a:t>
            </a:r>
          </a:p>
          <a:p>
            <a:pPr algn="ctr" eaLnBrk="1" hangingPunct="1"/>
            <a:r>
              <a:rPr lang="fr-FR" sz="1200" b="0">
                <a:solidFill>
                  <a:srgbClr val="6600CC"/>
                </a:solidFill>
                <a:hlinkClick r:id="rId16"/>
              </a:rPr>
              <a:t>http://www.futura-sciences.com/fr/news/t/volcanologie/d/extinction-massive-au-permien-eruptions-volcaniques-en-cause_5390</a:t>
            </a:r>
            <a:r>
              <a:rPr lang="fr-FR" sz="1200" b="0">
                <a:solidFill>
                  <a:srgbClr val="6600CC"/>
                </a:solidFill>
              </a:rPr>
              <a:t>).</a:t>
            </a:r>
            <a:endParaRPr lang="fr-FR" sz="1200" b="0">
              <a:solidFill>
                <a:srgbClr val="6600CC"/>
              </a:solidFill>
              <a:latin typeface="Calibri"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1ED76AD-A29F-4864-AAFB-14C6AA7273FF}" type="slidenum">
              <a:rPr lang="fr-FR" sz="1200" b="0">
                <a:solidFill>
                  <a:schemeClr val="tx1">
                    <a:tint val="75000"/>
                  </a:schemeClr>
                </a:solidFill>
                <a:latin typeface="Times New Roman" pitchFamily="18" charset="0"/>
              </a:rPr>
              <a:pPr algn="r" fontAlgn="auto">
                <a:spcBef>
                  <a:spcPts val="0"/>
                </a:spcBef>
                <a:spcAft>
                  <a:spcPts val="0"/>
                </a:spcAft>
                <a:defRPr/>
              </a:pPr>
              <a:t>113</a:t>
            </a:fld>
            <a:endParaRPr lang="fr-FR" sz="1200" b="0" dirty="0">
              <a:solidFill>
                <a:schemeClr val="tx1">
                  <a:tint val="75000"/>
                </a:schemeClr>
              </a:solidFill>
              <a:latin typeface="Times New Roman" pitchFamily="18" charset="0"/>
            </a:endParaRPr>
          </a:p>
        </p:txBody>
      </p:sp>
      <p:sp>
        <p:nvSpPr>
          <p:cNvPr id="112644" name="ZoneTexte 4"/>
          <p:cNvSpPr txBox="1">
            <a:spLocks noChangeArrowheads="1"/>
          </p:cNvSpPr>
          <p:nvPr/>
        </p:nvSpPr>
        <p:spPr bwMode="auto">
          <a:xfrm>
            <a:off x="285750" y="1143000"/>
            <a:ext cx="885825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a:t>
            </a:r>
            <a:endParaRPr lang="fr-FR" b="0">
              <a:solidFill>
                <a:srgbClr val="6600CC"/>
              </a:solidFill>
            </a:endParaRPr>
          </a:p>
          <a:p>
            <a:pPr algn="just" eaLnBrk="1" hangingPunct="1"/>
            <a:endParaRPr lang="fr-FR" b="0">
              <a:solidFill>
                <a:srgbClr val="6600CC"/>
              </a:solidFill>
            </a:endParaRPr>
          </a:p>
          <a:p>
            <a:pPr algn="just" eaLnBrk="1" hangingPunct="1"/>
            <a:r>
              <a:rPr lang="fr-FR" b="0">
                <a:solidFill>
                  <a:srgbClr val="6600CC"/>
                </a:solidFill>
              </a:rPr>
              <a:t>Les forêts primaires hébergent ~ 80% de la biodiversité terrestres. </a:t>
            </a:r>
          </a:p>
          <a:p>
            <a:pPr algn="just" eaLnBrk="1" hangingPunct="1"/>
            <a:r>
              <a:rPr lang="fr-FR" b="0">
                <a:solidFill>
                  <a:srgbClr val="6600CC"/>
                </a:solidFill>
              </a:rPr>
              <a:t>Quelles conséquences dans le cas de leur disparition ? </a:t>
            </a:r>
          </a:p>
          <a:p>
            <a:pPr algn="just" eaLnBrk="1" hangingPunct="1">
              <a:buFont typeface="Symbol" pitchFamily="18" charset="2"/>
              <a:buChar char="Þ"/>
            </a:pPr>
            <a:r>
              <a:rPr lang="fr-FR" b="0">
                <a:solidFill>
                  <a:srgbClr val="6600CC"/>
                </a:solidFill>
              </a:rPr>
              <a:t>Le modèle du château de carte :  La biodiversité est comme un château de cartes. Chaque carte représente une espèce vivante. Trop de cartes disparaissent? Le château risque de s’effondrer à cause des interaction entre espèces. </a:t>
            </a:r>
            <a:endParaRPr lang="fr-FR" sz="1400" b="0">
              <a:solidFill>
                <a:srgbClr val="6600CC"/>
              </a:solidFill>
            </a:endParaRPr>
          </a:p>
          <a:p>
            <a:pPr algn="just" eaLnBrk="1" hangingPunct="1"/>
            <a:r>
              <a:rPr lang="fr-FR" sz="1400" b="0">
                <a:solidFill>
                  <a:srgbClr val="6600CC"/>
                </a:solidFill>
              </a:rPr>
              <a:t>Selon Peter Ward, paléontologue, Université Washington «  </a:t>
            </a:r>
            <a:r>
              <a:rPr lang="fr-FR" sz="1400" b="0" i="1">
                <a:solidFill>
                  <a:srgbClr val="6600CC"/>
                </a:solidFill>
              </a:rPr>
              <a:t>A l’échelle biologique, l’espèce homo sapiens est une carte comme les autres. En un sens, chaque espèce en soutient une autre.  L’animal que vous mangez (qui vous donne votre énergie) est la carte en dessous. Imaginons que l’on se mette à enlever une carte,  puis une autre et ainsi de suite… C’est ce que fait une extinction de masse : elle commence à éliminer une espèce, mais rapidement beaucoup d’espèces disparaissent. Il n’est plus seulement question de disparitions d’espèces : Il y a un effet boule de neige</a:t>
            </a:r>
            <a:r>
              <a:rPr lang="fr-FR" sz="1400" b="0">
                <a:solidFill>
                  <a:srgbClr val="6600CC"/>
                </a:solidFill>
              </a:rPr>
              <a:t> » (Source: </a:t>
            </a:r>
            <a:r>
              <a:rPr lang="fr-FR" sz="1400" b="0" i="1">
                <a:solidFill>
                  <a:srgbClr val="6600CC"/>
                </a:solidFill>
              </a:rPr>
              <a:t>Vie et mort de la planète Terre</a:t>
            </a:r>
            <a:r>
              <a:rPr lang="fr-FR" sz="1400" b="0">
                <a:solidFill>
                  <a:srgbClr val="6600CC"/>
                </a:solidFill>
              </a:rPr>
              <a:t>, Peter Ward, Donald Brownlee, et Michel Cabart, Editions La Huppe, 7 février 2008). </a:t>
            </a:r>
          </a:p>
        </p:txBody>
      </p:sp>
      <p:pic>
        <p:nvPicPr>
          <p:cNvPr id="112645" name="Image 5" descr="biodiv3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4075" y="4357688"/>
            <a:ext cx="306705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ZoneTexte 8"/>
          <p:cNvSpPr txBox="1">
            <a:spLocks noChangeArrowheads="1"/>
          </p:cNvSpPr>
          <p:nvPr/>
        </p:nvSpPr>
        <p:spPr bwMode="auto">
          <a:xfrm>
            <a:off x="6000750" y="6429375"/>
            <a:ext cx="300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Liens entre animaux (chaîne alimentaire).</a:t>
            </a:r>
          </a:p>
        </p:txBody>
      </p:sp>
      <p:pic>
        <p:nvPicPr>
          <p:cNvPr id="112647" name="Image 10" descr="RTEmagicC_littoatl_401.jp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4649788"/>
            <a:ext cx="2300288"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D675835-33AF-4664-B40F-B1CE9271251E}" type="slidenum">
              <a:rPr lang="fr-FR" sz="1200" b="0">
                <a:solidFill>
                  <a:schemeClr val="tx1">
                    <a:tint val="75000"/>
                  </a:schemeClr>
                </a:solidFill>
                <a:latin typeface="Times New Roman" pitchFamily="18" charset="0"/>
              </a:rPr>
              <a:pPr algn="r" fontAlgn="auto">
                <a:spcBef>
                  <a:spcPts val="0"/>
                </a:spcBef>
                <a:spcAft>
                  <a:spcPts val="0"/>
                </a:spcAft>
                <a:defRPr/>
              </a:pPr>
              <a:t>114</a:t>
            </a:fld>
            <a:endParaRPr lang="fr-FR" sz="1200" b="0" dirty="0">
              <a:solidFill>
                <a:schemeClr val="tx1">
                  <a:tint val="75000"/>
                </a:schemeClr>
              </a:solidFill>
              <a:latin typeface="Times New Roman" pitchFamily="18" charset="0"/>
            </a:endParaRPr>
          </a:p>
        </p:txBody>
      </p:sp>
      <p:sp>
        <p:nvSpPr>
          <p:cNvPr id="113668" name="ZoneTexte 4"/>
          <p:cNvSpPr txBox="1">
            <a:spLocks noChangeArrowheads="1"/>
          </p:cNvSpPr>
          <p:nvPr/>
        </p:nvSpPr>
        <p:spPr bwMode="auto">
          <a:xfrm>
            <a:off x="285750" y="1143000"/>
            <a:ext cx="87153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a:t>
            </a:r>
            <a:endParaRPr lang="fr-FR" b="0">
              <a:solidFill>
                <a:srgbClr val="6600CC"/>
              </a:solidFill>
            </a:endParaRPr>
          </a:p>
          <a:p>
            <a:pPr algn="just" eaLnBrk="1" hangingPunct="1"/>
            <a:endParaRPr lang="fr-FR" sz="1400" b="0">
              <a:solidFill>
                <a:srgbClr val="6600CC"/>
              </a:solidFill>
            </a:endParaRPr>
          </a:p>
          <a:p>
            <a:pPr algn="just" eaLnBrk="1" hangingPunct="1"/>
            <a:r>
              <a:rPr lang="fr-FR" sz="1400" b="0">
                <a:solidFill>
                  <a:srgbClr val="6600CC"/>
                </a:solidFill>
              </a:rPr>
              <a:t>« </a:t>
            </a:r>
            <a:r>
              <a:rPr lang="fr-FR" sz="1400" b="0" i="1">
                <a:solidFill>
                  <a:srgbClr val="6600CC"/>
                </a:solidFill>
              </a:rPr>
              <a:t>Plusieurs auteurs (Goodman, 1975;Horn, 1988; Kimmerer, 1984) affirment en effet que des écosystèmes complexes ayant un grand nombre de relations trophiques (chaîne alimentaire) peuvent amoindrir les effets de changements brusques de densité d’une des composantes (élasticité et résistance élevées). La disparition d'une espèce peut être compensée sans détérioration majeure du réseau. Dans des systèmes simplifiés comme les monocultures agricoles ou les plantations monospécifiques d'arbres, le nombre d'interactions est considérablement réduit [… voir figure ci-dessous]. En raison de leur faible niveau d'élasticité et de résistance, ces systèmes sont plus vulnérables aux perturbations. La disparition ou, au contraire, l’augmentation marquée de l'abondance d'une des espèces aura des effets directs sur les autres composantes, ce qui laissera au système peu de possibilité de récupérer son équilibre</a:t>
            </a:r>
            <a:r>
              <a:rPr lang="fr-FR" sz="1400" b="0">
                <a:solidFill>
                  <a:srgbClr val="6600CC"/>
                </a:solidFill>
              </a:rPr>
              <a:t> ».</a:t>
            </a:r>
          </a:p>
        </p:txBody>
      </p:sp>
      <p:pic>
        <p:nvPicPr>
          <p:cNvPr id="113669" name="Image 5" descr="Biodiv1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313" y="3714750"/>
            <a:ext cx="3643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Image 6" descr="Biodiv2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3688" y="3714750"/>
            <a:ext cx="1785937"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ZoneTexte 7"/>
          <p:cNvSpPr txBox="1">
            <a:spLocks noChangeArrowheads="1"/>
          </p:cNvSpPr>
          <p:nvPr/>
        </p:nvSpPr>
        <p:spPr bwMode="auto">
          <a:xfrm>
            <a:off x="142875" y="6286500"/>
            <a:ext cx="885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Schéma des relations horizontales et verticales du réseau trophique des systèmes naturels et perturbés (source: </a:t>
            </a:r>
            <a:r>
              <a:rPr lang="fr-FR" sz="1200" b="0" i="1">
                <a:solidFill>
                  <a:srgbClr val="6600CC"/>
                </a:solidFill>
              </a:rPr>
              <a:t>La lutte biologique</a:t>
            </a:r>
            <a:r>
              <a:rPr lang="fr-FR" sz="1200" b="0">
                <a:solidFill>
                  <a:srgbClr val="6600CC"/>
                </a:solidFill>
              </a:rPr>
              <a:t>, Daniel Coderre, Charles Vincent, Ed. Gaétan Morin,1992, page 6).</a:t>
            </a:r>
          </a:p>
        </p:txBody>
      </p:sp>
      <p:sp>
        <p:nvSpPr>
          <p:cNvPr id="113672" name="ZoneTexte 8"/>
          <p:cNvSpPr txBox="1">
            <a:spLocks noChangeArrowheads="1"/>
          </p:cNvSpPr>
          <p:nvPr/>
        </p:nvSpPr>
        <p:spPr bwMode="auto">
          <a:xfrm>
            <a:off x="642938" y="37861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Prédateurs et parasitoïdes</a:t>
            </a:r>
          </a:p>
        </p:txBody>
      </p:sp>
      <p:sp>
        <p:nvSpPr>
          <p:cNvPr id="113673" name="ZoneTexte 9"/>
          <p:cNvSpPr txBox="1">
            <a:spLocks noChangeArrowheads="1"/>
          </p:cNvSpPr>
          <p:nvPr/>
        </p:nvSpPr>
        <p:spPr bwMode="auto">
          <a:xfrm>
            <a:off x="5500688" y="37861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Prédateurs et parasitoïdes</a:t>
            </a:r>
          </a:p>
        </p:txBody>
      </p:sp>
      <p:sp>
        <p:nvSpPr>
          <p:cNvPr id="113674" name="ZoneTexte 10"/>
          <p:cNvSpPr txBox="1">
            <a:spLocks noChangeArrowheads="1"/>
          </p:cNvSpPr>
          <p:nvPr/>
        </p:nvSpPr>
        <p:spPr bwMode="auto">
          <a:xfrm>
            <a:off x="5715000" y="4786313"/>
            <a:ext cx="9286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Herbivores</a:t>
            </a:r>
          </a:p>
        </p:txBody>
      </p:sp>
      <p:sp>
        <p:nvSpPr>
          <p:cNvPr id="113675" name="ZoneTexte 11"/>
          <p:cNvSpPr txBox="1">
            <a:spLocks noChangeArrowheads="1"/>
          </p:cNvSpPr>
          <p:nvPr/>
        </p:nvSpPr>
        <p:spPr bwMode="auto">
          <a:xfrm>
            <a:off x="428625" y="4714875"/>
            <a:ext cx="9286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Herbivores</a:t>
            </a:r>
          </a:p>
        </p:txBody>
      </p:sp>
      <p:sp>
        <p:nvSpPr>
          <p:cNvPr id="113676" name="ZoneTexte 12"/>
          <p:cNvSpPr txBox="1">
            <a:spLocks noChangeArrowheads="1"/>
          </p:cNvSpPr>
          <p:nvPr/>
        </p:nvSpPr>
        <p:spPr bwMode="auto">
          <a:xfrm>
            <a:off x="6500813" y="5857875"/>
            <a:ext cx="7858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Plantes</a:t>
            </a:r>
          </a:p>
        </p:txBody>
      </p:sp>
      <p:sp>
        <p:nvSpPr>
          <p:cNvPr id="113677" name="ZoneTexte 13"/>
          <p:cNvSpPr txBox="1">
            <a:spLocks noChangeArrowheads="1"/>
          </p:cNvSpPr>
          <p:nvPr/>
        </p:nvSpPr>
        <p:spPr bwMode="auto">
          <a:xfrm>
            <a:off x="500063" y="5786438"/>
            <a:ext cx="7858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Plantes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B07D548B-52BF-42A8-AA6A-7EF7F711ADB3}" type="slidenum">
              <a:rPr lang="fr-FR" sz="1200" b="0">
                <a:solidFill>
                  <a:schemeClr val="tx1">
                    <a:tint val="75000"/>
                  </a:schemeClr>
                </a:solidFill>
                <a:latin typeface="Times New Roman" pitchFamily="18" charset="0"/>
              </a:rPr>
              <a:pPr algn="r" fontAlgn="auto">
                <a:spcBef>
                  <a:spcPts val="0"/>
                </a:spcBef>
                <a:spcAft>
                  <a:spcPts val="0"/>
                </a:spcAft>
                <a:defRPr/>
              </a:pPr>
              <a:t>115</a:t>
            </a:fld>
            <a:endParaRPr lang="fr-FR" sz="1200" b="0" dirty="0">
              <a:solidFill>
                <a:schemeClr val="tx1">
                  <a:tint val="75000"/>
                </a:schemeClr>
              </a:solidFill>
              <a:latin typeface="Times New Roman" pitchFamily="18" charset="0"/>
            </a:endParaRPr>
          </a:p>
        </p:txBody>
      </p:sp>
      <p:sp>
        <p:nvSpPr>
          <p:cNvPr id="114691" name="ZoneTexte 4"/>
          <p:cNvSpPr txBox="1">
            <a:spLocks noChangeArrowheads="1"/>
          </p:cNvSpPr>
          <p:nvPr/>
        </p:nvSpPr>
        <p:spPr bwMode="auto">
          <a:xfrm>
            <a:off x="285750" y="1000125"/>
            <a:ext cx="8715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 &amp; fin)</a:t>
            </a:r>
            <a:endParaRPr lang="fr-FR" b="0">
              <a:solidFill>
                <a:srgbClr val="6600CC"/>
              </a:solidFill>
            </a:endParaRPr>
          </a:p>
          <a:p>
            <a:pPr algn="just" eaLnBrk="1" hangingPunct="1"/>
            <a:endParaRPr lang="fr-FR" sz="1400" b="0">
              <a:solidFill>
                <a:srgbClr val="6600CC"/>
              </a:solidFill>
            </a:endParaRPr>
          </a:p>
          <a:p>
            <a:pPr algn="just" eaLnBrk="1" hangingPunct="1">
              <a:buFont typeface="Arial" charset="0"/>
              <a:buChar char="•"/>
            </a:pPr>
            <a:r>
              <a:rPr lang="fr-FR" sz="1600" b="0">
                <a:solidFill>
                  <a:srgbClr val="6600CC"/>
                </a:solidFill>
              </a:rPr>
              <a:t>Une image sur les risques pesant sur la biodiversité : celle d’un avion en vol : « </a:t>
            </a:r>
            <a:r>
              <a:rPr lang="fr-FR" sz="1600" b="0" i="1">
                <a:solidFill>
                  <a:srgbClr val="6600CC"/>
                </a:solidFill>
              </a:rPr>
              <a:t>Enlevez un boulon au hasard : il est probable que l’avion continuera de voler. Puis un autre, et encore un autre… Au bout de combien de boulons l’avion finira-t-il par tomber, avec ses passagers ?</a:t>
            </a:r>
            <a:r>
              <a:rPr lang="fr-FR" sz="1600" b="0">
                <a:solidFill>
                  <a:srgbClr val="6600CC"/>
                </a:solidFill>
              </a:rPr>
              <a:t> ».</a:t>
            </a:r>
          </a:p>
          <a:p>
            <a:pPr algn="just" eaLnBrk="1" hangingPunct="1"/>
            <a:r>
              <a:rPr lang="fr-FR" sz="1200" b="0">
                <a:solidFill>
                  <a:srgbClr val="6600CC"/>
                </a:solidFill>
              </a:rPr>
              <a:t>Source : « Comme un avion dont les boulons tombent » </a:t>
            </a:r>
            <a:r>
              <a:rPr lang="fr-FR" sz="1200" b="0">
                <a:hlinkClick r:id="rId2"/>
              </a:rPr>
              <a:t>http://www.hubertreeves.info/chroniques/pdf_jdm/20080420.pdf</a:t>
            </a:r>
            <a:r>
              <a:rPr lang="fr-FR" sz="1200" b="0"/>
              <a:t>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4693" name="Picture 7" descr="AvionPerdantSesBoul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375" y="2500313"/>
            <a:ext cx="30956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BoulonsQuiTomb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338" y="4149725"/>
            <a:ext cx="26019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 Box 9"/>
          <p:cNvSpPr txBox="1">
            <a:spLocks noChangeArrowheads="1"/>
          </p:cNvSpPr>
          <p:nvPr/>
        </p:nvSpPr>
        <p:spPr bwMode="auto">
          <a:xfrm>
            <a:off x="285750" y="2571750"/>
            <a:ext cx="5786438"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spcBef>
                <a:spcPct val="50000"/>
              </a:spcBef>
            </a:pPr>
            <a:r>
              <a:rPr lang="fr-FR" sz="1600" b="0">
                <a:solidFill>
                  <a:srgbClr val="6600CC"/>
                </a:solidFill>
              </a:rPr>
              <a:t>Un écosystème est un ensemble interactif et complexe d’acteurs vivants, se mettant progressivement en place sur des milliers d’années. Si vous essayez de reconstituer la population en danger d’extinction, qui a été trop prélevée, il se peut que celle-ci ne se constitue plus, parce que d’autres acteurs vivants, proie/prédateur, la remplacent rapidement. </a:t>
            </a:r>
          </a:p>
          <a:p>
            <a:pPr algn="just" eaLnBrk="1" hangingPunct="1">
              <a:spcBef>
                <a:spcPct val="50000"/>
              </a:spcBef>
            </a:pPr>
            <a:r>
              <a:rPr lang="fr-FR" sz="1400" b="0">
                <a:solidFill>
                  <a:srgbClr val="6600CC"/>
                </a:solidFill>
              </a:rPr>
              <a:t>Par ex., le 24 avril 2003, le gouvernement canadien interdisait la pêche à la morue atlantique, au nord de Terre-Neuve, suite à sa surpêche. </a:t>
            </a:r>
            <a:r>
              <a:rPr lang="fr-FR" sz="1400">
                <a:solidFill>
                  <a:srgbClr val="FF0000"/>
                </a:solidFill>
              </a:rPr>
              <a:t>Or 7 ans après, la ressource morue ne se constitue toujours pas.</a:t>
            </a:r>
          </a:p>
          <a:p>
            <a:pPr algn="just" eaLnBrk="1" hangingPunct="1">
              <a:spcBef>
                <a:spcPct val="50000"/>
              </a:spcBef>
            </a:pPr>
            <a:r>
              <a:rPr lang="fr-FR" sz="1600" b="0">
                <a:solidFill>
                  <a:srgbClr val="6600CC"/>
                </a:solidFill>
              </a:rPr>
              <a:t>Certains mettre la prolifération actuelle des méduses dans les mers du globe, en particulier en mer de Chine, sur le compte de la surpêche, </a:t>
            </a:r>
            <a:r>
              <a:rPr lang="fr-FR" sz="1600" b="0" i="1">
                <a:solidFill>
                  <a:srgbClr val="6600CC"/>
                </a:solidFill>
              </a:rPr>
              <a:t>d’autre sur le réchauffement climatique</a:t>
            </a:r>
            <a:r>
              <a:rPr lang="fr-FR" sz="1600" b="0">
                <a:solidFill>
                  <a:srgbClr val="6600CC"/>
                </a:solidFill>
              </a:rPr>
              <a:t> </a:t>
            </a:r>
            <a:r>
              <a:rPr lang="fr-FR" sz="1600" b="0">
                <a:solidFill>
                  <a:srgbClr val="6600CC"/>
                </a:solidFill>
                <a:sym typeface="Symbol" pitchFamily="18" charset="2"/>
              </a:rPr>
              <a:t></a:t>
            </a:r>
            <a:r>
              <a:rPr lang="fr-FR" sz="1600" b="0">
                <a:solidFill>
                  <a:srgbClr val="6600CC"/>
                </a:solidFill>
              </a:rPr>
              <a:t>  </a:t>
            </a:r>
          </a:p>
          <a:p>
            <a:pPr algn="just" eaLnBrk="1" hangingPunct="1">
              <a:spcBef>
                <a:spcPct val="50000"/>
              </a:spcBef>
            </a:pPr>
            <a:r>
              <a:rPr lang="fr-FR" sz="1600" b="0">
                <a:solidFill>
                  <a:srgbClr val="6600CC"/>
                </a:solidFill>
              </a:rPr>
              <a:t>Une certitude : s’il y a disparition de tous les poissons des mers du globe </a:t>
            </a:r>
            <a:r>
              <a:rPr lang="fr-FR" sz="1600" b="0">
                <a:solidFill>
                  <a:srgbClr val="6600CC"/>
                </a:solidFill>
                <a:sym typeface="Symbol" pitchFamily="18" charset="2"/>
              </a:rPr>
              <a:t></a:t>
            </a:r>
            <a:r>
              <a:rPr lang="fr-FR" sz="1600" b="0">
                <a:solidFill>
                  <a:srgbClr val="6600CC"/>
                </a:solidFill>
              </a:rPr>
              <a:t> il y aura risque de prolifération des méduses </a:t>
            </a:r>
            <a:r>
              <a:rPr lang="fr-FR" sz="1400" b="0">
                <a:solidFill>
                  <a:srgbClr val="6600CC"/>
                </a:solidFill>
              </a:rPr>
              <a:t>(voir photo de la pêche de méduses géantes en mer de Chine, Source : </a:t>
            </a:r>
            <a:r>
              <a:rPr lang="fr-FR" sz="1400" b="0">
                <a:solidFill>
                  <a:srgbClr val="6600CC"/>
                </a:solidFill>
                <a:hlinkClick r:id="rId5"/>
              </a:rPr>
              <a:t>http://www.maxisciences.com</a:t>
            </a:r>
            <a:r>
              <a:rPr lang="fr-FR" sz="1400" b="0">
                <a:solidFill>
                  <a:srgbClr val="6600CC"/>
                </a:solidFill>
              </a:rPr>
              <a:t>) </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B47327F7-7879-4B69-81DE-0A82D7AC405E}" type="slidenum">
              <a:rPr lang="fr-FR" sz="1200" b="0">
                <a:solidFill>
                  <a:schemeClr val="tx1">
                    <a:tint val="75000"/>
                  </a:schemeClr>
                </a:solidFill>
                <a:latin typeface="Times New Roman" pitchFamily="18" charset="0"/>
              </a:rPr>
              <a:pPr algn="r" fontAlgn="auto">
                <a:spcBef>
                  <a:spcPts val="0"/>
                </a:spcBef>
                <a:spcAft>
                  <a:spcPts val="0"/>
                </a:spcAft>
                <a:defRPr/>
              </a:pPr>
              <a:t>116</a:t>
            </a:fld>
            <a:endParaRPr lang="fr-FR" sz="1200" b="0" dirty="0">
              <a:solidFill>
                <a:schemeClr val="tx1">
                  <a:tint val="75000"/>
                </a:schemeClr>
              </a:solidFill>
              <a:latin typeface="Times New Roman" pitchFamily="18" charset="0"/>
            </a:endParaRPr>
          </a:p>
        </p:txBody>
      </p:sp>
      <p:sp>
        <p:nvSpPr>
          <p:cNvPr id="115715" name="ZoneTexte 4"/>
          <p:cNvSpPr txBox="1">
            <a:spLocks noChangeArrowheads="1"/>
          </p:cNvSpPr>
          <p:nvPr/>
        </p:nvSpPr>
        <p:spPr bwMode="auto">
          <a:xfrm>
            <a:off x="285750" y="1000125"/>
            <a:ext cx="87153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 &amp; fin)</a:t>
            </a:r>
            <a:endParaRPr lang="fr-FR" b="0">
              <a:solidFill>
                <a:srgbClr val="6600CC"/>
              </a:solidFill>
            </a:endParaRPr>
          </a:p>
          <a:p>
            <a:pPr algn="just" eaLnBrk="1" hangingPunct="1"/>
            <a:endParaRPr lang="fr-FR" sz="1400" b="0">
              <a:solidFill>
                <a:srgbClr val="6600CC"/>
              </a:solidFill>
            </a:endParaRPr>
          </a:p>
          <a:p>
            <a:pPr algn="just" eaLnBrk="1" hangingPunct="1">
              <a:buFont typeface="Arial" charset="0"/>
              <a:buChar char="•"/>
            </a:pPr>
            <a:r>
              <a:rPr lang="fr-FR" sz="1200" b="0"/>
              <a:t> </a:t>
            </a:r>
            <a:r>
              <a:rPr lang="fr-FR" sz="1400" b="0">
                <a:solidFill>
                  <a:srgbClr val="6600CC"/>
                </a:solidFill>
              </a:rPr>
              <a:t>Citation de Jane Goodall, la primatologue : « </a:t>
            </a:r>
            <a:r>
              <a:rPr lang="fr-FR" sz="1400" b="0" i="1">
                <a:solidFill>
                  <a:srgbClr val="6600CC"/>
                </a:solidFill>
              </a:rPr>
              <a:t>la toile de la vie [de la biodiversité] : si on tire un fil, on détruit tout. [ … ] c’est cette toile qui nous soutient.</a:t>
            </a:r>
            <a:r>
              <a:rPr lang="fr-FR" sz="1400" b="0">
                <a:solidFill>
                  <a:srgbClr val="6600CC"/>
                </a:solidFill>
              </a:rPr>
              <a:t> » Sources : </a:t>
            </a:r>
            <a:r>
              <a:rPr lang="fr-FR" sz="1400" b="0" i="1">
                <a:solidFill>
                  <a:srgbClr val="6600CC"/>
                </a:solidFill>
              </a:rPr>
              <a:t>Jane Goodall, une lady de la nature</a:t>
            </a:r>
            <a:r>
              <a:rPr lang="fr-FR" sz="1400" b="0">
                <a:solidFill>
                  <a:srgbClr val="6600CC"/>
                </a:solidFill>
              </a:rPr>
              <a:t>, 23-6-2010, METROFRANCE, </a:t>
            </a:r>
            <a:r>
              <a:rPr lang="fr-FR" sz="1400" b="0">
                <a:solidFill>
                  <a:srgbClr val="6600CC"/>
                </a:solidFill>
                <a:hlinkClick r:id="rId2"/>
              </a:rPr>
              <a:t>http://www.metrofrance.com/info/jane-goodall-une-lady-de-la-nature/mjfw!vGklK5IDnv45g/</a:t>
            </a:r>
            <a:r>
              <a:rPr lang="fr-FR" sz="1400" b="0">
                <a:solidFill>
                  <a:srgbClr val="6600CC"/>
                </a:solidFill>
              </a:rPr>
              <a:t> Elle parle de « </a:t>
            </a:r>
            <a:r>
              <a:rPr lang="fr-FR" sz="1400" b="0" i="1">
                <a:solidFill>
                  <a:srgbClr val="6600CC"/>
                </a:solidFill>
              </a:rPr>
              <a:t>The Tattered Web of Life </a:t>
            </a:r>
            <a:r>
              <a:rPr lang="fr-FR" sz="1400" b="0">
                <a:solidFill>
                  <a:srgbClr val="6600CC"/>
                </a:solidFill>
              </a:rPr>
              <a:t>» : la toile de la vie en lambeau.</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5717" name="Image 5" descr="medusesGeant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429000"/>
            <a:ext cx="359568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Image 7" descr="MedusesGeantes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3429000"/>
            <a:ext cx="41116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ZoneTexte 8"/>
          <p:cNvSpPr txBox="1">
            <a:spLocks noChangeArrowheads="1"/>
          </p:cNvSpPr>
          <p:nvPr/>
        </p:nvSpPr>
        <p:spPr bwMode="auto">
          <a:xfrm>
            <a:off x="179388" y="6092825"/>
            <a:ext cx="8561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Prolifération des méduses géantes, peut-être à cause de la surpêche et du réchauffement climatique.</a:t>
            </a:r>
          </a:p>
          <a:p>
            <a:pPr algn="ctr" eaLnBrk="1" hangingPunct="1"/>
            <a:r>
              <a:rPr lang="fr-FR" sz="1200" b="0">
                <a:solidFill>
                  <a:srgbClr val="6600CC"/>
                </a:solidFill>
              </a:rPr>
              <a:t>Sources : </a:t>
            </a:r>
            <a:r>
              <a:rPr lang="fr-FR" sz="1200" b="0">
                <a:solidFill>
                  <a:srgbClr val="6600CC"/>
                </a:solidFill>
                <a:hlinkClick r:id="rId5"/>
              </a:rPr>
              <a:t>http://www.lepost.fr/article/2009/03/11/1453683_des-proteines-de-meduses-pour-reparer-le-cartilage-humain.html</a:t>
            </a:r>
            <a:endParaRPr lang="fr-FR" sz="1200" b="0">
              <a:solidFill>
                <a:srgbClr val="6600CC"/>
              </a:solidFill>
            </a:endParaRPr>
          </a:p>
          <a:p>
            <a:pPr algn="ctr" eaLnBrk="1" hangingPunct="1"/>
            <a:r>
              <a:rPr lang="fr-FR" sz="1200" b="0">
                <a:solidFill>
                  <a:srgbClr val="6600CC"/>
                </a:solidFill>
                <a:hlinkClick r:id="rId6"/>
              </a:rPr>
              <a:t>http://trefaucube.free.fr/index.php?id=40</a:t>
            </a:r>
            <a:r>
              <a:rPr lang="fr-FR" sz="1200" b="0">
                <a:solidFill>
                  <a:srgbClr val="6600CC"/>
                </a:solidFill>
              </a:rPr>
              <a:t> </a:t>
            </a:r>
          </a:p>
        </p:txBody>
      </p:sp>
      <p:pic>
        <p:nvPicPr>
          <p:cNvPr id="115720" name="Image 9" descr="dechirur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7763" y="2276475"/>
            <a:ext cx="25209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54D62874-6935-43A6-BBC2-6B61B9C715E5}" type="slidenum">
              <a:rPr lang="fr-FR" sz="1200" b="0">
                <a:solidFill>
                  <a:schemeClr val="tx1">
                    <a:tint val="75000"/>
                  </a:schemeClr>
                </a:solidFill>
                <a:latin typeface="Times New Roman" pitchFamily="18" charset="0"/>
              </a:rPr>
              <a:pPr algn="r" fontAlgn="auto">
                <a:spcBef>
                  <a:spcPts val="0"/>
                </a:spcBef>
                <a:spcAft>
                  <a:spcPts val="0"/>
                </a:spcAft>
                <a:defRPr/>
              </a:pPr>
              <a:t>117</a:t>
            </a:fld>
            <a:endParaRPr lang="fr-FR" sz="1200" b="0" dirty="0">
              <a:solidFill>
                <a:schemeClr val="tx1">
                  <a:tint val="75000"/>
                </a:schemeClr>
              </a:solidFill>
              <a:latin typeface="Times New Roman" pitchFamily="18" charset="0"/>
            </a:endParaRPr>
          </a:p>
        </p:txBody>
      </p:sp>
      <p:sp>
        <p:nvSpPr>
          <p:cNvPr id="116739" name="ZoneTexte 4"/>
          <p:cNvSpPr txBox="1">
            <a:spLocks noChangeArrowheads="1"/>
          </p:cNvSpPr>
          <p:nvPr/>
        </p:nvSpPr>
        <p:spPr bwMode="auto">
          <a:xfrm>
            <a:off x="285750" y="1000125"/>
            <a:ext cx="87153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endParaRPr lang="fr-FR" sz="1400" b="0">
              <a:solidFill>
                <a:srgbClr val="6600CC"/>
              </a:solidFill>
            </a:endParaRPr>
          </a:p>
          <a:p>
            <a:pPr algn="just" eaLnBrk="1" hangingPunct="1"/>
            <a:r>
              <a:rPr lang="fr-FR" sz="1400" b="0" u="sng">
                <a:solidFill>
                  <a:srgbClr val="6600CC"/>
                </a:solidFill>
              </a:rPr>
              <a:t>Forest Stewardship Council (FSC)</a:t>
            </a:r>
            <a:r>
              <a:rPr lang="fr-FR" sz="1400" b="0">
                <a:solidFill>
                  <a:srgbClr val="6600CC"/>
                </a:solidFill>
              </a:rPr>
              <a:t> : organisme international accréditant les organisations de certification pour garantir la véracité de leurs proclamations.</a:t>
            </a:r>
          </a:p>
          <a:p>
            <a:pPr algn="just" eaLnBrk="1" hangingPunct="1"/>
            <a:endParaRPr lang="fr-FR" sz="1400" b="0">
              <a:solidFill>
                <a:srgbClr val="6600CC"/>
              </a:solidFill>
            </a:endParaRPr>
          </a:p>
          <a:p>
            <a:pPr algn="just" eaLnBrk="1" hangingPunct="1"/>
            <a:r>
              <a:rPr lang="fr-FR" sz="1400" b="0" u="sng">
                <a:solidFill>
                  <a:srgbClr val="6600CC"/>
                </a:solidFill>
              </a:rPr>
              <a:t>Principe</a:t>
            </a:r>
            <a:r>
              <a:rPr lang="fr-FR" sz="1400" b="0">
                <a:solidFill>
                  <a:srgbClr val="6600CC"/>
                </a:solidFill>
              </a:rPr>
              <a:t> : gérer de façon durable les ressources de la forêt et des régions associées pour satisfaire les besoins sociaux, économiques, écologiques, culturels et spirituels des générations présentes et à venir.</a:t>
            </a:r>
          </a:p>
          <a:p>
            <a:pPr algn="just" eaLnBrk="1" hangingPunct="1"/>
            <a:r>
              <a:rPr lang="fr-FR" sz="1400" b="0">
                <a:solidFill>
                  <a:srgbClr val="6600CC"/>
                </a:solidFill>
              </a:rPr>
              <a:t>S'applique à toutes les forêts et aux plantations et aux forêts partiellement replantées.</a:t>
            </a:r>
          </a:p>
          <a:p>
            <a:pPr algn="just" eaLnBrk="1" hangingPunct="1"/>
            <a:endParaRPr lang="fr-FR" sz="1400" b="0">
              <a:solidFill>
                <a:srgbClr val="6600CC"/>
              </a:solidFill>
            </a:endParaRPr>
          </a:p>
          <a:p>
            <a:pPr algn="just" eaLnBrk="1" hangingPunct="1"/>
            <a:r>
              <a:rPr lang="fr-FR" sz="1400" b="0" u="sng">
                <a:solidFill>
                  <a:srgbClr val="6600CC"/>
                </a:solidFill>
              </a:rPr>
              <a:t>Principes du FSC </a:t>
            </a:r>
            <a:r>
              <a:rPr lang="fr-FR" sz="1400" b="0">
                <a:solidFill>
                  <a:srgbClr val="6600CC"/>
                </a:solidFill>
              </a:rPr>
              <a:t>: </a:t>
            </a:r>
          </a:p>
          <a:p>
            <a:pPr algn="just" eaLnBrk="1" hangingPunct="1"/>
            <a:endParaRPr lang="fr-FR" sz="1400" b="0">
              <a:solidFill>
                <a:srgbClr val="6600CC"/>
              </a:solidFill>
            </a:endParaRPr>
          </a:p>
          <a:p>
            <a:pPr algn="just" eaLnBrk="1" hangingPunct="1">
              <a:buFont typeface="Calibri" pitchFamily="34" charset="0"/>
              <a:buAutoNum type="arabicPeriod"/>
            </a:pPr>
            <a:r>
              <a:rPr lang="fr-FR" sz="1400" b="0">
                <a:solidFill>
                  <a:srgbClr val="6600CC"/>
                </a:solidFill>
              </a:rPr>
              <a:t>La gestion forestière doit se conformer à toutes les lois et règlements en vigueur dans le pays ainsi qu'à tous les traités internationaux dont ce pays est signataire, ainsi qu’aux "Principes et Critères" du FSC.</a:t>
            </a:r>
          </a:p>
          <a:p>
            <a:pPr algn="just" eaLnBrk="1" hangingPunct="1">
              <a:buFont typeface="Calibri" pitchFamily="34" charset="0"/>
              <a:buAutoNum type="arabicPeriod"/>
            </a:pPr>
            <a:r>
              <a:rPr lang="fr-FR" sz="1400" b="0">
                <a:solidFill>
                  <a:srgbClr val="6600CC"/>
                </a:solidFill>
              </a:rPr>
              <a:t>La propriété foncière et les droits d'usage, à long terme, des ressources du terrain et de la forêt doivent être clairement définis, documentés et légalement établis. </a:t>
            </a:r>
          </a:p>
          <a:p>
            <a:pPr algn="just" eaLnBrk="1" hangingPunct="1">
              <a:buFont typeface="Calibri" pitchFamily="34" charset="0"/>
              <a:buAutoNum type="arabicPeriod"/>
            </a:pPr>
            <a:r>
              <a:rPr lang="fr-FR" sz="1400" b="0">
                <a:solidFill>
                  <a:srgbClr val="6600CC"/>
                </a:solidFill>
              </a:rPr>
              <a:t>Les droits légaux et coutumiers des peuples indigènes à la propriété, à l'usage et à la gestion de leurs terrains, territoires et ressources doivent être reconnus et respectés.</a:t>
            </a:r>
          </a:p>
          <a:p>
            <a:pPr algn="just" eaLnBrk="1" hangingPunct="1">
              <a:buFont typeface="Calibri" pitchFamily="34" charset="0"/>
              <a:buAutoNum type="arabicPeriod"/>
            </a:pPr>
            <a:r>
              <a:rPr lang="fr-FR" sz="1400" b="0">
                <a:solidFill>
                  <a:srgbClr val="6600CC"/>
                </a:solidFill>
              </a:rPr>
              <a:t>Les opérations de gestion forestière doivent maintenir ou améliorer le bien-être social et économique, à long terme, des travailleurs forestiers et des communautés locales.</a:t>
            </a:r>
          </a:p>
          <a:p>
            <a:pPr algn="just" eaLnBrk="1" hangingPunct="1">
              <a:buFont typeface="Calibri" pitchFamily="34" charset="0"/>
              <a:buAutoNum type="arabicPeriod"/>
            </a:pPr>
            <a:r>
              <a:rPr lang="fr-FR" sz="1400" b="0">
                <a:solidFill>
                  <a:srgbClr val="6600CC"/>
                </a:solidFill>
              </a:rPr>
              <a:t>Les opérations de gestion forestière doivent encourager l'utilisation efficace des multiples produits et services de la forêt pour en garantir la viabilité économique ainsi qu'une large variété de prestations environnementales et sociales.</a:t>
            </a:r>
          </a:p>
          <a:p>
            <a:pPr algn="just" eaLnBrk="1" hangingPunct="1">
              <a:buFont typeface="Calibri" pitchFamily="34" charset="0"/>
              <a:buAutoNum type="arabicPeriod"/>
            </a:pPr>
            <a:r>
              <a:rPr lang="fr-FR" sz="1400" b="0">
                <a:solidFill>
                  <a:srgbClr val="6600CC"/>
                </a:solidFill>
              </a:rPr>
              <a:t>La gestion forestière doit maintenir la diversité biologique et les valeurs qui y sont associées, les ressources hydriques, les sols, ainsi que les paysages et les écosystèmes fragiles et uniques, de manière à assurer la conservation des fonctions écologiques et l'intégrité de la forêt.</a:t>
            </a:r>
          </a:p>
        </p:txBody>
      </p:sp>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6741" name="Image 7" descr="FSC1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38" y="2571750"/>
            <a:ext cx="74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16EFD0B6-FDEF-4047-BBDE-4037F24B0EE2}" type="slidenum">
              <a:rPr lang="fr-FR" sz="1200" b="0">
                <a:solidFill>
                  <a:schemeClr val="tx1">
                    <a:tint val="75000"/>
                  </a:schemeClr>
                </a:solidFill>
                <a:latin typeface="Times New Roman" pitchFamily="18" charset="0"/>
              </a:rPr>
              <a:pPr algn="r" fontAlgn="auto">
                <a:spcBef>
                  <a:spcPts val="0"/>
                </a:spcBef>
                <a:spcAft>
                  <a:spcPts val="0"/>
                </a:spcAft>
                <a:defRPr/>
              </a:pPr>
              <a:t>118</a:t>
            </a:fld>
            <a:endParaRPr lang="fr-FR" sz="1200" b="0" dirty="0">
              <a:solidFill>
                <a:schemeClr val="tx1">
                  <a:tint val="75000"/>
                </a:schemeClr>
              </a:solidFill>
              <a:latin typeface="Times New Roman" pitchFamily="18" charset="0"/>
            </a:endParaRPr>
          </a:p>
        </p:txBody>
      </p:sp>
      <p:sp>
        <p:nvSpPr>
          <p:cNvPr id="117763" name="ZoneTexte 4"/>
          <p:cNvSpPr txBox="1">
            <a:spLocks noChangeArrowheads="1"/>
          </p:cNvSpPr>
          <p:nvPr/>
        </p:nvSpPr>
        <p:spPr bwMode="auto">
          <a:xfrm>
            <a:off x="285750" y="1000125"/>
            <a:ext cx="8715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r>
              <a:rPr lang="fr-FR" b="0">
                <a:solidFill>
                  <a:srgbClr val="6600CC"/>
                </a:solidFill>
              </a:rPr>
              <a:t>(Suite)</a:t>
            </a:r>
          </a:p>
          <a:p>
            <a:pPr algn="just" eaLnBrk="1" hangingPunct="1"/>
            <a:endParaRPr lang="fr-FR" sz="1600" b="0">
              <a:solidFill>
                <a:srgbClr val="6600CC"/>
              </a:solidFill>
            </a:endParaRPr>
          </a:p>
          <a:p>
            <a:pPr algn="just" eaLnBrk="1" hangingPunct="1"/>
            <a:r>
              <a:rPr lang="fr-FR" sz="1600" b="0" u="sng">
                <a:solidFill>
                  <a:srgbClr val="6600CC"/>
                </a:solidFill>
              </a:rPr>
              <a:t>Principes du FSC </a:t>
            </a:r>
            <a:r>
              <a:rPr lang="fr-FR" sz="1600" b="0">
                <a:solidFill>
                  <a:srgbClr val="6600CC"/>
                </a:solidFill>
              </a:rPr>
              <a:t> (suite) :  </a:t>
            </a:r>
          </a:p>
          <a:p>
            <a:pPr algn="just" eaLnBrk="1" hangingPunct="1"/>
            <a:endParaRPr lang="fr-FR" sz="1600" b="0">
              <a:solidFill>
                <a:srgbClr val="6600CC"/>
              </a:solidFill>
            </a:endParaRPr>
          </a:p>
          <a:p>
            <a:pPr algn="just" eaLnBrk="1" hangingPunct="1">
              <a:buFont typeface="Calibri" pitchFamily="34" charset="0"/>
              <a:buAutoNum type="arabicPeriod" startAt="7"/>
            </a:pPr>
            <a:r>
              <a:rPr lang="fr-FR" sz="1400" b="0">
                <a:solidFill>
                  <a:srgbClr val="6600CC"/>
                </a:solidFill>
              </a:rPr>
              <a:t>Un plan de gestion, en relation avec l'échelle et l'intensité de l'exploitation, doit être écrit, appliqué et mis à jour. Les objectifs à long terme de la gestion et les moyens d'y parvenir doivent être clairement indiqués.</a:t>
            </a:r>
          </a:p>
          <a:p>
            <a:pPr algn="just" eaLnBrk="1" hangingPunct="1">
              <a:buFont typeface="Calibri" pitchFamily="34" charset="0"/>
              <a:buAutoNum type="arabicPeriod" startAt="7"/>
            </a:pPr>
            <a:r>
              <a:rPr lang="fr-FR" sz="1400" b="0">
                <a:solidFill>
                  <a:srgbClr val="6600CC"/>
                </a:solidFill>
              </a:rPr>
              <a:t>Un suivi, en relation avec l'échelle et l'intensité de l'exploitation forestière, doit être conduit pour évaluer la condition de la forêt, les rendements des produits forestiers, la filière du bois, les opérations de gestion et leurs impacts sociaux et environnementaux.</a:t>
            </a:r>
          </a:p>
          <a:p>
            <a:pPr algn="just" eaLnBrk="1" hangingPunct="1">
              <a:buFont typeface="Calibri" pitchFamily="34" charset="0"/>
              <a:buAutoNum type="arabicPeriod" startAt="7"/>
            </a:pPr>
            <a:r>
              <a:rPr lang="fr-FR" sz="1400" b="0">
                <a:solidFill>
                  <a:srgbClr val="6600CC"/>
                </a:solidFill>
              </a:rPr>
              <a:t>Les activités de gestion des forêts avec une haute valeur de conservation devront conserver ou augmenter les attributs qui les caractérisent. Les décisions sur les forêts avec une haute valeur de conservation seront toujours considérées dans le contexte d’un Principe de Précaution.</a:t>
            </a:r>
          </a:p>
          <a:p>
            <a:pPr algn="just" eaLnBrk="1" hangingPunct="1">
              <a:buFont typeface="Calibri" pitchFamily="34" charset="0"/>
              <a:buAutoNum type="arabicPeriod" startAt="7"/>
            </a:pPr>
            <a:r>
              <a:rPr lang="fr-FR" sz="1400" b="0">
                <a:solidFill>
                  <a:srgbClr val="6600CC"/>
                </a:solidFill>
              </a:rPr>
              <a:t>Les plantations doivent être planifiées et aménagées en conformité avec les Principes et Critères 1 – 9, et le Principe 10 avec son critère correspondant. Même si les plantations sont capables d’offrir une variété de prestations sociales et économiques et contribuent à satisfaire les besoins mondiaux de produits forestiers, elles devraient être un complément de la gestion des forêts naturelles, réduire les pressions sur celles-ci et promouvoir leur restauration et conservation.</a:t>
            </a:r>
          </a:p>
          <a:p>
            <a:pPr algn="just" eaLnBrk="1" hangingPunct="1"/>
            <a:endParaRPr lang="fr-FR" sz="1400" b="0">
              <a:solidFill>
                <a:srgbClr val="6600CC"/>
              </a:solidFill>
            </a:endParaRPr>
          </a:p>
          <a:p>
            <a:pPr algn="just" eaLnBrk="1" hangingPunct="1"/>
            <a:r>
              <a:rPr lang="fr-FR" sz="1400" b="0">
                <a:solidFill>
                  <a:srgbClr val="6600CC"/>
                </a:solidFill>
              </a:rPr>
              <a:t>Tiré du document exposant les principes du FSC, révisé en Février 2000 (et publié en Français sur le site du WWF </a:t>
            </a:r>
            <a:r>
              <a:rPr lang="fr-FR" sz="1400" b="0">
                <a:solidFill>
                  <a:srgbClr val="6600CC"/>
                </a:solidFill>
                <a:hlinkClick r:id="rId2"/>
              </a:rPr>
              <a:t>www.protegelaforet.com</a:t>
            </a:r>
            <a:r>
              <a:rPr lang="fr-FR" sz="1400" b="0">
                <a:solidFill>
                  <a:srgbClr val="6600CC"/>
                </a:solidFill>
              </a:rPr>
              <a:t>).</a:t>
            </a:r>
          </a:p>
          <a:p>
            <a:pPr algn="just" eaLnBrk="1" hangingPunct="1"/>
            <a:endParaRPr lang="fr-FR" sz="1400" b="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7765" name="Image 4" descr="FSC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7538" y="1143000"/>
            <a:ext cx="9064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C5B30907-4D40-431B-8642-300C8D06DDD3}" type="slidenum">
              <a:rPr lang="fr-FR" sz="1200" b="0">
                <a:solidFill>
                  <a:schemeClr val="tx1">
                    <a:tint val="75000"/>
                  </a:schemeClr>
                </a:solidFill>
                <a:latin typeface="Times New Roman" pitchFamily="18" charset="0"/>
              </a:rPr>
              <a:pPr algn="r" fontAlgn="auto">
                <a:spcBef>
                  <a:spcPts val="0"/>
                </a:spcBef>
                <a:spcAft>
                  <a:spcPts val="0"/>
                </a:spcAft>
                <a:defRPr/>
              </a:pPr>
              <a:t>119</a:t>
            </a:fld>
            <a:endParaRPr lang="fr-FR" sz="1200" b="0" dirty="0">
              <a:solidFill>
                <a:schemeClr val="tx1">
                  <a:tint val="75000"/>
                </a:schemeClr>
              </a:solidFill>
              <a:latin typeface="Times New Roman" pitchFamily="18" charset="0"/>
            </a:endParaRPr>
          </a:p>
        </p:txBody>
      </p:sp>
      <p:sp>
        <p:nvSpPr>
          <p:cNvPr id="118787" name="ZoneTexte 4"/>
          <p:cNvSpPr txBox="1">
            <a:spLocks noChangeArrowheads="1"/>
          </p:cNvSpPr>
          <p:nvPr/>
        </p:nvSpPr>
        <p:spPr bwMode="auto">
          <a:xfrm>
            <a:off x="285750" y="1000125"/>
            <a:ext cx="87153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r>
              <a:rPr lang="fr-FR" b="0">
                <a:solidFill>
                  <a:srgbClr val="6600CC"/>
                </a:solidFill>
              </a:rPr>
              <a:t>(Suite et fin)</a:t>
            </a:r>
          </a:p>
          <a:p>
            <a:pPr algn="just" eaLnBrk="1" hangingPunct="1"/>
            <a:endParaRPr lang="fr-FR" sz="1400" b="0">
              <a:solidFill>
                <a:srgbClr val="6600CC"/>
              </a:solidFill>
            </a:endParaRPr>
          </a:p>
          <a:p>
            <a:pPr algn="just" eaLnBrk="1" hangingPunct="1"/>
            <a:r>
              <a:rPr lang="fr-FR" sz="1400" u="sng">
                <a:solidFill>
                  <a:srgbClr val="6600CC"/>
                </a:solidFill>
              </a:rPr>
              <a:t>Les plus et les moins du label FSC</a:t>
            </a:r>
          </a:p>
          <a:p>
            <a:pPr algn="just" eaLnBrk="1" hangingPunct="1"/>
            <a:endParaRPr lang="fr-FR" sz="1400" b="0">
              <a:solidFill>
                <a:srgbClr val="6600CC"/>
              </a:solidFill>
            </a:endParaRPr>
          </a:p>
          <a:p>
            <a:pPr algn="just" eaLnBrk="1" hangingPunct="1"/>
            <a:r>
              <a:rPr lang="fr-FR" sz="1400" b="0">
                <a:solidFill>
                  <a:srgbClr val="6600CC"/>
                </a:solidFill>
              </a:rPr>
              <a:t>Les plus :</a:t>
            </a:r>
          </a:p>
          <a:p>
            <a:pPr algn="just" eaLnBrk="1" hangingPunct="1"/>
            <a:endParaRPr lang="fr-FR" sz="1400" b="0">
              <a:solidFill>
                <a:srgbClr val="6600CC"/>
              </a:solidFill>
            </a:endParaRPr>
          </a:p>
          <a:p>
            <a:pPr algn="just" eaLnBrk="1" hangingPunct="1">
              <a:buFont typeface="Arial" charset="0"/>
              <a:buChar char="•"/>
            </a:pPr>
            <a:r>
              <a:rPr lang="fr-FR" sz="1400" b="0">
                <a:solidFill>
                  <a:srgbClr val="6600CC"/>
                </a:solidFill>
              </a:rPr>
              <a:t>Système de certification du bois le plus fiable, le plus complet. </a:t>
            </a:r>
          </a:p>
          <a:p>
            <a:pPr algn="just" eaLnBrk="1" hangingPunct="1">
              <a:buFont typeface="Arial" charset="0"/>
              <a:buChar char="•"/>
            </a:pPr>
            <a:r>
              <a:rPr lang="fr-FR" sz="1400" b="0">
                <a:solidFill>
                  <a:srgbClr val="6600CC"/>
                </a:solidFill>
              </a:rPr>
              <a:t>Le label FSC est le seul à garantir de façon fiable que je bois est effectivement issu d'une gestion forestière respectueuse de l'homme et de l'environnement et qui provient de forêts gérées durablement.</a:t>
            </a:r>
          </a:p>
          <a:p>
            <a:pPr algn="just" eaLnBrk="1" hangingPunct="1">
              <a:buFont typeface="Arial" charset="0"/>
              <a:buChar char="•"/>
            </a:pPr>
            <a:r>
              <a:rPr lang="fr-FR" sz="1400" b="0">
                <a:solidFill>
                  <a:srgbClr val="6600CC"/>
                </a:solidFill>
              </a:rPr>
              <a:t>Les autres labels ne sont pas aussi contraignants.</a:t>
            </a:r>
          </a:p>
          <a:p>
            <a:pPr algn="just" eaLnBrk="1" hangingPunct="1">
              <a:buFont typeface="Arial" charset="0"/>
              <a:buChar char="•"/>
            </a:pPr>
            <a:r>
              <a:rPr lang="fr-FR" sz="1400" b="0">
                <a:solidFill>
                  <a:srgbClr val="6600CC"/>
                </a:solidFill>
              </a:rPr>
              <a:t>Il s’étend et est de plus en plus connu (et adopté).</a:t>
            </a:r>
          </a:p>
          <a:p>
            <a:pPr algn="just" eaLnBrk="1" hangingPunct="1">
              <a:buFont typeface="Arial" charset="0"/>
              <a:buChar char="•"/>
            </a:pPr>
            <a:endParaRPr lang="fr-FR" sz="1400" b="0">
              <a:solidFill>
                <a:srgbClr val="6600CC"/>
              </a:solidFill>
            </a:endParaRPr>
          </a:p>
          <a:p>
            <a:pPr algn="just" eaLnBrk="1" hangingPunct="1"/>
            <a:r>
              <a:rPr lang="fr-FR" sz="1400" b="0">
                <a:solidFill>
                  <a:srgbClr val="6600CC"/>
                </a:solidFill>
              </a:rPr>
              <a:t>Les moins :</a:t>
            </a:r>
          </a:p>
          <a:p>
            <a:pPr algn="just" eaLnBrk="1" hangingPunct="1"/>
            <a:endParaRPr lang="fr-FR" sz="1400" b="0">
              <a:solidFill>
                <a:srgbClr val="6600CC"/>
              </a:solidFill>
            </a:endParaRPr>
          </a:p>
          <a:p>
            <a:pPr algn="just" eaLnBrk="1" hangingPunct="1">
              <a:buFont typeface="Arial" charset="0"/>
              <a:buChar char="•"/>
            </a:pPr>
            <a:r>
              <a:rPr lang="fr-FR" sz="1400" b="0">
                <a:solidFill>
                  <a:srgbClr val="6600CC"/>
                </a:solidFill>
              </a:rPr>
              <a:t>Le label FSC ne concernerait que ~ 0,1 % des exploitations forestières dans le monde.</a:t>
            </a:r>
          </a:p>
          <a:p>
            <a:pPr algn="just" eaLnBrk="1" hangingPunct="1">
              <a:buFont typeface="Arial" charset="0"/>
              <a:buChar char="•"/>
            </a:pPr>
            <a:r>
              <a:rPr lang="fr-FR" sz="1400" b="0">
                <a:solidFill>
                  <a:srgbClr val="6600CC"/>
                </a:solidFill>
              </a:rPr>
              <a:t>Il ne serait pas ou très peu représenté en Afrique.</a:t>
            </a:r>
          </a:p>
          <a:p>
            <a:pPr algn="just" eaLnBrk="1" hangingPunct="1">
              <a:buFont typeface="Arial" charset="0"/>
              <a:buChar char="•"/>
            </a:pPr>
            <a:r>
              <a:rPr lang="fr-FR" sz="1400" b="0">
                <a:solidFill>
                  <a:srgbClr val="6600CC"/>
                </a:solidFill>
              </a:rPr>
              <a:t>Il ne serait pas toujours absolument irréprochable, à cause de la faiblesse des organismes de contrôle.</a:t>
            </a:r>
          </a:p>
          <a:p>
            <a:pPr algn="just" eaLnBrk="1" hangingPunct="1"/>
            <a:endParaRPr lang="fr-FR" sz="1400" b="0">
              <a:solidFill>
                <a:srgbClr val="6600CC"/>
              </a:solidFill>
            </a:endParaRPr>
          </a:p>
          <a:p>
            <a:pPr algn="just" eaLnBrk="1" hangingPunct="1"/>
            <a:r>
              <a:rPr lang="fr-FR" sz="1400" b="0" u="sng">
                <a:solidFill>
                  <a:srgbClr val="6600CC"/>
                </a:solidFill>
              </a:rPr>
              <a:t>Coordonnées du FSC </a:t>
            </a:r>
            <a:r>
              <a:rPr lang="fr-FR" sz="1400" b="0">
                <a:solidFill>
                  <a:srgbClr val="6600CC"/>
                </a:solidFill>
              </a:rPr>
              <a:t>:</a:t>
            </a:r>
          </a:p>
          <a:p>
            <a:pPr algn="just" eaLnBrk="1" hangingPunct="1"/>
            <a:endParaRPr lang="fr-FR" sz="1400" b="0">
              <a:solidFill>
                <a:srgbClr val="6600CC"/>
              </a:solidFill>
            </a:endParaRPr>
          </a:p>
          <a:p>
            <a:pPr algn="just" eaLnBrk="1" hangingPunct="1"/>
            <a:r>
              <a:rPr lang="fr-FR" sz="1400">
                <a:solidFill>
                  <a:srgbClr val="6600CC"/>
                </a:solidFill>
              </a:rPr>
              <a:t>FOREST STEWARDSHIP COUNCIL</a:t>
            </a:r>
            <a:r>
              <a:rPr lang="fr-FR" sz="1400" b="0">
                <a:solidFill>
                  <a:srgbClr val="6600CC"/>
                </a:solidFill>
              </a:rPr>
              <a:t>, Avenida Hidalgo 502, 68000 OAXACA, MEXICO (Mexique), </a:t>
            </a:r>
          </a:p>
          <a:p>
            <a:pPr algn="just" eaLnBrk="1" hangingPunct="1"/>
            <a:r>
              <a:rPr lang="fr-FR" sz="1400" b="0">
                <a:solidFill>
                  <a:srgbClr val="6600CC"/>
                </a:solidFill>
              </a:rPr>
              <a:t>TEL: + 52 9 514-6905 FAX: + 52 9 516-2110, e-mail: </a:t>
            </a:r>
            <a:r>
              <a:rPr lang="fr-FR" sz="1400" b="0">
                <a:solidFill>
                  <a:srgbClr val="6600CC"/>
                </a:solidFill>
                <a:hlinkClick r:id="rId2"/>
              </a:rPr>
              <a:t>fscoax@fscoax.org</a:t>
            </a:r>
            <a:r>
              <a:rPr lang="fr-FR" sz="1400" b="0">
                <a:solidFill>
                  <a:srgbClr val="6600CC"/>
                </a:solidFill>
              </a:rPr>
              <a:t>, Site: </a:t>
            </a:r>
            <a:r>
              <a:rPr lang="fr-FR" sz="1400" b="0">
                <a:solidFill>
                  <a:srgbClr val="6600CC"/>
                </a:solidFill>
                <a:hlinkClick r:id="rId3"/>
              </a:rPr>
              <a:t>www.fscoax.org</a:t>
            </a:r>
            <a:r>
              <a:rPr lang="fr-FR" sz="1400" b="0">
                <a:solidFill>
                  <a:srgbClr val="6600CC"/>
                </a:solidFill>
              </a:rPr>
              <a:t>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8789" name="Image 4" descr="FSC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650" y="1484313"/>
            <a:ext cx="9064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62FFC5-AB08-4E96-94CB-0C2EBEBDFB5A}" type="slidenum">
              <a:rPr lang="fr-FR" sz="1200" b="0">
                <a:solidFill>
                  <a:schemeClr val="tx1">
                    <a:tint val="75000"/>
                  </a:schemeClr>
                </a:solidFill>
                <a:latin typeface="Times New Roman" pitchFamily="18" charset="0"/>
              </a:rPr>
              <a:pPr algn="r" fontAlgn="auto">
                <a:spcBef>
                  <a:spcPts val="0"/>
                </a:spcBef>
                <a:spcAft>
                  <a:spcPts val="0"/>
                </a:spcAft>
                <a:defRPr/>
              </a:pPr>
              <a:t>12</a:t>
            </a:fld>
            <a:endParaRPr lang="fr-FR" sz="1200" b="0" dirty="0">
              <a:solidFill>
                <a:schemeClr val="tx1">
                  <a:tint val="75000"/>
                </a:schemeClr>
              </a:solidFill>
              <a:latin typeface="Times New Roman" pitchFamily="18" charset="0"/>
            </a:endParaRPr>
          </a:p>
        </p:txBody>
      </p:sp>
      <p:sp>
        <p:nvSpPr>
          <p:cNvPr id="11268" name="ZoneTexte 6"/>
          <p:cNvSpPr txBox="1">
            <a:spLocks noChangeArrowheads="1"/>
          </p:cNvSpPr>
          <p:nvPr/>
        </p:nvSpPr>
        <p:spPr bwMode="auto">
          <a:xfrm>
            <a:off x="1785938" y="6000750"/>
            <a:ext cx="421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a:solidFill>
                  <a:srgbClr val="6600CC"/>
                </a:solidFill>
              </a:rPr>
              <a:t>Sources: FAO + Greenpeace </a:t>
            </a:r>
          </a:p>
          <a:p>
            <a:pPr eaLnBrk="1" hangingPunct="1"/>
            <a:r>
              <a:rPr lang="fr-FR" sz="1000" b="0" i="1">
                <a:solidFill>
                  <a:srgbClr val="6600CC"/>
                </a:solidFill>
              </a:rPr>
              <a:t>In L'environnement et sa dégradation progressive</a:t>
            </a:r>
            <a:r>
              <a:rPr lang="fr-FR" sz="1000" b="0">
                <a:solidFill>
                  <a:srgbClr val="6600CC"/>
                </a:solidFill>
              </a:rPr>
              <a:t>, © Gérard Verna. </a:t>
            </a:r>
          </a:p>
          <a:p>
            <a:pPr eaLnBrk="1" hangingPunct="1"/>
            <a:r>
              <a:rPr lang="fr-FR" sz="1000" b="0">
                <a:solidFill>
                  <a:srgbClr val="6600CC"/>
                </a:solidFill>
                <a:hlinkClick r:id="rId2"/>
              </a:rPr>
              <a:t>http://www.fsa.ulaval.ca/personnel/vernag/eh/F/cause/nature.liens.html</a:t>
            </a:r>
            <a:r>
              <a:rPr lang="fr-FR" sz="1000" b="0">
                <a:solidFill>
                  <a:srgbClr val="6600CC"/>
                </a:solidFill>
              </a:rPr>
              <a:t> </a:t>
            </a:r>
          </a:p>
        </p:txBody>
      </p:sp>
      <p:pic>
        <p:nvPicPr>
          <p:cNvPr id="11269" name="Image 7" descr="PaysTouchesParDeforestation-copi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 y="1143000"/>
            <a:ext cx="778986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46F4E0B-B8C7-42BC-96AB-FCFAC94E3DC8}" type="slidenum">
              <a:rPr lang="fr-FR" sz="1200" b="0">
                <a:solidFill>
                  <a:schemeClr val="tx1">
                    <a:tint val="75000"/>
                  </a:schemeClr>
                </a:solidFill>
                <a:latin typeface="Times New Roman" pitchFamily="18" charset="0"/>
              </a:rPr>
              <a:pPr algn="r" fontAlgn="auto">
                <a:spcBef>
                  <a:spcPts val="0"/>
                </a:spcBef>
                <a:spcAft>
                  <a:spcPts val="0"/>
                </a:spcAft>
                <a:defRPr/>
              </a:pPr>
              <a:t>120</a:t>
            </a:fld>
            <a:endParaRPr lang="fr-FR" sz="1200" b="0" dirty="0">
              <a:solidFill>
                <a:schemeClr val="tx1">
                  <a:tint val="75000"/>
                </a:schemeClr>
              </a:solidFill>
              <a:latin typeface="Times New Roman" pitchFamily="18" charset="0"/>
            </a:endParaRPr>
          </a:p>
        </p:txBody>
      </p:sp>
      <p:sp>
        <p:nvSpPr>
          <p:cNvPr id="119812" name="ZoneTexte 4"/>
          <p:cNvSpPr txBox="1">
            <a:spLocks noChangeArrowheads="1"/>
          </p:cNvSpPr>
          <p:nvPr/>
        </p:nvSpPr>
        <p:spPr bwMode="auto">
          <a:xfrm>
            <a:off x="142875" y="1071563"/>
            <a:ext cx="885825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21) Annexe  : Projet de taxe « déforestation évitée »</a:t>
            </a:r>
            <a:endParaRPr lang="fr-FR" b="0">
              <a:solidFill>
                <a:srgbClr val="6600CC"/>
              </a:solidFill>
            </a:endParaRPr>
          </a:p>
          <a:p>
            <a:pPr algn="just" eaLnBrk="1" hangingPunct="1"/>
            <a:endParaRPr lang="fr-FR" sz="1600" b="0" i="1">
              <a:solidFill>
                <a:srgbClr val="6600CC"/>
              </a:solidFill>
            </a:endParaRPr>
          </a:p>
          <a:p>
            <a:pPr algn="just" eaLnBrk="1" hangingPunct="1"/>
            <a:r>
              <a:rPr lang="fr-FR" sz="1600" b="0" i="1" u="sng">
                <a:solidFill>
                  <a:srgbClr val="6600CC"/>
                </a:solidFill>
              </a:rPr>
              <a:t>Historique</a:t>
            </a:r>
            <a:r>
              <a:rPr lang="fr-FR" sz="1600" b="0" i="1">
                <a:solidFill>
                  <a:srgbClr val="6600CC"/>
                </a:solidFill>
              </a:rPr>
              <a:t> :</a:t>
            </a:r>
            <a:endParaRPr lang="fr-FR" sz="1600" b="0">
              <a:solidFill>
                <a:srgbClr val="6600CC"/>
              </a:solidFill>
            </a:endParaRPr>
          </a:p>
          <a:p>
            <a:pPr algn="just" eaLnBrk="1" hangingPunct="1"/>
            <a:endParaRPr lang="fr-FR" sz="1600" b="0" i="1">
              <a:solidFill>
                <a:srgbClr val="6600CC"/>
              </a:solidFill>
            </a:endParaRPr>
          </a:p>
          <a:p>
            <a:pPr algn="just" eaLnBrk="1" hangingPunct="1">
              <a:buFontTx/>
              <a:buChar char="•"/>
            </a:pPr>
            <a:r>
              <a:rPr lang="fr-FR" sz="1600" b="0" i="1">
                <a:solidFill>
                  <a:srgbClr val="6600CC"/>
                </a:solidFill>
              </a:rPr>
              <a:t>Rapport STERN, 2006, sur l'économie  _ le coût réel _ du changement climatique.</a:t>
            </a:r>
          </a:p>
          <a:p>
            <a:pPr algn="just" eaLnBrk="1" hangingPunct="1">
              <a:buFontTx/>
              <a:buChar char="•"/>
            </a:pPr>
            <a:r>
              <a:rPr lang="fr-FR" sz="1600" b="0" i="1">
                <a:solidFill>
                  <a:srgbClr val="6600CC"/>
                </a:solidFill>
              </a:rPr>
              <a:t>Kyoto, 1997 : MDP  (Mécanisme de développement propre du protocole de Kyoto) : réduction émission par financement projet reboisement.</a:t>
            </a:r>
          </a:p>
          <a:p>
            <a:pPr algn="just" eaLnBrk="1" hangingPunct="1">
              <a:buFontTx/>
              <a:buChar char="•"/>
            </a:pPr>
            <a:r>
              <a:rPr lang="fr-FR" sz="1600" b="0" i="1">
                <a:solidFill>
                  <a:srgbClr val="6600CC"/>
                </a:solidFill>
              </a:rPr>
              <a:t>Copenhague, 2009 : REDD plus (réduction des émissions liées à la déforestation et à la dégradation des forêts) :  rétribution de la « déforestation évitée » </a:t>
            </a:r>
            <a:r>
              <a:rPr lang="fr-FR" sz="1600" i="1">
                <a:solidFill>
                  <a:srgbClr val="FF0000"/>
                </a:solidFill>
              </a:rPr>
              <a:t>=&gt; KO pour l’instant.</a:t>
            </a:r>
            <a:r>
              <a:rPr lang="fr-FR" sz="1600">
                <a:solidFill>
                  <a:srgbClr val="FF0000"/>
                </a:solidFill>
              </a:rPr>
              <a:t> </a:t>
            </a:r>
          </a:p>
          <a:p>
            <a:pPr algn="just" eaLnBrk="1" hangingPunct="1">
              <a:buFontTx/>
              <a:buChar char="•"/>
            </a:pPr>
            <a:r>
              <a:rPr lang="fr-FR" sz="1600" b="0">
                <a:solidFill>
                  <a:srgbClr val="6600CC"/>
                </a:solidFill>
              </a:rPr>
              <a:t>2003 : Idée d’une loi contraignante pour les forêts (sur le modèle de proposition FLEGT (°)). </a:t>
            </a:r>
          </a:p>
          <a:p>
            <a:pPr algn="just" eaLnBrk="1" hangingPunct="1"/>
            <a:endParaRPr lang="fr-FR" sz="1600" b="0">
              <a:solidFill>
                <a:srgbClr val="6600CC"/>
              </a:solidFill>
            </a:endParaRPr>
          </a:p>
          <a:p>
            <a:pPr algn="just" eaLnBrk="1" hangingPunct="1"/>
            <a:r>
              <a:rPr lang="fr-FR" sz="1600" b="0">
                <a:solidFill>
                  <a:srgbClr val="6600CC"/>
                </a:solidFill>
              </a:rPr>
              <a:t>=&gt; But de toutes ces idées de mesures : zéro déforestation en 2020 (vœux pieux ?).</a:t>
            </a:r>
          </a:p>
          <a:p>
            <a:pPr algn="just" eaLnBrk="1" hangingPunct="1"/>
            <a:endParaRPr lang="fr-FR" sz="1600" b="0">
              <a:solidFill>
                <a:srgbClr val="6600CC"/>
              </a:solidFill>
            </a:endParaRPr>
          </a:p>
          <a:p>
            <a:pPr algn="just" eaLnBrk="1" hangingPunct="1"/>
            <a:r>
              <a:rPr lang="fr-FR" sz="1200" b="0" i="1">
                <a:solidFill>
                  <a:srgbClr val="6600CC"/>
                </a:solidFill>
              </a:rPr>
              <a:t>(°) En mai 2003, la Commission a voté un « Plan d’action contre le commerce de bois illégal », dit FLEGT (Forest law enforcement, governance and trade) pour amener les pays producteurs à une meilleure gouvernance, et coproduire des accords volontaires de partenariat visant à empêcher l’entrée de bois illégal dans l'Union européenne. </a:t>
            </a:r>
          </a:p>
          <a:p>
            <a:pPr algn="just" eaLnBrk="1" hangingPunct="1"/>
            <a:endParaRPr lang="fr-FR" b="0">
              <a:solidFill>
                <a:srgbClr val="6600CC"/>
              </a:solidFill>
            </a:endParaRPr>
          </a:p>
          <a:p>
            <a:pPr algn="r" eaLnBrk="1" hangingPunct="1"/>
            <a:r>
              <a:rPr lang="fr-FR" b="0">
                <a:solidFill>
                  <a:srgbClr val="6600CC"/>
                </a:solidFill>
              </a:rPr>
              <a:t>(suite page suivante =&gt;) </a:t>
            </a:r>
            <a:endParaRPr lang="fr-FR" b="0" i="1">
              <a:solidFill>
                <a:srgbClr val="6600CC"/>
              </a:solidFill>
            </a:endParaRPr>
          </a:p>
        </p:txBody>
      </p:sp>
      <p:pic>
        <p:nvPicPr>
          <p:cNvPr id="119813" name="Picture 6" descr="magroveDegrad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501332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7"/>
          <p:cNvSpPr txBox="1">
            <a:spLocks noChangeArrowheads="1"/>
          </p:cNvSpPr>
          <p:nvPr/>
        </p:nvSpPr>
        <p:spPr bwMode="auto">
          <a:xfrm>
            <a:off x="1908175" y="5589588"/>
            <a:ext cx="1512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fr-FR" sz="1000" b="0">
                <a:solidFill>
                  <a:srgbClr val="6600CC"/>
                </a:solidFill>
              </a:rPr>
              <a:t>Mangrove dégradée </a:t>
            </a:r>
            <a:r>
              <a:rPr lang="fr-FR" sz="1000" b="0">
                <a:solidFill>
                  <a:srgbClr val="6600CC"/>
                </a:solidFill>
                <a:cs typeface="Arial" charset="0"/>
              </a:rPr>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E46DAEF-A3FE-4D4A-94CF-89109661DF01}" type="slidenum">
              <a:rPr lang="fr-FR" sz="1200" b="0">
                <a:solidFill>
                  <a:schemeClr val="tx1">
                    <a:tint val="75000"/>
                  </a:schemeClr>
                </a:solidFill>
                <a:latin typeface="Times New Roman" pitchFamily="18" charset="0"/>
              </a:rPr>
              <a:pPr algn="r" fontAlgn="auto">
                <a:spcBef>
                  <a:spcPts val="0"/>
                </a:spcBef>
                <a:spcAft>
                  <a:spcPts val="0"/>
                </a:spcAft>
                <a:defRPr/>
              </a:pPr>
              <a:t>121</a:t>
            </a:fld>
            <a:endParaRPr lang="fr-FR" sz="1200" b="0" dirty="0">
              <a:solidFill>
                <a:schemeClr val="tx1">
                  <a:tint val="75000"/>
                </a:schemeClr>
              </a:solidFill>
              <a:latin typeface="Times New Roman" pitchFamily="18" charset="0"/>
            </a:endParaRPr>
          </a:p>
        </p:txBody>
      </p:sp>
      <p:sp>
        <p:nvSpPr>
          <p:cNvPr id="120836" name="ZoneTexte 4"/>
          <p:cNvSpPr txBox="1">
            <a:spLocks noChangeArrowheads="1"/>
          </p:cNvSpPr>
          <p:nvPr/>
        </p:nvSpPr>
        <p:spPr bwMode="auto">
          <a:xfrm>
            <a:off x="142875" y="1071563"/>
            <a:ext cx="8858250"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21) Annexe : Projet de taxe « déforestation évitée » (suite &amp; fin)</a:t>
            </a:r>
            <a:endParaRPr lang="fr-FR" b="0">
              <a:solidFill>
                <a:srgbClr val="6600CC"/>
              </a:solidFill>
            </a:endParaRPr>
          </a:p>
          <a:p>
            <a:pPr algn="just" eaLnBrk="1" hangingPunct="1"/>
            <a:endParaRPr lang="fr-FR" sz="1600" b="0">
              <a:solidFill>
                <a:srgbClr val="6600CC"/>
              </a:solidFill>
            </a:endParaRPr>
          </a:p>
          <a:p>
            <a:pPr algn="just" eaLnBrk="1" hangingPunct="1"/>
            <a:r>
              <a:rPr lang="fr-FR" sz="1600" b="0" i="1" u="sng">
                <a:solidFill>
                  <a:srgbClr val="6600CC"/>
                </a:solidFill>
              </a:rPr>
              <a:t>Question</a:t>
            </a:r>
            <a:r>
              <a:rPr lang="fr-FR" sz="1600" b="0">
                <a:solidFill>
                  <a:srgbClr val="6600CC"/>
                </a:solidFill>
              </a:rPr>
              <a:t> :</a:t>
            </a:r>
          </a:p>
          <a:p>
            <a:pPr algn="just" eaLnBrk="1" hangingPunct="1">
              <a:buFont typeface="Arial" charset="0"/>
              <a:buChar char="•"/>
            </a:pPr>
            <a:r>
              <a:rPr lang="fr-FR" sz="1600" b="0">
                <a:solidFill>
                  <a:srgbClr val="6600CC"/>
                </a:solidFill>
              </a:rPr>
              <a:t> Financement ? Public ? Intégration au marché Carbone (taxe carbone) ? </a:t>
            </a:r>
          </a:p>
          <a:p>
            <a:pPr algn="just" eaLnBrk="1" hangingPunct="1">
              <a:buFont typeface="Arial" charset="0"/>
              <a:buChar char="•"/>
            </a:pPr>
            <a:r>
              <a:rPr lang="fr-FR" sz="1600" b="0">
                <a:solidFill>
                  <a:srgbClr val="6600CC"/>
                </a:solidFill>
              </a:rPr>
              <a:t>Comment mesurer, estimer, imputer ?</a:t>
            </a:r>
          </a:p>
          <a:p>
            <a:pPr algn="just" eaLnBrk="1" hangingPunct="1">
              <a:buFont typeface="Arial" charset="0"/>
              <a:buChar char="•"/>
            </a:pPr>
            <a:r>
              <a:rPr lang="fr-FR" sz="1600" b="0">
                <a:solidFill>
                  <a:srgbClr val="6600CC"/>
                </a:solidFill>
              </a:rPr>
              <a:t>Risques de :</a:t>
            </a:r>
          </a:p>
          <a:p>
            <a:pPr algn="just" eaLnBrk="1" hangingPunct="1">
              <a:buFont typeface="Symbol" pitchFamily="18" charset="2"/>
              <a:buChar char="Þ"/>
            </a:pPr>
            <a:r>
              <a:rPr lang="fr-FR" sz="1600" b="0">
                <a:solidFill>
                  <a:srgbClr val="6600CC"/>
                </a:solidFill>
              </a:rPr>
              <a:t>déboisement accéléré avant de toucher la prime (pour pouvoir la toucher après).</a:t>
            </a:r>
          </a:p>
          <a:p>
            <a:pPr algn="just" eaLnBrk="1" hangingPunct="1">
              <a:buFont typeface="Symbol" pitchFamily="18" charset="2"/>
              <a:buChar char="Þ"/>
            </a:pPr>
            <a:r>
              <a:rPr lang="fr-FR" sz="1600" b="0">
                <a:solidFill>
                  <a:srgbClr val="6600CC"/>
                </a:solidFill>
              </a:rPr>
              <a:t>réduction fictive des émissions.</a:t>
            </a:r>
          </a:p>
          <a:p>
            <a:pPr algn="just" eaLnBrk="1" hangingPunct="1">
              <a:buFont typeface="Symbol" pitchFamily="18" charset="2"/>
              <a:buChar char="Þ"/>
            </a:pPr>
            <a:r>
              <a:rPr lang="fr-FR" sz="1600" b="0">
                <a:solidFill>
                  <a:srgbClr val="6600CC"/>
                </a:solidFill>
              </a:rPr>
              <a:t>chantage à la coupe (je coupe la forêt tropicale si toi (le pays riche), tu ne payes pas).</a:t>
            </a:r>
          </a:p>
          <a:p>
            <a:pPr algn="just" eaLnBrk="1" hangingPunct="1">
              <a:buFont typeface="Symbol" pitchFamily="18" charset="2"/>
              <a:buChar char="Þ"/>
            </a:pPr>
            <a:r>
              <a:rPr lang="fr-FR" sz="1600" b="0">
                <a:solidFill>
                  <a:srgbClr val="6600CC"/>
                </a:solidFill>
              </a:rPr>
              <a:t>Durabilité du système (?). Faisabilité ?</a:t>
            </a:r>
          </a:p>
          <a:p>
            <a:pPr algn="just" eaLnBrk="1" hangingPunct="1">
              <a:buFont typeface="Symbol" pitchFamily="18" charset="2"/>
              <a:buChar char="Þ"/>
            </a:pPr>
            <a:r>
              <a:rPr lang="fr-FR" sz="1600" b="0">
                <a:solidFill>
                  <a:srgbClr val="6600CC"/>
                </a:solidFill>
              </a:rPr>
              <a:t>Développement d’un marché  de consultance forestière (à l’image des experts comptables auquel on recourt pour l’obtention de possibles réductions d’impôts).</a:t>
            </a:r>
          </a:p>
          <a:p>
            <a:pPr algn="just" eaLnBrk="1" hangingPunct="1">
              <a:buFont typeface="Symbol" pitchFamily="18" charset="2"/>
              <a:buChar char="Þ"/>
            </a:pPr>
            <a:r>
              <a:rPr lang="fr-FR" sz="1600" b="0">
                <a:solidFill>
                  <a:srgbClr val="6600CC"/>
                </a:solidFill>
              </a:rPr>
              <a:t>« fausse bonne idée » comme pour la production de biocarburants destinés à réduire les gaz à effet de serre (qui, en finale, provoque déforestation &amp; émeutes de la faim).</a:t>
            </a:r>
          </a:p>
          <a:p>
            <a:pPr algn="just" eaLnBrk="1" hangingPunct="1"/>
            <a:endParaRPr lang="fr-FR" sz="1600" b="0">
              <a:solidFill>
                <a:srgbClr val="6600CC"/>
              </a:solidFill>
            </a:endParaRPr>
          </a:p>
          <a:p>
            <a:pPr algn="just" eaLnBrk="1" hangingPunct="1"/>
            <a:r>
              <a:rPr lang="fr-FR" sz="1600" b="0" i="1" u="sng">
                <a:solidFill>
                  <a:srgbClr val="6600CC"/>
                </a:solidFill>
              </a:rPr>
              <a:t>Solutions</a:t>
            </a:r>
            <a:r>
              <a:rPr lang="fr-FR" sz="1600" b="0">
                <a:solidFill>
                  <a:srgbClr val="6600CC"/>
                </a:solidFill>
              </a:rPr>
              <a:t>:</a:t>
            </a:r>
          </a:p>
          <a:p>
            <a:pPr algn="just" eaLnBrk="1" hangingPunct="1">
              <a:buFont typeface="Symbol" pitchFamily="18" charset="2"/>
              <a:buChar char="Þ"/>
            </a:pPr>
            <a:r>
              <a:rPr lang="fr-FR" sz="1600" b="0">
                <a:solidFill>
                  <a:srgbClr val="6600CC"/>
                </a:solidFill>
              </a:rPr>
              <a:t>Aide aux pays en voie de développement (100 milliard d’euros), avec contrôles de l’argent alloué.</a:t>
            </a:r>
          </a:p>
          <a:p>
            <a:pPr algn="just" eaLnBrk="1" hangingPunct="1">
              <a:buFont typeface="Symbol" pitchFamily="18" charset="2"/>
              <a:buChar char="Þ"/>
            </a:pPr>
            <a:r>
              <a:rPr lang="fr-FR" sz="1600" b="0">
                <a:solidFill>
                  <a:srgbClr val="6600CC"/>
                </a:solidFill>
              </a:rPr>
              <a:t>Création d’un fond spécifique contre la déforestation (celle-ci produisant plus d’émission de CO2 que l’ensemble du secteur du transport).</a:t>
            </a:r>
          </a:p>
          <a:p>
            <a:pPr algn="just" eaLnBrk="1" hangingPunct="1">
              <a:buFont typeface="Symbol" pitchFamily="18" charset="2"/>
              <a:buChar char="Þ"/>
            </a:pPr>
            <a:r>
              <a:rPr lang="fr-FR" sz="1600" b="0">
                <a:solidFill>
                  <a:srgbClr val="6600CC"/>
                </a:solidFill>
              </a:rPr>
              <a:t>Recyclage du papier.</a:t>
            </a:r>
          </a:p>
          <a:p>
            <a:pPr algn="just" eaLnBrk="1" hangingPunct="1">
              <a:buFont typeface="Symbol" pitchFamily="18" charset="2"/>
              <a:buChar char="Þ"/>
            </a:pPr>
            <a:r>
              <a:rPr lang="fr-FR" sz="1600" b="0">
                <a:solidFill>
                  <a:srgbClr val="6600CC"/>
                </a:solidFill>
              </a:rPr>
              <a:t>Lutte pour respect droits de l’homme et déclaration des droits des peuples autochtones.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E549A8C-404A-41D5-8747-5110068794B1}" type="slidenum">
              <a:rPr lang="fr-FR" sz="1200" b="0">
                <a:solidFill>
                  <a:schemeClr val="tx1">
                    <a:tint val="75000"/>
                  </a:schemeClr>
                </a:solidFill>
                <a:latin typeface="Times New Roman" pitchFamily="18" charset="0"/>
              </a:rPr>
              <a:pPr algn="r" fontAlgn="auto">
                <a:spcBef>
                  <a:spcPts val="0"/>
                </a:spcBef>
                <a:spcAft>
                  <a:spcPts val="0"/>
                </a:spcAft>
                <a:defRPr/>
              </a:pPr>
              <a:t>122</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1860" name="Text Box 6"/>
          <p:cNvSpPr txBox="1">
            <a:spLocks noChangeArrowheads="1"/>
          </p:cNvSpPr>
          <p:nvPr/>
        </p:nvSpPr>
        <p:spPr bwMode="auto">
          <a:xfrm>
            <a:off x="179388" y="1052513"/>
            <a:ext cx="8856662"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a:t>
            </a:r>
          </a:p>
          <a:p>
            <a:pPr eaLnBrk="1" hangingPunct="1"/>
            <a:endParaRPr lang="fr-FR" b="0">
              <a:solidFill>
                <a:srgbClr val="6600CC"/>
              </a:solidFill>
            </a:endParaRPr>
          </a:p>
          <a:p>
            <a:pPr eaLnBrk="1" hangingPunct="1">
              <a:buFontTx/>
              <a:buAutoNum type="arabicParenR"/>
            </a:pPr>
            <a:r>
              <a:rPr lang="fr-FR" b="0">
                <a:solidFill>
                  <a:srgbClr val="6600CC"/>
                </a:solidFill>
              </a:rPr>
              <a:t>Semences d’arbres de climats tempérés : </a:t>
            </a:r>
          </a:p>
          <a:p>
            <a:pPr eaLnBrk="1" hangingPunct="1"/>
            <a:r>
              <a:rPr lang="fr-FR" b="0">
                <a:solidFill>
                  <a:srgbClr val="6600CC"/>
                </a:solidFill>
              </a:rPr>
              <a:t>Office National des Forêts, Service Graines et Plants, 39300 SUPT, France, Tél : 03 84 51 42 09 - Fax : 03 84 51 46 63, Mél : sgp @ onf.fr </a:t>
            </a:r>
          </a:p>
          <a:p>
            <a:pPr eaLnBrk="1" hangingPunct="1"/>
            <a:r>
              <a:rPr lang="fr-FR" b="0">
                <a:solidFill>
                  <a:srgbClr val="6600CC"/>
                </a:solidFill>
              </a:rPr>
              <a:t>Catalogue téléchargeable ici :</a:t>
            </a:r>
            <a:r>
              <a:rPr lang="fr-FR" b="0"/>
              <a:t> </a:t>
            </a:r>
            <a:r>
              <a:rPr lang="fr-FR" b="0">
                <a:hlinkClick r:id="rId2"/>
              </a:rPr>
              <a:t>http://www.onf.fr/collec-cli-part/sommaire/besoins_reponses/anticiper/foret/reponses/20080519-151335-121890/8/files/1</a:t>
            </a:r>
            <a:r>
              <a:rPr lang="fr-FR" b="0"/>
              <a:t> </a:t>
            </a:r>
            <a:endParaRPr lang="fr-FR" b="0">
              <a:solidFill>
                <a:srgbClr val="6600CC"/>
              </a:solidFill>
            </a:endParaRPr>
          </a:p>
          <a:p>
            <a:pPr eaLnBrk="1" hangingPunct="1"/>
            <a:endParaRPr lang="fr-FR" b="0">
              <a:solidFill>
                <a:srgbClr val="6600CC"/>
              </a:solidFill>
            </a:endParaRPr>
          </a:p>
          <a:p>
            <a:pPr eaLnBrk="1" hangingPunct="1"/>
            <a:r>
              <a:rPr lang="fr-FR" sz="1200" b="0">
                <a:solidFill>
                  <a:srgbClr val="6600CC"/>
                </a:solidFill>
              </a:rPr>
              <a:t>2) Semences spéciales rares (normalement ne vend pas en direct) :</a:t>
            </a:r>
          </a:p>
          <a:p>
            <a:pPr eaLnBrk="1" hangingPunct="1"/>
            <a:r>
              <a:rPr lang="fr-FR" sz="1200" b="0">
                <a:solidFill>
                  <a:srgbClr val="6600CC"/>
                </a:solidFill>
              </a:rPr>
              <a:t>MNHN (Muséum national d'histoire naturelle), graineterie, Tél.: 01 40 79 33 20</a:t>
            </a:r>
          </a:p>
          <a:p>
            <a:pPr eaLnBrk="1" hangingPunct="1"/>
            <a:endParaRPr lang="fr-FR" b="0">
              <a:solidFill>
                <a:srgbClr val="6600CC"/>
              </a:solidFill>
            </a:endParaRPr>
          </a:p>
          <a:p>
            <a:pPr eaLnBrk="1" hangingPunct="1"/>
            <a:r>
              <a:rPr lang="fr-FR" b="0">
                <a:solidFill>
                  <a:srgbClr val="6600CC"/>
                </a:solidFill>
              </a:rPr>
              <a:t>3) Sociétés privées commerciales (voir aussi pages suivantes) :</a:t>
            </a:r>
          </a:p>
          <a:p>
            <a:pPr eaLnBrk="1" hangingPunct="1"/>
            <a:r>
              <a:rPr lang="fr-FR" b="0">
                <a:hlinkClick r:id="rId3"/>
              </a:rPr>
              <a:t>www.grainesdumonde.be</a:t>
            </a:r>
            <a:r>
              <a:rPr lang="fr-FR" b="0"/>
              <a:t> </a:t>
            </a:r>
            <a:r>
              <a:rPr lang="fr-FR" b="0">
                <a:solidFill>
                  <a:srgbClr val="7030A0"/>
                </a:solidFill>
              </a:rPr>
              <a:t>etc.</a:t>
            </a:r>
          </a:p>
          <a:p>
            <a:pPr eaLnBrk="1" hangingPunct="1"/>
            <a:endParaRPr lang="fr-FR" b="0">
              <a:solidFill>
                <a:srgbClr val="6600CC"/>
              </a:solidFill>
            </a:endParaRPr>
          </a:p>
          <a:p>
            <a:pPr eaLnBrk="1" hangingPunct="1"/>
            <a:r>
              <a:rPr lang="fr-FR" b="0">
                <a:solidFill>
                  <a:srgbClr val="6600CC"/>
                </a:solidFill>
              </a:rPr>
              <a:t>4) En créant sa propre production et par la conservation (au frais) de semences (en créant sa propre graineterie locale) et par la récolte des graines dans les forêts …</a:t>
            </a:r>
          </a:p>
        </p:txBody>
      </p:sp>
      <p:pic>
        <p:nvPicPr>
          <p:cNvPr id="121861" name="Picture 8" descr="CatalogueONFw200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7688" y="5786438"/>
            <a:ext cx="12969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9" descr="glandsChenes2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238" y="5805488"/>
            <a:ext cx="13684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8"/>
          <p:cNvSpPr txBox="1">
            <a:spLocks noChangeArrowheads="1"/>
          </p:cNvSpPr>
          <p:nvPr/>
        </p:nvSpPr>
        <p:spPr bwMode="auto">
          <a:xfrm>
            <a:off x="5643563" y="6357938"/>
            <a:ext cx="32845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Couverture catalogue 2009 des semences de l’ONF.</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FB7653-BC4B-4E76-8402-BD038B525620}" type="slidenum">
              <a:rPr lang="fr-FR" sz="1200" b="0">
                <a:solidFill>
                  <a:schemeClr val="tx1">
                    <a:tint val="75000"/>
                  </a:schemeClr>
                </a:solidFill>
                <a:latin typeface="Times New Roman" pitchFamily="18" charset="0"/>
              </a:rPr>
              <a:pPr algn="r" fontAlgn="auto">
                <a:spcBef>
                  <a:spcPts val="0"/>
                </a:spcBef>
                <a:spcAft>
                  <a:spcPts val="0"/>
                </a:spcAft>
                <a:defRPr/>
              </a:pPr>
              <a:t>123</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884" name="Text Box 6"/>
          <p:cNvSpPr txBox="1">
            <a:spLocks noChangeArrowheads="1"/>
          </p:cNvSpPr>
          <p:nvPr/>
        </p:nvSpPr>
        <p:spPr bwMode="auto">
          <a:xfrm>
            <a:off x="179388" y="1052513"/>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 et EU) (suite)</a:t>
            </a:r>
          </a:p>
          <a:p>
            <a:pPr eaLnBrk="1" hangingPunct="1"/>
            <a:endParaRPr lang="fr-FR" sz="1400" b="0">
              <a:solidFill>
                <a:srgbClr val="6600CC"/>
              </a:solidFill>
            </a:endParaRPr>
          </a:p>
          <a:p>
            <a:pPr eaLnBrk="1" hangingPunct="1"/>
            <a:r>
              <a:rPr lang="fr-FR" sz="1400" b="0" u="sng">
                <a:solidFill>
                  <a:srgbClr val="6600CC"/>
                </a:solidFill>
              </a:rPr>
              <a:t>Note</a:t>
            </a:r>
            <a:r>
              <a:rPr lang="fr-FR" sz="1400" b="0">
                <a:solidFill>
                  <a:srgbClr val="6600CC"/>
                </a:solidFill>
              </a:rPr>
              <a:t> : Sites non triés et non vérifiés :</a:t>
            </a:r>
          </a:p>
          <a:p>
            <a:pPr eaLnBrk="1" hangingPunct="1"/>
            <a:endParaRPr lang="fr-FR" sz="1400" b="0">
              <a:solidFill>
                <a:srgbClr val="6600CC"/>
              </a:solidFill>
            </a:endParaRPr>
          </a:p>
          <a:p>
            <a:pPr eaLnBrk="1" hangingPunct="1"/>
            <a:r>
              <a:rPr lang="fr-FR" sz="1400" b="0">
                <a:solidFill>
                  <a:srgbClr val="6600CC"/>
                </a:solidFill>
                <a:hlinkClick r:id="rId2"/>
              </a:rPr>
              <a:t>www.babygraines.com</a:t>
            </a:r>
            <a:r>
              <a:rPr lang="fr-FR" sz="1400" b="0">
                <a:solidFill>
                  <a:srgbClr val="6600CC"/>
                </a:solidFill>
              </a:rPr>
              <a:t> </a:t>
            </a:r>
          </a:p>
          <a:p>
            <a:pPr eaLnBrk="1" hangingPunct="1"/>
            <a:r>
              <a:rPr lang="fr-FR" sz="1400" b="0">
                <a:solidFill>
                  <a:srgbClr val="6600CC"/>
                </a:solidFill>
                <a:hlinkClick r:id="rId3"/>
              </a:rPr>
              <a:t>www.exoplantus.fr</a:t>
            </a:r>
            <a:r>
              <a:rPr lang="fr-FR" sz="1400" b="0">
                <a:solidFill>
                  <a:srgbClr val="6600CC"/>
                </a:solidFill>
              </a:rPr>
              <a:t> </a:t>
            </a:r>
          </a:p>
          <a:p>
            <a:pPr eaLnBrk="1" hangingPunct="1"/>
            <a:r>
              <a:rPr lang="fr-FR" sz="1400" b="0">
                <a:solidFill>
                  <a:srgbClr val="6600CC"/>
                </a:solidFill>
                <a:hlinkClick r:id="rId4"/>
              </a:rPr>
              <a:t>www.semencesdupuy.com</a:t>
            </a:r>
            <a:r>
              <a:rPr lang="fr-FR" sz="1400" b="0">
                <a:solidFill>
                  <a:srgbClr val="6600CC"/>
                </a:solidFill>
              </a:rPr>
              <a:t> </a:t>
            </a:r>
          </a:p>
          <a:p>
            <a:pPr eaLnBrk="1" hangingPunct="1"/>
            <a:r>
              <a:rPr lang="fr-FR" sz="1400" b="0">
                <a:solidFill>
                  <a:srgbClr val="6600CC"/>
                </a:solidFill>
                <a:hlinkClick r:id="rId5"/>
              </a:rPr>
              <a:t>www.grainesdumonde.be</a:t>
            </a:r>
            <a:r>
              <a:rPr lang="fr-FR" sz="1400" b="0">
                <a:solidFill>
                  <a:srgbClr val="6600CC"/>
                </a:solidFill>
              </a:rPr>
              <a:t> </a:t>
            </a:r>
          </a:p>
          <a:p>
            <a:pPr eaLnBrk="1" hangingPunct="1"/>
            <a:r>
              <a:rPr lang="fr-FR" sz="1400" b="0">
                <a:solidFill>
                  <a:srgbClr val="6600CC"/>
                </a:solidFill>
                <a:hlinkClick r:id="rId6"/>
              </a:rPr>
              <a:t>www.folyage.com</a:t>
            </a:r>
            <a:r>
              <a:rPr lang="fr-FR" sz="1400" b="0">
                <a:solidFill>
                  <a:srgbClr val="6600CC"/>
                </a:solidFill>
              </a:rPr>
              <a:t> </a:t>
            </a:r>
          </a:p>
          <a:p>
            <a:pPr eaLnBrk="1" hangingPunct="1"/>
            <a:r>
              <a:rPr lang="fr-FR" sz="1400" b="0">
                <a:solidFill>
                  <a:srgbClr val="6600CC"/>
                </a:solidFill>
                <a:hlinkClick r:id="rId7"/>
              </a:rPr>
              <a:t>www.lemondedujardin.com/graine-d-arbre,fr,3,24.cfm</a:t>
            </a:r>
            <a:r>
              <a:rPr lang="fr-FR" sz="1400" b="0">
                <a:solidFill>
                  <a:srgbClr val="6600CC"/>
                </a:solidFill>
              </a:rPr>
              <a:t> </a:t>
            </a:r>
          </a:p>
          <a:p>
            <a:pPr eaLnBrk="1" hangingPunct="1"/>
            <a:r>
              <a:rPr lang="fr-FR" sz="1400" b="0">
                <a:solidFill>
                  <a:srgbClr val="6600CC"/>
                </a:solidFill>
                <a:hlinkClick r:id="rId8"/>
              </a:rPr>
              <a:t>www.pommiers.com</a:t>
            </a:r>
            <a:r>
              <a:rPr lang="fr-FR" sz="1400" b="0">
                <a:solidFill>
                  <a:srgbClr val="6600CC"/>
                </a:solidFill>
              </a:rPr>
              <a:t> </a:t>
            </a:r>
          </a:p>
          <a:p>
            <a:pPr eaLnBrk="1" hangingPunct="1"/>
            <a:r>
              <a:rPr lang="fr-FR" sz="1400" b="0">
                <a:solidFill>
                  <a:srgbClr val="6600CC"/>
                </a:solidFill>
                <a:hlinkClick r:id="rId9"/>
              </a:rPr>
              <a:t>www.graine-arbre.top-prix.fr</a:t>
            </a:r>
            <a:r>
              <a:rPr lang="fr-FR" sz="1400" b="0">
                <a:solidFill>
                  <a:srgbClr val="6600CC"/>
                </a:solidFill>
              </a:rPr>
              <a:t> </a:t>
            </a:r>
          </a:p>
          <a:p>
            <a:pPr eaLnBrk="1" hangingPunct="1"/>
            <a:r>
              <a:rPr lang="fr-FR" sz="1400" b="0">
                <a:solidFill>
                  <a:srgbClr val="6600CC"/>
                </a:solidFill>
                <a:hlinkClick r:id="rId10"/>
              </a:rPr>
              <a:t>www.rarexoticseeds.com</a:t>
            </a:r>
            <a:r>
              <a:rPr lang="fr-FR" sz="1400" b="0">
                <a:solidFill>
                  <a:srgbClr val="6600CC"/>
                </a:solidFill>
              </a:rPr>
              <a:t> </a:t>
            </a:r>
          </a:p>
          <a:p>
            <a:pPr eaLnBrk="1" hangingPunct="1"/>
            <a:r>
              <a:rPr lang="fr-FR" sz="1400" b="0">
                <a:solidFill>
                  <a:srgbClr val="6600CC"/>
                </a:solidFill>
                <a:hlinkClick r:id="rId11"/>
              </a:rPr>
              <a:t>www.graines.be</a:t>
            </a:r>
            <a:r>
              <a:rPr lang="fr-FR" sz="1400" b="0">
                <a:solidFill>
                  <a:srgbClr val="6600CC"/>
                </a:solidFill>
              </a:rPr>
              <a:t> </a:t>
            </a:r>
          </a:p>
          <a:p>
            <a:pPr eaLnBrk="1" hangingPunct="1"/>
            <a:r>
              <a:rPr lang="fr-FR" sz="1400" b="0">
                <a:solidFill>
                  <a:srgbClr val="6600CC"/>
                </a:solidFill>
                <a:hlinkClick r:id="rId12"/>
              </a:rPr>
              <a:t>www.fleurdestropiques.net</a:t>
            </a:r>
            <a:r>
              <a:rPr lang="fr-FR" sz="1400" b="0">
                <a:solidFill>
                  <a:srgbClr val="6600CC"/>
                </a:solidFill>
              </a:rPr>
              <a:t> </a:t>
            </a:r>
          </a:p>
          <a:p>
            <a:pPr eaLnBrk="1" hangingPunct="1"/>
            <a:r>
              <a:rPr lang="fr-FR" sz="1400" b="0">
                <a:solidFill>
                  <a:srgbClr val="6600CC"/>
                </a:solidFill>
                <a:hlinkClick r:id="rId13"/>
              </a:rPr>
              <a:t>www.comptoir-des-graines.fr</a:t>
            </a:r>
            <a:r>
              <a:rPr lang="fr-FR" sz="1400" b="0">
                <a:solidFill>
                  <a:srgbClr val="6600CC"/>
                </a:solidFill>
              </a:rPr>
              <a:t> </a:t>
            </a:r>
          </a:p>
          <a:p>
            <a:pPr eaLnBrk="1" hangingPunct="1"/>
            <a:r>
              <a:rPr lang="fr-FR" sz="1400" b="0">
                <a:solidFill>
                  <a:srgbClr val="6600CC"/>
                </a:solidFill>
                <a:hlinkClick r:id="rId14"/>
              </a:rPr>
              <a:t>www.lagrainetiere.com</a:t>
            </a:r>
            <a:r>
              <a:rPr lang="fr-FR" sz="1400" b="0">
                <a:solidFill>
                  <a:srgbClr val="6600CC"/>
                </a:solidFill>
              </a:rPr>
              <a:t> </a:t>
            </a:r>
          </a:p>
          <a:p>
            <a:pPr eaLnBrk="1" hangingPunct="1"/>
            <a:r>
              <a:rPr lang="fr-FR" sz="1400" b="0">
                <a:solidFill>
                  <a:srgbClr val="6600CC"/>
                </a:solidFill>
                <a:hlinkClick r:id="rId15"/>
              </a:rPr>
              <a:t>http://graines.chez.com</a:t>
            </a:r>
            <a:r>
              <a:rPr lang="fr-FR" sz="1400" b="0">
                <a:solidFill>
                  <a:srgbClr val="6600CC"/>
                </a:solidFill>
              </a:rPr>
              <a:t> </a:t>
            </a:r>
          </a:p>
          <a:p>
            <a:pPr eaLnBrk="1" hangingPunct="1"/>
            <a:r>
              <a:rPr lang="fr-FR" sz="1400" b="0">
                <a:solidFill>
                  <a:srgbClr val="6600CC"/>
                </a:solidFill>
                <a:hlinkClick r:id="rId16"/>
              </a:rPr>
              <a:t>www.hellopro.fr/semences-d-arbres-2010788-fr-1-feuille.html</a:t>
            </a:r>
            <a:r>
              <a:rPr lang="fr-FR" sz="1400" b="0">
                <a:solidFill>
                  <a:srgbClr val="6600CC"/>
                </a:solidFill>
              </a:rPr>
              <a:t> </a:t>
            </a:r>
          </a:p>
          <a:p>
            <a:pPr eaLnBrk="1" hangingPunct="1"/>
            <a:r>
              <a:rPr lang="fr-FR" sz="1400" b="0">
                <a:solidFill>
                  <a:srgbClr val="6600CC"/>
                </a:solidFill>
                <a:hlinkClick r:id="rId17"/>
              </a:rPr>
              <a:t>www.onf.fr/lire_voir_ecouter/@@display_media.html?oid=IN00000011ec</a:t>
            </a:r>
            <a:r>
              <a:rPr lang="fr-FR" sz="1400" b="0">
                <a:solidFill>
                  <a:srgbClr val="6600CC"/>
                </a:solidFill>
              </a:rPr>
              <a:t> : Catalogue 2010 / 2011 des graines d’arbres et d’arbustes forestiers</a:t>
            </a:r>
          </a:p>
          <a:p>
            <a:pPr eaLnBrk="1" hangingPunct="1"/>
            <a:r>
              <a:rPr lang="fr-FR" sz="1400" b="0">
                <a:solidFill>
                  <a:srgbClr val="6600CC"/>
                </a:solidFill>
                <a:hlinkClick r:id="rId18"/>
              </a:rPr>
              <a:t>www.promoseeds.fr</a:t>
            </a:r>
            <a:r>
              <a:rPr lang="fr-FR" sz="1400" b="0">
                <a:solidFill>
                  <a:srgbClr val="6600CC"/>
                </a:solidFill>
              </a:rPr>
              <a:t> </a:t>
            </a:r>
          </a:p>
          <a:p>
            <a:pPr eaLnBrk="1" hangingPunct="1"/>
            <a:r>
              <a:rPr lang="fr-FR" sz="1400" b="0">
                <a:solidFill>
                  <a:srgbClr val="6600CC"/>
                </a:solidFill>
                <a:hlinkClick r:id="rId19"/>
              </a:rPr>
              <a:t>www.vilmorin-jardin.com</a:t>
            </a:r>
            <a:r>
              <a:rPr lang="fr-FR" sz="1400" b="0">
                <a:solidFill>
                  <a:srgbClr val="6600CC"/>
                </a:solidFill>
              </a:rPr>
              <a:t> </a:t>
            </a:r>
          </a:p>
          <a:p>
            <a:pPr eaLnBrk="1" hangingPunct="1"/>
            <a:r>
              <a:rPr lang="fr-FR" sz="1400" b="0">
                <a:solidFill>
                  <a:srgbClr val="6600CC"/>
                </a:solidFill>
                <a:hlinkClick r:id="rId20"/>
              </a:rPr>
              <a:t>www.graines-semis.com</a:t>
            </a:r>
            <a:r>
              <a:rPr lang="fr-FR" sz="1400" b="0">
                <a:solidFill>
                  <a:srgbClr val="6600CC"/>
                </a:solidFill>
              </a:rPr>
              <a:t> </a:t>
            </a:r>
          </a:p>
          <a:p>
            <a:pPr eaLnBrk="1" hangingPunct="1"/>
            <a:r>
              <a:rPr lang="fr-FR" sz="1400" b="0">
                <a:solidFill>
                  <a:srgbClr val="6600CC"/>
                </a:solidFill>
                <a:hlinkClick r:id="rId21"/>
              </a:rPr>
              <a:t>www.engrainetoi.com</a:t>
            </a:r>
            <a:r>
              <a:rPr lang="fr-FR" sz="1400" b="0">
                <a:solidFill>
                  <a:srgbClr val="6600CC"/>
                </a:solidFill>
              </a:rPr>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743F68A-7B86-4F53-BED9-48052F70560D}" type="slidenum">
              <a:rPr lang="fr-FR" sz="1200" b="0">
                <a:solidFill>
                  <a:schemeClr val="tx1">
                    <a:tint val="75000"/>
                  </a:schemeClr>
                </a:solidFill>
                <a:latin typeface="Times New Roman" pitchFamily="18" charset="0"/>
              </a:rPr>
              <a:pPr algn="r" fontAlgn="auto">
                <a:spcBef>
                  <a:spcPts val="0"/>
                </a:spcBef>
                <a:spcAft>
                  <a:spcPts val="0"/>
                </a:spcAft>
                <a:defRPr/>
              </a:pPr>
              <a:t>124</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3908" name="Text Box 6"/>
          <p:cNvSpPr txBox="1">
            <a:spLocks noChangeArrowheads="1"/>
          </p:cNvSpPr>
          <p:nvPr/>
        </p:nvSpPr>
        <p:spPr bwMode="auto">
          <a:xfrm>
            <a:off x="179388" y="1052513"/>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 et EU) (suite)</a:t>
            </a:r>
          </a:p>
          <a:p>
            <a:pPr eaLnBrk="1" hangingPunct="1"/>
            <a:endParaRPr lang="fr-FR" sz="1400" b="0">
              <a:solidFill>
                <a:srgbClr val="6600CC"/>
              </a:solidFill>
            </a:endParaRPr>
          </a:p>
          <a:p>
            <a:pPr eaLnBrk="1" hangingPunct="1"/>
            <a:r>
              <a:rPr lang="fr-FR" sz="1400" b="0" u="sng">
                <a:solidFill>
                  <a:srgbClr val="6600CC"/>
                </a:solidFill>
              </a:rPr>
              <a:t>Note</a:t>
            </a:r>
            <a:r>
              <a:rPr lang="fr-FR" sz="1400" b="0">
                <a:solidFill>
                  <a:srgbClr val="6600CC"/>
                </a:solidFill>
              </a:rPr>
              <a:t> : Sites non triés et non vérifiés :</a:t>
            </a:r>
          </a:p>
          <a:p>
            <a:pPr eaLnBrk="1" hangingPunct="1"/>
            <a:endParaRPr lang="fr-FR" sz="1400" b="0">
              <a:solidFill>
                <a:srgbClr val="6600CC"/>
              </a:solidFill>
            </a:endParaRPr>
          </a:p>
          <a:p>
            <a:pPr eaLnBrk="1" hangingPunct="1"/>
            <a:r>
              <a:rPr lang="fr-FR" sz="1400" b="0">
                <a:solidFill>
                  <a:srgbClr val="6600CC"/>
                </a:solidFill>
                <a:hlinkClick r:id="rId2"/>
              </a:rPr>
              <a:t>www.plantes-et-jardins.com/catalogue/catalogue2_2.asp?id_sections=1230&amp;w1=1212&amp;gclid=COidn5rPgKgCFU8lfAodq1Q0rA</a:t>
            </a:r>
            <a:r>
              <a:rPr lang="fr-FR" sz="1400" b="0">
                <a:solidFill>
                  <a:srgbClr val="6600CC"/>
                </a:solidFill>
              </a:rPr>
              <a:t> </a:t>
            </a:r>
          </a:p>
          <a:p>
            <a:pPr eaLnBrk="1" hangingPunct="1"/>
            <a:r>
              <a:rPr lang="fr-FR" sz="1400" b="0">
                <a:solidFill>
                  <a:srgbClr val="6600CC"/>
                </a:solidFill>
                <a:hlinkClick r:id="rId3"/>
              </a:rPr>
              <a:t>www.kpr.eu/fr/exotic</a:t>
            </a:r>
            <a:r>
              <a:rPr lang="fr-FR" sz="1400" b="0">
                <a:solidFill>
                  <a:srgbClr val="6600CC"/>
                </a:solidFill>
              </a:rPr>
              <a:t> </a:t>
            </a:r>
          </a:p>
          <a:p>
            <a:pPr eaLnBrk="1" hangingPunct="1"/>
            <a:r>
              <a:rPr lang="fr-FR" sz="1400" b="0">
                <a:solidFill>
                  <a:srgbClr val="6600CC"/>
                </a:solidFill>
                <a:hlinkClick r:id="rId4"/>
              </a:rPr>
              <a:t>http://thierry.jouet.free.fr/Sommaire/graines.htm</a:t>
            </a:r>
            <a:r>
              <a:rPr lang="fr-FR" sz="1400" b="0">
                <a:solidFill>
                  <a:srgbClr val="6600CC"/>
                </a:solidFill>
              </a:rPr>
              <a:t> </a:t>
            </a:r>
          </a:p>
          <a:p>
            <a:pPr eaLnBrk="1" hangingPunct="1"/>
            <a:r>
              <a:rPr lang="fr-FR" sz="1400" b="0">
                <a:solidFill>
                  <a:srgbClr val="6600CC"/>
                </a:solidFill>
                <a:hlinkClick r:id="rId5"/>
              </a:rPr>
              <a:t>www.graines-voltz.com</a:t>
            </a:r>
            <a:r>
              <a:rPr lang="fr-FR" sz="1400" b="0">
                <a:solidFill>
                  <a:srgbClr val="6600CC"/>
                </a:solidFill>
              </a:rPr>
              <a:t> </a:t>
            </a:r>
          </a:p>
          <a:p>
            <a:pPr eaLnBrk="1" hangingPunct="1"/>
            <a:r>
              <a:rPr lang="fr-FR" sz="1400" b="0">
                <a:solidFill>
                  <a:srgbClr val="6600CC"/>
                </a:solidFill>
                <a:hlinkClick r:id="rId6"/>
              </a:rPr>
              <a:t>www.rustica.fr/articles-jardin/arbres-et-arbustes/acheter-malin-nos-bonnes-adresses-pour-acheter-graines,2233.html</a:t>
            </a:r>
            <a:r>
              <a:rPr lang="fr-FR" sz="1400" b="0">
                <a:solidFill>
                  <a:srgbClr val="6600CC"/>
                </a:solidFill>
              </a:rPr>
              <a:t> </a:t>
            </a:r>
          </a:p>
          <a:p>
            <a:pPr eaLnBrk="1" hangingPunct="1"/>
            <a:r>
              <a:rPr lang="fr-FR" sz="1400" b="0">
                <a:solidFill>
                  <a:srgbClr val="6600CC"/>
                </a:solidFill>
                <a:hlinkClick r:id="rId7"/>
              </a:rPr>
              <a:t>www.graines-bocquet.fr</a:t>
            </a:r>
            <a:r>
              <a:rPr lang="fr-FR" sz="1400" b="0">
                <a:solidFill>
                  <a:srgbClr val="6600CC"/>
                </a:solidFill>
              </a:rPr>
              <a:t> </a:t>
            </a:r>
          </a:p>
          <a:p>
            <a:pPr eaLnBrk="1" hangingPunct="1"/>
            <a:r>
              <a:rPr lang="fr-FR" sz="1400" b="0">
                <a:solidFill>
                  <a:srgbClr val="6600CC"/>
                </a:solidFill>
                <a:hlinkClick r:id="rId8"/>
              </a:rPr>
              <a:t>www.ethnoplants.com</a:t>
            </a:r>
            <a:r>
              <a:rPr lang="fr-FR" sz="1400" b="0">
                <a:solidFill>
                  <a:srgbClr val="6600CC"/>
                </a:solidFill>
              </a:rPr>
              <a:t> </a:t>
            </a:r>
          </a:p>
          <a:p>
            <a:pPr eaLnBrk="1" hangingPunct="1"/>
            <a:r>
              <a:rPr lang="fr-FR" sz="1400" b="0">
                <a:solidFill>
                  <a:srgbClr val="6600CC"/>
                </a:solidFill>
                <a:hlinkClick r:id="rId9"/>
              </a:rPr>
              <a:t>www.fabre-graines.com</a:t>
            </a:r>
            <a:r>
              <a:rPr lang="fr-FR" sz="1400" b="0">
                <a:solidFill>
                  <a:srgbClr val="6600CC"/>
                </a:solidFill>
              </a:rPr>
              <a:t> </a:t>
            </a:r>
          </a:p>
          <a:p>
            <a:pPr eaLnBrk="1" hangingPunct="1"/>
            <a:r>
              <a:rPr lang="fr-FR" sz="1400" b="0">
                <a:solidFill>
                  <a:srgbClr val="6600CC"/>
                </a:solidFill>
                <a:hlinkClick r:id="rId10"/>
              </a:rPr>
              <a:t>www.kokopelli.asso.fr</a:t>
            </a:r>
            <a:r>
              <a:rPr lang="fr-FR" sz="1400" b="0">
                <a:solidFill>
                  <a:srgbClr val="6600CC"/>
                </a:solidFill>
              </a:rPr>
              <a:t> </a:t>
            </a:r>
          </a:p>
          <a:p>
            <a:pPr eaLnBrk="1" hangingPunct="1"/>
            <a:r>
              <a:rPr lang="fr-FR" sz="1400" b="0">
                <a:solidFill>
                  <a:srgbClr val="6600CC"/>
                </a:solidFill>
                <a:hlinkClick r:id="rId11"/>
              </a:rPr>
              <a:t>www.biaugerme.com</a:t>
            </a:r>
            <a:r>
              <a:rPr lang="fr-FR" sz="1400" b="0">
                <a:solidFill>
                  <a:srgbClr val="6600CC"/>
                </a:solidFill>
              </a:rPr>
              <a:t> </a:t>
            </a:r>
          </a:p>
          <a:p>
            <a:pPr eaLnBrk="1" hangingPunct="1"/>
            <a:r>
              <a:rPr lang="fr-FR" sz="1400" b="0">
                <a:solidFill>
                  <a:srgbClr val="6600CC"/>
                </a:solidFill>
                <a:hlinkClick r:id="rId12"/>
              </a:rPr>
              <a:t>http://sauveterre.chez.com</a:t>
            </a:r>
            <a:r>
              <a:rPr lang="fr-FR" sz="1400" b="0">
                <a:solidFill>
                  <a:srgbClr val="6600CC"/>
                </a:solidFill>
              </a:rPr>
              <a:t> </a:t>
            </a:r>
          </a:p>
          <a:p>
            <a:pPr eaLnBrk="1" hangingPunct="1"/>
            <a:r>
              <a:rPr lang="fr-FR" sz="1400" b="0">
                <a:solidFill>
                  <a:srgbClr val="6600CC"/>
                </a:solidFill>
                <a:hlinkClick r:id="rId13"/>
              </a:rPr>
              <a:t>www.meillandrichardier.com</a:t>
            </a:r>
            <a:r>
              <a:rPr lang="fr-FR" sz="1400" b="0">
                <a:solidFill>
                  <a:srgbClr val="6600CC"/>
                </a:solidFill>
              </a:rPr>
              <a:t> </a:t>
            </a:r>
          </a:p>
          <a:p>
            <a:pPr eaLnBrk="1" hangingPunct="1"/>
            <a:r>
              <a:rPr lang="fr-FR" sz="1400" b="0">
                <a:solidFill>
                  <a:srgbClr val="6600CC"/>
                </a:solidFill>
                <a:hlinkClick r:id="rId14"/>
              </a:rPr>
              <a:t>www.solanaseeds.netfirms.com</a:t>
            </a:r>
            <a:r>
              <a:rPr lang="fr-FR" sz="1400" b="0">
                <a:solidFill>
                  <a:srgbClr val="6600CC"/>
                </a:solidFill>
              </a:rPr>
              <a:t> </a:t>
            </a:r>
          </a:p>
          <a:p>
            <a:pPr eaLnBrk="1" hangingPunct="1"/>
            <a:r>
              <a:rPr lang="fr-FR" sz="1400" b="0">
                <a:solidFill>
                  <a:srgbClr val="6600CC"/>
                </a:solidFill>
                <a:hlinkClick r:id="rId15"/>
              </a:rPr>
              <a:t>www.thompson-morgan.com/fr</a:t>
            </a:r>
            <a:r>
              <a:rPr lang="fr-FR" sz="1400" b="0">
                <a:solidFill>
                  <a:srgbClr val="6600CC"/>
                </a:solidFill>
              </a:rPr>
              <a:t> </a:t>
            </a:r>
          </a:p>
          <a:p>
            <a:pPr eaLnBrk="1" hangingPunct="1"/>
            <a:r>
              <a:rPr lang="fr-FR" sz="1400" b="0">
                <a:solidFill>
                  <a:srgbClr val="6600CC"/>
                </a:solidFill>
                <a:hlinkClick r:id="rId16"/>
              </a:rPr>
              <a:t>www.willemse.fr</a:t>
            </a:r>
            <a:r>
              <a:rPr lang="fr-FR" sz="1400" b="0">
                <a:solidFill>
                  <a:srgbClr val="6600CC"/>
                </a:solidFill>
              </a:rPr>
              <a:t> </a:t>
            </a:r>
          </a:p>
          <a:p>
            <a:pPr eaLnBrk="1" hangingPunct="1"/>
            <a:r>
              <a:rPr lang="fr-FR" sz="1400" b="0">
                <a:solidFill>
                  <a:srgbClr val="6600CC"/>
                </a:solidFill>
                <a:hlinkClick r:id="rId17"/>
              </a:rPr>
              <a:t>www.graines-caillard.com</a:t>
            </a:r>
            <a:r>
              <a:rPr lang="fr-FR" sz="1400" b="0">
                <a:solidFill>
                  <a:srgbClr val="6600CC"/>
                </a:solidFill>
              </a:rPr>
              <a:t> </a:t>
            </a:r>
          </a:p>
          <a:p>
            <a:pPr eaLnBrk="1" hangingPunct="1"/>
            <a:endParaRPr lang="fr-FR" sz="1400" b="0">
              <a:solidFill>
                <a:srgbClr val="6600CC"/>
              </a:solidFill>
            </a:endParaRPr>
          </a:p>
          <a:p>
            <a:pPr eaLnBrk="1" hangingPunct="1"/>
            <a:r>
              <a:rPr lang="fr-FR" sz="1400" b="0">
                <a:solidFill>
                  <a:srgbClr val="6600CC"/>
                </a:solidFill>
              </a:rPr>
              <a:t>=&gt; Divers : Semer une forêt: </a:t>
            </a:r>
          </a:p>
          <a:p>
            <a:pPr eaLnBrk="1" hangingPunct="1"/>
            <a:r>
              <a:rPr lang="fr-FR" sz="1400" b="0">
                <a:solidFill>
                  <a:srgbClr val="6600CC"/>
                </a:solidFill>
                <a:hlinkClick r:id="rId18"/>
              </a:rPr>
              <a:t>www.agencedesarbres.org/dossiers/semez_la_foret.htm</a:t>
            </a:r>
            <a:r>
              <a:rPr lang="fr-FR" sz="1400" b="0">
                <a:solidFill>
                  <a:srgbClr val="6600CC"/>
                </a:solidFill>
              </a:rPr>
              <a:t> </a:t>
            </a:r>
          </a:p>
        </p:txBody>
      </p:sp>
      <p:sp>
        <p:nvSpPr>
          <p:cNvPr id="2" name="ZoneTexte 1"/>
          <p:cNvSpPr txBox="1"/>
          <p:nvPr/>
        </p:nvSpPr>
        <p:spPr>
          <a:xfrm>
            <a:off x="2916238" y="3644900"/>
            <a:ext cx="3527425" cy="1385888"/>
          </a:xfrm>
          <a:prstGeom prst="rect">
            <a:avLst/>
          </a:prstGeom>
          <a:noFill/>
          <a:ln>
            <a:solidFill>
              <a:srgbClr val="FF0000"/>
            </a:solidFill>
          </a:ln>
        </p:spPr>
        <p:txBody>
          <a:bodyPr>
            <a:spAutoFit/>
          </a:bodyPr>
          <a:lstStyle/>
          <a:p>
            <a:pPr>
              <a:defRPr/>
            </a:pPr>
            <a:r>
              <a:rPr lang="fr-FR" sz="1400" u="sng" dirty="0">
                <a:solidFill>
                  <a:srgbClr val="6600CC"/>
                </a:solidFill>
              </a:rPr>
              <a:t>Comment conserver les graines ?</a:t>
            </a:r>
            <a:endParaRPr lang="fr-FR" sz="1400" b="0" dirty="0">
              <a:solidFill>
                <a:srgbClr val="6600CC"/>
              </a:solidFill>
            </a:endParaRPr>
          </a:p>
          <a:p>
            <a:pPr>
              <a:defRPr/>
            </a:pPr>
            <a:endParaRPr lang="fr-FR" sz="1400" b="0" u="sng" dirty="0">
              <a:solidFill>
                <a:srgbClr val="6600CC"/>
              </a:solidFill>
            </a:endParaRPr>
          </a:p>
          <a:p>
            <a:pPr marL="285750" indent="-285750" algn="just">
              <a:buFont typeface="Arial" pitchFamily="34" charset="0"/>
              <a:buChar char="•"/>
              <a:defRPr/>
            </a:pPr>
            <a:r>
              <a:rPr lang="fr-FR" sz="1400" b="0" dirty="0">
                <a:solidFill>
                  <a:srgbClr val="6600CC"/>
                </a:solidFill>
              </a:rPr>
              <a:t>Au frais (ou au froid) et au sec.</a:t>
            </a:r>
          </a:p>
          <a:p>
            <a:pPr marL="285750" indent="-285750" algn="just">
              <a:buFont typeface="Arial" pitchFamily="34" charset="0"/>
              <a:buChar char="•"/>
              <a:defRPr/>
            </a:pPr>
            <a:r>
              <a:rPr lang="fr-FR" sz="1400" b="0" dirty="0">
                <a:solidFill>
                  <a:srgbClr val="6600CC"/>
                </a:solidFill>
              </a:rPr>
              <a:t>(dans local frais plutôt ventilé).</a:t>
            </a:r>
          </a:p>
          <a:p>
            <a:pPr marL="285750" indent="-285750" algn="just">
              <a:buFont typeface="Arial" pitchFamily="34" charset="0"/>
              <a:buChar char="•"/>
              <a:defRPr/>
            </a:pPr>
            <a:r>
              <a:rPr lang="fr-FR" sz="1400" b="0" dirty="0">
                <a:solidFill>
                  <a:srgbClr val="6600CC"/>
                </a:solidFill>
              </a:rPr>
              <a:t>Ne pas dépasser les dates limite de péremptions.</a:t>
            </a:r>
            <a:endParaRPr lang="fr-FR" sz="1400" dirty="0">
              <a:solidFill>
                <a:srgbClr val="6600CC"/>
              </a:solidFill>
            </a:endParaRPr>
          </a:p>
        </p:txBody>
      </p:sp>
      <p:sp>
        <p:nvSpPr>
          <p:cNvPr id="123910" name="ZoneTexte 5"/>
          <p:cNvSpPr txBox="1">
            <a:spLocks noChangeArrowheads="1"/>
          </p:cNvSpPr>
          <p:nvPr/>
        </p:nvSpPr>
        <p:spPr bwMode="auto">
          <a:xfrm>
            <a:off x="4787900" y="5300663"/>
            <a:ext cx="4202113" cy="1385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u="sng">
                <a:solidFill>
                  <a:srgbClr val="6600CC"/>
                </a:solidFill>
              </a:rPr>
              <a:t>critères de qualité des semences commerciales </a:t>
            </a:r>
            <a:endParaRPr lang="fr-FR" sz="1400" b="0" u="sng">
              <a:solidFill>
                <a:srgbClr val="6600CC"/>
              </a:solidFill>
            </a:endParaRPr>
          </a:p>
          <a:p>
            <a:pPr eaLnBrk="1" hangingPunct="1"/>
            <a:endParaRPr lang="fr-FR" sz="1400" b="0">
              <a:solidFill>
                <a:srgbClr val="6600CC"/>
              </a:solidFill>
            </a:endParaRPr>
          </a:p>
          <a:p>
            <a:pPr eaLnBrk="1" hangingPunct="1"/>
            <a:r>
              <a:rPr lang="fr-FR" sz="1400" b="0">
                <a:solidFill>
                  <a:srgbClr val="6600CC"/>
                </a:solidFill>
              </a:rPr>
              <a:t>- le nombre de germes vivants au kg,</a:t>
            </a:r>
          </a:p>
          <a:p>
            <a:pPr eaLnBrk="1" hangingPunct="1"/>
            <a:r>
              <a:rPr lang="fr-FR" sz="1400" b="0">
                <a:solidFill>
                  <a:srgbClr val="6600CC"/>
                </a:solidFill>
              </a:rPr>
              <a:t>- la pureté du lot,</a:t>
            </a:r>
          </a:p>
          <a:p>
            <a:pPr eaLnBrk="1" hangingPunct="1"/>
            <a:r>
              <a:rPr lang="fr-FR" sz="1400" b="0">
                <a:solidFill>
                  <a:srgbClr val="6600CC"/>
                </a:solidFill>
              </a:rPr>
              <a:t>- l'état sanitaire,</a:t>
            </a:r>
          </a:p>
          <a:p>
            <a:pPr eaLnBrk="1" hangingPunct="1"/>
            <a:r>
              <a:rPr lang="fr-FR" sz="1400" b="0">
                <a:solidFill>
                  <a:srgbClr val="6600CC"/>
                </a:solidFill>
              </a:rPr>
              <a:t>- la faculté germinative.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120390E-7984-483F-B317-893967A7153F}" type="slidenum">
              <a:rPr lang="fr-FR" sz="1200" b="0">
                <a:solidFill>
                  <a:schemeClr val="tx1">
                    <a:tint val="75000"/>
                  </a:schemeClr>
                </a:solidFill>
                <a:latin typeface="Times New Roman" pitchFamily="18" charset="0"/>
              </a:rPr>
              <a:pPr algn="r" fontAlgn="auto">
                <a:spcBef>
                  <a:spcPts val="0"/>
                </a:spcBef>
                <a:spcAft>
                  <a:spcPts val="0"/>
                </a:spcAft>
                <a:defRPr/>
              </a:pPr>
              <a:t>125</a:t>
            </a:fld>
            <a:endParaRPr lang="fr-FR" sz="1200" b="0" dirty="0">
              <a:solidFill>
                <a:schemeClr val="tx1">
                  <a:tint val="75000"/>
                </a:schemeClr>
              </a:solidFill>
              <a:latin typeface="Times New Roman" pitchFamily="18" charset="0"/>
            </a:endParaRPr>
          </a:p>
        </p:txBody>
      </p:sp>
      <p:sp>
        <p:nvSpPr>
          <p:cNvPr id="124931" name="Text Box 6"/>
          <p:cNvSpPr txBox="1">
            <a:spLocks noChangeArrowheads="1"/>
          </p:cNvSpPr>
          <p:nvPr/>
        </p:nvSpPr>
        <p:spPr bwMode="auto">
          <a:xfrm>
            <a:off x="179388" y="1052513"/>
            <a:ext cx="8856662"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(dans le monde) (suite)</a:t>
            </a:r>
          </a:p>
          <a:p>
            <a:pPr eaLnBrk="1" hangingPunct="1"/>
            <a:endParaRPr lang="fr-FR" b="0">
              <a:solidFill>
                <a:srgbClr val="6600CC"/>
              </a:solidFill>
            </a:endParaRPr>
          </a:p>
          <a:p>
            <a:pPr eaLnBrk="1" hangingPunct="1"/>
            <a:r>
              <a:rPr lang="fr-FR" b="0">
                <a:solidFill>
                  <a:srgbClr val="6600CC"/>
                </a:solidFill>
              </a:rPr>
              <a:t>5) Où se procurer les jeunes pousses ou les graines ? :</a:t>
            </a:r>
          </a:p>
          <a:p>
            <a:pPr eaLnBrk="1" hangingPunct="1"/>
            <a:endParaRPr lang="fr-FR" b="0">
              <a:solidFill>
                <a:srgbClr val="6600CC"/>
              </a:solidFill>
            </a:endParaRPr>
          </a:p>
          <a:p>
            <a:pPr eaLnBrk="1" hangingPunct="1">
              <a:buFontTx/>
              <a:buChar char="•"/>
            </a:pPr>
            <a:r>
              <a:rPr lang="fr-FR" b="0">
                <a:solidFill>
                  <a:srgbClr val="6600CC"/>
                </a:solidFill>
              </a:rPr>
              <a:t> Par des prélèvements dans la végétation locale. Prélèvements (sous formes de surgeons, rejets, graines, boutures etc.) qui seront cultivés ensuite en pépinières.</a:t>
            </a:r>
          </a:p>
          <a:p>
            <a:pPr eaLnBrk="1" hangingPunct="1">
              <a:buFontTx/>
              <a:buChar char="•"/>
            </a:pPr>
            <a:r>
              <a:rPr lang="fr-FR" b="0">
                <a:solidFill>
                  <a:srgbClr val="6600CC"/>
                </a:solidFill>
              </a:rPr>
              <a:t> Dans les instituts agronomiques, horticoles ou agroforestiers locaux (au niveau de leur jardin et de leur graineterie).</a:t>
            </a:r>
          </a:p>
          <a:p>
            <a:pPr eaLnBrk="1" hangingPunct="1">
              <a:buFontTx/>
              <a:buChar char="•"/>
            </a:pPr>
            <a:r>
              <a:rPr lang="fr-FR" b="0">
                <a:solidFill>
                  <a:srgbClr val="6600CC"/>
                </a:solidFill>
              </a:rPr>
              <a:t> Dans des magasins de plantes et pépiniéristes locaux.</a:t>
            </a: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4933" name="Image 7" descr="graineteri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933825"/>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ZoneTexte 8"/>
          <p:cNvSpPr txBox="1">
            <a:spLocks noChangeArrowheads="1"/>
          </p:cNvSpPr>
          <p:nvPr/>
        </p:nvSpPr>
        <p:spPr bwMode="auto">
          <a:xfrm>
            <a:off x="3419475" y="5876925"/>
            <a:ext cx="2311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Graineterie © INRA  - Avignon.</a:t>
            </a:r>
          </a:p>
        </p:txBody>
      </p:sp>
      <p:pic>
        <p:nvPicPr>
          <p:cNvPr id="124935" name="Image 9" descr="graineteri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5157788"/>
            <a:ext cx="1584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Image 10" descr="graineterie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3644900"/>
            <a:ext cx="15843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ZoneTexte 11"/>
          <p:cNvSpPr txBox="1">
            <a:spLocks noChangeArrowheads="1"/>
          </p:cNvSpPr>
          <p:nvPr/>
        </p:nvSpPr>
        <p:spPr bwMode="auto">
          <a:xfrm>
            <a:off x="684213" y="4868863"/>
            <a:ext cx="2476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a:t>
            </a:r>
            <a:r>
              <a:rPr lang="fr-FR" sz="1200" b="0">
                <a:solidFill>
                  <a:srgbClr val="6600CC"/>
                </a:solidFill>
                <a:hlinkClick r:id="rId5"/>
              </a:rPr>
              <a:t>http://www.</a:t>
            </a:r>
            <a:r>
              <a:rPr lang="fr-FR" sz="1200" b="0">
                <a:hlinkClick r:id="rId5"/>
              </a:rPr>
              <a:t>graineterie-annet.fr</a:t>
            </a:r>
            <a:r>
              <a:rPr lang="fr-FR" sz="1200" b="0"/>
              <a:t>  </a:t>
            </a:r>
            <a:endParaRPr lang="fr-FR" sz="1200" b="0">
              <a:solidFill>
                <a:srgbClr val="6600CC"/>
              </a:solidFill>
            </a:endParaRPr>
          </a:p>
        </p:txBody>
      </p:sp>
      <p:sp>
        <p:nvSpPr>
          <p:cNvPr id="124938" name="Rectangle 12"/>
          <p:cNvSpPr>
            <a:spLocks noChangeArrowheads="1"/>
          </p:cNvSpPr>
          <p:nvPr/>
        </p:nvSpPr>
        <p:spPr bwMode="auto">
          <a:xfrm>
            <a:off x="395288" y="6308725"/>
            <a:ext cx="2814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6600CC"/>
                </a:solidFill>
              </a:rPr>
              <a:t>© </a:t>
            </a:r>
            <a:r>
              <a:rPr lang="fr-FR" sz="1200" b="0">
                <a:solidFill>
                  <a:srgbClr val="6600CC"/>
                </a:solidFill>
                <a:hlinkClick r:id="rId6"/>
              </a:rPr>
              <a:t>http://www.lesjardinsdelachiers.com</a:t>
            </a:r>
            <a:r>
              <a:rPr lang="fr-FR" sz="1200" b="0">
                <a:solidFill>
                  <a:srgbClr val="6600CC"/>
                </a:solidFill>
              </a:rPr>
              <a:t> </a:t>
            </a:r>
          </a:p>
        </p:txBody>
      </p:sp>
      <p:pic>
        <p:nvPicPr>
          <p:cNvPr id="124939" name="Image 13" descr="VavilovInstitut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688" y="4724400"/>
            <a:ext cx="194151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Image 14" descr="VavilovInstitute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63" y="3573463"/>
            <a:ext cx="17287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ZoneTexte 15"/>
          <p:cNvSpPr txBox="1">
            <a:spLocks noChangeArrowheads="1"/>
          </p:cNvSpPr>
          <p:nvPr/>
        </p:nvSpPr>
        <p:spPr bwMode="auto">
          <a:xfrm>
            <a:off x="6227763" y="6092825"/>
            <a:ext cx="2730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Graineterie (banque de graines). © </a:t>
            </a:r>
          </a:p>
          <a:p>
            <a:pPr eaLnBrk="1" hangingPunct="1"/>
            <a:r>
              <a:rPr lang="en-US" sz="1200" b="0">
                <a:hlinkClick r:id="rId9"/>
              </a:rPr>
              <a:t>N.I. Vavilov Institute of Plant Industry</a:t>
            </a:r>
            <a:r>
              <a:rPr lang="en-US" sz="1200" b="0"/>
              <a:t> </a:t>
            </a:r>
          </a:p>
          <a:p>
            <a:pPr eaLnBrk="1" hangingPunct="1"/>
            <a:r>
              <a:rPr lang="en-US" sz="1200" b="0">
                <a:solidFill>
                  <a:srgbClr val="6600CC"/>
                </a:solidFill>
              </a:rPr>
              <a:t>Pavlovk, Saint-Petersburg (Russia).</a:t>
            </a:r>
            <a:endParaRPr lang="fr-FR" sz="1200" b="0">
              <a:solidFill>
                <a:srgbClr val="6600CC"/>
              </a:solidFill>
            </a:endParaRPr>
          </a:p>
        </p:txBody>
      </p:sp>
      <p:sp>
        <p:nvSpPr>
          <p:cNvPr id="124942" name="ZoneTexte 16"/>
          <p:cNvSpPr txBox="1">
            <a:spLocks noChangeArrowheads="1"/>
          </p:cNvSpPr>
          <p:nvPr/>
        </p:nvSpPr>
        <p:spPr bwMode="auto">
          <a:xfrm>
            <a:off x="3492500" y="3644900"/>
            <a:ext cx="22367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Graineteries scientifiques </a:t>
            </a:r>
            <a:endParaRPr lang="fr-FR" sz="1200" b="0">
              <a:solidFill>
                <a:srgbClr val="6600CC"/>
              </a:solidFill>
            </a:endParaRPr>
          </a:p>
        </p:txBody>
      </p:sp>
      <p:sp>
        <p:nvSpPr>
          <p:cNvPr id="124943" name="ZoneTexte 17"/>
          <p:cNvSpPr txBox="1">
            <a:spLocks noChangeArrowheads="1"/>
          </p:cNvSpPr>
          <p:nvPr/>
        </p:nvSpPr>
        <p:spPr bwMode="auto">
          <a:xfrm rot="-5400000">
            <a:off x="-627856" y="4812507"/>
            <a:ext cx="2324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Graineteries commerciales  </a:t>
            </a:r>
            <a:endParaRPr lang="fr-FR" sz="1200" b="0">
              <a:solidFill>
                <a:srgbClr val="6600CC"/>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231775" y="979488"/>
            <a:ext cx="89122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23) Annexe : carte de la production de bois dans le monde</a:t>
            </a:r>
          </a:p>
          <a:p>
            <a:pPr eaLnBrk="1" hangingPunct="1"/>
            <a:endParaRPr lang="fr-FR" b="0">
              <a:solidFill>
                <a:schemeClr val="folHlink"/>
              </a:solidFill>
            </a:endParaRPr>
          </a:p>
          <a:p>
            <a:pPr eaLnBrk="1" hangingPunct="1"/>
            <a:endParaRPr lang="fr-FR" b="0">
              <a:solidFill>
                <a:schemeClr val="folHlink"/>
              </a:solidFill>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02EED9-0730-4697-A4F2-70ABF01C73B1}" type="slidenum">
              <a:rPr lang="fr-FR" sz="1200" b="0">
                <a:solidFill>
                  <a:schemeClr val="tx1">
                    <a:tint val="75000"/>
                  </a:schemeClr>
                </a:solidFill>
                <a:latin typeface="Times New Roman" pitchFamily="18" charset="0"/>
              </a:rPr>
              <a:pPr algn="r" fontAlgn="auto">
                <a:spcBef>
                  <a:spcPts val="0"/>
                </a:spcBef>
                <a:spcAft>
                  <a:spcPts val="0"/>
                </a:spcAft>
                <a:defRPr/>
              </a:pPr>
              <a:t>126</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5957" name="Image 6" descr="ProductionBoisDansLeMond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3" y="1571625"/>
            <a:ext cx="804703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231775" y="979488"/>
            <a:ext cx="869791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23) Annexe : carte de la production de bois dans le monde (suite et fin)</a:t>
            </a:r>
          </a:p>
          <a:p>
            <a:pPr algn="just" eaLnBrk="1" hangingPunct="1"/>
            <a:endParaRPr lang="fr-FR" b="0" dirty="0">
              <a:solidFill>
                <a:schemeClr val="folHlink"/>
              </a:solidFill>
            </a:endParaRPr>
          </a:p>
          <a:p>
            <a:pPr algn="just" eaLnBrk="1" hangingPunct="1"/>
            <a:r>
              <a:rPr lang="fr-FR" b="0" u="sng" dirty="0">
                <a:solidFill>
                  <a:schemeClr val="folHlink"/>
                </a:solidFill>
              </a:rPr>
              <a:t>Commentaires sur la carte de la page précédente</a:t>
            </a:r>
            <a:r>
              <a:rPr lang="fr-FR" b="0" dirty="0">
                <a:solidFill>
                  <a:schemeClr val="folHlink"/>
                </a:solidFill>
              </a:rPr>
              <a:t> :</a:t>
            </a:r>
            <a:endParaRPr lang="fr-FR" b="0" u="sng" dirty="0">
              <a:solidFill>
                <a:schemeClr val="folHlink"/>
              </a:solidFill>
            </a:endParaRPr>
          </a:p>
          <a:p>
            <a:pPr algn="just" eaLnBrk="1" hangingPunct="1"/>
            <a:r>
              <a:rPr lang="fr-FR" b="0" dirty="0">
                <a:solidFill>
                  <a:schemeClr val="folHlink"/>
                </a:solidFill>
              </a:rPr>
              <a:t>La carte de la production de bois dans la monde (page précédente) donne une image différente de celle des surfaces forestières.</a:t>
            </a:r>
          </a:p>
          <a:p>
            <a:pPr algn="just" eaLnBrk="1" hangingPunct="1"/>
            <a:r>
              <a:rPr lang="fr-FR" b="0" dirty="0">
                <a:solidFill>
                  <a:schemeClr val="folHlink"/>
                </a:solidFill>
              </a:rPr>
              <a:t>Certes, les géants forestiers sont aussi les grands producteurs de bois (USA, Brésil, Canada).</a:t>
            </a:r>
          </a:p>
          <a:p>
            <a:pPr algn="just" eaLnBrk="1" hangingPunct="1"/>
            <a:r>
              <a:rPr lang="fr-FR" dirty="0">
                <a:solidFill>
                  <a:schemeClr val="folHlink"/>
                </a:solidFill>
              </a:rPr>
              <a:t>Mais en dépit de surfaces forestières plus modestes, des pays comme l'Inde ou la Chine, à la très forte pression démographique, sont aussi de grands préleveurs de bois nationaux.</a:t>
            </a:r>
          </a:p>
          <a:p>
            <a:pPr algn="just" eaLnBrk="1" hangingPunct="1"/>
            <a:r>
              <a:rPr lang="fr-FR" b="0" dirty="0">
                <a:solidFill>
                  <a:schemeClr val="folHlink"/>
                </a:solidFill>
              </a:rPr>
              <a:t>A l'inverse, la Fédération de Russie, aux forêts vastes mais dont la productivité est relativement faible, ne produit pas suffisamment de bois et doit importer.</a:t>
            </a:r>
          </a:p>
          <a:p>
            <a:pPr algn="just" eaLnBrk="1" hangingPunct="1"/>
            <a:r>
              <a:rPr lang="fr-FR" b="0" dirty="0">
                <a:solidFill>
                  <a:schemeClr val="folHlink"/>
                </a:solidFill>
              </a:rPr>
              <a:t>Ainsi, les chiffres de production de bois (prélèvement brut) ne disent rien du contexte de consommation.</a:t>
            </a:r>
          </a:p>
          <a:p>
            <a:pPr algn="just" eaLnBrk="1" hangingPunct="1"/>
            <a:r>
              <a:rPr lang="fr-FR" b="0" dirty="0">
                <a:solidFill>
                  <a:schemeClr val="folHlink"/>
                </a:solidFill>
              </a:rPr>
              <a:t>De grands producteurs sont aussi de grands importateurs, pour pallier les carences locales ou servir un marché à forte valeur ajoutée (</a:t>
            </a:r>
            <a:r>
              <a:rPr lang="fr-FR" b="0" i="1" dirty="0">
                <a:solidFill>
                  <a:schemeClr val="folHlink"/>
                </a:solidFill>
              </a:rPr>
              <a:t>bois exotiques</a:t>
            </a:r>
            <a:r>
              <a:rPr lang="fr-FR" b="0" dirty="0">
                <a:solidFill>
                  <a:schemeClr val="folHlink"/>
                </a:solidFill>
              </a:rPr>
              <a:t>).</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0A1A07-E176-4FB8-8880-19A8B82552E9}" type="slidenum">
              <a:rPr lang="fr-FR" sz="1200" b="0">
                <a:solidFill>
                  <a:schemeClr val="tx1">
                    <a:tint val="75000"/>
                  </a:schemeClr>
                </a:solidFill>
                <a:latin typeface="Times New Roman" pitchFamily="18" charset="0"/>
              </a:rPr>
              <a:pPr algn="r" fontAlgn="auto">
                <a:spcBef>
                  <a:spcPts val="0"/>
                </a:spcBef>
                <a:spcAft>
                  <a:spcPts val="0"/>
                </a:spcAft>
                <a:defRPr/>
              </a:pPr>
              <a:t>127</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6981" name="Picture 6" descr="enjeuxDefores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300" y="5445125"/>
            <a:ext cx="1219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8"/>
          <p:cNvSpPr txBox="1">
            <a:spLocks noChangeArrowheads="1"/>
          </p:cNvSpPr>
          <p:nvPr/>
        </p:nvSpPr>
        <p:spPr bwMode="auto">
          <a:xfrm>
            <a:off x="214313" y="1000125"/>
            <a:ext cx="18716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a:solidFill>
                  <a:srgbClr val="6600CC"/>
                </a:solidFill>
              </a:rPr>
              <a:t>a</a:t>
            </a:r>
            <a:r>
              <a:rPr lang="fr-FR" sz="1200" b="0">
                <a:solidFill>
                  <a:srgbClr val="6600CC"/>
                </a:solidFill>
              </a:rPr>
              <a:t>) Répartition par activité des émissions de CO2 seul dans le monde en 2004 (source</a:t>
            </a:r>
            <a:r>
              <a:rPr lang="fr-FR" sz="1200" b="0"/>
              <a:t> </a:t>
            </a:r>
            <a:r>
              <a:rPr lang="fr-FR" sz="1200" b="0">
                <a:hlinkClick r:id="rId2"/>
              </a:rPr>
              <a:t>GIEC</a:t>
            </a:r>
            <a:r>
              <a:rPr lang="fr-FR" sz="1200" b="0">
                <a:solidFill>
                  <a:srgbClr val="6600CC"/>
                </a:solidFill>
              </a:rPr>
              <a:t>), la déforestation étant une contribution importante aux émissions de CO2 </a:t>
            </a:r>
            <a:r>
              <a:rPr lang="fr-FR" sz="1200" b="0">
                <a:solidFill>
                  <a:srgbClr val="6600CC"/>
                </a:solidFill>
                <a:cs typeface="Arial" charset="0"/>
              </a:rPr>
              <a:t>→</a:t>
            </a:r>
          </a:p>
          <a:p>
            <a:pPr algn="just" eaLnBrk="1" hangingPunct="1"/>
            <a:endParaRPr lang="fr-FR" sz="1200" b="0">
              <a:solidFill>
                <a:srgbClr val="6600CC"/>
              </a:solidFill>
              <a:cs typeface="Arial" charset="0"/>
            </a:endParaRPr>
          </a:p>
          <a:p>
            <a:pPr algn="just" eaLnBrk="1" hangingPunct="1"/>
            <a:endParaRPr lang="fr-FR" sz="1200" b="0">
              <a:solidFill>
                <a:srgbClr val="6600CC"/>
              </a:solidFill>
              <a:cs typeface="Arial" charset="0"/>
            </a:endParaRPr>
          </a:p>
          <a:p>
            <a:pPr algn="just" eaLnBrk="1" hangingPunct="1"/>
            <a:endParaRPr lang="fr-FR" sz="1200" b="0">
              <a:solidFill>
                <a:srgbClr val="6600CC"/>
              </a:solidFill>
              <a:cs typeface="Arial" charset="0"/>
            </a:endParaRPr>
          </a:p>
          <a:p>
            <a:pPr algn="just" eaLnBrk="1" hangingPunct="1"/>
            <a:r>
              <a:rPr lang="fr-FR" sz="1200" b="0">
                <a:solidFill>
                  <a:srgbClr val="6600CC"/>
                </a:solidFill>
                <a:cs typeface="Arial" charset="0"/>
              </a:rPr>
              <a:t>b) Prévisions d’augmentation de la température de notre planète jusqu’à 2100 selon les modèles </a:t>
            </a:r>
            <a:r>
              <a:rPr lang="fr-FR" sz="1200" b="0">
                <a:solidFill>
                  <a:srgbClr val="6600CC"/>
                </a:solidFill>
                <a:cs typeface="Arial" charset="0"/>
                <a:sym typeface="Symbol" pitchFamily="18" charset="2"/>
              </a:rPr>
              <a:t> </a:t>
            </a:r>
            <a:r>
              <a:rPr lang="fr-FR" sz="1200" b="0">
                <a:solidFill>
                  <a:srgbClr val="6600CC"/>
                </a:solidFill>
                <a:cs typeface="Arial" charset="0"/>
              </a:rPr>
              <a:t> →</a:t>
            </a:r>
          </a:p>
        </p:txBody>
      </p:sp>
      <p:pic>
        <p:nvPicPr>
          <p:cNvPr id="128003" name="Picture 9" descr="GES_graph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928688"/>
            <a:ext cx="35083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10" descr="projection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3214688"/>
            <a:ext cx="42116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5C50E78-5F2B-4301-B9F6-C542C4148EA5}" type="slidenum">
              <a:rPr lang="fr-FR" sz="1200" b="0">
                <a:solidFill>
                  <a:schemeClr val="tx1">
                    <a:tint val="75000"/>
                  </a:schemeClr>
                </a:solidFill>
                <a:latin typeface="Times New Roman" pitchFamily="18" charset="0"/>
              </a:rPr>
              <a:pPr algn="r" fontAlgn="auto">
                <a:spcBef>
                  <a:spcPts val="0"/>
                </a:spcBef>
                <a:spcAft>
                  <a:spcPts val="0"/>
                </a:spcAft>
                <a:defRPr/>
              </a:pPr>
              <a:t>128</a:t>
            </a:fld>
            <a:endParaRPr lang="fr-FR" sz="1200" b="0" dirty="0">
              <a:solidFill>
                <a:schemeClr val="tx1">
                  <a:tint val="75000"/>
                </a:schemeClr>
              </a:solidFill>
              <a:latin typeface="Times New Roman" pitchFamily="18" charset="0"/>
            </a:endParaRPr>
          </a:p>
        </p:txBody>
      </p:sp>
      <p:pic>
        <p:nvPicPr>
          <p:cNvPr id="128007" name="Image 8" descr="RechauffementDirectSport04dec2009_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8" y="4143375"/>
            <a:ext cx="4203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ZoneTexte 9"/>
          <p:cNvSpPr txBox="1">
            <a:spLocks noChangeArrowheads="1"/>
          </p:cNvSpPr>
          <p:nvPr/>
        </p:nvSpPr>
        <p:spPr bwMode="auto">
          <a:xfrm>
            <a:off x="214313" y="6072188"/>
            <a:ext cx="460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i="1">
                <a:solidFill>
                  <a:srgbClr val="6600CC"/>
                </a:solidFill>
              </a:rPr>
              <a:t>Que va-t-il se passer si on ne fait rien ou si Copenhague est un </a:t>
            </a:r>
          </a:p>
          <a:p>
            <a:pPr eaLnBrk="1" hangingPunct="1"/>
            <a:r>
              <a:rPr lang="fr-FR" sz="1200" b="0" i="1">
                <a:solidFill>
                  <a:srgbClr val="6600CC"/>
                </a:solidFill>
              </a:rPr>
              <a:t>échec ? </a:t>
            </a:r>
            <a:r>
              <a:rPr lang="fr-FR" sz="1200" b="0">
                <a:solidFill>
                  <a:srgbClr val="6600CC"/>
                </a:solidFill>
              </a:rPr>
              <a:t>Source : Direct Sport no 20 • Vendredi 4 décembre, p 13</a:t>
            </a:r>
          </a:p>
        </p:txBody>
      </p:sp>
      <p:sp>
        <p:nvSpPr>
          <p:cNvPr id="128009" name="ZoneTexte 10"/>
          <p:cNvSpPr txBox="1">
            <a:spLocks noChangeArrowheads="1"/>
          </p:cNvSpPr>
          <p:nvPr/>
        </p:nvSpPr>
        <p:spPr bwMode="auto">
          <a:xfrm>
            <a:off x="4857750" y="5786438"/>
            <a:ext cx="428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Selon les modèles numériques, différents scénario pour l’augmentation de la température de l’atmosphère terrestre, source :  © </a:t>
            </a:r>
            <a:r>
              <a:rPr lang="en-US" sz="1200" b="0" i="1">
                <a:hlinkClick r:id="rId6"/>
              </a:rPr>
              <a:t>Intergovernmental Panel on Climate Change</a:t>
            </a:r>
            <a:r>
              <a:rPr lang="en-US" sz="1200" b="0" i="1"/>
              <a:t> </a:t>
            </a:r>
            <a:r>
              <a:rPr lang="en-US" sz="1200" b="0" i="1">
                <a:solidFill>
                  <a:srgbClr val="6600CC"/>
                </a:solidFill>
              </a:rPr>
              <a:t>(IPCC).</a:t>
            </a:r>
            <a:endParaRPr lang="fr-FR" sz="1200" b="0">
              <a:solidFill>
                <a:srgbClr val="6600CC"/>
              </a:solidFill>
            </a:endParaRPr>
          </a:p>
        </p:txBody>
      </p:sp>
      <p:sp>
        <p:nvSpPr>
          <p:cNvPr id="128010" name="ZoneTexte 9"/>
          <p:cNvSpPr txBox="1">
            <a:spLocks noChangeArrowheads="1"/>
          </p:cNvSpPr>
          <p:nvPr/>
        </p:nvSpPr>
        <p:spPr bwMode="auto">
          <a:xfrm>
            <a:off x="5508625" y="981075"/>
            <a:ext cx="32067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24) </a:t>
            </a:r>
            <a:r>
              <a:rPr lang="fr-FR" u="sng">
                <a:solidFill>
                  <a:srgbClr val="6600CC"/>
                </a:solidFill>
              </a:rPr>
              <a:t>Annexe : Quelques chiffres sur les émissions de CO2 et sur les risques de réchauffement climatique</a:t>
            </a:r>
            <a:r>
              <a:rPr lang="fr-FR" b="0">
                <a:solidFill>
                  <a:srgbClr val="6600CC"/>
                </a:solidFill>
              </a:rPr>
              <a: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231775" y="979488"/>
            <a:ext cx="869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25) Annexe : géographie des forêts tropicales humide dans le monde</a:t>
            </a:r>
          </a:p>
          <a:p>
            <a:pPr algn="just" eaLnBrk="1" hangingPunct="1"/>
            <a:endParaRPr lang="fr-FR" b="0">
              <a:solidFill>
                <a:schemeClr val="folHlink"/>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BD9C047-F0E4-4547-BFE5-1C390058A909}" type="slidenum">
              <a:rPr lang="fr-FR" sz="1200" b="0">
                <a:solidFill>
                  <a:schemeClr val="tx1">
                    <a:tint val="75000"/>
                  </a:schemeClr>
                </a:solidFill>
                <a:latin typeface="Times New Roman" pitchFamily="18" charset="0"/>
              </a:rPr>
              <a:pPr algn="r" fontAlgn="auto">
                <a:spcBef>
                  <a:spcPts val="0"/>
                </a:spcBef>
                <a:spcAft>
                  <a:spcPts val="0"/>
                </a:spcAft>
                <a:defRPr/>
              </a:pPr>
              <a:t>129</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9029" name="ZoneTexte 4"/>
          <p:cNvSpPr txBox="1">
            <a:spLocks noChangeArrowheads="1"/>
          </p:cNvSpPr>
          <p:nvPr/>
        </p:nvSpPr>
        <p:spPr bwMode="auto">
          <a:xfrm>
            <a:off x="2555875" y="5949950"/>
            <a:ext cx="3671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a:t>
            </a:r>
            <a:r>
              <a:rPr lang="fr-FR" sz="1200" b="0">
                <a:solidFill>
                  <a:srgbClr val="6600CC"/>
                </a:solidFill>
              </a:rPr>
              <a:t>Géographie des forêts tropicales humides (WWF)</a:t>
            </a:r>
          </a:p>
        </p:txBody>
      </p:sp>
      <p:pic>
        <p:nvPicPr>
          <p:cNvPr id="129030" name="Image 5" descr="carte_forets_tropicale_mon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989138"/>
            <a:ext cx="7132638"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8B9ADA9-FE10-4340-80F0-8312D7E366FB}" type="slidenum">
              <a:rPr lang="fr-FR" sz="1200" b="0">
                <a:solidFill>
                  <a:schemeClr val="tx1">
                    <a:tint val="75000"/>
                  </a:schemeClr>
                </a:solidFill>
                <a:latin typeface="Times New Roman" pitchFamily="18" charset="0"/>
              </a:rPr>
              <a:pPr algn="r" fontAlgn="auto">
                <a:spcBef>
                  <a:spcPts val="0"/>
                </a:spcBef>
                <a:spcAft>
                  <a:spcPts val="0"/>
                </a:spcAft>
                <a:defRPr/>
              </a:pPr>
              <a:t>13</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92" name="Rectangle 2"/>
          <p:cNvSpPr>
            <a:spLocks noChangeArrowheads="1"/>
          </p:cNvSpPr>
          <p:nvPr/>
        </p:nvSpPr>
        <p:spPr bwMode="auto">
          <a:xfrm>
            <a:off x="107950" y="1071563"/>
            <a:ext cx="90360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dirty="0">
                <a:solidFill>
                  <a:srgbClr val="FF0000"/>
                </a:solidFill>
                <a:cs typeface="Arial" charset="0"/>
              </a:rPr>
              <a:t>4) La déforestation dans le monde (suite)</a:t>
            </a:r>
          </a:p>
          <a:p>
            <a:pPr defTabSz="912813"/>
            <a:endParaRPr lang="fr-FR" b="0" dirty="0">
              <a:solidFill>
                <a:srgbClr val="660066"/>
              </a:solidFill>
              <a:latin typeface="Comic Sans MS" pitchFamily="66" charset="0"/>
            </a:endParaRPr>
          </a:p>
          <a:p>
            <a:pPr defTabSz="912813"/>
            <a:r>
              <a:rPr lang="fr-FR" u="sng" dirty="0">
                <a:solidFill>
                  <a:srgbClr val="FF0000"/>
                </a:solidFill>
                <a:latin typeface="Comic Sans MS" pitchFamily="66" charset="0"/>
              </a:rPr>
              <a:t>En Côte d’Ivoire</a:t>
            </a:r>
            <a:endParaRPr lang="fr-FR" b="0" dirty="0">
              <a:solidFill>
                <a:srgbClr val="660066"/>
              </a:solidFill>
              <a:latin typeface="Comic Sans MS" pitchFamily="66" charset="0"/>
            </a:endParaRPr>
          </a:p>
          <a:p>
            <a:pPr defTabSz="912813"/>
            <a:endParaRPr lang="fr-FR" b="0" dirty="0">
              <a:solidFill>
                <a:srgbClr val="660066"/>
              </a:solidFill>
              <a:latin typeface="Comic Sans MS" pitchFamily="66" charset="0"/>
            </a:endParaRPr>
          </a:p>
          <a:p>
            <a:pPr defTabSz="912813">
              <a:buFont typeface="Arial" charset="0"/>
              <a:buChar char="•"/>
            </a:pPr>
            <a:r>
              <a:rPr lang="fr-FR" sz="2000" b="0" dirty="0">
                <a:solidFill>
                  <a:srgbClr val="FF0000"/>
                </a:solidFill>
                <a:cs typeface="Arial" charset="0"/>
              </a:rPr>
              <a:t>En </a:t>
            </a:r>
            <a:r>
              <a:rPr lang="fr-FR" sz="2000" dirty="0">
                <a:solidFill>
                  <a:srgbClr val="FF0000"/>
                </a:solidFill>
                <a:cs typeface="Arial" charset="0"/>
              </a:rPr>
              <a:t>Côte d’Ivoire</a:t>
            </a:r>
            <a:r>
              <a:rPr lang="fr-FR" sz="2000" b="0" dirty="0">
                <a:solidFill>
                  <a:srgbClr val="FF0000"/>
                </a:solidFill>
                <a:cs typeface="Arial" charset="0"/>
              </a:rPr>
              <a:t>, 90 % de la forêt primaire originelle du sud a été remplacée par de grandes plantations (monoculture café, cacao, hévéa, ananas..) ou par une savane parsemée de fromagers ou de hauts palmiers « chasse-mouche » (palmiers rôniers). En 44 ans, les Parcs nationaux Ivoiriens ont connu un taux de dégradation de 80% (Source : </a:t>
            </a:r>
            <a:r>
              <a:rPr lang="fr-FR" sz="2000" b="0" i="1" dirty="0">
                <a:solidFill>
                  <a:srgbClr val="FF0000"/>
                </a:solidFill>
                <a:cs typeface="Arial" charset="0"/>
              </a:rPr>
              <a:t>Parcs nationaux Ivoiriens : PLUS DE 776 MILLIONS POUR SAUVER LA MARAHOUÉ</a:t>
            </a:r>
            <a:r>
              <a:rPr lang="fr-FR" sz="2000" b="0" dirty="0">
                <a:solidFill>
                  <a:srgbClr val="FF0000"/>
                </a:solidFill>
                <a:cs typeface="Arial" charset="0"/>
              </a:rPr>
              <a:t>, Théodore Kouadio, journal </a:t>
            </a:r>
            <a:r>
              <a:rPr lang="fr-FR" sz="2000" b="0" i="1" dirty="0">
                <a:solidFill>
                  <a:srgbClr val="FF0000"/>
                </a:solidFill>
                <a:cs typeface="Arial" charset="0"/>
              </a:rPr>
              <a:t>Fraternité Matin</a:t>
            </a:r>
            <a:r>
              <a:rPr lang="fr-FR" sz="2000" b="0" dirty="0">
                <a:solidFill>
                  <a:srgbClr val="FF0000"/>
                </a:solidFill>
                <a:cs typeface="Arial" charset="0"/>
              </a:rPr>
              <a:t> du 25 </a:t>
            </a:r>
            <a:r>
              <a:rPr lang="fr-FR" sz="2000" b="0" dirty="0" err="1">
                <a:solidFill>
                  <a:srgbClr val="FF0000"/>
                </a:solidFill>
                <a:cs typeface="Arial" charset="0"/>
              </a:rPr>
              <a:t>Oct</a:t>
            </a:r>
            <a:r>
              <a:rPr lang="fr-FR" sz="2000" b="0" dirty="0">
                <a:solidFill>
                  <a:srgbClr val="FF0000"/>
                </a:solidFill>
                <a:cs typeface="Arial" charset="0"/>
              </a:rPr>
              <a:t> 2007. Selon le Ministre de l’environnement et des eaux et forêts de Côte d’Ivoire, le 25 octobre 2007, </a:t>
            </a:r>
            <a:r>
              <a:rPr lang="fr-FR" sz="2000" b="0" dirty="0">
                <a:cs typeface="Arial" charset="0"/>
                <a:hlinkClick r:id="rId2"/>
              </a:rPr>
              <a:t>www.fratmat.info</a:t>
            </a:r>
            <a:r>
              <a:rPr lang="fr-FR" sz="2000" b="0" dirty="0">
                <a:solidFill>
                  <a:srgbClr val="FF0000"/>
                </a:solidFill>
                <a:cs typeface="Arial" charset="0"/>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142852"/>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5A25EEE-898E-4723-B61E-5873548AC44B}" type="slidenum">
              <a:rPr lang="fr-FR" sz="1200" b="0">
                <a:solidFill>
                  <a:schemeClr val="tx1">
                    <a:tint val="75000"/>
                  </a:schemeClr>
                </a:solidFill>
                <a:latin typeface="Times New Roman" pitchFamily="18" charset="0"/>
              </a:rPr>
              <a:pPr algn="r" fontAlgn="auto">
                <a:spcBef>
                  <a:spcPts val="0"/>
                </a:spcBef>
                <a:spcAft>
                  <a:spcPts val="0"/>
                </a:spcAft>
                <a:defRPr/>
              </a:pPr>
              <a:t>130</a:t>
            </a:fld>
            <a:endParaRPr lang="fr-FR" sz="1200" b="0" dirty="0">
              <a:solidFill>
                <a:schemeClr val="tx1">
                  <a:tint val="75000"/>
                </a:schemeClr>
              </a:solidFill>
              <a:latin typeface="Times New Roman" pitchFamily="18" charset="0"/>
            </a:endParaRPr>
          </a:p>
        </p:txBody>
      </p:sp>
      <p:sp>
        <p:nvSpPr>
          <p:cNvPr id="130052" name="Text Box 8"/>
          <p:cNvSpPr txBox="1">
            <a:spLocks noChangeArrowheads="1"/>
          </p:cNvSpPr>
          <p:nvPr/>
        </p:nvSpPr>
        <p:spPr bwMode="auto">
          <a:xfrm>
            <a:off x="214313" y="1071563"/>
            <a:ext cx="87122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26) Annexe : Informations diverses</a:t>
            </a:r>
          </a:p>
          <a:p>
            <a:pPr algn="just" eaLnBrk="1" hangingPunct="1">
              <a:buFont typeface="Arial" charset="0"/>
              <a:buChar char="•"/>
            </a:pPr>
            <a:r>
              <a:rPr lang="fr-FR">
                <a:solidFill>
                  <a:srgbClr val="6600CC"/>
                </a:solidFill>
              </a:rPr>
              <a:t>Il faut en moyenne 8 kg de bois, pour produire 1 kg de charbon de bois (!).</a:t>
            </a:r>
          </a:p>
          <a:p>
            <a:pPr algn="just" eaLnBrk="1" hangingPunct="1"/>
            <a:r>
              <a:rPr lang="fr-FR" b="0">
                <a:solidFill>
                  <a:srgbClr val="6600CC"/>
                </a:solidFill>
              </a:rPr>
              <a:t>Le climat et la fertilité du sol jouent sur la rapidité de la déforestation due à l’homme: </a:t>
            </a:r>
          </a:p>
          <a:p>
            <a:pPr algn="just" eaLnBrk="1" hangingPunct="1">
              <a:buFont typeface="Wingdings" pitchFamily="2" charset="2"/>
              <a:buChar char="Ø"/>
            </a:pPr>
            <a:r>
              <a:rPr lang="fr-FR" sz="1600" b="0">
                <a:solidFill>
                  <a:srgbClr val="6600CC"/>
                </a:solidFill>
                <a:cs typeface="Arial" charset="0"/>
                <a:sym typeface="Symbol" pitchFamily="18" charset="2"/>
              </a:rPr>
              <a:t>Facteurs favorisant la </a:t>
            </a:r>
            <a:r>
              <a:rPr lang="fr-FR" sz="1600">
                <a:solidFill>
                  <a:srgbClr val="6600CC"/>
                </a:solidFill>
                <a:cs typeface="Arial" charset="0"/>
                <a:sym typeface="Symbol" pitchFamily="18" charset="2"/>
              </a:rPr>
              <a:t>déforestation</a:t>
            </a:r>
            <a:r>
              <a:rPr lang="fr-FR" sz="1600" b="0">
                <a:solidFill>
                  <a:srgbClr val="6600CC"/>
                </a:solidFill>
                <a:cs typeface="Arial" charset="0"/>
                <a:sym typeface="Symbol" pitchFamily="18" charset="2"/>
              </a:rPr>
              <a:t> sur les îles du pacifique &amp; plus grave </a:t>
            </a:r>
            <a:r>
              <a:rPr lang="fr-FR" sz="1600" b="0" i="1">
                <a:solidFill>
                  <a:srgbClr val="6600CC"/>
                </a:solidFill>
                <a:cs typeface="Arial" charset="0"/>
                <a:sym typeface="Symbol" pitchFamily="18" charset="2"/>
              </a:rPr>
              <a:t>sur les îles  </a:t>
            </a:r>
            <a:r>
              <a:rPr lang="fr-FR" sz="1600" b="0">
                <a:solidFill>
                  <a:srgbClr val="6600CC"/>
                </a:solidFill>
                <a:cs typeface="Arial" charset="0"/>
                <a:sym typeface="Symbol" pitchFamily="18" charset="2"/>
              </a:rPr>
              <a:t> (°) :</a:t>
            </a:r>
          </a:p>
          <a:p>
            <a:pPr algn="just" eaLnBrk="1" hangingPunct="1">
              <a:buFontTx/>
              <a:buChar char="•"/>
            </a:pPr>
            <a:r>
              <a:rPr lang="fr-FR" sz="1600" b="0">
                <a:solidFill>
                  <a:srgbClr val="6600CC"/>
                </a:solidFill>
                <a:cs typeface="Arial" charset="0"/>
                <a:sym typeface="Symbol" pitchFamily="18" charset="2"/>
              </a:rPr>
              <a:t>au climat sec que sur les îles au climat humide.</a:t>
            </a:r>
          </a:p>
          <a:p>
            <a:pPr algn="just" eaLnBrk="1" hangingPunct="1">
              <a:buFontTx/>
              <a:buChar char="•"/>
            </a:pPr>
            <a:r>
              <a:rPr lang="fr-FR" sz="1600" b="0">
                <a:solidFill>
                  <a:srgbClr val="6600CC"/>
                </a:solidFill>
                <a:sym typeface="Symbol" pitchFamily="18" charset="2"/>
              </a:rPr>
              <a:t>au climat froid, situées à latitude élevée, que sur les îles au climat doux situées à latitude équatoriale.</a:t>
            </a:r>
          </a:p>
          <a:p>
            <a:pPr algn="just" eaLnBrk="1" hangingPunct="1">
              <a:buFontTx/>
              <a:buChar char="•"/>
            </a:pPr>
            <a:r>
              <a:rPr lang="fr-FR" sz="1600" b="0">
                <a:solidFill>
                  <a:srgbClr val="6600CC"/>
                </a:solidFill>
                <a:sym typeface="Symbol" pitchFamily="18" charset="2"/>
              </a:rPr>
              <a:t>où les cendres volcaniques (source de fertilisants) ne peut être dispersées dans l’air que sur les îles où cela est possible.</a:t>
            </a:r>
          </a:p>
          <a:p>
            <a:pPr algn="just" eaLnBrk="1" hangingPunct="1">
              <a:buFontTx/>
              <a:buChar char="•"/>
            </a:pPr>
            <a:r>
              <a:rPr lang="fr-FR" sz="1600" b="0">
                <a:solidFill>
                  <a:srgbClr val="6600CC"/>
                </a:solidFill>
                <a:sym typeface="Symbol" pitchFamily="18" charset="2"/>
              </a:rPr>
              <a:t>qui sont loin du panache de poussière volcanique d’Asie centrale que sur les îles qui en sont proches.</a:t>
            </a:r>
          </a:p>
          <a:p>
            <a:pPr algn="just" eaLnBrk="1" hangingPunct="1">
              <a:buFontTx/>
              <a:buChar char="•"/>
            </a:pPr>
            <a:r>
              <a:rPr lang="fr-FR" sz="1600" b="0">
                <a:solidFill>
                  <a:srgbClr val="6600CC"/>
                </a:solidFill>
                <a:sym typeface="Symbol" pitchFamily="18" charset="2"/>
              </a:rPr>
              <a:t>dépourvues de </a:t>
            </a:r>
            <a:r>
              <a:rPr lang="fr-FR" sz="1600" b="0" i="1">
                <a:solidFill>
                  <a:srgbClr val="6600CC"/>
                </a:solidFill>
                <a:sym typeface="Symbol" pitchFamily="18" charset="2"/>
              </a:rPr>
              <a:t>makatea</a:t>
            </a:r>
            <a:r>
              <a:rPr lang="fr-FR" sz="1600" b="0">
                <a:solidFill>
                  <a:srgbClr val="6600CC"/>
                </a:solidFill>
                <a:sym typeface="Symbol" pitchFamily="18" charset="2"/>
              </a:rPr>
              <a:t>, que sur les îles qui en sont faites [</a:t>
            </a:r>
            <a:r>
              <a:rPr lang="fr-FR" sz="1600" b="0" i="1">
                <a:solidFill>
                  <a:srgbClr val="6600CC"/>
                </a:solidFill>
                <a:sym typeface="Symbol" pitchFamily="18" charset="2"/>
              </a:rPr>
              <a:t>makatea</a:t>
            </a:r>
            <a:r>
              <a:rPr lang="fr-FR" sz="1600" b="0">
                <a:solidFill>
                  <a:srgbClr val="6600CC"/>
                </a:solidFill>
                <a:sym typeface="Symbol" pitchFamily="18" charset="2"/>
              </a:rPr>
              <a:t>  = formation corallienne, surélevée suite à des mouvements tectoniques]</a:t>
            </a:r>
          </a:p>
          <a:p>
            <a:pPr algn="just" eaLnBrk="1" hangingPunct="1">
              <a:buFontTx/>
              <a:buChar char="•"/>
            </a:pPr>
            <a:r>
              <a:rPr lang="fr-FR" sz="1600" b="0">
                <a:solidFill>
                  <a:srgbClr val="6600CC"/>
                </a:solidFill>
                <a:sym typeface="Symbol" pitchFamily="18" charset="2"/>
              </a:rPr>
              <a:t>de faible altitude que sur les îles de haute altitude.</a:t>
            </a:r>
          </a:p>
          <a:p>
            <a:pPr algn="just" eaLnBrk="1" hangingPunct="1">
              <a:buFontTx/>
              <a:buChar char="•"/>
            </a:pPr>
            <a:r>
              <a:rPr lang="fr-FR" sz="1600" b="0">
                <a:solidFill>
                  <a:srgbClr val="6600CC"/>
                </a:solidFill>
                <a:sym typeface="Symbol" pitchFamily="18" charset="2"/>
              </a:rPr>
              <a:t>lointaines que sur les îles ayant des voisins proches.</a:t>
            </a:r>
          </a:p>
          <a:p>
            <a:pPr algn="just" eaLnBrk="1" hangingPunct="1">
              <a:buFontTx/>
              <a:buChar char="•"/>
            </a:pPr>
            <a:r>
              <a:rPr lang="fr-FR" sz="1600" b="0">
                <a:solidFill>
                  <a:srgbClr val="6600CC"/>
                </a:solidFill>
                <a:sym typeface="Symbol" pitchFamily="18" charset="2"/>
              </a:rPr>
              <a:t>Sur les petites îles que sur les grandes.</a:t>
            </a:r>
            <a:endParaRPr lang="fr-FR" sz="1600" b="0">
              <a:solidFill>
                <a:srgbClr val="6600CC"/>
              </a:solidFill>
              <a:cs typeface="Arial" charset="0"/>
              <a:sym typeface="Symbol" pitchFamily="18" charset="2"/>
            </a:endParaRPr>
          </a:p>
          <a:p>
            <a:pPr algn="just" eaLnBrk="1" hangingPunct="1"/>
            <a:r>
              <a:rPr lang="fr-FR" sz="1600" b="0">
                <a:solidFill>
                  <a:srgbClr val="990000"/>
                </a:solidFill>
                <a:cs typeface="Arial" charset="0"/>
                <a:sym typeface="Symbol" pitchFamily="18" charset="2"/>
              </a:rPr>
              <a:t>(°) étude réalisée sur 81 îles du Pacifique : a) </a:t>
            </a:r>
            <a:r>
              <a:rPr lang="en-US" sz="1600" b="0" i="1">
                <a:solidFill>
                  <a:srgbClr val="990000"/>
                </a:solidFill>
                <a:cs typeface="Arial" charset="0"/>
                <a:sym typeface="Symbol" pitchFamily="18" charset="2"/>
              </a:rPr>
              <a:t>The Growth and Collapse of Pacific Island Societies: Archaeological and Demographic Perspectives, </a:t>
            </a:r>
            <a:r>
              <a:rPr lang="en-US" sz="1600" b="0">
                <a:solidFill>
                  <a:srgbClr val="990000"/>
                </a:solidFill>
                <a:cs typeface="Arial" charset="0"/>
                <a:sym typeface="Symbol" pitchFamily="18" charset="2"/>
              </a:rPr>
              <a:t>Patrick Vinton Kirch, Jean-Louis Rallu, University of Hawaii Press, 2008.</a:t>
            </a:r>
            <a:endParaRPr lang="fr-FR" sz="1600" b="0">
              <a:solidFill>
                <a:srgbClr val="990000"/>
              </a:solidFill>
              <a:cs typeface="Arial" charset="0"/>
              <a:sym typeface="Symbol" pitchFamily="18" charset="2"/>
            </a:endParaRPr>
          </a:p>
          <a:p>
            <a:pPr algn="just" eaLnBrk="1" hangingPunct="1"/>
            <a:r>
              <a:rPr lang="fr-FR" sz="1600" b="0" i="1">
                <a:solidFill>
                  <a:srgbClr val="990000"/>
                </a:solidFill>
                <a:cs typeface="Arial" charset="0"/>
                <a:sym typeface="Symbol" pitchFamily="18" charset="2"/>
              </a:rPr>
              <a:t>b) Easter island : scientific exploration into the world’s environmental problems in microscosme, </a:t>
            </a:r>
            <a:r>
              <a:rPr lang="fr-FR" sz="1600" b="0">
                <a:solidFill>
                  <a:srgbClr val="990000"/>
                </a:solidFill>
                <a:cs typeface="Arial" charset="0"/>
                <a:sym typeface="Symbol" pitchFamily="18" charset="2"/>
              </a:rPr>
              <a:t>John Loret &amp; Johon Tancredi, Kluwer/plenum, 2003.</a:t>
            </a:r>
          </a:p>
          <a:p>
            <a:pPr algn="just" eaLnBrk="1" hangingPunct="1"/>
            <a:r>
              <a:rPr lang="fr-FR" sz="1600" b="0">
                <a:solidFill>
                  <a:srgbClr val="990000"/>
                </a:solidFill>
                <a:cs typeface="Arial" charset="0"/>
              </a:rPr>
              <a:t>Source : </a:t>
            </a:r>
            <a:r>
              <a:rPr lang="fr-FR" sz="1600" b="0" i="1">
                <a:solidFill>
                  <a:srgbClr val="990000"/>
                </a:solidFill>
                <a:cs typeface="Arial" charset="0"/>
              </a:rPr>
              <a:t>Effondrements</a:t>
            </a:r>
            <a:r>
              <a:rPr lang="fr-FR" sz="1600" b="0">
                <a:solidFill>
                  <a:srgbClr val="990000"/>
                </a:solidFill>
                <a:cs typeface="Arial" charset="0"/>
              </a:rPr>
              <a:t>, Jared Diamond, Gallimard, 2005-2006, page 134 &amp; 226.</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DEAD77-A982-4A2B-BBE5-DA2414C1A30C}" type="slidenum">
              <a:rPr lang="fr-FR" sz="1200" b="0">
                <a:solidFill>
                  <a:schemeClr val="tx1">
                    <a:tint val="75000"/>
                  </a:schemeClr>
                </a:solidFill>
                <a:latin typeface="Times New Roman" pitchFamily="18" charset="0"/>
              </a:rPr>
              <a:pPr algn="r" fontAlgn="auto">
                <a:spcBef>
                  <a:spcPts val="0"/>
                </a:spcBef>
                <a:spcAft>
                  <a:spcPts val="0"/>
                </a:spcAft>
                <a:defRPr/>
              </a:pPr>
              <a:t>131</a:t>
            </a:fld>
            <a:endParaRPr lang="fr-FR" sz="1200" b="0" dirty="0">
              <a:solidFill>
                <a:schemeClr val="tx1">
                  <a:tint val="75000"/>
                </a:schemeClr>
              </a:solidFill>
              <a:latin typeface="Times New Roman" pitchFamily="18" charset="0"/>
            </a:endParaRPr>
          </a:p>
        </p:txBody>
      </p:sp>
      <p:sp>
        <p:nvSpPr>
          <p:cNvPr id="131076" name="Espace réservé du contenu 1"/>
          <p:cNvSpPr>
            <a:spLocks noGrp="1"/>
          </p:cNvSpPr>
          <p:nvPr>
            <p:ph/>
          </p:nvPr>
        </p:nvSpPr>
        <p:spPr>
          <a:xfrm>
            <a:off x="142875" y="857250"/>
            <a:ext cx="8786813"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a:t>
            </a:r>
          </a:p>
          <a:p>
            <a:pPr marL="0" indent="0" defTabSz="912813" eaLnBrk="1" hangingPunct="1">
              <a:spcBef>
                <a:spcPct val="0"/>
              </a:spcBef>
              <a:buFont typeface="Arial" charset="0"/>
              <a:buNone/>
            </a:pPr>
            <a:endParaRPr lang="fr-FR" sz="1800" u="sng" smtClean="0">
              <a:solidFill>
                <a:srgbClr val="660066"/>
              </a:solidFill>
            </a:endParaRPr>
          </a:p>
          <a:p>
            <a:pPr marL="0" indent="0" defTabSz="912813" eaLnBrk="1" hangingPunct="1">
              <a:spcBef>
                <a:spcPct val="0"/>
              </a:spcBef>
              <a:buFont typeface="Arial" charset="0"/>
              <a:buNone/>
            </a:pPr>
            <a:r>
              <a:rPr lang="fr-FR" sz="2000" u="sng" smtClean="0">
                <a:solidFill>
                  <a:srgbClr val="660066"/>
                </a:solidFill>
              </a:rPr>
              <a:t>27.1) Livres</a:t>
            </a:r>
            <a:r>
              <a:rPr lang="fr-FR" sz="2000" smtClean="0">
                <a:solidFill>
                  <a:srgbClr val="660066"/>
                </a:solidFill>
              </a:rPr>
              <a:t> :</a:t>
            </a:r>
          </a:p>
          <a:p>
            <a:pPr marL="0" indent="0" defTabSz="912813" eaLnBrk="1" hangingPunct="1">
              <a:spcBef>
                <a:spcPct val="0"/>
              </a:spcBef>
              <a:buFont typeface="Arial" charset="0"/>
              <a:buNone/>
            </a:pPr>
            <a:endParaRPr lang="fr-FR" sz="1600" smtClean="0">
              <a:solidFill>
                <a:srgbClr val="660066"/>
              </a:solidFill>
            </a:endParaRPr>
          </a:p>
          <a:p>
            <a:pPr marL="0" indent="0" algn="just" defTabSz="912813" eaLnBrk="1" hangingPunct="1">
              <a:spcBef>
                <a:spcPct val="0"/>
              </a:spcBef>
            </a:pPr>
            <a:r>
              <a:rPr lang="fr-FR" sz="1800" i="1" smtClean="0">
                <a:solidFill>
                  <a:schemeClr val="folHlink"/>
                </a:solidFill>
              </a:rPr>
              <a:t> </a:t>
            </a:r>
            <a:r>
              <a:rPr lang="fr-FR" sz="1400" i="1" smtClean="0">
                <a:solidFill>
                  <a:schemeClr val="folHlink"/>
                </a:solidFill>
              </a:rPr>
              <a:t>La vie de la Forêt</a:t>
            </a:r>
            <a:r>
              <a:rPr lang="fr-FR" sz="1400" smtClean="0">
                <a:solidFill>
                  <a:schemeClr val="folHlink"/>
                </a:solidFill>
              </a:rPr>
              <a:t>, Bernard Fischesser, Ed. de La Martinière, Réed. 2009.</a:t>
            </a:r>
          </a:p>
          <a:p>
            <a:pPr marL="0" indent="0" algn="just" defTabSz="912813" eaLnBrk="1" hangingPunct="1">
              <a:spcBef>
                <a:spcPct val="0"/>
              </a:spcBef>
            </a:pPr>
            <a:r>
              <a:rPr lang="fr-FR" sz="1400" i="1" smtClean="0">
                <a:solidFill>
                  <a:srgbClr val="660066"/>
                </a:solidFill>
              </a:rPr>
              <a:t> Amazonie, une mort programmée</a:t>
            </a:r>
            <a:r>
              <a:rPr lang="fr-FR" sz="1400" smtClean="0">
                <a:solidFill>
                  <a:srgbClr val="660066"/>
                </a:solidFill>
              </a:rPr>
              <a:t> ? </a:t>
            </a:r>
            <a:r>
              <a:rPr lang="fr-FR" sz="1400" smtClean="0">
                <a:hlinkClick r:id="rId2"/>
              </a:rPr>
              <a:t>Hubert Prolongeau</a:t>
            </a:r>
            <a:r>
              <a:rPr lang="fr-FR" sz="1400" smtClean="0">
                <a:solidFill>
                  <a:schemeClr val="folHlink"/>
                </a:solidFill>
              </a:rPr>
              <a:t>, Arthaud, 2009.</a:t>
            </a:r>
          </a:p>
          <a:p>
            <a:pPr marL="0" indent="0" algn="just" defTabSz="912813" eaLnBrk="1" hangingPunct="1">
              <a:spcBef>
                <a:spcPct val="0"/>
              </a:spcBef>
            </a:pPr>
            <a:r>
              <a:rPr lang="fr-FR" sz="1400" i="1" smtClean="0">
                <a:solidFill>
                  <a:srgbClr val="660066"/>
                </a:solidFill>
              </a:rPr>
              <a:t> Les mille et une forêts, vie et disparition</a:t>
            </a:r>
            <a:r>
              <a:rPr lang="fr-FR" sz="1400" smtClean="0">
                <a:solidFill>
                  <a:srgbClr val="660066"/>
                </a:solidFill>
              </a:rPr>
              <a:t>, Ludovic Frère, Greenpeace, Ed. Favre, 2001.</a:t>
            </a:r>
          </a:p>
          <a:p>
            <a:pPr marL="0" indent="0" algn="just" defTabSz="912813" eaLnBrk="1" hangingPunct="1">
              <a:spcBef>
                <a:spcPct val="0"/>
              </a:spcBef>
            </a:pPr>
            <a:r>
              <a:rPr lang="fr-FR" sz="1400" i="1" smtClean="0">
                <a:solidFill>
                  <a:srgbClr val="660066"/>
                </a:solidFill>
              </a:rPr>
              <a:t> Les arbres qui cachent la forêt</a:t>
            </a:r>
            <a:r>
              <a:rPr lang="fr-FR" sz="1400" smtClean="0">
                <a:solidFill>
                  <a:srgbClr val="660066"/>
                </a:solidFill>
              </a:rPr>
              <a:t>, Didier Carbiener, EDISUD, 2005.</a:t>
            </a:r>
          </a:p>
          <a:p>
            <a:pPr marL="0" indent="0" algn="just" defTabSz="912813" eaLnBrk="1" hangingPunct="1">
              <a:spcBef>
                <a:spcPct val="0"/>
              </a:spcBef>
            </a:pPr>
            <a:r>
              <a:rPr lang="fr-FR" sz="1400" b="1" i="1" smtClean="0">
                <a:solidFill>
                  <a:srgbClr val="660066"/>
                </a:solidFill>
              </a:rPr>
              <a:t> Effondrement : Comment les sociétés décident de leur disparition ou de leur survie</a:t>
            </a:r>
            <a:r>
              <a:rPr lang="fr-FR" sz="1400" b="1" smtClean="0">
                <a:solidFill>
                  <a:srgbClr val="660066"/>
                </a:solidFill>
              </a:rPr>
              <a:t>, Jared Diamond, Gallimard, 2006 (sur les catastrophes écologiques passées). Un livre important.</a:t>
            </a:r>
          </a:p>
          <a:p>
            <a:pPr marL="0" indent="0" algn="just" defTabSz="912813" eaLnBrk="1" hangingPunct="1">
              <a:spcBef>
                <a:spcPct val="0"/>
              </a:spcBef>
            </a:pPr>
            <a:r>
              <a:rPr lang="fr-FR" sz="1400" i="1" smtClean="0">
                <a:solidFill>
                  <a:srgbClr val="660066"/>
                </a:solidFill>
              </a:rPr>
              <a:t> Beyond Tropical Deforestation : From Tropical Deforestation to Forest Cover Dynamics and Forest Development</a:t>
            </a:r>
            <a:r>
              <a:rPr lang="fr-FR" sz="1400" smtClean="0">
                <a:solidFill>
                  <a:srgbClr val="660066"/>
                </a:solidFill>
              </a:rPr>
              <a:t>, Didier Babin et Mireille Jardin, CIRAD, 2005.</a:t>
            </a:r>
          </a:p>
          <a:p>
            <a:pPr marL="0" indent="0" algn="just" defTabSz="912813" eaLnBrk="1" hangingPunct="1">
              <a:spcBef>
                <a:spcPct val="0"/>
              </a:spcBef>
            </a:pPr>
            <a:r>
              <a:rPr lang="fr-FR" sz="1400" i="1" smtClean="0">
                <a:solidFill>
                  <a:srgbClr val="660066"/>
                </a:solidFill>
              </a:rPr>
              <a:t> La forêt en danger </a:t>
            </a:r>
            <a:r>
              <a:rPr lang="fr-FR" sz="1400" smtClean="0">
                <a:solidFill>
                  <a:srgbClr val="660066"/>
                </a:solidFill>
              </a:rPr>
              <a:t>(Album de 30 pages), Greenpeace, Ed. Delagrave, 2005.</a:t>
            </a:r>
          </a:p>
          <a:p>
            <a:pPr marL="0" indent="0" algn="just" defTabSz="912813" eaLnBrk="1" hangingPunct="1">
              <a:spcBef>
                <a:spcPct val="0"/>
              </a:spcBef>
            </a:pPr>
            <a:r>
              <a:rPr lang="fr-FR" sz="1400" i="1" smtClean="0">
                <a:solidFill>
                  <a:srgbClr val="660066"/>
                </a:solidFill>
              </a:rPr>
              <a:t> Déforestation causes, acteurs et enjeux</a:t>
            </a:r>
            <a:r>
              <a:rPr lang="fr-FR" sz="1400" smtClean="0">
                <a:solidFill>
                  <a:srgbClr val="660066"/>
                </a:solidFill>
              </a:rPr>
              <a:t>, Bernard Duterme, Laurent Delcourt, Yvon de Wilde, Christophe Douxchamps, éd. SYLLEPSE, 2008.</a:t>
            </a:r>
          </a:p>
          <a:p>
            <a:pPr marL="0" indent="0" algn="just" defTabSz="912813" eaLnBrk="1" hangingPunct="1">
              <a:spcBef>
                <a:spcPct val="0"/>
              </a:spcBef>
            </a:pPr>
            <a:r>
              <a:rPr lang="fr-FR" sz="1400" i="1" smtClean="0">
                <a:solidFill>
                  <a:srgbClr val="660066"/>
                </a:solidFill>
              </a:rPr>
              <a:t> Atlas des forêts dans le monde, Protéger, développer, gérer une ressource vitale</a:t>
            </a:r>
            <a:r>
              <a:rPr lang="fr-FR" sz="1400" smtClean="0">
                <a:solidFill>
                  <a:srgbClr val="660066"/>
                </a:solidFill>
              </a:rPr>
              <a:t>, Joël Boulier, Laurent Simon, Editions Autrement, 2009.</a:t>
            </a:r>
          </a:p>
          <a:p>
            <a:pPr marL="0" indent="0" algn="just" defTabSz="912813" eaLnBrk="1" hangingPunct="1">
              <a:spcBef>
                <a:spcPct val="0"/>
              </a:spcBef>
            </a:pPr>
            <a:r>
              <a:rPr lang="fr-FR" sz="1400" smtClean="0">
                <a:solidFill>
                  <a:srgbClr val="660066"/>
                </a:solidFill>
              </a:rPr>
              <a:t> </a:t>
            </a:r>
            <a:r>
              <a:rPr lang="fr-FR" sz="1400" i="1" smtClean="0">
                <a:solidFill>
                  <a:srgbClr val="660066"/>
                </a:solidFill>
              </a:rPr>
              <a:t>Le plan B : Pour un pacte écologique mondial</a:t>
            </a:r>
            <a:r>
              <a:rPr lang="fr-FR" sz="1400" smtClean="0">
                <a:solidFill>
                  <a:srgbClr val="660066"/>
                </a:solidFill>
              </a:rPr>
              <a:t>, Lester R. Brown, Calmann-Lévy, 2007.</a:t>
            </a:r>
          </a:p>
          <a:p>
            <a:pPr marL="0" indent="0" algn="just" defTabSz="912813" eaLnBrk="1" hangingPunct="1">
              <a:spcBef>
                <a:spcPct val="0"/>
              </a:spcBef>
            </a:pPr>
            <a:r>
              <a:rPr lang="fr-FR" sz="1400" smtClean="0">
                <a:solidFill>
                  <a:srgbClr val="660066"/>
                </a:solidFill>
              </a:rPr>
              <a:t> « </a:t>
            </a:r>
            <a:r>
              <a:rPr lang="fr-FR" sz="1400" i="1" smtClean="0">
                <a:solidFill>
                  <a:srgbClr val="660066"/>
                </a:solidFill>
              </a:rPr>
              <a:t>Pour promouvoir les plantations des arbres – Fiches technique </a:t>
            </a:r>
            <a:r>
              <a:rPr lang="fr-FR" sz="1400" smtClean="0">
                <a:solidFill>
                  <a:srgbClr val="660066"/>
                </a:solidFill>
              </a:rPr>
              <a:t>», Blaise COOK, </a:t>
            </a:r>
            <a:r>
              <a:rPr lang="it-IT" sz="1400" smtClean="0">
                <a:solidFill>
                  <a:srgbClr val="660066"/>
                </a:solidFill>
              </a:rPr>
              <a:t>Christian BURREN, Michel J. RAKOTONIAINA, USAID Madagascar, un remarquable livre distribué à Madagascar, pour aider à la reforestation de l’île, USAID/Madagascar _ adresse où se procurer ce livre : US Embassy, Lot 207 A, Rond Point Liberté, Andranoro, Antananarivo 105, B.P. 5253, Madagascar, email : </a:t>
            </a:r>
            <a:r>
              <a:rPr lang="it-IT" sz="1400" smtClean="0">
                <a:solidFill>
                  <a:srgbClr val="660066"/>
                </a:solidFill>
                <a:hlinkClick r:id="rId3"/>
              </a:rPr>
              <a:t>info.madagascar@usaid.gov</a:t>
            </a:r>
            <a:r>
              <a:rPr lang="it-IT" sz="1400" smtClean="0">
                <a:solidFill>
                  <a:srgbClr val="660066"/>
                </a:solidFill>
              </a:rPr>
              <a:t>, Site: </a:t>
            </a:r>
            <a:r>
              <a:rPr lang="it-IT" sz="1400" smtClean="0">
                <a:solidFill>
                  <a:srgbClr val="660066"/>
                </a:solidFill>
                <a:hlinkClick r:id="rId4"/>
              </a:rPr>
              <a:t>www.usaid.gov/mg</a:t>
            </a:r>
            <a:r>
              <a:rPr lang="it-IT" sz="1400" smtClean="0">
                <a:solidFill>
                  <a:srgbClr val="660066"/>
                </a:solidFill>
              </a:rPr>
              <a:t> </a:t>
            </a:r>
            <a:endParaRPr lang="fr-FR" sz="1400" smtClean="0">
              <a:solidFill>
                <a:srgbClr val="660066"/>
              </a:solidFill>
            </a:endParaRPr>
          </a:p>
        </p:txBody>
      </p:sp>
      <p:pic>
        <p:nvPicPr>
          <p:cNvPr id="131077" name="Picture 6" descr="h_9_ill_1274846_indonesie-for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7988" y="1052513"/>
            <a:ext cx="223202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7"/>
          <p:cNvSpPr txBox="1">
            <a:spLocks noChangeArrowheads="1"/>
          </p:cNvSpPr>
          <p:nvPr/>
        </p:nvSpPr>
        <p:spPr bwMode="auto">
          <a:xfrm>
            <a:off x="1619250" y="1268413"/>
            <a:ext cx="51387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cs typeface="Arial" charset="0"/>
              </a:rPr>
              <a:t>Déforestation en Indonésie →  </a:t>
            </a:r>
          </a:p>
          <a:p>
            <a:pPr algn="r" eaLnBrk="1" hangingPunct="1"/>
            <a:r>
              <a:rPr lang="fr-FR" sz="1200" b="0">
                <a:solidFill>
                  <a:srgbClr val="6600CC"/>
                </a:solidFill>
                <a:cs typeface="Arial" charset="0"/>
              </a:rPr>
              <a:t>Source : </a:t>
            </a:r>
            <a:r>
              <a:rPr lang="fr-FR" sz="1000" b="0">
                <a:hlinkClick r:id="rId6"/>
              </a:rPr>
              <a:t>http://medias.lemonde.fr/mmpub/edt/ill/2009/12/02/h_9_ill_1274846_indonesie-foret.jpg</a:t>
            </a:r>
            <a:endParaRPr lang="fr-FR" sz="1000" b="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7546680-279F-472F-A65B-FC820C6A3272}" type="slidenum">
              <a:rPr lang="fr-FR" sz="1200" b="0">
                <a:solidFill>
                  <a:schemeClr val="tx1">
                    <a:tint val="75000"/>
                  </a:schemeClr>
                </a:solidFill>
                <a:latin typeface="Times New Roman" pitchFamily="18" charset="0"/>
              </a:rPr>
              <a:pPr algn="r" fontAlgn="auto">
                <a:spcBef>
                  <a:spcPts val="0"/>
                </a:spcBef>
                <a:spcAft>
                  <a:spcPts val="0"/>
                </a:spcAft>
                <a:defRPr/>
              </a:pPr>
              <a:t>132</a:t>
            </a:fld>
            <a:endParaRPr lang="fr-FR" sz="1200" b="0" dirty="0">
              <a:solidFill>
                <a:schemeClr val="tx1">
                  <a:tint val="75000"/>
                </a:schemeClr>
              </a:solidFill>
              <a:latin typeface="Times New Roman" pitchFamily="18" charset="0"/>
            </a:endParaRPr>
          </a:p>
        </p:txBody>
      </p:sp>
      <p:sp>
        <p:nvSpPr>
          <p:cNvPr id="132100" name="Espace réservé du contenu 1"/>
          <p:cNvSpPr>
            <a:spLocks noGrp="1"/>
          </p:cNvSpPr>
          <p:nvPr>
            <p:ph/>
          </p:nvPr>
        </p:nvSpPr>
        <p:spPr>
          <a:xfrm>
            <a:off x="142875" y="857250"/>
            <a:ext cx="8786813"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a:t>
            </a:r>
          </a:p>
          <a:p>
            <a:pPr marL="0" indent="0" defTabSz="912813" eaLnBrk="1" hangingPunct="1">
              <a:spcBef>
                <a:spcPct val="0"/>
              </a:spcBef>
              <a:buFont typeface="Arial" charset="0"/>
              <a:buNone/>
            </a:pPr>
            <a:endParaRPr lang="fr-FR" sz="1800" u="sng" smtClean="0">
              <a:solidFill>
                <a:srgbClr val="660066"/>
              </a:solidFill>
            </a:endParaRPr>
          </a:p>
          <a:p>
            <a:pPr marL="0" indent="0" defTabSz="912813" eaLnBrk="1" hangingPunct="1">
              <a:spcBef>
                <a:spcPct val="0"/>
              </a:spcBef>
              <a:buFont typeface="Arial" charset="0"/>
              <a:buNone/>
            </a:pPr>
            <a:r>
              <a:rPr lang="fr-FR" sz="2000" u="sng" smtClean="0">
                <a:solidFill>
                  <a:srgbClr val="660066"/>
                </a:solidFill>
              </a:rPr>
              <a:t>27.1) Livres (suite et fin)</a:t>
            </a:r>
            <a:r>
              <a:rPr lang="fr-FR" sz="2000" smtClean="0">
                <a:solidFill>
                  <a:srgbClr val="660066"/>
                </a:solidFill>
              </a:rPr>
              <a:t> :</a:t>
            </a:r>
          </a:p>
          <a:p>
            <a:pPr marL="0" indent="0" defTabSz="912813" eaLnBrk="1" hangingPunct="1">
              <a:spcBef>
                <a:spcPct val="0"/>
              </a:spcBef>
              <a:buFont typeface="Arial" charset="0"/>
              <a:buNone/>
            </a:pPr>
            <a:endParaRPr lang="fr-FR" sz="1800" smtClean="0">
              <a:solidFill>
                <a:srgbClr val="660066"/>
              </a:solidFill>
            </a:endParaRPr>
          </a:p>
          <a:p>
            <a:pPr marL="0" indent="0" algn="just" defTabSz="912813" eaLnBrk="1" hangingPunct="1">
              <a:spcBef>
                <a:spcPct val="0"/>
              </a:spcBef>
            </a:pPr>
            <a:r>
              <a:rPr lang="fr-FR" sz="1400" i="1" smtClean="0">
                <a:solidFill>
                  <a:srgbClr val="660066"/>
                </a:solidFill>
              </a:rPr>
              <a:t> Déforestation dans le monde tropical, </a:t>
            </a:r>
            <a:r>
              <a:rPr lang="fr-FR" sz="1400" smtClean="0">
                <a:solidFill>
                  <a:srgbClr val="660066"/>
                </a:solidFill>
              </a:rPr>
              <a:t>S. Pomel, J.-N. Salomon, Presses Universitaires de Bordeaux, 1998.</a:t>
            </a:r>
          </a:p>
          <a:p>
            <a:pPr marL="0" indent="0" algn="just" defTabSz="912813" eaLnBrk="1" hangingPunct="1">
              <a:spcBef>
                <a:spcPct val="0"/>
              </a:spcBef>
            </a:pPr>
            <a:r>
              <a:rPr lang="fr-FR" sz="1400" i="1" smtClean="0">
                <a:solidFill>
                  <a:srgbClr val="660066"/>
                </a:solidFill>
              </a:rPr>
              <a:t> Livre blanc sur la protection des forêts naturelles en France</a:t>
            </a:r>
            <a:r>
              <a:rPr lang="fr-FR" sz="1400" smtClean="0">
                <a:solidFill>
                  <a:srgbClr val="660066"/>
                </a:solidFill>
              </a:rPr>
              <a:t>, Daniel Vallauri coordonnateur, WWF, Tech.&amp; Doc.</a:t>
            </a:r>
            <a:r>
              <a:rPr lang="fr-FR" sz="1400" smtClean="0">
                <a:solidFill>
                  <a:srgbClr val="6600CC"/>
                </a:solidFill>
              </a:rPr>
              <a:t> </a:t>
            </a:r>
            <a:r>
              <a:rPr lang="fr-FR" sz="1400" smtClean="0">
                <a:solidFill>
                  <a:srgbClr val="660066"/>
                </a:solidFill>
              </a:rPr>
              <a:t>Lavoisier, Paris, 2003.</a:t>
            </a:r>
          </a:p>
          <a:p>
            <a:pPr marL="0" indent="0" algn="just" defTabSz="912813" eaLnBrk="1" hangingPunct="1">
              <a:spcBef>
                <a:spcPct val="0"/>
              </a:spcBef>
            </a:pPr>
            <a:r>
              <a:rPr lang="fr-FR" sz="1400" smtClean="0">
                <a:solidFill>
                  <a:srgbClr val="660066"/>
                </a:solidFill>
              </a:rPr>
              <a:t> </a:t>
            </a:r>
            <a:r>
              <a:rPr lang="fr-FR" sz="1400" i="1" smtClean="0">
                <a:solidFill>
                  <a:srgbClr val="660066"/>
                </a:solidFill>
              </a:rPr>
              <a:t>Ecologie des forets naturelles d'europe : biodiversite, sylvigenèse, valeur patrimoniale des forets</a:t>
            </a:r>
            <a:r>
              <a:rPr lang="fr-FR" sz="1400" smtClean="0">
                <a:solidFill>
                  <a:srgbClr val="660066"/>
                </a:solidFill>
              </a:rPr>
              <a:t>, Annik Schnitzler-Lenoble, Tech.&amp; Doc. Lavoisier, 2002.</a:t>
            </a:r>
          </a:p>
          <a:p>
            <a:pPr marL="0" indent="0" defTabSz="912813" eaLnBrk="1" hangingPunct="1">
              <a:spcBef>
                <a:spcPct val="0"/>
              </a:spcBef>
            </a:pPr>
            <a:r>
              <a:rPr lang="fr-FR" sz="1400" i="1" smtClean="0">
                <a:solidFill>
                  <a:srgbClr val="6600CC"/>
                </a:solidFill>
              </a:rPr>
              <a:t>Sylviculture, Volume 1, Principes D'éducation Des Forêts</a:t>
            </a:r>
            <a:r>
              <a:rPr lang="fr-FR" sz="1400" smtClean="0">
                <a:solidFill>
                  <a:srgbClr val="6600CC"/>
                </a:solidFill>
              </a:rPr>
              <a:t>, Jean-Philippe Schütz, Presses Polytechniques et Universitaires Romandes (PPUR), 1990.</a:t>
            </a:r>
          </a:p>
          <a:p>
            <a:pPr marL="0" indent="0" defTabSz="912813" eaLnBrk="1" hangingPunct="1">
              <a:spcBef>
                <a:spcPct val="0"/>
              </a:spcBef>
            </a:pPr>
            <a:r>
              <a:rPr lang="fr-FR" sz="1400" i="1" smtClean="0">
                <a:solidFill>
                  <a:srgbClr val="6600CC"/>
                </a:solidFill>
                <a:hlinkClick r:id="rId2"/>
              </a:rPr>
              <a:t>Sylviculture 2 : La Gestion des forêts irrégulières et mélangées</a:t>
            </a:r>
            <a:r>
              <a:rPr lang="fr-FR" sz="1400" i="1" smtClean="0">
                <a:solidFill>
                  <a:srgbClr val="6600CC"/>
                </a:solidFill>
              </a:rPr>
              <a:t>, </a:t>
            </a:r>
            <a:r>
              <a:rPr lang="fr-FR" sz="1400" smtClean="0">
                <a:solidFill>
                  <a:srgbClr val="6600CC"/>
                </a:solidFill>
              </a:rPr>
              <a:t>Jean-Philippe Schütz, PPUR, 1997.</a:t>
            </a:r>
          </a:p>
          <a:p>
            <a:pPr marL="0" indent="0" defTabSz="912813" eaLnBrk="1" hangingPunct="1">
              <a:spcBef>
                <a:spcPct val="0"/>
              </a:spcBef>
            </a:pPr>
            <a:r>
              <a:rPr lang="fr-FR" sz="1400" i="1" smtClean="0">
                <a:solidFill>
                  <a:srgbClr val="6600CC"/>
                </a:solidFill>
                <a:hlinkClick r:id="rId3"/>
              </a:rPr>
              <a:t>La futaie irrégulière : Théorie et pratique de la sylviculture irrégulière, continue et proche de la nature</a:t>
            </a:r>
            <a:r>
              <a:rPr lang="fr-FR" sz="1400" i="1" smtClean="0">
                <a:solidFill>
                  <a:srgbClr val="6600CC"/>
                </a:solidFill>
              </a:rPr>
              <a:t>, </a:t>
            </a:r>
            <a:r>
              <a:rPr lang="fr-FR" sz="1400" smtClean="0">
                <a:solidFill>
                  <a:srgbClr val="6600CC"/>
                </a:solidFill>
              </a:rPr>
              <a:t>Max Bruciamacchie et Brice de Turckheim, Edisud, 2005.</a:t>
            </a:r>
          </a:p>
          <a:p>
            <a:pPr marL="0" indent="0" defTabSz="912813" eaLnBrk="1" hangingPunct="1">
              <a:spcBef>
                <a:spcPct val="0"/>
              </a:spcBef>
            </a:pPr>
            <a:r>
              <a:rPr lang="fr-FR" sz="1400" i="1" smtClean="0">
                <a:solidFill>
                  <a:srgbClr val="6600CC"/>
                </a:solidFill>
              </a:rPr>
              <a:t>Typologie des peuplements : Acte de la table d'hôte sur la sylviculture des peuplements en futaie irrégulière, Nancy, 23-24 novembre 1999, </a:t>
            </a:r>
            <a:r>
              <a:rPr lang="fr-FR" sz="1400" smtClean="0">
                <a:solidFill>
                  <a:srgbClr val="6600CC"/>
                </a:solidFill>
                <a:hlinkClick r:id="rId4"/>
              </a:rPr>
              <a:t>Yves Bastien</a:t>
            </a:r>
            <a:r>
              <a:rPr lang="fr-FR" sz="1400" smtClean="0">
                <a:solidFill>
                  <a:srgbClr val="6600CC"/>
                </a:solidFill>
              </a:rPr>
              <a:t> coordinateur, Ed. Ecole Nationale du Génie rurale, des Eaux et des Forêts (ENGREF) de Nancy, 2001.</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Planter des haies. Méthodes de création de haies et bocages</a:t>
            </a:r>
            <a:r>
              <a:rPr lang="fr-FR" sz="1400" smtClean="0">
                <a:solidFill>
                  <a:srgbClr val="6600CC"/>
                </a:solidFill>
              </a:rPr>
              <a:t>, Dominique Soltner, collection Sciences et Techniques Agricoles, 49130 SAINT-GEMMES-SUR-LOIRE. Prix 22,60 €. </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 Grand livre des Haies</a:t>
            </a:r>
            <a:r>
              <a:rPr lang="fr-FR" sz="1400" smtClean="0">
                <a:solidFill>
                  <a:srgbClr val="6600CC"/>
                </a:solidFill>
              </a:rPr>
              <a:t>, Denis Pépin, édition Larousse, 2005.</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Les Animaux Nuisibles Aux Plantes Ornem</a:t>
            </a:r>
            <a:r>
              <a:rPr lang="fr-FR" sz="1400" smtClean="0">
                <a:solidFill>
                  <a:srgbClr val="6600CC"/>
                </a:solidFill>
              </a:rPr>
              <a:t>entales, Gérald Montagneux, Andre Tracol, MAT Editeur. Collection. : Protection des plantes cultivé, 2005.</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Les Maladies Des Plantes Ornementales</a:t>
            </a:r>
            <a:r>
              <a:rPr lang="fr-FR" sz="1400" smtClean="0">
                <a:solidFill>
                  <a:srgbClr val="6600CC"/>
                </a:solidFill>
              </a:rPr>
              <a:t>, Gérald Montagneux, Andre Tracol, MAT Editeur. Collection. : Protection des plantes cultivé, 2005.</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811BBF4-A73E-4F5E-AAC0-BBE7C6C5BCFC}" type="slidenum">
              <a:rPr lang="fr-FR" sz="1200" b="0">
                <a:solidFill>
                  <a:schemeClr val="tx1">
                    <a:tint val="75000"/>
                  </a:schemeClr>
                </a:solidFill>
                <a:latin typeface="Times New Roman" pitchFamily="18" charset="0"/>
              </a:rPr>
              <a:pPr algn="r" fontAlgn="auto">
                <a:spcBef>
                  <a:spcPts val="0"/>
                </a:spcBef>
                <a:spcAft>
                  <a:spcPts val="0"/>
                </a:spcAft>
                <a:defRPr/>
              </a:pPr>
              <a:t>133</a:t>
            </a:fld>
            <a:endParaRPr lang="fr-FR" sz="1200" b="0" dirty="0">
              <a:solidFill>
                <a:schemeClr val="tx1">
                  <a:tint val="75000"/>
                </a:schemeClr>
              </a:solidFill>
              <a:latin typeface="Times New Roman" pitchFamily="18" charset="0"/>
            </a:endParaRPr>
          </a:p>
        </p:txBody>
      </p:sp>
      <p:sp>
        <p:nvSpPr>
          <p:cNvPr id="133124" name="Espace réservé du contenu 1"/>
          <p:cNvSpPr>
            <a:spLocks noGrp="1"/>
          </p:cNvSpPr>
          <p:nvPr>
            <p:ph/>
          </p:nvPr>
        </p:nvSpPr>
        <p:spPr>
          <a:xfrm>
            <a:off x="142875" y="857250"/>
            <a:ext cx="9001125"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 (suite)</a:t>
            </a:r>
          </a:p>
          <a:p>
            <a:pPr marL="0" indent="0" defTabSz="912813" eaLnBrk="1" hangingPunct="1">
              <a:spcBef>
                <a:spcPct val="0"/>
              </a:spcBef>
            </a:pPr>
            <a:endParaRPr lang="fr-FR" sz="1400" smtClean="0">
              <a:solidFill>
                <a:srgbClr val="660066"/>
              </a:solidFill>
            </a:endParaRPr>
          </a:p>
          <a:p>
            <a:pPr marL="0" indent="0" defTabSz="912813">
              <a:buFont typeface="Arial" charset="0"/>
              <a:buNone/>
            </a:pPr>
            <a:r>
              <a:rPr lang="fr-FR" sz="2000" u="sng" smtClean="0">
                <a:solidFill>
                  <a:srgbClr val="6600CC"/>
                </a:solidFill>
              </a:rPr>
              <a:t>27.2) Sites web </a:t>
            </a:r>
            <a:r>
              <a:rPr lang="fr-FR" sz="2000" smtClean="0">
                <a:solidFill>
                  <a:srgbClr val="6600CC"/>
                </a:solidFill>
              </a:rPr>
              <a:t>:  </a:t>
            </a:r>
          </a:p>
          <a:p>
            <a:pPr marL="0" indent="0" defTabSz="912813">
              <a:buFont typeface="Arial" charset="0"/>
              <a:buNone/>
            </a:pP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hlinkClick r:id="rId2"/>
              </a:rPr>
              <a:t>www.fao.org/forestry/home/fr</a:t>
            </a:r>
            <a:r>
              <a:rPr lang="fr-FR" sz="1400" smtClean="0">
                <a:solidFill>
                  <a:srgbClr val="6600CC"/>
                </a:solidFill>
              </a:rPr>
              <a:t>  (site « forêt » de la Food &amp; Agriculture organisation / Organisation des Nations unies pour l’alimentation et l’agriculture).</a:t>
            </a:r>
          </a:p>
          <a:p>
            <a:pPr marL="0" indent="0" defTabSz="912813">
              <a:spcBef>
                <a:spcPct val="0"/>
              </a:spcBef>
              <a:buFont typeface="Arial" charset="0"/>
              <a:buNone/>
            </a:pPr>
            <a:r>
              <a:rPr lang="fr-FR" sz="1400" u="sng" smtClean="0">
                <a:hlinkClick r:id="rId3"/>
              </a:rPr>
              <a:t>www.climatecircus.com</a:t>
            </a:r>
            <a:endParaRPr lang="fr-FR" sz="1400" smtClean="0"/>
          </a:p>
          <a:p>
            <a:pPr marL="0" indent="0" defTabSz="912813">
              <a:spcBef>
                <a:spcPct val="0"/>
              </a:spcBef>
              <a:buFont typeface="Arial" charset="0"/>
              <a:buNone/>
            </a:pPr>
            <a:r>
              <a:rPr lang="fr-FR" sz="1400" u="sng" smtClean="0">
                <a:hlinkClick r:id="rId4"/>
              </a:rPr>
              <a:t>http://forets.wwf.fr</a:t>
            </a:r>
            <a:r>
              <a:rPr lang="fr-FR" sz="1400" u="sng" smtClean="0"/>
              <a:t> </a:t>
            </a:r>
            <a:r>
              <a:rPr lang="fr-FR" sz="1400" smtClean="0">
                <a:solidFill>
                  <a:srgbClr val="6600CC"/>
                </a:solidFill>
              </a:rPr>
              <a:t>(site « forêt » du World Wild Fund For Nature </a:t>
            </a:r>
            <a:r>
              <a:rPr lang="fr-FR" sz="1400" smtClean="0">
                <a:solidFill>
                  <a:srgbClr val="6600CC"/>
                </a:solidFill>
                <a:hlinkClick r:id="rId5"/>
              </a:rPr>
              <a:t>www.wwf.org</a:t>
            </a:r>
            <a:r>
              <a:rPr lang="fr-FR" sz="1400" smtClean="0">
                <a:solidFill>
                  <a:srgbClr val="6600CC"/>
                </a:solidFill>
              </a:rPr>
              <a:t> .</a:t>
            </a:r>
            <a:endParaRPr lang="fr-FR" sz="1400" smtClean="0"/>
          </a:p>
          <a:p>
            <a:pPr marL="0" indent="0" defTabSz="912813">
              <a:spcBef>
                <a:spcPct val="0"/>
              </a:spcBef>
              <a:buFont typeface="Arial" charset="0"/>
              <a:buNone/>
            </a:pPr>
            <a:r>
              <a:rPr lang="fr-FR" sz="1400" u="sng" smtClean="0">
                <a:hlinkClick r:id="rId6"/>
              </a:rPr>
              <a:t>www.actioncarbone.org</a:t>
            </a:r>
            <a:endParaRPr lang="fr-FR" sz="1400" smtClean="0">
              <a:solidFill>
                <a:srgbClr val="6600CC"/>
              </a:solidFill>
            </a:endParaRPr>
          </a:p>
          <a:p>
            <a:pPr marL="0" indent="0" defTabSz="912813">
              <a:spcBef>
                <a:spcPct val="0"/>
              </a:spcBef>
              <a:buFont typeface="Arial" charset="0"/>
              <a:buNone/>
            </a:pPr>
            <a:r>
              <a:rPr lang="fr-FR" sz="1400" u="sng" smtClean="0">
                <a:hlinkClick r:id="rId7"/>
              </a:rPr>
              <a:t>www.greenpeace.org</a:t>
            </a:r>
            <a:r>
              <a:rPr lang="fr-FR" sz="1400" smtClean="0"/>
              <a:t> </a:t>
            </a:r>
            <a:r>
              <a:rPr lang="fr-FR" sz="1400" smtClean="0">
                <a:solidFill>
                  <a:srgbClr val="6600CC"/>
                </a:solidFill>
              </a:rPr>
              <a:t>(voir, tout en bas, « </a:t>
            </a:r>
            <a:r>
              <a:rPr lang="fr-FR" sz="1400" u="sng" smtClean="0">
                <a:hlinkClick r:id="rId8"/>
              </a:rPr>
              <a:t>Forêts</a:t>
            </a:r>
            <a:r>
              <a:rPr lang="fr-FR" sz="1400" smtClean="0"/>
              <a:t>  </a:t>
            </a:r>
            <a:r>
              <a:rPr lang="fr-FR" sz="1400" smtClean="0">
                <a:solidFill>
                  <a:srgbClr val="6600CC"/>
                </a:solidFill>
              </a:rPr>
              <a:t>» puis «  </a:t>
            </a:r>
            <a:r>
              <a:rPr lang="fr-FR" sz="1400" u="sng" smtClean="0">
                <a:hlinkClick r:id="rId9"/>
              </a:rPr>
              <a:t>Problèmes</a:t>
            </a:r>
            <a:r>
              <a:rPr lang="fr-FR" sz="1400" smtClean="0"/>
              <a:t>  </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ou </a:t>
            </a:r>
            <a:r>
              <a:rPr lang="fr-FR" sz="1400" u="sng" smtClean="0">
                <a:hlinkClick r:id="rId8"/>
              </a:rPr>
              <a:t>http://www.greenpeace.org/france/campagnes/forets</a:t>
            </a:r>
            <a:r>
              <a:rPr lang="fr-FR" sz="1400" smtClean="0"/>
              <a:t> </a:t>
            </a:r>
          </a:p>
          <a:p>
            <a:pPr marL="0" indent="0" defTabSz="912813">
              <a:spcBef>
                <a:spcPct val="0"/>
              </a:spcBef>
              <a:buFont typeface="Arial" charset="0"/>
              <a:buNone/>
            </a:pPr>
            <a:r>
              <a:rPr lang="fr-FR" sz="1400" u="sng" smtClean="0">
                <a:hlinkClick r:id="rId10"/>
              </a:rPr>
              <a:t>www.coolearth.org</a:t>
            </a:r>
            <a:r>
              <a:rPr lang="fr-FR" sz="1400" smtClean="0"/>
              <a:t> </a:t>
            </a:r>
          </a:p>
          <a:p>
            <a:pPr marL="0" indent="0" defTabSz="912813">
              <a:spcBef>
                <a:spcPct val="0"/>
              </a:spcBef>
              <a:buFont typeface="Arial" charset="0"/>
              <a:buNone/>
            </a:pPr>
            <a:r>
              <a:rPr lang="fr-FR" sz="1400" smtClean="0">
                <a:hlinkClick r:id="rId11"/>
              </a:rPr>
              <a:t>www.zero-deforestation.org</a:t>
            </a:r>
            <a:r>
              <a:rPr lang="fr-FR" sz="1400" smtClean="0"/>
              <a:t>  </a:t>
            </a:r>
          </a:p>
          <a:p>
            <a:pPr marL="0" indent="0" defTabSz="912813">
              <a:spcBef>
                <a:spcPct val="0"/>
              </a:spcBef>
              <a:buFont typeface="Arial" charset="0"/>
              <a:buNone/>
            </a:pPr>
            <a:r>
              <a:rPr lang="fr-FR" sz="1400" smtClean="0">
                <a:hlinkClick r:id="rId12"/>
              </a:rPr>
              <a:t>www.rainforest-alliance.org</a:t>
            </a:r>
            <a:r>
              <a:rPr lang="fr-FR" sz="1400" smtClean="0"/>
              <a:t> </a:t>
            </a:r>
          </a:p>
          <a:p>
            <a:pPr marL="0" indent="0" defTabSz="912813">
              <a:spcBef>
                <a:spcPct val="0"/>
              </a:spcBef>
              <a:buFont typeface="Arial" charset="0"/>
              <a:buNone/>
            </a:pPr>
            <a:r>
              <a:rPr lang="fr-FR" sz="1400" smtClean="0">
                <a:hlinkClick r:id="rId13"/>
              </a:rPr>
              <a:t>http://alfa.over-blog.org</a:t>
            </a:r>
            <a:r>
              <a:rPr lang="fr-FR" sz="1400" smtClean="0"/>
              <a:t>  </a:t>
            </a:r>
          </a:p>
          <a:p>
            <a:pPr marL="0" indent="0" defTabSz="912813">
              <a:spcBef>
                <a:spcPct val="0"/>
              </a:spcBef>
              <a:buFont typeface="Arial" charset="0"/>
              <a:buNone/>
            </a:pPr>
            <a:r>
              <a:rPr lang="fr-FR" sz="1400" smtClean="0">
                <a:hlinkClick r:id="rId14"/>
              </a:rPr>
              <a:t>www.planete-urgence.org</a:t>
            </a:r>
            <a:r>
              <a:rPr lang="fr-FR" sz="1400" smtClean="0"/>
              <a:t> </a:t>
            </a:r>
          </a:p>
          <a:p>
            <a:pPr marL="0" indent="0" defTabSz="912813">
              <a:spcBef>
                <a:spcPct val="0"/>
              </a:spcBef>
              <a:buFont typeface="Arial" charset="0"/>
              <a:buNone/>
            </a:pPr>
            <a:r>
              <a:rPr lang="fr-FR" sz="1400" smtClean="0">
                <a:hlinkClick r:id="rId15"/>
              </a:rPr>
              <a:t>www.fondationseguin.org/deforest.html</a:t>
            </a:r>
            <a:r>
              <a:rPr lang="fr-FR" sz="1400" smtClean="0"/>
              <a:t> </a:t>
            </a:r>
          </a:p>
          <a:p>
            <a:pPr marL="0" indent="0" defTabSz="912813">
              <a:spcBef>
                <a:spcPct val="0"/>
              </a:spcBef>
              <a:buFont typeface="Arial" charset="0"/>
              <a:buNone/>
            </a:pPr>
            <a:r>
              <a:rPr lang="fr-FR" sz="1400" smtClean="0">
                <a:hlinkClick r:id="rId16"/>
              </a:rPr>
              <a:t>http://library.thinkquest.org/26634/text/forest/farming.htm</a:t>
            </a:r>
            <a:r>
              <a:rPr lang="fr-FR" sz="1400" smtClean="0"/>
              <a:t>  </a:t>
            </a:r>
          </a:p>
          <a:p>
            <a:pPr marL="0" indent="0" defTabSz="912813">
              <a:spcBef>
                <a:spcPct val="0"/>
              </a:spcBef>
              <a:buFont typeface="Arial" charset="0"/>
              <a:buNone/>
            </a:pPr>
            <a:r>
              <a:rPr lang="fr-FR" sz="1400" smtClean="0">
                <a:hlinkClick r:id="rId17"/>
              </a:rPr>
              <a:t>http://rainforests.mongabay.com</a:t>
            </a:r>
            <a:r>
              <a:rPr lang="fr-FR" sz="1400" smtClean="0"/>
              <a:t> </a:t>
            </a:r>
          </a:p>
          <a:p>
            <a:pPr marL="0" indent="0" defTabSz="912813">
              <a:spcBef>
                <a:spcPct val="0"/>
              </a:spcBef>
              <a:buFont typeface="Arial" charset="0"/>
              <a:buNone/>
            </a:pPr>
            <a:r>
              <a:rPr lang="fr-FR" sz="1400" smtClean="0">
                <a:hlinkClick r:id="rId18"/>
              </a:rPr>
              <a:t>www.rain-tree.com</a:t>
            </a:r>
            <a:r>
              <a:rPr lang="fr-FR" sz="1400" smtClean="0"/>
              <a:t> </a:t>
            </a:r>
          </a:p>
          <a:p>
            <a:pPr marL="0" indent="0" defTabSz="912813">
              <a:spcBef>
                <a:spcPct val="0"/>
              </a:spcBef>
              <a:buFont typeface="Arial" charset="0"/>
              <a:buNone/>
            </a:pPr>
            <a:r>
              <a:rPr lang="fr-FR" sz="1400" smtClean="0">
                <a:hlinkClick r:id="rId19"/>
              </a:rPr>
              <a:t>www.savetherainforest.org</a:t>
            </a:r>
            <a:r>
              <a:rPr lang="fr-FR" sz="1400" smtClean="0"/>
              <a:t> </a:t>
            </a:r>
          </a:p>
          <a:p>
            <a:pPr marL="0" indent="0" defTabSz="912813">
              <a:spcBef>
                <a:spcPct val="0"/>
              </a:spcBef>
              <a:buFont typeface="Arial" charset="0"/>
              <a:buNone/>
            </a:pPr>
            <a:r>
              <a:rPr lang="fr-FR" sz="1400" smtClean="0">
                <a:hlinkClick r:id="rId20"/>
              </a:rPr>
              <a:t>http://rainforestinfo-oasis.com</a:t>
            </a:r>
            <a:r>
              <a:rPr lang="fr-FR" sz="1400" smtClean="0"/>
              <a:t> </a:t>
            </a:r>
          </a:p>
          <a:p>
            <a:pPr marL="0" indent="0" defTabSz="912813">
              <a:spcBef>
                <a:spcPct val="0"/>
              </a:spcBef>
              <a:buFont typeface="Arial" charset="0"/>
              <a:buNone/>
            </a:pPr>
            <a:r>
              <a:rPr lang="fr-FR" sz="1400" smtClean="0">
                <a:solidFill>
                  <a:srgbClr val="6600CC"/>
                </a:solidFill>
              </a:rPr>
              <a:t>FSC (Forest Stewardship Council) </a:t>
            </a:r>
            <a:r>
              <a:rPr lang="fr-FR" sz="1400" smtClean="0">
                <a:solidFill>
                  <a:srgbClr val="6600CC"/>
                </a:solidFill>
                <a:hlinkClick r:id="rId21"/>
              </a:rPr>
              <a:t>www.fsc-france.org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22"/>
              </a:rPr>
              <a:t>www.earthorganization.fr</a:t>
            </a: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hlinkClick r:id="rId23"/>
              </a:rPr>
              <a:t>www.au-senegal.com/La-mangrove-retrouve-des-couleurs.html</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Site d’aide aux projet de reforestation : </a:t>
            </a:r>
            <a:r>
              <a:rPr lang="fr-FR" sz="1400" smtClean="0">
                <a:solidFill>
                  <a:srgbClr val="6600CC"/>
                </a:solidFill>
                <a:hlinkClick r:id="rId24"/>
              </a:rPr>
              <a:t>http://www.projetsreforestation.co.nr/</a:t>
            </a:r>
            <a:r>
              <a:rPr lang="fr-FR" sz="1400" smtClean="0">
                <a:solidFill>
                  <a:srgbClr val="6600CC"/>
                </a:solidFill>
              </a:rPr>
              <a:t> </a:t>
            </a:r>
          </a:p>
          <a:p>
            <a:pPr marL="0" indent="0" defTabSz="912813">
              <a:spcBef>
                <a:spcPct val="0"/>
              </a:spcBef>
              <a:buFont typeface="Arial" charset="0"/>
              <a:buNone/>
            </a:pPr>
            <a:endParaRPr lang="fr-FR" sz="1400" smtClean="0">
              <a:solidFill>
                <a:srgbClr val="6600CC"/>
              </a:solidFill>
            </a:endParaRPr>
          </a:p>
        </p:txBody>
      </p:sp>
      <p:pic>
        <p:nvPicPr>
          <p:cNvPr id="133125" name="Picture 7" descr="aux-arbres-citoyens-enjeux-economiques-empech-L-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76825" y="5084763"/>
            <a:ext cx="377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8" descr="aux-arbres-citoyens-enjeux-economiques-empech-L-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019925" y="2600325"/>
            <a:ext cx="17287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9" descr="enjeuxDeforestation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03800" y="3716338"/>
            <a:ext cx="187166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0B6EBDD-59A9-401F-9112-329D21DA8717}" type="slidenum">
              <a:rPr lang="fr-FR" sz="1200" b="0">
                <a:solidFill>
                  <a:schemeClr val="tx1">
                    <a:tint val="75000"/>
                  </a:schemeClr>
                </a:solidFill>
                <a:latin typeface="Times New Roman" pitchFamily="18" charset="0"/>
              </a:rPr>
              <a:pPr algn="r" fontAlgn="auto">
                <a:spcBef>
                  <a:spcPts val="0"/>
                </a:spcBef>
                <a:spcAft>
                  <a:spcPts val="0"/>
                </a:spcAft>
                <a:defRPr/>
              </a:pPr>
              <a:t>134</a:t>
            </a:fld>
            <a:endParaRPr lang="fr-FR" sz="1200" b="0" dirty="0">
              <a:solidFill>
                <a:schemeClr val="tx1">
                  <a:tint val="75000"/>
                </a:schemeClr>
              </a:solidFill>
              <a:latin typeface="Times New Roman" pitchFamily="18" charset="0"/>
            </a:endParaRPr>
          </a:p>
        </p:txBody>
      </p:sp>
      <p:sp>
        <p:nvSpPr>
          <p:cNvPr id="134148" name="Espace réservé du contenu 1"/>
          <p:cNvSpPr>
            <a:spLocks/>
          </p:cNvSpPr>
          <p:nvPr/>
        </p:nvSpPr>
        <p:spPr bwMode="auto">
          <a:xfrm>
            <a:off x="142875" y="857250"/>
            <a:ext cx="9001125" cy="5786438"/>
          </a:xfrm>
          <a:prstGeom prst="rect">
            <a:avLst/>
          </a:prstGeom>
          <a:noFill/>
          <a:ln w="9525">
            <a:noFill/>
            <a:miter lim="800000"/>
            <a:headEnd/>
            <a:tailEnd/>
          </a:ln>
        </p:spPr>
        <p:txBody>
          <a:bodyPr/>
          <a:lstStyle/>
          <a:p>
            <a:pPr>
              <a:buFont typeface="Arial" charset="0"/>
              <a:buNone/>
              <a:defRPr/>
            </a:pPr>
            <a:r>
              <a:rPr lang="fr-FR" sz="2400" u="sng" dirty="0">
                <a:solidFill>
                  <a:srgbClr val="660066"/>
                </a:solidFill>
                <a:latin typeface="Calibri" pitchFamily="34" charset="0"/>
              </a:rPr>
              <a:t>27) Bibliographie (suite)</a:t>
            </a:r>
          </a:p>
          <a:p>
            <a:pPr>
              <a:buFont typeface="Arial" charset="0"/>
              <a:buChar char="•"/>
              <a:defRPr/>
            </a:pPr>
            <a:endParaRPr lang="fr-FR" sz="1400" b="0" dirty="0">
              <a:solidFill>
                <a:srgbClr val="660066"/>
              </a:solidFill>
              <a:latin typeface="Calibri" pitchFamily="34" charset="0"/>
            </a:endParaRPr>
          </a:p>
          <a:p>
            <a:pPr eaLnBrk="0" hangingPunct="0">
              <a:spcBef>
                <a:spcPct val="20000"/>
              </a:spcBef>
              <a:buFont typeface="Arial" charset="0"/>
              <a:buNone/>
              <a:defRPr/>
            </a:pPr>
            <a:r>
              <a:rPr lang="fr-FR" sz="2000" b="0" u="sng" dirty="0">
                <a:solidFill>
                  <a:srgbClr val="6600CC"/>
                </a:solidFill>
                <a:latin typeface="Calibri" pitchFamily="34" charset="0"/>
              </a:rPr>
              <a:t>27.3) Pages web, articles </a:t>
            </a:r>
            <a:r>
              <a:rPr lang="fr-FR" sz="2000" b="0" dirty="0">
                <a:solidFill>
                  <a:srgbClr val="6600CC"/>
                </a:solidFill>
                <a:latin typeface="Calibri" pitchFamily="34" charset="0"/>
              </a:rPr>
              <a:t>:  </a:t>
            </a:r>
            <a:endParaRPr lang="fr-FR" sz="1400" b="0" dirty="0">
              <a:solidFill>
                <a:srgbClr val="6600CC"/>
              </a:solidFill>
              <a:latin typeface="Calibri" pitchFamily="34" charset="0"/>
            </a:endParaRPr>
          </a:p>
          <a:p>
            <a:pPr eaLnBrk="0" hangingPunct="0">
              <a:buFont typeface="Arial" charset="0"/>
              <a:buChar char="•"/>
              <a:defRPr/>
            </a:pPr>
            <a:r>
              <a:rPr lang="fr-FR" sz="1400" b="0" i="1" dirty="0">
                <a:solidFill>
                  <a:srgbClr val="6600CC"/>
                </a:solidFill>
                <a:latin typeface="Calibri" pitchFamily="34" charset="0"/>
              </a:rPr>
              <a:t> Arbres menacés : </a:t>
            </a:r>
            <a:r>
              <a:rPr lang="fr-FR" sz="1400" b="0" i="1" dirty="0">
                <a:latin typeface="Calibri" pitchFamily="34" charset="0"/>
                <a:hlinkClick r:id="rId2"/>
              </a:rPr>
              <a:t>http://fr.wikipedia.org/wiki/Arbres_menac%C3%A9s</a:t>
            </a:r>
            <a:r>
              <a:rPr lang="fr-FR" sz="1400" b="0" i="1" dirty="0">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Pour une gestion écologique des forêts européennes, Didier </a:t>
            </a:r>
            <a:r>
              <a:rPr lang="fr-FR" sz="1400" b="0" i="1" dirty="0" err="1">
                <a:solidFill>
                  <a:srgbClr val="6600CC"/>
                </a:solidFill>
                <a:latin typeface="Calibri" pitchFamily="34" charset="0"/>
              </a:rPr>
              <a:t>Carbiener</a:t>
            </a:r>
            <a:r>
              <a:rPr lang="fr-FR" sz="1400" b="0" i="1" dirty="0">
                <a:solidFill>
                  <a:srgbClr val="6600CC"/>
                </a:solidFill>
                <a:latin typeface="Calibri" pitchFamily="34" charset="0"/>
              </a:rPr>
              <a:t>, </a:t>
            </a:r>
            <a:r>
              <a:rPr lang="fr-FR" sz="1400" b="0" i="1" dirty="0">
                <a:solidFill>
                  <a:srgbClr val="6600CC"/>
                </a:solidFill>
                <a:latin typeface="Calibri" pitchFamily="34" charset="0"/>
                <a:hlinkClick r:id="rId3"/>
              </a:rPr>
              <a:t>Le Courrier de l'environnement n°29, décembre 1996</a:t>
            </a:r>
            <a:r>
              <a:rPr lang="fr-FR" sz="1400" b="0" dirty="0">
                <a:solidFill>
                  <a:srgbClr val="6600CC"/>
                </a:solidFill>
                <a:latin typeface="Calibri" pitchFamily="34" charset="0"/>
              </a:rPr>
              <a:t> (INRA), </a:t>
            </a:r>
            <a:r>
              <a:rPr lang="fr-FR" sz="1400" b="0" i="1" dirty="0">
                <a:solidFill>
                  <a:srgbClr val="6600CC"/>
                </a:solidFill>
                <a:latin typeface="Calibri" pitchFamily="34" charset="0"/>
                <a:hlinkClick r:id="rId4"/>
              </a:rPr>
              <a:t>http://www.inra.fr/dpenv/carbic29.htm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a:t>
            </a:r>
            <a:r>
              <a:rPr lang="fr-FR" sz="1400" b="0" i="1" dirty="0">
                <a:solidFill>
                  <a:srgbClr val="6600CC"/>
                </a:solidFill>
                <a:latin typeface="Calibri" pitchFamily="34" charset="0"/>
                <a:hlinkClick r:id="rId5"/>
              </a:rPr>
              <a:t>http://planetevivante.wordpress.com/2009/01/09/renaissance-de-la-mangrove-en-casamance-senegal</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Encyclopédie des ravageurs européens : </a:t>
            </a:r>
            <a:r>
              <a:rPr lang="fr-FR" sz="1400" b="0" i="1" dirty="0">
                <a:solidFill>
                  <a:srgbClr val="6600CC"/>
                </a:solidFill>
                <a:latin typeface="Calibri" pitchFamily="34" charset="0"/>
                <a:hlinkClick r:id="rId6"/>
              </a:rPr>
              <a:t>http://www.inra.fr/hyppz</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Liste des ravageurs courants des espèces cultivés (en particulier des arbres fruitiers) : </a:t>
            </a:r>
            <a:r>
              <a:rPr lang="fr-FR" sz="1400" b="0" i="1" dirty="0">
                <a:solidFill>
                  <a:srgbClr val="6600CC"/>
                </a:solidFill>
                <a:latin typeface="Calibri" pitchFamily="34" charset="0"/>
                <a:hlinkClick r:id="rId7"/>
              </a:rPr>
              <a:t>http://www.inra.fr/internet/Produits/HYPPZ/ravageur.htm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La lutte biologique : </a:t>
            </a:r>
            <a:r>
              <a:rPr lang="fr-FR" sz="1400" b="0" i="1" dirty="0">
                <a:solidFill>
                  <a:srgbClr val="6600CC"/>
                </a:solidFill>
                <a:latin typeface="Calibri" pitchFamily="34" charset="0"/>
                <a:hlinkClick r:id="rId8"/>
              </a:rPr>
              <a:t>http://www.inra.fr/opie-insectes/luttebio.htm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Les Maladies des Arbres, Teddy Goldsmith, </a:t>
            </a:r>
            <a:r>
              <a:rPr lang="fr-FR" sz="1400" b="0" i="1" dirty="0" err="1">
                <a:solidFill>
                  <a:srgbClr val="6600CC"/>
                </a:solidFill>
                <a:latin typeface="Calibri" pitchFamily="34" charset="0"/>
              </a:rPr>
              <a:t>Sud-Ouest</a:t>
            </a:r>
            <a:r>
              <a:rPr lang="fr-FR" sz="1400" b="0" i="1" dirty="0">
                <a:solidFill>
                  <a:srgbClr val="6600CC"/>
                </a:solidFill>
                <a:latin typeface="Calibri" pitchFamily="34" charset="0"/>
              </a:rPr>
              <a:t> Nature, nº33, septembre 1980. </a:t>
            </a:r>
            <a:r>
              <a:rPr lang="fr-FR" sz="1400" b="0" i="1" dirty="0">
                <a:solidFill>
                  <a:srgbClr val="6600CC"/>
                </a:solidFill>
                <a:latin typeface="Calibri" pitchFamily="34" charset="0"/>
                <a:hlinkClick r:id="rId9"/>
              </a:rPr>
              <a:t>http://www.teddygoldsmith.org/page18.html</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Feux de forêts, </a:t>
            </a:r>
            <a:r>
              <a:rPr lang="fr-FR" sz="1400" b="0" i="1" dirty="0">
                <a:solidFill>
                  <a:srgbClr val="6600CC"/>
                </a:solidFill>
                <a:latin typeface="Calibri" pitchFamily="34" charset="0"/>
                <a:hlinkClick r:id="rId10"/>
              </a:rPr>
              <a:t>http://fr.wikipedia.org/wiki/Feu_de_for%C3%AAt</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Pare-feux: </a:t>
            </a:r>
            <a:r>
              <a:rPr lang="fr-FR" sz="1400" b="0" i="1" dirty="0">
                <a:solidFill>
                  <a:srgbClr val="6600CC"/>
                </a:solidFill>
                <a:latin typeface="Calibri" pitchFamily="34" charset="0"/>
                <a:hlinkClick r:id="rId11"/>
              </a:rPr>
              <a:t>http://fr.wikipedia.org/wiki/All%C3%A9es_pare-feux</a:t>
            </a:r>
            <a:r>
              <a:rPr lang="fr-FR" sz="1400" b="0" i="1" dirty="0">
                <a:solidFill>
                  <a:srgbClr val="6600CC"/>
                </a:solidFill>
                <a:latin typeface="Calibri" pitchFamily="34" charset="0"/>
              </a:rPr>
              <a:t> , </a:t>
            </a:r>
            <a:r>
              <a:rPr lang="fr-FR" sz="1400" b="0" i="1" dirty="0">
                <a:solidFill>
                  <a:srgbClr val="6600CC"/>
                </a:solidFill>
                <a:latin typeface="Calibri" pitchFamily="34" charset="0"/>
                <a:hlinkClick r:id="rId12"/>
              </a:rPr>
              <a:t>http://fr.wikipedia.org/wiki/Coupe-feux</a:t>
            </a:r>
            <a:r>
              <a:rPr lang="fr-FR" sz="1400" b="0" i="1" dirty="0">
                <a:solidFill>
                  <a:srgbClr val="6600CC"/>
                </a:solidFill>
                <a:latin typeface="Calibri" pitchFamily="34" charset="0"/>
              </a:rPr>
              <a:t> </a:t>
            </a:r>
          </a:p>
          <a:p>
            <a:pPr eaLnBrk="0" hangingPunct="0">
              <a:buFont typeface="Arial" charset="0"/>
              <a:buNone/>
              <a:defRPr/>
            </a:pPr>
            <a:r>
              <a:rPr lang="fr-FR" sz="1400" b="0" i="1" u="sng" dirty="0">
                <a:solidFill>
                  <a:srgbClr val="6600CC"/>
                </a:solidFill>
                <a:latin typeface="Calibri" pitchFamily="34" charset="0"/>
              </a:rPr>
              <a:t>Sur les feux de forêts et leur lutte</a:t>
            </a:r>
            <a:r>
              <a:rPr lang="fr-FR" sz="1400" b="0" i="1" dirty="0">
                <a:solidFill>
                  <a:srgbClr val="6600CC"/>
                </a:solidFill>
                <a:latin typeface="Calibri" pitchFamily="34" charset="0"/>
              </a:rPr>
              <a:t> :</a:t>
            </a:r>
          </a:p>
          <a:p>
            <a:pPr>
              <a:buFont typeface="Arial" pitchFamily="34" charset="0"/>
              <a:buChar char="•"/>
              <a:defRPr/>
            </a:pPr>
            <a:r>
              <a:rPr lang="fr-FR" sz="1400" b="0" i="1" dirty="0">
                <a:solidFill>
                  <a:srgbClr val="6600CC"/>
                </a:solidFill>
                <a:latin typeface="Calibri" pitchFamily="34" charset="0"/>
              </a:rPr>
              <a:t>Feux de forêt dans la région méditerranéenne, D. </a:t>
            </a:r>
            <a:r>
              <a:rPr lang="fr-FR" sz="1400" b="0" i="1" dirty="0" err="1">
                <a:solidFill>
                  <a:srgbClr val="6600CC"/>
                </a:solidFill>
                <a:latin typeface="Calibri" pitchFamily="34" charset="0"/>
              </a:rPr>
              <a:t>Alexandrian</a:t>
            </a:r>
            <a:r>
              <a:rPr lang="fr-FR" sz="1400" b="0" i="1" dirty="0">
                <a:solidFill>
                  <a:srgbClr val="6600CC"/>
                </a:solidFill>
                <a:latin typeface="Calibri" pitchFamily="34" charset="0"/>
              </a:rPr>
              <a:t>, F. </a:t>
            </a:r>
            <a:r>
              <a:rPr lang="fr-FR" sz="1400" b="0" i="1" dirty="0" err="1">
                <a:solidFill>
                  <a:srgbClr val="6600CC"/>
                </a:solidFill>
                <a:latin typeface="Calibri" pitchFamily="34" charset="0"/>
              </a:rPr>
              <a:t>Esnault</a:t>
            </a:r>
            <a:r>
              <a:rPr lang="fr-FR" sz="1400" b="0" i="1" dirty="0">
                <a:solidFill>
                  <a:srgbClr val="6600CC"/>
                </a:solidFill>
                <a:latin typeface="Calibri" pitchFamily="34" charset="0"/>
              </a:rPr>
              <a:t> et G. </a:t>
            </a:r>
            <a:r>
              <a:rPr lang="fr-FR" sz="1400" b="0" i="1" dirty="0" err="1">
                <a:solidFill>
                  <a:srgbClr val="6600CC"/>
                </a:solidFill>
                <a:latin typeface="Calibri" pitchFamily="34" charset="0"/>
              </a:rPr>
              <a:t>Calabri</a:t>
            </a:r>
            <a:r>
              <a:rPr lang="fr-FR" sz="1400" b="0" i="1" dirty="0">
                <a:solidFill>
                  <a:srgbClr val="6600CC"/>
                </a:solidFill>
                <a:latin typeface="Calibri" pitchFamily="34" charset="0"/>
              </a:rPr>
              <a:t>, FOA, </a:t>
            </a:r>
            <a:r>
              <a:rPr lang="fr-FR" sz="1400" b="0" i="1" dirty="0">
                <a:solidFill>
                  <a:srgbClr val="6600CC"/>
                </a:solidFill>
                <a:latin typeface="Calibri" pitchFamily="34" charset="0"/>
                <a:hlinkClick r:id="rId13"/>
              </a:rPr>
              <a:t>http://www.fao.org/docrep/x1880f/x1880f07.htm</a:t>
            </a:r>
            <a:r>
              <a:rPr lang="fr-FR" sz="1400" b="0" i="1" dirty="0">
                <a:solidFill>
                  <a:srgbClr val="6600CC"/>
                </a:solidFill>
                <a:latin typeface="Calibri" pitchFamily="34" charset="0"/>
              </a:rPr>
              <a:t> </a:t>
            </a:r>
          </a:p>
          <a:p>
            <a:pPr>
              <a:buFont typeface="Arial" pitchFamily="34" charset="0"/>
              <a:buChar char="•"/>
              <a:defRPr/>
            </a:pPr>
            <a:r>
              <a:rPr lang="fr-FR" sz="1400" b="0" i="1" dirty="0">
                <a:solidFill>
                  <a:srgbClr val="6600CC"/>
                </a:solidFill>
                <a:latin typeface="Calibri" pitchFamily="34" charset="0"/>
              </a:rPr>
              <a:t>La France et les Français face à la canicule : les leçons d'une crise, </a:t>
            </a:r>
          </a:p>
          <a:p>
            <a:pPr>
              <a:defRPr/>
            </a:pPr>
            <a:r>
              <a:rPr lang="fr-FR" sz="1400" b="0" i="1" dirty="0">
                <a:solidFill>
                  <a:srgbClr val="6600CC"/>
                </a:solidFill>
                <a:latin typeface="Calibri" pitchFamily="34" charset="0"/>
                <a:hlinkClick r:id="rId14"/>
              </a:rPr>
              <a:t>http://www.senat.fr/rap/r03-195/r03-19513.html</a:t>
            </a:r>
            <a:r>
              <a:rPr lang="fr-FR" sz="1400" b="0" i="1" dirty="0">
                <a:solidFill>
                  <a:srgbClr val="6600CC"/>
                </a:solidFill>
                <a:latin typeface="Calibri" pitchFamily="34" charset="0"/>
              </a:rPr>
              <a:t> </a:t>
            </a:r>
          </a:p>
          <a:p>
            <a:pPr>
              <a:defRPr/>
            </a:pPr>
            <a:r>
              <a:rPr lang="fr-FR" sz="1400" b="0" i="1" dirty="0">
                <a:latin typeface="+mn-lt"/>
                <a:hlinkClick r:id="rId15"/>
              </a:rPr>
              <a:t>Prévention des feux de forêt : Synergie des démarches : prévision, prévention, limitation</a:t>
            </a:r>
            <a:r>
              <a:rPr lang="fr-FR" sz="1400" b="0" i="1" dirty="0">
                <a:latin typeface="+mn-lt"/>
              </a:rPr>
              <a:t> </a:t>
            </a:r>
          </a:p>
          <a:p>
            <a:pPr>
              <a:defRPr/>
            </a:pPr>
            <a:r>
              <a:rPr lang="fr-FR" sz="1400" b="0" dirty="0">
                <a:solidFill>
                  <a:srgbClr val="6600CC"/>
                </a:solidFill>
                <a:latin typeface="+mn-lt"/>
              </a:rPr>
              <a:t>de DFCI Aquitaine, Ed. </a:t>
            </a:r>
            <a:r>
              <a:rPr lang="fr-FR" sz="1400" b="0" dirty="0" err="1">
                <a:solidFill>
                  <a:srgbClr val="6600CC"/>
                </a:solidFill>
                <a:latin typeface="+mn-lt"/>
              </a:rPr>
              <a:t>Préventique</a:t>
            </a:r>
            <a:r>
              <a:rPr lang="fr-FR" sz="1400" b="0" dirty="0">
                <a:solidFill>
                  <a:srgbClr val="6600CC"/>
                </a:solidFill>
                <a:latin typeface="+mn-lt"/>
              </a:rPr>
              <a:t>, 2006.</a:t>
            </a:r>
            <a:endParaRPr lang="fr-FR" sz="1400" b="0" i="1" dirty="0">
              <a:solidFill>
                <a:srgbClr val="6600CC"/>
              </a:solidFill>
              <a:latin typeface="+mn-lt"/>
            </a:endParaRPr>
          </a:p>
          <a:p>
            <a:pPr>
              <a:buFont typeface="Arial" pitchFamily="34" charset="0"/>
              <a:buChar char="•"/>
              <a:defRPr/>
            </a:pPr>
            <a:r>
              <a:rPr lang="fr-FR" sz="1400" b="0" i="1" dirty="0" err="1">
                <a:solidFill>
                  <a:srgbClr val="6600CC"/>
                </a:solidFill>
                <a:latin typeface="Calibri" pitchFamily="34" charset="0"/>
              </a:rPr>
              <a:t>Nature's</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Fury</a:t>
            </a:r>
            <a:r>
              <a:rPr lang="fr-FR" sz="1400" b="0" i="1" dirty="0">
                <a:solidFill>
                  <a:srgbClr val="6600CC"/>
                </a:solidFill>
                <a:latin typeface="Calibri" pitchFamily="34" charset="0"/>
              </a:rPr>
              <a:t> - Forest </a:t>
            </a:r>
            <a:r>
              <a:rPr lang="fr-FR" sz="1400" b="0" i="1" dirty="0" err="1">
                <a:solidFill>
                  <a:srgbClr val="6600CC"/>
                </a:solidFill>
                <a:latin typeface="Calibri" pitchFamily="34" charset="0"/>
              </a:rPr>
              <a:t>Fire</a:t>
            </a:r>
            <a:r>
              <a:rPr lang="fr-FR" sz="1400" b="0" i="1" dirty="0">
                <a:solidFill>
                  <a:srgbClr val="6600CC"/>
                </a:solidFill>
                <a:latin typeface="Calibri" pitchFamily="34" charset="0"/>
              </a:rPr>
              <a:t>!, Anita </a:t>
            </a:r>
            <a:r>
              <a:rPr lang="fr-FR" sz="1400" b="0" i="1" dirty="0" err="1">
                <a:solidFill>
                  <a:srgbClr val="6600CC"/>
                </a:solidFill>
                <a:latin typeface="Calibri" pitchFamily="34" charset="0"/>
              </a:rPr>
              <a:t>Ganeri</a:t>
            </a:r>
            <a:r>
              <a:rPr lang="fr-FR" sz="1400" b="0" i="1" dirty="0">
                <a:solidFill>
                  <a:srgbClr val="6600CC"/>
                </a:solidFill>
                <a:latin typeface="Calibri" pitchFamily="34" charset="0"/>
              </a:rPr>
              <a:t>, Ed. Franklin Watts, 2007.</a:t>
            </a:r>
          </a:p>
          <a:p>
            <a:pPr>
              <a:buFont typeface="Arial" pitchFamily="34" charset="0"/>
              <a:buChar char="•"/>
              <a:defRPr/>
            </a:pPr>
            <a:r>
              <a:rPr lang="fr-FR" sz="1400" b="0" i="1" dirty="0">
                <a:solidFill>
                  <a:srgbClr val="6600CC"/>
                </a:solidFill>
                <a:latin typeface="Calibri" pitchFamily="34" charset="0"/>
              </a:rPr>
              <a:t>Forest </a:t>
            </a:r>
            <a:r>
              <a:rPr lang="fr-FR" sz="1400" b="0" i="1" dirty="0" err="1">
                <a:solidFill>
                  <a:srgbClr val="6600CC"/>
                </a:solidFill>
                <a:latin typeface="Calibri" pitchFamily="34" charset="0"/>
              </a:rPr>
              <a:t>Fires</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Behavior</a:t>
            </a:r>
            <a:r>
              <a:rPr lang="fr-FR" sz="1400" b="0" i="1" dirty="0">
                <a:solidFill>
                  <a:srgbClr val="6600CC"/>
                </a:solidFill>
                <a:latin typeface="Calibri" pitchFamily="34" charset="0"/>
              </a:rPr>
              <a:t> and </a:t>
            </a:r>
            <a:r>
              <a:rPr lang="fr-FR" sz="1400" b="0" i="1" dirty="0" err="1">
                <a:solidFill>
                  <a:srgbClr val="6600CC"/>
                </a:solidFill>
                <a:latin typeface="Calibri" pitchFamily="34" charset="0"/>
              </a:rPr>
              <a:t>Ecological</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Effects</a:t>
            </a:r>
            <a:r>
              <a:rPr lang="fr-FR" sz="1400" b="0" i="1" dirty="0">
                <a:solidFill>
                  <a:srgbClr val="6600CC"/>
                </a:solidFill>
                <a:latin typeface="Calibri" pitchFamily="34" charset="0"/>
              </a:rPr>
              <a:t>, Edward A. Johnson et </a:t>
            </a:r>
            <a:r>
              <a:rPr lang="fr-FR" sz="1400" b="0" i="1" dirty="0" err="1">
                <a:solidFill>
                  <a:srgbClr val="6600CC"/>
                </a:solidFill>
                <a:latin typeface="Calibri" pitchFamily="34" charset="0"/>
              </a:rPr>
              <a:t>Kiyoko</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Miyanishi</a:t>
            </a:r>
            <a:r>
              <a:rPr lang="fr-FR" sz="1400" b="0" i="1" dirty="0">
                <a:solidFill>
                  <a:srgbClr val="6600CC"/>
                </a:solidFill>
                <a:latin typeface="Calibri" pitchFamily="34" charset="0"/>
              </a:rPr>
              <a:t>, </a:t>
            </a:r>
          </a:p>
          <a:p>
            <a:pPr>
              <a:defRPr/>
            </a:pPr>
            <a:r>
              <a:rPr lang="fr-FR" sz="1400" b="0" i="1" dirty="0" err="1">
                <a:solidFill>
                  <a:srgbClr val="6600CC"/>
                </a:solidFill>
                <a:latin typeface="Calibri" pitchFamily="34" charset="0"/>
              </a:rPr>
              <a:t>Academic</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Press</a:t>
            </a:r>
            <a:r>
              <a:rPr lang="fr-FR" sz="1400" b="0" i="1" dirty="0">
                <a:solidFill>
                  <a:srgbClr val="6600CC"/>
                </a:solidFill>
                <a:latin typeface="Calibri" pitchFamily="34" charset="0"/>
              </a:rPr>
              <a:t>, 2001.</a:t>
            </a:r>
          </a:p>
          <a:p>
            <a:pPr eaLnBrk="0" hangingPunct="0">
              <a:buFont typeface="Arial" charset="0"/>
              <a:buNone/>
              <a:defRPr/>
            </a:pPr>
            <a:endParaRPr lang="fr-FR" sz="1400" b="0" dirty="0">
              <a:solidFill>
                <a:srgbClr val="6600CC"/>
              </a:solidFill>
              <a:latin typeface="Calibri" pitchFamily="34" charset="0"/>
            </a:endParaRPr>
          </a:p>
        </p:txBody>
      </p:sp>
      <p:pic>
        <p:nvPicPr>
          <p:cNvPr id="134149" name="Image 4" descr="canneAplanter_s.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6388" y="3644900"/>
            <a:ext cx="12176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ZoneTexte 5"/>
          <p:cNvSpPr txBox="1">
            <a:spLocks noChangeArrowheads="1"/>
          </p:cNvSpPr>
          <p:nvPr/>
        </p:nvSpPr>
        <p:spPr bwMode="auto">
          <a:xfrm>
            <a:off x="2411413" y="6237288"/>
            <a:ext cx="5545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a:solidFill>
                  <a:srgbClr val="6600CC"/>
                </a:solidFill>
              </a:rPr>
              <a:t>Canne à planter </a:t>
            </a:r>
            <a:r>
              <a:rPr lang="fr-FR" sz="1200" b="0">
                <a:solidFill>
                  <a:srgbClr val="6600CC"/>
                </a:solidFill>
                <a:sym typeface="Symbol" pitchFamily="18" charset="2"/>
              </a:rPr>
              <a:t></a:t>
            </a:r>
          </a:p>
          <a:p>
            <a:pPr algn="r" eaLnBrk="1" hangingPunct="1"/>
            <a:r>
              <a:rPr lang="fr-FR" sz="1200" b="0">
                <a:solidFill>
                  <a:srgbClr val="6600CC"/>
                </a:solidFill>
                <a:sym typeface="Symbol" pitchFamily="18" charset="2"/>
              </a:rPr>
              <a:t>© </a:t>
            </a:r>
            <a:r>
              <a:rPr lang="fr-FR" sz="1200" b="0">
                <a:solidFill>
                  <a:srgbClr val="6600CC"/>
                </a:solidFill>
                <a:sym typeface="Symbol" pitchFamily="18" charset="2"/>
                <a:hlinkClick r:id="rId17"/>
              </a:rPr>
              <a:t>http://www.earthorganization.fr/plantation-landes-disney/index.html</a:t>
            </a:r>
            <a:r>
              <a:rPr lang="fr-FR" sz="1200" b="0">
                <a:solidFill>
                  <a:srgbClr val="6600CC"/>
                </a:solidFill>
                <a:sym typeface="Symbol" pitchFamily="18" charset="2"/>
              </a:rPr>
              <a:t> </a:t>
            </a:r>
            <a:endParaRPr lang="fr-FR" sz="1200" b="0">
              <a:solidFill>
                <a:srgbClr val="6600CC"/>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21E6A7-872F-49CA-9944-7E810B8BD160}" type="slidenum">
              <a:rPr lang="fr-FR" sz="1200" b="0">
                <a:solidFill>
                  <a:schemeClr val="tx1">
                    <a:tint val="75000"/>
                  </a:schemeClr>
                </a:solidFill>
                <a:latin typeface="Times New Roman" pitchFamily="18" charset="0"/>
              </a:rPr>
              <a:pPr algn="r" fontAlgn="auto">
                <a:spcBef>
                  <a:spcPts val="0"/>
                </a:spcBef>
                <a:spcAft>
                  <a:spcPts val="0"/>
                </a:spcAft>
                <a:defRPr/>
              </a:pPr>
              <a:t>135</a:t>
            </a:fld>
            <a:endParaRPr lang="fr-FR" sz="1200" b="0" dirty="0">
              <a:solidFill>
                <a:schemeClr val="tx1">
                  <a:tint val="75000"/>
                </a:schemeClr>
              </a:solidFill>
              <a:latin typeface="Times New Roman" pitchFamily="18" charset="0"/>
            </a:endParaRPr>
          </a:p>
        </p:txBody>
      </p:sp>
      <p:sp>
        <p:nvSpPr>
          <p:cNvPr id="135172" name="Espace réservé du contenu 1"/>
          <p:cNvSpPr>
            <a:spLocks noGrp="1"/>
          </p:cNvSpPr>
          <p:nvPr>
            <p:ph/>
          </p:nvPr>
        </p:nvSpPr>
        <p:spPr>
          <a:xfrm>
            <a:off x="250825" y="857250"/>
            <a:ext cx="8893175" cy="5667375"/>
          </a:xfrm>
        </p:spPr>
        <p:txBody>
          <a:bodyPr/>
          <a:lstStyle/>
          <a:p>
            <a:pPr marL="0" indent="0" defTabSz="912813" eaLnBrk="1" hangingPunct="1">
              <a:spcBef>
                <a:spcPct val="0"/>
              </a:spcBef>
              <a:buFont typeface="Arial" charset="0"/>
              <a:buNone/>
            </a:pPr>
            <a:r>
              <a:rPr lang="fr-FR" sz="2400" b="1" u="sng" smtClean="0">
                <a:solidFill>
                  <a:srgbClr val="660066"/>
                </a:solidFill>
              </a:rPr>
              <a:t>27) Bibliographie (suite)</a:t>
            </a:r>
          </a:p>
          <a:p>
            <a:pPr marL="0" indent="0" defTabSz="912813" eaLnBrk="1" hangingPunct="1">
              <a:spcBef>
                <a:spcPct val="0"/>
              </a:spcBef>
            </a:pPr>
            <a:endParaRPr lang="fr-FR" sz="1400" smtClean="0">
              <a:solidFill>
                <a:srgbClr val="660066"/>
              </a:solidFill>
            </a:endParaRPr>
          </a:p>
          <a:p>
            <a:pPr marL="0" indent="0" defTabSz="912813">
              <a:buFont typeface="Arial" charset="0"/>
              <a:buNone/>
            </a:pPr>
            <a:r>
              <a:rPr lang="fr-FR" sz="2000" u="sng" smtClean="0">
                <a:solidFill>
                  <a:srgbClr val="6600CC"/>
                </a:solidFill>
              </a:rPr>
              <a:t>27.2) Sites web (suite) </a:t>
            </a:r>
            <a:r>
              <a:rPr lang="fr-FR" sz="2000" smtClean="0">
                <a:solidFill>
                  <a:srgbClr val="6600CC"/>
                </a:solidFill>
              </a:rPr>
              <a:t>:  </a:t>
            </a:r>
          </a:p>
          <a:p>
            <a:pPr marL="0" indent="0" defTabSz="912813">
              <a:spcBef>
                <a:spcPct val="0"/>
              </a:spcBef>
              <a:buFont typeface="Arial" charset="0"/>
              <a:buNone/>
            </a:pP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rPr>
              <a:t>IUFRO (International Union of Forest Research Organizations) : </a:t>
            </a:r>
            <a:r>
              <a:rPr lang="fr-FR" sz="1400" smtClean="0">
                <a:solidFill>
                  <a:srgbClr val="6600CC"/>
                </a:solidFill>
                <a:hlinkClick r:id="rId2"/>
              </a:rPr>
              <a:t>www.iufro.org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PEFC (Program for the Endorsement of Forest Certification schemes) : </a:t>
            </a:r>
            <a:r>
              <a:rPr lang="fr-FR" sz="1400" smtClean="0">
                <a:solidFill>
                  <a:srgbClr val="6600CC"/>
                </a:solidFill>
                <a:hlinkClick r:id="rId3"/>
              </a:rPr>
              <a:t>www.pefc.org</a:t>
            </a:r>
            <a:r>
              <a:rPr lang="fr-FR" sz="1400" smtClean="0">
                <a:solidFill>
                  <a:srgbClr val="6600CC"/>
                </a:solidFill>
              </a:rPr>
              <a:t> France : </a:t>
            </a:r>
            <a:r>
              <a:rPr lang="fr-FR" sz="1400" smtClean="0">
                <a:solidFill>
                  <a:srgbClr val="6600CC"/>
                </a:solidFill>
                <a:hlinkClick r:id="rId4"/>
              </a:rPr>
              <a:t>www.pefc-france.org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IUCN (International Union for Conservation of Nature) :  </a:t>
            </a:r>
            <a:r>
              <a:rPr lang="fr-FR" sz="1400" smtClean="0">
                <a:solidFill>
                  <a:srgbClr val="6600CC"/>
                </a:solidFill>
                <a:hlinkClick r:id="rId5"/>
              </a:rPr>
              <a:t>www.iucn.org</a:t>
            </a:r>
            <a:r>
              <a:rPr lang="fr-FR" sz="1400" smtClean="0">
                <a:solidFill>
                  <a:srgbClr val="6600CC"/>
                </a:solidFill>
              </a:rPr>
              <a:t> France : </a:t>
            </a:r>
            <a:r>
              <a:rPr lang="fr-FR" sz="1400" smtClean="0">
                <a:solidFill>
                  <a:srgbClr val="6600CC"/>
                </a:solidFill>
                <a:hlinkClick r:id="rId6"/>
              </a:rPr>
              <a:t>www.uicn.fr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WCMC (World Conservation Monitoring Center) : </a:t>
            </a:r>
            <a:r>
              <a:rPr lang="fr-FR" sz="1400" smtClean="0">
                <a:solidFill>
                  <a:srgbClr val="6600CC"/>
                </a:solidFill>
                <a:hlinkClick r:id="rId7"/>
              </a:rPr>
              <a:t>www.unep-wcmc.org</a:t>
            </a: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rPr>
              <a:t>WRI (World Resources Institute) : </a:t>
            </a:r>
            <a:r>
              <a:rPr lang="fr-FR" sz="1400" smtClean="0">
                <a:solidFill>
                  <a:srgbClr val="6600CC"/>
                </a:solidFill>
                <a:hlinkClick r:id="rId8"/>
              </a:rPr>
              <a:t>www.wri.org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EEA European Environment Agency : </a:t>
            </a:r>
            <a:r>
              <a:rPr lang="fr-FR" sz="1400" smtClean="0">
                <a:solidFill>
                  <a:srgbClr val="6600CC"/>
                </a:solidFill>
                <a:hlinkClick r:id="rId9"/>
              </a:rPr>
              <a:t>www.eea.europa.eu</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PRO SYLVA (France) : </a:t>
            </a:r>
            <a:r>
              <a:rPr lang="fr-FR" sz="1400" smtClean="0">
                <a:solidFill>
                  <a:srgbClr val="6600CC"/>
                </a:solidFill>
                <a:hlinkClick r:id="rId10"/>
              </a:rPr>
              <a:t>www.prosilva.fr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Inventaire forestier national (France) : </a:t>
            </a:r>
            <a:r>
              <a:rPr lang="fr-FR" sz="1400" smtClean="0">
                <a:solidFill>
                  <a:srgbClr val="6600CC"/>
                </a:solidFill>
                <a:hlinkClick r:id="rId11"/>
              </a:rPr>
              <a:t>www.ifn.fr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12"/>
              </a:rPr>
              <a:t>http://fr.wikipedia.org/wiki/Sylviculture</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13"/>
              </a:rPr>
              <a:t>http://www.forestsmonitor.org</a:t>
            </a:r>
            <a:r>
              <a:rPr lang="fr-FR" sz="1400" smtClean="0">
                <a:solidFill>
                  <a:srgbClr val="6600CC"/>
                </a:solidFill>
              </a:rPr>
              <a:t> : Le « </a:t>
            </a:r>
            <a:r>
              <a:rPr lang="fr-FR" sz="1400" i="1" smtClean="0">
                <a:solidFill>
                  <a:srgbClr val="6600CC"/>
                </a:solidFill>
              </a:rPr>
              <a:t>Moniteur des For</a:t>
            </a:r>
            <a:r>
              <a:rPr lang="fr-FR" sz="1400" smtClean="0">
                <a:solidFill>
                  <a:srgbClr val="6600CC"/>
                </a:solidFill>
              </a:rPr>
              <a:t>êts » travaille pour augmenter la transparence et la responsabilité du secteur sylvicole.</a:t>
            </a:r>
          </a:p>
          <a:p>
            <a:pPr marL="0" indent="0" defTabSz="912813">
              <a:spcBef>
                <a:spcPct val="0"/>
              </a:spcBef>
              <a:buFont typeface="Arial" charset="0"/>
              <a:buNone/>
            </a:pPr>
            <a:r>
              <a:rPr lang="fr-FR" sz="1400" smtClean="0">
                <a:solidFill>
                  <a:srgbClr val="6600CC"/>
                </a:solidFill>
                <a:hlinkClick r:id="rId14"/>
              </a:rPr>
              <a:t>http://vertigo.revues.org</a:t>
            </a:r>
            <a:r>
              <a:rPr lang="fr-FR" sz="1400" smtClean="0">
                <a:solidFill>
                  <a:srgbClr val="6600CC"/>
                </a:solidFill>
              </a:rPr>
              <a:t> Vertigo : la revue électronique en sciences de l’environnement.</a:t>
            </a:r>
          </a:p>
          <a:p>
            <a:pPr marL="0" indent="0" defTabSz="912813">
              <a:spcBef>
                <a:spcPct val="0"/>
              </a:spcBef>
              <a:buFont typeface="Arial" charset="0"/>
              <a:buNone/>
            </a:pPr>
            <a:r>
              <a:rPr lang="fr-FR" sz="1400" smtClean="0">
                <a:solidFill>
                  <a:srgbClr val="6600CC"/>
                </a:solidFill>
                <a:hlinkClick r:id="rId15"/>
              </a:rPr>
              <a:t>www.globalforestwatch.org</a:t>
            </a:r>
            <a:r>
              <a:rPr lang="fr-FR" sz="1400" smtClean="0">
                <a:solidFill>
                  <a:srgbClr val="6600CC"/>
                </a:solidFill>
              </a:rPr>
              <a:t> : Observatoire Mondial des Forêts, une initiative du </a:t>
            </a:r>
            <a:r>
              <a:rPr lang="fr-FR" sz="1400" i="1" smtClean="0">
                <a:solidFill>
                  <a:srgbClr val="6600CC"/>
                </a:solidFill>
              </a:rPr>
              <a:t>World Resources Institute</a:t>
            </a:r>
            <a:r>
              <a:rPr lang="fr-FR" sz="1400" smtClean="0">
                <a:solidFill>
                  <a:srgbClr val="6600CC"/>
                </a:solidFill>
              </a:rPr>
              <a:t>.</a:t>
            </a:r>
          </a:p>
          <a:p>
            <a:pPr marL="0" indent="0" defTabSz="912813">
              <a:spcBef>
                <a:spcPct val="0"/>
              </a:spcBef>
              <a:buFont typeface="Arial" charset="0"/>
              <a:buNone/>
            </a:pPr>
            <a:r>
              <a:rPr lang="fr-FR" sz="1400" smtClean="0">
                <a:hlinkClick r:id="rId16"/>
              </a:rPr>
              <a:t>www.ipcc.ch</a:t>
            </a:r>
            <a:r>
              <a:rPr lang="fr-FR" sz="1400" smtClean="0"/>
              <a:t> </a:t>
            </a:r>
            <a:r>
              <a:rPr lang="fr-FR" sz="1400" smtClean="0">
                <a:solidFill>
                  <a:srgbClr val="6600CC"/>
                </a:solidFill>
              </a:rPr>
              <a:t>: Site du groupe d'experts intergouvernemental sur l'évolution du climat (GIEC) ou Intergovernmental Panel on Climate Change (IPCC).</a:t>
            </a:r>
          </a:p>
          <a:p>
            <a:pPr marL="0" indent="0" defTabSz="912813">
              <a:spcBef>
                <a:spcPct val="0"/>
              </a:spcBef>
              <a:buFont typeface="Arial" charset="0"/>
              <a:buNone/>
            </a:pPr>
            <a:r>
              <a:rPr lang="fr-FR" sz="1400" smtClean="0">
                <a:hlinkClick r:id="rId17"/>
              </a:rPr>
              <a:t>www.worldagroforestry.org</a:t>
            </a:r>
            <a:r>
              <a:rPr lang="fr-FR" sz="1400" smtClean="0"/>
              <a:t> </a:t>
            </a:r>
            <a:r>
              <a:rPr lang="fr-FR" sz="1400" smtClean="0">
                <a:solidFill>
                  <a:srgbClr val="6600CC"/>
                </a:solidFill>
              </a:rPr>
              <a:t>: Centre Agroforestier Mondial (Nairobi, Kenya).</a:t>
            </a:r>
          </a:p>
          <a:p>
            <a:pPr marL="0" indent="0" algn="just" defTabSz="912813">
              <a:spcBef>
                <a:spcPct val="0"/>
              </a:spcBef>
              <a:buFont typeface="Arial" charset="0"/>
              <a:buNone/>
            </a:pPr>
            <a:r>
              <a:rPr lang="en-US" sz="1400" smtClean="0">
                <a:solidFill>
                  <a:srgbClr val="6600CC"/>
                </a:solidFill>
                <a:hlinkClick r:id="rId18"/>
              </a:rPr>
              <a:t>http://www.amazonize.com/amazonize.com/fruits.html</a:t>
            </a:r>
            <a:r>
              <a:rPr lang="en-US" sz="1400" smtClean="0">
                <a:solidFill>
                  <a:srgbClr val="6600CC"/>
                </a:solidFill>
              </a:rPr>
              <a:t> </a:t>
            </a:r>
          </a:p>
          <a:p>
            <a:pPr marL="0" indent="0" algn="just" defTabSz="912813">
              <a:spcBef>
                <a:spcPct val="0"/>
              </a:spcBef>
              <a:buFont typeface="Arial" charset="0"/>
              <a:buNone/>
            </a:pPr>
            <a:r>
              <a:rPr lang="fr-FR" sz="1400" u="sng" smtClean="0">
                <a:hlinkClick r:id="rId19"/>
              </a:rPr>
              <a:t>http://www.rain-tree.com/facts.htm</a:t>
            </a:r>
            <a:r>
              <a:rPr lang="fr-FR" sz="1600" u="sng" smtClean="0"/>
              <a:t> </a:t>
            </a:r>
            <a:r>
              <a:rPr lang="en-US" sz="1600" smtClean="0">
                <a:solidFill>
                  <a:srgbClr val="6600CC"/>
                </a:solidFill>
              </a:rPr>
              <a:t> </a:t>
            </a:r>
          </a:p>
          <a:p>
            <a:pPr marL="0" indent="0" defTabSz="912813">
              <a:spcBef>
                <a:spcPct val="0"/>
              </a:spcBef>
              <a:buFont typeface="Arial" charset="0"/>
              <a:buNone/>
            </a:pPr>
            <a:r>
              <a:rPr lang="fr-FR" sz="1200" i="1" smtClean="0">
                <a:solidFill>
                  <a:srgbClr val="6600CC"/>
                </a:solidFill>
              </a:rPr>
              <a:t>(</a:t>
            </a:r>
            <a:r>
              <a:rPr lang="fr-FR" sz="1200" i="1" smtClean="0">
                <a:solidFill>
                  <a:srgbClr val="6600CC"/>
                </a:solidFill>
                <a:hlinkClick r:id="rId20"/>
              </a:rPr>
              <a:t>www.frm-france.com</a:t>
            </a:r>
            <a:r>
              <a:rPr lang="fr-FR" sz="1200" i="1" smtClean="0">
                <a:solidFill>
                  <a:srgbClr val="6600CC"/>
                </a:solidFill>
              </a:rPr>
              <a:t> : Forêt Ressources Management : consultant spécialiste de la cartographie et de l'aménagement forestier durable et appui a la certification des productions forestières du bassin du Congo).</a:t>
            </a:r>
          </a:p>
          <a:p>
            <a:pPr marL="0" indent="0" defTabSz="912813"/>
            <a:r>
              <a:rPr lang="fr-FR" sz="1200" i="1" smtClean="0">
                <a:solidFill>
                  <a:srgbClr val="6600CC"/>
                </a:solidFill>
                <a:hlinkClick r:id="rId21"/>
              </a:rPr>
              <a:t>http://www.wwf.fr/s-informer/campagnes/je-dis-non-au-bois-illegal</a:t>
            </a:r>
            <a:r>
              <a:rPr lang="fr-FR" sz="1200" i="1" smtClean="0">
                <a:solidFill>
                  <a:srgbClr val="6600CC"/>
                </a:solidFill>
              </a:rPr>
              <a:t>  (campagne non au bois illégal).</a:t>
            </a:r>
          </a:p>
          <a:p>
            <a:pPr marL="0" indent="0" defTabSz="912813"/>
            <a:r>
              <a:rPr lang="fr-FR" sz="1200" i="1" smtClean="0">
                <a:solidFill>
                  <a:srgbClr val="6600CC"/>
                </a:solidFill>
                <a:hlinkClick r:id="rId22"/>
              </a:rPr>
              <a:t>www.nonalorillegal.fr</a:t>
            </a:r>
            <a:r>
              <a:rPr lang="fr-FR" sz="1200" i="1" smtClean="0">
                <a:solidFill>
                  <a:srgbClr val="6600CC"/>
                </a:solidFill>
              </a:rPr>
              <a:t>  (campagne non à l’or illégal).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84CF1B9-22BA-4E05-99B8-5CFFC4C62F0F}" type="slidenum">
              <a:rPr lang="fr-FR" sz="1200" b="0">
                <a:solidFill>
                  <a:schemeClr val="tx1">
                    <a:tint val="75000"/>
                  </a:schemeClr>
                </a:solidFill>
                <a:latin typeface="Times New Roman" pitchFamily="18" charset="0"/>
              </a:rPr>
              <a:pPr algn="r" fontAlgn="auto">
                <a:spcBef>
                  <a:spcPts val="0"/>
                </a:spcBef>
                <a:spcAft>
                  <a:spcPts val="0"/>
                </a:spcAft>
                <a:defRPr/>
              </a:pPr>
              <a:t>136</a:t>
            </a:fld>
            <a:endParaRPr lang="fr-FR" sz="1200" b="0" dirty="0">
              <a:solidFill>
                <a:schemeClr val="tx1">
                  <a:tint val="75000"/>
                </a:schemeClr>
              </a:solidFill>
              <a:latin typeface="Times New Roman" pitchFamily="18" charset="0"/>
            </a:endParaRPr>
          </a:p>
        </p:txBody>
      </p:sp>
      <p:sp>
        <p:nvSpPr>
          <p:cNvPr id="136196" name="Espace réservé du contenu 1"/>
          <p:cNvSpPr>
            <a:spLocks noGrp="1"/>
          </p:cNvSpPr>
          <p:nvPr>
            <p:ph/>
          </p:nvPr>
        </p:nvSpPr>
        <p:spPr>
          <a:xfrm>
            <a:off x="142875" y="857250"/>
            <a:ext cx="9001125" cy="5786438"/>
          </a:xfrm>
        </p:spPr>
        <p:txBody>
          <a:bodyPr/>
          <a:lstStyle/>
          <a:p>
            <a:pPr marL="0" indent="0" defTabSz="912813" eaLnBrk="1" hangingPunct="1">
              <a:spcBef>
                <a:spcPct val="0"/>
              </a:spcBef>
              <a:buFont typeface="Arial" charset="0"/>
              <a:buNone/>
            </a:pPr>
            <a:r>
              <a:rPr lang="fr-FR" sz="2400" b="1" u="sng" smtClean="0">
                <a:solidFill>
                  <a:srgbClr val="660066"/>
                </a:solidFill>
              </a:rPr>
              <a:t>28) Associations luttant contre la déforestation</a:t>
            </a:r>
          </a:p>
          <a:p>
            <a:pPr marL="0" indent="0" defTabSz="912813" eaLnBrk="1" hangingPunct="1">
              <a:spcBef>
                <a:spcPct val="0"/>
              </a:spcBef>
              <a:buFont typeface="Arial" charset="0"/>
              <a:buNone/>
            </a:pPr>
            <a:endParaRPr lang="fr-FR" sz="2000" smtClean="0">
              <a:solidFill>
                <a:srgbClr val="660066"/>
              </a:solidFill>
            </a:endParaRPr>
          </a:p>
          <a:p>
            <a:pPr marL="0" indent="0" defTabSz="912813" eaLnBrk="1" hangingPunct="1">
              <a:spcBef>
                <a:spcPct val="0"/>
              </a:spcBef>
              <a:buFont typeface="Arial" charset="0"/>
              <a:buNone/>
            </a:pPr>
            <a:endParaRPr lang="fr-FR" sz="1200" smtClean="0"/>
          </a:p>
        </p:txBody>
      </p:sp>
      <p:sp>
        <p:nvSpPr>
          <p:cNvPr id="136197" name="ZoneTexte 4"/>
          <p:cNvSpPr txBox="1">
            <a:spLocks noChangeArrowheads="1"/>
          </p:cNvSpPr>
          <p:nvPr/>
        </p:nvSpPr>
        <p:spPr bwMode="auto">
          <a:xfrm>
            <a:off x="214313" y="1349375"/>
            <a:ext cx="8929687"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Arial" charset="0"/>
              <a:buChar char="•"/>
            </a:pPr>
            <a:r>
              <a:rPr lang="fr-FR" sz="1400" b="0" i="1">
                <a:solidFill>
                  <a:srgbClr val="6600CC"/>
                </a:solidFill>
              </a:rPr>
              <a:t> </a:t>
            </a:r>
            <a:r>
              <a:rPr lang="fr-FR" sz="1400" b="0" i="1">
                <a:solidFill>
                  <a:srgbClr val="6600CC"/>
                </a:solidFill>
                <a:hlinkClick r:id="rId2" tooltip="Amis de la Terre"/>
              </a:rPr>
              <a:t>Amis de la Terre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3" tooltip="Terre Sacrée"/>
              </a:rPr>
              <a:t>Terre Sacrée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4" tooltip="Rainforest Foundation"/>
              </a:rPr>
              <a:t>Rainforest Foundation</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5" tooltip="ADETOP"/>
              </a:rPr>
              <a:t>ADETOP</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6" tooltip="Déforestation Amazonie"/>
              </a:rPr>
              <a:t>Déforestation Amazonie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7" tooltip="Arutam"/>
              </a:rPr>
              <a:t>Arutam</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8" tooltip="Site "/>
              </a:rPr>
              <a:t>Site "Forêt" du WWF</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9" tooltip="Taïga Rescue"/>
              </a:rPr>
              <a:t>Taïga Rescue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0" tooltip="Bruno Manser Fonds"/>
              </a:rPr>
              <a:t>Bruno Manser Fonds</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1" tooltip="Institut Jane Goodall"/>
              </a:rPr>
              <a:t>Institut Jane Goodall</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2" tooltip="Liste rouge de l'UICN"/>
              </a:rPr>
              <a:t>Liste rouge de l'UICN</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3" tooltip="CITES"/>
              </a:rPr>
              <a:t>CITES</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4" tooltip="Site "/>
              </a:rPr>
              <a:t>Site "Forêts" de Greenpeace France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5" tooltip="Global Forest Watch"/>
              </a:rPr>
              <a:t>Global Forest Watch</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6" tooltip="Portail Rainforest"/>
              </a:rPr>
              <a:t>Portail Rainforest</a:t>
            </a:r>
            <a:endParaRPr lang="fr-FR" sz="1400" b="0" i="1">
              <a:solidFill>
                <a:srgbClr val="6600CC"/>
              </a:solidFill>
            </a:endParaRPr>
          </a:p>
          <a:p>
            <a:pPr eaLnBrk="1" hangingPunct="1">
              <a:buFont typeface="Arial" charset="0"/>
              <a:buChar char="•"/>
            </a:pPr>
            <a:r>
              <a:rPr lang="en-US" sz="1400" b="0" i="1">
                <a:solidFill>
                  <a:srgbClr val="6600CC"/>
                </a:solidFill>
              </a:rPr>
              <a:t> </a:t>
            </a:r>
            <a:r>
              <a:rPr lang="en-US" sz="1400" b="0" i="1">
                <a:solidFill>
                  <a:srgbClr val="6600CC"/>
                </a:solidFill>
                <a:hlinkClick r:id="rId17"/>
              </a:rPr>
              <a:t>UNESCO</a:t>
            </a:r>
            <a:r>
              <a:rPr lang="en-US" sz="1400" b="0" i="1">
                <a:solidFill>
                  <a:srgbClr val="6600CC"/>
                </a:solidFill>
              </a:rPr>
              <a:t> </a:t>
            </a:r>
          </a:p>
          <a:p>
            <a:pPr eaLnBrk="1" hangingPunct="1">
              <a:buFont typeface="Arial" charset="0"/>
              <a:buChar char="•"/>
            </a:pPr>
            <a:r>
              <a:rPr lang="en-US" sz="1400" b="0" i="1">
                <a:solidFill>
                  <a:srgbClr val="6600CC"/>
                </a:solidFill>
              </a:rPr>
              <a:t> </a:t>
            </a:r>
            <a:r>
              <a:rPr lang="en-US" sz="1400" b="0" i="1">
                <a:solidFill>
                  <a:srgbClr val="6600CC"/>
                </a:solidFill>
                <a:hlinkClick r:id="rId18"/>
              </a:rPr>
              <a:t>Green Belt Movement </a:t>
            </a:r>
            <a:endParaRPr lang="en-US" sz="1400" b="0" i="1">
              <a:solidFill>
                <a:srgbClr val="6600CC"/>
              </a:solidFill>
            </a:endParaRPr>
          </a:p>
          <a:p>
            <a:pPr eaLnBrk="1" hangingPunct="1">
              <a:buFont typeface="Arial" charset="0"/>
              <a:buChar char="•"/>
            </a:pPr>
            <a:r>
              <a:rPr lang="en-US" sz="1400" b="0" i="1">
                <a:solidFill>
                  <a:srgbClr val="6600CC"/>
                </a:solidFill>
              </a:rPr>
              <a:t> </a:t>
            </a:r>
            <a:r>
              <a:rPr lang="en-US" sz="1400" b="0" i="1">
                <a:solidFill>
                  <a:srgbClr val="6600CC"/>
                </a:solidFill>
                <a:hlinkClick r:id="rId19"/>
              </a:rPr>
              <a:t>IMAZON</a:t>
            </a:r>
            <a:r>
              <a:rPr lang="en-US" sz="1400" b="0" i="1">
                <a:solidFill>
                  <a:srgbClr val="6600CC"/>
                </a:solidFill>
              </a:rPr>
              <a:t>, </a:t>
            </a:r>
          </a:p>
          <a:p>
            <a:pPr eaLnBrk="1" hangingPunct="1">
              <a:buFont typeface="Arial" charset="0"/>
              <a:buChar char="•"/>
            </a:pPr>
            <a:r>
              <a:rPr lang="en-US" sz="1400" b="0" i="1">
                <a:solidFill>
                  <a:srgbClr val="6600CC"/>
                </a:solidFill>
              </a:rPr>
              <a:t> </a:t>
            </a:r>
            <a:r>
              <a:rPr lang="en-US" sz="1400" b="0" i="1">
                <a:solidFill>
                  <a:srgbClr val="6600CC"/>
                </a:solidFill>
                <a:hlinkClick r:id="rId20"/>
              </a:rPr>
              <a:t>Good Planet</a:t>
            </a:r>
            <a:endParaRPr lang="en-US" sz="1400" b="0" i="1">
              <a:solidFill>
                <a:srgbClr val="6600CC"/>
              </a:solidFill>
            </a:endParaRPr>
          </a:p>
          <a:p>
            <a:pPr algn="just" eaLnBrk="1" hangingPunct="1">
              <a:buFont typeface="Arial" charset="0"/>
              <a:buChar char="•"/>
            </a:pPr>
            <a:r>
              <a:rPr lang="fr-FR" sz="1400" b="0" i="1">
                <a:solidFill>
                  <a:srgbClr val="6600CC"/>
                </a:solidFill>
              </a:rPr>
              <a:t> Association Cœur de Forêt (protection et la valorisation des forêts primaires) : </a:t>
            </a:r>
            <a:r>
              <a:rPr lang="fr-FR" sz="1400" b="0" i="1">
                <a:solidFill>
                  <a:srgbClr val="6600CC"/>
                </a:solidFill>
                <a:hlinkClick r:id="rId21"/>
              </a:rPr>
              <a:t>www.coeurdeforet.com</a:t>
            </a:r>
            <a:r>
              <a:rPr lang="fr-FR" b="0" i="1"/>
              <a:t> </a:t>
            </a:r>
            <a:endParaRPr lang="en-US" sz="1400" b="0" i="1">
              <a:solidFill>
                <a:srgbClr val="6600CC"/>
              </a:solidFill>
            </a:endParaRPr>
          </a:p>
          <a:p>
            <a:pPr eaLnBrk="1" hangingPunct="1">
              <a:buFont typeface="Arial" charset="0"/>
              <a:buChar char="•"/>
            </a:pPr>
            <a:r>
              <a:rPr lang="en-US" sz="1400" b="0" i="1">
                <a:solidFill>
                  <a:srgbClr val="6600CC"/>
                </a:solidFill>
              </a:rPr>
              <a:t> OCHA (United Nations Office for the Coordination of Humanitarian Affairs) </a:t>
            </a:r>
            <a:r>
              <a:rPr lang="en-US" sz="1400" b="0" i="1">
                <a:solidFill>
                  <a:srgbClr val="6600CC"/>
                </a:solidFill>
                <a:hlinkClick r:id="rId22"/>
              </a:rPr>
              <a:t>http://ochaonline.un.org</a:t>
            </a:r>
            <a:r>
              <a:rPr lang="en-US" sz="1400" b="0" i="1">
                <a:solidFill>
                  <a:srgbClr val="6600CC"/>
                </a:solidFill>
              </a:rPr>
              <a:t> </a:t>
            </a:r>
          </a:p>
          <a:p>
            <a:pPr eaLnBrk="1" hangingPunct="1">
              <a:buFont typeface="Arial" charset="0"/>
              <a:buChar char="•"/>
            </a:pPr>
            <a:r>
              <a:rPr lang="fr-FR" sz="1400" b="0" i="1">
                <a:solidFill>
                  <a:srgbClr val="6600CC"/>
                </a:solidFill>
              </a:rPr>
              <a:t> Association des haies vives :   </a:t>
            </a:r>
            <a:r>
              <a:rPr lang="fr-FR" sz="1400" b="0" i="1">
                <a:hlinkClick r:id="rId23"/>
              </a:rPr>
              <a:t>http://www.haiesvives.org</a:t>
            </a:r>
            <a:r>
              <a:rPr lang="fr-FR" sz="1400" b="0" i="1"/>
              <a:t> </a:t>
            </a:r>
            <a:r>
              <a:rPr lang="fr-FR" sz="1400" b="0" i="1">
                <a:solidFill>
                  <a:srgbClr val="6600CC"/>
                </a:solidFill>
              </a:rPr>
              <a:t>Etc. …</a:t>
            </a:r>
          </a:p>
          <a:p>
            <a:pPr eaLnBrk="1" hangingPunct="1">
              <a:buFont typeface="Arial" charset="0"/>
              <a:buChar char="•"/>
            </a:pPr>
            <a:r>
              <a:rPr lang="fr-FR" sz="1200" b="0" i="1">
                <a:solidFill>
                  <a:srgbClr val="6600CC"/>
                </a:solidFill>
              </a:rPr>
              <a:t> Institut de l'Environnement et de Recherches Agricoles (INERA), 04 BP 8645 Ouagadougou 04, Burkina Faso, Tél. : (O0 226) 34 71 12 et 34 02 70, Fax : (00 226) 34 02 71, Courriel: inera.direction@fasonet.bf, Site Web : </a:t>
            </a:r>
            <a:r>
              <a:rPr lang="fr-FR" sz="1200" b="0" i="1">
                <a:solidFill>
                  <a:srgbClr val="6600CC"/>
                </a:solidFill>
                <a:hlinkClick r:id="rId24"/>
              </a:rPr>
              <a:t>www.inera.bf</a:t>
            </a:r>
            <a:r>
              <a:rPr lang="fr-FR" sz="1200" b="0" i="1">
                <a:solidFill>
                  <a:srgbClr val="6600CC"/>
                </a:solidFill>
              </a:rPr>
              <a:t> </a:t>
            </a:r>
          </a:p>
          <a:p>
            <a:pPr eaLnBrk="1" hangingPunct="1">
              <a:buFont typeface="Arial" charset="0"/>
              <a:buChar char="•"/>
            </a:pPr>
            <a:r>
              <a:rPr lang="fr-FR" sz="1200" b="0" i="1">
                <a:solidFill>
                  <a:srgbClr val="6600CC"/>
                </a:solidFill>
              </a:rPr>
              <a:t>Cette liste n’est pas exhaustive.</a:t>
            </a:r>
          </a:p>
        </p:txBody>
      </p:sp>
      <p:pic>
        <p:nvPicPr>
          <p:cNvPr id="136198" name="Picture 23" descr="alain mesili -  foert vu cei3l"/>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86313" y="1714500"/>
            <a:ext cx="22510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E69E923-FD2D-4C23-B7E8-74E3944C6CBD}" type="slidenum">
              <a:rPr lang="fr-FR" sz="1200" b="0">
                <a:solidFill>
                  <a:schemeClr val="tx1">
                    <a:tint val="75000"/>
                  </a:schemeClr>
                </a:solidFill>
                <a:latin typeface="Times New Roman" pitchFamily="18" charset="0"/>
              </a:rPr>
              <a:pPr algn="r" fontAlgn="auto">
                <a:spcBef>
                  <a:spcPts val="0"/>
                </a:spcBef>
                <a:spcAft>
                  <a:spcPts val="0"/>
                </a:spcAft>
                <a:defRPr/>
              </a:pPr>
              <a:t>137</a:t>
            </a:fld>
            <a:endParaRPr lang="fr-FR" sz="1200" b="0" dirty="0">
              <a:solidFill>
                <a:schemeClr val="tx1">
                  <a:tint val="75000"/>
                </a:schemeClr>
              </a:solidFill>
              <a:latin typeface="Times New Roman" pitchFamily="18" charset="0"/>
            </a:endParaRPr>
          </a:p>
        </p:txBody>
      </p:sp>
      <p:sp>
        <p:nvSpPr>
          <p:cNvPr id="137220" name="ZoneTexte 4"/>
          <p:cNvSpPr txBox="1">
            <a:spLocks noChangeArrowheads="1"/>
          </p:cNvSpPr>
          <p:nvPr/>
        </p:nvSpPr>
        <p:spPr bwMode="auto">
          <a:xfrm>
            <a:off x="137915" y="1052736"/>
            <a:ext cx="88582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a:t>
            </a:r>
            <a:endParaRPr lang="fr-FR" b="0" dirty="0">
              <a:solidFill>
                <a:srgbClr val="6600CC"/>
              </a:solidFill>
            </a:endParaRPr>
          </a:p>
          <a:p>
            <a:pPr algn="just" eaLnBrk="1" hangingPunct="1"/>
            <a:endParaRPr lang="fr-FR" sz="1400" b="0" i="1" dirty="0">
              <a:solidFill>
                <a:srgbClr val="6600CC"/>
              </a:solidFill>
            </a:endParaRPr>
          </a:p>
          <a:p>
            <a:pPr eaLnBrk="1" hangingPunct="1"/>
            <a:r>
              <a:rPr lang="fr-FR" sz="1400" b="0" i="1" u="sng" dirty="0">
                <a:solidFill>
                  <a:srgbClr val="6600CC"/>
                </a:solidFill>
              </a:rPr>
              <a:t>Note</a:t>
            </a:r>
            <a:r>
              <a:rPr lang="fr-FR" sz="1400" b="0" i="1" dirty="0">
                <a:solidFill>
                  <a:srgbClr val="6600CC"/>
                </a:solidFill>
              </a:rPr>
              <a:t> : 1) en gros caractères, en rapport </a:t>
            </a:r>
            <a:r>
              <a:rPr lang="fr-FR" sz="1400" i="1" dirty="0">
                <a:solidFill>
                  <a:srgbClr val="6600CC"/>
                </a:solidFill>
              </a:rPr>
              <a:t>direct</a:t>
            </a:r>
            <a:r>
              <a:rPr lang="fr-FR" sz="1400" b="0" i="1" dirty="0">
                <a:solidFill>
                  <a:srgbClr val="6600CC"/>
                </a:solidFill>
              </a:rPr>
              <a:t> avec notre sujet, la déforestation.</a:t>
            </a:r>
          </a:p>
          <a:p>
            <a:pPr eaLnBrk="1" hangingPunct="1"/>
            <a:r>
              <a:rPr lang="fr-FR" sz="1400" b="0" i="1" dirty="0">
                <a:solidFill>
                  <a:srgbClr val="6600CC"/>
                </a:solidFill>
              </a:rPr>
              <a:t>2) En petit caractères, en rapport </a:t>
            </a:r>
            <a:r>
              <a:rPr lang="fr-FR" sz="1400" i="1" dirty="0">
                <a:solidFill>
                  <a:srgbClr val="6600CC"/>
                </a:solidFill>
              </a:rPr>
              <a:t>indirect</a:t>
            </a:r>
            <a:r>
              <a:rPr lang="fr-FR" sz="1400" b="0" i="1" dirty="0">
                <a:solidFill>
                  <a:srgbClr val="6600CC"/>
                </a:solidFill>
              </a:rPr>
              <a:t> avec notre sujet.</a:t>
            </a:r>
          </a:p>
          <a:p>
            <a:pPr algn="just" eaLnBrk="1" hangingPunct="1"/>
            <a:endParaRPr lang="fr-FR" sz="1400" b="0" i="1" dirty="0">
              <a:solidFill>
                <a:srgbClr val="6600CC"/>
              </a:solidFill>
            </a:endParaRPr>
          </a:p>
          <a:p>
            <a:pPr algn="just" eaLnBrk="1" hangingPunct="1"/>
            <a:r>
              <a:rPr lang="fr-FR" sz="1400" b="0" i="1" dirty="0">
                <a:solidFill>
                  <a:srgbClr val="6600CC"/>
                </a:solidFill>
              </a:rPr>
              <a:t>Les mots de ce document sont utilisés tel qu’ils sont définis dans la plupart des dictionnaires de normes . Le sens précis et l’interprétation de certaines phrases (comme communautés locales) devra être décidé dans le contexte local par les gestionnaires et les certificateurs. Dans ce document les mots suivants veulent dire :</a:t>
            </a:r>
          </a:p>
          <a:p>
            <a:pPr algn="just" eaLnBrk="1" hangingPunct="1"/>
            <a:endParaRPr lang="fr-FR" sz="1400" b="0" i="1" dirty="0">
              <a:solidFill>
                <a:srgbClr val="6600CC"/>
              </a:solidFill>
            </a:endParaRPr>
          </a:p>
          <a:p>
            <a:pPr algn="just" eaLnBrk="1" hangingPunct="1"/>
            <a:r>
              <a:rPr lang="fr-FR" sz="1400" i="1" dirty="0">
                <a:solidFill>
                  <a:srgbClr val="6600CC"/>
                </a:solidFill>
              </a:rPr>
              <a:t>Abattage</a:t>
            </a:r>
            <a:r>
              <a:rPr lang="fr-FR" sz="1400" b="0" dirty="0">
                <a:solidFill>
                  <a:srgbClr val="6600CC"/>
                </a:solidFill>
              </a:rPr>
              <a:t> : Action d’abattre, de faire tomber les bois, couper les arbres qui sont sur </a:t>
            </a:r>
            <a:r>
              <a:rPr lang="fr-FR" sz="1400" b="0" dirty="0" smtClean="0">
                <a:solidFill>
                  <a:srgbClr val="6600CC"/>
                </a:solidFill>
              </a:rPr>
              <a:t>pied (cf. </a:t>
            </a:r>
            <a:r>
              <a:rPr lang="fr-FR" sz="1400" b="0" i="1" dirty="0" smtClean="0">
                <a:solidFill>
                  <a:srgbClr val="6600CC"/>
                </a:solidFill>
              </a:rPr>
              <a:t>éclaircie, trouée</a:t>
            </a:r>
            <a:r>
              <a:rPr lang="fr-FR" sz="1400" b="0" dirty="0" smtClean="0">
                <a:solidFill>
                  <a:srgbClr val="6600CC"/>
                </a:solidFill>
              </a:rPr>
              <a:t>). </a:t>
            </a:r>
            <a:endParaRPr lang="fr-FR" sz="1400" b="0" dirty="0">
              <a:solidFill>
                <a:srgbClr val="6600CC"/>
              </a:solidFill>
            </a:endParaRPr>
          </a:p>
          <a:p>
            <a:pPr algn="just" eaLnBrk="1" hangingPunct="1"/>
            <a:r>
              <a:rPr lang="fr-FR" sz="1400" i="1" dirty="0">
                <a:solidFill>
                  <a:srgbClr val="6600CC"/>
                </a:solidFill>
              </a:rPr>
              <a:t>Abattage manuel</a:t>
            </a:r>
            <a:r>
              <a:rPr lang="fr-FR" sz="1400" b="0" dirty="0">
                <a:solidFill>
                  <a:srgbClr val="6600CC"/>
                </a:solidFill>
              </a:rPr>
              <a:t> : Abattage d'arbres au moyen d'outils non motorisés (haches, scies, etc.). </a:t>
            </a:r>
          </a:p>
          <a:p>
            <a:pPr algn="just" eaLnBrk="1" hangingPunct="1"/>
            <a:r>
              <a:rPr lang="fr-FR" sz="1400" i="1" dirty="0">
                <a:solidFill>
                  <a:srgbClr val="6600CC"/>
                </a:solidFill>
              </a:rPr>
              <a:t>Abattage manuel motorisé</a:t>
            </a:r>
            <a:r>
              <a:rPr lang="fr-FR" sz="1400" b="0" dirty="0">
                <a:solidFill>
                  <a:srgbClr val="6600CC"/>
                </a:solidFill>
              </a:rPr>
              <a:t> : Abattage d'arbres à l'aide d'outils à main motorisés, généralement des scies à chaîne. </a:t>
            </a:r>
          </a:p>
          <a:p>
            <a:pPr algn="just" eaLnBrk="1" hangingPunct="1"/>
            <a:r>
              <a:rPr lang="fr-FR" sz="1400" i="1" dirty="0">
                <a:solidFill>
                  <a:srgbClr val="6600CC"/>
                </a:solidFill>
              </a:rPr>
              <a:t>Abattage mécanisé</a:t>
            </a:r>
            <a:r>
              <a:rPr lang="fr-FR" sz="1400" b="0" dirty="0">
                <a:solidFill>
                  <a:srgbClr val="6600CC"/>
                </a:solidFill>
              </a:rPr>
              <a:t> : Abattage d'arbres à l'aide d'engins spécialisés (</a:t>
            </a:r>
            <a:r>
              <a:rPr lang="fr-FR" sz="1400" b="0" dirty="0" err="1">
                <a:solidFill>
                  <a:srgbClr val="6600CC"/>
                </a:solidFill>
              </a:rPr>
              <a:t>abatteuses</a:t>
            </a:r>
            <a:r>
              <a:rPr lang="fr-FR" sz="1400" b="0" dirty="0">
                <a:solidFill>
                  <a:srgbClr val="6600CC"/>
                </a:solidFill>
              </a:rPr>
              <a:t>-groupeuses, </a:t>
            </a:r>
            <a:r>
              <a:rPr lang="fr-FR" sz="1400" b="0" dirty="0" err="1">
                <a:solidFill>
                  <a:srgbClr val="6600CC"/>
                </a:solidFill>
              </a:rPr>
              <a:t>abatteuses</a:t>
            </a:r>
            <a:r>
              <a:rPr lang="fr-FR" sz="1400" b="0" dirty="0">
                <a:solidFill>
                  <a:srgbClr val="6600CC"/>
                </a:solidFill>
              </a:rPr>
              <a:t>-tronçonneuses, etc.). </a:t>
            </a:r>
          </a:p>
          <a:p>
            <a:pPr algn="just" eaLnBrk="1" hangingPunct="1"/>
            <a:r>
              <a:rPr lang="fr-FR" sz="1400" i="1" dirty="0" err="1">
                <a:solidFill>
                  <a:srgbClr val="6600CC"/>
                </a:solidFill>
              </a:rPr>
              <a:t>Abatteuse</a:t>
            </a:r>
            <a:r>
              <a:rPr lang="fr-FR" sz="1400" i="1" dirty="0">
                <a:solidFill>
                  <a:srgbClr val="6600CC"/>
                </a:solidFill>
              </a:rPr>
              <a:t>-tronçonneuse</a:t>
            </a:r>
            <a:r>
              <a:rPr lang="fr-FR" sz="1400" b="0" dirty="0">
                <a:solidFill>
                  <a:srgbClr val="6600CC"/>
                </a:solidFill>
              </a:rPr>
              <a:t> : Engin multifonctionnel servant à abattre les arbres, à les ébrancher et à les tronçonner en billes.</a:t>
            </a:r>
          </a:p>
          <a:p>
            <a:pPr algn="just" eaLnBrk="1" hangingPunct="1"/>
            <a:r>
              <a:rPr lang="fr-FR" sz="1400" i="1" dirty="0">
                <a:solidFill>
                  <a:srgbClr val="6600CC"/>
                </a:solidFill>
              </a:rPr>
              <a:t>AAC</a:t>
            </a:r>
            <a:r>
              <a:rPr lang="fr-FR" sz="1400" b="0" dirty="0">
                <a:solidFill>
                  <a:srgbClr val="6600CC"/>
                </a:solidFill>
              </a:rPr>
              <a:t> : </a:t>
            </a:r>
            <a:r>
              <a:rPr lang="fr-FR" sz="1400" b="0" dirty="0" err="1">
                <a:solidFill>
                  <a:srgbClr val="6600CC"/>
                </a:solidFill>
              </a:rPr>
              <a:t>Annual</a:t>
            </a:r>
            <a:r>
              <a:rPr lang="fr-FR" sz="1400" b="0" dirty="0">
                <a:solidFill>
                  <a:srgbClr val="6600CC"/>
                </a:solidFill>
              </a:rPr>
              <a:t> </a:t>
            </a:r>
            <a:r>
              <a:rPr lang="fr-FR" sz="1400" b="0" dirty="0" err="1">
                <a:solidFill>
                  <a:srgbClr val="6600CC"/>
                </a:solidFill>
              </a:rPr>
              <a:t>allowable</a:t>
            </a:r>
            <a:r>
              <a:rPr lang="fr-FR" sz="1400" b="0" dirty="0">
                <a:solidFill>
                  <a:srgbClr val="6600CC"/>
                </a:solidFill>
              </a:rPr>
              <a:t> </a:t>
            </a:r>
            <a:r>
              <a:rPr lang="fr-FR" sz="1400" b="0" dirty="0" err="1">
                <a:solidFill>
                  <a:srgbClr val="6600CC"/>
                </a:solidFill>
              </a:rPr>
              <a:t>cut</a:t>
            </a:r>
            <a:r>
              <a:rPr lang="fr-FR" sz="1400" b="0" dirty="0">
                <a:solidFill>
                  <a:srgbClr val="6600CC"/>
                </a:solidFill>
              </a:rPr>
              <a:t>. voir </a:t>
            </a:r>
            <a:r>
              <a:rPr lang="fr-FR" sz="1400" b="0" i="1" dirty="0">
                <a:solidFill>
                  <a:srgbClr val="6600CC"/>
                </a:solidFill>
              </a:rPr>
              <a:t>Possibilité de coupe annuelle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E69E923-FD2D-4C23-B7E8-74E3944C6CBD}" type="slidenum">
              <a:rPr lang="fr-FR" sz="1200" b="0">
                <a:solidFill>
                  <a:schemeClr val="tx1">
                    <a:tint val="75000"/>
                  </a:schemeClr>
                </a:solidFill>
                <a:latin typeface="Times New Roman" pitchFamily="18" charset="0"/>
              </a:rPr>
              <a:pPr algn="r" fontAlgn="auto">
                <a:spcBef>
                  <a:spcPts val="0"/>
                </a:spcBef>
                <a:spcAft>
                  <a:spcPts val="0"/>
                </a:spcAft>
                <a:defRPr/>
              </a:pPr>
              <a:t>138</a:t>
            </a:fld>
            <a:endParaRPr lang="fr-FR" sz="1200" b="0" dirty="0">
              <a:solidFill>
                <a:schemeClr val="tx1">
                  <a:tint val="75000"/>
                </a:schemeClr>
              </a:solidFill>
              <a:latin typeface="Times New Roman" pitchFamily="18" charset="0"/>
            </a:endParaRPr>
          </a:p>
        </p:txBody>
      </p:sp>
      <p:sp>
        <p:nvSpPr>
          <p:cNvPr id="137220" name="ZoneTexte 4"/>
          <p:cNvSpPr txBox="1">
            <a:spLocks noChangeArrowheads="1"/>
          </p:cNvSpPr>
          <p:nvPr/>
        </p:nvSpPr>
        <p:spPr bwMode="auto">
          <a:xfrm>
            <a:off x="131763" y="1124744"/>
            <a:ext cx="88582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smtClean="0">
                <a:solidFill>
                  <a:srgbClr val="6600CC"/>
                </a:solidFill>
              </a:rPr>
              <a:t>Accrue(s) forestière(s)</a:t>
            </a:r>
            <a:r>
              <a:rPr lang="fr-FR" sz="1400" b="0" dirty="0" smtClean="0">
                <a:solidFill>
                  <a:srgbClr val="6600CC"/>
                </a:solidFill>
              </a:rPr>
              <a:t> </a:t>
            </a:r>
            <a:r>
              <a:rPr lang="fr-FR" sz="1400" b="0" dirty="0">
                <a:solidFill>
                  <a:srgbClr val="6600CC"/>
                </a:solidFill>
              </a:rPr>
              <a:t>: Peuplement forestier colonisant un espace non boisé</a:t>
            </a:r>
            <a:r>
              <a:rPr lang="fr-FR" sz="1400" b="0" dirty="0" smtClean="0">
                <a:solidFill>
                  <a:srgbClr val="6600CC"/>
                </a:solidFill>
              </a:rPr>
              <a:t>. </a:t>
            </a:r>
            <a:r>
              <a:rPr lang="fr-FR" sz="1400" b="0" dirty="0">
                <a:solidFill>
                  <a:srgbClr val="6600CC"/>
                </a:solidFill>
              </a:rPr>
              <a:t>En </a:t>
            </a:r>
            <a:r>
              <a:rPr lang="fr-FR" sz="1400" b="0" dirty="0">
                <a:solidFill>
                  <a:srgbClr val="6600CC"/>
                </a:solidFill>
                <a:hlinkClick r:id="rId2" tooltip="Sylviculture"/>
              </a:rPr>
              <a:t>sylviculture</a:t>
            </a:r>
            <a:r>
              <a:rPr lang="fr-FR" sz="1400" b="0" dirty="0">
                <a:solidFill>
                  <a:srgbClr val="6600CC"/>
                </a:solidFill>
              </a:rPr>
              <a:t>, les </a:t>
            </a:r>
            <a:r>
              <a:rPr lang="fr-FR" sz="1400" b="0" i="1" dirty="0">
                <a:solidFill>
                  <a:srgbClr val="6600CC"/>
                </a:solidFill>
              </a:rPr>
              <a:t>accrus forestiers </a:t>
            </a:r>
            <a:r>
              <a:rPr lang="fr-FR" sz="1400" b="0" dirty="0">
                <a:solidFill>
                  <a:srgbClr val="6600CC"/>
                </a:solidFill>
              </a:rPr>
              <a:t>constituent des espaces intermédiaires entre les </a:t>
            </a:r>
            <a:r>
              <a:rPr lang="fr-FR" sz="1400" b="0" dirty="0">
                <a:solidFill>
                  <a:srgbClr val="6600CC"/>
                </a:solidFill>
                <a:hlinkClick r:id="rId3" tooltip="Friche"/>
              </a:rPr>
              <a:t>friches</a:t>
            </a:r>
            <a:r>
              <a:rPr lang="fr-FR" sz="1400" b="0" dirty="0">
                <a:solidFill>
                  <a:srgbClr val="6600CC"/>
                </a:solidFill>
              </a:rPr>
              <a:t> issues de l'abandon de terres cultivées ou de surfaces à vocation pastorale, et la </a:t>
            </a:r>
            <a:r>
              <a:rPr lang="fr-FR" sz="1400" b="0" dirty="0" smtClean="0">
                <a:solidFill>
                  <a:srgbClr val="6600CC"/>
                </a:solidFill>
                <a:hlinkClick r:id="rId4" tooltip="Forêt"/>
              </a:rPr>
              <a:t>forêt</a:t>
            </a:r>
            <a:r>
              <a:rPr lang="fr-FR" sz="1400" b="0" dirty="0" smtClean="0">
                <a:solidFill>
                  <a:srgbClr val="6600CC"/>
                </a:solidFill>
              </a:rPr>
              <a:t> proprement </a:t>
            </a:r>
            <a:r>
              <a:rPr lang="fr-FR" sz="1400" b="0" dirty="0">
                <a:solidFill>
                  <a:srgbClr val="6600CC"/>
                </a:solidFill>
              </a:rPr>
              <a:t>dite</a:t>
            </a:r>
            <a:r>
              <a:rPr lang="fr-FR" sz="1400" b="0" dirty="0" smtClean="0">
                <a:solidFill>
                  <a:srgbClr val="6600CC"/>
                </a:solidFill>
              </a:rPr>
              <a:t>. </a:t>
            </a:r>
            <a:r>
              <a:rPr lang="fr-FR" sz="1400" b="0" dirty="0">
                <a:solidFill>
                  <a:srgbClr val="6600CC"/>
                </a:solidFill>
              </a:rPr>
              <a:t>Augmentation d'une forêt par extension sur le terrain voisin ; parcelle abandonnée par la culture et qui s'est couverte naturellement d'une végétation forestière</a:t>
            </a:r>
            <a:r>
              <a:rPr lang="fr-FR" sz="1400" b="0" dirty="0" smtClean="0">
                <a:solidFill>
                  <a:srgbClr val="6600CC"/>
                </a:solidFill>
              </a:rPr>
              <a:t>. </a:t>
            </a:r>
            <a:r>
              <a:rPr lang="fr-FR" sz="1400" b="0" dirty="0">
                <a:solidFill>
                  <a:srgbClr val="6600CC"/>
                </a:solidFill>
              </a:rPr>
              <a:t>Végétation forestière colonisant naturellement des surfaces ouvertes abandonnées (friches, landes, …). Il s’agit généralement d’essences pionnières de lumière.</a:t>
            </a:r>
            <a:endParaRPr lang="fr-FR" sz="1400" b="0" dirty="0" smtClean="0">
              <a:solidFill>
                <a:srgbClr val="6600CC"/>
              </a:solidFill>
            </a:endParaRPr>
          </a:p>
          <a:p>
            <a:pPr algn="just" eaLnBrk="1" hangingPunct="1"/>
            <a:r>
              <a:rPr lang="fr-FR" sz="1400" i="1" dirty="0" smtClean="0">
                <a:solidFill>
                  <a:srgbClr val="6600CC"/>
                </a:solidFill>
              </a:rPr>
              <a:t>Acide</a:t>
            </a:r>
            <a:r>
              <a:rPr lang="fr-FR" sz="1400" b="0" dirty="0" smtClean="0">
                <a:solidFill>
                  <a:srgbClr val="6600CC"/>
                </a:solidFill>
              </a:rPr>
              <a:t> : Substance chimique dont le PH se situe entre 0 et 6. Sa formule chimique commence toujours par H (H pour Hydrogène). Un acide peut être corrosif. </a:t>
            </a:r>
          </a:p>
          <a:p>
            <a:pPr algn="just" eaLnBrk="1" hangingPunct="1"/>
            <a:r>
              <a:rPr lang="fr-FR" sz="1200" i="1" dirty="0" smtClean="0">
                <a:solidFill>
                  <a:srgbClr val="6600CC"/>
                </a:solidFill>
              </a:rPr>
              <a:t>Acuminé</a:t>
            </a:r>
            <a:r>
              <a:rPr lang="fr-FR" sz="1200" b="0" dirty="0" smtClean="0">
                <a:solidFill>
                  <a:srgbClr val="6600CC"/>
                </a:solidFill>
              </a:rPr>
              <a:t> : terminé en pointe effilée.</a:t>
            </a:r>
          </a:p>
          <a:p>
            <a:pPr algn="just" eaLnBrk="1" hangingPunct="1"/>
            <a:r>
              <a:rPr lang="fr-FR" sz="1400" b="0" i="1" dirty="0" smtClean="0">
                <a:solidFill>
                  <a:srgbClr val="6600CC"/>
                </a:solidFill>
                <a:hlinkClick r:id="rId5" tooltip="Afforestation"/>
              </a:rPr>
              <a:t>Afforestation</a:t>
            </a:r>
            <a:r>
              <a:rPr lang="fr-FR" sz="1400" b="0" dirty="0" smtClean="0">
                <a:solidFill>
                  <a:srgbClr val="6600CC"/>
                </a:solidFill>
              </a:rPr>
              <a:t> : boisement sur des terres vierges d'arbres depuis longtemps.</a:t>
            </a:r>
            <a:r>
              <a:rPr lang="fr-FR" dirty="0" smtClean="0"/>
              <a:t> </a:t>
            </a:r>
            <a:endParaRPr lang="fr-FR" sz="1400" b="0" dirty="0" smtClean="0">
              <a:solidFill>
                <a:srgbClr val="6600CC"/>
              </a:solidFill>
            </a:endParaRPr>
          </a:p>
          <a:p>
            <a:pPr algn="just" eaLnBrk="1" hangingPunct="1"/>
            <a:r>
              <a:rPr lang="fr-FR" sz="1200" i="1" dirty="0" smtClean="0">
                <a:solidFill>
                  <a:srgbClr val="6600CC"/>
                </a:solidFill>
              </a:rPr>
              <a:t>Afro-alpine</a:t>
            </a:r>
            <a:r>
              <a:rPr lang="fr-FR" sz="1200" b="0" dirty="0" smtClean="0">
                <a:solidFill>
                  <a:srgbClr val="6600CC"/>
                </a:solidFill>
              </a:rPr>
              <a:t> (végétation) : Végétation que l’on sur les plus hautes montagnes de l’Afrique tropicale.</a:t>
            </a:r>
          </a:p>
          <a:p>
            <a:pPr algn="just" eaLnBrk="1" hangingPunct="1"/>
            <a:r>
              <a:rPr lang="fr-FR" sz="1200" i="1" dirty="0" err="1" smtClean="0">
                <a:solidFill>
                  <a:srgbClr val="6600CC"/>
                </a:solidFill>
              </a:rPr>
              <a:t>Afromontagnard</a:t>
            </a:r>
            <a:r>
              <a:rPr lang="fr-FR" sz="1200" i="1" dirty="0" smtClean="0">
                <a:solidFill>
                  <a:srgbClr val="6600CC"/>
                </a:solidFill>
              </a:rPr>
              <a:t>/-e </a:t>
            </a:r>
            <a:r>
              <a:rPr lang="fr-FR" sz="1200" b="0" dirty="0" smtClean="0">
                <a:solidFill>
                  <a:srgbClr val="6600CC"/>
                </a:solidFill>
              </a:rPr>
              <a:t>: Relatif aux montagnes africaines.</a:t>
            </a:r>
          </a:p>
          <a:p>
            <a:pPr algn="just" eaLnBrk="1" hangingPunct="1"/>
            <a:r>
              <a:rPr lang="fr-FR" sz="1200" i="1" dirty="0" err="1" smtClean="0">
                <a:solidFill>
                  <a:srgbClr val="6600CC"/>
                </a:solidFill>
              </a:rPr>
              <a:t>Afrotropical</a:t>
            </a:r>
            <a:r>
              <a:rPr lang="fr-FR" sz="1200" i="1" dirty="0" smtClean="0">
                <a:solidFill>
                  <a:srgbClr val="6600CC"/>
                </a:solidFill>
              </a:rPr>
              <a:t>/-e </a:t>
            </a:r>
            <a:r>
              <a:rPr lang="fr-FR" sz="1200" b="0" dirty="0" smtClean="0">
                <a:solidFill>
                  <a:srgbClr val="6600CC"/>
                </a:solidFill>
              </a:rPr>
              <a:t>: Relatif à l’Afrique aux îles des côtes africaines situées entre les tropiques du Capricorne et du Cancer.</a:t>
            </a:r>
          </a:p>
          <a:p>
            <a:pPr algn="just" eaLnBrk="1" hangingPunct="1"/>
            <a:r>
              <a:rPr lang="fr-FR" sz="1400" i="1" dirty="0" smtClean="0">
                <a:solidFill>
                  <a:srgbClr val="6600CC"/>
                </a:solidFill>
              </a:rPr>
              <a:t>Age d'exploitabilité ou d'exploitation</a:t>
            </a:r>
            <a:r>
              <a:rPr lang="fr-FR" sz="1400" b="0" dirty="0" smtClean="0">
                <a:solidFill>
                  <a:srgbClr val="6600CC"/>
                </a:solidFill>
              </a:rPr>
              <a:t> : voir </a:t>
            </a:r>
            <a:r>
              <a:rPr lang="fr-FR" sz="1400" i="1" dirty="0" smtClean="0">
                <a:solidFill>
                  <a:srgbClr val="6600CC"/>
                </a:solidFill>
              </a:rPr>
              <a:t>Révolution</a:t>
            </a:r>
            <a:r>
              <a:rPr lang="fr-FR" sz="1400" b="0" dirty="0" smtClean="0">
                <a:solidFill>
                  <a:srgbClr val="6600CC"/>
                </a:solidFill>
              </a:rPr>
              <a:t>.</a:t>
            </a:r>
          </a:p>
          <a:p>
            <a:pPr algn="just" eaLnBrk="1" hangingPunct="1"/>
            <a:r>
              <a:rPr lang="fr-FR" sz="1400" i="1" dirty="0">
                <a:solidFill>
                  <a:srgbClr val="6600CC"/>
                </a:solidFill>
              </a:rPr>
              <a:t>Agents de contrôle biologique</a:t>
            </a:r>
            <a:r>
              <a:rPr lang="fr-FR" sz="1400" b="0" dirty="0">
                <a:solidFill>
                  <a:srgbClr val="6600CC"/>
                </a:solidFill>
              </a:rPr>
              <a:t> : Organismes vivants utilisés pour éliminer ou contrôler la population d'autre organismes vivants.</a:t>
            </a:r>
            <a:endParaRPr lang="fr-FR" sz="1400" i="1" dirty="0">
              <a:solidFill>
                <a:srgbClr val="6600CC"/>
              </a:solidFill>
            </a:endParaRPr>
          </a:p>
          <a:p>
            <a:pPr algn="just" eaLnBrk="1" hangingPunct="1"/>
            <a:r>
              <a:rPr lang="fr-FR" sz="1400" i="1" dirty="0">
                <a:solidFill>
                  <a:srgbClr val="6600CC"/>
                </a:solidFill>
              </a:rPr>
              <a:t>Agriculture de subsistance </a:t>
            </a:r>
            <a:r>
              <a:rPr lang="fr-FR" sz="1400" b="0" dirty="0">
                <a:solidFill>
                  <a:srgbClr val="6600CC"/>
                </a:solidFill>
              </a:rPr>
              <a:t>(ou </a:t>
            </a:r>
            <a:r>
              <a:rPr lang="fr-FR" sz="1400" i="1" dirty="0">
                <a:solidFill>
                  <a:srgbClr val="6600CC"/>
                </a:solidFill>
              </a:rPr>
              <a:t>Agriculture vivrière</a:t>
            </a:r>
            <a:r>
              <a:rPr lang="fr-FR" sz="1400" b="0" dirty="0">
                <a:solidFill>
                  <a:srgbClr val="6600CC"/>
                </a:solidFill>
              </a:rPr>
              <a:t>) : Production de nourriture et d’autres ressources pour satisfaire les besoins familiaux plutôt que pour la vente</a:t>
            </a:r>
            <a:r>
              <a:rPr lang="fr-FR" sz="1400" b="0" dirty="0" smtClean="0">
                <a:solidFill>
                  <a:srgbClr val="6600CC"/>
                </a:solidFill>
              </a:rPr>
              <a:t>.</a:t>
            </a:r>
            <a:endParaRPr lang="fr-FR" sz="1400" b="0" dirty="0">
              <a:solidFill>
                <a:srgbClr val="6600CC"/>
              </a:solidFill>
            </a:endParaRPr>
          </a:p>
        </p:txBody>
      </p:sp>
    </p:spTree>
    <p:extLst>
      <p:ext uri="{BB962C8B-B14F-4D97-AF65-F5344CB8AC3E}">
        <p14:creationId xmlns:p14="http://schemas.microsoft.com/office/powerpoint/2010/main" val="10963248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AF6FBD-3CC1-4E2F-B363-D60645C5737B}" type="slidenum">
              <a:rPr lang="fr-FR" sz="1200" b="0">
                <a:solidFill>
                  <a:schemeClr val="tx1">
                    <a:tint val="75000"/>
                  </a:schemeClr>
                </a:solidFill>
                <a:latin typeface="Times New Roman" pitchFamily="18" charset="0"/>
              </a:rPr>
              <a:pPr algn="r" fontAlgn="auto">
                <a:spcBef>
                  <a:spcPts val="0"/>
                </a:spcBef>
                <a:spcAft>
                  <a:spcPts val="0"/>
                </a:spcAft>
                <a:defRPr/>
              </a:pPr>
              <a:t>139</a:t>
            </a:fld>
            <a:endParaRPr lang="fr-FR" sz="1200" b="0" dirty="0">
              <a:solidFill>
                <a:schemeClr val="tx1">
                  <a:tint val="75000"/>
                </a:schemeClr>
              </a:solidFill>
              <a:latin typeface="Times New Roman" pitchFamily="18" charset="0"/>
            </a:endParaRPr>
          </a:p>
        </p:txBody>
      </p:sp>
      <p:sp>
        <p:nvSpPr>
          <p:cNvPr id="138244" name="ZoneTexte 4"/>
          <p:cNvSpPr txBox="1">
            <a:spLocks noChangeArrowheads="1"/>
          </p:cNvSpPr>
          <p:nvPr/>
        </p:nvSpPr>
        <p:spPr bwMode="auto">
          <a:xfrm>
            <a:off x="131763" y="964917"/>
            <a:ext cx="885825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400" i="1" dirty="0">
                <a:solidFill>
                  <a:srgbClr val="6600CC"/>
                </a:solidFill>
              </a:rPr>
              <a:t>Agroforesterie</a:t>
            </a:r>
            <a:r>
              <a:rPr lang="fr-FR" sz="1400" b="0" dirty="0">
                <a:solidFill>
                  <a:srgbClr val="6600CC"/>
                </a:solidFill>
              </a:rPr>
              <a:t> : a) Ensemble des travaux permettant l’incorporation des productions forestières dans les systèmes agricoles (voir aussi foresterie et sylviculture). b) Méthode de culture associant des plantations forestières </a:t>
            </a:r>
            <a:r>
              <a:rPr lang="fr-FR" sz="1400" b="0" dirty="0" err="1">
                <a:solidFill>
                  <a:srgbClr val="6600CC"/>
                </a:solidFill>
              </a:rPr>
              <a:t>espécées</a:t>
            </a:r>
            <a:r>
              <a:rPr lang="fr-FR" sz="1400" b="0" dirty="0">
                <a:solidFill>
                  <a:srgbClr val="6600CC"/>
                </a:solidFill>
              </a:rPr>
              <a:t>, sur un terrain exploité par l'agriculture (pâturage, fauche). Dans le principe, la méthode permet de diversifier les activités et donc les revenus.</a:t>
            </a:r>
          </a:p>
          <a:p>
            <a:pPr algn="just" eaLnBrk="1" hangingPunct="1"/>
            <a:r>
              <a:rPr lang="fr-FR" sz="1200" i="1" dirty="0">
                <a:solidFill>
                  <a:srgbClr val="6600CC"/>
                </a:solidFill>
              </a:rPr>
              <a:t>Aiguille</a:t>
            </a:r>
            <a:r>
              <a:rPr lang="fr-FR" sz="1200" b="0" dirty="0">
                <a:solidFill>
                  <a:srgbClr val="6600CC"/>
                </a:solidFill>
              </a:rPr>
              <a:t> : feuille linéaire d'un conifère.</a:t>
            </a:r>
          </a:p>
          <a:p>
            <a:pPr algn="just" eaLnBrk="1" hangingPunct="1"/>
            <a:r>
              <a:rPr lang="fr-FR" sz="1200" i="1" dirty="0">
                <a:solidFill>
                  <a:srgbClr val="6600CC"/>
                </a:solidFill>
              </a:rPr>
              <a:t>Aile</a:t>
            </a:r>
            <a:r>
              <a:rPr lang="fr-FR" sz="1200" b="0" dirty="0">
                <a:solidFill>
                  <a:srgbClr val="6600CC"/>
                </a:solidFill>
              </a:rPr>
              <a:t> : membrane mince bordant un organe.</a:t>
            </a:r>
          </a:p>
          <a:p>
            <a:pPr algn="just" eaLnBrk="1" hangingPunct="1"/>
            <a:r>
              <a:rPr lang="fr-FR" sz="1400" i="1" dirty="0" smtClean="0">
                <a:solidFill>
                  <a:srgbClr val="6600CC"/>
                </a:solidFill>
              </a:rPr>
              <a:t>Aire </a:t>
            </a:r>
            <a:r>
              <a:rPr lang="fr-FR" sz="1400" i="1" dirty="0">
                <a:solidFill>
                  <a:srgbClr val="6600CC"/>
                </a:solidFill>
              </a:rPr>
              <a:t>de distribution </a:t>
            </a:r>
            <a:r>
              <a:rPr lang="fr-FR" sz="1400" b="0" dirty="0">
                <a:solidFill>
                  <a:srgbClr val="6600CC"/>
                </a:solidFill>
              </a:rPr>
              <a:t>: zone géographique de dimension variable où vit et se reproduit une espèce vivante</a:t>
            </a:r>
            <a:r>
              <a:rPr lang="fr-FR" sz="1400" b="0" dirty="0" smtClean="0">
                <a:solidFill>
                  <a:srgbClr val="6600CC"/>
                </a:solidFill>
              </a:rPr>
              <a:t>.</a:t>
            </a:r>
          </a:p>
          <a:p>
            <a:pPr algn="just" eaLnBrk="1" hangingPunct="1"/>
            <a:r>
              <a:rPr lang="fr-FR" sz="1200" i="1" dirty="0">
                <a:solidFill>
                  <a:srgbClr val="6600CC"/>
                </a:solidFill>
              </a:rPr>
              <a:t>Alternes</a:t>
            </a:r>
            <a:r>
              <a:rPr lang="fr-FR" sz="1200" b="0" dirty="0">
                <a:solidFill>
                  <a:srgbClr val="6600CC"/>
                </a:solidFill>
              </a:rPr>
              <a:t> : disposés à des hauteurs différentes.</a:t>
            </a:r>
          </a:p>
          <a:p>
            <a:pPr algn="just" eaLnBrk="1" hangingPunct="1"/>
            <a:r>
              <a:rPr lang="fr-FR" sz="1400" i="1" dirty="0">
                <a:solidFill>
                  <a:srgbClr val="6600CC"/>
                </a:solidFill>
                <a:hlinkClick r:id="rId2" tooltip="Aménagement forestier"/>
              </a:rPr>
              <a:t>Aménagement forestier</a:t>
            </a:r>
            <a:r>
              <a:rPr lang="fr-FR" sz="1400" b="0" dirty="0">
                <a:solidFill>
                  <a:srgbClr val="6600CC"/>
                </a:solidFill>
              </a:rPr>
              <a:t> : L'aménagement forestier consiste à planifier de façon rationnelle la gestion d'un massif forestier.</a:t>
            </a:r>
          </a:p>
          <a:p>
            <a:pPr algn="just" eaLnBrk="1" hangingPunct="1"/>
            <a:r>
              <a:rPr lang="fr-FR" sz="1400" i="1" dirty="0">
                <a:solidFill>
                  <a:srgbClr val="6600CC"/>
                </a:solidFill>
              </a:rPr>
              <a:t>Analyse sylvicole </a:t>
            </a:r>
            <a:r>
              <a:rPr lang="fr-FR" sz="1400" b="0" dirty="0">
                <a:solidFill>
                  <a:srgbClr val="6600CC"/>
                </a:solidFill>
              </a:rPr>
              <a:t>:</a:t>
            </a:r>
            <a:r>
              <a:rPr lang="fr-FR" sz="1400" b="0" i="1" dirty="0">
                <a:solidFill>
                  <a:srgbClr val="6600CC"/>
                </a:solidFill>
              </a:rPr>
              <a:t> a) </a:t>
            </a:r>
            <a:r>
              <a:rPr lang="fr-FR" sz="1400" b="0" dirty="0">
                <a:solidFill>
                  <a:srgbClr val="6600CC"/>
                </a:solidFill>
              </a:rPr>
              <a:t>Jugement d'un type de peuplement, du point de vue de l’attitude à adopter pour un aménagement sylvicole donné. b) C’est de décrire le peuplement actuel, en déduire son historique et son évolution passée et en définir les contraintes et les potentialités et prévoir son évolution future.</a:t>
            </a:r>
          </a:p>
          <a:p>
            <a:pPr algn="just" eaLnBrk="1" hangingPunct="1"/>
            <a:r>
              <a:rPr lang="fr-FR" sz="1400" i="1" dirty="0">
                <a:solidFill>
                  <a:srgbClr val="6600CC"/>
                </a:solidFill>
              </a:rPr>
              <a:t>Angiosperme</a:t>
            </a:r>
            <a:r>
              <a:rPr lang="fr-FR" sz="1400" b="0" dirty="0">
                <a:solidFill>
                  <a:srgbClr val="6600CC"/>
                </a:solidFill>
              </a:rPr>
              <a:t> : Plante à ovules (et graines) renfermés dans un ovaire</a:t>
            </a:r>
          </a:p>
          <a:p>
            <a:pPr algn="just" eaLnBrk="1" hangingPunct="1"/>
            <a:r>
              <a:rPr lang="fr-FR" sz="1400" i="1" dirty="0" err="1">
                <a:solidFill>
                  <a:srgbClr val="6600CC"/>
                </a:solidFill>
              </a:rPr>
              <a:t>Annélation</a:t>
            </a:r>
            <a:r>
              <a:rPr lang="fr-FR" sz="1400" b="0" dirty="0">
                <a:solidFill>
                  <a:srgbClr val="6600CC"/>
                </a:solidFill>
              </a:rPr>
              <a:t> : a) Dans le domaine de la </a:t>
            </a:r>
            <a:r>
              <a:rPr lang="fr-FR" sz="1400" b="0" dirty="0">
                <a:solidFill>
                  <a:srgbClr val="6600CC"/>
                </a:solidFill>
                <a:hlinkClick r:id="rId3" tooltip="Sylviculture"/>
              </a:rPr>
              <a:t>sylviculture</a:t>
            </a:r>
            <a:r>
              <a:rPr lang="fr-FR" sz="1400" b="0" dirty="0">
                <a:solidFill>
                  <a:srgbClr val="6600CC"/>
                </a:solidFill>
              </a:rPr>
              <a:t> ou de la gestion des milieux naturels, l'</a:t>
            </a:r>
            <a:r>
              <a:rPr lang="fr-FR" sz="1400" dirty="0" err="1">
                <a:solidFill>
                  <a:srgbClr val="6600CC"/>
                </a:solidFill>
              </a:rPr>
              <a:t>annélation</a:t>
            </a:r>
            <a:r>
              <a:rPr lang="fr-FR" sz="1400" b="0" dirty="0">
                <a:solidFill>
                  <a:srgbClr val="6600CC"/>
                </a:solidFill>
              </a:rPr>
              <a:t> (</a:t>
            </a:r>
            <a:r>
              <a:rPr lang="fr-FR" sz="1400" dirty="0">
                <a:solidFill>
                  <a:srgbClr val="6600CC"/>
                </a:solidFill>
              </a:rPr>
              <a:t>« </a:t>
            </a:r>
            <a:r>
              <a:rPr lang="fr-FR" sz="1400" i="1" dirty="0">
                <a:solidFill>
                  <a:srgbClr val="6600CC"/>
                </a:solidFill>
              </a:rPr>
              <a:t>annelage</a:t>
            </a:r>
            <a:r>
              <a:rPr lang="fr-FR" sz="1400" dirty="0">
                <a:solidFill>
                  <a:srgbClr val="6600CC"/>
                </a:solidFill>
              </a:rPr>
              <a:t> »</a:t>
            </a:r>
            <a:r>
              <a:rPr lang="fr-FR" sz="1400" b="0" dirty="0">
                <a:solidFill>
                  <a:srgbClr val="6600CC"/>
                </a:solidFill>
              </a:rPr>
              <a:t> ou </a:t>
            </a:r>
            <a:r>
              <a:rPr lang="fr-FR" sz="1400" dirty="0">
                <a:solidFill>
                  <a:srgbClr val="6600CC"/>
                </a:solidFill>
              </a:rPr>
              <a:t>« </a:t>
            </a:r>
            <a:r>
              <a:rPr lang="fr-FR" sz="1400" i="1" dirty="0">
                <a:solidFill>
                  <a:srgbClr val="6600CC"/>
                </a:solidFill>
              </a:rPr>
              <a:t>écorçage en anneau</a:t>
            </a:r>
            <a:r>
              <a:rPr lang="fr-FR" sz="1400" dirty="0">
                <a:solidFill>
                  <a:srgbClr val="6600CC"/>
                </a:solidFill>
              </a:rPr>
              <a:t> »</a:t>
            </a:r>
            <a:r>
              <a:rPr lang="fr-FR" sz="1400" b="0" dirty="0">
                <a:solidFill>
                  <a:srgbClr val="6600CC"/>
                </a:solidFill>
              </a:rPr>
              <a:t>) désigne l'action d'inciser l'</a:t>
            </a:r>
            <a:r>
              <a:rPr lang="fr-FR" sz="1400" b="0" dirty="0">
                <a:solidFill>
                  <a:srgbClr val="6600CC"/>
                </a:solidFill>
                <a:hlinkClick r:id="rId4" tooltip="Écorce"/>
              </a:rPr>
              <a:t>écorce</a:t>
            </a:r>
            <a:r>
              <a:rPr lang="fr-FR" sz="1400" b="0" dirty="0">
                <a:solidFill>
                  <a:srgbClr val="6600CC"/>
                </a:solidFill>
              </a:rPr>
              <a:t> d'un </a:t>
            </a:r>
            <a:r>
              <a:rPr lang="fr-FR" sz="1400" b="0" dirty="0">
                <a:solidFill>
                  <a:srgbClr val="6600CC"/>
                </a:solidFill>
                <a:hlinkClick r:id="rId5" tooltip="Arbre"/>
              </a:rPr>
              <a:t>arbre</a:t>
            </a:r>
            <a:r>
              <a:rPr lang="fr-FR" sz="1400" b="0" dirty="0">
                <a:solidFill>
                  <a:srgbClr val="6600CC"/>
                </a:solidFill>
              </a:rPr>
              <a:t> (ou d'une branche) sur toute sa </a:t>
            </a:r>
            <a:r>
              <a:rPr lang="fr-FR" sz="1400" b="0" dirty="0">
                <a:solidFill>
                  <a:srgbClr val="6600CC"/>
                </a:solidFill>
                <a:hlinkClick r:id="rId6" tooltip="Circonférence"/>
              </a:rPr>
              <a:t>circonférence</a:t>
            </a:r>
            <a:r>
              <a:rPr lang="fr-FR" sz="1400" b="0" dirty="0">
                <a:solidFill>
                  <a:srgbClr val="6600CC"/>
                </a:solidFill>
              </a:rPr>
              <a:t> pour tuer l'arbre (ou la branche), ou les affaiblir sans avoir à les couper. b) Empoisonnement d’arbres et de plantes grimpantes indésirables pour permettre aux arbres voisins de se développer. c) Le mot </a:t>
            </a:r>
            <a:r>
              <a:rPr lang="fr-FR" sz="1400" dirty="0" err="1">
                <a:solidFill>
                  <a:srgbClr val="6600CC"/>
                </a:solidFill>
              </a:rPr>
              <a:t>annélation</a:t>
            </a:r>
            <a:r>
              <a:rPr lang="fr-FR" sz="1400" b="0" dirty="0">
                <a:solidFill>
                  <a:srgbClr val="6600CC"/>
                </a:solidFill>
              </a:rPr>
              <a:t> pour aussi décrire l'écorçage total d'un arbre, d'une branche, d'une racine ou d'une tige par un animal, par une infection </a:t>
            </a:r>
            <a:r>
              <a:rPr lang="fr-FR" sz="1400" b="0" dirty="0">
                <a:solidFill>
                  <a:srgbClr val="6600CC"/>
                </a:solidFill>
                <a:hlinkClick r:id="rId7" tooltip="Bactérie"/>
              </a:rPr>
              <a:t>bactérienne</a:t>
            </a:r>
            <a:r>
              <a:rPr lang="fr-FR" sz="1400" b="0" dirty="0">
                <a:solidFill>
                  <a:srgbClr val="6600CC"/>
                </a:solidFill>
              </a:rPr>
              <a:t> (d'une jeune écorce en général), par le feu. Cette méthode est favorable aux espèces </a:t>
            </a:r>
            <a:r>
              <a:rPr lang="fr-FR" sz="1400" b="0" dirty="0" err="1">
                <a:solidFill>
                  <a:srgbClr val="6600CC"/>
                </a:solidFill>
                <a:hlinkClick r:id="rId8" tooltip="Saproxylophage"/>
              </a:rPr>
              <a:t>saproxylophages</a:t>
            </a:r>
            <a:r>
              <a:rPr lang="fr-FR" sz="1400" b="0" dirty="0">
                <a:solidFill>
                  <a:srgbClr val="6600CC"/>
                </a:solidFill>
              </a:rPr>
              <a:t> et ne perturbe que peu la faune et la flore (pas d’abattage</a:t>
            </a:r>
            <a:r>
              <a:rPr lang="fr-FR" sz="1400" b="0" dirty="0" smtClean="0">
                <a:solidFill>
                  <a:srgbClr val="6600CC"/>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8B9ADA9-FE10-4340-80F0-8312D7E366FB}" type="slidenum">
              <a:rPr lang="fr-FR" sz="1200" b="0">
                <a:solidFill>
                  <a:schemeClr val="tx1">
                    <a:tint val="75000"/>
                  </a:schemeClr>
                </a:solidFill>
                <a:latin typeface="Times New Roman" pitchFamily="18" charset="0"/>
              </a:rPr>
              <a:pPr algn="r" fontAlgn="auto">
                <a:spcBef>
                  <a:spcPts val="0"/>
                </a:spcBef>
                <a:spcAft>
                  <a:spcPts val="0"/>
                </a:spcAft>
                <a:defRPr/>
              </a:pPr>
              <a:t>14</a:t>
            </a:fld>
            <a:endParaRPr lang="fr-FR" sz="1200" b="0" dirty="0">
              <a:solidFill>
                <a:schemeClr val="tx1">
                  <a:tint val="75000"/>
                </a:schemeClr>
              </a:solidFill>
              <a:latin typeface="Times New Roman" pitchFamily="18" charset="0"/>
            </a:endParaRPr>
          </a:p>
        </p:txBody>
      </p:sp>
      <p:sp>
        <p:nvSpPr>
          <p:cNvPr id="5" name="Rectangle 4"/>
          <p:cNvSpPr/>
          <p:nvPr/>
        </p:nvSpPr>
        <p:spPr>
          <a:xfrm>
            <a:off x="107504" y="188640"/>
            <a:ext cx="4824536" cy="923330"/>
          </a:xfrm>
          <a:prstGeom prst="rect">
            <a:avLst/>
          </a:prstGeom>
          <a:solidFill>
            <a:schemeClr val="accent6">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92" name="Rectangle 2"/>
          <p:cNvSpPr>
            <a:spLocks noChangeArrowheads="1"/>
          </p:cNvSpPr>
          <p:nvPr/>
        </p:nvSpPr>
        <p:spPr bwMode="auto">
          <a:xfrm>
            <a:off x="107950" y="1071563"/>
            <a:ext cx="475208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r>
              <a:rPr lang="fr-FR" sz="2000" u="sng" dirty="0">
                <a:solidFill>
                  <a:srgbClr val="FF0000"/>
                </a:solidFill>
                <a:cs typeface="Arial" charset="0"/>
              </a:rPr>
              <a:t>4) La déforestation dans le monde </a:t>
            </a:r>
            <a:endParaRPr lang="fr-FR" sz="2000" u="sng" dirty="0" smtClean="0">
              <a:solidFill>
                <a:srgbClr val="FF0000"/>
              </a:solidFill>
              <a:cs typeface="Arial" charset="0"/>
            </a:endParaRPr>
          </a:p>
          <a:p>
            <a:pPr defTabSz="912813"/>
            <a:r>
              <a:rPr lang="fr-FR" sz="2000" u="sng" dirty="0" smtClean="0">
                <a:solidFill>
                  <a:srgbClr val="FF0000"/>
                </a:solidFill>
                <a:cs typeface="Arial" charset="0"/>
              </a:rPr>
              <a:t>(</a:t>
            </a:r>
            <a:r>
              <a:rPr lang="fr-FR" sz="2000" u="sng" dirty="0">
                <a:solidFill>
                  <a:srgbClr val="FF0000"/>
                </a:solidFill>
                <a:cs typeface="Arial" charset="0"/>
              </a:rPr>
              <a:t>suite)</a:t>
            </a:r>
          </a:p>
          <a:p>
            <a:pPr defTabSz="912813"/>
            <a:endParaRPr lang="fr-FR" b="0" dirty="0">
              <a:solidFill>
                <a:srgbClr val="660066"/>
              </a:solidFill>
              <a:latin typeface="Comic Sans MS" pitchFamily="66" charset="0"/>
            </a:endParaRPr>
          </a:p>
          <a:p>
            <a:pPr defTabSz="912813"/>
            <a:r>
              <a:rPr lang="fr-FR" u="sng" dirty="0">
                <a:solidFill>
                  <a:srgbClr val="FF0000"/>
                </a:solidFill>
                <a:latin typeface="Comic Sans MS" pitchFamily="66" charset="0"/>
              </a:rPr>
              <a:t>En Côte </a:t>
            </a:r>
            <a:r>
              <a:rPr lang="fr-FR" u="sng" dirty="0" smtClean="0">
                <a:solidFill>
                  <a:srgbClr val="FF0000"/>
                </a:solidFill>
                <a:latin typeface="Comic Sans MS" pitchFamily="66" charset="0"/>
              </a:rPr>
              <a:t>d’Ivoire</a:t>
            </a:r>
            <a:endParaRPr lang="fr-FR" b="0" dirty="0">
              <a:solidFill>
                <a:srgbClr val="660066"/>
              </a:solidFill>
              <a:latin typeface="Comic Sans MS" pitchFamily="66" charset="0"/>
            </a:endParaRPr>
          </a:p>
          <a:p>
            <a:pPr defTabSz="912813"/>
            <a:endParaRPr lang="fr-FR" b="0" dirty="0" smtClean="0">
              <a:solidFill>
                <a:srgbClr val="FF0000"/>
              </a:solidFill>
              <a:cs typeface="Arial" charset="0"/>
            </a:endParaRPr>
          </a:p>
          <a:p>
            <a:pPr algn="just" defTabSz="912813"/>
            <a:r>
              <a:rPr lang="fr-FR" b="0" dirty="0" smtClean="0">
                <a:solidFill>
                  <a:srgbClr val="FF0000"/>
                </a:solidFill>
                <a:cs typeface="Arial" charset="0"/>
              </a:rPr>
              <a:t>En </a:t>
            </a:r>
            <a:r>
              <a:rPr lang="fr-FR" dirty="0" smtClean="0">
                <a:solidFill>
                  <a:srgbClr val="FF0000"/>
                </a:solidFill>
                <a:cs typeface="Arial" charset="0"/>
              </a:rPr>
              <a:t>Côte d’Ivoire</a:t>
            </a:r>
            <a:r>
              <a:rPr lang="fr-FR" b="0" dirty="0" smtClean="0">
                <a:solidFill>
                  <a:srgbClr val="FF0000"/>
                </a:solidFill>
                <a:cs typeface="Arial" charset="0"/>
              </a:rPr>
              <a:t>, 90 % de la forêt primaire originelle du sud a été remplacée par de grandes plantations (monoculture café, cacao, hévéa, ananas..) ou par une savane parsemée de fromagers ou de hauts palmiers « chasse-mouche » (palmiers rôniers). En 44 ans, les Parcs nationaux Ivoiriens ont connu un taux de dégradation de 80% (Source : </a:t>
            </a:r>
            <a:r>
              <a:rPr lang="fr-FR" b="0" i="1" dirty="0" smtClean="0">
                <a:solidFill>
                  <a:srgbClr val="FF0000"/>
                </a:solidFill>
                <a:cs typeface="Arial" charset="0"/>
              </a:rPr>
              <a:t>Parcs nationaux Ivoiriens : PLUS DE 776 MILLIONS POUR SAUVER LA MARAHOUÉ</a:t>
            </a:r>
            <a:r>
              <a:rPr lang="fr-FR" b="0" dirty="0" smtClean="0">
                <a:solidFill>
                  <a:srgbClr val="FF0000"/>
                </a:solidFill>
                <a:cs typeface="Arial" charset="0"/>
              </a:rPr>
              <a:t>, Théodore Kouadio, journal </a:t>
            </a:r>
            <a:r>
              <a:rPr lang="fr-FR" b="0" i="1" dirty="0" smtClean="0">
                <a:solidFill>
                  <a:srgbClr val="FF0000"/>
                </a:solidFill>
                <a:cs typeface="Arial" charset="0"/>
              </a:rPr>
              <a:t>Fraternité Matin</a:t>
            </a:r>
            <a:r>
              <a:rPr lang="fr-FR" b="0" dirty="0" smtClean="0">
                <a:solidFill>
                  <a:srgbClr val="FF0000"/>
                </a:solidFill>
                <a:cs typeface="Arial" charset="0"/>
              </a:rPr>
              <a:t> du 25 </a:t>
            </a:r>
            <a:r>
              <a:rPr lang="fr-FR" b="0" dirty="0" err="1" smtClean="0">
                <a:solidFill>
                  <a:srgbClr val="FF0000"/>
                </a:solidFill>
                <a:cs typeface="Arial" charset="0"/>
              </a:rPr>
              <a:t>Oct</a:t>
            </a:r>
            <a:r>
              <a:rPr lang="fr-FR" b="0" dirty="0" smtClean="0">
                <a:solidFill>
                  <a:srgbClr val="FF0000"/>
                </a:solidFill>
                <a:cs typeface="Arial" charset="0"/>
              </a:rPr>
              <a:t> 2007. Selon le Ministre de l’environnement et des eaux et forêts de Côte d’Ivoire, le 25 octobre 2007, </a:t>
            </a:r>
            <a:r>
              <a:rPr lang="fr-FR" b="0" dirty="0" smtClean="0">
                <a:cs typeface="Arial" charset="0"/>
                <a:hlinkClick r:id="rId2"/>
              </a:rPr>
              <a:t>www.fratmat.info</a:t>
            </a:r>
            <a:r>
              <a:rPr lang="fr-FR" b="0" dirty="0" smtClean="0">
                <a:solidFill>
                  <a:srgbClr val="FF0000"/>
                </a:solidFill>
                <a:cs typeface="Arial" charset="0"/>
              </a:rPr>
              <a:t>).</a:t>
            </a:r>
          </a:p>
        </p:txBody>
      </p:sp>
      <p:pic>
        <p:nvPicPr>
          <p:cNvPr id="7" name="Image 6" descr="d_forestation_c_te_d_ivoire1.jpg"/>
          <p:cNvPicPr>
            <a:picLocks noChangeAspect="1"/>
          </p:cNvPicPr>
          <p:nvPr/>
        </p:nvPicPr>
        <p:blipFill>
          <a:blip r:embed="rId3" cstate="print"/>
          <a:stretch>
            <a:fillRect/>
          </a:stretch>
        </p:blipFill>
        <p:spPr>
          <a:xfrm>
            <a:off x="4983480" y="768096"/>
            <a:ext cx="4160520" cy="6089904"/>
          </a:xfrm>
          <a:prstGeom prst="rect">
            <a:avLst/>
          </a:prstGeom>
        </p:spPr>
      </p:pic>
      <p:sp>
        <p:nvSpPr>
          <p:cNvPr id="8" name="ZoneTexte 7"/>
          <p:cNvSpPr txBox="1"/>
          <p:nvPr/>
        </p:nvSpPr>
        <p:spPr>
          <a:xfrm>
            <a:off x="4895528" y="188640"/>
            <a:ext cx="4248472" cy="615553"/>
          </a:xfrm>
          <a:prstGeom prst="rect">
            <a:avLst/>
          </a:prstGeom>
          <a:noFill/>
        </p:spPr>
        <p:txBody>
          <a:bodyPr wrap="square" rtlCol="0">
            <a:spAutoFit/>
          </a:bodyPr>
          <a:lstStyle/>
          <a:p>
            <a:r>
              <a:rPr lang="fr-FR" sz="1200" b="0" dirty="0" smtClean="0">
                <a:solidFill>
                  <a:srgbClr val="6600CC"/>
                </a:solidFill>
              </a:rPr>
              <a:t>↓ Source : Causes spécifiques à l’ Afrique, le Bassin du Congo,   </a:t>
            </a:r>
            <a:r>
              <a:rPr lang="fr-FR" sz="1000" b="0" dirty="0" smtClean="0">
                <a:solidFill>
                  <a:srgbClr val="6600CC"/>
                </a:solidFill>
                <a:hlinkClick r:id="rId4"/>
              </a:rPr>
              <a:t>http://regardlanature.canalblog.com/archives/2006/02/15/1376666.html</a:t>
            </a:r>
            <a:r>
              <a:rPr lang="fr-FR" sz="1000" b="0" dirty="0" smtClean="0">
                <a:solidFill>
                  <a:srgbClr val="6600CC"/>
                </a:solidFill>
              </a:rPr>
              <a:t> </a:t>
            </a:r>
            <a:endParaRPr lang="fr-FR" sz="1000" b="0" dirty="0">
              <a:solidFill>
                <a:srgbClr val="6600CC"/>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57605F0-5E92-42FD-A29C-254EA79980FF}" type="slidenum">
              <a:rPr lang="fr-FR" sz="1200" b="0">
                <a:solidFill>
                  <a:schemeClr val="tx1">
                    <a:tint val="75000"/>
                  </a:schemeClr>
                </a:solidFill>
                <a:latin typeface="Times New Roman" pitchFamily="18" charset="0"/>
              </a:rPr>
              <a:pPr algn="r" fontAlgn="auto">
                <a:spcBef>
                  <a:spcPts val="0"/>
                </a:spcBef>
                <a:spcAft>
                  <a:spcPts val="0"/>
                </a:spcAft>
                <a:defRPr/>
              </a:pPr>
              <a:t>140</a:t>
            </a:fld>
            <a:endParaRPr lang="fr-FR" sz="1200" b="0" dirty="0">
              <a:solidFill>
                <a:schemeClr val="tx1">
                  <a:tint val="75000"/>
                </a:schemeClr>
              </a:solidFill>
              <a:latin typeface="Times New Roman" pitchFamily="18" charset="0"/>
            </a:endParaRPr>
          </a:p>
        </p:txBody>
      </p:sp>
      <p:sp>
        <p:nvSpPr>
          <p:cNvPr id="139268" name="ZoneTexte 4"/>
          <p:cNvSpPr txBox="1">
            <a:spLocks noChangeArrowheads="1"/>
          </p:cNvSpPr>
          <p:nvPr/>
        </p:nvSpPr>
        <p:spPr bwMode="auto">
          <a:xfrm>
            <a:off x="142875" y="857250"/>
            <a:ext cx="8858250"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Anthropogénique</a:t>
            </a:r>
            <a:r>
              <a:rPr lang="fr-FR" sz="1400" b="0" dirty="0">
                <a:solidFill>
                  <a:srgbClr val="6600CC"/>
                </a:solidFill>
              </a:rPr>
              <a:t> : Créé par l’homme.</a:t>
            </a:r>
          </a:p>
          <a:p>
            <a:pPr algn="just" eaLnBrk="1" hangingPunct="1"/>
            <a:r>
              <a:rPr lang="fr-FR" sz="1400" i="1" dirty="0">
                <a:solidFill>
                  <a:srgbClr val="6600CC"/>
                </a:solidFill>
              </a:rPr>
              <a:t>Anthère</a:t>
            </a:r>
            <a:r>
              <a:rPr lang="fr-FR" sz="1400" b="0" dirty="0">
                <a:solidFill>
                  <a:srgbClr val="6600CC"/>
                </a:solidFill>
              </a:rPr>
              <a:t> : partie terminale d'une étamine, contenant les grains de pollen.</a:t>
            </a:r>
          </a:p>
          <a:p>
            <a:pPr algn="just" eaLnBrk="1" hangingPunct="1"/>
            <a:r>
              <a:rPr lang="fr-FR" sz="1400" i="1" dirty="0" err="1">
                <a:solidFill>
                  <a:srgbClr val="6600CC"/>
                </a:solidFill>
              </a:rPr>
              <a:t>Apprimé</a:t>
            </a:r>
            <a:r>
              <a:rPr lang="fr-FR" sz="1400" b="0" dirty="0">
                <a:solidFill>
                  <a:srgbClr val="6600CC"/>
                </a:solidFill>
              </a:rPr>
              <a:t> : appliqué presque à plat, contre un rameau par exemple.</a:t>
            </a:r>
          </a:p>
          <a:p>
            <a:r>
              <a:rPr lang="fr-FR" sz="1400" i="1" dirty="0" smtClean="0">
                <a:solidFill>
                  <a:srgbClr val="6600CC"/>
                </a:solidFill>
              </a:rPr>
              <a:t>Aoûtement</a:t>
            </a:r>
            <a:r>
              <a:rPr lang="fr-FR" sz="1400" dirty="0" smtClean="0">
                <a:solidFill>
                  <a:srgbClr val="6600CC"/>
                </a:solidFill>
              </a:rPr>
              <a:t> </a:t>
            </a:r>
            <a:r>
              <a:rPr lang="fr-FR" sz="1400" b="0" dirty="0">
                <a:solidFill>
                  <a:srgbClr val="6600CC"/>
                </a:solidFill>
              </a:rPr>
              <a:t>ou</a:t>
            </a:r>
            <a:r>
              <a:rPr lang="fr-FR" sz="1400" dirty="0">
                <a:solidFill>
                  <a:srgbClr val="6600CC"/>
                </a:solidFill>
              </a:rPr>
              <a:t> </a:t>
            </a:r>
            <a:r>
              <a:rPr lang="fr-FR" sz="1400" i="1" dirty="0">
                <a:solidFill>
                  <a:srgbClr val="6600CC"/>
                </a:solidFill>
              </a:rPr>
              <a:t>aoutement</a:t>
            </a:r>
            <a:r>
              <a:rPr lang="fr-FR" sz="1400" dirty="0">
                <a:solidFill>
                  <a:srgbClr val="6600CC"/>
                </a:solidFill>
              </a:rPr>
              <a:t> </a:t>
            </a:r>
            <a:r>
              <a:rPr lang="fr-FR" sz="1400" b="0" dirty="0">
                <a:solidFill>
                  <a:srgbClr val="6600CC"/>
                </a:solidFill>
              </a:rPr>
              <a:t>: processus de </a:t>
            </a:r>
            <a:r>
              <a:rPr lang="fr-FR" sz="1400" b="0" dirty="0">
                <a:solidFill>
                  <a:srgbClr val="6600CC"/>
                </a:solidFill>
                <a:hlinkClick r:id="rId2" action="ppaction://hlinkfile" tooltip="Lignine"/>
              </a:rPr>
              <a:t>lignification</a:t>
            </a:r>
            <a:r>
              <a:rPr lang="fr-FR" sz="1400" b="0" dirty="0">
                <a:solidFill>
                  <a:srgbClr val="6600CC"/>
                </a:solidFill>
              </a:rPr>
              <a:t> des jeunes rameaux des </a:t>
            </a:r>
            <a:r>
              <a:rPr lang="fr-FR" sz="1400" b="0" dirty="0">
                <a:solidFill>
                  <a:srgbClr val="6600CC"/>
                </a:solidFill>
                <a:hlinkClick r:id="rId3" action="ppaction://hlinkfile" tooltip="Plante"/>
              </a:rPr>
              <a:t>plantes</a:t>
            </a:r>
            <a:r>
              <a:rPr lang="fr-FR" sz="1400" b="0" dirty="0">
                <a:solidFill>
                  <a:srgbClr val="6600CC"/>
                </a:solidFill>
              </a:rPr>
              <a:t> ligneuses. Critère important pour la sélection des bois à conserver dans la </a:t>
            </a:r>
            <a:r>
              <a:rPr lang="fr-FR" sz="1400" b="0" dirty="0">
                <a:solidFill>
                  <a:srgbClr val="6600CC"/>
                </a:solidFill>
                <a:hlinkClick r:id="rId4" action="ppaction://hlinkfile" tooltip="Taille (arboriculture)"/>
              </a:rPr>
              <a:t>taille</a:t>
            </a:r>
            <a:r>
              <a:rPr lang="fr-FR" sz="1400" b="0" dirty="0">
                <a:solidFill>
                  <a:srgbClr val="6600CC"/>
                </a:solidFill>
              </a:rPr>
              <a:t> de certains arbres fruitiers. Le nom vient de ce que ce processus ne se prolonge pas au-delà de la mi-août pour les arbres des zones tempérées de l'hémisphère nord : les rameaux ou les parties de rameaux dont la croissance peut se prolonger au-delà ne seront pas lignifiés et ne repousseront pas l'année suivante.</a:t>
            </a:r>
          </a:p>
          <a:p>
            <a:pPr algn="just" eaLnBrk="1" hangingPunct="1"/>
            <a:r>
              <a:rPr lang="fr-FR" sz="1200" i="1" dirty="0">
                <a:solidFill>
                  <a:srgbClr val="6600CC"/>
                </a:solidFill>
              </a:rPr>
              <a:t>Arboricole</a:t>
            </a:r>
            <a:r>
              <a:rPr lang="fr-FR" sz="1200" b="0" dirty="0">
                <a:solidFill>
                  <a:srgbClr val="6600CC"/>
                </a:solidFill>
              </a:rPr>
              <a:t> : Qui a rapport à la culture des arbres.</a:t>
            </a:r>
          </a:p>
          <a:p>
            <a:pPr algn="just" eaLnBrk="1" hangingPunct="1"/>
            <a:r>
              <a:rPr lang="fr-FR" sz="1400" i="1" dirty="0">
                <a:solidFill>
                  <a:srgbClr val="6600CC"/>
                </a:solidFill>
                <a:hlinkClick r:id="rId5" tooltip="Arboriculture"/>
              </a:rPr>
              <a:t>Arboriculture</a:t>
            </a:r>
            <a:r>
              <a:rPr lang="fr-FR" sz="1400" b="0" dirty="0">
                <a:solidFill>
                  <a:srgbClr val="6600CC"/>
                </a:solidFill>
              </a:rPr>
              <a:t> : Désigne l'activité humaine qui consiste à cultiver des arbres, notamment fruitiers (voir </a:t>
            </a:r>
            <a:r>
              <a:rPr lang="fr-FR" sz="1400" b="0" i="1" dirty="0">
                <a:solidFill>
                  <a:srgbClr val="6600CC"/>
                </a:solidFill>
              </a:rPr>
              <a:t>sylviculture</a:t>
            </a:r>
            <a:r>
              <a:rPr lang="fr-FR" sz="1400" b="0" dirty="0">
                <a:solidFill>
                  <a:srgbClr val="6600CC"/>
                </a:solidFill>
              </a:rPr>
              <a:t> et </a:t>
            </a:r>
            <a:r>
              <a:rPr lang="fr-FR" sz="1400" b="0" i="1" dirty="0">
                <a:solidFill>
                  <a:srgbClr val="6600CC"/>
                </a:solidFill>
              </a:rPr>
              <a:t>horticulture</a:t>
            </a:r>
            <a:r>
              <a:rPr lang="fr-FR" sz="1400" b="0" dirty="0">
                <a:solidFill>
                  <a:srgbClr val="6600CC"/>
                </a:solidFill>
              </a:rPr>
              <a:t>).</a:t>
            </a:r>
          </a:p>
          <a:p>
            <a:pPr algn="just" eaLnBrk="1" hangingPunct="1"/>
            <a:r>
              <a:rPr lang="fr-FR" sz="1400" i="1" dirty="0">
                <a:solidFill>
                  <a:srgbClr val="6600CC"/>
                </a:solidFill>
              </a:rPr>
              <a:t>Arborisation</a:t>
            </a:r>
            <a:r>
              <a:rPr lang="fr-FR" sz="1400" b="0" dirty="0">
                <a:solidFill>
                  <a:srgbClr val="6600CC"/>
                </a:solidFill>
              </a:rPr>
              <a:t> : </a:t>
            </a:r>
            <a:r>
              <a:rPr lang="fr-FR" sz="1400" b="0" dirty="0">
                <a:solidFill>
                  <a:srgbClr val="6600CC"/>
                </a:solidFill>
                <a:hlinkClick r:id="rId6" action="ppaction://hlinkfile" tooltip="ramification"/>
              </a:rPr>
              <a:t>Ramification</a:t>
            </a:r>
            <a:r>
              <a:rPr lang="fr-FR" sz="1400" b="0" dirty="0">
                <a:solidFill>
                  <a:srgbClr val="6600CC"/>
                </a:solidFill>
              </a:rPr>
              <a:t>. </a:t>
            </a:r>
          </a:p>
          <a:p>
            <a:pPr algn="just" eaLnBrk="1" hangingPunct="1"/>
            <a:r>
              <a:rPr lang="fr-FR" sz="1400" i="1" dirty="0">
                <a:solidFill>
                  <a:srgbClr val="6600CC"/>
                </a:solidFill>
                <a:hlinkClick r:id="rId7" tooltip="Arbre"/>
              </a:rPr>
              <a:t>Arbre</a:t>
            </a:r>
            <a:r>
              <a:rPr lang="fr-FR" sz="1400" b="0" dirty="0">
                <a:solidFill>
                  <a:srgbClr val="6600CC"/>
                </a:solidFill>
              </a:rPr>
              <a:t> : Un arbre est une plante ligneuse de plus de sept mètres de haut.</a:t>
            </a:r>
          </a:p>
          <a:p>
            <a:pPr algn="just" eaLnBrk="1" hangingPunct="1"/>
            <a:r>
              <a:rPr lang="fr-FR" sz="1200" i="1" dirty="0">
                <a:solidFill>
                  <a:srgbClr val="6600CC"/>
                </a:solidFill>
              </a:rPr>
              <a:t>Arbre de queue</a:t>
            </a:r>
            <a:r>
              <a:rPr lang="fr-FR" sz="1200" b="0" dirty="0">
                <a:solidFill>
                  <a:srgbClr val="6600CC"/>
                </a:solidFill>
              </a:rPr>
              <a:t> : Dans un couloir de téléphérage, arbre-pylône situé à l'extrémité opposée à celle où se trouve le treuil. </a:t>
            </a:r>
          </a:p>
          <a:p>
            <a:pPr algn="just" eaLnBrk="1" hangingPunct="1"/>
            <a:r>
              <a:rPr lang="fr-FR" sz="1200" i="1" dirty="0">
                <a:solidFill>
                  <a:srgbClr val="6600CC"/>
                </a:solidFill>
              </a:rPr>
              <a:t>Arbre-pylône</a:t>
            </a:r>
            <a:r>
              <a:rPr lang="fr-FR" sz="1200" b="0" dirty="0">
                <a:solidFill>
                  <a:srgbClr val="6600CC"/>
                </a:solidFill>
              </a:rPr>
              <a:t> : Tour, mât ou arbre auquel sont suspendus les câbles dans les systèmes de téléphérage.</a:t>
            </a:r>
          </a:p>
          <a:p>
            <a:pPr algn="just" eaLnBrk="1" hangingPunct="1"/>
            <a:r>
              <a:rPr lang="fr-FR" sz="1400" i="1" dirty="0">
                <a:solidFill>
                  <a:srgbClr val="6600CC"/>
                </a:solidFill>
              </a:rPr>
              <a:t>Arbres menacés</a:t>
            </a:r>
            <a:r>
              <a:rPr lang="fr-FR" sz="1400" b="0" i="1" dirty="0">
                <a:solidFill>
                  <a:srgbClr val="6600CC"/>
                </a:solidFill>
              </a:rPr>
              <a:t> : </a:t>
            </a:r>
            <a:r>
              <a:rPr lang="fr-FR" sz="1400" b="0" dirty="0">
                <a:solidFill>
                  <a:srgbClr val="6600CC"/>
                </a:solidFill>
              </a:rPr>
              <a:t>Voir </a:t>
            </a:r>
            <a:r>
              <a:rPr lang="fr-FR" sz="1400" b="0" dirty="0">
                <a:hlinkClick r:id="rId8"/>
              </a:rPr>
              <a:t>http://fr.wikipedia.org/wiki/Arbres_menac%C3%A9s</a:t>
            </a:r>
            <a:endParaRPr lang="fr-FR" sz="1400" b="0" dirty="0">
              <a:solidFill>
                <a:srgbClr val="6600CC"/>
              </a:solidFill>
            </a:endParaRPr>
          </a:p>
          <a:p>
            <a:pPr algn="just" eaLnBrk="1" hangingPunct="1"/>
            <a:r>
              <a:rPr lang="fr-FR" sz="1400" i="1" dirty="0">
                <a:solidFill>
                  <a:srgbClr val="6600CC"/>
                </a:solidFill>
              </a:rPr>
              <a:t>Arbre résiduel</a:t>
            </a:r>
            <a:r>
              <a:rPr lang="fr-FR" sz="1400" b="0" dirty="0">
                <a:solidFill>
                  <a:srgbClr val="6600CC"/>
                </a:solidFill>
              </a:rPr>
              <a:t> : Arbre d'une essence commerciale ou potentiellement commerciale que l'on a épargné lors d'une opération de récolte. Ces arbres jouent un rôle particulièrement important dans les systèmes de récolte polycyclique. On parle aussi d'</a:t>
            </a:r>
            <a:r>
              <a:rPr lang="fr-FR" sz="1400" b="0" i="1" dirty="0">
                <a:solidFill>
                  <a:srgbClr val="6600CC"/>
                </a:solidFill>
              </a:rPr>
              <a:t>arbre restant</a:t>
            </a:r>
            <a:r>
              <a:rPr lang="fr-FR" sz="1400" b="0" dirty="0" smtClean="0">
                <a:solidFill>
                  <a:srgbClr val="6600CC"/>
                </a:solidFill>
              </a:rPr>
              <a:t>.</a:t>
            </a:r>
          </a:p>
          <a:p>
            <a:pPr algn="just" eaLnBrk="1" hangingPunct="1"/>
            <a:r>
              <a:rPr lang="fr-FR" sz="1400" i="1" dirty="0">
                <a:solidFill>
                  <a:srgbClr val="6600CC"/>
                </a:solidFill>
                <a:hlinkClick r:id="rId9" tooltip="Arbrisseau"/>
              </a:rPr>
              <a:t>Arbrisseau</a:t>
            </a:r>
            <a:r>
              <a:rPr lang="fr-FR" sz="1400" i="1" dirty="0">
                <a:solidFill>
                  <a:srgbClr val="6600CC"/>
                </a:solidFill>
              </a:rPr>
              <a:t> </a:t>
            </a:r>
            <a:r>
              <a:rPr lang="fr-FR" sz="1400" b="0" dirty="0">
                <a:solidFill>
                  <a:srgbClr val="6600CC"/>
                </a:solidFill>
              </a:rPr>
              <a:t>: Plante ligneuse se ramifiant dès la base et ne dépassant pas 6 à 7 mètres de hauteur.</a:t>
            </a:r>
          </a:p>
          <a:p>
            <a:pPr algn="just" eaLnBrk="1" hangingPunct="1"/>
            <a:r>
              <a:rPr lang="fr-FR" sz="1400" i="1" dirty="0">
                <a:solidFill>
                  <a:srgbClr val="6600CC"/>
                </a:solidFill>
                <a:hlinkClick r:id="rId10" tooltip="Arbuste"/>
              </a:rPr>
              <a:t>Arbuste</a:t>
            </a:r>
            <a:r>
              <a:rPr lang="fr-FR" sz="1400" b="0" dirty="0">
                <a:solidFill>
                  <a:srgbClr val="6600CC"/>
                </a:solidFill>
              </a:rPr>
              <a:t> : Plante ligneuse dont la tige n'est pas ramifiée dès la base d'une taille inférieur à 8 mètres.</a:t>
            </a:r>
          </a:p>
          <a:p>
            <a:pPr algn="just" eaLnBrk="1" hangingPunct="1"/>
            <a:r>
              <a:rPr lang="fr-FR" sz="1400" i="1" dirty="0">
                <a:solidFill>
                  <a:srgbClr val="6600CC"/>
                </a:solidFill>
              </a:rPr>
              <a:t>Arche</a:t>
            </a:r>
            <a:r>
              <a:rPr lang="fr-FR" sz="1400" b="0" dirty="0">
                <a:solidFill>
                  <a:srgbClr val="6600CC"/>
                </a:solidFill>
              </a:rPr>
              <a:t> : Dispositif de soutien monté sur un débardeur ou remorqué derrière lui et qui sert à soulever l'une des extrémités du chargement de billes afin de faciliter son traînage. </a:t>
            </a:r>
          </a:p>
          <a:p>
            <a:pPr algn="just" eaLnBrk="1" hangingPunct="1"/>
            <a:r>
              <a:rPr lang="fr-FR" sz="1400" i="1" dirty="0">
                <a:solidFill>
                  <a:srgbClr val="6600CC"/>
                </a:solidFill>
              </a:rPr>
              <a:t>Arche intégrée</a:t>
            </a:r>
            <a:r>
              <a:rPr lang="fr-FR" sz="1400" b="0" dirty="0">
                <a:solidFill>
                  <a:srgbClr val="6600CC"/>
                </a:solidFill>
              </a:rPr>
              <a:t> : Arche solidement fixée au châssis d'un </a:t>
            </a:r>
            <a:r>
              <a:rPr lang="fr-FR" sz="1400" b="0" dirty="0" err="1">
                <a:solidFill>
                  <a:srgbClr val="6600CC"/>
                </a:solidFill>
              </a:rPr>
              <a:t>débusqueur</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DB4896A-604C-419F-A812-6DF53415FC6A}" type="slidenum">
              <a:rPr lang="fr-FR" sz="1200" b="0">
                <a:solidFill>
                  <a:schemeClr val="tx1">
                    <a:tint val="75000"/>
                  </a:schemeClr>
                </a:solidFill>
                <a:latin typeface="Times New Roman" pitchFamily="18" charset="0"/>
              </a:rPr>
              <a:pPr algn="r" fontAlgn="auto">
                <a:spcBef>
                  <a:spcPts val="0"/>
                </a:spcBef>
                <a:spcAft>
                  <a:spcPts val="0"/>
                </a:spcAft>
                <a:defRPr/>
              </a:pPr>
              <a:t>141</a:t>
            </a:fld>
            <a:endParaRPr lang="fr-FR" sz="1200" b="0" dirty="0">
              <a:solidFill>
                <a:schemeClr val="tx1">
                  <a:tint val="75000"/>
                </a:schemeClr>
              </a:solidFill>
              <a:latin typeface="Times New Roman" pitchFamily="18" charset="0"/>
            </a:endParaRPr>
          </a:p>
        </p:txBody>
      </p:sp>
      <p:sp>
        <p:nvSpPr>
          <p:cNvPr id="140292" name="ZoneTexte 4"/>
          <p:cNvSpPr txBox="1">
            <a:spLocks noChangeArrowheads="1"/>
          </p:cNvSpPr>
          <p:nvPr/>
        </p:nvSpPr>
        <p:spPr bwMode="auto">
          <a:xfrm>
            <a:off x="142875" y="857250"/>
            <a:ext cx="885825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a:solidFill>
                <a:srgbClr val="6600CC"/>
              </a:solidFill>
            </a:endParaRPr>
          </a:p>
          <a:p>
            <a:pPr algn="just" eaLnBrk="1" hangingPunct="1"/>
            <a:r>
              <a:rPr lang="fr-FR" sz="1400" i="1" dirty="0" smtClean="0">
                <a:solidFill>
                  <a:srgbClr val="6600CC"/>
                </a:solidFill>
              </a:rPr>
              <a:t>Aubier</a:t>
            </a:r>
            <a:r>
              <a:rPr lang="fr-FR" sz="1400" b="0" dirty="0" smtClean="0">
                <a:solidFill>
                  <a:srgbClr val="6600CC"/>
                </a:solidFill>
              </a:rPr>
              <a:t> </a:t>
            </a:r>
            <a:r>
              <a:rPr lang="fr-FR" sz="1400" b="0" dirty="0">
                <a:solidFill>
                  <a:srgbClr val="6600CC"/>
                </a:solidFill>
              </a:rPr>
              <a:t>: a) Couche active du bois (du tronc) qui transporte la sève brute des racines aux feuilles.  b) Partie jeune de l'arbre, bois non encore formé situé entre le bois dur (</a:t>
            </a:r>
            <a:r>
              <a:rPr lang="fr-FR" sz="1400" b="0" dirty="0">
                <a:solidFill>
                  <a:srgbClr val="6600CC"/>
                </a:solidFill>
                <a:hlinkClick r:id="rId2" tooltip="Duramen"/>
              </a:rPr>
              <a:t>duramen</a:t>
            </a:r>
            <a:r>
              <a:rPr lang="fr-FR" sz="1400" b="0" dirty="0">
                <a:solidFill>
                  <a:srgbClr val="6600CC"/>
                </a:solidFill>
              </a:rPr>
              <a:t>) et l'écorce. Ce sont les dernières cellules nées de l'année ; ce n'est encore qu'un bois imparfait qui va durcir et se transformer en </a:t>
            </a:r>
            <a:r>
              <a:rPr lang="fr-FR" sz="1400" b="0" i="1" dirty="0">
                <a:solidFill>
                  <a:srgbClr val="6600CC"/>
                </a:solidFill>
              </a:rPr>
              <a:t>bois parfait</a:t>
            </a:r>
            <a:r>
              <a:rPr lang="fr-FR" sz="1400" b="0" dirty="0">
                <a:solidFill>
                  <a:srgbClr val="6600CC"/>
                </a:solidFill>
              </a:rPr>
              <a:t>. L'</a:t>
            </a:r>
            <a:r>
              <a:rPr lang="fr-FR" sz="1400" b="0" dirty="0">
                <a:solidFill>
                  <a:srgbClr val="6600CC"/>
                </a:solidFill>
                <a:hlinkClick r:id="rId3" tooltip="Aubier"/>
              </a:rPr>
              <a:t>aubier</a:t>
            </a:r>
            <a:r>
              <a:rPr lang="fr-FR" sz="1400" b="0" dirty="0">
                <a:solidFill>
                  <a:srgbClr val="6600CC"/>
                </a:solidFill>
              </a:rPr>
              <a:t> est sujet à l'attaque des insectes parce qu'il renferme certaines matières telles que l'amidon</a:t>
            </a:r>
            <a:r>
              <a:rPr lang="fr-FR" sz="1400" b="0" dirty="0" smtClean="0">
                <a:solidFill>
                  <a:srgbClr val="6600CC"/>
                </a:solidFill>
              </a:rPr>
              <a:t>.</a:t>
            </a:r>
          </a:p>
          <a:p>
            <a:pPr algn="just" eaLnBrk="1" hangingPunct="1"/>
            <a:r>
              <a:rPr lang="fr-FR" sz="1400" b="0" dirty="0">
                <a:solidFill>
                  <a:srgbClr val="6600CC"/>
                </a:solidFill>
              </a:rPr>
              <a:t>Chez certaines essences (chêne, châtaignier, pins, douglas, mélèze...) à bois parfait distinct, l'aubier est en général plus clair que le </a:t>
            </a:r>
            <a:r>
              <a:rPr lang="fr-FR" sz="1400" b="0" i="1" dirty="0">
                <a:solidFill>
                  <a:srgbClr val="6600CC"/>
                </a:solidFill>
              </a:rPr>
              <a:t>duramen</a:t>
            </a:r>
            <a:r>
              <a:rPr lang="fr-FR" sz="1400" b="0" dirty="0">
                <a:solidFill>
                  <a:srgbClr val="6600CC"/>
                </a:solidFill>
              </a:rPr>
              <a:t> (improprement appelé "</a:t>
            </a:r>
            <a:r>
              <a:rPr lang="fr-FR" sz="1400" b="0" i="1" dirty="0">
                <a:solidFill>
                  <a:srgbClr val="6600CC"/>
                </a:solidFill>
              </a:rPr>
              <a:t>bois de </a:t>
            </a:r>
            <a:r>
              <a:rPr lang="fr-FR" sz="1400" b="0" i="1" dirty="0" err="1">
                <a:solidFill>
                  <a:srgbClr val="6600CC"/>
                </a:solidFill>
              </a:rPr>
              <a:t>coeur</a:t>
            </a:r>
            <a:r>
              <a:rPr lang="fr-FR" sz="1400" b="0" dirty="0">
                <a:solidFill>
                  <a:srgbClr val="6600CC"/>
                </a:solidFill>
              </a:rPr>
              <a:t>"), on dit alors qu'il est différencié. Il est plus ou moins </a:t>
            </a:r>
            <a:r>
              <a:rPr lang="fr-FR" sz="1400" b="0" i="1" dirty="0" err="1">
                <a:solidFill>
                  <a:srgbClr val="6600CC"/>
                </a:solidFill>
              </a:rPr>
              <a:t>imprégnable</a:t>
            </a:r>
            <a:r>
              <a:rPr lang="fr-FR" sz="1400" b="0" dirty="0">
                <a:solidFill>
                  <a:srgbClr val="6600CC"/>
                </a:solidFill>
              </a:rPr>
              <a:t> et ne résiste jamais aux champignons </a:t>
            </a:r>
            <a:r>
              <a:rPr lang="fr-FR" sz="1400" b="0" i="1" dirty="0">
                <a:solidFill>
                  <a:srgbClr val="6600CC"/>
                </a:solidFill>
              </a:rPr>
              <a:t>lignivores</a:t>
            </a:r>
            <a:r>
              <a:rPr lang="fr-FR" sz="1400" b="0" dirty="0">
                <a:solidFill>
                  <a:srgbClr val="6600CC"/>
                </a:solidFill>
              </a:rPr>
              <a:t> et aux larves </a:t>
            </a:r>
            <a:r>
              <a:rPr lang="fr-FR" sz="1400" b="0" i="1" dirty="0">
                <a:solidFill>
                  <a:srgbClr val="6600CC"/>
                </a:solidFill>
              </a:rPr>
              <a:t>xylophages</a:t>
            </a:r>
            <a:r>
              <a:rPr lang="fr-FR" sz="1400" b="0" dirty="0">
                <a:solidFill>
                  <a:srgbClr val="6600CC"/>
                </a:solidFill>
              </a:rPr>
              <a:t>. </a:t>
            </a:r>
            <a:endParaRPr lang="fr-FR" sz="1400" b="0" dirty="0" smtClean="0">
              <a:solidFill>
                <a:srgbClr val="6600CC"/>
              </a:solidFill>
            </a:endParaRPr>
          </a:p>
          <a:p>
            <a:pPr algn="just" eaLnBrk="1" hangingPunct="1"/>
            <a:r>
              <a:rPr lang="fr-FR" sz="1400" b="0" dirty="0">
                <a:solidFill>
                  <a:srgbClr val="6600CC"/>
                </a:solidFill>
              </a:rPr>
              <a:t>Pour d'autres essences (sapin, épicéa, peuplier, érable...), il n'y a pas de différence de coloration entre le centre et l'extérieur de la grume, et l'aubier ne se distingue pas visuellement du duramen. Sur ces essences à aubier non différencié, les différences de porosité, qui cependant se manifestent entre aubier et bois parfait, génèrent des facultés d'absorption distinctes</a:t>
            </a:r>
            <a:r>
              <a:rPr lang="fr-FR" sz="1400" b="0" dirty="0" smtClean="0">
                <a:solidFill>
                  <a:srgbClr val="6600CC"/>
                </a:solidFill>
              </a:rPr>
              <a:t>. L'aubier</a:t>
            </a:r>
            <a:r>
              <a:rPr lang="fr-FR" sz="1400" b="0" dirty="0">
                <a:solidFill>
                  <a:srgbClr val="6600CC"/>
                </a:solidFill>
              </a:rPr>
              <a:t>, plus poreux, offre une capacité d'absorption plus élevée que celle du duramen</a:t>
            </a:r>
            <a:r>
              <a:rPr lang="fr-FR" sz="1400" b="0" dirty="0" smtClean="0">
                <a:solidFill>
                  <a:srgbClr val="6600CC"/>
                </a:solidFill>
              </a:rPr>
              <a:t>. Voir aussi </a:t>
            </a:r>
            <a:r>
              <a:rPr lang="fr-FR" sz="1400" b="0" i="1" dirty="0" smtClean="0">
                <a:solidFill>
                  <a:srgbClr val="6600CC"/>
                </a:solidFill>
              </a:rPr>
              <a:t>Duramen</a:t>
            </a:r>
            <a:r>
              <a:rPr lang="fr-FR" sz="1400" b="0" dirty="0" smtClean="0">
                <a:solidFill>
                  <a:srgbClr val="6600CC"/>
                </a:solidFill>
              </a:rPr>
              <a:t>, </a:t>
            </a:r>
            <a:r>
              <a:rPr lang="fr-FR" sz="1400" b="0" i="1" dirty="0" smtClean="0">
                <a:solidFill>
                  <a:srgbClr val="6600CC"/>
                </a:solidFill>
              </a:rPr>
              <a:t>Cerne de croissance </a:t>
            </a:r>
            <a:r>
              <a:rPr lang="fr-FR" sz="1400" b="0" dirty="0">
                <a:solidFill>
                  <a:srgbClr val="6600CC"/>
                </a:solidFill>
              </a:rPr>
              <a:t>et </a:t>
            </a:r>
            <a:r>
              <a:rPr lang="fr-FR" sz="1400" b="0" dirty="0" smtClean="0">
                <a:solidFill>
                  <a:srgbClr val="6600CC"/>
                </a:solidFill>
              </a:rPr>
              <a:t>l’article </a:t>
            </a:r>
            <a:r>
              <a:rPr lang="fr-FR" sz="1400" b="0" dirty="0">
                <a:solidFill>
                  <a:srgbClr val="6600CC"/>
                </a:solidFill>
              </a:rPr>
              <a:t>: Aubier / bois parfait, Comité National pour le Développement du Bois, </a:t>
            </a:r>
            <a:r>
              <a:rPr lang="fr-FR" sz="1400" b="0" dirty="0">
                <a:solidFill>
                  <a:srgbClr val="6600CC"/>
                </a:solidFill>
                <a:hlinkClick r:id="rId4"/>
              </a:rPr>
              <a:t>www.cndb.org/?</a:t>
            </a:r>
            <a:r>
              <a:rPr lang="fr-FR" sz="1400" b="0" dirty="0" smtClean="0">
                <a:solidFill>
                  <a:srgbClr val="6600CC"/>
                </a:solidFill>
                <a:hlinkClick r:id="rId4"/>
              </a:rPr>
              <a:t>p=aubier_bois_parfait</a:t>
            </a:r>
            <a:r>
              <a:rPr lang="fr-FR" sz="1400" b="0" dirty="0" smtClean="0">
                <a:solidFill>
                  <a:srgbClr val="6600CC"/>
                </a:solidFill>
              </a:rPr>
              <a:t> </a:t>
            </a:r>
          </a:p>
          <a:p>
            <a:pPr algn="just" eaLnBrk="1" hangingPunct="1"/>
            <a:r>
              <a:rPr lang="fr-FR" sz="1200" i="1" dirty="0" smtClean="0">
                <a:solidFill>
                  <a:srgbClr val="6600CC"/>
                </a:solidFill>
              </a:rPr>
              <a:t>Auricule</a:t>
            </a:r>
            <a:r>
              <a:rPr lang="fr-FR" sz="1200" b="0" dirty="0" smtClean="0">
                <a:solidFill>
                  <a:srgbClr val="6600CC"/>
                </a:solidFill>
              </a:rPr>
              <a:t> </a:t>
            </a:r>
            <a:r>
              <a:rPr lang="fr-FR" sz="1200" b="0" dirty="0">
                <a:solidFill>
                  <a:srgbClr val="6600CC"/>
                </a:solidFill>
              </a:rPr>
              <a:t>: lobe en forme d'oreillette à la base du limbe (ou d'un pétale</a:t>
            </a:r>
            <a:r>
              <a:rPr lang="fr-FR" sz="1200" b="0" dirty="0" smtClean="0">
                <a:solidFill>
                  <a:srgbClr val="6600CC"/>
                </a:solidFill>
              </a:rPr>
              <a:t>).</a:t>
            </a:r>
          </a:p>
          <a:p>
            <a:pPr algn="just" eaLnBrk="1" hangingPunct="1"/>
            <a:r>
              <a:rPr lang="fr-FR" sz="1200" i="1" dirty="0">
                <a:solidFill>
                  <a:srgbClr val="6600CC"/>
                </a:solidFill>
              </a:rPr>
              <a:t>Autochtone</a:t>
            </a:r>
            <a:r>
              <a:rPr lang="fr-FR" sz="1200" b="0" dirty="0">
                <a:solidFill>
                  <a:srgbClr val="6600CC"/>
                </a:solidFill>
              </a:rPr>
              <a:t> : espèce présente dans son aire naturelle, non introduite par </a:t>
            </a:r>
            <a:r>
              <a:rPr lang="fr-FR" sz="1200" b="0" dirty="0" smtClean="0">
                <a:solidFill>
                  <a:srgbClr val="6600CC"/>
                </a:solidFill>
              </a:rPr>
              <a:t>l'homme.</a:t>
            </a:r>
            <a:endParaRPr lang="fr-FR" sz="1200" b="0" dirty="0">
              <a:solidFill>
                <a:srgbClr val="6600CC"/>
              </a:solidFill>
            </a:endParaRPr>
          </a:p>
          <a:p>
            <a:pPr algn="just" eaLnBrk="1" hangingPunct="1"/>
            <a:r>
              <a:rPr lang="fr-FR" sz="1400" i="1" dirty="0" smtClean="0">
                <a:solidFill>
                  <a:srgbClr val="6600CC"/>
                </a:solidFill>
              </a:rPr>
              <a:t>Autres </a:t>
            </a:r>
            <a:r>
              <a:rPr lang="fr-FR" sz="1400" i="1" dirty="0">
                <a:solidFill>
                  <a:srgbClr val="6600CC"/>
                </a:solidFill>
              </a:rPr>
              <a:t>types de forêts</a:t>
            </a:r>
            <a:r>
              <a:rPr lang="fr-FR" sz="1400" b="0" dirty="0">
                <a:solidFill>
                  <a:srgbClr val="6600CC"/>
                </a:solidFill>
              </a:rPr>
              <a:t> : Aires forestières  qui ne correspondent pas aux critères pour les forêts naturelles ou les plantations, définies plus précisément dans les normes nationales ou régionales de gestion forestière approuvées par le FSC</a:t>
            </a:r>
            <a:r>
              <a:rPr lang="fr-FR" sz="1400" b="0" dirty="0" smtClean="0">
                <a:solidFill>
                  <a:srgbClr val="6600CC"/>
                </a:solidFill>
              </a:rPr>
              <a:t>.</a:t>
            </a:r>
          </a:p>
          <a:p>
            <a:pPr algn="just" eaLnBrk="1" hangingPunct="1"/>
            <a:r>
              <a:rPr lang="fr-FR" sz="1400" i="1" dirty="0">
                <a:solidFill>
                  <a:srgbClr val="6600CC"/>
                </a:solidFill>
              </a:rPr>
              <a:t>Autres terres boisées </a:t>
            </a:r>
            <a:r>
              <a:rPr lang="fr-FR" sz="1400" b="0" dirty="0">
                <a:solidFill>
                  <a:srgbClr val="6600CC"/>
                </a:solidFill>
              </a:rPr>
              <a:t>(FAO) : Terres ayant  a) soit un couvert arboré de 5 à 10 % d’arbres d’au moins 5 mètres à maturité in situ, b) soit un couvert arboré de plus de 10 % d’arbres de moins de 5 mètres, c) soit, enfin, plus de 10 % d’arbustes et de formations arbustives</a:t>
            </a:r>
            <a:r>
              <a:rPr lang="fr-FR" sz="1400" b="0" dirty="0" smtClean="0">
                <a:solidFill>
                  <a:srgbClr val="6600CC"/>
                </a:solidFill>
              </a:rPr>
              <a:t>.</a:t>
            </a:r>
          </a:p>
          <a:p>
            <a:pPr algn="just" eaLnBrk="1" hangingPunct="1"/>
            <a:r>
              <a:rPr lang="fr-FR" sz="1400" i="1" dirty="0">
                <a:solidFill>
                  <a:srgbClr val="6600CC"/>
                </a:solidFill>
              </a:rPr>
              <a:t>Austral</a:t>
            </a:r>
            <a:r>
              <a:rPr lang="fr-FR" sz="1400" b="0" dirty="0">
                <a:solidFill>
                  <a:srgbClr val="6600CC"/>
                </a:solidFill>
              </a:rPr>
              <a:t> : qui se situe dans l’hémisphère sud.</a:t>
            </a:r>
          </a:p>
          <a:p>
            <a:pPr algn="just" eaLnBrk="1" hangingPunct="1"/>
            <a:r>
              <a:rPr lang="fr-FR" sz="1400" b="0" dirty="0">
                <a:solidFill>
                  <a:srgbClr val="6600CC"/>
                </a:solidFill>
              </a:rPr>
              <a:t> </a:t>
            </a:r>
            <a:r>
              <a:rPr lang="fr-FR" sz="1400" i="1" dirty="0">
                <a:solidFill>
                  <a:srgbClr val="6600CC"/>
                </a:solidFill>
              </a:rPr>
              <a:t>Auxiliaire</a:t>
            </a:r>
            <a:r>
              <a:rPr lang="fr-FR" sz="1400" dirty="0">
                <a:solidFill>
                  <a:srgbClr val="6600CC"/>
                </a:solidFill>
              </a:rPr>
              <a:t> </a:t>
            </a:r>
            <a:r>
              <a:rPr lang="fr-FR" sz="1400" b="0" dirty="0">
                <a:solidFill>
                  <a:srgbClr val="6600CC"/>
                </a:solidFill>
              </a:rPr>
              <a:t>(ou </a:t>
            </a:r>
            <a:r>
              <a:rPr lang="fr-FR" sz="1400" dirty="0">
                <a:solidFill>
                  <a:srgbClr val="6600CC"/>
                </a:solidFill>
              </a:rPr>
              <a:t>agent de lutte </a:t>
            </a:r>
            <a:r>
              <a:rPr lang="fr-FR" sz="1400" b="0" dirty="0">
                <a:solidFill>
                  <a:srgbClr val="6600CC"/>
                </a:solidFill>
              </a:rPr>
              <a:t>[biologique]) : voir </a:t>
            </a:r>
            <a:r>
              <a:rPr lang="fr-FR" sz="1400" i="1" dirty="0">
                <a:solidFill>
                  <a:srgbClr val="6600CC"/>
                </a:solidFill>
              </a:rPr>
              <a:t>lutte biologique</a:t>
            </a:r>
            <a:r>
              <a:rPr lang="fr-FR" sz="1400" b="0" dirty="0">
                <a:solidFill>
                  <a:srgbClr val="6600CC"/>
                </a:solidFill>
              </a:rPr>
              <a:t>.</a:t>
            </a:r>
          </a:p>
          <a:p>
            <a:pPr algn="just" eaLnBrk="1" hangingPunct="1"/>
            <a:r>
              <a:rPr lang="fr-FR" sz="1400" i="1" dirty="0">
                <a:solidFill>
                  <a:srgbClr val="6600CC"/>
                </a:solidFill>
              </a:rPr>
              <a:t>Avifaune</a:t>
            </a:r>
            <a:r>
              <a:rPr lang="fr-FR" sz="1400" b="0" dirty="0">
                <a:solidFill>
                  <a:srgbClr val="6600CC"/>
                </a:solidFill>
              </a:rPr>
              <a:t> : Ensemble des oiseaux d’une région ou s’étant succédé durant une période de temps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CB250A-A3B9-4834-A8FB-E9D67B7CDE60}" type="slidenum">
              <a:rPr lang="fr-FR" sz="1200" b="0">
                <a:solidFill>
                  <a:schemeClr val="tx1">
                    <a:tint val="75000"/>
                  </a:schemeClr>
                </a:solidFill>
                <a:latin typeface="Times New Roman" pitchFamily="18" charset="0"/>
              </a:rPr>
              <a:pPr algn="r" fontAlgn="auto">
                <a:spcBef>
                  <a:spcPts val="0"/>
                </a:spcBef>
                <a:spcAft>
                  <a:spcPts val="0"/>
                </a:spcAft>
                <a:defRPr/>
              </a:pPr>
              <a:t>142</a:t>
            </a:fld>
            <a:endParaRPr lang="fr-FR" sz="1200" b="0" dirty="0">
              <a:solidFill>
                <a:schemeClr val="tx1">
                  <a:tint val="75000"/>
                </a:schemeClr>
              </a:solidFill>
              <a:latin typeface="Times New Roman" pitchFamily="18" charset="0"/>
            </a:endParaRPr>
          </a:p>
        </p:txBody>
      </p:sp>
      <p:sp>
        <p:nvSpPr>
          <p:cNvPr id="141316" name="ZoneTexte 4"/>
          <p:cNvSpPr txBox="1">
            <a:spLocks noChangeArrowheads="1"/>
          </p:cNvSpPr>
          <p:nvPr/>
        </p:nvSpPr>
        <p:spPr bwMode="auto">
          <a:xfrm>
            <a:off x="142875" y="857250"/>
            <a:ext cx="88582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smtClean="0">
                <a:solidFill>
                  <a:srgbClr val="6600CC"/>
                </a:solidFill>
                <a:hlinkClick r:id="rId2" tooltip="Balivage"/>
              </a:rPr>
              <a:t>Balivage</a:t>
            </a:r>
            <a:r>
              <a:rPr lang="fr-FR" sz="1400" b="0" dirty="0" smtClean="0">
                <a:solidFill>
                  <a:srgbClr val="6600CC"/>
                </a:solidFill>
              </a:rPr>
              <a:t> : action de repérer les troncs les plus vigoureux afin de les conserver. Le but est d'améliorer le </a:t>
            </a:r>
            <a:r>
              <a:rPr lang="fr-FR" sz="1400" b="0" dirty="0" smtClean="0">
                <a:solidFill>
                  <a:srgbClr val="6600CC"/>
                </a:solidFill>
                <a:hlinkClick r:id="rId3" tooltip="Taillis"/>
              </a:rPr>
              <a:t>taillis</a:t>
            </a:r>
            <a:r>
              <a:rPr lang="fr-FR" sz="1400" b="0" dirty="0" smtClean="0">
                <a:solidFill>
                  <a:srgbClr val="6600CC"/>
                </a:solidFill>
              </a:rPr>
              <a:t> afin de le faire évoluer vers une </a:t>
            </a:r>
            <a:r>
              <a:rPr lang="fr-FR" sz="1400" b="0" dirty="0" smtClean="0">
                <a:solidFill>
                  <a:srgbClr val="6600CC"/>
                </a:solidFill>
                <a:hlinkClick r:id="rId4" tooltip="Futaie"/>
              </a:rPr>
              <a:t>futaie</a:t>
            </a:r>
            <a:r>
              <a:rPr lang="fr-FR" sz="1400" b="0" dirty="0" smtClean="0">
                <a:solidFill>
                  <a:srgbClr val="6600CC"/>
                </a:solidFill>
              </a:rPr>
              <a:t>. Selon le type d'arbre, ce repérage se fait lorsque l'arbre a environ 15 ans. Le balivage intensif est le fait de conserver au moins 300 </a:t>
            </a:r>
            <a:r>
              <a:rPr lang="fr-FR" sz="1400" b="0" dirty="0" smtClean="0">
                <a:solidFill>
                  <a:srgbClr val="6600CC"/>
                </a:solidFill>
                <a:hlinkClick r:id="rId5" tooltip="Baliveau"/>
              </a:rPr>
              <a:t>baliveaux</a:t>
            </a:r>
            <a:r>
              <a:rPr lang="fr-FR" sz="1400" b="0" dirty="0" smtClean="0">
                <a:solidFill>
                  <a:srgbClr val="6600CC"/>
                </a:solidFill>
              </a:rPr>
              <a:t> à l'hectare.</a:t>
            </a:r>
          </a:p>
          <a:p>
            <a:pPr algn="just" eaLnBrk="1" hangingPunct="1"/>
            <a:r>
              <a:rPr lang="fr-FR" sz="1400" i="1" dirty="0" smtClean="0">
                <a:solidFill>
                  <a:srgbClr val="6600CC"/>
                </a:solidFill>
                <a:hlinkClick r:id="rId5" tooltip="Baliveau"/>
              </a:rPr>
              <a:t>Baliveau</a:t>
            </a:r>
            <a:r>
              <a:rPr lang="fr-FR" sz="1400" b="0" dirty="0">
                <a:solidFill>
                  <a:srgbClr val="6600CC"/>
                </a:solidFill>
              </a:rPr>
              <a:t> : c'est un arbre jeune droit et vigoureux, dont on présume qu'il pourra devenir un bel </a:t>
            </a:r>
            <a:r>
              <a:rPr lang="fr-FR" sz="1400" b="0" dirty="0">
                <a:solidFill>
                  <a:srgbClr val="6600CC"/>
                </a:solidFill>
                <a:hlinkClick r:id="rId6" tooltip="Arbre d'avenir (page inexistante)"/>
              </a:rPr>
              <a:t>arbre d'avenir</a:t>
            </a:r>
            <a:r>
              <a:rPr lang="fr-FR" sz="1400" b="0" dirty="0">
                <a:solidFill>
                  <a:srgbClr val="6600CC"/>
                </a:solidFill>
              </a:rPr>
              <a:t>, et qu'on réserve (épargne) pour cette raison lors d'une </a:t>
            </a:r>
            <a:r>
              <a:rPr lang="fr-FR" sz="1400" b="0" dirty="0">
                <a:solidFill>
                  <a:srgbClr val="6600CC"/>
                </a:solidFill>
                <a:hlinkClick r:id="rId7" tooltip="Exploitation forestière"/>
              </a:rPr>
              <a:t>coupe forestière</a:t>
            </a:r>
            <a:r>
              <a:rPr lang="fr-FR" sz="1400" b="0" dirty="0">
                <a:solidFill>
                  <a:srgbClr val="6600CC"/>
                </a:solidFill>
              </a:rPr>
              <a:t> (ou taille de </a:t>
            </a:r>
            <a:r>
              <a:rPr lang="fr-FR" sz="1400" b="0" dirty="0">
                <a:solidFill>
                  <a:srgbClr val="6600CC"/>
                </a:solidFill>
                <a:hlinkClick r:id="rId8" tooltip="Haie"/>
              </a:rPr>
              <a:t>haies</a:t>
            </a:r>
            <a:r>
              <a:rPr lang="fr-FR" sz="1400" b="0" dirty="0">
                <a:solidFill>
                  <a:srgbClr val="6600CC"/>
                </a:solidFill>
              </a:rPr>
              <a:t> dans le cas d'une </a:t>
            </a:r>
            <a:r>
              <a:rPr lang="fr-FR" sz="1400" b="0" dirty="0">
                <a:solidFill>
                  <a:srgbClr val="6600CC"/>
                </a:solidFill>
                <a:hlinkClick r:id="rId9" tooltip="Haie vive (page inexistante)"/>
              </a:rPr>
              <a:t>haie vive</a:t>
            </a:r>
            <a:r>
              <a:rPr lang="fr-FR" sz="1400" b="0" dirty="0">
                <a:solidFill>
                  <a:srgbClr val="6600CC"/>
                </a:solidFill>
              </a:rPr>
              <a:t> ou d'une haie contenant des arbres émergents que l'on souhaite conserver ou traiter par </a:t>
            </a:r>
            <a:r>
              <a:rPr lang="fr-FR" sz="1400" b="0" dirty="0">
                <a:solidFill>
                  <a:srgbClr val="6600CC"/>
                </a:solidFill>
                <a:hlinkClick r:id="rId10" tooltip="Émondage"/>
              </a:rPr>
              <a:t>émondage</a:t>
            </a:r>
            <a:r>
              <a:rPr lang="fr-FR" sz="1400" b="0" dirty="0">
                <a:solidFill>
                  <a:srgbClr val="6600CC"/>
                </a:solidFill>
              </a:rPr>
              <a:t>...</a:t>
            </a:r>
          </a:p>
          <a:p>
            <a:pPr algn="just" eaLnBrk="1" hangingPunct="1"/>
            <a:r>
              <a:rPr lang="fr-FR" sz="1400" i="1" dirty="0">
                <a:solidFill>
                  <a:srgbClr val="6600CC"/>
                </a:solidFill>
              </a:rPr>
              <a:t>Bande tampon</a:t>
            </a:r>
            <a:r>
              <a:rPr lang="fr-FR" sz="1400" b="0" dirty="0">
                <a:solidFill>
                  <a:srgbClr val="6600CC"/>
                </a:solidFill>
              </a:rPr>
              <a:t> : Zone de forêt bordant généralement des cours d'eau, des lacs, des parcs, de grands axes routiers ou d'autres secteurs protégés, où toute récolte de bois est interdite. On parle aussi de zone tampon.</a:t>
            </a:r>
            <a:r>
              <a:rPr lang="fr-FR" sz="1400" dirty="0"/>
              <a:t> </a:t>
            </a:r>
            <a:endParaRPr lang="fr-FR" sz="1400" i="1" dirty="0">
              <a:solidFill>
                <a:srgbClr val="6600CC"/>
              </a:solidFill>
            </a:endParaRPr>
          </a:p>
          <a:p>
            <a:pPr algn="just" eaLnBrk="1" hangingPunct="1"/>
            <a:r>
              <a:rPr lang="fr-FR" sz="1200" i="1" dirty="0">
                <a:solidFill>
                  <a:srgbClr val="6600CC"/>
                </a:solidFill>
              </a:rPr>
              <a:t>Bassin versant </a:t>
            </a:r>
            <a:r>
              <a:rPr lang="fr-FR" sz="1200" b="0" dirty="0">
                <a:solidFill>
                  <a:srgbClr val="6600CC"/>
                </a:solidFill>
              </a:rPr>
              <a:t>: Territoire drainé par une rivière et ses affluents</a:t>
            </a:r>
            <a:r>
              <a:rPr lang="fr-FR" sz="1200" b="0" dirty="0" smtClean="0">
                <a:solidFill>
                  <a:srgbClr val="6600CC"/>
                </a:solidFill>
              </a:rPr>
              <a:t>.</a:t>
            </a:r>
          </a:p>
          <a:p>
            <a:pPr algn="just" eaLnBrk="1" hangingPunct="1"/>
            <a:r>
              <a:rPr lang="fr-FR" sz="1200" i="1" dirty="0">
                <a:solidFill>
                  <a:srgbClr val="6600CC"/>
                </a:solidFill>
              </a:rPr>
              <a:t>Bifide</a:t>
            </a:r>
            <a:r>
              <a:rPr lang="fr-FR" sz="1200" b="0" dirty="0">
                <a:solidFill>
                  <a:srgbClr val="6600CC"/>
                </a:solidFill>
              </a:rPr>
              <a:t> : fendu en deux sur une partie de la longueur.</a:t>
            </a:r>
          </a:p>
          <a:p>
            <a:pPr algn="just" eaLnBrk="1" hangingPunct="1"/>
            <a:r>
              <a:rPr lang="fr-FR" sz="1200" i="1" dirty="0">
                <a:solidFill>
                  <a:srgbClr val="6600CC"/>
                </a:solidFill>
              </a:rPr>
              <a:t>Bilharziose</a:t>
            </a:r>
            <a:r>
              <a:rPr lang="fr-FR" sz="1200" dirty="0">
                <a:solidFill>
                  <a:srgbClr val="6600CC"/>
                </a:solidFill>
              </a:rPr>
              <a:t> </a:t>
            </a:r>
            <a:r>
              <a:rPr lang="fr-FR" sz="1200" b="0" dirty="0">
                <a:solidFill>
                  <a:srgbClr val="6600CC"/>
                </a:solidFill>
              </a:rPr>
              <a:t>ou </a:t>
            </a:r>
            <a:r>
              <a:rPr lang="fr-FR" sz="1200" i="1" dirty="0">
                <a:solidFill>
                  <a:srgbClr val="6600CC"/>
                </a:solidFill>
              </a:rPr>
              <a:t>schistosomiase</a:t>
            </a:r>
            <a:r>
              <a:rPr lang="fr-FR" sz="1200" b="0" dirty="0">
                <a:solidFill>
                  <a:srgbClr val="6600CC"/>
                </a:solidFill>
              </a:rPr>
              <a:t> : seconde </a:t>
            </a:r>
            <a:r>
              <a:rPr lang="fr-FR" sz="1200" b="0" dirty="0">
                <a:solidFill>
                  <a:srgbClr val="6600CC"/>
                </a:solidFill>
                <a:hlinkClick r:id="rId11" tooltip="Endémie"/>
              </a:rPr>
              <a:t>endémie</a:t>
            </a:r>
            <a:r>
              <a:rPr lang="fr-FR" sz="1200" b="0" dirty="0">
                <a:solidFill>
                  <a:srgbClr val="6600CC"/>
                </a:solidFill>
              </a:rPr>
              <a:t> parasitaire mondiale après le </a:t>
            </a:r>
            <a:r>
              <a:rPr lang="fr-FR" sz="1200" b="0" dirty="0">
                <a:solidFill>
                  <a:srgbClr val="6600CC"/>
                </a:solidFill>
                <a:hlinkClick r:id="rId12" tooltip="Paludisme"/>
              </a:rPr>
              <a:t>paludisme</a:t>
            </a:r>
            <a:r>
              <a:rPr lang="fr-FR" sz="1200" b="0" dirty="0">
                <a:solidFill>
                  <a:srgbClr val="6600CC"/>
                </a:solidFill>
              </a:rPr>
              <a:t>, maladie </a:t>
            </a:r>
            <a:r>
              <a:rPr lang="fr-FR" sz="1200" b="0" dirty="0">
                <a:solidFill>
                  <a:srgbClr val="6600CC"/>
                </a:solidFill>
                <a:hlinkClick r:id="rId13" tooltip="Chronique (médecine)"/>
              </a:rPr>
              <a:t>chronique</a:t>
            </a:r>
            <a:r>
              <a:rPr lang="fr-FR" sz="1200" b="0" dirty="0">
                <a:solidFill>
                  <a:srgbClr val="6600CC"/>
                </a:solidFill>
              </a:rPr>
              <a:t> et débilitante causée par le vers parasite </a:t>
            </a:r>
            <a:r>
              <a:rPr lang="fr-FR" sz="1200" b="0" i="1" dirty="0" err="1">
                <a:solidFill>
                  <a:srgbClr val="6600CC"/>
                </a:solidFill>
                <a:hlinkClick r:id="rId14" tooltip="Schistosoma haematobium"/>
              </a:rPr>
              <a:t>Schistosoma</a:t>
            </a:r>
            <a:r>
              <a:rPr lang="fr-FR" sz="1200" b="0" i="1" dirty="0">
                <a:solidFill>
                  <a:srgbClr val="6600CC"/>
                </a:solidFill>
                <a:hlinkClick r:id="rId14" tooltip="Schistosoma haematobium"/>
              </a:rPr>
              <a:t> </a:t>
            </a:r>
            <a:r>
              <a:rPr lang="fr-FR" sz="1200" b="0" i="1" dirty="0" err="1">
                <a:solidFill>
                  <a:srgbClr val="6600CC"/>
                </a:solidFill>
                <a:hlinkClick r:id="rId14" tooltip="Schistosoma haematobium"/>
              </a:rPr>
              <a:t>haematobium</a:t>
            </a:r>
            <a:r>
              <a:rPr lang="fr-FR" sz="1200" b="0" i="1" dirty="0">
                <a:solidFill>
                  <a:srgbClr val="6600CC"/>
                </a:solidFill>
              </a:rPr>
              <a:t>. </a:t>
            </a:r>
            <a:r>
              <a:rPr lang="fr-FR" sz="1200" b="0" dirty="0">
                <a:solidFill>
                  <a:srgbClr val="6600CC"/>
                </a:solidFill>
              </a:rPr>
              <a:t>Le schistosome se développe d’abord dans un hôte intermédiaire, un </a:t>
            </a:r>
            <a:r>
              <a:rPr lang="fr-FR" sz="1200" b="0" dirty="0">
                <a:solidFill>
                  <a:srgbClr val="6600CC"/>
                </a:solidFill>
                <a:hlinkClick r:id="rId15" tooltip="Mollusque"/>
              </a:rPr>
              <a:t>mollusque</a:t>
            </a:r>
            <a:r>
              <a:rPr lang="fr-FR" sz="1200" b="0" dirty="0">
                <a:solidFill>
                  <a:srgbClr val="6600CC"/>
                </a:solidFill>
              </a:rPr>
              <a:t> d’</a:t>
            </a:r>
            <a:r>
              <a:rPr lang="fr-FR" sz="1200" b="0" dirty="0">
                <a:solidFill>
                  <a:srgbClr val="6600CC"/>
                </a:solidFill>
                <a:hlinkClick r:id="rId16" tooltip="Eau douce"/>
              </a:rPr>
              <a:t>eau douce</a:t>
            </a:r>
            <a:r>
              <a:rPr lang="fr-FR" sz="1200" b="0" dirty="0">
                <a:solidFill>
                  <a:srgbClr val="6600CC"/>
                </a:solidFill>
              </a:rPr>
              <a:t>, spécifique à chaque espèce de schistosome (</a:t>
            </a:r>
            <a:r>
              <a:rPr lang="fr-FR" sz="1200" b="0" dirty="0" err="1">
                <a:solidFill>
                  <a:srgbClr val="6600CC"/>
                </a:solidFill>
              </a:rPr>
              <a:t>Biomphalaria</a:t>
            </a:r>
            <a:r>
              <a:rPr lang="fr-FR" sz="1200" b="0" dirty="0">
                <a:solidFill>
                  <a:srgbClr val="6600CC"/>
                </a:solidFill>
              </a:rPr>
              <a:t> </a:t>
            </a:r>
            <a:r>
              <a:rPr lang="fr-FR" sz="1200" b="0" dirty="0" err="1">
                <a:solidFill>
                  <a:srgbClr val="6600CC"/>
                </a:solidFill>
              </a:rPr>
              <a:t>glabrata</a:t>
            </a:r>
            <a:r>
              <a:rPr lang="fr-FR" sz="1200" b="0" dirty="0">
                <a:solidFill>
                  <a:srgbClr val="6600CC"/>
                </a:solidFill>
              </a:rPr>
              <a:t> pour le </a:t>
            </a:r>
            <a:r>
              <a:rPr lang="fr-FR" sz="1200" b="0" dirty="0" err="1">
                <a:solidFill>
                  <a:srgbClr val="6600CC"/>
                </a:solidFill>
              </a:rPr>
              <a:t>S.mansoni</a:t>
            </a:r>
            <a:r>
              <a:rPr lang="fr-FR" sz="1200" b="0" dirty="0">
                <a:solidFill>
                  <a:srgbClr val="6600CC"/>
                </a:solidFill>
              </a:rPr>
              <a:t> etc.). La pénétration de la forme </a:t>
            </a:r>
            <a:r>
              <a:rPr lang="fr-FR" sz="1200" b="0" dirty="0" err="1">
                <a:solidFill>
                  <a:srgbClr val="6600CC"/>
                </a:solidFill>
              </a:rPr>
              <a:t>infestante</a:t>
            </a:r>
            <a:r>
              <a:rPr lang="fr-FR" sz="1200" b="0" dirty="0">
                <a:solidFill>
                  <a:srgbClr val="6600CC"/>
                </a:solidFill>
              </a:rPr>
              <a:t> (la </a:t>
            </a:r>
            <a:r>
              <a:rPr lang="fr-FR" sz="1200" b="0" dirty="0" err="1">
                <a:solidFill>
                  <a:srgbClr val="6600CC"/>
                </a:solidFill>
              </a:rPr>
              <a:t>furcocercaire</a:t>
            </a:r>
            <a:r>
              <a:rPr lang="fr-FR" sz="1200" b="0" dirty="0">
                <a:solidFill>
                  <a:srgbClr val="6600CC"/>
                </a:solidFill>
              </a:rPr>
              <a:t>), issue du </a:t>
            </a:r>
            <a:r>
              <a:rPr lang="fr-FR" sz="1200" b="0" dirty="0">
                <a:solidFill>
                  <a:srgbClr val="6600CC"/>
                </a:solidFill>
                <a:hlinkClick r:id="rId15" tooltip="Mollusque"/>
              </a:rPr>
              <a:t>mollusque</a:t>
            </a:r>
            <a:r>
              <a:rPr lang="fr-FR" sz="1200" b="0" dirty="0">
                <a:solidFill>
                  <a:srgbClr val="6600CC"/>
                </a:solidFill>
              </a:rPr>
              <a:t>, chez l’hôte définitif, se fait par voie transcutanée, lors de périodes de baignades en eau douce et stagnante. La maladie provoque complications intestinales, pulmonaires et neurologiques et peut provoquer la destruction du foie, des atteintes cérébrales et des hémorragies mortelles.</a:t>
            </a:r>
          </a:p>
          <a:p>
            <a:pPr algn="just" eaLnBrk="1" hangingPunct="1"/>
            <a:r>
              <a:rPr lang="fr-FR" sz="1400" i="1" dirty="0">
                <a:solidFill>
                  <a:srgbClr val="6600CC"/>
                </a:solidFill>
              </a:rPr>
              <a:t>Bille</a:t>
            </a:r>
            <a:r>
              <a:rPr lang="fr-FR" sz="1400" b="0" dirty="0">
                <a:solidFill>
                  <a:srgbClr val="6600CC"/>
                </a:solidFill>
              </a:rPr>
              <a:t> : a) Tout tronçon découpé dans le tronc ou les plus grosses branches d'un arbre abattu après ébranchage et tronçonnage. b) Tronçon découpé dans une </a:t>
            </a:r>
            <a:r>
              <a:rPr lang="fr-FR" sz="1400" b="0" dirty="0">
                <a:solidFill>
                  <a:srgbClr val="6600CC"/>
                </a:solidFill>
                <a:hlinkClick r:id="rId17" tooltip="Grume"/>
              </a:rPr>
              <a:t>grume</a:t>
            </a:r>
            <a:r>
              <a:rPr lang="fr-FR" sz="1400" b="0" dirty="0">
                <a:solidFill>
                  <a:srgbClr val="6600CC"/>
                </a:solidFill>
              </a:rPr>
              <a:t>. Voir </a:t>
            </a:r>
            <a:r>
              <a:rPr lang="fr-FR" sz="1400" i="1" dirty="0">
                <a:solidFill>
                  <a:srgbClr val="6600CC"/>
                </a:solidFill>
              </a:rPr>
              <a:t>Grume</a:t>
            </a:r>
            <a:r>
              <a:rPr lang="fr-FR" sz="1400" b="0" dirty="0">
                <a:solidFill>
                  <a:srgbClr val="6600CC"/>
                </a:solidFill>
              </a:rPr>
              <a:t>. </a:t>
            </a:r>
            <a:endParaRPr lang="fr-FR" sz="1400" b="0" dirty="0" smtClean="0">
              <a:solidFill>
                <a:srgbClr val="6600CC"/>
              </a:solidFill>
            </a:endParaRPr>
          </a:p>
          <a:p>
            <a:pPr algn="just" eaLnBrk="1" hangingPunct="1"/>
            <a:r>
              <a:rPr lang="fr-FR" sz="1200" i="1" dirty="0">
                <a:solidFill>
                  <a:srgbClr val="6600CC"/>
                </a:solidFill>
              </a:rPr>
              <a:t>Bimodale</a:t>
            </a:r>
            <a:r>
              <a:rPr lang="fr-FR" sz="1200" b="0" dirty="0">
                <a:solidFill>
                  <a:srgbClr val="6600CC"/>
                </a:solidFill>
              </a:rPr>
              <a:t> : Fréquence de distribution comportant deux pics</a:t>
            </a:r>
            <a:r>
              <a:rPr lang="fr-FR" sz="1200" b="0" dirty="0" smtClean="0">
                <a:solidFill>
                  <a:srgbClr val="6600CC"/>
                </a:solidFill>
              </a:rPr>
              <a:t>.</a:t>
            </a:r>
          </a:p>
          <a:p>
            <a:pPr algn="just" eaLnBrk="1" hangingPunct="1"/>
            <a:r>
              <a:rPr lang="fr-FR" sz="1400" i="1" dirty="0">
                <a:solidFill>
                  <a:srgbClr val="6600CC"/>
                </a:solidFill>
              </a:rPr>
              <a:t>Biodiversité</a:t>
            </a:r>
            <a:r>
              <a:rPr lang="fr-FR" sz="1400" b="0" dirty="0">
                <a:solidFill>
                  <a:srgbClr val="6600CC"/>
                </a:solidFill>
              </a:rPr>
              <a:t> (diversité biologique): a) Richesse en espèces animales et végétales. Ensemble des différentes formes de vie comme les plantes, les animaux, les micro-organismes, les hommes. Toutes les formes de vie sur terre, en mer et dans les airs. L’homme en fait aussi partie. Les formes de vie les plus abondantes sont les bactéries et les micro-algues</a:t>
            </a:r>
            <a:r>
              <a:rPr lang="fr-FR" sz="1400" b="0" dirty="0" smtClean="0">
                <a:solidFill>
                  <a:srgbClr val="6600CC"/>
                </a:solidFill>
              </a:rPr>
              <a:t>. Suite de l’article, voir page suivante =&gt;</a:t>
            </a:r>
            <a:endParaRPr lang="fr-FR" sz="1400" i="1" dirty="0">
              <a:solidFill>
                <a:srgbClr val="6600CC"/>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CB250A-A3B9-4834-A8FB-E9D67B7CDE60}" type="slidenum">
              <a:rPr lang="fr-FR" sz="1200" b="0">
                <a:solidFill>
                  <a:schemeClr val="tx1">
                    <a:tint val="75000"/>
                  </a:schemeClr>
                </a:solidFill>
                <a:latin typeface="Times New Roman" pitchFamily="18" charset="0"/>
              </a:rPr>
              <a:pPr algn="r" fontAlgn="auto">
                <a:spcBef>
                  <a:spcPts val="0"/>
                </a:spcBef>
                <a:spcAft>
                  <a:spcPts val="0"/>
                </a:spcAft>
                <a:defRPr/>
              </a:pPr>
              <a:t>143</a:t>
            </a:fld>
            <a:endParaRPr lang="fr-FR" sz="1200" b="0" dirty="0">
              <a:solidFill>
                <a:schemeClr val="tx1">
                  <a:tint val="75000"/>
                </a:schemeClr>
              </a:solidFill>
              <a:latin typeface="Times New Roman" pitchFamily="18" charset="0"/>
            </a:endParaRPr>
          </a:p>
        </p:txBody>
      </p:sp>
      <p:sp>
        <p:nvSpPr>
          <p:cNvPr id="141316" name="ZoneTexte 4"/>
          <p:cNvSpPr txBox="1">
            <a:spLocks noChangeArrowheads="1"/>
          </p:cNvSpPr>
          <p:nvPr/>
        </p:nvSpPr>
        <p:spPr bwMode="auto">
          <a:xfrm>
            <a:off x="142875" y="857250"/>
            <a:ext cx="88582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Biodiversité</a:t>
            </a:r>
            <a:r>
              <a:rPr lang="fr-FR" sz="1400" b="0" dirty="0" smtClean="0">
                <a:solidFill>
                  <a:srgbClr val="6600CC"/>
                </a:solidFill>
              </a:rPr>
              <a:t> (suite) : Variété </a:t>
            </a:r>
            <a:r>
              <a:rPr lang="fr-FR" sz="1400" b="0" dirty="0">
                <a:solidFill>
                  <a:srgbClr val="6600CC"/>
                </a:solidFill>
              </a:rPr>
              <a:t>des vie sur la planète : animaux, plantes, bactéries, champignons. Cette diversité est très importante et il y a tellement d'espèces que seulement 1,8 millions d'espèces sont identifiées et décrites. Elle est la vie des êtres humains sur la planète bleue : animaux, plantes, hommes et femmes. La biodiversité contribue à garder l'équilibre entre les espèces. Certaines espèces sont essentielles, pour l’homme, par exemple, celles produisant l’oxygène de l’air qu’il respire. b) Variété de la vie à trois niveaux : la variété des écosystèmes (diversité des écosystèmes), variété des espèces (diversité des espèces) et variété au sein des espèces (diversité génétique</a:t>
            </a:r>
            <a:r>
              <a:rPr lang="fr-FR" sz="1400" b="0" dirty="0" smtClean="0">
                <a:solidFill>
                  <a:srgbClr val="6600CC"/>
                </a:solidFill>
              </a:rPr>
              <a:t>).</a:t>
            </a:r>
          </a:p>
          <a:p>
            <a:pPr algn="just" eaLnBrk="1" hangingPunct="1"/>
            <a:endParaRPr lang="fr-FR" sz="1400" b="0" dirty="0" smtClean="0">
              <a:solidFill>
                <a:srgbClr val="6600CC"/>
              </a:solidFill>
            </a:endParaRPr>
          </a:p>
          <a:p>
            <a:pPr algn="just" eaLnBrk="1" hangingPunct="1"/>
            <a:r>
              <a:rPr lang="fr-FR" sz="1400" i="1" dirty="0">
                <a:solidFill>
                  <a:srgbClr val="6600CC"/>
                </a:solidFill>
              </a:rPr>
              <a:t>Biogéographique</a:t>
            </a:r>
            <a:r>
              <a:rPr lang="fr-FR" sz="1400" b="0" dirty="0">
                <a:solidFill>
                  <a:srgbClr val="6600CC"/>
                </a:solidFill>
              </a:rPr>
              <a:t> : Région définie par la faune et la flore qu’elle renferme.</a:t>
            </a:r>
          </a:p>
          <a:p>
            <a:pPr algn="just" eaLnBrk="1" hangingPunct="1"/>
            <a:r>
              <a:rPr lang="fr-FR" sz="1600" i="1" dirty="0">
                <a:solidFill>
                  <a:srgbClr val="6600CC"/>
                </a:solidFill>
              </a:rPr>
              <a:t>Biomasse</a:t>
            </a:r>
            <a:r>
              <a:rPr lang="fr-FR" sz="1600" b="0" dirty="0">
                <a:solidFill>
                  <a:srgbClr val="6600CC"/>
                </a:solidFill>
              </a:rPr>
              <a:t> : a) Somme de matière vivante dans une aire déterminée. Ensemble des végétaux et des animaux, ainsi que des déchets organiques qui leur sont associés, dans cette aire. b) Poids sec de toute la matière organique, vivante ou morte, au-dessus ou au-dessous de la surface terrestre.</a:t>
            </a:r>
          </a:p>
          <a:p>
            <a:pPr algn="just" eaLnBrk="1" hangingPunct="1"/>
            <a:r>
              <a:rPr lang="fr-FR" sz="1400" i="1" dirty="0">
                <a:solidFill>
                  <a:srgbClr val="6600CC"/>
                </a:solidFill>
              </a:rPr>
              <a:t>Biome</a:t>
            </a:r>
            <a:r>
              <a:rPr lang="fr-FR" sz="1400" b="0" dirty="0">
                <a:solidFill>
                  <a:srgbClr val="6600CC"/>
                </a:solidFill>
              </a:rPr>
              <a:t> : Ensemble d’écosystèmes caractéristiques d’une aire biogéographique. Vaste communauté naturelle de flore et de faune adaptées aux conditions particulières dans lesquelles on les trouve.</a:t>
            </a:r>
          </a:p>
          <a:p>
            <a:pPr algn="just" eaLnBrk="1" hangingPunct="1"/>
            <a:r>
              <a:rPr lang="fr-FR" sz="1400" i="1" dirty="0">
                <a:solidFill>
                  <a:srgbClr val="6600CC"/>
                </a:solidFill>
              </a:rPr>
              <a:t>Biocénose</a:t>
            </a:r>
            <a:r>
              <a:rPr lang="fr-FR" sz="1400" b="0" dirty="0">
                <a:solidFill>
                  <a:srgbClr val="6600CC"/>
                </a:solidFill>
              </a:rPr>
              <a:t> (ou </a:t>
            </a:r>
            <a:r>
              <a:rPr lang="fr-FR" sz="1400" i="1" dirty="0">
                <a:solidFill>
                  <a:srgbClr val="6600CC"/>
                </a:solidFill>
              </a:rPr>
              <a:t>biocœnose</a:t>
            </a:r>
            <a:r>
              <a:rPr lang="fr-FR" sz="1400" b="0" dirty="0">
                <a:solidFill>
                  <a:srgbClr val="6600CC"/>
                </a:solidFill>
              </a:rPr>
              <a:t>) : ensemble des êtres vivants coexistant dans un espace défini (le biotope</a:t>
            </a:r>
            <a:r>
              <a:rPr lang="fr-FR" sz="1400" b="0" dirty="0" smtClean="0">
                <a:solidFill>
                  <a:srgbClr val="6600CC"/>
                </a:solidFill>
              </a:rPr>
              <a:t>).</a:t>
            </a:r>
          </a:p>
          <a:p>
            <a:pPr algn="just" eaLnBrk="1" hangingPunct="1"/>
            <a:endParaRPr lang="fr-FR" sz="1400" b="0" dirty="0" smtClean="0">
              <a:solidFill>
                <a:srgbClr val="6600CC"/>
              </a:solidFill>
            </a:endParaRPr>
          </a:p>
          <a:p>
            <a:pPr algn="just"/>
            <a:r>
              <a:rPr lang="fr-FR" sz="1400" i="1" dirty="0">
                <a:solidFill>
                  <a:srgbClr val="6600CC"/>
                </a:solidFill>
              </a:rPr>
              <a:t>Bio-piraterie</a:t>
            </a:r>
            <a:r>
              <a:rPr lang="fr-FR" sz="1400" b="0" dirty="0">
                <a:solidFill>
                  <a:srgbClr val="6600CC"/>
                </a:solidFill>
              </a:rPr>
              <a:t> (</a:t>
            </a:r>
            <a:r>
              <a:rPr lang="fr-FR" sz="1400" b="0" dirty="0">
                <a:solidFill>
                  <a:srgbClr val="7030A0"/>
                </a:solidFill>
              </a:rPr>
              <a:t>ou </a:t>
            </a:r>
            <a:r>
              <a:rPr lang="fr-FR" sz="1400" b="0" dirty="0" err="1">
                <a:solidFill>
                  <a:srgbClr val="7030A0"/>
                </a:solidFill>
              </a:rPr>
              <a:t>biopiratage</a:t>
            </a:r>
            <a:r>
              <a:rPr lang="fr-FR" sz="1400" b="0" dirty="0">
                <a:solidFill>
                  <a:srgbClr val="7030A0"/>
                </a:solidFill>
              </a:rPr>
              <a:t>) : appropriation de connaissances biomédicales </a:t>
            </a:r>
            <a:r>
              <a:rPr lang="fr-FR" sz="1400" b="0" dirty="0">
                <a:solidFill>
                  <a:srgbClr val="7030A0"/>
                </a:solidFill>
                <a:hlinkClick r:id="rId2" tooltip="Peuple autochtone"/>
              </a:rPr>
              <a:t>autochtones</a:t>
            </a:r>
            <a:r>
              <a:rPr lang="fr-FR" sz="1400" b="0" dirty="0">
                <a:solidFill>
                  <a:srgbClr val="7030A0"/>
                </a:solidFill>
              </a:rPr>
              <a:t>, par le biais de brevets, par des firmes privées du </a:t>
            </a:r>
            <a:r>
              <a:rPr lang="fr-FR" sz="1400" b="0" dirty="0">
                <a:solidFill>
                  <a:srgbClr val="7030A0"/>
                </a:solidFill>
                <a:hlinkClick r:id="rId3" tooltip="Génie génétique"/>
              </a:rPr>
              <a:t>génie génétique</a:t>
            </a:r>
            <a:r>
              <a:rPr lang="fr-FR" sz="1400" b="0" dirty="0">
                <a:solidFill>
                  <a:srgbClr val="7030A0"/>
                </a:solidFill>
              </a:rPr>
              <a:t> sans compensation pour les groupes autochtones qui ont initialement développé ces connaissances. À partir des années 1980, certains industriels de la </a:t>
            </a:r>
            <a:r>
              <a:rPr lang="fr-FR" sz="1400" b="0" dirty="0">
                <a:solidFill>
                  <a:srgbClr val="7030A0"/>
                </a:solidFill>
                <a:hlinkClick r:id="rId4" tooltip="Pharmacie"/>
              </a:rPr>
              <a:t>pharmacie</a:t>
            </a:r>
            <a:r>
              <a:rPr lang="fr-FR" sz="1400" b="0" dirty="0">
                <a:solidFill>
                  <a:srgbClr val="7030A0"/>
                </a:solidFill>
              </a:rPr>
              <a:t> ou de l'</a:t>
            </a:r>
            <a:r>
              <a:rPr lang="fr-FR" sz="1400" b="0" dirty="0">
                <a:solidFill>
                  <a:srgbClr val="7030A0"/>
                </a:solidFill>
                <a:hlinkClick r:id="rId5" tooltip="Agriculture"/>
              </a:rPr>
              <a:t>agriculture</a:t>
            </a:r>
            <a:r>
              <a:rPr lang="fr-FR" sz="1400" b="0" dirty="0">
                <a:solidFill>
                  <a:srgbClr val="7030A0"/>
                </a:solidFill>
              </a:rPr>
              <a:t> se sont appropriés un droit exclusif sur les </a:t>
            </a:r>
            <a:r>
              <a:rPr lang="fr-FR" sz="1400" b="0" dirty="0">
                <a:solidFill>
                  <a:srgbClr val="7030A0"/>
                </a:solidFill>
                <a:hlinkClick r:id="rId6" tooltip="Gène"/>
              </a:rPr>
              <a:t>gènes</a:t>
            </a:r>
            <a:r>
              <a:rPr lang="fr-FR" sz="1400" b="0" dirty="0">
                <a:solidFill>
                  <a:srgbClr val="7030A0"/>
                </a:solidFill>
              </a:rPr>
              <a:t> du </a:t>
            </a:r>
            <a:r>
              <a:rPr lang="fr-FR" sz="1400" b="0" dirty="0">
                <a:solidFill>
                  <a:srgbClr val="7030A0"/>
                </a:solidFill>
                <a:hlinkClick r:id="rId7" tooltip="Génome"/>
              </a:rPr>
              <a:t>génome</a:t>
            </a:r>
            <a:r>
              <a:rPr lang="fr-FR" sz="1400" b="0" dirty="0">
                <a:solidFill>
                  <a:srgbClr val="7030A0"/>
                </a:solidFill>
              </a:rPr>
              <a:t> humain, des plantes, et de façon plus large tout ce qui est vivant, notamment les ressources de peuples du </a:t>
            </a:r>
            <a:r>
              <a:rPr lang="fr-FR" sz="1400" b="0" dirty="0">
                <a:solidFill>
                  <a:srgbClr val="7030A0"/>
                </a:solidFill>
                <a:hlinkClick r:id="rId8" tooltip="Tiers-Monde"/>
              </a:rPr>
              <a:t>Tiers-Monde</a:t>
            </a:r>
            <a:r>
              <a:rPr lang="fr-FR" sz="1400" b="0" dirty="0">
                <a:solidFill>
                  <a:srgbClr val="7030A0"/>
                </a:solidFill>
              </a:rPr>
              <a:t> (par exemple, </a:t>
            </a:r>
          </a:p>
          <a:p>
            <a:pPr algn="just" eaLnBrk="1" hangingPunct="1"/>
            <a:r>
              <a:rPr lang="fr-FR" sz="1400" b="0" dirty="0">
                <a:solidFill>
                  <a:srgbClr val="7030A0"/>
                </a:solidFill>
              </a:rPr>
              <a:t>la </a:t>
            </a:r>
            <a:r>
              <a:rPr lang="fr-FR" sz="1400" b="0" dirty="0">
                <a:solidFill>
                  <a:srgbClr val="7030A0"/>
                </a:solidFill>
                <a:hlinkClick r:id="rId9" tooltip="Pervenche de Madagascar"/>
              </a:rPr>
              <a:t>pervenche de Madagascar</a:t>
            </a:r>
            <a:r>
              <a:rPr lang="fr-FR" sz="1400" b="0" dirty="0">
                <a:solidFill>
                  <a:srgbClr val="7030A0"/>
                </a:solidFill>
              </a:rPr>
              <a:t> et le </a:t>
            </a:r>
            <a:r>
              <a:rPr lang="fr-FR" sz="1400" b="0" dirty="0" err="1">
                <a:solidFill>
                  <a:srgbClr val="7030A0"/>
                </a:solidFill>
                <a:hlinkClick r:id="rId10" tooltip="Hoodia"/>
              </a:rPr>
              <a:t>Hoodia</a:t>
            </a:r>
            <a:r>
              <a:rPr lang="fr-FR" sz="1400" b="0" dirty="0">
                <a:solidFill>
                  <a:srgbClr val="7030A0"/>
                </a:solidFill>
              </a:rPr>
              <a:t> (de Namibie et du Botswana) ont donné lieu à des actes de bio-piraterie). </a:t>
            </a:r>
            <a:r>
              <a:rPr lang="fr-FR" sz="1400" b="0" dirty="0" smtClean="0">
                <a:solidFill>
                  <a:srgbClr val="7030A0"/>
                </a:solidFill>
              </a:rPr>
              <a:t>    Suite </a:t>
            </a:r>
            <a:r>
              <a:rPr lang="fr-FR" sz="1400" b="0" dirty="0">
                <a:solidFill>
                  <a:srgbClr val="7030A0"/>
                </a:solidFill>
              </a:rPr>
              <a:t>de l’article, page suivante </a:t>
            </a:r>
            <a:r>
              <a:rPr lang="fr-FR" sz="1400" b="0" dirty="0" smtClean="0">
                <a:solidFill>
                  <a:srgbClr val="7030A0"/>
                </a:solidFill>
              </a:rPr>
              <a:t>=&gt;</a:t>
            </a:r>
            <a:endParaRPr lang="fr-FR" sz="1400" b="0" dirty="0">
              <a:solidFill>
                <a:srgbClr val="6600CC"/>
              </a:solidFill>
            </a:endParaRPr>
          </a:p>
          <a:p>
            <a:pPr algn="just" eaLnBrk="1" hangingPunct="1"/>
            <a:endParaRPr lang="fr-FR" sz="1400" b="0" dirty="0">
              <a:solidFill>
                <a:srgbClr val="6600CC"/>
              </a:solidFill>
            </a:endParaRPr>
          </a:p>
        </p:txBody>
      </p:sp>
    </p:spTree>
    <p:extLst>
      <p:ext uri="{BB962C8B-B14F-4D97-AF65-F5344CB8AC3E}">
        <p14:creationId xmlns:p14="http://schemas.microsoft.com/office/powerpoint/2010/main" val="28186158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DD45B9F-4C74-4832-9C38-DB928AF11BA3}" type="slidenum">
              <a:rPr lang="fr-FR" sz="1200" b="0">
                <a:solidFill>
                  <a:schemeClr val="tx1">
                    <a:tint val="75000"/>
                  </a:schemeClr>
                </a:solidFill>
                <a:latin typeface="Times New Roman" pitchFamily="18" charset="0"/>
              </a:rPr>
              <a:pPr algn="r" fontAlgn="auto">
                <a:spcBef>
                  <a:spcPts val="0"/>
                </a:spcBef>
                <a:spcAft>
                  <a:spcPts val="0"/>
                </a:spcAft>
                <a:defRPr/>
              </a:pPr>
              <a:t>144</a:t>
            </a:fld>
            <a:endParaRPr lang="fr-FR" sz="1200" b="0" dirty="0">
              <a:solidFill>
                <a:schemeClr val="tx1">
                  <a:tint val="75000"/>
                </a:schemeClr>
              </a:solidFill>
              <a:latin typeface="Times New Roman" pitchFamily="18" charset="0"/>
            </a:endParaRPr>
          </a:p>
        </p:txBody>
      </p:sp>
      <p:sp>
        <p:nvSpPr>
          <p:cNvPr id="142340" name="ZoneTexte 4"/>
          <p:cNvSpPr txBox="1">
            <a:spLocks noChangeArrowheads="1"/>
          </p:cNvSpPr>
          <p:nvPr/>
        </p:nvSpPr>
        <p:spPr bwMode="auto">
          <a:xfrm>
            <a:off x="142875" y="857250"/>
            <a:ext cx="88582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smtClean="0">
              <a:solidFill>
                <a:srgbClr val="6600CC"/>
              </a:solidFill>
            </a:endParaRPr>
          </a:p>
          <a:p>
            <a:pPr algn="just" eaLnBrk="1" hangingPunct="1"/>
            <a:endParaRPr lang="fr-FR" sz="1400" b="0" dirty="0">
              <a:solidFill>
                <a:srgbClr val="7030A0"/>
              </a:solidFill>
            </a:endParaRPr>
          </a:p>
        </p:txBody>
      </p:sp>
      <p:sp>
        <p:nvSpPr>
          <p:cNvPr id="5" name="ZoneTexte 4"/>
          <p:cNvSpPr txBox="1">
            <a:spLocks noChangeArrowheads="1"/>
          </p:cNvSpPr>
          <p:nvPr/>
        </p:nvSpPr>
        <p:spPr bwMode="auto">
          <a:xfrm>
            <a:off x="142875" y="857250"/>
            <a:ext cx="8858250"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smtClean="0">
              <a:solidFill>
                <a:srgbClr val="6600CC"/>
              </a:solidFill>
            </a:endParaRPr>
          </a:p>
          <a:p>
            <a:pPr eaLnBrk="1" hangingPunct="1"/>
            <a:r>
              <a:rPr lang="fr-FR" sz="1400" i="1" dirty="0" smtClean="0">
                <a:solidFill>
                  <a:srgbClr val="6600CC"/>
                </a:solidFill>
              </a:rPr>
              <a:t>Bio-piraterie</a:t>
            </a:r>
            <a:r>
              <a:rPr lang="fr-FR" sz="1400" b="0" dirty="0" smtClean="0">
                <a:solidFill>
                  <a:srgbClr val="6600CC"/>
                </a:solidFill>
              </a:rPr>
              <a:t> (suite) : </a:t>
            </a:r>
            <a:r>
              <a:rPr lang="fr-FR" sz="1400" b="0" dirty="0" smtClean="0">
                <a:solidFill>
                  <a:srgbClr val="7030A0"/>
                </a:solidFill>
              </a:rPr>
              <a:t>Le terme est aussi utilisé pour décrire la </a:t>
            </a:r>
            <a:r>
              <a:rPr lang="fr-FR" sz="1400" b="0" dirty="0" smtClean="0">
                <a:solidFill>
                  <a:srgbClr val="7030A0"/>
                </a:solidFill>
                <a:hlinkClick r:id="rId2" tooltip="Marchandisation"/>
              </a:rPr>
              <a:t>marchandisation</a:t>
            </a:r>
            <a:r>
              <a:rPr lang="fr-FR" sz="1400" b="0" dirty="0" smtClean="0">
                <a:solidFill>
                  <a:srgbClr val="7030A0"/>
                </a:solidFill>
              </a:rPr>
              <a:t> du vivant, c'est-à-dire l'appropriation juridiquement cadrée d'une ressource naturelle (alors considérée comme </a:t>
            </a:r>
            <a:r>
              <a:rPr lang="fr-FR" sz="1400" b="0" dirty="0" smtClean="0">
                <a:solidFill>
                  <a:srgbClr val="7030A0"/>
                </a:solidFill>
                <a:hlinkClick r:id="rId3" tooltip="Bien commun"/>
              </a:rPr>
              <a:t>bien commun</a:t>
            </a:r>
            <a:r>
              <a:rPr lang="fr-FR" sz="1400" b="0" dirty="0" smtClean="0">
                <a:solidFill>
                  <a:srgbClr val="7030A0"/>
                </a:solidFill>
              </a:rPr>
              <a:t>) au profit d'un groupe ou d'une firme commerciale privée par le biais d'un </a:t>
            </a:r>
            <a:r>
              <a:rPr lang="fr-FR" sz="1400" b="0" dirty="0" smtClean="0">
                <a:solidFill>
                  <a:srgbClr val="7030A0"/>
                </a:solidFill>
                <a:hlinkClick r:id="rId4" tooltip="Brevet"/>
              </a:rPr>
              <a:t>brevet</a:t>
            </a:r>
            <a:r>
              <a:rPr lang="fr-FR" sz="1400" b="0" dirty="0" smtClean="0">
                <a:solidFill>
                  <a:srgbClr val="7030A0"/>
                </a:solidFill>
              </a:rPr>
              <a:t>. </a:t>
            </a:r>
          </a:p>
          <a:p>
            <a:pPr eaLnBrk="1" hangingPunct="1"/>
            <a:endParaRPr lang="fr-FR" sz="1200" b="0" dirty="0" smtClean="0">
              <a:solidFill>
                <a:srgbClr val="7030A0"/>
              </a:solidFill>
            </a:endParaRPr>
          </a:p>
          <a:p>
            <a:pPr eaLnBrk="1" hangingPunct="1"/>
            <a:r>
              <a:rPr lang="fr-FR" sz="1200" b="0" dirty="0" smtClean="0">
                <a:solidFill>
                  <a:srgbClr val="7030A0"/>
                </a:solidFill>
              </a:rPr>
              <a:t>. Par exemple, un paysan indien peut être, d'un point de vue légal, condamné à devoir des royalties à une entreprise américaine pour cultiver les haricots de ses ancêtres.  Source : </a:t>
            </a:r>
            <a:r>
              <a:rPr lang="fr-FR" sz="1200" b="0" i="1" dirty="0" smtClean="0">
                <a:solidFill>
                  <a:srgbClr val="7030A0"/>
                </a:solidFill>
              </a:rPr>
              <a:t>Bio-piraterie : une nouvelle forme de colonisation</a:t>
            </a:r>
            <a:r>
              <a:rPr lang="fr-FR" sz="1200" b="0" dirty="0" smtClean="0">
                <a:solidFill>
                  <a:srgbClr val="7030A0"/>
                </a:solidFill>
              </a:rPr>
              <a:t>, Hélène </a:t>
            </a:r>
            <a:r>
              <a:rPr lang="fr-FR" sz="1200" b="0" dirty="0" err="1" smtClean="0">
                <a:solidFill>
                  <a:srgbClr val="7030A0"/>
                </a:solidFill>
              </a:rPr>
              <a:t>Huteau</a:t>
            </a:r>
            <a:r>
              <a:rPr lang="fr-FR" sz="1200" b="0" dirty="0" smtClean="0">
                <a:solidFill>
                  <a:srgbClr val="7030A0"/>
                </a:solidFill>
              </a:rPr>
              <a:t>, </a:t>
            </a:r>
            <a:r>
              <a:rPr lang="fr-FR" sz="1200" b="0" dirty="0" err="1" smtClean="0">
                <a:solidFill>
                  <a:srgbClr val="7030A0"/>
                </a:solidFill>
              </a:rPr>
              <a:t>Novethic</a:t>
            </a:r>
            <a:r>
              <a:rPr lang="fr-FR" sz="1200" b="0" dirty="0" smtClean="0">
                <a:solidFill>
                  <a:srgbClr val="7030A0"/>
                </a:solidFill>
              </a:rPr>
              <a:t>, 2006, </a:t>
            </a:r>
            <a:r>
              <a:rPr lang="fr-FR" sz="1000" b="0" dirty="0" smtClean="0">
                <a:solidFill>
                  <a:srgbClr val="7030A0"/>
                </a:solidFill>
                <a:hlinkClick r:id="rId5"/>
              </a:rPr>
              <a:t>http://www.novethic.fr/novethic/entreprise/environnement/gestion_des_ressources_naturelles/biopiraterie_nouvelle_forme_colonisation/104467.jsp</a:t>
            </a:r>
            <a:r>
              <a:rPr lang="fr-FR" sz="1000" b="0" dirty="0" smtClean="0">
                <a:solidFill>
                  <a:srgbClr val="7030A0"/>
                </a:solidFill>
              </a:rPr>
              <a:t> </a:t>
            </a:r>
            <a:endParaRPr lang="fr-FR" sz="1200" b="0" dirty="0" smtClean="0">
              <a:solidFill>
                <a:srgbClr val="7030A0"/>
              </a:solidFill>
            </a:endParaRPr>
          </a:p>
          <a:p>
            <a:pPr algn="just" eaLnBrk="1" hangingPunct="1"/>
            <a:r>
              <a:rPr lang="fr-FR" sz="1200" b="0" dirty="0" smtClean="0">
                <a:solidFill>
                  <a:srgbClr val="7030A0"/>
                </a:solidFill>
              </a:rPr>
              <a:t>. La société américaine WR Grace avait déposés plusieurs brevets américains sur le </a:t>
            </a:r>
            <a:r>
              <a:rPr lang="fr-FR" sz="1200" b="0" i="1" dirty="0" err="1" smtClean="0">
                <a:solidFill>
                  <a:srgbClr val="7030A0"/>
                </a:solidFill>
              </a:rPr>
              <a:t>margousier</a:t>
            </a:r>
            <a:r>
              <a:rPr lang="fr-FR" sz="1200" b="0" dirty="0" smtClean="0">
                <a:solidFill>
                  <a:srgbClr val="7030A0"/>
                </a:solidFill>
              </a:rPr>
              <a:t>, arbre aux multiples fonctions (dont celles fongicides) dans la pharmacopée et l’agriculture indienne. L’ONG </a:t>
            </a:r>
            <a:r>
              <a:rPr lang="fr-FR" sz="1200" b="0" dirty="0" err="1" smtClean="0">
                <a:hlinkClick r:id="rId6" action="ppaction://hlinkfile" tooltip="Navdanya"/>
              </a:rPr>
              <a:t>Navdanya</a:t>
            </a:r>
            <a:r>
              <a:rPr lang="fr-FR" sz="1200" dirty="0" smtClean="0"/>
              <a:t> </a:t>
            </a:r>
            <a:r>
              <a:rPr lang="fr-FR" sz="1200" b="0" dirty="0" smtClean="0">
                <a:solidFill>
                  <a:srgbClr val="7030A0"/>
                </a:solidFill>
              </a:rPr>
              <a:t> dirigée par </a:t>
            </a:r>
            <a:r>
              <a:rPr lang="fr-FR" sz="1200" b="0" i="1" dirty="0" err="1" smtClean="0">
                <a:solidFill>
                  <a:srgbClr val="7030A0"/>
                </a:solidFill>
              </a:rPr>
              <a:t>Vandana</a:t>
            </a:r>
            <a:r>
              <a:rPr lang="fr-FR" sz="1200" b="0" i="1" dirty="0" smtClean="0">
                <a:solidFill>
                  <a:srgbClr val="7030A0"/>
                </a:solidFill>
              </a:rPr>
              <a:t> Shiva </a:t>
            </a:r>
            <a:r>
              <a:rPr lang="fr-FR" sz="1200" b="0" dirty="0" smtClean="0">
                <a:solidFill>
                  <a:srgbClr val="7030A0"/>
                </a:solidFill>
              </a:rPr>
              <a:t>a réussi à faire annuler ces brevets après 10 ans de combat. En 2005, l’Office européen des brevets a confirmé l’annulation du brevet pour cause de bio-piraterie – une première. Il aura tout de même fallu dix ans pour faire prévaloir le droit des Indiens sur celui détenu par la multinationale, alors que les propriétés </a:t>
            </a:r>
            <a:r>
              <a:rPr lang="fr-FR" sz="1200" b="0" i="1" dirty="0" smtClean="0">
                <a:solidFill>
                  <a:srgbClr val="7030A0"/>
                </a:solidFill>
              </a:rPr>
              <a:t>fongicides</a:t>
            </a:r>
            <a:r>
              <a:rPr lang="fr-FR" sz="1200" b="0" dirty="0" smtClean="0">
                <a:solidFill>
                  <a:srgbClr val="7030A0"/>
                </a:solidFill>
              </a:rPr>
              <a:t> du </a:t>
            </a:r>
            <a:r>
              <a:rPr lang="fr-FR" sz="1200" b="0" i="1" dirty="0" err="1" smtClean="0">
                <a:solidFill>
                  <a:srgbClr val="7030A0"/>
                </a:solidFill>
              </a:rPr>
              <a:t>margousier</a:t>
            </a:r>
            <a:r>
              <a:rPr lang="fr-FR" sz="1200" b="0" dirty="0" smtClean="0">
                <a:solidFill>
                  <a:srgbClr val="7030A0"/>
                </a:solidFill>
              </a:rPr>
              <a:t> ont été décrites pour la première fois il y a trois mille ans… Source : </a:t>
            </a:r>
            <a:r>
              <a:rPr lang="en-US" sz="1200" b="0" i="1" dirty="0" err="1" smtClean="0">
                <a:solidFill>
                  <a:srgbClr val="7030A0"/>
                </a:solidFill>
              </a:rPr>
              <a:t>Biopiracy</a:t>
            </a:r>
            <a:r>
              <a:rPr lang="en-US" sz="1200" b="0" i="1" dirty="0" smtClean="0">
                <a:solidFill>
                  <a:srgbClr val="7030A0"/>
                </a:solidFill>
              </a:rPr>
              <a:t> : The Plunder of Nature and Knowledge, </a:t>
            </a:r>
            <a:r>
              <a:rPr lang="en-US" sz="1200" b="0" i="1" dirty="0" err="1" smtClean="0">
                <a:solidFill>
                  <a:srgbClr val="7030A0"/>
                </a:solidFill>
              </a:rPr>
              <a:t>Vandana</a:t>
            </a:r>
            <a:r>
              <a:rPr lang="en-US" sz="1200" b="0" i="1" dirty="0" smtClean="0">
                <a:solidFill>
                  <a:srgbClr val="7030A0"/>
                </a:solidFill>
              </a:rPr>
              <a:t> Shiva, South End Press, 1997.</a:t>
            </a:r>
          </a:p>
          <a:p>
            <a:pPr algn="just" eaLnBrk="1" hangingPunct="1"/>
            <a:r>
              <a:rPr lang="fr-FR" sz="1200" b="0" dirty="0" smtClean="0">
                <a:solidFill>
                  <a:srgbClr val="7030A0"/>
                </a:solidFill>
              </a:rPr>
              <a:t>. En août 2000, la compagnie </a:t>
            </a:r>
            <a:r>
              <a:rPr lang="fr-FR" sz="1200" b="0" dirty="0" err="1" smtClean="0">
                <a:solidFill>
                  <a:srgbClr val="7030A0"/>
                </a:solidFill>
              </a:rPr>
              <a:t>DuPont</a:t>
            </a:r>
            <a:r>
              <a:rPr lang="fr-FR" sz="1200" b="0" dirty="0" smtClean="0">
                <a:solidFill>
                  <a:srgbClr val="7030A0"/>
                </a:solidFill>
              </a:rPr>
              <a:t> se voyait délivrer un brevet relatif à un procédé lui permettant d'obtenir des variétés de maïs à la teneur élevée en acides oléiques. Il était alors apparu que ce brevet couvrait non seulement le processus en question, mais, plus généralement, tous les maïs contenant cette quantité d'acides oléiques. L'affaire en serait restée là, si de tels maïs n'avaient pas existé à l'état naturel, ou n'avaient pas déjà été obtenus depuis fort longtemps par sélection. Pourtant, d'après le Centre de recherche mexicain sur le maïs (CIMMYT), c'était effectivement le cas. Aussi, en théorie, ce brevet faisait bien plus que protéger le procédé de la firme </a:t>
            </a:r>
            <a:r>
              <a:rPr lang="fr-FR" sz="1200" b="0" dirty="0" err="1" smtClean="0">
                <a:solidFill>
                  <a:srgbClr val="7030A0"/>
                </a:solidFill>
              </a:rPr>
              <a:t>DuPont</a:t>
            </a:r>
            <a:r>
              <a:rPr lang="fr-FR" sz="1200" b="0" dirty="0" smtClean="0">
                <a:solidFill>
                  <a:srgbClr val="7030A0"/>
                </a:solidFill>
              </a:rPr>
              <a:t> : il pouvait - en théorie - empêcher toute commercialisation de maïs dont la teneur en acides oléiques correspondait à celle protégée par l'entreprise, y compris sa mise en vente par des petits producteurs.</a:t>
            </a:r>
          </a:p>
          <a:p>
            <a:r>
              <a:rPr lang="fr-FR" sz="1200" b="0" i="1" dirty="0" smtClean="0">
                <a:solidFill>
                  <a:srgbClr val="7030A0"/>
                </a:solidFill>
              </a:rPr>
              <a:t>Sources : Bio-piraterie, </a:t>
            </a:r>
            <a:r>
              <a:rPr lang="fr-FR" sz="1200" b="0" i="1" dirty="0" smtClean="0">
                <a:solidFill>
                  <a:srgbClr val="7030A0"/>
                </a:solidFill>
                <a:hlinkClick r:id="rId7"/>
              </a:rPr>
              <a:t>www.futura-sciences.com/fr/definition/t/medecine-2/d/biopiraterie_4280</a:t>
            </a:r>
            <a:r>
              <a:rPr lang="fr-FR" sz="1200" b="0" i="1" dirty="0" smtClean="0">
                <a:solidFill>
                  <a:srgbClr val="7030A0"/>
                </a:solidFill>
              </a:rPr>
              <a:t> &amp; </a:t>
            </a:r>
            <a:r>
              <a:rPr lang="fr-FR" sz="1200" b="0" i="1" dirty="0">
                <a:solidFill>
                  <a:srgbClr val="7030A0"/>
                </a:solidFill>
                <a:hlinkClick r:id="rId8" tooltip="BetaLabServices.com/BioBasedTesting"/>
              </a:rPr>
              <a:t>Test </a:t>
            </a:r>
            <a:r>
              <a:rPr lang="fr-FR" sz="1200" b="0" i="1" dirty="0" err="1">
                <a:solidFill>
                  <a:srgbClr val="7030A0"/>
                </a:solidFill>
                <a:hlinkClick r:id="rId8" tooltip="BetaLabServices.com/BioBasedTesting"/>
              </a:rPr>
              <a:t>Biobased</a:t>
            </a:r>
            <a:r>
              <a:rPr lang="fr-FR" sz="1200" b="0" i="1" dirty="0">
                <a:solidFill>
                  <a:srgbClr val="7030A0"/>
                </a:solidFill>
                <a:hlinkClick r:id="rId8" tooltip="BetaLabServices.com/BioBasedTesting"/>
              </a:rPr>
              <a:t> Product</a:t>
            </a:r>
            <a:r>
              <a:rPr lang="fr-FR" sz="1200" b="0" i="1" dirty="0">
                <a:solidFill>
                  <a:srgbClr val="7030A0"/>
                </a:solidFill>
              </a:rPr>
              <a:t> </a:t>
            </a:r>
            <a:r>
              <a:rPr lang="fr-FR" sz="1200" b="0" i="1" dirty="0" err="1">
                <a:solidFill>
                  <a:srgbClr val="7030A0"/>
                </a:solidFill>
              </a:rPr>
              <a:t>Usd</a:t>
            </a:r>
            <a:r>
              <a:rPr lang="fr-FR" sz="1200" b="0" i="1" dirty="0">
                <a:solidFill>
                  <a:srgbClr val="7030A0"/>
                </a:solidFill>
              </a:rPr>
              <a:t> ASTM D6866 test bio-</a:t>
            </a:r>
            <a:r>
              <a:rPr lang="fr-FR" sz="1200" b="0" i="1" dirty="0" err="1">
                <a:solidFill>
                  <a:srgbClr val="7030A0"/>
                </a:solidFill>
              </a:rPr>
              <a:t>product</a:t>
            </a:r>
            <a:r>
              <a:rPr lang="fr-FR" sz="1200" b="0" i="1" dirty="0">
                <a:solidFill>
                  <a:srgbClr val="7030A0"/>
                </a:solidFill>
              </a:rPr>
              <a:t> </a:t>
            </a:r>
            <a:r>
              <a:rPr lang="fr-FR" sz="1200" b="0" i="1" dirty="0" err="1">
                <a:solidFill>
                  <a:srgbClr val="7030A0"/>
                </a:solidFill>
              </a:rPr>
              <a:t>biobased</a:t>
            </a:r>
            <a:r>
              <a:rPr lang="fr-FR" sz="1200" b="0" i="1" dirty="0">
                <a:solidFill>
                  <a:srgbClr val="7030A0"/>
                </a:solidFill>
              </a:rPr>
              <a:t> content, ISO17025 </a:t>
            </a:r>
            <a:r>
              <a:rPr lang="fr-FR" sz="1200" b="0" i="1" dirty="0" err="1" smtClean="0">
                <a:solidFill>
                  <a:srgbClr val="7030A0"/>
                </a:solidFill>
              </a:rPr>
              <a:t>Lab</a:t>
            </a:r>
            <a:r>
              <a:rPr lang="fr-FR" sz="1200" b="0" dirty="0" smtClean="0">
                <a:solidFill>
                  <a:srgbClr val="7030A0"/>
                </a:solidFill>
              </a:rPr>
              <a:t>, BetaLabServices.com/</a:t>
            </a:r>
            <a:r>
              <a:rPr lang="fr-FR" sz="1200" b="0" dirty="0" err="1" smtClean="0">
                <a:solidFill>
                  <a:srgbClr val="7030A0"/>
                </a:solidFill>
              </a:rPr>
              <a:t>BioBasedTesting</a:t>
            </a:r>
            <a:r>
              <a:rPr lang="fr-FR" sz="1200" b="0" dirty="0" smtClean="0">
                <a:solidFill>
                  <a:srgbClr val="7030A0"/>
                </a:solidFill>
              </a:rPr>
              <a:t>.</a:t>
            </a:r>
            <a:endParaRPr lang="fr-FR" sz="1400" b="0" dirty="0" smtClean="0">
              <a:solidFill>
                <a:srgbClr val="7030A0"/>
              </a:solidFill>
            </a:endParaRPr>
          </a:p>
          <a:p>
            <a:pPr marL="285750" indent="-285750" algn="just" eaLnBrk="1" hangingPunct="1">
              <a:buFont typeface="Symbol" pitchFamily="18" charset="2"/>
              <a:buChar char="Þ"/>
            </a:pPr>
            <a:r>
              <a:rPr lang="fr-FR" sz="1400" b="0" dirty="0" smtClean="0">
                <a:solidFill>
                  <a:srgbClr val="7030A0"/>
                </a:solidFill>
              </a:rPr>
              <a:t>Le bio-piratage menace à la fois la biodiversité et le travail des petits producteurs, dans les pays en voie de développement. </a:t>
            </a:r>
          </a:p>
          <a:p>
            <a:pPr marL="285750" indent="-285750" algn="just" eaLnBrk="1" hangingPunct="1">
              <a:buFont typeface="Symbol" pitchFamily="18" charset="2"/>
              <a:buChar char="Þ"/>
            </a:pPr>
            <a:r>
              <a:rPr lang="fr-FR" sz="1400" b="0" dirty="0" smtClean="0">
                <a:solidFill>
                  <a:srgbClr val="7030A0"/>
                </a:solidFill>
              </a:rPr>
              <a:t>Des ONG luttent contre la bio-piraterie comme </a:t>
            </a:r>
            <a:r>
              <a:rPr lang="fr-FR" sz="1400" b="0" dirty="0" smtClean="0">
                <a:solidFill>
                  <a:srgbClr val="7030A0"/>
                </a:solidFill>
                <a:hlinkClick r:id="rId9"/>
              </a:rPr>
              <a:t>GRAIN</a:t>
            </a:r>
            <a:r>
              <a:rPr lang="fr-FR" sz="1400" b="0" dirty="0" smtClean="0">
                <a:solidFill>
                  <a:srgbClr val="7030A0"/>
                </a:solidFill>
              </a:rPr>
              <a:t>, </a:t>
            </a:r>
            <a:r>
              <a:rPr lang="fr-FR" sz="1400" b="0" dirty="0" smtClean="0">
                <a:solidFill>
                  <a:srgbClr val="7030A0"/>
                </a:solidFill>
                <a:hlinkClick r:id="rId10"/>
              </a:rPr>
              <a:t>ETC</a:t>
            </a:r>
            <a:r>
              <a:rPr lang="fr-FR" sz="1400" b="0" dirty="0" smtClean="0">
                <a:solidFill>
                  <a:srgbClr val="7030A0"/>
                </a:solidFill>
              </a:rPr>
              <a:t> (anciennement RAFI) et </a:t>
            </a:r>
            <a:r>
              <a:rPr lang="fr-FR" sz="1400" b="0" dirty="0" err="1" smtClean="0">
                <a:solidFill>
                  <a:srgbClr val="7030A0"/>
                </a:solidFill>
                <a:hlinkClick r:id="rId11"/>
              </a:rPr>
              <a:t>Third</a:t>
            </a:r>
            <a:r>
              <a:rPr lang="fr-FR" sz="1400" b="0" dirty="0" smtClean="0">
                <a:solidFill>
                  <a:srgbClr val="7030A0"/>
                </a:solidFill>
                <a:hlinkClick r:id="rId11"/>
              </a:rPr>
              <a:t> World Network</a:t>
            </a:r>
            <a:r>
              <a:rPr lang="fr-FR" sz="1400" b="0" dirty="0" smtClean="0">
                <a:solidFill>
                  <a:srgbClr val="7030A0"/>
                </a:solidFill>
              </a:rPr>
              <a:t>, </a:t>
            </a:r>
            <a:r>
              <a:rPr lang="fr-FR" sz="1400" b="0" dirty="0" err="1" smtClean="0">
                <a:solidFill>
                  <a:srgbClr val="7030A0"/>
                </a:solidFill>
                <a:hlinkClick r:id="rId12"/>
              </a:rPr>
              <a:t>Nomad</a:t>
            </a:r>
            <a:r>
              <a:rPr lang="fr-FR" sz="1400" b="0" dirty="0" smtClean="0">
                <a:solidFill>
                  <a:srgbClr val="7030A0"/>
                </a:solidFill>
                <a:hlinkClick r:id="rId12"/>
              </a:rPr>
              <a:t> RSI</a:t>
            </a:r>
            <a:r>
              <a:rPr lang="fr-FR" sz="1400" b="0" dirty="0" smtClean="0">
                <a:solidFill>
                  <a:srgbClr val="7030A0"/>
                </a:solidFill>
              </a:rPr>
              <a:t> etc. En France, le </a:t>
            </a:r>
            <a:r>
              <a:rPr lang="fr-FR" sz="1400" b="0" dirty="0" smtClean="0">
                <a:hlinkClick r:id="rId13"/>
              </a:rPr>
              <a:t>Collectif pour une </a:t>
            </a:r>
            <a:r>
              <a:rPr lang="fr-FR" sz="1400" b="0" dirty="0" err="1" smtClean="0">
                <a:hlinkClick r:id="rId13"/>
              </a:rPr>
              <a:t>alernative</a:t>
            </a:r>
            <a:r>
              <a:rPr lang="fr-FR" sz="1400" b="0" dirty="0" smtClean="0">
                <a:hlinkClick r:id="rId13"/>
              </a:rPr>
              <a:t> à la </a:t>
            </a:r>
            <a:r>
              <a:rPr lang="fr-FR" sz="1400" b="0" i="1" dirty="0" err="1" smtClean="0">
                <a:hlinkClick r:id="rId13"/>
              </a:rPr>
              <a:t>Biopiraterie</a:t>
            </a:r>
            <a:r>
              <a:rPr lang="fr-FR" sz="1400" b="0" dirty="0" smtClean="0"/>
              <a:t>  </a:t>
            </a:r>
            <a:r>
              <a:rPr lang="fr-FR" sz="1400" b="0" dirty="0" smtClean="0">
                <a:solidFill>
                  <a:srgbClr val="7030A0"/>
                </a:solidFill>
              </a:rPr>
              <a:t>etc.</a:t>
            </a:r>
          </a:p>
          <a:p>
            <a:pPr algn="just" eaLnBrk="1" hangingPunct="1"/>
            <a:r>
              <a:rPr lang="fr-FR" sz="1400" b="0" dirty="0" smtClean="0">
                <a:solidFill>
                  <a:srgbClr val="7030A0"/>
                </a:solidFill>
              </a:rPr>
              <a:t>(Voir aussi </a:t>
            </a:r>
            <a:r>
              <a:rPr lang="fr-FR" sz="1400" b="0" i="1" dirty="0" smtClean="0">
                <a:solidFill>
                  <a:srgbClr val="7030A0"/>
                </a:solidFill>
              </a:rPr>
              <a:t>espèces protégées</a:t>
            </a:r>
            <a:r>
              <a:rPr lang="fr-FR" sz="1400" b="0" dirty="0" smtClean="0">
                <a:solidFill>
                  <a:srgbClr val="7030A0"/>
                </a:solidFill>
              </a:rPr>
              <a:t>).</a:t>
            </a:r>
            <a:endParaRPr lang="fr-FR" sz="1400" b="0" dirty="0">
              <a:solidFill>
                <a:srgbClr val="7030A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DD45B9F-4C74-4832-9C38-DB928AF11BA3}" type="slidenum">
              <a:rPr lang="fr-FR" sz="1200" b="0">
                <a:solidFill>
                  <a:schemeClr val="tx1">
                    <a:tint val="75000"/>
                  </a:schemeClr>
                </a:solidFill>
                <a:latin typeface="Times New Roman" pitchFamily="18" charset="0"/>
              </a:rPr>
              <a:pPr algn="r" fontAlgn="auto">
                <a:spcBef>
                  <a:spcPts val="0"/>
                </a:spcBef>
                <a:spcAft>
                  <a:spcPts val="0"/>
                </a:spcAft>
                <a:defRPr/>
              </a:pPr>
              <a:t>145</a:t>
            </a:fld>
            <a:endParaRPr lang="fr-FR" sz="1200" b="0" dirty="0">
              <a:solidFill>
                <a:schemeClr val="tx1">
                  <a:tint val="75000"/>
                </a:schemeClr>
              </a:solidFill>
              <a:latin typeface="Times New Roman" pitchFamily="18" charset="0"/>
            </a:endParaRPr>
          </a:p>
        </p:txBody>
      </p:sp>
      <p:sp>
        <p:nvSpPr>
          <p:cNvPr id="4" name="Rectangle 3"/>
          <p:cNvSpPr/>
          <p:nvPr/>
        </p:nvSpPr>
        <p:spPr>
          <a:xfrm>
            <a:off x="104909" y="1052736"/>
            <a:ext cx="8882509" cy="5116785"/>
          </a:xfrm>
          <a:prstGeom prst="rect">
            <a:avLst/>
          </a:prstGeom>
        </p:spPr>
        <p:txBody>
          <a:bodyPr wrap="square">
            <a:spAutoFit/>
          </a:body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050" b="0" i="1" dirty="0">
              <a:solidFill>
                <a:srgbClr val="6600CC"/>
              </a:solidFill>
            </a:endParaRPr>
          </a:p>
          <a:p>
            <a:pPr algn="just" eaLnBrk="1" hangingPunct="1"/>
            <a:r>
              <a:rPr lang="fr-FR" sz="1200" i="1" dirty="0" smtClean="0">
                <a:solidFill>
                  <a:srgbClr val="6600CC"/>
                </a:solidFill>
              </a:rPr>
              <a:t>Biote</a:t>
            </a:r>
            <a:r>
              <a:rPr lang="fr-FR" sz="1200" b="0" dirty="0" smtClean="0">
                <a:solidFill>
                  <a:srgbClr val="6600CC"/>
                </a:solidFill>
              </a:rPr>
              <a:t> </a:t>
            </a:r>
            <a:r>
              <a:rPr lang="fr-FR" sz="1200" b="0" dirty="0">
                <a:solidFill>
                  <a:srgbClr val="6600CC"/>
                </a:solidFill>
              </a:rPr>
              <a:t>: Ensemble des êtres vivants (flore et faune) d’un endroit donné.</a:t>
            </a:r>
          </a:p>
          <a:p>
            <a:pPr algn="just" eaLnBrk="1" hangingPunct="1"/>
            <a:r>
              <a:rPr lang="fr-FR" sz="1200" i="1" dirty="0">
                <a:solidFill>
                  <a:srgbClr val="6600CC"/>
                </a:solidFill>
              </a:rPr>
              <a:t>Biotique</a:t>
            </a:r>
            <a:r>
              <a:rPr lang="fr-FR" sz="1200" b="0" dirty="0">
                <a:solidFill>
                  <a:srgbClr val="6600CC"/>
                </a:solidFill>
              </a:rPr>
              <a:t> : Qui concerne les êtres vivants.</a:t>
            </a:r>
          </a:p>
          <a:p>
            <a:pPr algn="just" eaLnBrk="1" hangingPunct="1"/>
            <a:r>
              <a:rPr lang="fr-FR" sz="1200" i="1" dirty="0">
                <a:solidFill>
                  <a:srgbClr val="6600CC"/>
                </a:solidFill>
              </a:rPr>
              <a:t>Biotope</a:t>
            </a:r>
            <a:r>
              <a:rPr lang="fr-FR" sz="1200" b="0" dirty="0">
                <a:solidFill>
                  <a:srgbClr val="6600CC"/>
                </a:solidFill>
              </a:rPr>
              <a:t> : Milieu biologique déterminé offrant des conditions d'habitat stables à un ensemble d'espèces animales ou végétales (biocénose).</a:t>
            </a:r>
          </a:p>
          <a:p>
            <a:pPr algn="just" eaLnBrk="1" hangingPunct="1"/>
            <a:r>
              <a:rPr lang="fr-FR" sz="1200" i="1" dirty="0">
                <a:solidFill>
                  <a:srgbClr val="6600CC"/>
                </a:solidFill>
              </a:rPr>
              <a:t>Bipennée</a:t>
            </a:r>
            <a:r>
              <a:rPr lang="fr-FR" sz="1200" b="0" dirty="0">
                <a:solidFill>
                  <a:srgbClr val="6600CC"/>
                </a:solidFill>
              </a:rPr>
              <a:t> : se dit d'une feuille composée dont les folioles sont elles-mêmes divisées.</a:t>
            </a:r>
          </a:p>
          <a:p>
            <a:pPr algn="just" eaLnBrk="1" hangingPunct="1"/>
            <a:r>
              <a:rPr lang="fr-FR" sz="1400" i="1" dirty="0">
                <a:solidFill>
                  <a:srgbClr val="6600CC"/>
                </a:solidFill>
              </a:rPr>
              <a:t>Bocage</a:t>
            </a:r>
            <a:r>
              <a:rPr lang="fr-FR" sz="1400" dirty="0">
                <a:solidFill>
                  <a:srgbClr val="6600CC"/>
                </a:solidFill>
              </a:rPr>
              <a:t> : </a:t>
            </a:r>
            <a:r>
              <a:rPr lang="fr-FR" sz="1400" b="0" dirty="0">
                <a:solidFill>
                  <a:srgbClr val="6600CC"/>
                </a:solidFill>
              </a:rPr>
              <a:t>On appelle </a:t>
            </a:r>
            <a:r>
              <a:rPr lang="fr-FR" sz="1400" dirty="0">
                <a:solidFill>
                  <a:srgbClr val="6600CC"/>
                </a:solidFill>
              </a:rPr>
              <a:t>bocage</a:t>
            </a:r>
            <a:r>
              <a:rPr lang="fr-FR" sz="1400" b="0" dirty="0">
                <a:solidFill>
                  <a:srgbClr val="6600CC"/>
                </a:solidFill>
              </a:rPr>
              <a:t> la région où les champs et les prés sont enclos par des levées de terre portant des </a:t>
            </a:r>
            <a:r>
              <a:rPr lang="fr-FR" sz="1400" b="0" i="1" dirty="0">
                <a:solidFill>
                  <a:srgbClr val="6600CC"/>
                </a:solidFill>
                <a:hlinkClick r:id="rId2" tooltip="Haie"/>
              </a:rPr>
              <a:t>haies</a:t>
            </a:r>
            <a:r>
              <a:rPr lang="fr-FR" sz="1400" b="0" dirty="0">
                <a:solidFill>
                  <a:srgbClr val="6600CC"/>
                </a:solidFill>
              </a:rPr>
              <a:t> ou des rangées d'arbres qui marquent les limites de parcelles de tailles inégales et de formes différentes, et où l'habitat est dispersé généralement en fermes et en hameaux.</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hlinkClick r:id="rId3" tooltip="Bois"/>
              </a:rPr>
              <a:t>Bois</a:t>
            </a:r>
            <a:r>
              <a:rPr lang="fr-FR" sz="1400" b="0" dirty="0">
                <a:solidFill>
                  <a:srgbClr val="6600CC"/>
                </a:solidFill>
              </a:rPr>
              <a:t> : Tissu végétal (le xylème) qui joue un double rôle chez les plantes vasculaires : conducteur de la sève brute et tissu de soutien qui donne leur résistance aux tiges. </a:t>
            </a:r>
          </a:p>
          <a:p>
            <a:pPr algn="just" eaLnBrk="1" hangingPunct="1"/>
            <a:r>
              <a:rPr lang="fr-FR" sz="1400" i="1" dirty="0">
                <a:solidFill>
                  <a:srgbClr val="6600CC"/>
                </a:solidFill>
              </a:rPr>
              <a:t>Bois de chauffage</a:t>
            </a:r>
            <a:r>
              <a:rPr lang="fr-FR" sz="1400" b="0" dirty="0">
                <a:solidFill>
                  <a:srgbClr val="6600CC"/>
                </a:solidFill>
              </a:rPr>
              <a:t> : Arbres utilisés pour la production de bûches de chauffage.</a:t>
            </a:r>
            <a:endParaRPr lang="fr-FR" sz="1400" b="0" i="1" dirty="0">
              <a:solidFill>
                <a:srgbClr val="6600CC"/>
              </a:solidFill>
            </a:endParaRPr>
          </a:p>
          <a:p>
            <a:pPr algn="just" eaLnBrk="1" hangingPunct="1"/>
            <a:r>
              <a:rPr lang="fr-FR" sz="1400" i="1" dirty="0">
                <a:solidFill>
                  <a:srgbClr val="6600CC"/>
                </a:solidFill>
              </a:rPr>
              <a:t>Bois d'œuvre</a:t>
            </a:r>
            <a:r>
              <a:rPr lang="fr-FR" sz="1400" b="0" dirty="0">
                <a:solidFill>
                  <a:srgbClr val="6600CC"/>
                </a:solidFill>
              </a:rPr>
              <a:t> : Arbres transformables en produits forestiers industriels. Ce terme est parfois utilisé comme synonyme de bois rond industriel, et désigne parfois certaines grandes pièces de bois de sciage (bois de charpente). </a:t>
            </a:r>
          </a:p>
          <a:p>
            <a:pPr algn="just" eaLnBrk="1" hangingPunct="1"/>
            <a:r>
              <a:rPr lang="fr-FR" sz="1400" i="1" dirty="0">
                <a:solidFill>
                  <a:srgbClr val="6600CC"/>
                </a:solidFill>
              </a:rPr>
              <a:t>Bois rond </a:t>
            </a:r>
            <a:r>
              <a:rPr lang="fr-FR" sz="1400" b="0" dirty="0">
                <a:solidFill>
                  <a:srgbClr val="6600CC"/>
                </a:solidFill>
              </a:rPr>
              <a:t>: a) Tout bois à l’état brut, pouvant se présenter sous forme de grumes ou de perches. Bois dans son état naturel après abattage, avec ou sans écorce; il peut être rond, fendu, grossièrement équarri, etc.</a:t>
            </a:r>
            <a:r>
              <a:rPr lang="fr-FR" sz="1400" dirty="0">
                <a:solidFill>
                  <a:srgbClr val="6600CC"/>
                </a:solidFill>
              </a:rPr>
              <a:t> </a:t>
            </a:r>
            <a:r>
              <a:rPr lang="fr-FR" sz="1400" b="0" dirty="0">
                <a:solidFill>
                  <a:srgbClr val="6600CC"/>
                </a:solidFill>
              </a:rPr>
              <a:t> b) Sections rondes de tiges d’arbres avec ou sans écorce, comme les billes et les poteaux.</a:t>
            </a:r>
            <a:endParaRPr lang="fr-FR" sz="1400" dirty="0">
              <a:solidFill>
                <a:srgbClr val="6600CC"/>
              </a:solidFill>
            </a:endParaRPr>
          </a:p>
          <a:p>
            <a:pPr algn="just" eaLnBrk="1" hangingPunct="1"/>
            <a:r>
              <a:rPr lang="fr-FR" sz="1400" i="1" dirty="0">
                <a:solidFill>
                  <a:srgbClr val="6600CC"/>
                </a:solidFill>
              </a:rPr>
              <a:t>Bois rond industriel</a:t>
            </a:r>
            <a:r>
              <a:rPr lang="fr-FR" sz="1400" b="0" dirty="0">
                <a:solidFill>
                  <a:srgbClr val="6600CC"/>
                </a:solidFill>
              </a:rPr>
              <a:t> : Bois rond utilisé à des fins industrielles, soit sous sa forme ronde (poteaux électriques, pieux, etc.), soit comme matière première à transformer en produits industriels (bois scié, panneaux, pâte à papier, etc.).</a:t>
            </a:r>
            <a:r>
              <a:rPr lang="fr-FR" sz="1400" b="0" dirty="0"/>
              <a:t> </a:t>
            </a:r>
            <a:endParaRPr lang="fr-FR" sz="1400" b="0" dirty="0" smtClean="0"/>
          </a:p>
          <a:p>
            <a:pPr algn="just" eaLnBrk="1" hangingPunct="1"/>
            <a:r>
              <a:rPr lang="fr-FR" sz="1400" i="1" dirty="0" smtClean="0">
                <a:solidFill>
                  <a:srgbClr val="6600CC"/>
                </a:solidFill>
              </a:rPr>
              <a:t>Bois de sciage</a:t>
            </a:r>
            <a:r>
              <a:rPr lang="fr-FR" sz="1400" b="0" dirty="0" smtClean="0">
                <a:solidFill>
                  <a:srgbClr val="6600CC"/>
                </a:solidFill>
              </a:rPr>
              <a:t> : Produits résultant du sciage des grumes. </a:t>
            </a:r>
          </a:p>
          <a:p>
            <a:pPr algn="just" eaLnBrk="1" hangingPunct="1"/>
            <a:r>
              <a:rPr lang="fr-FR" sz="1400" i="1" dirty="0" smtClean="0">
                <a:solidFill>
                  <a:srgbClr val="6600CC"/>
                </a:solidFill>
                <a:hlinkClick r:id="rId4" tooltip="Afforestation"/>
              </a:rPr>
              <a:t>Boisement</a:t>
            </a:r>
            <a:r>
              <a:rPr lang="fr-FR" sz="1400" i="1" dirty="0" smtClean="0">
                <a:solidFill>
                  <a:srgbClr val="6600CC"/>
                </a:solidFill>
              </a:rPr>
              <a:t> </a:t>
            </a:r>
            <a:r>
              <a:rPr lang="fr-FR" sz="1400" b="0" dirty="0" smtClean="0">
                <a:solidFill>
                  <a:srgbClr val="6600CC"/>
                </a:solidFill>
              </a:rPr>
              <a:t>: Création d'un peuplement sur un terrain non antérieurement boisé de mémoire d'homme.</a:t>
            </a:r>
          </a:p>
        </p:txBody>
      </p:sp>
    </p:spTree>
    <p:extLst>
      <p:ext uri="{BB962C8B-B14F-4D97-AF65-F5344CB8AC3E}">
        <p14:creationId xmlns:p14="http://schemas.microsoft.com/office/powerpoint/2010/main" val="29870367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84BEFC0-C2A9-412B-B0EE-A1F4AD642250}" type="slidenum">
              <a:rPr lang="fr-FR" sz="1200" b="0">
                <a:solidFill>
                  <a:schemeClr val="tx1">
                    <a:tint val="75000"/>
                  </a:schemeClr>
                </a:solidFill>
                <a:latin typeface="Times New Roman" pitchFamily="18" charset="0"/>
              </a:rPr>
              <a:pPr algn="r" fontAlgn="auto">
                <a:spcBef>
                  <a:spcPts val="0"/>
                </a:spcBef>
                <a:spcAft>
                  <a:spcPts val="0"/>
                </a:spcAft>
                <a:defRPr/>
              </a:pPr>
              <a:t>146</a:t>
            </a:fld>
            <a:endParaRPr lang="fr-FR" sz="1200" b="0" dirty="0">
              <a:solidFill>
                <a:schemeClr val="tx1">
                  <a:tint val="75000"/>
                </a:schemeClr>
              </a:solidFill>
              <a:latin typeface="Times New Roman" pitchFamily="18" charset="0"/>
            </a:endParaRPr>
          </a:p>
        </p:txBody>
      </p:sp>
      <p:sp>
        <p:nvSpPr>
          <p:cNvPr id="143364" name="ZoneTexte 4"/>
          <p:cNvSpPr txBox="1">
            <a:spLocks noChangeArrowheads="1"/>
          </p:cNvSpPr>
          <p:nvPr/>
        </p:nvSpPr>
        <p:spPr bwMode="auto">
          <a:xfrm>
            <a:off x="142875" y="928688"/>
            <a:ext cx="88582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Boréal</a:t>
            </a:r>
            <a:r>
              <a:rPr lang="fr-FR" sz="1400" b="0" dirty="0">
                <a:solidFill>
                  <a:srgbClr val="6600CC"/>
                </a:solidFill>
              </a:rPr>
              <a:t>: qui se situe dans l’hémisphère nord</a:t>
            </a:r>
            <a:r>
              <a:rPr lang="fr-FR" sz="1400" b="0" dirty="0" smtClean="0">
                <a:solidFill>
                  <a:srgbClr val="6600CC"/>
                </a:solidFill>
              </a:rPr>
              <a:t>.</a:t>
            </a:r>
          </a:p>
          <a:p>
            <a:pPr algn="just" eaLnBrk="1" hangingPunct="1"/>
            <a:r>
              <a:rPr lang="fr-FR" sz="1200" i="1" dirty="0" smtClean="0">
                <a:solidFill>
                  <a:srgbClr val="6600CC"/>
                </a:solidFill>
              </a:rPr>
              <a:t>Borer</a:t>
            </a:r>
            <a:r>
              <a:rPr lang="fr-FR" sz="1200" b="0" dirty="0" smtClean="0">
                <a:solidFill>
                  <a:srgbClr val="6600CC"/>
                </a:solidFill>
              </a:rPr>
              <a:t> : larve d'insecte ou insecte, tels que la pyrale du maïs, la noctuelle ou les charançons, forant dans les parties ligneuses ou les racines de plantes. Insecte très nuisible des pays chauds. Voir </a:t>
            </a:r>
            <a:r>
              <a:rPr lang="fr-FR" sz="1200" i="1" dirty="0" smtClean="0">
                <a:solidFill>
                  <a:srgbClr val="6600CC"/>
                </a:solidFill>
              </a:rPr>
              <a:t>Foreur</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Bourgeon (botanique)"/>
              </a:rPr>
              <a:t>Bourgeon</a:t>
            </a:r>
            <a:r>
              <a:rPr lang="fr-FR" sz="1400" b="0" dirty="0">
                <a:solidFill>
                  <a:srgbClr val="6600CC"/>
                </a:solidFill>
              </a:rPr>
              <a:t> : </a:t>
            </a:r>
            <a:r>
              <a:rPr lang="fr-FR" sz="1400" b="0" dirty="0" smtClean="0">
                <a:solidFill>
                  <a:srgbClr val="6600CC"/>
                </a:solidFill>
              </a:rPr>
              <a:t>a) Excroissance </a:t>
            </a:r>
            <a:r>
              <a:rPr lang="fr-FR" sz="1400" b="0" dirty="0">
                <a:solidFill>
                  <a:srgbClr val="6600CC"/>
                </a:solidFill>
              </a:rPr>
              <a:t>apparaissant sur certaines parties des végétaux et donnant naissance aux branches, aux feuilles, aux fleurs et aux fruits. b</a:t>
            </a:r>
            <a:r>
              <a:rPr lang="fr-FR" sz="1400" b="0" dirty="0" smtClean="0">
                <a:solidFill>
                  <a:srgbClr val="6600CC"/>
                </a:solidFill>
              </a:rPr>
              <a:t>) Embryon </a:t>
            </a:r>
            <a:r>
              <a:rPr lang="fr-FR" sz="1400" b="0" dirty="0">
                <a:solidFill>
                  <a:srgbClr val="6600CC"/>
                </a:solidFill>
              </a:rPr>
              <a:t>de feuille, de fleur et/ou de pousse, plus toute couche protectrice</a:t>
            </a:r>
            <a:r>
              <a:rPr lang="fr-FR" sz="1400" b="0" dirty="0" smtClean="0">
                <a:solidFill>
                  <a:srgbClr val="6600CC"/>
                </a:solidFill>
              </a:rPr>
              <a:t>.</a:t>
            </a:r>
          </a:p>
          <a:p>
            <a:pPr algn="just" eaLnBrk="1" hangingPunct="1"/>
            <a:r>
              <a:rPr lang="fr-FR" sz="1400" i="1" dirty="0">
                <a:solidFill>
                  <a:srgbClr val="6600CC"/>
                </a:solidFill>
              </a:rPr>
              <a:t>Bouturage</a:t>
            </a:r>
            <a:r>
              <a:rPr lang="fr-FR" sz="1400" b="0" dirty="0">
                <a:solidFill>
                  <a:srgbClr val="6600CC"/>
                </a:solidFill>
              </a:rPr>
              <a:t> : mode de multiplication végétative de certaines plantes consistant à donner naissance à un nouvel individu (individu enfant du plant mère) à partir d'un organe ou d'un fragment d'organe isolé. Le bouturage peut être naturel ou artificiellement provoqué</a:t>
            </a:r>
            <a:r>
              <a:rPr lang="fr-FR" sz="1400" dirty="0" smtClean="0">
                <a:solidFill>
                  <a:srgbClr val="6600CC"/>
                </a:solidFill>
              </a:rPr>
              <a:t>.</a:t>
            </a:r>
          </a:p>
          <a:p>
            <a:pPr algn="just" eaLnBrk="1" hangingPunct="1"/>
            <a:r>
              <a:rPr lang="fr-FR" sz="1200" i="1" dirty="0">
                <a:solidFill>
                  <a:srgbClr val="6600CC"/>
                </a:solidFill>
              </a:rPr>
              <a:t>Bractée</a:t>
            </a:r>
            <a:r>
              <a:rPr lang="fr-FR" sz="1200" dirty="0">
                <a:solidFill>
                  <a:srgbClr val="6600CC"/>
                </a:solidFill>
              </a:rPr>
              <a:t> </a:t>
            </a:r>
            <a:r>
              <a:rPr lang="fr-FR" sz="1200" b="0" dirty="0">
                <a:solidFill>
                  <a:srgbClr val="6600CC"/>
                </a:solidFill>
              </a:rPr>
              <a:t>: organe foliacé situé à la base d'une fleur ou d'une inflorescence.</a:t>
            </a:r>
          </a:p>
          <a:p>
            <a:pPr algn="just" eaLnBrk="1" hangingPunct="1"/>
            <a:r>
              <a:rPr lang="fr-FR" sz="1400" i="1" dirty="0">
                <a:solidFill>
                  <a:srgbClr val="6600CC"/>
                </a:solidFill>
              </a:rPr>
              <a:t>Brûlage dirigé</a:t>
            </a:r>
            <a:r>
              <a:rPr lang="fr-FR" sz="1400" b="0" i="1" dirty="0">
                <a:solidFill>
                  <a:srgbClr val="6600CC"/>
                </a:solidFill>
              </a:rPr>
              <a:t> </a:t>
            </a:r>
            <a:r>
              <a:rPr lang="fr-FR" sz="1400" b="0" dirty="0">
                <a:solidFill>
                  <a:srgbClr val="6600CC"/>
                </a:solidFill>
              </a:rPr>
              <a:t>: Application rationnelle du feu à la végétation naturelle dans des conditions précises de terrain et de climat à des fins de gestion bien définies à l'avance. Voir </a:t>
            </a:r>
            <a:r>
              <a:rPr lang="fr-FR" sz="1400" b="0" i="1" dirty="0">
                <a:solidFill>
                  <a:srgbClr val="6600CC"/>
                </a:solidFill>
              </a:rPr>
              <a:t>feu de forêt, écobuage, pare-feu, coupe-feu</a:t>
            </a:r>
            <a:r>
              <a:rPr lang="fr-FR" sz="1400" b="0" dirty="0">
                <a:solidFill>
                  <a:srgbClr val="6600CC"/>
                </a:solidFill>
              </a:rPr>
              <a:t>. Synonyme de </a:t>
            </a:r>
            <a:r>
              <a:rPr lang="fr-FR" sz="1400" b="0" i="1" dirty="0">
                <a:solidFill>
                  <a:srgbClr val="6600CC"/>
                </a:solidFill>
              </a:rPr>
              <a:t>feu contrôlé</a:t>
            </a:r>
            <a:r>
              <a:rPr lang="fr-FR" sz="1400" b="0" dirty="0">
                <a:solidFill>
                  <a:srgbClr val="6600CC"/>
                </a:solidFill>
              </a:rPr>
              <a:t>. Source : </a:t>
            </a:r>
            <a:r>
              <a:rPr lang="fr-FR" sz="1400" b="0" i="1" dirty="0">
                <a:solidFill>
                  <a:srgbClr val="6600CC"/>
                </a:solidFill>
              </a:rPr>
              <a:t>Le feu, outil d'aménagement forestier: Le brûlage dirigé dans le sud des Etats-Unis, </a:t>
            </a:r>
            <a:r>
              <a:rPr lang="fr-FR" sz="1400" b="0" i="1" dirty="0">
                <a:solidFill>
                  <a:srgbClr val="6600CC"/>
                </a:solidFill>
                <a:hlinkClick r:id="rId3"/>
              </a:rPr>
              <a:t>www.fao.org/docrep/t9500F/t9500f07.htm</a:t>
            </a:r>
            <a:r>
              <a:rPr lang="fr-FR" sz="1400" b="0" i="1" dirty="0">
                <a:solidFill>
                  <a:srgbClr val="6600CC"/>
                </a:solidFill>
              </a:rPr>
              <a:t> </a:t>
            </a:r>
          </a:p>
          <a:p>
            <a:pPr algn="just" eaLnBrk="1" hangingPunct="1"/>
            <a:r>
              <a:rPr lang="fr-FR" sz="1400" i="1" dirty="0">
                <a:solidFill>
                  <a:srgbClr val="6600CC"/>
                </a:solidFill>
                <a:hlinkClick r:id="rId4" tooltip="Bûcheron"/>
              </a:rPr>
              <a:t>Bûcheron</a:t>
            </a:r>
            <a:r>
              <a:rPr lang="fr-FR" sz="1400" b="0" dirty="0">
                <a:solidFill>
                  <a:srgbClr val="6600CC"/>
                </a:solidFill>
              </a:rPr>
              <a:t> : Professionnel de l'abattage des arbres</a:t>
            </a:r>
            <a:r>
              <a:rPr lang="fr-FR" sz="1400" b="0" dirty="0" smtClean="0">
                <a:solidFill>
                  <a:srgbClr val="6600CC"/>
                </a:solidFill>
              </a:rPr>
              <a:t>.</a:t>
            </a:r>
          </a:p>
          <a:p>
            <a:pPr algn="just" eaLnBrk="1" hangingPunct="1"/>
            <a:endParaRPr lang="fr-FR" sz="1400" b="0" dirty="0">
              <a:solidFill>
                <a:srgbClr val="6600CC"/>
              </a:solidFill>
            </a:endParaRPr>
          </a:p>
          <a:p>
            <a:pPr algn="just" eaLnBrk="1" hangingPunct="1"/>
            <a:r>
              <a:rPr lang="fr-FR" sz="1200" i="1" dirty="0">
                <a:solidFill>
                  <a:srgbClr val="6600CC"/>
                </a:solidFill>
              </a:rPr>
              <a:t>Câble d'arrimage</a:t>
            </a:r>
            <a:r>
              <a:rPr lang="fr-FR" sz="1200" b="0" dirty="0">
                <a:solidFill>
                  <a:srgbClr val="6600CC"/>
                </a:solidFill>
              </a:rPr>
              <a:t> : En cas de débardage par hélicoptère, câble qui est suspendu au-dessous de l'hélicoptère et auquel est attachée la charge de billes. On parle aussi de câble de retenue. Des termes similaires sont utilisés dans le cas du débardage par ballon. </a:t>
            </a:r>
          </a:p>
          <a:p>
            <a:pPr algn="just" eaLnBrk="1" hangingPunct="1"/>
            <a:r>
              <a:rPr lang="fr-FR" sz="1600" i="1" dirty="0">
                <a:solidFill>
                  <a:srgbClr val="6600CC"/>
                </a:solidFill>
              </a:rPr>
              <a:t>Caducifolié</a:t>
            </a:r>
            <a:r>
              <a:rPr lang="fr-FR" sz="1600" b="0" dirty="0">
                <a:solidFill>
                  <a:srgbClr val="6600CC"/>
                </a:solidFill>
              </a:rPr>
              <a:t>: Désigne une formation végétale dont les espèces dominantes ont des feuilles caduques.</a:t>
            </a:r>
          </a:p>
          <a:p>
            <a:pPr algn="just" eaLnBrk="1" hangingPunct="1"/>
            <a:r>
              <a:rPr lang="fr-FR" sz="1600" i="1" dirty="0" err="1">
                <a:solidFill>
                  <a:srgbClr val="6600CC"/>
                </a:solidFill>
              </a:rPr>
              <a:t>Calcaricole</a:t>
            </a:r>
            <a:r>
              <a:rPr lang="fr-FR" sz="1600" b="0" dirty="0">
                <a:solidFill>
                  <a:srgbClr val="6600CC"/>
                </a:solidFill>
              </a:rPr>
              <a:t> : Se dit d’une espèce ou d’une végétation qui se rencontre exclusivement sur des sols riches en carbonate de calcium (calcaire</a:t>
            </a:r>
            <a:r>
              <a:rPr lang="fr-FR" sz="1600" b="0" dirty="0" smtClean="0">
                <a:solidFill>
                  <a:srgbClr val="6600CC"/>
                </a:solidFill>
              </a:rPr>
              <a:t>).</a:t>
            </a:r>
            <a:endParaRPr lang="fr-FR" sz="1600" b="0" dirty="0">
              <a:solidFill>
                <a:srgbClr val="6600CC"/>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6CEAA7-F3BB-4DA9-88EA-5D0C7AFBF1B6}" type="slidenum">
              <a:rPr lang="fr-FR" sz="1200" b="0">
                <a:solidFill>
                  <a:schemeClr val="tx1">
                    <a:tint val="75000"/>
                  </a:schemeClr>
                </a:solidFill>
                <a:latin typeface="Times New Roman" pitchFamily="18" charset="0"/>
              </a:rPr>
              <a:pPr algn="r" fontAlgn="auto">
                <a:spcBef>
                  <a:spcPts val="0"/>
                </a:spcBef>
                <a:spcAft>
                  <a:spcPts val="0"/>
                </a:spcAft>
                <a:defRPr/>
              </a:pPr>
              <a:t>147</a:t>
            </a:fld>
            <a:endParaRPr lang="fr-FR" sz="1200" b="0" dirty="0">
              <a:solidFill>
                <a:schemeClr val="tx1">
                  <a:tint val="75000"/>
                </a:schemeClr>
              </a:solidFill>
              <a:latin typeface="Times New Roman" pitchFamily="18" charset="0"/>
            </a:endParaRPr>
          </a:p>
        </p:txBody>
      </p:sp>
      <p:sp>
        <p:nvSpPr>
          <p:cNvPr id="144388" name="ZoneTexte 4"/>
          <p:cNvSpPr txBox="1">
            <a:spLocks noChangeArrowheads="1"/>
          </p:cNvSpPr>
          <p:nvPr/>
        </p:nvSpPr>
        <p:spPr bwMode="auto">
          <a:xfrm>
            <a:off x="142875" y="928688"/>
            <a:ext cx="882173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Calcicole</a:t>
            </a:r>
            <a:r>
              <a:rPr lang="fr-FR" sz="1400" b="0" dirty="0" smtClean="0">
                <a:solidFill>
                  <a:srgbClr val="6600CC"/>
                </a:solidFill>
              </a:rPr>
              <a:t> </a:t>
            </a:r>
            <a:r>
              <a:rPr lang="fr-FR" sz="1400" b="0" dirty="0">
                <a:solidFill>
                  <a:srgbClr val="6600CC"/>
                </a:solidFill>
              </a:rPr>
              <a:t>: Se dit d’une espèce ou d’une végétation se rencontrant exclusivement ou préférentiellement sur les sols riches en calcium.</a:t>
            </a:r>
          </a:p>
          <a:p>
            <a:pPr algn="just" eaLnBrk="1" hangingPunct="1"/>
            <a:r>
              <a:rPr lang="fr-FR" sz="1400" i="1" dirty="0">
                <a:solidFill>
                  <a:srgbClr val="6600CC"/>
                </a:solidFill>
              </a:rPr>
              <a:t>Canopée</a:t>
            </a:r>
            <a:r>
              <a:rPr lang="fr-FR" sz="1400" b="0" dirty="0">
                <a:solidFill>
                  <a:srgbClr val="6600CC"/>
                </a:solidFill>
              </a:rPr>
              <a:t> : Etage supérieur de la forêt, en contact direct avec l'atmosphère libre. Voir </a:t>
            </a:r>
            <a:r>
              <a:rPr lang="fr-FR" sz="1400" i="1" dirty="0">
                <a:solidFill>
                  <a:srgbClr val="6600CC"/>
                </a:solidFill>
              </a:rPr>
              <a:t>voûte forestière</a:t>
            </a:r>
            <a:r>
              <a:rPr lang="fr-FR" sz="1400" b="0" dirty="0">
                <a:solidFill>
                  <a:srgbClr val="6600CC"/>
                </a:solidFill>
              </a:rPr>
              <a:t>. </a:t>
            </a:r>
          </a:p>
          <a:p>
            <a:pPr algn="just" eaLnBrk="1" hangingPunct="1"/>
            <a:r>
              <a:rPr lang="fr-FR" sz="1400" i="1" dirty="0">
                <a:solidFill>
                  <a:srgbClr val="6600CC"/>
                </a:solidFill>
              </a:rPr>
              <a:t>Cannes à planter </a:t>
            </a:r>
            <a:r>
              <a:rPr lang="fr-FR" sz="1400" b="0" dirty="0">
                <a:solidFill>
                  <a:srgbClr val="6600CC"/>
                </a:solidFill>
              </a:rPr>
              <a:t>: tube creux permettant de faire un trou, dans un sol meuble, et d'y placer un plant (pins …).</a:t>
            </a:r>
          </a:p>
          <a:p>
            <a:pPr algn="just" eaLnBrk="1" hangingPunct="1"/>
            <a:r>
              <a:rPr lang="fr-FR" sz="1400" i="1" dirty="0">
                <a:solidFill>
                  <a:srgbClr val="6600CC"/>
                </a:solidFill>
              </a:rPr>
              <a:t>Cambium</a:t>
            </a:r>
            <a:r>
              <a:rPr lang="fr-FR" sz="1400" b="0" dirty="0">
                <a:solidFill>
                  <a:srgbClr val="6600CC"/>
                </a:solidFill>
              </a:rPr>
              <a:t> : dans ce tissu, invisible a l’eau nu, a lieu la croissance l’arbre.</a:t>
            </a:r>
          </a:p>
          <a:p>
            <a:pPr algn="just" eaLnBrk="1" hangingPunct="1"/>
            <a:r>
              <a:rPr lang="fr-FR" sz="1400" i="1" dirty="0">
                <a:solidFill>
                  <a:srgbClr val="6600CC"/>
                </a:solidFill>
              </a:rPr>
              <a:t>Campos</a:t>
            </a:r>
            <a:r>
              <a:rPr lang="fr-FR" sz="1400" b="0" dirty="0">
                <a:solidFill>
                  <a:srgbClr val="6600CC"/>
                </a:solidFill>
              </a:rPr>
              <a:t> : Terme désignant, au Brésil, des formations basses, herbacées ou buissonnantes.</a:t>
            </a:r>
          </a:p>
          <a:p>
            <a:pPr algn="just" eaLnBrk="1" hangingPunct="1"/>
            <a:r>
              <a:rPr lang="fr-FR" sz="1400" i="1" dirty="0">
                <a:solidFill>
                  <a:srgbClr val="6600CC"/>
                </a:solidFill>
              </a:rPr>
              <a:t>Caduques</a:t>
            </a:r>
            <a:r>
              <a:rPr lang="fr-FR" sz="1400" b="0" dirty="0">
                <a:solidFill>
                  <a:srgbClr val="6600CC"/>
                </a:solidFill>
              </a:rPr>
              <a:t> (feuilles) : qui tombent et se renouvellent chaque année.</a:t>
            </a:r>
            <a:endParaRPr lang="fr-FR" sz="1400" i="1" dirty="0">
              <a:solidFill>
                <a:srgbClr val="6600CC"/>
              </a:solidFill>
            </a:endParaRPr>
          </a:p>
          <a:p>
            <a:pPr algn="just" eaLnBrk="1" hangingPunct="1"/>
            <a:r>
              <a:rPr lang="fr-FR" sz="1400" i="1" dirty="0">
                <a:solidFill>
                  <a:srgbClr val="6600CC"/>
                </a:solidFill>
              </a:rPr>
              <a:t>Camion forestier</a:t>
            </a:r>
            <a:r>
              <a:rPr lang="fr-FR" sz="1400" b="0" dirty="0">
                <a:solidFill>
                  <a:srgbClr val="6600CC"/>
                </a:solidFill>
              </a:rPr>
              <a:t> : Véhicule servant à transporter des billes sur des voies de circulation. Voir </a:t>
            </a:r>
            <a:r>
              <a:rPr lang="fr-FR" sz="1400" i="1" dirty="0">
                <a:solidFill>
                  <a:srgbClr val="6600CC"/>
                </a:solidFill>
              </a:rPr>
              <a:t>Grumier</a:t>
            </a:r>
            <a:r>
              <a:rPr lang="fr-FR" sz="1400" b="0" dirty="0" smtClean="0">
                <a:solidFill>
                  <a:srgbClr val="6600CC"/>
                </a:solidFill>
              </a:rPr>
              <a:t>.</a:t>
            </a:r>
          </a:p>
          <a:p>
            <a:pPr algn="just" eaLnBrk="1" hangingPunct="1"/>
            <a:r>
              <a:rPr lang="fr-FR" sz="1400" i="1" dirty="0">
                <a:solidFill>
                  <a:srgbClr val="6600CC"/>
                </a:solidFill>
              </a:rPr>
              <a:t>Caoutchouc</a:t>
            </a:r>
            <a:r>
              <a:rPr lang="fr-FR" sz="1400" b="0" dirty="0">
                <a:solidFill>
                  <a:srgbClr val="6600CC"/>
                </a:solidFill>
              </a:rPr>
              <a:t> (naturel) : substance élastique provenant de la coagulation du latex de diverses plantes, comme le </a:t>
            </a:r>
            <a:r>
              <a:rPr lang="fr-FR" sz="1400" b="0" i="1" dirty="0">
                <a:solidFill>
                  <a:srgbClr val="6600CC"/>
                </a:solidFill>
              </a:rPr>
              <a:t>Ficus </a:t>
            </a:r>
            <a:r>
              <a:rPr lang="fr-FR" sz="1400" b="0" i="1" dirty="0" err="1">
                <a:solidFill>
                  <a:srgbClr val="6600CC"/>
                </a:solidFill>
              </a:rPr>
              <a:t>Elastica</a:t>
            </a:r>
            <a:r>
              <a:rPr lang="fr-FR" sz="1400" b="0" i="1" dirty="0">
                <a:solidFill>
                  <a:srgbClr val="6600CC"/>
                </a:solidFill>
              </a:rPr>
              <a:t> </a:t>
            </a:r>
            <a:r>
              <a:rPr lang="fr-FR" sz="1400" b="0" dirty="0">
                <a:solidFill>
                  <a:srgbClr val="6600CC"/>
                </a:solidFill>
              </a:rPr>
              <a:t>et, plus largement, de </a:t>
            </a:r>
            <a:r>
              <a:rPr lang="fr-FR" sz="1400" b="0" i="1" dirty="0" err="1">
                <a:solidFill>
                  <a:srgbClr val="6600CC"/>
                </a:solidFill>
              </a:rPr>
              <a:t>Hevea</a:t>
            </a:r>
            <a:r>
              <a:rPr lang="fr-FR" sz="1400" b="0" i="1" dirty="0">
                <a:solidFill>
                  <a:srgbClr val="6600CC"/>
                </a:solidFill>
              </a:rPr>
              <a:t> </a:t>
            </a:r>
            <a:r>
              <a:rPr lang="fr-FR" sz="1400" b="0" i="1" dirty="0" err="1">
                <a:solidFill>
                  <a:srgbClr val="6600CC"/>
                </a:solidFill>
              </a:rPr>
              <a:t>brasiliensis</a:t>
            </a:r>
            <a:r>
              <a:rPr lang="fr-FR" sz="1400" b="0" dirty="0">
                <a:solidFill>
                  <a:srgbClr val="6600CC"/>
                </a:solidFill>
              </a:rPr>
              <a:t>.</a:t>
            </a:r>
          </a:p>
          <a:p>
            <a:pPr algn="just" eaLnBrk="1" hangingPunct="1"/>
            <a:r>
              <a:rPr lang="fr-FR" sz="1400" i="1" dirty="0">
                <a:solidFill>
                  <a:srgbClr val="6600CC"/>
                </a:solidFill>
              </a:rPr>
              <a:t>Capitalisation de la ressourc</a:t>
            </a:r>
            <a:r>
              <a:rPr lang="fr-FR" sz="1400" dirty="0">
                <a:solidFill>
                  <a:srgbClr val="6600CC"/>
                </a:solidFill>
              </a:rPr>
              <a:t>e</a:t>
            </a:r>
            <a:r>
              <a:rPr lang="fr-FR" sz="1400" b="0" dirty="0">
                <a:solidFill>
                  <a:srgbClr val="6600CC"/>
                </a:solidFill>
              </a:rPr>
              <a:t> : Fait de ne récolter qu’une partie de l’accroissement naturel du bois.</a:t>
            </a:r>
          </a:p>
          <a:p>
            <a:pPr algn="just" eaLnBrk="1" hangingPunct="1"/>
            <a:r>
              <a:rPr lang="fr-FR" sz="1400" i="1" dirty="0">
                <a:hlinkClick r:id="rId2" tooltip="Centre régional de la propriété forestière"/>
              </a:rPr>
              <a:t>Centre régional de la propriété forestière</a:t>
            </a:r>
            <a:r>
              <a:rPr lang="fr-FR" sz="1400" b="0" i="1" dirty="0">
                <a:solidFill>
                  <a:srgbClr val="6600CC"/>
                </a:solidFill>
              </a:rPr>
              <a:t> (CRPF) </a:t>
            </a:r>
            <a:r>
              <a:rPr lang="fr-FR" sz="1400" b="0" dirty="0">
                <a:solidFill>
                  <a:srgbClr val="6600CC"/>
                </a:solidFill>
              </a:rPr>
              <a:t>: Etablissements publics qui ont pour mission d'orienter et de développer la gestion forestière des forêts privées. Ils approuvent les plans simples de gestion et établissent les codes de bonnes pratiques sylvicoles et les schémas régionaux de gestion sylvicole</a:t>
            </a:r>
            <a:r>
              <a:rPr lang="fr-FR" sz="1400" b="0" dirty="0" smtClean="0">
                <a:solidFill>
                  <a:srgbClr val="6600CC"/>
                </a:solidFill>
              </a:rPr>
              <a:t>.</a:t>
            </a:r>
          </a:p>
          <a:p>
            <a:pPr algn="just" eaLnBrk="1" hangingPunct="1"/>
            <a:r>
              <a:rPr lang="fr-FR" sz="1400" i="1" dirty="0">
                <a:solidFill>
                  <a:srgbClr val="6600CC"/>
                </a:solidFill>
              </a:rPr>
              <a:t>Caulinaire</a:t>
            </a:r>
            <a:r>
              <a:rPr lang="fr-FR" sz="1400" b="0" dirty="0">
                <a:solidFill>
                  <a:srgbClr val="6600CC"/>
                </a:solidFill>
              </a:rPr>
              <a:t> (</a:t>
            </a:r>
            <a:r>
              <a:rPr lang="fr-FR" sz="1400" b="0" dirty="0">
                <a:solidFill>
                  <a:srgbClr val="6600CC"/>
                </a:solidFill>
                <a:hlinkClick r:id="rId3" action="ppaction://hlinkfile"/>
              </a:rPr>
              <a:t>botanique</a:t>
            </a:r>
            <a:r>
              <a:rPr lang="fr-FR" sz="1400" b="0" dirty="0">
                <a:solidFill>
                  <a:srgbClr val="6600CC"/>
                </a:solidFill>
              </a:rPr>
              <a:t>), </a:t>
            </a:r>
            <a:r>
              <a:rPr lang="fr-FR" sz="1400" i="1" dirty="0" err="1">
                <a:solidFill>
                  <a:srgbClr val="6600CC"/>
                </a:solidFill>
              </a:rPr>
              <a:t>Caulinus</a:t>
            </a:r>
            <a:r>
              <a:rPr lang="fr-FR" sz="1400" b="0" dirty="0">
                <a:solidFill>
                  <a:srgbClr val="6600CC"/>
                </a:solidFill>
              </a:rPr>
              <a:t> : a) relatif à la </a:t>
            </a:r>
            <a:r>
              <a:rPr lang="fr-FR" sz="1400" b="0" i="1" dirty="0">
                <a:solidFill>
                  <a:srgbClr val="6600CC"/>
                </a:solidFill>
              </a:rPr>
              <a:t>'</a:t>
            </a:r>
            <a:r>
              <a:rPr lang="fr-FR" sz="1400" b="0" i="1" dirty="0" err="1">
                <a:solidFill>
                  <a:srgbClr val="6600CC"/>
                </a:solidFill>
              </a:rPr>
              <a:t>caule</a:t>
            </a:r>
            <a:r>
              <a:rPr lang="fr-FR" sz="1400" b="0" dirty="0">
                <a:solidFill>
                  <a:srgbClr val="6600CC"/>
                </a:solidFill>
              </a:rPr>
              <a:t>' ou </a:t>
            </a:r>
            <a:r>
              <a:rPr lang="fr-FR" sz="1400" b="0" i="1" dirty="0">
                <a:solidFill>
                  <a:srgbClr val="6600CC"/>
                </a:solidFill>
              </a:rPr>
              <a:t>'</a:t>
            </a:r>
            <a:r>
              <a:rPr lang="fr-FR" sz="1400" b="0" i="1" dirty="0" err="1">
                <a:solidFill>
                  <a:srgbClr val="6600CC"/>
                </a:solidFill>
              </a:rPr>
              <a:t>caulidie</a:t>
            </a:r>
            <a:r>
              <a:rPr lang="fr-FR" sz="1400" b="0" dirty="0">
                <a:solidFill>
                  <a:srgbClr val="6600CC"/>
                </a:solidFill>
              </a:rPr>
              <a:t>', axe ou tige des plantes, b) qui s'applique aux parties des </a:t>
            </a:r>
            <a:r>
              <a:rPr lang="fr-FR" sz="1400" b="0" dirty="0">
                <a:solidFill>
                  <a:srgbClr val="6600CC"/>
                </a:solidFill>
                <a:hlinkClick r:id="rId4" action="ppaction://hlinkfile"/>
              </a:rPr>
              <a:t>plantes</a:t>
            </a:r>
            <a:r>
              <a:rPr lang="fr-FR" sz="1400" b="0" dirty="0">
                <a:solidFill>
                  <a:srgbClr val="6600CC"/>
                </a:solidFill>
              </a:rPr>
              <a:t> appartenant à la </a:t>
            </a:r>
            <a:r>
              <a:rPr lang="fr-FR" sz="1400" b="0" dirty="0">
                <a:solidFill>
                  <a:srgbClr val="6600CC"/>
                </a:solidFill>
                <a:hlinkClick r:id="rId5" action="ppaction://hlinkfile"/>
              </a:rPr>
              <a:t>tige</a:t>
            </a:r>
            <a:r>
              <a:rPr lang="fr-FR" sz="1400" b="0" dirty="0">
                <a:solidFill>
                  <a:srgbClr val="6600CC"/>
                </a:solidFill>
              </a:rPr>
              <a:t>. Il y a des </a:t>
            </a:r>
            <a:r>
              <a:rPr lang="fr-FR" sz="1400" b="0" dirty="0">
                <a:solidFill>
                  <a:srgbClr val="6600CC"/>
                </a:solidFill>
                <a:hlinkClick r:id="rId6" action="ppaction://hlinkfile"/>
              </a:rPr>
              <a:t>racines</a:t>
            </a:r>
            <a:r>
              <a:rPr lang="fr-FR" sz="1400" b="0" dirty="0">
                <a:solidFill>
                  <a:srgbClr val="6600CC"/>
                </a:solidFill>
              </a:rPr>
              <a:t> aériennes qui naissent sur la tige; alors elles sont dites caulinaires. Généralement, on dit les </a:t>
            </a:r>
            <a:r>
              <a:rPr lang="fr-FR" sz="1400" b="0" dirty="0">
                <a:solidFill>
                  <a:srgbClr val="6600CC"/>
                </a:solidFill>
                <a:hlinkClick r:id="rId7" action="ppaction://hlinkfile"/>
              </a:rPr>
              <a:t>feuilles</a:t>
            </a:r>
            <a:r>
              <a:rPr lang="fr-FR" sz="1400" b="0" dirty="0">
                <a:solidFill>
                  <a:srgbClr val="6600CC"/>
                </a:solidFill>
              </a:rPr>
              <a:t> caulinaires pour les distinguer de celles qui naissent immédiatement du collet de la racine, et qu'on appelle radicales. c) Relatif ou </a:t>
            </a:r>
            <a:r>
              <a:rPr lang="fr-FR" sz="1400" b="0" dirty="0">
                <a:hlinkClick r:id="rId8" action="ppaction://hlinkfile" tooltip="attacher"/>
              </a:rPr>
              <a:t>attaché</a:t>
            </a:r>
            <a:r>
              <a:rPr lang="fr-FR" sz="1400" b="0" dirty="0">
                <a:solidFill>
                  <a:srgbClr val="6600CC"/>
                </a:solidFill>
              </a:rPr>
              <a:t> à la </a:t>
            </a:r>
            <a:r>
              <a:rPr lang="fr-FR" sz="1400" b="0" dirty="0">
                <a:solidFill>
                  <a:srgbClr val="6600CC"/>
                </a:solidFill>
                <a:hlinkClick r:id="rId9" action="ppaction://hlinkfile" tooltip="tige"/>
              </a:rPr>
              <a:t>tige</a:t>
            </a:r>
            <a:r>
              <a:rPr lang="fr-FR" sz="1400" b="0" dirty="0">
                <a:solidFill>
                  <a:srgbClr val="6600CC"/>
                </a:solidFill>
              </a:rPr>
              <a:t> d'un </a:t>
            </a:r>
            <a:r>
              <a:rPr lang="fr-FR" sz="1400" b="0" dirty="0">
                <a:solidFill>
                  <a:srgbClr val="6600CC"/>
                </a:solidFill>
                <a:hlinkClick r:id="rId10" action="ppaction://hlinkfile" tooltip="végétal"/>
              </a:rPr>
              <a:t>végétal</a:t>
            </a:r>
            <a:r>
              <a:rPr lang="fr-FR" sz="1400" b="0" dirty="0">
                <a:solidFill>
                  <a:srgbClr val="6600CC"/>
                </a:solidFill>
              </a:rPr>
              <a:t>. </a:t>
            </a:r>
            <a:r>
              <a:rPr lang="fr-FR" sz="1400" b="0" i="1" dirty="0">
                <a:solidFill>
                  <a:srgbClr val="6600CC"/>
                </a:solidFill>
              </a:rPr>
              <a:t>Le développement caulinaire. Axe caulinaire </a:t>
            </a:r>
            <a:r>
              <a:rPr lang="fr-FR" sz="1400" b="0" dirty="0">
                <a:solidFill>
                  <a:srgbClr val="6600CC"/>
                </a:solidFill>
              </a:rPr>
              <a:t>: axe de la tige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7376E7E-0466-479E-95DF-EA74964CF519}" type="slidenum">
              <a:rPr lang="fr-FR" sz="1200" b="0">
                <a:solidFill>
                  <a:schemeClr val="tx1">
                    <a:tint val="75000"/>
                  </a:schemeClr>
                </a:solidFill>
                <a:latin typeface="Times New Roman" pitchFamily="18" charset="0"/>
              </a:rPr>
              <a:pPr algn="r" fontAlgn="auto">
                <a:spcBef>
                  <a:spcPts val="0"/>
                </a:spcBef>
                <a:spcAft>
                  <a:spcPts val="0"/>
                </a:spcAft>
                <a:defRPr/>
              </a:pPr>
              <a:t>148</a:t>
            </a:fld>
            <a:endParaRPr lang="fr-FR" sz="1200" b="0" dirty="0">
              <a:solidFill>
                <a:schemeClr val="tx1">
                  <a:tint val="75000"/>
                </a:schemeClr>
              </a:solidFill>
              <a:latin typeface="Times New Roman" pitchFamily="18" charset="0"/>
            </a:endParaRPr>
          </a:p>
        </p:txBody>
      </p:sp>
      <p:sp>
        <p:nvSpPr>
          <p:cNvPr id="145412" name="ZoneTexte 4"/>
          <p:cNvSpPr txBox="1">
            <a:spLocks noChangeArrowheads="1"/>
          </p:cNvSpPr>
          <p:nvPr/>
        </p:nvSpPr>
        <p:spPr bwMode="auto">
          <a:xfrm>
            <a:off x="142875" y="928688"/>
            <a:ext cx="8821738"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Centre </a:t>
            </a:r>
            <a:r>
              <a:rPr lang="fr-FR" sz="1400" i="1" dirty="0">
                <a:solidFill>
                  <a:srgbClr val="6600CC"/>
                </a:solidFill>
              </a:rPr>
              <a:t>national de la propriété forestière </a:t>
            </a:r>
            <a:r>
              <a:rPr lang="fr-FR" sz="1400" b="0" dirty="0">
                <a:solidFill>
                  <a:srgbClr val="6600CC"/>
                </a:solidFill>
              </a:rPr>
              <a:t>(CNPF) : Il a pour mission de coordonner l'action des CRPF et de leur apporter un appui.</a:t>
            </a:r>
          </a:p>
          <a:p>
            <a:pPr algn="just"/>
            <a:r>
              <a:rPr lang="fr-FR" sz="1400" i="1" dirty="0">
                <a:solidFill>
                  <a:srgbClr val="6600CC"/>
                </a:solidFill>
              </a:rPr>
              <a:t>Cernes de croissance ou cernes annuels ou anneaux de croissance </a:t>
            </a:r>
            <a:r>
              <a:rPr lang="fr-FR" sz="1400" b="0" dirty="0">
                <a:solidFill>
                  <a:srgbClr val="6600CC"/>
                </a:solidFill>
              </a:rPr>
              <a:t>: L’activité du cambium est saisonnière. Les divisions de cellules s’arrêtent en hiver, reprennent au printemps avec la formation de </a:t>
            </a:r>
            <a:r>
              <a:rPr lang="fr-FR" sz="1400" b="0" dirty="0">
                <a:solidFill>
                  <a:srgbClr val="6600CC"/>
                </a:solidFill>
                <a:hlinkClick r:id="rId2"/>
              </a:rPr>
              <a:t>vaisseau</a:t>
            </a:r>
            <a:r>
              <a:rPr lang="fr-FR" sz="1400" b="0" dirty="0">
                <a:solidFill>
                  <a:srgbClr val="6600CC"/>
                </a:solidFill>
              </a:rPr>
              <a:t>x de diamètre important. Cette saisonnalité se traduit par des cernes annuels de </a:t>
            </a:r>
            <a:r>
              <a:rPr lang="fr-FR" sz="1400" b="0" dirty="0" smtClean="0">
                <a:solidFill>
                  <a:srgbClr val="6600CC"/>
                </a:solidFill>
              </a:rPr>
              <a:t>croissance permettant </a:t>
            </a:r>
            <a:r>
              <a:rPr lang="fr-FR" sz="1400" b="0" dirty="0">
                <a:solidFill>
                  <a:srgbClr val="6600CC"/>
                </a:solidFill>
              </a:rPr>
              <a:t>de dater l’âge du bois. La sève n’est souvent conduite que dans les cernes les plus récents. Dans les cernes les plus profonds, le bois durcit chez certains arbres. La zone centrale appelée </a:t>
            </a:r>
            <a:r>
              <a:rPr lang="fr-FR" sz="1400" b="0" i="1" dirty="0">
                <a:solidFill>
                  <a:srgbClr val="6600CC"/>
                </a:solidFill>
              </a:rPr>
              <a:t>cœur</a:t>
            </a:r>
            <a:r>
              <a:rPr lang="fr-FR" sz="1400" b="0" dirty="0">
                <a:solidFill>
                  <a:srgbClr val="6600CC"/>
                </a:solidFill>
              </a:rPr>
              <a:t> accumulant des tanins contre les champignons responsables du pourrissement. Ces tanins sont de couleur foncée : noire dans le bois d’ébène. La partie périphérique du bois, plus claire, s’appelle l’</a:t>
            </a:r>
            <a:r>
              <a:rPr lang="fr-FR" sz="1400" b="0" i="1" dirty="0">
                <a:solidFill>
                  <a:srgbClr val="6600CC"/>
                </a:solidFill>
              </a:rPr>
              <a:t>aubier</a:t>
            </a:r>
            <a:r>
              <a:rPr lang="fr-FR" sz="1400" b="0" dirty="0">
                <a:solidFill>
                  <a:srgbClr val="6600CC"/>
                </a:solidFill>
              </a:rPr>
              <a:t>. Quand le </a:t>
            </a:r>
            <a:r>
              <a:rPr lang="fr-FR" sz="1400" b="0" i="1" dirty="0">
                <a:solidFill>
                  <a:srgbClr val="6600CC"/>
                </a:solidFill>
              </a:rPr>
              <a:t>cœur du bois </a:t>
            </a:r>
            <a:r>
              <a:rPr lang="fr-FR" sz="1400" b="0" dirty="0">
                <a:solidFill>
                  <a:srgbClr val="6600CC"/>
                </a:solidFill>
              </a:rPr>
              <a:t>n’est pas durci comme chez le Saule, le Peuplier ou le Tilleul, des champignons provoquent sa pourriture et le creuse. </a:t>
            </a:r>
            <a:r>
              <a:rPr lang="fr-FR" sz="1400" b="0" dirty="0" smtClean="0">
                <a:solidFill>
                  <a:srgbClr val="6600CC"/>
                </a:solidFill>
              </a:rPr>
              <a:t> Voir </a:t>
            </a:r>
            <a:r>
              <a:rPr lang="fr-FR" sz="1400" b="0" dirty="0">
                <a:solidFill>
                  <a:srgbClr val="6600CC"/>
                </a:solidFill>
              </a:rPr>
              <a:t>aussi </a:t>
            </a:r>
            <a:r>
              <a:rPr lang="fr-FR" sz="1400" b="0" dirty="0" smtClean="0">
                <a:solidFill>
                  <a:srgbClr val="6600CC"/>
                </a:solidFill>
              </a:rPr>
              <a:t> </a:t>
            </a:r>
            <a:r>
              <a:rPr lang="fr-FR" sz="1400" i="1" dirty="0" smtClean="0">
                <a:solidFill>
                  <a:srgbClr val="6600CC"/>
                </a:solidFill>
              </a:rPr>
              <a:t>Aubier</a:t>
            </a:r>
            <a:r>
              <a:rPr lang="fr-FR" sz="1400" b="0" dirty="0" smtClean="0">
                <a:solidFill>
                  <a:srgbClr val="6600CC"/>
                </a:solidFill>
              </a:rPr>
              <a:t> et </a:t>
            </a:r>
            <a:r>
              <a:rPr lang="fr-FR" sz="1400" i="1" dirty="0" smtClean="0">
                <a:solidFill>
                  <a:srgbClr val="6600CC"/>
                </a:solidFill>
              </a:rPr>
              <a:t>Duramen</a:t>
            </a:r>
            <a:r>
              <a:rPr lang="fr-FR" sz="1400" b="0" dirty="0" smtClean="0">
                <a:solidFill>
                  <a:srgbClr val="6600CC"/>
                </a:solidFill>
              </a:rPr>
              <a:t> et : </a:t>
            </a:r>
          </a:p>
          <a:p>
            <a:r>
              <a:rPr lang="fr-FR" sz="1400" b="0" dirty="0" smtClean="0">
                <a:solidFill>
                  <a:srgbClr val="6600CC"/>
                </a:solidFill>
                <a:hlinkClick r:id="rId3"/>
              </a:rPr>
              <a:t>www.mrnf.gouv.qc.ca/forets/echo-foret/mai2001/feuillet/savoir/savoircroissance2.htm</a:t>
            </a:r>
            <a:r>
              <a:rPr lang="fr-FR" sz="1400" b="0" dirty="0" smtClean="0">
                <a:solidFill>
                  <a:srgbClr val="6600CC"/>
                </a:solidFill>
              </a:rPr>
              <a:t> </a:t>
            </a:r>
          </a:p>
          <a:p>
            <a:pPr algn="just" eaLnBrk="1" hangingPunct="1"/>
            <a:r>
              <a:rPr lang="fr-FR" sz="1400" i="1" dirty="0">
                <a:solidFill>
                  <a:srgbClr val="6600CC"/>
                </a:solidFill>
              </a:rPr>
              <a:t>Cépée</a:t>
            </a:r>
            <a:r>
              <a:rPr lang="fr-FR" sz="1400" b="0" dirty="0">
                <a:solidFill>
                  <a:srgbClr val="6600CC"/>
                </a:solidFill>
              </a:rPr>
              <a:t> : ensemble de rejets se développant à partir d'une souche d'arbre.</a:t>
            </a:r>
          </a:p>
          <a:p>
            <a:pPr algn="just" eaLnBrk="1" hangingPunct="1"/>
            <a:r>
              <a:rPr lang="fr-FR" sz="1400" i="1" dirty="0">
                <a:solidFill>
                  <a:srgbClr val="6600CC"/>
                </a:solidFill>
              </a:rPr>
              <a:t>Chablis</a:t>
            </a:r>
            <a:r>
              <a:rPr lang="fr-FR" sz="1400" b="0" dirty="0">
                <a:solidFill>
                  <a:srgbClr val="6600CC"/>
                </a:solidFill>
              </a:rPr>
              <a:t>: Arbre, ou groupe d’arbres, renversé (le plus souvent par le vent).</a:t>
            </a:r>
          </a:p>
          <a:p>
            <a:pPr algn="just" eaLnBrk="1" hangingPunct="1"/>
            <a:r>
              <a:rPr lang="fr-FR" sz="1400" i="1" dirty="0">
                <a:solidFill>
                  <a:srgbClr val="6600CC"/>
                </a:solidFill>
              </a:rPr>
              <a:t>Chaîne trophique </a:t>
            </a:r>
            <a:r>
              <a:rPr lang="fr-FR" sz="1400" b="0" dirty="0">
                <a:solidFill>
                  <a:srgbClr val="6600CC"/>
                </a:solidFill>
              </a:rPr>
              <a:t>: Chaîne alimentaire.</a:t>
            </a:r>
          </a:p>
          <a:p>
            <a:pPr algn="just" eaLnBrk="1" hangingPunct="1"/>
            <a:r>
              <a:rPr lang="fr-FR" sz="1400" i="1" dirty="0">
                <a:solidFill>
                  <a:srgbClr val="6600CC"/>
                </a:solidFill>
                <a:hlinkClick r:id="rId4" tooltip="Champignon lignivore"/>
              </a:rPr>
              <a:t>Champignon lignivore</a:t>
            </a:r>
            <a:r>
              <a:rPr lang="fr-FR" sz="1400" b="0" dirty="0">
                <a:solidFill>
                  <a:srgbClr val="6600CC"/>
                </a:solidFill>
              </a:rPr>
              <a:t> : Champignon qui dégrade la lignine du bois. </a:t>
            </a:r>
            <a:endParaRPr lang="fr-FR" sz="1400" b="0" dirty="0" smtClean="0">
              <a:solidFill>
                <a:srgbClr val="6600CC"/>
              </a:solidFill>
            </a:endParaRPr>
          </a:p>
          <a:p>
            <a:pPr algn="just" eaLnBrk="1" hangingPunct="1"/>
            <a:r>
              <a:rPr lang="fr-FR" sz="1400" i="1" dirty="0">
                <a:solidFill>
                  <a:srgbClr val="6600CC"/>
                </a:solidFill>
              </a:rPr>
              <a:t>Chancre</a:t>
            </a:r>
            <a:r>
              <a:rPr lang="fr-FR" sz="1400" b="0" dirty="0">
                <a:solidFill>
                  <a:srgbClr val="6600CC"/>
                </a:solidFill>
              </a:rPr>
              <a:t> : infection bactérienne ou fongique provoquant des lésions dans l'écorce.</a:t>
            </a:r>
          </a:p>
          <a:p>
            <a:pPr algn="just" eaLnBrk="1" hangingPunct="1"/>
            <a:r>
              <a:rPr lang="fr-FR" sz="1600" i="1" dirty="0">
                <a:solidFill>
                  <a:srgbClr val="6600CC"/>
                </a:solidFill>
              </a:rPr>
              <a:t>Chandelle</a:t>
            </a:r>
            <a:r>
              <a:rPr lang="fr-FR" sz="1600" b="0" dirty="0">
                <a:solidFill>
                  <a:srgbClr val="6600CC"/>
                </a:solidFill>
              </a:rPr>
              <a:t>  : désigne la partie restée debout d'un arbre cassé.</a:t>
            </a:r>
          </a:p>
          <a:p>
            <a:pPr algn="just" eaLnBrk="1" hangingPunct="1"/>
            <a:r>
              <a:rPr lang="fr-FR" sz="1200" i="1" dirty="0">
                <a:solidFill>
                  <a:srgbClr val="6600CC"/>
                </a:solidFill>
              </a:rPr>
              <a:t>Chaton</a:t>
            </a:r>
            <a:r>
              <a:rPr lang="fr-FR" sz="1200" b="0" dirty="0">
                <a:solidFill>
                  <a:srgbClr val="6600CC"/>
                </a:solidFill>
              </a:rPr>
              <a:t> : inflorescence compacte avec des fleurs sessiles unisexuées et des bractées écailleuses.</a:t>
            </a:r>
          </a:p>
          <a:p>
            <a:pPr algn="just" eaLnBrk="1" hangingPunct="1"/>
            <a:r>
              <a:rPr lang="fr-FR" sz="1600" i="1" dirty="0">
                <a:solidFill>
                  <a:srgbClr val="6600CC"/>
                </a:solidFill>
              </a:rPr>
              <a:t>Charbonnière</a:t>
            </a:r>
            <a:r>
              <a:rPr lang="fr-FR" sz="1600" b="0" dirty="0">
                <a:solidFill>
                  <a:srgbClr val="6600CC"/>
                </a:solidFill>
              </a:rPr>
              <a:t> : </a:t>
            </a:r>
            <a:r>
              <a:rPr lang="fr-FR" sz="1600" b="0" dirty="0">
                <a:solidFill>
                  <a:srgbClr val="6600CC"/>
                </a:solidFill>
                <a:hlinkClick r:id="rId5" tooltip="partie"/>
              </a:rPr>
              <a:t>Partie</a:t>
            </a:r>
            <a:r>
              <a:rPr lang="fr-FR" sz="1600" b="0" dirty="0">
                <a:solidFill>
                  <a:srgbClr val="6600CC"/>
                </a:solidFill>
              </a:rPr>
              <a:t> d’un </a:t>
            </a:r>
            <a:r>
              <a:rPr lang="fr-FR" sz="1600" b="0" dirty="0">
                <a:solidFill>
                  <a:srgbClr val="6600CC"/>
                </a:solidFill>
                <a:hlinkClick r:id="rId6" tooltip="bois"/>
              </a:rPr>
              <a:t>bois</a:t>
            </a:r>
            <a:r>
              <a:rPr lang="fr-FR" sz="1600" b="0" dirty="0">
                <a:solidFill>
                  <a:srgbClr val="6600CC"/>
                </a:solidFill>
              </a:rPr>
              <a:t> </a:t>
            </a:r>
            <a:r>
              <a:rPr lang="fr-FR" sz="1600" b="0" dirty="0" smtClean="0">
                <a:solidFill>
                  <a:srgbClr val="6600CC"/>
                </a:solidFill>
              </a:rPr>
              <a:t>[d’une forêt] où </a:t>
            </a:r>
            <a:r>
              <a:rPr lang="fr-FR" sz="1600" b="0" dirty="0">
                <a:solidFill>
                  <a:srgbClr val="6600CC"/>
                </a:solidFill>
              </a:rPr>
              <a:t>l’on </a:t>
            </a:r>
            <a:r>
              <a:rPr lang="fr-FR" sz="1600" b="0" dirty="0">
                <a:solidFill>
                  <a:srgbClr val="6600CC"/>
                </a:solidFill>
                <a:hlinkClick r:id="rId7" tooltip="faire"/>
              </a:rPr>
              <a:t>fait</a:t>
            </a:r>
            <a:r>
              <a:rPr lang="fr-FR" sz="1600" b="0" dirty="0">
                <a:solidFill>
                  <a:srgbClr val="6600CC"/>
                </a:solidFill>
              </a:rPr>
              <a:t> du </a:t>
            </a:r>
            <a:r>
              <a:rPr lang="fr-FR" sz="1600" b="0" dirty="0">
                <a:solidFill>
                  <a:srgbClr val="6600CC"/>
                </a:solidFill>
                <a:hlinkClick r:id="rId8" tooltip="charbon"/>
              </a:rPr>
              <a:t>charbon</a:t>
            </a:r>
            <a:r>
              <a:rPr lang="fr-FR" sz="1600" b="0" dirty="0">
                <a:solidFill>
                  <a:srgbClr val="6600CC"/>
                </a:solidFill>
              </a:rPr>
              <a:t> (de bois).</a:t>
            </a:r>
          </a:p>
          <a:p>
            <a:pPr algn="just" eaLnBrk="1" hangingPunct="1"/>
            <a:r>
              <a:rPr lang="fr-FR" sz="1200" i="1" dirty="0">
                <a:solidFill>
                  <a:srgbClr val="6600CC"/>
                </a:solidFill>
              </a:rPr>
              <a:t>Chariot de téléphérage</a:t>
            </a:r>
            <a:r>
              <a:rPr lang="fr-FR" sz="1200" b="0" dirty="0">
                <a:solidFill>
                  <a:srgbClr val="6600CC"/>
                </a:solidFill>
              </a:rPr>
              <a:t> : En cas de débardage par téléphérage, dispositif à roues qui se déplace le long du câble aérien et auquel on suspend un chargement de billes. </a:t>
            </a:r>
          </a:p>
          <a:p>
            <a:pPr algn="just" eaLnBrk="1" hangingPunct="1"/>
            <a:r>
              <a:rPr lang="fr-FR" sz="1200" i="1" dirty="0">
                <a:solidFill>
                  <a:srgbClr val="6600CC"/>
                </a:solidFill>
              </a:rPr>
              <a:t>Chemin de débardage</a:t>
            </a:r>
            <a:r>
              <a:rPr lang="fr-FR" sz="1200" b="0" dirty="0">
                <a:solidFill>
                  <a:srgbClr val="6600CC"/>
                </a:solidFill>
              </a:rPr>
              <a:t> : Chemin tracé en forêt par un bulldozer ou un tracteur le long duquel les troncs sont traînés jusqu’à la route principale lors d’une coupe de bois</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171A7ED-5417-4EAD-B7CC-C618830E2EBF}" type="slidenum">
              <a:rPr lang="fr-FR" sz="1200" b="0">
                <a:solidFill>
                  <a:schemeClr val="tx1">
                    <a:tint val="75000"/>
                  </a:schemeClr>
                </a:solidFill>
                <a:latin typeface="Times New Roman" pitchFamily="18" charset="0"/>
              </a:rPr>
              <a:pPr algn="r" fontAlgn="auto">
                <a:spcBef>
                  <a:spcPts val="0"/>
                </a:spcBef>
                <a:spcAft>
                  <a:spcPts val="0"/>
                </a:spcAft>
                <a:defRPr/>
              </a:pPr>
              <a:t>149</a:t>
            </a:fld>
            <a:endParaRPr lang="fr-FR" sz="1200" b="0" dirty="0">
              <a:solidFill>
                <a:schemeClr val="tx1">
                  <a:tint val="75000"/>
                </a:schemeClr>
              </a:solidFill>
              <a:latin typeface="Times New Roman" pitchFamily="18" charset="0"/>
            </a:endParaRPr>
          </a:p>
        </p:txBody>
      </p:sp>
      <p:sp>
        <p:nvSpPr>
          <p:cNvPr id="146436" name="ZoneTexte 4"/>
          <p:cNvSpPr txBox="1">
            <a:spLocks noChangeArrowheads="1"/>
          </p:cNvSpPr>
          <p:nvPr/>
        </p:nvSpPr>
        <p:spPr bwMode="auto">
          <a:xfrm>
            <a:off x="142875" y="928688"/>
            <a:ext cx="885825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r>
              <a:rPr lang="fr-FR" sz="1200" i="1" dirty="0" smtClean="0">
                <a:solidFill>
                  <a:srgbClr val="6600CC"/>
                </a:solidFill>
              </a:rPr>
              <a:t>Chevelue</a:t>
            </a:r>
            <a:r>
              <a:rPr lang="fr-FR" sz="1200" b="0" i="1" dirty="0" smtClean="0">
                <a:solidFill>
                  <a:srgbClr val="6600CC"/>
                </a:solidFill>
              </a:rPr>
              <a:t> </a:t>
            </a:r>
            <a:r>
              <a:rPr lang="fr-FR" sz="1200" b="0" i="1" dirty="0">
                <a:solidFill>
                  <a:srgbClr val="6600CC"/>
                </a:solidFill>
              </a:rPr>
              <a:t>(</a:t>
            </a:r>
            <a:r>
              <a:rPr lang="fr-FR" sz="1200" i="1" dirty="0">
                <a:solidFill>
                  <a:srgbClr val="6600CC"/>
                </a:solidFill>
              </a:rPr>
              <a:t>Graine)</a:t>
            </a:r>
            <a:r>
              <a:rPr lang="fr-FR" sz="1200" b="0" dirty="0">
                <a:solidFill>
                  <a:srgbClr val="6600CC"/>
                </a:solidFill>
              </a:rPr>
              <a:t> </a:t>
            </a:r>
            <a:r>
              <a:rPr lang="fr-FR" sz="1200" b="0" i="1" dirty="0">
                <a:solidFill>
                  <a:srgbClr val="6600CC"/>
                </a:solidFill>
              </a:rPr>
              <a:t>(</a:t>
            </a:r>
            <a:r>
              <a:rPr lang="fr-FR" sz="1200" b="0" i="1" dirty="0">
                <a:solidFill>
                  <a:srgbClr val="6600CC"/>
                </a:solidFill>
                <a:hlinkClick r:id="rId2" action="ppaction://hlinkfile" tooltip="botanique"/>
              </a:rPr>
              <a:t>Botanique</a:t>
            </a:r>
            <a:r>
              <a:rPr lang="fr-FR" sz="1200" b="0" i="1" dirty="0">
                <a:solidFill>
                  <a:srgbClr val="6600CC"/>
                </a:solidFill>
              </a:rPr>
              <a:t>)</a:t>
            </a:r>
            <a:r>
              <a:rPr lang="fr-FR" sz="1200" b="0" dirty="0">
                <a:solidFill>
                  <a:srgbClr val="6600CC"/>
                </a:solidFill>
              </a:rPr>
              <a:t> : Graine qui porte une touffe de longs poils déliés.</a:t>
            </a:r>
          </a:p>
          <a:p>
            <a:r>
              <a:rPr lang="fr-FR" sz="1200" i="1" dirty="0">
                <a:solidFill>
                  <a:srgbClr val="6600CC"/>
                </a:solidFill>
              </a:rPr>
              <a:t>Chevelue</a:t>
            </a:r>
            <a:r>
              <a:rPr lang="fr-FR" sz="1200" b="0" i="1" dirty="0">
                <a:solidFill>
                  <a:srgbClr val="6600CC"/>
                </a:solidFill>
              </a:rPr>
              <a:t> (</a:t>
            </a:r>
            <a:r>
              <a:rPr lang="fr-FR" sz="1200" i="1" dirty="0">
                <a:solidFill>
                  <a:srgbClr val="6600CC"/>
                </a:solidFill>
              </a:rPr>
              <a:t>Racine)</a:t>
            </a:r>
            <a:r>
              <a:rPr lang="fr-FR" sz="1200" b="0" dirty="0">
                <a:solidFill>
                  <a:srgbClr val="6600CC"/>
                </a:solidFill>
              </a:rPr>
              <a:t> </a:t>
            </a:r>
            <a:r>
              <a:rPr lang="fr-FR" sz="1200" b="0" i="1" dirty="0">
                <a:solidFill>
                  <a:srgbClr val="6600CC"/>
                </a:solidFill>
              </a:rPr>
              <a:t>(</a:t>
            </a:r>
            <a:r>
              <a:rPr lang="fr-FR" sz="1200" b="0" i="1" dirty="0">
                <a:solidFill>
                  <a:srgbClr val="6600CC"/>
                </a:solidFill>
                <a:hlinkClick r:id="rId2" action="ppaction://hlinkfile" tooltip="botanique"/>
              </a:rPr>
              <a:t>Botanique</a:t>
            </a:r>
            <a:r>
              <a:rPr lang="fr-FR" sz="1200" b="0" i="1" dirty="0">
                <a:solidFill>
                  <a:srgbClr val="6600CC"/>
                </a:solidFill>
              </a:rPr>
              <a:t>)</a:t>
            </a:r>
            <a:r>
              <a:rPr lang="fr-FR" sz="1200" b="0" dirty="0">
                <a:solidFill>
                  <a:srgbClr val="6600CC"/>
                </a:solidFill>
              </a:rPr>
              <a:t> : Racine composée de filaments presque aussi déliés que des cheveux.</a:t>
            </a:r>
          </a:p>
          <a:p>
            <a:pPr algn="just" eaLnBrk="1" hangingPunct="1"/>
            <a:r>
              <a:rPr lang="fr-FR" sz="1400" b="0" dirty="0">
                <a:solidFill>
                  <a:srgbClr val="6600CC"/>
                </a:solidFill>
              </a:rPr>
              <a:t>Chevelu racinaire : ensemble des radicelles sur une racine.</a:t>
            </a:r>
          </a:p>
          <a:p>
            <a:pPr algn="just" eaLnBrk="1" hangingPunct="1"/>
            <a:r>
              <a:rPr lang="fr-FR" sz="1200" i="1" dirty="0">
                <a:solidFill>
                  <a:srgbClr val="6600CC"/>
                </a:solidFill>
              </a:rPr>
              <a:t>Chicago </a:t>
            </a:r>
            <a:r>
              <a:rPr lang="fr-FR" sz="1200" i="1" dirty="0" err="1">
                <a:solidFill>
                  <a:srgbClr val="6600CC"/>
                </a:solidFill>
              </a:rPr>
              <a:t>Climate</a:t>
            </a:r>
            <a:r>
              <a:rPr lang="fr-FR" sz="1200" i="1" dirty="0">
                <a:solidFill>
                  <a:srgbClr val="6600CC"/>
                </a:solidFill>
              </a:rPr>
              <a:t> Exchange </a:t>
            </a:r>
            <a:r>
              <a:rPr lang="fr-FR" sz="1200" b="0" dirty="0">
                <a:solidFill>
                  <a:srgbClr val="6600CC"/>
                </a:solidFill>
              </a:rPr>
              <a:t>(</a:t>
            </a:r>
            <a:r>
              <a:rPr lang="fr-FR" sz="1200" i="1" dirty="0">
                <a:solidFill>
                  <a:srgbClr val="6600CC"/>
                </a:solidFill>
              </a:rPr>
              <a:t>CCX</a:t>
            </a:r>
            <a:r>
              <a:rPr lang="fr-FR" sz="1200" b="0" dirty="0">
                <a:solidFill>
                  <a:srgbClr val="6600CC"/>
                </a:solidFill>
              </a:rPr>
              <a:t>) : système d'échanges nord-américain, juridiquement contraignant, mais uniquement basé sur le volontariat, destiné à la réduction des gaz à effet de serre et aux projets de compensation en Amérique du Nord et au Brésil. (voir </a:t>
            </a:r>
            <a:r>
              <a:rPr lang="fr-FR" sz="1200" b="0" i="1" dirty="0">
                <a:solidFill>
                  <a:srgbClr val="6600CC"/>
                </a:solidFill>
              </a:rPr>
              <a:t>REDD - </a:t>
            </a:r>
            <a:r>
              <a:rPr lang="en-US" sz="1200" b="0" i="1" dirty="0">
                <a:solidFill>
                  <a:srgbClr val="6600CC"/>
                </a:solidFill>
              </a:rPr>
              <a:t>Reduced emissions from deforestation and degradation in developing countries</a:t>
            </a:r>
            <a:r>
              <a:rPr lang="fr-FR" sz="1200" b="0" dirty="0">
                <a:solidFill>
                  <a:srgbClr val="6600CC"/>
                </a:solidFill>
              </a:rPr>
              <a:t>). Il a son pendant européen, le </a:t>
            </a:r>
            <a:r>
              <a:rPr lang="fr-FR" sz="1200" b="0" dirty="0" err="1">
                <a:hlinkClick r:id="rId3" tooltip="European Climate Exchange"/>
              </a:rPr>
              <a:t>European</a:t>
            </a:r>
            <a:r>
              <a:rPr lang="fr-FR" sz="1200" b="0" dirty="0">
                <a:hlinkClick r:id="rId3" tooltip="European Climate Exchange"/>
              </a:rPr>
              <a:t> </a:t>
            </a:r>
            <a:r>
              <a:rPr lang="fr-FR" sz="1200" b="0" dirty="0" err="1">
                <a:hlinkClick r:id="rId3" tooltip="European Climate Exchange"/>
              </a:rPr>
              <a:t>Climate</a:t>
            </a:r>
            <a:r>
              <a:rPr lang="fr-FR" sz="1200" b="0" dirty="0">
                <a:hlinkClick r:id="rId3" tooltip="European Climate Exchange"/>
              </a:rPr>
              <a:t> Exchange</a:t>
            </a:r>
            <a:r>
              <a:rPr lang="fr-FR" sz="1200" dirty="0" smtClean="0"/>
              <a:t>.</a:t>
            </a:r>
          </a:p>
          <a:p>
            <a:pPr algn="just" eaLnBrk="1" hangingPunct="1"/>
            <a:r>
              <a:rPr lang="fr-FR" sz="1200" i="1" dirty="0">
                <a:solidFill>
                  <a:srgbClr val="6600CC"/>
                </a:solidFill>
              </a:rPr>
              <a:t>Chimère</a:t>
            </a:r>
            <a:r>
              <a:rPr lang="fr-FR" sz="1200" b="0" dirty="0">
                <a:solidFill>
                  <a:srgbClr val="6600CC"/>
                </a:solidFill>
              </a:rPr>
              <a:t> : plante obtenue à partir de la fusion des tissus de deux espèces</a:t>
            </a:r>
            <a:r>
              <a:rPr lang="fr-FR" sz="1200" b="0" dirty="0" smtClean="0">
                <a:solidFill>
                  <a:srgbClr val="6600CC"/>
                </a:solidFill>
              </a:rPr>
              <a:t>.</a:t>
            </a:r>
          </a:p>
          <a:p>
            <a:pPr algn="just" eaLnBrk="1" hangingPunct="1"/>
            <a:r>
              <a:rPr lang="fr-FR" sz="1200" i="1" dirty="0">
                <a:solidFill>
                  <a:srgbClr val="6600CC"/>
                </a:solidFill>
              </a:rPr>
              <a:t>Chlorose</a:t>
            </a:r>
            <a:r>
              <a:rPr lang="fr-FR" sz="1200" b="0" dirty="0">
                <a:solidFill>
                  <a:srgbClr val="6600CC"/>
                </a:solidFill>
              </a:rPr>
              <a:t> : trouble de la nutrition dû à une carence en fer sur les sols alcalins et provoquant le jaunissement du feuillage.</a:t>
            </a:r>
          </a:p>
          <a:p>
            <a:pPr algn="just" eaLnBrk="1" hangingPunct="1"/>
            <a:r>
              <a:rPr lang="fr-FR" sz="1400" i="1" dirty="0">
                <a:solidFill>
                  <a:srgbClr val="6600CC"/>
                </a:solidFill>
              </a:rPr>
              <a:t>Claire</a:t>
            </a:r>
            <a:r>
              <a:rPr lang="fr-FR" sz="1400" b="0" dirty="0">
                <a:solidFill>
                  <a:srgbClr val="6600CC"/>
                </a:solidFill>
              </a:rPr>
              <a:t> (forêt) : Peuplement ouvert d’arbres de petite et moyenne taille dont les cimes sont plus ou moins jointives</a:t>
            </a:r>
            <a:r>
              <a:rPr lang="fr-FR" sz="1400" b="0" dirty="0" smtClean="0">
                <a:solidFill>
                  <a:srgbClr val="6600CC"/>
                </a:solidFill>
              </a:rPr>
              <a:t>.</a:t>
            </a:r>
          </a:p>
          <a:p>
            <a:pPr algn="just" eaLnBrk="1" hangingPunct="1"/>
            <a:r>
              <a:rPr lang="fr-FR" sz="1400" i="1" dirty="0">
                <a:solidFill>
                  <a:srgbClr val="6600CC"/>
                </a:solidFill>
              </a:rPr>
              <a:t>Clairière</a:t>
            </a:r>
            <a:r>
              <a:rPr lang="fr-FR" sz="1400" b="0" dirty="0">
                <a:solidFill>
                  <a:srgbClr val="6600CC"/>
                </a:solidFill>
              </a:rPr>
              <a:t> : a) lieu ouvert dans une zone boisée (forêt, bois) où la lumière du soleil arrive jusqu'au sol. b) </a:t>
            </a:r>
            <a:r>
              <a:rPr lang="fr-FR" sz="1400" b="0" dirty="0">
                <a:solidFill>
                  <a:srgbClr val="6600CC"/>
                </a:solidFill>
                <a:hlinkClick r:id="rId4" action="ppaction://hlinkfile" tooltip="endroit"/>
              </a:rPr>
              <a:t>Endroit</a:t>
            </a:r>
            <a:r>
              <a:rPr lang="fr-FR" sz="1400" b="0" dirty="0">
                <a:solidFill>
                  <a:srgbClr val="6600CC"/>
                </a:solidFill>
              </a:rPr>
              <a:t> d’une </a:t>
            </a:r>
            <a:r>
              <a:rPr lang="fr-FR" sz="1400" b="0" dirty="0">
                <a:solidFill>
                  <a:srgbClr val="6600CC"/>
                </a:solidFill>
                <a:hlinkClick r:id="rId5" action="ppaction://hlinkfile" tooltip="forêt"/>
              </a:rPr>
              <a:t>forêt</a:t>
            </a:r>
            <a:r>
              <a:rPr lang="fr-FR" sz="1400" b="0" dirty="0">
                <a:solidFill>
                  <a:srgbClr val="6600CC"/>
                </a:solidFill>
              </a:rPr>
              <a:t> </a:t>
            </a:r>
            <a:r>
              <a:rPr lang="fr-FR" sz="1400" b="0" dirty="0">
                <a:solidFill>
                  <a:srgbClr val="6600CC"/>
                </a:solidFill>
                <a:hlinkClick r:id="rId6" action="ppaction://hlinkfile" tooltip="dégarnir"/>
              </a:rPr>
              <a:t>dégarni</a:t>
            </a:r>
            <a:r>
              <a:rPr lang="fr-FR" sz="1400" b="0" dirty="0">
                <a:solidFill>
                  <a:srgbClr val="6600CC"/>
                </a:solidFill>
              </a:rPr>
              <a:t> d’</a:t>
            </a:r>
            <a:r>
              <a:rPr lang="fr-FR" sz="1400" b="0" dirty="0">
                <a:solidFill>
                  <a:srgbClr val="6600CC"/>
                </a:solidFill>
                <a:hlinkClick r:id="rId7" action="ppaction://hlinkfile" tooltip="arbre"/>
              </a:rPr>
              <a:t>arbres</a:t>
            </a:r>
            <a:r>
              <a:rPr lang="fr-FR" sz="1400" b="0" dirty="0">
                <a:solidFill>
                  <a:srgbClr val="6600CC"/>
                </a:solidFill>
              </a:rPr>
              <a:t> (voir </a:t>
            </a:r>
            <a:r>
              <a:rPr lang="fr-FR" sz="1400" b="0" i="1" dirty="0">
                <a:solidFill>
                  <a:srgbClr val="6600CC"/>
                </a:solidFill>
              </a:rPr>
              <a:t>trouée d’abattage </a:t>
            </a:r>
            <a:r>
              <a:rPr lang="fr-FR" sz="1400" b="0" dirty="0">
                <a:solidFill>
                  <a:srgbClr val="6600CC"/>
                </a:solidFill>
              </a:rPr>
              <a:t>et</a:t>
            </a:r>
            <a:r>
              <a:rPr lang="fr-FR" sz="1400" b="0" i="1" dirty="0">
                <a:solidFill>
                  <a:srgbClr val="6600CC"/>
                </a:solidFill>
              </a:rPr>
              <a:t> déforestation</a:t>
            </a:r>
            <a:r>
              <a:rPr lang="fr-FR" sz="1400" b="0" dirty="0">
                <a:solidFill>
                  <a:srgbClr val="6600CC"/>
                </a:solidFill>
              </a:rPr>
              <a:t>).</a:t>
            </a:r>
          </a:p>
          <a:p>
            <a:pPr algn="just" eaLnBrk="1" hangingPunct="1"/>
            <a:r>
              <a:rPr lang="fr-FR" sz="1400" i="1" dirty="0">
                <a:solidFill>
                  <a:srgbClr val="6600CC"/>
                </a:solidFill>
              </a:rPr>
              <a:t>Clairière de défrichement </a:t>
            </a:r>
            <a:r>
              <a:rPr lang="fr-FR" sz="1400" b="0" dirty="0">
                <a:solidFill>
                  <a:srgbClr val="6600CC"/>
                </a:solidFill>
              </a:rPr>
              <a:t>: zone de défrichement des abords immédiats de l'endroit où les hommes se sont installés (voir </a:t>
            </a:r>
            <a:r>
              <a:rPr lang="fr-FR" sz="1400" b="0" i="1" dirty="0">
                <a:solidFill>
                  <a:srgbClr val="6600CC"/>
                </a:solidFill>
              </a:rPr>
              <a:t>déforestation</a:t>
            </a:r>
            <a:r>
              <a:rPr lang="fr-FR" sz="1400" b="0" dirty="0">
                <a:solidFill>
                  <a:srgbClr val="6600CC"/>
                </a:solidFill>
              </a:rPr>
              <a:t>).</a:t>
            </a:r>
          </a:p>
          <a:p>
            <a:pPr algn="just" eaLnBrk="1" hangingPunct="1"/>
            <a:r>
              <a:rPr lang="fr-FR" sz="1400" i="1" dirty="0">
                <a:solidFill>
                  <a:srgbClr val="6600CC"/>
                </a:solidFill>
              </a:rPr>
              <a:t>Clairsemée</a:t>
            </a:r>
            <a:r>
              <a:rPr lang="fr-FR" sz="1400" b="0" dirty="0">
                <a:solidFill>
                  <a:srgbClr val="6600CC"/>
                </a:solidFill>
              </a:rPr>
              <a:t> (forêt) : Peuplement d’arbres diverses hauteurs formant une voûte très irrégulière et interrompue _ émaillée de nombreuses trouées atteignant parfois de grande dimensions _, dominant un fourré de grandes herbacées. Contrairement aux essences de forêts claires. celles de forêts clairsemées se retrouvent aussi bien en forêt dense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0FB3249-2A71-4FD8-994C-BDE1F0CAD198}" type="slidenum">
              <a:rPr lang="fr-FR" sz="1200" b="0">
                <a:solidFill>
                  <a:schemeClr val="tx1">
                    <a:tint val="75000"/>
                  </a:schemeClr>
                </a:solidFill>
                <a:latin typeface="Times New Roman" pitchFamily="18" charset="0"/>
              </a:rPr>
              <a:pPr algn="r" fontAlgn="auto">
                <a:spcBef>
                  <a:spcPts val="0"/>
                </a:spcBef>
                <a:spcAft>
                  <a:spcPts val="0"/>
                </a:spcAft>
                <a:defRPr/>
              </a:pPr>
              <a:t>15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3316" name="Rectangle 2"/>
          <p:cNvSpPr>
            <a:spLocks noChangeArrowheads="1"/>
          </p:cNvSpPr>
          <p:nvPr/>
        </p:nvSpPr>
        <p:spPr bwMode="auto">
          <a:xfrm>
            <a:off x="107950" y="1071563"/>
            <a:ext cx="903605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a:solidFill>
                  <a:srgbClr val="FF0000"/>
                </a:solidFill>
                <a:cs typeface="Arial" charset="0"/>
              </a:rPr>
              <a:t>4) La déforestation dans le monde (suite)</a:t>
            </a:r>
          </a:p>
          <a:p>
            <a:pPr defTabSz="912813">
              <a:buFont typeface="Arial" charset="0"/>
              <a:buNone/>
            </a:pPr>
            <a:endParaRPr lang="fr-FR" sz="1600" b="0">
              <a:solidFill>
                <a:srgbClr val="FF0000"/>
              </a:solidFill>
              <a:cs typeface="Arial" charset="0"/>
            </a:endParaRPr>
          </a:p>
          <a:p>
            <a:pPr defTabSz="912813">
              <a:buFont typeface="Arial" charset="0"/>
              <a:buNone/>
            </a:pPr>
            <a:r>
              <a:rPr lang="fr-FR" sz="1600" u="sng">
                <a:solidFill>
                  <a:srgbClr val="FF0000"/>
                </a:solidFill>
                <a:cs typeface="Arial" charset="0"/>
              </a:rPr>
              <a:t>A Madagascar</a:t>
            </a:r>
            <a:endParaRPr lang="fr-FR" sz="1600" b="0">
              <a:solidFill>
                <a:srgbClr val="FF0000"/>
              </a:solidFill>
              <a:cs typeface="Arial" charset="0"/>
            </a:endParaRPr>
          </a:p>
          <a:p>
            <a:pPr algn="just" defTabSz="912813">
              <a:buFont typeface="Arial" charset="0"/>
              <a:buChar char="•"/>
            </a:pPr>
            <a:r>
              <a:rPr lang="fr-FR" sz="1600" b="0">
                <a:solidFill>
                  <a:srgbClr val="FF0000"/>
                </a:solidFill>
                <a:cs typeface="Arial" charset="0"/>
              </a:rPr>
              <a:t>La forêt occupe 15 % environ (ou moins) du territoire de </a:t>
            </a:r>
            <a:r>
              <a:rPr lang="fr-FR" sz="1600">
                <a:solidFill>
                  <a:srgbClr val="FF0000"/>
                </a:solidFill>
                <a:cs typeface="Arial" charset="0"/>
              </a:rPr>
              <a:t>Madagascar</a:t>
            </a:r>
            <a:r>
              <a:rPr lang="fr-FR" sz="1600" b="0">
                <a:solidFill>
                  <a:srgbClr val="FF0000"/>
                </a:solidFill>
                <a:cs typeface="Arial" charset="0"/>
              </a:rPr>
              <a:t>,  en 2004. Quand à la forêt primaire originelle (qui occupait 70% du territoire), elle ne subsiste que dans l’est et quelques régions inaccessibles ou incultes (moins de 2 à 4%).</a:t>
            </a:r>
          </a:p>
          <a:p>
            <a:pPr algn="just" defTabSz="912813">
              <a:buFont typeface="Arial" charset="0"/>
              <a:buChar char="•"/>
            </a:pPr>
            <a:endParaRPr lang="fr-FR" sz="1600" b="0">
              <a:solidFill>
                <a:srgbClr val="FF0000"/>
              </a:solidFill>
              <a:cs typeface="Arial" charset="0"/>
            </a:endParaRPr>
          </a:p>
          <a:p>
            <a:pPr algn="just" defTabSz="912813"/>
            <a:r>
              <a:rPr lang="fr-FR" sz="1600" b="0" u="sng">
                <a:solidFill>
                  <a:srgbClr val="FF0000"/>
                </a:solidFill>
                <a:cs typeface="Arial" charset="0"/>
              </a:rPr>
              <a:t>Note</a:t>
            </a:r>
            <a:r>
              <a:rPr lang="fr-FR" sz="1600" b="0">
                <a:solidFill>
                  <a:srgbClr val="FF0000"/>
                </a:solidFill>
                <a:cs typeface="Arial" charset="0"/>
              </a:rPr>
              <a:t> : Les carottages effectués par le professeur et palynologue allemand Herbert Straka _ spécialiste de l’étude des sols du </a:t>
            </a:r>
            <a:r>
              <a:rPr lang="de-DE" sz="1600" b="0">
                <a:solidFill>
                  <a:srgbClr val="FF0000"/>
                </a:solidFill>
                <a:cs typeface="Arial" charset="0"/>
              </a:rPr>
              <a:t>Botanisehes Institut der Universitut de Kiel _  ont démontré qu‘on ne trouve le pollen du riz (arrivée de l‘homme) </a:t>
            </a:r>
            <a:r>
              <a:rPr lang="de-DE" sz="1600">
                <a:solidFill>
                  <a:srgbClr val="FF0000"/>
                </a:solidFill>
                <a:cs typeface="Arial" charset="0"/>
              </a:rPr>
              <a:t>qu‘après un immense incendie qui a anéanti la forêt (originelle) et a laissé une épaisse couche de charbon, </a:t>
            </a:r>
            <a:r>
              <a:rPr lang="de-DE" sz="1600" b="0">
                <a:solidFill>
                  <a:srgbClr val="FF0000"/>
                </a:solidFill>
                <a:cs typeface="Arial" charset="0"/>
              </a:rPr>
              <a:t>datée au carbone 14, vers l‘an 600 après JC. (Source : Straka H., 1996, </a:t>
            </a:r>
            <a:r>
              <a:rPr lang="de-DE" sz="1600" b="0" i="1">
                <a:solidFill>
                  <a:srgbClr val="FF0000"/>
                </a:solidFill>
                <a:cs typeface="Arial" charset="0"/>
              </a:rPr>
              <a:t>Histoire de la végétation de Madagascar orientale dans les cent derniers millénaires</a:t>
            </a:r>
            <a:r>
              <a:rPr lang="de-DE" sz="1600" b="0">
                <a:solidFill>
                  <a:srgbClr val="FF0000"/>
                </a:solidFill>
                <a:cs typeface="Arial" charset="0"/>
              </a:rPr>
              <a:t>, p. 37-47, in Biogéographie de Madagascar, W.R. Lourenço (éd.), Colloque et séminaires, ORSTOM, Paris. France).</a:t>
            </a:r>
          </a:p>
          <a:p>
            <a:pPr algn="just" defTabSz="912813"/>
            <a:endParaRPr lang="fr-FR" sz="1600" b="0">
              <a:solidFill>
                <a:srgbClr val="FF0000"/>
              </a:solidFill>
              <a:cs typeface="Arial" charset="0"/>
            </a:endParaRPr>
          </a:p>
          <a:p>
            <a:pPr algn="just" defTabSz="912813"/>
            <a:r>
              <a:rPr lang="fr-FR" sz="1600" b="0">
                <a:solidFill>
                  <a:srgbClr val="FF0000"/>
                </a:solidFill>
                <a:cs typeface="Arial" charset="0"/>
              </a:rPr>
              <a:t>Sur le million d’ha du plateau de l’Horombe &amp; dans ses environs (centre-sud de Madagascar) ne pousse plus qu’une savane sèche, alors que la forêt originelle ne subsiste plus que dans des ilots reliques comme les parcs d’Isalo et Zombitse (moins de 150.000 ha entre ces deux parcs, eux-mêmes plus ou moins attaqués par la déforestation).</a:t>
            </a:r>
          </a:p>
          <a:p>
            <a:pPr algn="just" defTabSz="912813"/>
            <a:r>
              <a:rPr lang="fr-FR" sz="1600" b="0">
                <a:solidFill>
                  <a:srgbClr val="FF0000"/>
                </a:solidFill>
                <a:cs typeface="Arial" charset="0"/>
              </a:rPr>
              <a:t>La forêt sèche primaire a depuis longtemps disparue le long de la N6 entre Morombe et Tuléar. Pourtant la vente de charbon de bois se fait toujours le long de celle-ci. Cette forêt est remplacée par une savane à jujubiers &amp; à petits palmiers à feuilles en éventail _ </a:t>
            </a:r>
            <a:r>
              <a:rPr lang="it-IT" sz="1600" b="0">
                <a:solidFill>
                  <a:srgbClr val="FF0000"/>
                </a:solidFill>
                <a:cs typeface="Arial" charset="0"/>
              </a:rPr>
              <a:t>le "Satrana" (Hyphaene coriacea, Arecacées) _ ces 2 espèces étant résistantes aux feux.</a:t>
            </a:r>
            <a:endParaRPr lang="fr-FR" sz="1600" b="0">
              <a:solidFill>
                <a:srgbClr val="FF0000"/>
              </a:solidFill>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171A7ED-5417-4EAD-B7CC-C618830E2EBF}" type="slidenum">
              <a:rPr lang="fr-FR" sz="1200" b="0">
                <a:solidFill>
                  <a:schemeClr val="tx1">
                    <a:tint val="75000"/>
                  </a:schemeClr>
                </a:solidFill>
                <a:latin typeface="Times New Roman" pitchFamily="18" charset="0"/>
              </a:rPr>
              <a:pPr algn="r" fontAlgn="auto">
                <a:spcBef>
                  <a:spcPts val="0"/>
                </a:spcBef>
                <a:spcAft>
                  <a:spcPts val="0"/>
                </a:spcAft>
                <a:defRPr/>
              </a:pPr>
              <a:t>150</a:t>
            </a:fld>
            <a:endParaRPr lang="fr-FR" sz="1200" b="0" dirty="0">
              <a:solidFill>
                <a:schemeClr val="tx1">
                  <a:tint val="75000"/>
                </a:schemeClr>
              </a:solidFill>
              <a:latin typeface="Times New Roman" pitchFamily="18" charset="0"/>
            </a:endParaRPr>
          </a:p>
        </p:txBody>
      </p:sp>
      <p:sp>
        <p:nvSpPr>
          <p:cNvPr id="146436" name="ZoneTexte 4"/>
          <p:cNvSpPr txBox="1">
            <a:spLocks noChangeArrowheads="1"/>
          </p:cNvSpPr>
          <p:nvPr/>
        </p:nvSpPr>
        <p:spPr bwMode="auto">
          <a:xfrm>
            <a:off x="142875" y="928688"/>
            <a:ext cx="885825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200" i="1" dirty="0">
                <a:solidFill>
                  <a:srgbClr val="6600CC"/>
                </a:solidFill>
              </a:rPr>
              <a:t>Climacique</a:t>
            </a:r>
            <a:r>
              <a:rPr lang="fr-FR" sz="1200" b="0" dirty="0">
                <a:solidFill>
                  <a:srgbClr val="6600CC"/>
                </a:solidFill>
              </a:rPr>
              <a:t> (forêt) : forêt dont la composition en essences, son développement et son renouvellement sont en équilibre stabile avec les conditions locales du sol et de climats.</a:t>
            </a:r>
          </a:p>
          <a:p>
            <a:pPr algn="just" eaLnBrk="1" hangingPunct="1"/>
            <a:r>
              <a:rPr lang="fr-FR" sz="1200" i="1" dirty="0">
                <a:solidFill>
                  <a:srgbClr val="6600CC"/>
                </a:solidFill>
              </a:rPr>
              <a:t>Climacique </a:t>
            </a:r>
            <a:r>
              <a:rPr lang="fr-FR" sz="1200" b="0" dirty="0">
                <a:solidFill>
                  <a:srgbClr val="6600CC"/>
                </a:solidFill>
              </a:rPr>
              <a:t>(stade)  </a:t>
            </a:r>
            <a:r>
              <a:rPr lang="fr-FR" sz="1200" dirty="0">
                <a:solidFill>
                  <a:srgbClr val="6600CC"/>
                </a:solidFill>
              </a:rPr>
              <a:t>: </a:t>
            </a:r>
            <a:r>
              <a:rPr lang="fr-FR" sz="1200" b="0" dirty="0">
                <a:solidFill>
                  <a:srgbClr val="6600CC"/>
                </a:solidFill>
              </a:rPr>
              <a:t>Ce stade final est le stade le plus stable possible et le niveau de développement maximal d’un écosystème compte tenu des conditions existantes. Il est caractérisé par un équilibre dynamique à partir duquel l’énergie et les ressources ne servent qu’à maintenir l’écosystème en l’état. Des changements naturels et graduels d’habitats et de communautés vivantes associées se succèdent dans le temps, à l’image du schéma 2 pages après. Voir </a:t>
            </a:r>
            <a:r>
              <a:rPr lang="fr-FR" sz="1200" b="0" i="1" dirty="0">
                <a:solidFill>
                  <a:srgbClr val="6600CC"/>
                </a:solidFill>
              </a:rPr>
              <a:t>succession écologique</a:t>
            </a:r>
            <a:r>
              <a:rPr lang="fr-FR" sz="1200" b="0" dirty="0">
                <a:solidFill>
                  <a:srgbClr val="6600CC"/>
                </a:solidFill>
              </a:rPr>
              <a:t> </a:t>
            </a:r>
            <a:r>
              <a:rPr lang="fr-FR" sz="1100" b="0" dirty="0">
                <a:solidFill>
                  <a:srgbClr val="6600CC"/>
                </a:solidFill>
              </a:rPr>
              <a:t>(source : </a:t>
            </a:r>
            <a:r>
              <a:rPr lang="fr-FR" sz="1100" b="0" dirty="0">
                <a:solidFill>
                  <a:srgbClr val="6600CC"/>
                </a:solidFill>
                <a:hlinkClick r:id="rId2"/>
              </a:rPr>
              <a:t>http://www.biodiversite-positive.fr/succession-ecologique-dynamique-des-milieux</a:t>
            </a:r>
            <a:r>
              <a:rPr lang="fr-FR" sz="1100" b="0" dirty="0">
                <a:solidFill>
                  <a:srgbClr val="6600CC"/>
                </a:solidFill>
              </a:rPr>
              <a:t>).</a:t>
            </a:r>
          </a:p>
          <a:p>
            <a:pPr algn="just" eaLnBrk="1" hangingPunct="1"/>
            <a:r>
              <a:rPr lang="fr-FR" sz="1200" i="1" dirty="0" smtClean="0">
                <a:solidFill>
                  <a:srgbClr val="6600CC"/>
                </a:solidFill>
              </a:rPr>
              <a:t>Climax</a:t>
            </a:r>
            <a:r>
              <a:rPr lang="fr-FR" sz="1200" b="0" dirty="0" smtClean="0">
                <a:solidFill>
                  <a:srgbClr val="6600CC"/>
                </a:solidFill>
              </a:rPr>
              <a:t> </a:t>
            </a:r>
            <a:r>
              <a:rPr lang="fr-FR" sz="1200" b="0" dirty="0">
                <a:solidFill>
                  <a:srgbClr val="6600CC"/>
                </a:solidFill>
              </a:rPr>
              <a:t>: stade d’équilibre d’un écosystème relativement stable, conditionné par les seuls facteurs climatiques et/ou </a:t>
            </a:r>
            <a:r>
              <a:rPr lang="fr-FR" sz="1200" b="0" i="1" dirty="0">
                <a:solidFill>
                  <a:srgbClr val="6600CC"/>
                </a:solidFill>
              </a:rPr>
              <a:t>édaphiques</a:t>
            </a:r>
            <a:r>
              <a:rPr lang="fr-FR" sz="1200" b="0" dirty="0">
                <a:solidFill>
                  <a:srgbClr val="6600CC"/>
                </a:solidFill>
              </a:rPr>
              <a:t>.</a:t>
            </a:r>
          </a:p>
          <a:p>
            <a:pPr algn="just" eaLnBrk="1" hangingPunct="1"/>
            <a:r>
              <a:rPr lang="fr-FR" sz="1200" b="0" dirty="0">
                <a:solidFill>
                  <a:srgbClr val="6600CC"/>
                </a:solidFill>
              </a:rPr>
              <a:t>-</a:t>
            </a:r>
            <a:r>
              <a:rPr lang="fr-FR" sz="1200" i="1" dirty="0" err="1">
                <a:solidFill>
                  <a:srgbClr val="6600CC"/>
                </a:solidFill>
              </a:rPr>
              <a:t>cline</a:t>
            </a:r>
            <a:r>
              <a:rPr lang="fr-FR" sz="1200" b="0" dirty="0">
                <a:solidFill>
                  <a:srgbClr val="6600CC"/>
                </a:solidFill>
              </a:rPr>
              <a:t>** : qui préfère légèrement.</a:t>
            </a:r>
          </a:p>
          <a:p>
            <a:pPr algn="just" eaLnBrk="1" hangingPunct="1"/>
            <a:r>
              <a:rPr lang="fr-FR" sz="1200" i="1" dirty="0" smtClean="0">
                <a:solidFill>
                  <a:srgbClr val="6600CC"/>
                </a:solidFill>
              </a:rPr>
              <a:t>Clone</a:t>
            </a:r>
            <a:r>
              <a:rPr lang="fr-FR" sz="1200" b="0" dirty="0" smtClean="0">
                <a:solidFill>
                  <a:srgbClr val="6600CC"/>
                </a:solidFill>
              </a:rPr>
              <a:t> </a:t>
            </a:r>
            <a:r>
              <a:rPr lang="fr-FR" sz="1200" b="0" dirty="0">
                <a:solidFill>
                  <a:srgbClr val="6600CC"/>
                </a:solidFill>
              </a:rPr>
              <a:t>: toutes les plantes obtenues par multiplication végétative à partir d'un individu</a:t>
            </a:r>
            <a:r>
              <a:rPr lang="fr-FR" sz="1200" b="0" dirty="0" smtClean="0">
                <a:solidFill>
                  <a:srgbClr val="6600CC"/>
                </a:solidFill>
              </a:rPr>
              <a:t>.</a:t>
            </a:r>
          </a:p>
          <a:p>
            <a:pPr algn="just" eaLnBrk="1" hangingPunct="1"/>
            <a:r>
              <a:rPr lang="fr-FR" sz="1400" i="1" dirty="0">
                <a:solidFill>
                  <a:srgbClr val="6600CC"/>
                </a:solidFill>
              </a:rPr>
              <a:t>Code forestier </a:t>
            </a:r>
            <a:r>
              <a:rPr lang="fr-FR" sz="1400" b="0" dirty="0">
                <a:solidFill>
                  <a:srgbClr val="6600CC"/>
                </a:solidFill>
              </a:rPr>
              <a:t>: Recueil de textes règlementaires et législatifs visant à organiser l’exploitation des forêts en France. Textes souvent remaniés, dont les principes actuels ont surtout été décrits en 1951-1952, puis en 1979</a:t>
            </a:r>
            <a:r>
              <a:rPr lang="fr-FR" sz="1400" b="0" dirty="0" smtClean="0">
                <a:solidFill>
                  <a:srgbClr val="6600CC"/>
                </a:solidFill>
              </a:rPr>
              <a:t>.</a:t>
            </a:r>
          </a:p>
          <a:p>
            <a:pPr algn="just" eaLnBrk="1" hangingPunct="1"/>
            <a:r>
              <a:rPr lang="fr-FR" sz="1400" i="1" dirty="0">
                <a:solidFill>
                  <a:srgbClr val="6600CC"/>
                </a:solidFill>
                <a:hlinkClick r:id="rId3" tooltip="Cognée"/>
              </a:rPr>
              <a:t>Cognée</a:t>
            </a:r>
            <a:r>
              <a:rPr lang="fr-FR" sz="1400" i="1" dirty="0">
                <a:solidFill>
                  <a:srgbClr val="6600CC"/>
                </a:solidFill>
              </a:rPr>
              <a:t> </a:t>
            </a:r>
            <a:r>
              <a:rPr lang="fr-FR" sz="1400" b="0" dirty="0">
                <a:solidFill>
                  <a:srgbClr val="6600CC"/>
                </a:solidFill>
              </a:rPr>
              <a:t>: outil de la famille des haches. </a:t>
            </a:r>
          </a:p>
          <a:p>
            <a:pPr algn="just" eaLnBrk="1" hangingPunct="1"/>
            <a:r>
              <a:rPr lang="fr-FR" sz="1400" i="1" dirty="0">
                <a:solidFill>
                  <a:srgbClr val="6600CC"/>
                </a:solidFill>
              </a:rPr>
              <a:t>Cold Spot </a:t>
            </a:r>
            <a:r>
              <a:rPr lang="fr-FR" sz="1400" b="0" dirty="0">
                <a:solidFill>
                  <a:srgbClr val="6600CC"/>
                </a:solidFill>
              </a:rPr>
              <a:t>: Par opposition aux hot spots, les cold spots désignent des habitats très spécialisés, espaces considérés comme à faible biodiversité et peu, ou pas, menacés par les activités humaines. Les termes de cold spots et de hot spots désignent des situations d’exception, considérées comme des « anomalies » de la biodiversité</a:t>
            </a:r>
            <a:r>
              <a:rPr lang="fr-FR" sz="1400" b="0" dirty="0" smtClean="0">
                <a:solidFill>
                  <a:srgbClr val="6600CC"/>
                </a:solidFill>
              </a:rPr>
              <a:t>.</a:t>
            </a:r>
          </a:p>
          <a:p>
            <a:pPr algn="just" eaLnBrk="1" hangingPunct="1"/>
            <a:r>
              <a:rPr lang="fr-FR" sz="1200" b="0" dirty="0">
                <a:solidFill>
                  <a:srgbClr val="6600CC"/>
                </a:solidFill>
              </a:rPr>
              <a:t>-</a:t>
            </a:r>
            <a:r>
              <a:rPr lang="fr-FR" sz="1200" i="1" dirty="0" err="1">
                <a:solidFill>
                  <a:srgbClr val="6600CC"/>
                </a:solidFill>
              </a:rPr>
              <a:t>cole</a:t>
            </a:r>
            <a:r>
              <a:rPr lang="fr-FR" sz="1200" b="0" dirty="0">
                <a:solidFill>
                  <a:srgbClr val="6600CC"/>
                </a:solidFill>
              </a:rPr>
              <a:t>** : qui préfère fortement</a:t>
            </a:r>
            <a:r>
              <a:rPr lang="fr-FR" sz="1200" b="0" dirty="0" smtClean="0">
                <a:solidFill>
                  <a:srgbClr val="6600CC"/>
                </a:solidFill>
              </a:rPr>
              <a:t>.</a:t>
            </a:r>
            <a:endParaRPr lang="fr-FR" sz="1200" b="0" dirty="0">
              <a:solidFill>
                <a:srgbClr val="6600CC"/>
              </a:solidFill>
            </a:endParaRPr>
          </a:p>
        </p:txBody>
      </p:sp>
    </p:spTree>
    <p:extLst>
      <p:ext uri="{BB962C8B-B14F-4D97-AF65-F5344CB8AC3E}">
        <p14:creationId xmlns:p14="http://schemas.microsoft.com/office/powerpoint/2010/main" val="23873462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6E38326-73B9-4D64-B969-D33BB022BA27}" type="slidenum">
              <a:rPr lang="fr-FR" sz="1200" b="0">
                <a:solidFill>
                  <a:schemeClr val="tx1">
                    <a:tint val="75000"/>
                  </a:schemeClr>
                </a:solidFill>
                <a:latin typeface="Times New Roman" pitchFamily="18" charset="0"/>
              </a:rPr>
              <a:pPr algn="r" fontAlgn="auto">
                <a:spcBef>
                  <a:spcPts val="0"/>
                </a:spcBef>
                <a:spcAft>
                  <a:spcPts val="0"/>
                </a:spcAft>
                <a:defRPr/>
              </a:pPr>
              <a:t>151</a:t>
            </a:fld>
            <a:endParaRPr lang="fr-FR" sz="1200" b="0" dirty="0">
              <a:solidFill>
                <a:schemeClr val="tx1">
                  <a:tint val="75000"/>
                </a:schemeClr>
              </a:solidFill>
              <a:latin typeface="Times New Roman" pitchFamily="18" charset="0"/>
            </a:endParaRPr>
          </a:p>
        </p:txBody>
      </p:sp>
      <p:sp>
        <p:nvSpPr>
          <p:cNvPr id="147460" name="ZoneTexte 4"/>
          <p:cNvSpPr txBox="1">
            <a:spLocks noChangeArrowheads="1"/>
          </p:cNvSpPr>
          <p:nvPr/>
        </p:nvSpPr>
        <p:spPr bwMode="auto">
          <a:xfrm>
            <a:off x="142875" y="928688"/>
            <a:ext cx="88582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200" i="1" dirty="0" smtClean="0">
                <a:solidFill>
                  <a:srgbClr val="6600CC"/>
                </a:solidFill>
              </a:rPr>
              <a:t>Collier </a:t>
            </a:r>
            <a:r>
              <a:rPr lang="fr-FR" sz="1200" i="1" dirty="0">
                <a:solidFill>
                  <a:srgbClr val="6600CC"/>
                </a:solidFill>
              </a:rPr>
              <a:t>étrangleur</a:t>
            </a:r>
            <a:r>
              <a:rPr lang="fr-FR" sz="1200" b="0" dirty="0">
                <a:solidFill>
                  <a:srgbClr val="6600CC"/>
                </a:solidFill>
              </a:rPr>
              <a:t> : Nœud coulant de câble ou de chaîne que l'on passe autour d'une bille et qu'on attache à un moyen de transport quelconque en vue d'acheminer la bille jusqu'au premier dépôt transitoire.</a:t>
            </a:r>
            <a:endParaRPr lang="fr-FR" sz="1400" b="0" dirty="0">
              <a:solidFill>
                <a:srgbClr val="6600CC"/>
              </a:solidFill>
            </a:endParaRPr>
          </a:p>
          <a:p>
            <a:pPr algn="just" eaLnBrk="1" hangingPunct="1"/>
            <a:r>
              <a:rPr lang="fr-FR" sz="1200" i="1" dirty="0" smtClean="0">
                <a:solidFill>
                  <a:srgbClr val="6600CC"/>
                </a:solidFill>
              </a:rPr>
              <a:t>Colonnaire</a:t>
            </a:r>
            <a:r>
              <a:rPr lang="fr-FR" sz="1200" b="0" dirty="0" smtClean="0">
                <a:solidFill>
                  <a:srgbClr val="6600CC"/>
                </a:solidFill>
              </a:rPr>
              <a:t> </a:t>
            </a:r>
            <a:r>
              <a:rPr lang="fr-FR" sz="1200" b="0" dirty="0">
                <a:solidFill>
                  <a:srgbClr val="6600CC"/>
                </a:solidFill>
              </a:rPr>
              <a:t>: étroit, dressé, à bords parallèles.</a:t>
            </a:r>
          </a:p>
          <a:p>
            <a:pPr algn="just" eaLnBrk="1" hangingPunct="1"/>
            <a:r>
              <a:rPr lang="fr-FR" sz="1400" i="1" dirty="0">
                <a:solidFill>
                  <a:srgbClr val="6600CC"/>
                </a:solidFill>
              </a:rPr>
              <a:t>Combustion</a:t>
            </a:r>
            <a:r>
              <a:rPr lang="fr-FR" sz="1400" b="0" dirty="0">
                <a:solidFill>
                  <a:srgbClr val="6600CC"/>
                </a:solidFill>
              </a:rPr>
              <a:t> : Réaction chimique de l’oxygène avec les atomes d’un élément chimique (par exemple les atomes de carbone du bois), produisant de la chaleur et de la lumière.</a:t>
            </a:r>
          </a:p>
          <a:p>
            <a:pPr algn="just" eaLnBrk="1" hangingPunct="1"/>
            <a:r>
              <a:rPr lang="fr-FR" sz="1600" i="1" dirty="0" err="1">
                <a:solidFill>
                  <a:srgbClr val="6600CC"/>
                </a:solidFill>
              </a:rPr>
              <a:t>Community</a:t>
            </a:r>
            <a:r>
              <a:rPr lang="fr-FR" sz="1600" i="1" dirty="0">
                <a:solidFill>
                  <a:srgbClr val="6600CC"/>
                </a:solidFill>
              </a:rPr>
              <a:t> </a:t>
            </a:r>
            <a:r>
              <a:rPr lang="fr-FR" sz="1600" i="1" dirty="0" err="1">
                <a:solidFill>
                  <a:srgbClr val="6600CC"/>
                </a:solidFill>
              </a:rPr>
              <a:t>forest</a:t>
            </a:r>
            <a:r>
              <a:rPr lang="fr-FR" sz="1600" i="1" dirty="0">
                <a:solidFill>
                  <a:srgbClr val="6600CC"/>
                </a:solidFill>
              </a:rPr>
              <a:t> </a:t>
            </a:r>
            <a:r>
              <a:rPr lang="fr-FR" sz="1600" b="0" dirty="0">
                <a:solidFill>
                  <a:srgbClr val="6600CC"/>
                </a:solidFill>
              </a:rPr>
              <a:t>: Approche de gestion durable et démocratique des forêts dans le monde.</a:t>
            </a:r>
          </a:p>
          <a:p>
            <a:pPr algn="just" eaLnBrk="1" hangingPunct="1"/>
            <a:r>
              <a:rPr lang="fr-FR" sz="1200" i="1" dirty="0">
                <a:solidFill>
                  <a:srgbClr val="6600CC"/>
                </a:solidFill>
              </a:rPr>
              <a:t>Compas forestier </a:t>
            </a:r>
            <a:r>
              <a:rPr lang="fr-FR" sz="1200" b="0" dirty="0">
                <a:solidFill>
                  <a:srgbClr val="6600CC"/>
                </a:solidFill>
              </a:rPr>
              <a:t>: Pied à coulisse de grande dimension, destiné à mesurer le diamètre ou la circonférence des arbres</a:t>
            </a:r>
            <a:r>
              <a:rPr lang="fr-FR" sz="1200" b="0" dirty="0" smtClean="0">
                <a:solidFill>
                  <a:srgbClr val="6600CC"/>
                </a:solidFill>
              </a:rPr>
              <a:t>.</a:t>
            </a:r>
          </a:p>
          <a:p>
            <a:pPr algn="just" eaLnBrk="1" hangingPunct="1"/>
            <a:r>
              <a:rPr lang="fr-FR" sz="1200" i="1" dirty="0">
                <a:solidFill>
                  <a:srgbClr val="6600CC"/>
                </a:solidFill>
              </a:rPr>
              <a:t>Composé</a:t>
            </a:r>
            <a:r>
              <a:rPr lang="fr-FR" sz="1200" b="0" dirty="0">
                <a:solidFill>
                  <a:srgbClr val="6600CC"/>
                </a:solidFill>
              </a:rPr>
              <a:t> : divisé en plusieurs parties (folioles par exemple).</a:t>
            </a:r>
          </a:p>
          <a:p>
            <a:pPr algn="just" eaLnBrk="1" hangingPunct="1"/>
            <a:r>
              <a:rPr lang="fr-FR" sz="1200" i="1" dirty="0" err="1">
                <a:solidFill>
                  <a:srgbClr val="6600CC"/>
                </a:solidFill>
              </a:rPr>
              <a:t>Congénérique</a:t>
            </a:r>
            <a:r>
              <a:rPr lang="fr-FR" sz="1200" b="0" dirty="0">
                <a:solidFill>
                  <a:srgbClr val="6600CC"/>
                </a:solidFill>
              </a:rPr>
              <a:t> : Appartenant au même genre.</a:t>
            </a:r>
          </a:p>
          <a:p>
            <a:pPr algn="just" eaLnBrk="1" hangingPunct="1"/>
            <a:r>
              <a:rPr lang="fr-FR" sz="1400" i="1" dirty="0">
                <a:solidFill>
                  <a:srgbClr val="6600CC"/>
                </a:solidFill>
                <a:hlinkClick r:id="rId2" tooltip="Conifère"/>
              </a:rPr>
              <a:t>Conifère</a:t>
            </a:r>
            <a:r>
              <a:rPr lang="fr-FR" sz="1400" i="1" dirty="0">
                <a:solidFill>
                  <a:srgbClr val="6600CC"/>
                </a:solidFill>
              </a:rPr>
              <a:t> </a:t>
            </a:r>
            <a:r>
              <a:rPr lang="fr-FR" sz="1400" b="0" dirty="0">
                <a:solidFill>
                  <a:srgbClr val="6600CC"/>
                </a:solidFill>
              </a:rPr>
              <a:t>: Nom donné aux espèces ligneuses qui ne perdent pas leurs feuilles ou leurs aiguilles, et qui restent vertes toute l'année. Ordre de végétaux dont les fruits sont en forme de cône et dont le feuillage est persistant.</a:t>
            </a:r>
            <a:endParaRPr lang="fr-FR" sz="1400" b="0" dirty="0" smtClean="0">
              <a:solidFill>
                <a:srgbClr val="6600CC"/>
              </a:solidFill>
            </a:endParaRPr>
          </a:p>
          <a:p>
            <a:pPr algn="just" eaLnBrk="1" hangingPunct="1"/>
            <a:r>
              <a:rPr lang="fr-FR" sz="1200" i="1" dirty="0">
                <a:solidFill>
                  <a:srgbClr val="6600CC"/>
                </a:solidFill>
              </a:rPr>
              <a:t>Conique</a:t>
            </a:r>
            <a:r>
              <a:rPr lang="fr-FR" sz="1200" b="0" dirty="0">
                <a:solidFill>
                  <a:srgbClr val="6600CC"/>
                </a:solidFill>
              </a:rPr>
              <a:t> : large à la base et étroit au sommet</a:t>
            </a:r>
            <a:r>
              <a:rPr lang="fr-FR" sz="1200" b="0" dirty="0" smtClean="0">
                <a:solidFill>
                  <a:srgbClr val="6600CC"/>
                </a:solidFill>
              </a:rPr>
              <a:t>.</a:t>
            </a:r>
          </a:p>
          <a:p>
            <a:pPr algn="just" eaLnBrk="1" hangingPunct="1"/>
            <a:r>
              <a:rPr lang="fr-FR" sz="1400" i="1" dirty="0" smtClean="0">
                <a:solidFill>
                  <a:srgbClr val="6600CC"/>
                </a:solidFill>
              </a:rPr>
              <a:t>Consentement </a:t>
            </a:r>
            <a:r>
              <a:rPr lang="fr-FR" sz="1400" i="1" dirty="0">
                <a:solidFill>
                  <a:srgbClr val="6600CC"/>
                </a:solidFill>
              </a:rPr>
              <a:t>à payer</a:t>
            </a:r>
            <a:r>
              <a:rPr lang="fr-FR" sz="1400" b="0" dirty="0">
                <a:solidFill>
                  <a:srgbClr val="6600CC"/>
                </a:solidFill>
              </a:rPr>
              <a:t> : Le consentement à payer représente le prix implicite d’un produit ou d’un service, à savoir son prix réel, mais aussi la valeur acceptable accordée par l’utilisateur ou le consommateur pour bénéficier d’un label ou d’un niveau de qualité rivière non polluée, lieux de biodiversité, produits issus de l’agriculture biologique, etc.). Cette valeur, difficile à évaluer, fait l’objet de nombreuses études</a:t>
            </a:r>
            <a:r>
              <a:rPr lang="fr-FR" sz="1400" b="0" dirty="0" smtClean="0">
                <a:solidFill>
                  <a:srgbClr val="6600CC"/>
                </a:solidFill>
              </a:rPr>
              <a:t>.</a:t>
            </a:r>
          </a:p>
          <a:p>
            <a:pPr algn="just" eaLnBrk="1" hangingPunct="1"/>
            <a:r>
              <a:rPr lang="fr-FR" sz="1400" i="1" dirty="0">
                <a:solidFill>
                  <a:srgbClr val="6600CC"/>
                </a:solidFill>
              </a:rPr>
              <a:t>Contrefeu </a:t>
            </a:r>
            <a:r>
              <a:rPr lang="fr-FR" sz="1400" b="0" dirty="0">
                <a:solidFill>
                  <a:srgbClr val="6600CC"/>
                </a:solidFill>
              </a:rPr>
              <a:t>ou </a:t>
            </a:r>
            <a:r>
              <a:rPr lang="fr-FR" sz="1400" i="1" dirty="0">
                <a:solidFill>
                  <a:srgbClr val="6600CC"/>
                </a:solidFill>
              </a:rPr>
              <a:t>contre-feu</a:t>
            </a:r>
            <a:r>
              <a:rPr lang="fr-FR" sz="1400" b="0" dirty="0">
                <a:solidFill>
                  <a:srgbClr val="6600CC"/>
                </a:solidFill>
              </a:rPr>
              <a:t> : Feu qu'on allume pour </a:t>
            </a:r>
            <a:r>
              <a:rPr lang="fr-FR" sz="1400" b="0" dirty="0">
                <a:solidFill>
                  <a:srgbClr val="6600CC"/>
                </a:solidFill>
                <a:hlinkClick r:id="rId3" tooltip="circonscrire"/>
              </a:rPr>
              <a:t>circonscrire</a:t>
            </a:r>
            <a:r>
              <a:rPr lang="fr-FR" sz="1400" b="0" dirty="0">
                <a:solidFill>
                  <a:srgbClr val="6600CC"/>
                </a:solidFill>
              </a:rPr>
              <a:t> un </a:t>
            </a:r>
            <a:r>
              <a:rPr lang="fr-FR" sz="1400" b="0" dirty="0">
                <a:solidFill>
                  <a:srgbClr val="6600CC"/>
                </a:solidFill>
                <a:hlinkClick r:id="rId4" tooltip="incendie"/>
              </a:rPr>
              <a:t>incendie</a:t>
            </a:r>
            <a:r>
              <a:rPr lang="fr-FR" sz="1400" b="0" dirty="0">
                <a:solidFill>
                  <a:srgbClr val="6600CC"/>
                </a:solidFill>
              </a:rPr>
              <a:t> (voir </a:t>
            </a:r>
            <a:r>
              <a:rPr lang="fr-FR" sz="1400" b="0" i="1" dirty="0">
                <a:solidFill>
                  <a:srgbClr val="6600CC"/>
                </a:solidFill>
              </a:rPr>
              <a:t>écobuage, feux de </a:t>
            </a:r>
            <a:r>
              <a:rPr lang="fr-FR" sz="1400" b="0" i="1" dirty="0" smtClean="0">
                <a:solidFill>
                  <a:srgbClr val="6600CC"/>
                </a:solidFill>
              </a:rPr>
              <a:t>forêt, coupe-feu</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53334E-60CF-4961-A513-1C8A8D0AC8A6}" type="slidenum">
              <a:rPr lang="fr-FR" sz="1200" b="0">
                <a:solidFill>
                  <a:schemeClr val="tx1">
                    <a:tint val="75000"/>
                  </a:schemeClr>
                </a:solidFill>
                <a:latin typeface="Times New Roman" pitchFamily="18" charset="0"/>
              </a:rPr>
              <a:pPr algn="r" fontAlgn="auto">
                <a:spcBef>
                  <a:spcPts val="0"/>
                </a:spcBef>
                <a:spcAft>
                  <a:spcPts val="0"/>
                </a:spcAft>
                <a:defRPr/>
              </a:pPr>
              <a:t>152</a:t>
            </a:fld>
            <a:endParaRPr lang="fr-FR" sz="1200" b="0" dirty="0">
              <a:solidFill>
                <a:schemeClr val="tx1">
                  <a:tint val="75000"/>
                </a:schemeClr>
              </a:solidFill>
              <a:latin typeface="Times New Roman" pitchFamily="18" charset="0"/>
            </a:endParaRPr>
          </a:p>
        </p:txBody>
      </p:sp>
      <p:sp>
        <p:nvSpPr>
          <p:cNvPr id="148484" name="ZoneTexte 4"/>
          <p:cNvSpPr txBox="1">
            <a:spLocks noChangeArrowheads="1"/>
          </p:cNvSpPr>
          <p:nvPr/>
        </p:nvSpPr>
        <p:spPr bwMode="auto">
          <a:xfrm>
            <a:off x="107504" y="928688"/>
            <a:ext cx="88936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Contrefort</a:t>
            </a:r>
            <a:r>
              <a:rPr lang="fr-FR" sz="1400" b="0" dirty="0" smtClean="0">
                <a:solidFill>
                  <a:srgbClr val="6600CC"/>
                </a:solidFill>
              </a:rPr>
              <a:t> : Crête de bois qui se développe dans l'angle que forme une racine latérale et la base du tronc d'un arbre afin d'en augmenter la stabilité latérale. Ces contreforts se développent dans de nombreuses essences des forêts </a:t>
            </a:r>
            <a:r>
              <a:rPr lang="fr-FR" sz="1400" b="0" i="1" dirty="0" smtClean="0">
                <a:solidFill>
                  <a:srgbClr val="6600CC"/>
                </a:solidFill>
              </a:rPr>
              <a:t>ombrophiles</a:t>
            </a:r>
            <a:r>
              <a:rPr lang="fr-FR" sz="1400" b="0" dirty="0" smtClean="0">
                <a:solidFill>
                  <a:srgbClr val="6600CC"/>
                </a:solidFill>
              </a:rPr>
              <a:t> </a:t>
            </a:r>
            <a:r>
              <a:rPr lang="fr-FR" sz="1400" b="0" i="1" dirty="0" smtClean="0">
                <a:solidFill>
                  <a:srgbClr val="6600CC"/>
                </a:solidFill>
              </a:rPr>
              <a:t>sempervirentes</a:t>
            </a:r>
            <a:r>
              <a:rPr lang="fr-FR" sz="1400" b="0" dirty="0" smtClean="0">
                <a:solidFill>
                  <a:srgbClr val="6600CC"/>
                </a:solidFill>
              </a:rPr>
              <a:t> des basses terres, mais sont moins fréquents dans les forêts ombrophiles de basse montagne et les forêts </a:t>
            </a:r>
            <a:r>
              <a:rPr lang="fr-FR" sz="1400" b="0" i="1" dirty="0" smtClean="0">
                <a:solidFill>
                  <a:srgbClr val="6600CC"/>
                </a:solidFill>
              </a:rPr>
              <a:t>ombrophiles</a:t>
            </a:r>
            <a:r>
              <a:rPr lang="fr-FR" sz="1400" b="0" dirty="0" smtClean="0">
                <a:solidFill>
                  <a:srgbClr val="6600CC"/>
                </a:solidFill>
              </a:rPr>
              <a:t> </a:t>
            </a:r>
            <a:r>
              <a:rPr lang="fr-FR" sz="1400" b="0" i="1" dirty="0" smtClean="0">
                <a:solidFill>
                  <a:srgbClr val="6600CC"/>
                </a:solidFill>
              </a:rPr>
              <a:t>semi-sempervirentes</a:t>
            </a:r>
            <a:r>
              <a:rPr lang="fr-FR" sz="1400" b="0" dirty="0" smtClean="0">
                <a:solidFill>
                  <a:srgbClr val="6600CC"/>
                </a:solidFill>
              </a:rPr>
              <a:t> et sont comparativement rares dans les forêts humides </a:t>
            </a:r>
            <a:r>
              <a:rPr lang="fr-FR" sz="1400" b="0" i="1" dirty="0" smtClean="0">
                <a:solidFill>
                  <a:srgbClr val="6600CC"/>
                </a:solidFill>
              </a:rPr>
              <a:t>décidues</a:t>
            </a:r>
            <a:r>
              <a:rPr lang="fr-FR" sz="1400" b="0" dirty="0" smtClean="0">
                <a:solidFill>
                  <a:srgbClr val="6600CC"/>
                </a:solidFill>
              </a:rPr>
              <a:t>. On parle aussi de renflement du pied.</a:t>
            </a:r>
            <a:r>
              <a:rPr lang="fr-FR" sz="1400" dirty="0" smtClean="0">
                <a:solidFill>
                  <a:srgbClr val="6600CC"/>
                </a:solidFill>
              </a:rPr>
              <a:t> </a:t>
            </a:r>
          </a:p>
          <a:p>
            <a:pPr algn="just" eaLnBrk="1" hangingPunct="1"/>
            <a:r>
              <a:rPr lang="fr-FR" sz="1400" i="1" dirty="0" smtClean="0">
                <a:solidFill>
                  <a:srgbClr val="6600CC"/>
                </a:solidFill>
                <a:hlinkClick r:id="rId2" tooltip="Corde (unité)"/>
              </a:rPr>
              <a:t>Corde</a:t>
            </a:r>
            <a:r>
              <a:rPr lang="fr-FR" sz="1400" b="0" dirty="0" smtClean="0">
                <a:solidFill>
                  <a:srgbClr val="6600CC"/>
                </a:solidFill>
              </a:rPr>
              <a:t> : Unité de mesure du volume du bois empilé.</a:t>
            </a:r>
          </a:p>
          <a:p>
            <a:pPr algn="just" eaLnBrk="1" hangingPunct="1"/>
            <a:r>
              <a:rPr lang="fr-FR" sz="1400" i="1" dirty="0" smtClean="0">
                <a:solidFill>
                  <a:srgbClr val="6600CC"/>
                </a:solidFill>
              </a:rPr>
              <a:t>Corridor biologique </a:t>
            </a:r>
            <a:r>
              <a:rPr lang="fr-FR" sz="1400" b="0" dirty="0" smtClean="0">
                <a:solidFill>
                  <a:srgbClr val="6600CC"/>
                </a:solidFill>
              </a:rPr>
              <a:t>: L’expression « </a:t>
            </a:r>
            <a:r>
              <a:rPr lang="fr-FR" sz="1400" dirty="0" smtClean="0">
                <a:solidFill>
                  <a:srgbClr val="6600CC"/>
                </a:solidFill>
              </a:rPr>
              <a:t>corridor biologique</a:t>
            </a:r>
            <a:r>
              <a:rPr lang="fr-FR" sz="1400" b="0" dirty="0" smtClean="0">
                <a:solidFill>
                  <a:srgbClr val="6600CC"/>
                </a:solidFill>
              </a:rPr>
              <a:t> » (ou </a:t>
            </a:r>
            <a:r>
              <a:rPr lang="fr-FR" sz="1400" i="1" dirty="0" smtClean="0">
                <a:solidFill>
                  <a:srgbClr val="6600CC"/>
                </a:solidFill>
              </a:rPr>
              <a:t>« </a:t>
            </a:r>
            <a:r>
              <a:rPr lang="fr-FR" sz="1400" i="1" dirty="0" err="1" smtClean="0">
                <a:solidFill>
                  <a:srgbClr val="6600CC"/>
                </a:solidFill>
              </a:rPr>
              <a:t>biocorridor</a:t>
            </a:r>
            <a:r>
              <a:rPr lang="fr-FR" sz="1400" i="1" dirty="0" smtClean="0">
                <a:solidFill>
                  <a:srgbClr val="6600CC"/>
                </a:solidFill>
              </a:rPr>
              <a:t> »</a:t>
            </a:r>
            <a:r>
              <a:rPr lang="fr-FR" sz="1400" b="0" dirty="0" smtClean="0">
                <a:solidFill>
                  <a:srgbClr val="6600CC"/>
                </a:solidFill>
              </a:rPr>
              <a:t>) désigne un ou des milieux reliant fonctionnellement entre eux différents </a:t>
            </a:r>
            <a:r>
              <a:rPr lang="fr-FR" sz="1400" b="0" dirty="0" smtClean="0">
                <a:solidFill>
                  <a:srgbClr val="6600CC"/>
                </a:solidFill>
                <a:hlinkClick r:id="rId3" tooltip="Habitat (écologie)"/>
              </a:rPr>
              <a:t>habitats</a:t>
            </a:r>
            <a:r>
              <a:rPr lang="fr-FR" sz="1400" b="0" dirty="0" smtClean="0">
                <a:solidFill>
                  <a:srgbClr val="6600CC"/>
                </a:solidFill>
              </a:rPr>
              <a:t> vitaux pour une </a:t>
            </a:r>
            <a:r>
              <a:rPr lang="fr-FR" sz="1400" b="0" dirty="0" smtClean="0">
                <a:solidFill>
                  <a:srgbClr val="6600CC"/>
                </a:solidFill>
                <a:hlinkClick r:id="rId4" tooltip="Espèce"/>
              </a:rPr>
              <a:t>espèce</a:t>
            </a:r>
            <a:r>
              <a:rPr lang="fr-FR" sz="1400" b="0" dirty="0" smtClean="0">
                <a:solidFill>
                  <a:srgbClr val="6600CC"/>
                </a:solidFill>
              </a:rPr>
              <a:t>, une population, une métapopulation ou un groupe d’espèces ou </a:t>
            </a:r>
            <a:r>
              <a:rPr lang="fr-FR" sz="1400" i="1" dirty="0" err="1" smtClean="0">
                <a:solidFill>
                  <a:srgbClr val="6600CC"/>
                </a:solidFill>
                <a:hlinkClick r:id="rId5" tooltip="Métacommunauté"/>
              </a:rPr>
              <a:t>métacommunauté</a:t>
            </a:r>
            <a:r>
              <a:rPr lang="fr-FR" sz="1400" b="0" dirty="0" smtClean="0">
                <a:solidFill>
                  <a:srgbClr val="6600CC"/>
                </a:solidFill>
              </a:rPr>
              <a:t> (</a:t>
            </a:r>
            <a:r>
              <a:rPr lang="fr-FR" sz="1400" b="0" dirty="0" smtClean="0">
                <a:solidFill>
                  <a:srgbClr val="6600CC"/>
                </a:solidFill>
                <a:hlinkClick r:id="rId3" tooltip="Habitat (écologie)"/>
              </a:rPr>
              <a:t>habitats</a:t>
            </a:r>
            <a:r>
              <a:rPr lang="fr-FR" sz="1400" b="0" dirty="0" smtClean="0">
                <a:solidFill>
                  <a:srgbClr val="6600CC"/>
                </a:solidFill>
              </a:rPr>
              <a:t>, sites de reproduction, de nourrissage, de repos, de migration, etc.).</a:t>
            </a:r>
            <a:r>
              <a:rPr lang="fr-FR" sz="1400" dirty="0" smtClean="0">
                <a:solidFill>
                  <a:srgbClr val="6600CC"/>
                </a:solidFill>
              </a:rPr>
              <a:t> </a:t>
            </a:r>
            <a:endParaRPr lang="fr-FR" sz="1400" b="0" dirty="0">
              <a:solidFill>
                <a:srgbClr val="6600CC"/>
              </a:solidFill>
            </a:endParaRPr>
          </a:p>
          <a:p>
            <a:pPr algn="just" eaLnBrk="1" hangingPunct="1"/>
            <a:r>
              <a:rPr lang="fr-FR" sz="1200" i="1" dirty="0">
                <a:solidFill>
                  <a:srgbClr val="6600CC"/>
                </a:solidFill>
              </a:rPr>
              <a:t>Cosse</a:t>
            </a:r>
            <a:r>
              <a:rPr lang="fr-FR" sz="1200" dirty="0">
                <a:solidFill>
                  <a:srgbClr val="6600CC"/>
                </a:solidFill>
              </a:rPr>
              <a:t> : </a:t>
            </a:r>
            <a:r>
              <a:rPr lang="fr-FR" sz="1200" b="0" dirty="0">
                <a:solidFill>
                  <a:srgbClr val="6600CC"/>
                </a:solidFill>
              </a:rPr>
              <a:t>Enveloppe recouvrant certains légumes, comme les petits pois, les fèves, les lentilles</a:t>
            </a:r>
            <a:r>
              <a:rPr lang="fr-FR" sz="1200" b="0" dirty="0" smtClean="0">
                <a:solidFill>
                  <a:srgbClr val="6600CC"/>
                </a:solidFill>
              </a:rPr>
              <a:t>... (</a:t>
            </a:r>
            <a:r>
              <a:rPr lang="fr-FR" sz="1200" b="0" dirty="0">
                <a:solidFill>
                  <a:srgbClr val="6600CC"/>
                </a:solidFill>
              </a:rPr>
              <a:t>voir </a:t>
            </a:r>
            <a:r>
              <a:rPr lang="fr-FR" sz="1200" b="0" i="1" dirty="0">
                <a:solidFill>
                  <a:srgbClr val="6600CC"/>
                </a:solidFill>
              </a:rPr>
              <a:t>tégument</a:t>
            </a:r>
            <a:r>
              <a:rPr lang="fr-FR" sz="1200" b="0" dirty="0">
                <a:solidFill>
                  <a:srgbClr val="6600CC"/>
                </a:solidFill>
              </a:rPr>
              <a:t>, </a:t>
            </a:r>
            <a:r>
              <a:rPr lang="fr-FR" sz="1200" b="0" i="1" dirty="0" smtClean="0">
                <a:solidFill>
                  <a:srgbClr val="6600CC"/>
                </a:solidFill>
              </a:rPr>
              <a:t>graine, gousse</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Couloir de téléphérage</a:t>
            </a:r>
            <a:r>
              <a:rPr lang="fr-FR" sz="1400" dirty="0">
                <a:solidFill>
                  <a:srgbClr val="6600CC"/>
                </a:solidFill>
              </a:rPr>
              <a:t> </a:t>
            </a:r>
            <a:r>
              <a:rPr lang="fr-FR" sz="1400" b="0" dirty="0">
                <a:solidFill>
                  <a:srgbClr val="6600CC"/>
                </a:solidFill>
              </a:rPr>
              <a:t>: Voir</a:t>
            </a:r>
            <a:r>
              <a:rPr lang="fr-FR" sz="1400" dirty="0">
                <a:solidFill>
                  <a:srgbClr val="6600CC"/>
                </a:solidFill>
              </a:rPr>
              <a:t> </a:t>
            </a:r>
            <a:r>
              <a:rPr lang="fr-FR" sz="1400" i="1" dirty="0">
                <a:solidFill>
                  <a:srgbClr val="6600CC"/>
                </a:solidFill>
              </a:rPr>
              <a:t>voie de téléphérage.</a:t>
            </a:r>
          </a:p>
          <a:p>
            <a:pPr algn="just" eaLnBrk="1" hangingPunct="1"/>
            <a:r>
              <a:rPr lang="fr-FR" sz="1400" i="1" dirty="0">
                <a:solidFill>
                  <a:srgbClr val="6600CC"/>
                </a:solidFill>
              </a:rPr>
              <a:t>Coupe</a:t>
            </a:r>
            <a:r>
              <a:rPr lang="fr-FR" sz="1400" b="0" dirty="0">
                <a:solidFill>
                  <a:srgbClr val="6600CC"/>
                </a:solidFill>
              </a:rPr>
              <a:t> : Surface d'une concession forestière devant être coupée dans l’année.</a:t>
            </a:r>
          </a:p>
          <a:p>
            <a:pPr algn="just" eaLnBrk="1" hangingPunct="1"/>
            <a:r>
              <a:rPr lang="fr-FR" sz="1400" i="1" dirty="0">
                <a:solidFill>
                  <a:srgbClr val="6600CC"/>
                </a:solidFill>
              </a:rPr>
              <a:t>Coupe «coupe»</a:t>
            </a:r>
            <a:r>
              <a:rPr lang="fr-FR" sz="1400" b="0" dirty="0">
                <a:solidFill>
                  <a:srgbClr val="6600CC"/>
                </a:solidFill>
              </a:rPr>
              <a:t> : En anglais, ce terme se rapporte parfois à l'AAC, et parfois à une étendue précise de forêt qu'il est prévu de récolter sur une période de temps déterminée (souvent une année). On parle aussi de coupe d'abattage ou de coupe annuelle. </a:t>
            </a:r>
          </a:p>
          <a:p>
            <a:pPr algn="just" eaLnBrk="1" hangingPunct="1"/>
            <a:r>
              <a:rPr lang="fr-FR" sz="1400" i="1" dirty="0">
                <a:solidFill>
                  <a:srgbClr val="6600CC"/>
                </a:solidFill>
              </a:rPr>
              <a:t>Coupe «</a:t>
            </a:r>
            <a:r>
              <a:rPr lang="fr-FR" sz="1400" i="1" dirty="0" err="1">
                <a:solidFill>
                  <a:srgbClr val="6600CC"/>
                </a:solidFill>
              </a:rPr>
              <a:t>cutting</a:t>
            </a:r>
            <a:r>
              <a:rPr lang="fr-FR" sz="1400" i="1" dirty="0">
                <a:solidFill>
                  <a:srgbClr val="6600CC"/>
                </a:solidFill>
              </a:rPr>
              <a:t>»</a:t>
            </a:r>
            <a:r>
              <a:rPr lang="fr-FR" sz="1400" b="0" dirty="0">
                <a:solidFill>
                  <a:srgbClr val="6600CC"/>
                </a:solidFill>
              </a:rPr>
              <a:t> : En matière d'exploitation forestière, ce terme générique désigne l'ensemble des opérations d'abattage, d'ébranchage, d'écorçage et de tronçonnage</a:t>
            </a:r>
            <a:r>
              <a:rPr lang="fr-FR" sz="1400" b="0" dirty="0" smtClean="0">
                <a:solidFill>
                  <a:srgbClr val="6600CC"/>
                </a:solidFill>
              </a:rPr>
              <a:t>.</a:t>
            </a:r>
          </a:p>
          <a:p>
            <a:pPr algn="just" eaLnBrk="1" hangingPunct="1"/>
            <a:r>
              <a:rPr lang="fr-FR" sz="1400" i="1" dirty="0">
                <a:solidFill>
                  <a:srgbClr val="6600CC"/>
                </a:solidFill>
              </a:rPr>
              <a:t>Coupe à blanc </a:t>
            </a:r>
            <a:r>
              <a:rPr lang="fr-FR" sz="1400" b="0" dirty="0">
                <a:solidFill>
                  <a:srgbClr val="6600CC"/>
                </a:solidFill>
              </a:rPr>
              <a:t>: Coupe </a:t>
            </a:r>
            <a:r>
              <a:rPr lang="fr-FR" sz="1400" b="0" dirty="0">
                <a:solidFill>
                  <a:srgbClr val="6600CC"/>
                </a:solidFill>
                <a:hlinkClick r:id="rId6" tooltip="rase"/>
              </a:rPr>
              <a:t>rase</a:t>
            </a:r>
            <a:r>
              <a:rPr lang="fr-FR" sz="1400" b="0" dirty="0">
                <a:solidFill>
                  <a:srgbClr val="6600CC"/>
                </a:solidFill>
              </a:rPr>
              <a:t>, n’épargnant aucun arbre, en ce qui a trait aux travaux sylvicoles.</a:t>
            </a:r>
          </a:p>
          <a:p>
            <a:pPr algn="just" eaLnBrk="1" hangingPunct="1"/>
            <a:r>
              <a:rPr lang="fr-FR" sz="1400" i="1" dirty="0">
                <a:solidFill>
                  <a:srgbClr val="6600CC"/>
                </a:solidFill>
              </a:rPr>
              <a:t>Coupe partielle</a:t>
            </a:r>
            <a:r>
              <a:rPr lang="fr-FR" sz="1400" b="0" dirty="0">
                <a:solidFill>
                  <a:srgbClr val="6600CC"/>
                </a:solidFill>
              </a:rPr>
              <a:t> : Système de récolte où une partie seulement des arbres commercialisables sont récoltés.  Comparer avec </a:t>
            </a:r>
            <a:r>
              <a:rPr lang="fr-FR" sz="1400" i="1" dirty="0">
                <a:solidFill>
                  <a:srgbClr val="6600CC"/>
                </a:solidFill>
              </a:rPr>
              <a:t>coupe rase</a:t>
            </a:r>
            <a:r>
              <a:rPr lang="fr-FR" sz="1400" b="0" dirty="0" smtClean="0">
                <a:solidFill>
                  <a:srgbClr val="6600CC"/>
                </a:solidFill>
              </a:rPr>
              <a:t>.</a:t>
            </a:r>
          </a:p>
          <a:p>
            <a:pPr algn="just" eaLnBrk="1" hangingPunct="1"/>
            <a:r>
              <a:rPr lang="fr-FR" sz="1400" i="1" dirty="0">
                <a:solidFill>
                  <a:srgbClr val="6600CC"/>
                </a:solidFill>
              </a:rPr>
              <a:t>Coupe rase </a:t>
            </a:r>
            <a:r>
              <a:rPr lang="fr-FR" sz="1400" b="0" dirty="0">
                <a:solidFill>
                  <a:srgbClr val="6600CC"/>
                </a:solidFill>
              </a:rPr>
              <a:t>: Coupe complète d’une forêt opposée à une coupe sélective. Système de récolte consistant à abattre l'ensemble des arbres commercialisables dans un secteur donné et à ne laisser aucun couvert forestier important. Ce système n'est généralement utilisé que dans les plantations. On parle également de </a:t>
            </a:r>
            <a:r>
              <a:rPr lang="fr-FR" sz="1400" i="1" dirty="0">
                <a:solidFill>
                  <a:srgbClr val="6600CC"/>
                </a:solidFill>
              </a:rPr>
              <a:t>coupe à blanc</a:t>
            </a:r>
            <a:r>
              <a:rPr lang="fr-FR" sz="1400" b="0" dirty="0">
                <a:solidFill>
                  <a:srgbClr val="6600CC"/>
                </a:solidFill>
              </a:rPr>
              <a:t>. Voir </a:t>
            </a:r>
            <a:r>
              <a:rPr lang="fr-FR" sz="1400" i="1" dirty="0">
                <a:solidFill>
                  <a:srgbClr val="6600CC"/>
                </a:solidFill>
              </a:rPr>
              <a:t>coupe à blanc</a:t>
            </a:r>
            <a:r>
              <a:rPr lang="fr-FR" sz="1400" b="0" dirty="0">
                <a:solidFill>
                  <a:srgbClr val="6600CC"/>
                </a:solidFill>
              </a:rPr>
              <a:t> ou </a:t>
            </a:r>
            <a:r>
              <a:rPr lang="fr-FR" sz="1400" i="1" dirty="0">
                <a:solidFill>
                  <a:srgbClr val="6600CC"/>
                </a:solidFill>
              </a:rPr>
              <a:t>systèmes de récolte </a:t>
            </a:r>
            <a:r>
              <a:rPr lang="fr-FR" sz="1400" i="1" dirty="0" smtClean="0">
                <a:solidFill>
                  <a:srgbClr val="6600CC"/>
                </a:solidFill>
              </a:rPr>
              <a:t>monocyclique</a:t>
            </a:r>
            <a:r>
              <a:rPr lang="fr-FR" sz="1400" b="0" dirty="0" smtClean="0">
                <a:solidFill>
                  <a:srgbClr val="6600CC"/>
                </a:solidFill>
              </a:rPr>
              <a:t>, </a:t>
            </a:r>
            <a:r>
              <a:rPr lang="fr-FR" sz="1400" i="1" dirty="0" smtClean="0">
                <a:solidFill>
                  <a:srgbClr val="6600CC"/>
                </a:solidFill>
              </a:rPr>
              <a:t>abattage</a:t>
            </a:r>
            <a:r>
              <a:rPr lang="fr-FR" sz="1400" b="0" dirty="0" smtClean="0">
                <a:solidFill>
                  <a:srgbClr val="6600CC"/>
                </a:solidFill>
              </a:rPr>
              <a:t>, </a:t>
            </a:r>
            <a:r>
              <a:rPr lang="fr-FR" sz="1400" i="1" dirty="0" smtClean="0">
                <a:solidFill>
                  <a:srgbClr val="6600CC"/>
                </a:solidFill>
              </a:rPr>
              <a:t>clairière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4A45AFF-240D-4C69-93EF-2A0C27831652}" type="slidenum">
              <a:rPr lang="fr-FR" sz="1200" b="0">
                <a:solidFill>
                  <a:schemeClr val="tx1">
                    <a:tint val="75000"/>
                  </a:schemeClr>
                </a:solidFill>
                <a:latin typeface="Times New Roman" pitchFamily="18" charset="0"/>
              </a:rPr>
              <a:pPr algn="r" fontAlgn="auto">
                <a:spcBef>
                  <a:spcPts val="0"/>
                </a:spcBef>
                <a:spcAft>
                  <a:spcPts val="0"/>
                </a:spcAft>
                <a:defRPr/>
              </a:pPr>
              <a:t>153</a:t>
            </a:fld>
            <a:endParaRPr lang="fr-FR" sz="1200" b="0" dirty="0">
              <a:solidFill>
                <a:schemeClr val="tx1">
                  <a:tint val="75000"/>
                </a:schemeClr>
              </a:solidFill>
              <a:latin typeface="Times New Roman" pitchFamily="18" charset="0"/>
            </a:endParaRPr>
          </a:p>
        </p:txBody>
      </p:sp>
      <p:sp>
        <p:nvSpPr>
          <p:cNvPr id="149508" name="ZoneTexte 4"/>
          <p:cNvSpPr txBox="1">
            <a:spLocks noChangeArrowheads="1"/>
          </p:cNvSpPr>
          <p:nvPr/>
        </p:nvSpPr>
        <p:spPr bwMode="auto">
          <a:xfrm>
            <a:off x="214313" y="928688"/>
            <a:ext cx="878681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Coupe-feux</a:t>
            </a:r>
            <a:r>
              <a:rPr lang="fr-FR" sz="1400" b="0" dirty="0" smtClean="0">
                <a:solidFill>
                  <a:srgbClr val="6600CC"/>
                </a:solidFill>
              </a:rPr>
              <a:t> : </a:t>
            </a:r>
            <a:r>
              <a:rPr lang="fr-FR" sz="1400" b="0" dirty="0" smtClean="0">
                <a:solidFill>
                  <a:srgbClr val="6600CC"/>
                </a:solidFill>
                <a:hlinkClick r:id="rId2" tooltip="Coupe rase"/>
              </a:rPr>
              <a:t>coupe</a:t>
            </a:r>
            <a:r>
              <a:rPr lang="fr-FR" sz="1400" b="0" dirty="0" smtClean="0">
                <a:solidFill>
                  <a:srgbClr val="6600CC"/>
                </a:solidFill>
              </a:rPr>
              <a:t> forestière linéaire, ou une infrastructure linéaire créée et/ou spécialement entretenue pour freiner l'extension rapide d'</a:t>
            </a:r>
            <a:r>
              <a:rPr lang="fr-FR" sz="1400" b="0" dirty="0" smtClean="0">
                <a:solidFill>
                  <a:srgbClr val="6600CC"/>
                </a:solidFill>
                <a:hlinkClick r:id="rId3" tooltip="Incendies de forêt"/>
              </a:rPr>
              <a:t>incendies de forêt</a:t>
            </a:r>
            <a:r>
              <a:rPr lang="fr-FR" sz="1400" b="0" dirty="0" smtClean="0">
                <a:solidFill>
                  <a:srgbClr val="6600CC"/>
                </a:solidFill>
              </a:rPr>
              <a:t> ou feux de brousse, plus ou moins efficacement (voir aussi </a:t>
            </a:r>
            <a:r>
              <a:rPr lang="fr-FR" sz="1400" b="0" i="1" dirty="0" smtClean="0">
                <a:solidFill>
                  <a:srgbClr val="6600CC"/>
                </a:solidFill>
              </a:rPr>
              <a:t>feux de forêt, écobuage</a:t>
            </a:r>
            <a:r>
              <a:rPr lang="fr-FR" sz="1400" b="0" dirty="0" smtClean="0">
                <a:solidFill>
                  <a:srgbClr val="6600CC"/>
                </a:solidFill>
              </a:rPr>
              <a:t>).</a:t>
            </a:r>
          </a:p>
          <a:p>
            <a:pPr algn="just" eaLnBrk="1" hangingPunct="1"/>
            <a:r>
              <a:rPr lang="fr-FR" sz="1200" i="1" dirty="0">
                <a:solidFill>
                  <a:srgbClr val="6600CC"/>
                </a:solidFill>
              </a:rPr>
              <a:t>Couronne</a:t>
            </a:r>
            <a:r>
              <a:rPr lang="fr-FR" sz="1200" b="0" dirty="0">
                <a:solidFill>
                  <a:srgbClr val="6600CC"/>
                </a:solidFill>
              </a:rPr>
              <a:t> : l'ensemble de la ramure d'un arbre située au-dessus du tronc.</a:t>
            </a:r>
            <a:endParaRPr lang="fr-FR" sz="1200" b="0" dirty="0" smtClean="0">
              <a:solidFill>
                <a:srgbClr val="6600CC"/>
              </a:solidFill>
            </a:endParaRPr>
          </a:p>
          <a:p>
            <a:pPr algn="just" eaLnBrk="1" hangingPunct="1"/>
            <a:r>
              <a:rPr lang="fr-FR" sz="1400" i="1" dirty="0" smtClean="0">
                <a:solidFill>
                  <a:srgbClr val="6600CC"/>
                </a:solidFill>
              </a:rPr>
              <a:t>Couvert</a:t>
            </a:r>
            <a:r>
              <a:rPr lang="fr-FR" sz="1400" b="0" dirty="0" smtClean="0">
                <a:solidFill>
                  <a:srgbClr val="6600CC"/>
                </a:solidFill>
              </a:rPr>
              <a:t> : Partie de la forêt formée par les houppiers des arbres dominants. On parle aussi de </a:t>
            </a:r>
            <a:r>
              <a:rPr lang="fr-FR" sz="1400" i="1" dirty="0" smtClean="0">
                <a:solidFill>
                  <a:srgbClr val="6600CC"/>
                </a:solidFill>
              </a:rPr>
              <a:t>frondaison</a:t>
            </a:r>
            <a:r>
              <a:rPr lang="fr-FR" sz="1400" b="0" dirty="0" smtClean="0">
                <a:solidFill>
                  <a:srgbClr val="6600CC"/>
                </a:solidFill>
              </a:rPr>
              <a:t>. Voir </a:t>
            </a:r>
            <a:r>
              <a:rPr lang="fr-FR" sz="1400" i="1" dirty="0" smtClean="0">
                <a:solidFill>
                  <a:srgbClr val="6600CC"/>
                </a:solidFill>
              </a:rPr>
              <a:t>frondaison</a:t>
            </a:r>
            <a:r>
              <a:rPr lang="fr-FR" sz="1400" b="0" dirty="0" smtClean="0">
                <a:solidFill>
                  <a:srgbClr val="6600CC"/>
                </a:solidFill>
              </a:rPr>
              <a:t>.</a:t>
            </a:r>
          </a:p>
          <a:p>
            <a:pPr algn="just" eaLnBrk="1" hangingPunct="1"/>
            <a:r>
              <a:rPr lang="fr-FR" sz="1400" i="1" dirty="0" smtClean="0">
                <a:solidFill>
                  <a:srgbClr val="6600CC"/>
                </a:solidFill>
              </a:rPr>
              <a:t>Critère</a:t>
            </a:r>
            <a:r>
              <a:rPr lang="fr-FR" sz="1400" b="0" dirty="0" smtClean="0">
                <a:solidFill>
                  <a:srgbClr val="6600CC"/>
                </a:solidFill>
              </a:rPr>
              <a:t> : Moyen qui permet de juger si, oui ou non, un principe (de gestion forestière) est rempli.</a:t>
            </a:r>
          </a:p>
          <a:p>
            <a:pPr algn="just" eaLnBrk="1" hangingPunct="1"/>
            <a:r>
              <a:rPr lang="fr-FR" sz="1200" i="1" dirty="0" smtClean="0">
                <a:solidFill>
                  <a:srgbClr val="6600CC"/>
                </a:solidFill>
                <a:hlinkClick r:id="rId4" tooltip="Cultivar"/>
              </a:rPr>
              <a:t>Cultivar</a:t>
            </a:r>
            <a:r>
              <a:rPr lang="fr-FR" sz="1200" b="0" dirty="0" smtClean="0">
                <a:solidFill>
                  <a:srgbClr val="6600CC"/>
                </a:solidFill>
              </a:rPr>
              <a:t> : a) Plante cultivée, nommée, choisie pour ses caractéristiques uniques, qui doit être transmise d'une génération à l'autre par des méthodes appropriées. b) Variété </a:t>
            </a:r>
            <a:r>
              <a:rPr lang="fr-FR" sz="1200" b="0" dirty="0">
                <a:solidFill>
                  <a:srgbClr val="6600CC"/>
                </a:solidFill>
              </a:rPr>
              <a:t>cultivée ou un clone mutant commercialisé par les pépiniéristes.</a:t>
            </a:r>
            <a:endParaRPr lang="fr-FR" sz="1200" b="0" dirty="0" smtClean="0">
              <a:solidFill>
                <a:srgbClr val="6600CC"/>
              </a:solidFill>
            </a:endParaRPr>
          </a:p>
          <a:p>
            <a:pPr algn="just" eaLnBrk="1" hangingPunct="1"/>
            <a:r>
              <a:rPr lang="fr-FR" sz="1400" i="1" dirty="0" smtClean="0">
                <a:solidFill>
                  <a:srgbClr val="6600CC"/>
                </a:solidFill>
              </a:rPr>
              <a:t>Culture intermédiaire</a:t>
            </a:r>
            <a:r>
              <a:rPr lang="fr-FR" sz="1400" b="0" dirty="0" smtClean="0">
                <a:solidFill>
                  <a:srgbClr val="6600CC"/>
                </a:solidFill>
              </a:rPr>
              <a:t> : Culture au milieu de plantes d’une autre espèce, en général dans l’espace entre les rangées.</a:t>
            </a:r>
            <a:endParaRPr lang="fr-FR" sz="1400" b="0" dirty="0">
              <a:solidFill>
                <a:srgbClr val="6600CC"/>
              </a:solidFill>
            </a:endParaRPr>
          </a:p>
          <a:p>
            <a:pPr algn="just" eaLnBrk="1" hangingPunct="1"/>
            <a:r>
              <a:rPr lang="fr-FR" sz="1400" i="1" dirty="0">
                <a:solidFill>
                  <a:srgbClr val="6600CC"/>
                </a:solidFill>
              </a:rPr>
              <a:t>Culture itinérante </a:t>
            </a:r>
            <a:r>
              <a:rPr lang="fr-FR" sz="1400" b="0" dirty="0">
                <a:solidFill>
                  <a:srgbClr val="6600CC"/>
                </a:solidFill>
              </a:rPr>
              <a:t>: a) Système agricole qui consiste à cultiver une parcelle pendant quelques années avant de l’abandonner pour une longue période de jachère. b) Méthode de culture consistant à déboiser un terrain forestier, à y mettre le feu pour libérer les éléments nutritifs, à le cultiver pendant quelques années jusqu'à ce que les sols soient épuisés et à l'abandonner. Voir </a:t>
            </a:r>
            <a:r>
              <a:rPr lang="fr-FR" sz="1400" i="1" dirty="0">
                <a:solidFill>
                  <a:srgbClr val="6600CC"/>
                </a:solidFill>
              </a:rPr>
              <a:t>Culture sur </a:t>
            </a:r>
            <a:r>
              <a:rPr lang="fr-FR" sz="1400" i="1" dirty="0" smtClean="0">
                <a:solidFill>
                  <a:srgbClr val="6600CC"/>
                </a:solidFill>
              </a:rPr>
              <a:t>brûlis</a:t>
            </a:r>
            <a:r>
              <a:rPr lang="fr-FR" sz="1400" b="0" dirty="0">
                <a:solidFill>
                  <a:srgbClr val="6600CC"/>
                </a:solidFill>
              </a:rPr>
              <a:t>, </a:t>
            </a:r>
            <a:r>
              <a:rPr lang="fr-FR" sz="1400" i="1" dirty="0" smtClean="0">
                <a:solidFill>
                  <a:srgbClr val="6600CC"/>
                </a:solidFill>
              </a:rPr>
              <a:t>Ladang</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Culture sur brûlis </a:t>
            </a:r>
            <a:r>
              <a:rPr lang="fr-FR" sz="1400" b="0" dirty="0">
                <a:solidFill>
                  <a:srgbClr val="6600CC"/>
                </a:solidFill>
              </a:rPr>
              <a:t>: a) Technique consistant à brûler les herbes et les broussailles, voire les arbres, sur une étendu de terrain pour en améliorer la fertilité du sol (technique agricole non durable). b) Système agricole qui consiste à essarter et brûler une surface de forêt avant la mise en culture (voir aussi </a:t>
            </a:r>
            <a:r>
              <a:rPr lang="fr-FR" sz="1400" i="1" dirty="0">
                <a:solidFill>
                  <a:srgbClr val="6600CC"/>
                </a:solidFill>
              </a:rPr>
              <a:t>écobuage</a:t>
            </a:r>
            <a:r>
              <a:rPr lang="fr-FR" sz="1400" b="0" dirty="0" smtClean="0">
                <a:solidFill>
                  <a:srgbClr val="6600CC"/>
                </a:solidFill>
              </a:rPr>
              <a:t>).</a:t>
            </a:r>
          </a:p>
          <a:p>
            <a:pPr algn="just" eaLnBrk="1" hangingPunct="1"/>
            <a:r>
              <a:rPr lang="fr-FR" sz="1200" i="1" dirty="0">
                <a:solidFill>
                  <a:srgbClr val="6600CC"/>
                </a:solidFill>
              </a:rPr>
              <a:t>Cuticule</a:t>
            </a:r>
            <a:r>
              <a:rPr lang="fr-FR" sz="1200" b="0" dirty="0">
                <a:solidFill>
                  <a:srgbClr val="6600CC"/>
                </a:solidFill>
              </a:rPr>
              <a:t> : Couche externe protégeant l’épiderme des tiges et feuilles, chez les plantes supérieures, souvent rendue imperméable par la présence de cires</a:t>
            </a:r>
            <a:r>
              <a:rPr lang="fr-FR" sz="1200" b="0" dirty="0" smtClean="0">
                <a:solidFill>
                  <a:srgbClr val="6600CC"/>
                </a:solidFill>
              </a:rPr>
              <a:t>.</a:t>
            </a:r>
          </a:p>
          <a:p>
            <a:pPr algn="just" eaLnBrk="1" hangingPunct="1"/>
            <a:r>
              <a:rPr lang="fr-FR" sz="1400" i="1" dirty="0">
                <a:solidFill>
                  <a:srgbClr val="6600CC"/>
                </a:solidFill>
              </a:rPr>
              <a:t>Cycle d'abattage</a:t>
            </a:r>
            <a:r>
              <a:rPr lang="fr-FR" sz="1400" b="0" dirty="0">
                <a:solidFill>
                  <a:srgbClr val="6600CC"/>
                </a:solidFill>
              </a:rPr>
              <a:t> : En cas de récolte sélective (polycyclique), nombre d'années prévues entre deux récoltes successives sur une étendue de forêt donnée. On parle aussi parfois de rotation. Comparer avec </a:t>
            </a:r>
            <a:r>
              <a:rPr lang="fr-FR" sz="1400" i="1" dirty="0">
                <a:solidFill>
                  <a:srgbClr val="6600CC"/>
                </a:solidFill>
              </a:rPr>
              <a:t>révolution</a:t>
            </a:r>
            <a:r>
              <a:rPr lang="fr-FR" sz="1400" b="0" dirty="0">
                <a:solidFill>
                  <a:srgbClr val="6600CC"/>
                </a:solidFill>
              </a:rPr>
              <a:t>. On a souvent coutume de qualifier d'entrée d'abattage l'opération de récolte qui prend place à la fin d'un cycle d'abattage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D7CDA6-242A-467A-8023-0444E1C2E0A0}" type="slidenum">
              <a:rPr lang="fr-FR" sz="1200" b="0">
                <a:solidFill>
                  <a:schemeClr val="tx1">
                    <a:tint val="75000"/>
                  </a:schemeClr>
                </a:solidFill>
                <a:latin typeface="Times New Roman" pitchFamily="18" charset="0"/>
              </a:rPr>
              <a:pPr algn="r" fontAlgn="auto">
                <a:spcBef>
                  <a:spcPts val="0"/>
                </a:spcBef>
                <a:spcAft>
                  <a:spcPts val="0"/>
                </a:spcAft>
                <a:defRPr/>
              </a:pPr>
              <a:t>154</a:t>
            </a:fld>
            <a:endParaRPr lang="fr-FR" sz="1200" b="0" dirty="0">
              <a:solidFill>
                <a:schemeClr val="tx1">
                  <a:tint val="75000"/>
                </a:schemeClr>
              </a:solidFill>
              <a:latin typeface="Times New Roman" pitchFamily="18" charset="0"/>
            </a:endParaRPr>
          </a:p>
        </p:txBody>
      </p:sp>
      <p:sp>
        <p:nvSpPr>
          <p:cNvPr id="150532" name="ZoneTexte 4"/>
          <p:cNvSpPr txBox="1">
            <a:spLocks noChangeArrowheads="1"/>
          </p:cNvSpPr>
          <p:nvPr/>
        </p:nvSpPr>
        <p:spPr bwMode="auto">
          <a:xfrm>
            <a:off x="214313" y="928688"/>
            <a:ext cx="86788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Cycles naturels</a:t>
            </a:r>
            <a:r>
              <a:rPr lang="fr-FR" sz="1400" b="0" dirty="0" smtClean="0">
                <a:solidFill>
                  <a:srgbClr val="6600CC"/>
                </a:solidFill>
              </a:rPr>
              <a:t> : Phénomène en cycle des substances nutritives et les minéraux résultat des interactions entre sols, eau, plantes et animaux dans des environnements forestiers qui ont une influence sur la productivité écologique d'un site donné.</a:t>
            </a:r>
          </a:p>
          <a:p>
            <a:pPr algn="just" eaLnBrk="1" hangingPunct="1"/>
            <a:endParaRPr lang="fr-FR" sz="1400" b="0" dirty="0" smtClean="0">
              <a:solidFill>
                <a:srgbClr val="6600CC"/>
              </a:solidFill>
            </a:endParaRPr>
          </a:p>
          <a:p>
            <a:pPr algn="just" eaLnBrk="1" hangingPunct="1"/>
            <a:r>
              <a:rPr lang="fr-FR" sz="1200" i="1" dirty="0">
                <a:solidFill>
                  <a:srgbClr val="6600CC"/>
                </a:solidFill>
              </a:rPr>
              <a:t>Dard</a:t>
            </a:r>
            <a:r>
              <a:rPr lang="fr-FR" sz="1200" b="0" dirty="0">
                <a:solidFill>
                  <a:srgbClr val="6600CC"/>
                </a:solidFill>
              </a:rPr>
              <a:t> : rameau latéral court, poussant très lentement chaque année.</a:t>
            </a:r>
            <a:endParaRPr lang="fr-FR" sz="1200" b="0" dirty="0" smtClean="0">
              <a:solidFill>
                <a:srgbClr val="6600CC"/>
              </a:solidFill>
            </a:endParaRPr>
          </a:p>
          <a:p>
            <a:pPr algn="just" eaLnBrk="1" hangingPunct="1"/>
            <a:r>
              <a:rPr lang="fr-FR" sz="1400" i="1" dirty="0" smtClean="0">
                <a:solidFill>
                  <a:srgbClr val="6600CC"/>
                </a:solidFill>
              </a:rPr>
              <a:t>Décidu</a:t>
            </a:r>
            <a:r>
              <a:rPr lang="fr-FR" sz="1400" b="0" dirty="0" smtClean="0">
                <a:solidFill>
                  <a:srgbClr val="6600CC"/>
                </a:solidFill>
              </a:rPr>
              <a:t> (feuillage) : Relatif aux plantes dont le feuillage tombe selon un rythme saisonnier (cf. </a:t>
            </a:r>
            <a:r>
              <a:rPr lang="fr-FR" sz="1400" i="1" dirty="0" smtClean="0">
                <a:solidFill>
                  <a:srgbClr val="6600CC"/>
                </a:solidFill>
              </a:rPr>
              <a:t>caduc</a:t>
            </a:r>
            <a:r>
              <a:rPr lang="fr-FR" sz="1400" b="0" dirty="0" smtClean="0">
                <a:solidFill>
                  <a:srgbClr val="6600CC"/>
                </a:solidFill>
              </a:rPr>
              <a:t>) : opposé à </a:t>
            </a:r>
            <a:r>
              <a:rPr lang="fr-FR" sz="1400" i="1" dirty="0" smtClean="0">
                <a:solidFill>
                  <a:srgbClr val="6600CC"/>
                </a:solidFill>
              </a:rPr>
              <a:t>sempervirent </a:t>
            </a:r>
            <a:r>
              <a:rPr lang="fr-FR" sz="1400" b="0" dirty="0" smtClean="0">
                <a:solidFill>
                  <a:srgbClr val="6600CC"/>
                </a:solidFill>
              </a:rPr>
              <a:t>ou</a:t>
            </a:r>
            <a:r>
              <a:rPr lang="fr-FR" sz="1400" i="1" dirty="0" smtClean="0">
                <a:solidFill>
                  <a:srgbClr val="6600CC"/>
                </a:solidFill>
              </a:rPr>
              <a:t> </a:t>
            </a:r>
            <a:r>
              <a:rPr lang="fr-FR" sz="1400" i="1" dirty="0" err="1" smtClean="0">
                <a:solidFill>
                  <a:srgbClr val="6600CC"/>
                </a:solidFill>
              </a:rPr>
              <a:t>semperflorens</a:t>
            </a:r>
            <a:r>
              <a:rPr lang="fr-FR" sz="1400" b="0" dirty="0" smtClean="0">
                <a:solidFill>
                  <a:srgbClr val="6600CC"/>
                </a:solidFill>
              </a:rPr>
              <a:t>. Voir aussi </a:t>
            </a:r>
            <a:r>
              <a:rPr lang="fr-FR" sz="1400" i="1" dirty="0" smtClean="0">
                <a:solidFill>
                  <a:srgbClr val="6600CC"/>
                </a:solidFill>
              </a:rPr>
              <a:t>Forêt décidue mélangée</a:t>
            </a:r>
            <a:r>
              <a:rPr lang="fr-FR" sz="1400" dirty="0" smtClean="0">
                <a:solidFill>
                  <a:srgbClr val="6600CC"/>
                </a:solidFill>
              </a:rPr>
              <a:t>.</a:t>
            </a:r>
            <a:endParaRPr lang="fr-FR" sz="1400" b="0" dirty="0" smtClean="0">
              <a:solidFill>
                <a:srgbClr val="6600CC"/>
              </a:solidFill>
            </a:endParaRPr>
          </a:p>
          <a:p>
            <a:pPr algn="just" eaLnBrk="1" hangingPunct="1"/>
            <a:r>
              <a:rPr lang="fr-FR" sz="1400" i="1" dirty="0" smtClean="0">
                <a:solidFill>
                  <a:srgbClr val="6600CC"/>
                </a:solidFill>
              </a:rPr>
              <a:t>Débardage</a:t>
            </a:r>
            <a:r>
              <a:rPr lang="fr-FR" sz="1400" b="0" dirty="0" smtClean="0">
                <a:solidFill>
                  <a:srgbClr val="6600CC"/>
                </a:solidFill>
              </a:rPr>
              <a:t> : Opération consistant à transporter des billes du lieu d'abattage au premier dépôt transitoire. On parle aussi d'extraction. L'essentiel du débardage s'effectue par traînage ou par téléphérage.</a:t>
            </a:r>
          </a:p>
          <a:p>
            <a:pPr algn="just" eaLnBrk="1" hangingPunct="1"/>
            <a:r>
              <a:rPr lang="fr-FR" sz="1400" i="1" dirty="0" smtClean="0">
                <a:solidFill>
                  <a:srgbClr val="6600CC"/>
                </a:solidFill>
              </a:rPr>
              <a:t>Débardage par téléphérage</a:t>
            </a:r>
            <a:r>
              <a:rPr lang="fr-FR" sz="1400" b="0" dirty="0" smtClean="0">
                <a:solidFill>
                  <a:srgbClr val="6600CC"/>
                </a:solidFill>
              </a:rPr>
              <a:t> : Méthode de débardage consistant à transporter les billes au moyen de téléphériques forestiers auxquels on suspend entièrement ou en partie les billes pendant leur transport vers le premier dépôt transitoire. En comparaison des systèmes de débardage par traînage, les systèmes de débardage par téléphérage se caractérisent essentiellement par le fait que la source d'énergie motrice ne se déplace pas sur le sol pendant le débardage. </a:t>
            </a:r>
            <a:endParaRPr lang="fr-FR" sz="1400" b="0" dirty="0">
              <a:solidFill>
                <a:srgbClr val="6600CC"/>
              </a:solidFill>
            </a:endParaRPr>
          </a:p>
          <a:p>
            <a:pPr algn="just" eaLnBrk="1" hangingPunct="1"/>
            <a:r>
              <a:rPr lang="fr-FR" sz="1400" i="1" dirty="0">
                <a:solidFill>
                  <a:srgbClr val="6600CC"/>
                </a:solidFill>
              </a:rPr>
              <a:t>Débardage par traînage</a:t>
            </a:r>
            <a:r>
              <a:rPr lang="fr-FR" sz="1400" b="0" dirty="0">
                <a:solidFill>
                  <a:srgbClr val="6600CC"/>
                </a:solidFill>
              </a:rPr>
              <a:t> : Méthode de débardage consistant à traîner les billes jusqu'au premier dépôt transitoire, plutôt que de les suspendre en l'air ou de les transporter sur un véhicule.</a:t>
            </a:r>
          </a:p>
          <a:p>
            <a:pPr algn="just" eaLnBrk="1" hangingPunct="1"/>
            <a:r>
              <a:rPr lang="fr-FR" sz="1400" i="1" dirty="0">
                <a:solidFill>
                  <a:srgbClr val="6600CC"/>
                </a:solidFill>
              </a:rPr>
              <a:t>Débarder</a:t>
            </a:r>
            <a:r>
              <a:rPr lang="fr-FR" sz="1400" b="0" dirty="0">
                <a:solidFill>
                  <a:srgbClr val="6600CC"/>
                </a:solidFill>
              </a:rPr>
              <a:t> : </a:t>
            </a:r>
            <a:r>
              <a:rPr lang="fr-FR" sz="1400" b="0" dirty="0">
                <a:solidFill>
                  <a:srgbClr val="6600CC"/>
                </a:solidFill>
                <a:hlinkClick r:id="rId2" tooltip="transporter"/>
              </a:rPr>
              <a:t>Transporter</a:t>
            </a:r>
            <a:r>
              <a:rPr lang="fr-FR" sz="1400" b="0" dirty="0">
                <a:solidFill>
                  <a:srgbClr val="6600CC"/>
                </a:solidFill>
              </a:rPr>
              <a:t> hors du </a:t>
            </a:r>
            <a:r>
              <a:rPr lang="fr-FR" sz="1400" b="0" dirty="0">
                <a:solidFill>
                  <a:srgbClr val="6600CC"/>
                </a:solidFill>
                <a:hlinkClick r:id="rId3" tooltip="taillis"/>
              </a:rPr>
              <a:t>taillis</a:t>
            </a:r>
            <a:r>
              <a:rPr lang="fr-FR" sz="1400" b="0" dirty="0">
                <a:solidFill>
                  <a:srgbClr val="6600CC"/>
                </a:solidFill>
              </a:rPr>
              <a:t> où ils ont été </a:t>
            </a:r>
            <a:r>
              <a:rPr lang="fr-FR" sz="1400" b="0" dirty="0">
                <a:solidFill>
                  <a:srgbClr val="6600CC"/>
                </a:solidFill>
                <a:hlinkClick r:id="rId4" tooltip="coupé"/>
              </a:rPr>
              <a:t>coupés</a:t>
            </a:r>
            <a:r>
              <a:rPr lang="fr-FR" sz="1400" b="0" dirty="0">
                <a:solidFill>
                  <a:srgbClr val="6600CC"/>
                </a:solidFill>
              </a:rPr>
              <a:t> des bois sur les </a:t>
            </a:r>
            <a:r>
              <a:rPr lang="fr-FR" sz="1400" b="0" dirty="0">
                <a:solidFill>
                  <a:srgbClr val="6600CC"/>
                </a:solidFill>
                <a:hlinkClick r:id="rId5" tooltip="voiture"/>
              </a:rPr>
              <a:t>voitures</a:t>
            </a:r>
            <a:r>
              <a:rPr lang="fr-FR" sz="1400" b="0" dirty="0">
                <a:solidFill>
                  <a:srgbClr val="6600CC"/>
                </a:solidFill>
              </a:rPr>
              <a:t> pour que celles-ci n’</a:t>
            </a:r>
            <a:r>
              <a:rPr lang="fr-FR" sz="1400" b="0" dirty="0">
                <a:solidFill>
                  <a:srgbClr val="6600CC"/>
                </a:solidFill>
                <a:hlinkClick r:id="rId6" tooltip="endommager"/>
              </a:rPr>
              <a:t>endommagent</a:t>
            </a:r>
            <a:r>
              <a:rPr lang="fr-FR" sz="1400" b="0" dirty="0">
                <a:solidFill>
                  <a:srgbClr val="6600CC"/>
                </a:solidFill>
              </a:rPr>
              <a:t> pas les </a:t>
            </a:r>
            <a:r>
              <a:rPr lang="fr-FR" sz="1400" b="0" dirty="0">
                <a:solidFill>
                  <a:srgbClr val="6600CC"/>
                </a:solidFill>
                <a:hlinkClick r:id="rId7" tooltip="nouveau"/>
              </a:rPr>
              <a:t>nouvelles</a:t>
            </a:r>
            <a:r>
              <a:rPr lang="fr-FR" sz="1400" b="0" dirty="0">
                <a:solidFill>
                  <a:srgbClr val="6600CC"/>
                </a:solidFill>
              </a:rPr>
              <a:t> </a:t>
            </a:r>
            <a:r>
              <a:rPr lang="fr-FR" sz="1400" b="0" dirty="0">
                <a:solidFill>
                  <a:srgbClr val="6600CC"/>
                </a:solidFill>
                <a:hlinkClick r:id="rId8" tooltip="pousse"/>
              </a:rPr>
              <a:t>pousses</a:t>
            </a:r>
            <a:r>
              <a:rPr lang="fr-FR" sz="1400" b="0" dirty="0">
                <a:solidFill>
                  <a:srgbClr val="6600CC"/>
                </a:solidFill>
              </a:rPr>
              <a:t> en </a:t>
            </a:r>
            <a:r>
              <a:rPr lang="fr-FR" sz="1400" b="0" dirty="0">
                <a:solidFill>
                  <a:srgbClr val="6600CC"/>
                </a:solidFill>
                <a:hlinkClick r:id="rId9" tooltip="pénétrant"/>
              </a:rPr>
              <a:t>pénétrant</a:t>
            </a:r>
            <a:r>
              <a:rPr lang="fr-FR" sz="1400" b="0" dirty="0">
                <a:solidFill>
                  <a:srgbClr val="6600CC"/>
                </a:solidFill>
              </a:rPr>
              <a:t> dans ce taillis. </a:t>
            </a:r>
          </a:p>
          <a:p>
            <a:pPr algn="just" eaLnBrk="1" hangingPunct="1"/>
            <a:r>
              <a:rPr lang="fr-FR" sz="1400" i="1" dirty="0">
                <a:solidFill>
                  <a:srgbClr val="6600CC"/>
                </a:solidFill>
              </a:rPr>
              <a:t>Déboisement</a:t>
            </a:r>
            <a:r>
              <a:rPr lang="fr-FR" sz="1400" b="0" dirty="0">
                <a:solidFill>
                  <a:srgbClr val="6600CC"/>
                </a:solidFill>
              </a:rPr>
              <a:t> : Réduction de la surface boisée. Voir </a:t>
            </a:r>
            <a:r>
              <a:rPr lang="fr-FR" sz="1400" i="1" dirty="0" smtClean="0">
                <a:solidFill>
                  <a:srgbClr val="6600CC"/>
                </a:solidFill>
              </a:rPr>
              <a:t>déforestation</a:t>
            </a:r>
            <a:r>
              <a:rPr lang="fr-FR" sz="1400" b="0" dirty="0" smtClean="0">
                <a:solidFill>
                  <a:srgbClr val="6600CC"/>
                </a:solidFill>
              </a:rPr>
              <a:t>.</a:t>
            </a:r>
          </a:p>
          <a:p>
            <a:pPr algn="just" eaLnBrk="1" hangingPunct="1"/>
            <a:r>
              <a:rPr lang="fr-FR" sz="1400" i="1" dirty="0">
                <a:hlinkClick r:id="rId10" tooltip="Déforestation"/>
              </a:rPr>
              <a:t>Déforestation</a:t>
            </a:r>
            <a:r>
              <a:rPr lang="fr-FR" sz="1400" b="0" dirty="0">
                <a:solidFill>
                  <a:srgbClr val="6600CC"/>
                </a:solidFill>
              </a:rPr>
              <a:t> : Diminution des surfaces couvertes de forêt(s).</a:t>
            </a:r>
          </a:p>
          <a:p>
            <a:pPr algn="just" eaLnBrk="1" hangingPunct="1"/>
            <a:r>
              <a:rPr lang="fr-FR" sz="1400" i="1" dirty="0">
                <a:hlinkClick r:id="rId11" tooltip="Défrichement"/>
              </a:rPr>
              <a:t>Défrichement</a:t>
            </a:r>
            <a:r>
              <a:rPr lang="fr-FR" sz="1400" b="0" dirty="0">
                <a:solidFill>
                  <a:srgbClr val="6600CC"/>
                </a:solidFill>
              </a:rPr>
              <a:t> ou </a:t>
            </a:r>
            <a:r>
              <a:rPr lang="fr-FR" sz="1400" i="1" dirty="0">
                <a:solidFill>
                  <a:srgbClr val="6600CC"/>
                </a:solidFill>
              </a:rPr>
              <a:t>défrichage</a:t>
            </a:r>
            <a:r>
              <a:rPr lang="fr-FR" sz="1400" b="0" dirty="0">
                <a:solidFill>
                  <a:srgbClr val="6600CC"/>
                </a:solidFill>
              </a:rPr>
              <a:t> : Opération ayant pour effet de détruire l'état boisé d'un terrain et de mettre fin à sa destination forestière.</a:t>
            </a:r>
          </a:p>
          <a:p>
            <a:pPr algn="just" eaLnBrk="1" hangingPunct="1"/>
            <a:r>
              <a:rPr lang="fr-FR" sz="1400" i="1" dirty="0">
                <a:solidFill>
                  <a:srgbClr val="6600CC"/>
                </a:solidFill>
              </a:rPr>
              <a:t>Dégagement</a:t>
            </a:r>
            <a:r>
              <a:rPr lang="fr-FR" sz="1400" b="0" dirty="0">
                <a:solidFill>
                  <a:srgbClr val="6600CC"/>
                </a:solidFill>
              </a:rPr>
              <a:t> : Opération sylvicole qui consiste à supprimer tout ou partie de la végétation qui concurrence les sujets faisant l’objet de la culture principale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1010AFF-0A78-468B-823F-9AFF9B778FA5}" type="slidenum">
              <a:rPr lang="fr-FR" sz="1200" b="0">
                <a:solidFill>
                  <a:schemeClr val="tx1">
                    <a:tint val="75000"/>
                  </a:schemeClr>
                </a:solidFill>
                <a:latin typeface="Times New Roman" pitchFamily="18" charset="0"/>
              </a:rPr>
              <a:pPr algn="r" fontAlgn="auto">
                <a:spcBef>
                  <a:spcPts val="0"/>
                </a:spcBef>
                <a:spcAft>
                  <a:spcPts val="0"/>
                </a:spcAft>
                <a:defRPr/>
              </a:pPr>
              <a:t>155</a:t>
            </a:fld>
            <a:endParaRPr lang="fr-FR" sz="1200" b="0" dirty="0">
              <a:solidFill>
                <a:schemeClr val="tx1">
                  <a:tint val="75000"/>
                </a:schemeClr>
              </a:solidFill>
              <a:latin typeface="Times New Roman" pitchFamily="18" charset="0"/>
            </a:endParaRPr>
          </a:p>
        </p:txBody>
      </p:sp>
      <p:sp>
        <p:nvSpPr>
          <p:cNvPr id="151555" name="ZoneTexte 4"/>
          <p:cNvSpPr txBox="1">
            <a:spLocks noChangeArrowheads="1"/>
          </p:cNvSpPr>
          <p:nvPr/>
        </p:nvSpPr>
        <p:spPr bwMode="auto">
          <a:xfrm>
            <a:off x="214313" y="928688"/>
            <a:ext cx="8786812"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Dendrochronologie</a:t>
            </a:r>
            <a:r>
              <a:rPr lang="fr-FR" sz="1400" b="0" dirty="0" smtClean="0">
                <a:solidFill>
                  <a:srgbClr val="6600CC"/>
                </a:solidFill>
              </a:rPr>
              <a:t> : méthode scientifique permettant en particulier d'obtenir des </a:t>
            </a:r>
            <a:r>
              <a:rPr lang="fr-FR" sz="1400" b="0" dirty="0" smtClean="0">
                <a:solidFill>
                  <a:srgbClr val="6600CC"/>
                </a:solidFill>
                <a:hlinkClick r:id="rId2" action="ppaction://hlinkfile" tooltip="Datation"/>
              </a:rPr>
              <a:t>datations</a:t>
            </a:r>
            <a:r>
              <a:rPr lang="fr-FR" sz="1400" b="0" dirty="0" smtClean="0">
                <a:solidFill>
                  <a:srgbClr val="6600CC"/>
                </a:solidFill>
              </a:rPr>
              <a:t> de pièces de </a:t>
            </a:r>
            <a:r>
              <a:rPr lang="fr-FR" sz="1400" b="0" dirty="0" smtClean="0">
                <a:solidFill>
                  <a:srgbClr val="6600CC"/>
                </a:solidFill>
                <a:hlinkClick r:id="rId3" action="ppaction://hlinkfile" tooltip="Bois"/>
              </a:rPr>
              <a:t>bois</a:t>
            </a:r>
            <a:r>
              <a:rPr lang="fr-FR" sz="1400" b="0" dirty="0" smtClean="0">
                <a:solidFill>
                  <a:srgbClr val="6600CC"/>
                </a:solidFill>
              </a:rPr>
              <a:t> à l’année près en comptant et en analysant la morphologie des anneaux de croissance (ou </a:t>
            </a:r>
            <a:r>
              <a:rPr lang="fr-FR" sz="1400" b="0" i="1" dirty="0" smtClean="0">
                <a:solidFill>
                  <a:srgbClr val="6600CC"/>
                </a:solidFill>
                <a:hlinkClick r:id="rId4" action="ppaction://hlinkfile" tooltip="Cerne (botanique) (page inexistante)"/>
              </a:rPr>
              <a:t>cernes</a:t>
            </a:r>
            <a:r>
              <a:rPr lang="fr-FR" sz="1400" b="0" dirty="0" smtClean="0">
                <a:solidFill>
                  <a:srgbClr val="6600CC"/>
                </a:solidFill>
              </a:rPr>
              <a:t>) des </a:t>
            </a:r>
            <a:r>
              <a:rPr lang="fr-FR" sz="1400" b="0" dirty="0" smtClean="0">
                <a:solidFill>
                  <a:srgbClr val="6600CC"/>
                </a:solidFill>
                <a:hlinkClick r:id="rId5" action="ppaction://hlinkfile" tooltip="Arbre"/>
              </a:rPr>
              <a:t>arbres</a:t>
            </a:r>
            <a:r>
              <a:rPr lang="fr-FR" sz="1400" b="0" dirty="0" smtClean="0">
                <a:solidFill>
                  <a:srgbClr val="6600CC"/>
                </a:solidFill>
              </a:rPr>
              <a:t>. Elle permet également de reconstituer les changements climatiques et environnementaux (Voir </a:t>
            </a:r>
            <a:r>
              <a:rPr lang="fr-FR" sz="1400" b="0" i="1" dirty="0" smtClean="0">
                <a:solidFill>
                  <a:srgbClr val="6600CC"/>
                </a:solidFill>
              </a:rPr>
              <a:t>cernes de croissance</a:t>
            </a:r>
            <a:r>
              <a:rPr lang="fr-FR" sz="1400" b="0" dirty="0" smtClean="0">
                <a:solidFill>
                  <a:srgbClr val="6600CC"/>
                </a:solidFill>
              </a:rPr>
              <a:t>) voir aussi </a:t>
            </a:r>
            <a:r>
              <a:rPr lang="fr-FR" sz="1400" b="0" dirty="0" smtClean="0">
                <a:solidFill>
                  <a:srgbClr val="6600CC"/>
                </a:solidFill>
                <a:hlinkClick r:id="rId6"/>
              </a:rPr>
              <a:t>www.globecanada.ca/globe/francais/activites/dendrochronologie.cfm</a:t>
            </a:r>
            <a:r>
              <a:rPr lang="fr-FR" sz="1400" b="0" dirty="0" smtClean="0">
                <a:solidFill>
                  <a:srgbClr val="6600CC"/>
                </a:solidFill>
              </a:rPr>
              <a:t> .</a:t>
            </a:r>
            <a:endParaRPr lang="fr-FR" sz="1400" b="0" i="1" dirty="0" smtClean="0">
              <a:solidFill>
                <a:srgbClr val="6600CC"/>
              </a:solidFill>
              <a:hlinkClick r:id="rId7" tooltip="Dendrologie"/>
            </a:endParaRPr>
          </a:p>
          <a:p>
            <a:pPr algn="just" eaLnBrk="1" hangingPunct="1"/>
            <a:r>
              <a:rPr lang="fr-FR" sz="1400" i="1" dirty="0" smtClean="0">
                <a:solidFill>
                  <a:srgbClr val="6600CC"/>
                </a:solidFill>
                <a:hlinkClick r:id="rId7" tooltip="Dendrologie"/>
              </a:rPr>
              <a:t>Dendrologie</a:t>
            </a:r>
            <a:r>
              <a:rPr lang="fr-FR" sz="1400" b="0" dirty="0" smtClean="0">
                <a:solidFill>
                  <a:srgbClr val="6600CC"/>
                </a:solidFill>
              </a:rPr>
              <a:t> (forestière) : Étude et identification des arbres.</a:t>
            </a:r>
            <a:endParaRPr lang="fr-FR" sz="1200" b="0" dirty="0" smtClean="0">
              <a:solidFill>
                <a:srgbClr val="6600CC"/>
              </a:solidFill>
            </a:endParaRPr>
          </a:p>
          <a:p>
            <a:pPr algn="just" eaLnBrk="1" hangingPunct="1"/>
            <a:r>
              <a:rPr lang="fr-FR" sz="1200" i="1" dirty="0">
                <a:solidFill>
                  <a:srgbClr val="6600CC"/>
                </a:solidFill>
              </a:rPr>
              <a:t>Dent</a:t>
            </a:r>
            <a:r>
              <a:rPr lang="fr-FR" sz="1200" b="0" dirty="0">
                <a:solidFill>
                  <a:srgbClr val="6600CC"/>
                </a:solidFill>
              </a:rPr>
              <a:t> : saillie généralement petite et pointue au bord d'une feuille ou d'un pétale.</a:t>
            </a:r>
            <a:endParaRPr lang="fr-FR" sz="1200" b="0" dirty="0" smtClean="0">
              <a:solidFill>
                <a:srgbClr val="6600CC"/>
              </a:solidFill>
            </a:endParaRPr>
          </a:p>
          <a:p>
            <a:pPr algn="just" eaLnBrk="1" hangingPunct="1"/>
            <a:r>
              <a:rPr lang="fr-FR" sz="1400" i="1" dirty="0" smtClean="0">
                <a:solidFill>
                  <a:srgbClr val="6600CC"/>
                </a:solidFill>
                <a:hlinkClick r:id="rId8" tooltip="Dépressage"/>
              </a:rPr>
              <a:t>Dépressage</a:t>
            </a:r>
            <a:r>
              <a:rPr lang="fr-FR" sz="1400" b="0" dirty="0" smtClean="0">
                <a:solidFill>
                  <a:srgbClr val="6600CC"/>
                </a:solidFill>
              </a:rPr>
              <a:t> : a) Opération sylvicole qui consiste à supprimer un certain nombre de jeunes sujets dans un peuplement très dense et issu de semis. b) opération manuelle consistant à supprimer certain nombre de jeunes sujets issu d'une régénération naturelle dans un peuplement très dense dont la hauteur des tiges dominantes est généralement inférieure à 9 m, toujours pour améliorer la croissance de ceux restant. Cette opération est effectuée à l'aide d'une débroussailleuse à dos, par cloisonnement ou par abattage. Elle abaisse fortement la densité des jeunes peuplements. C’est une intervention de masse, sans désignation des tiges d’avenir et sans récolte des tiges supprimées. c) Desserrement des rejets sur une souche, pour favoriser la croissance des plus beaux rejets et éliminer les mal conformés ou les malades. </a:t>
            </a:r>
          </a:p>
          <a:p>
            <a:pPr algn="just" eaLnBrk="1" hangingPunct="1"/>
            <a:r>
              <a:rPr lang="fr-FR" sz="1400" i="1" dirty="0" err="1" smtClean="0">
                <a:solidFill>
                  <a:srgbClr val="6600CC"/>
                </a:solidFill>
              </a:rPr>
              <a:t>Dehesa</a:t>
            </a:r>
            <a:r>
              <a:rPr lang="fr-FR" sz="1400" b="0" dirty="0" smtClean="0">
                <a:solidFill>
                  <a:srgbClr val="6600CC"/>
                </a:solidFill>
              </a:rPr>
              <a:t> : Paysage arboré lie ou système agro-</a:t>
            </a:r>
            <a:r>
              <a:rPr lang="fr-FR" sz="1400" b="0" dirty="0" err="1" smtClean="0">
                <a:solidFill>
                  <a:srgbClr val="6600CC"/>
                </a:solidFill>
              </a:rPr>
              <a:t>sylvo</a:t>
            </a:r>
            <a:r>
              <a:rPr lang="fr-FR" sz="1400" b="0" dirty="0" smtClean="0">
                <a:solidFill>
                  <a:srgbClr val="6600CC"/>
                </a:solidFill>
              </a:rPr>
              <a:t>-pastoral espagnol.</a:t>
            </a:r>
          </a:p>
          <a:p>
            <a:pPr algn="just" eaLnBrk="1" hangingPunct="1"/>
            <a:r>
              <a:rPr lang="fr-FR" sz="1400" i="1" dirty="0" smtClean="0">
                <a:solidFill>
                  <a:srgbClr val="6600CC"/>
                </a:solidFill>
              </a:rPr>
              <a:t>Dense</a:t>
            </a:r>
            <a:r>
              <a:rPr lang="fr-FR" sz="1400" b="0" dirty="0" smtClean="0">
                <a:solidFill>
                  <a:srgbClr val="6600CC"/>
                </a:solidFill>
              </a:rPr>
              <a:t> (forêt) : Peuplement fermé d’arbres et d’arbustes atteignant diverses hauteurs.</a:t>
            </a:r>
            <a:endParaRPr lang="fr-FR" sz="1400" b="0" dirty="0">
              <a:solidFill>
                <a:srgbClr val="6600CC"/>
              </a:solidFill>
            </a:endParaRPr>
          </a:p>
          <a:p>
            <a:pPr algn="just" eaLnBrk="1" hangingPunct="1"/>
            <a:r>
              <a:rPr lang="fr-FR" sz="1400" i="1" dirty="0">
                <a:solidFill>
                  <a:srgbClr val="6600CC"/>
                </a:solidFill>
              </a:rPr>
              <a:t>Désertification</a:t>
            </a:r>
            <a:r>
              <a:rPr lang="fr-FR" sz="1400" b="0" dirty="0">
                <a:solidFill>
                  <a:srgbClr val="6600CC"/>
                </a:solidFill>
              </a:rPr>
              <a:t> : Expansion des déserts due à un changement climatique, un broutage excessif ou l’élimination de la végétation suite aux activités humaines</a:t>
            </a:r>
            <a:r>
              <a:rPr lang="fr-FR" sz="1400" b="0" dirty="0" smtClean="0">
                <a:solidFill>
                  <a:srgbClr val="6600CC"/>
                </a:solidFill>
              </a:rPr>
              <a:t>.</a:t>
            </a:r>
          </a:p>
          <a:p>
            <a:pPr algn="just" eaLnBrk="1" hangingPunct="1"/>
            <a:r>
              <a:rPr lang="fr-FR" sz="1400" i="1" dirty="0">
                <a:solidFill>
                  <a:srgbClr val="6600CC"/>
                </a:solidFill>
              </a:rPr>
              <a:t>DHP</a:t>
            </a:r>
            <a:r>
              <a:rPr lang="fr-FR" sz="1400" b="0" dirty="0">
                <a:solidFill>
                  <a:srgbClr val="6600CC"/>
                </a:solidFill>
              </a:rPr>
              <a:t> : diamètre à hauteur de poitrine (à 1.30m).</a:t>
            </a:r>
          </a:p>
          <a:p>
            <a:pPr algn="just" eaLnBrk="1" hangingPunct="1"/>
            <a:r>
              <a:rPr lang="fr-FR" sz="1400" i="1" dirty="0">
                <a:solidFill>
                  <a:srgbClr val="6600CC"/>
                </a:solidFill>
              </a:rPr>
              <a:t>Diamètre à hauteur de poitrine</a:t>
            </a:r>
            <a:r>
              <a:rPr lang="fr-FR" sz="1400" b="0" dirty="0">
                <a:solidFill>
                  <a:srgbClr val="6600CC"/>
                </a:solidFill>
              </a:rPr>
              <a:t> : Diamètre d'un arbre mesuré à une distance de référence standard (généralement 1,3 m) au-dessus du sol du côté amont après enlèvement de la litière accumulée. Dans le cas des arbres à gros contreforts, on mesure souvent le diamètre en un point situé au-dessus de l'évasement principal des contreforts</a:t>
            </a:r>
            <a:r>
              <a:rPr lang="fr-FR" sz="1400" b="0" dirty="0" smtClean="0">
                <a:solidFill>
                  <a:srgbClr val="6600CC"/>
                </a:solidFill>
              </a:rPr>
              <a:t>.</a:t>
            </a:r>
          </a:p>
          <a:p>
            <a:pPr algn="just" eaLnBrk="1" hangingPunct="1"/>
            <a:r>
              <a:rPr lang="fr-FR" sz="1400" i="1" dirty="0">
                <a:solidFill>
                  <a:srgbClr val="6600CC"/>
                </a:solidFill>
              </a:rPr>
              <a:t>Diamètre</a:t>
            </a:r>
            <a:r>
              <a:rPr lang="fr-FR" sz="1400" b="0" dirty="0">
                <a:solidFill>
                  <a:srgbClr val="6600CC"/>
                </a:solidFill>
              </a:rPr>
              <a:t> (du tronc) : Diamètre du tronc d’un arbre mesuré à hauteur de poitrine, soit environ 1,30 m à partir du sol, ou immédiatement au-dessus des éventuels contreforts ou racines-échasses</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6307D8C-7AC5-416F-9212-8853C05091A7}" type="slidenum">
              <a:rPr lang="fr-FR" sz="1200" b="0">
                <a:solidFill>
                  <a:schemeClr val="tx1">
                    <a:tint val="75000"/>
                  </a:schemeClr>
                </a:solidFill>
                <a:latin typeface="Times New Roman" pitchFamily="18" charset="0"/>
              </a:rPr>
              <a:pPr algn="r" fontAlgn="auto">
                <a:spcBef>
                  <a:spcPts val="0"/>
                </a:spcBef>
                <a:spcAft>
                  <a:spcPts val="0"/>
                </a:spcAft>
                <a:defRPr/>
              </a:pPr>
              <a:t>156</a:t>
            </a:fld>
            <a:endParaRPr lang="fr-FR" sz="1200" b="0" dirty="0">
              <a:solidFill>
                <a:schemeClr val="tx1">
                  <a:tint val="75000"/>
                </a:schemeClr>
              </a:solidFill>
              <a:latin typeface="Times New Roman" pitchFamily="18" charset="0"/>
            </a:endParaRPr>
          </a:p>
        </p:txBody>
      </p:sp>
      <p:sp>
        <p:nvSpPr>
          <p:cNvPr id="152580" name="ZoneTexte 4"/>
          <p:cNvSpPr txBox="1">
            <a:spLocks noChangeArrowheads="1"/>
          </p:cNvSpPr>
          <p:nvPr/>
        </p:nvSpPr>
        <p:spPr bwMode="auto">
          <a:xfrm>
            <a:off x="214313" y="928688"/>
            <a:ext cx="8786812"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200" i="1" dirty="0" smtClean="0">
                <a:solidFill>
                  <a:srgbClr val="6600CC"/>
                </a:solidFill>
              </a:rPr>
              <a:t>Dioïque</a:t>
            </a:r>
            <a:r>
              <a:rPr lang="fr-FR" sz="1200" b="0" dirty="0" smtClean="0">
                <a:solidFill>
                  <a:srgbClr val="6600CC"/>
                </a:solidFill>
              </a:rPr>
              <a:t> </a:t>
            </a:r>
            <a:r>
              <a:rPr lang="fr-FR" sz="1200" b="0" dirty="0">
                <a:solidFill>
                  <a:srgbClr val="6600CC"/>
                </a:solidFill>
              </a:rPr>
              <a:t>: qui porte les fleurs mâles et les fleurs femelles sur des plantes </a:t>
            </a:r>
            <a:r>
              <a:rPr lang="fr-FR" sz="1200" b="0" dirty="0" smtClean="0">
                <a:solidFill>
                  <a:srgbClr val="6600CC"/>
                </a:solidFill>
              </a:rPr>
              <a:t>différentes (le contraire : </a:t>
            </a:r>
            <a:r>
              <a:rPr lang="fr-FR" sz="1200" b="0" i="1" dirty="0" smtClean="0">
                <a:solidFill>
                  <a:srgbClr val="6600CC"/>
                </a:solidFill>
              </a:rPr>
              <a:t>monoïque</a:t>
            </a:r>
            <a:r>
              <a:rPr lang="fr-FR" sz="1200" b="0" dirty="0" smtClean="0">
                <a:solidFill>
                  <a:srgbClr val="6600CC"/>
                </a:solidFill>
              </a:rPr>
              <a:t>).</a:t>
            </a:r>
          </a:p>
          <a:p>
            <a:pPr algn="just" eaLnBrk="1" hangingPunct="1"/>
            <a:r>
              <a:rPr lang="fr-FR" sz="1400" i="1" dirty="0" smtClean="0">
                <a:solidFill>
                  <a:srgbClr val="6600CC"/>
                </a:solidFill>
              </a:rPr>
              <a:t>Diversité biologique</a:t>
            </a:r>
            <a:r>
              <a:rPr lang="fr-FR" sz="1400" b="0" dirty="0" smtClean="0">
                <a:solidFill>
                  <a:srgbClr val="6600CC"/>
                </a:solidFill>
              </a:rPr>
              <a:t> : La variabilité entre les organismes vivants de n’importe quelle origine, y inclus, entre autres, les écosystèmes terrestres, marins et hydriques et les complexes écologique desquels ils font parti ; ici sont compris la diversité des espèces mêmes, entre espèces et des écosystèmes (Voir la Convention sur la  Diversité Biologique, 1992).</a:t>
            </a:r>
            <a:r>
              <a:rPr lang="fr-FR" sz="1400" dirty="0" smtClean="0">
                <a:solidFill>
                  <a:srgbClr val="6600CC"/>
                </a:solidFill>
              </a:rPr>
              <a:t> </a:t>
            </a:r>
            <a:endParaRPr lang="fr-FR" sz="1400" b="0" dirty="0" smtClean="0">
              <a:solidFill>
                <a:srgbClr val="6600CC"/>
              </a:solidFill>
            </a:endParaRPr>
          </a:p>
          <a:p>
            <a:pPr algn="just" eaLnBrk="1" hangingPunct="1"/>
            <a:r>
              <a:rPr lang="fr-FR" sz="1200" i="1" dirty="0" smtClean="0">
                <a:solidFill>
                  <a:srgbClr val="6600CC"/>
                </a:solidFill>
              </a:rPr>
              <a:t>Domaine </a:t>
            </a:r>
            <a:r>
              <a:rPr lang="fr-FR" sz="1200" i="1" dirty="0" err="1" smtClean="0">
                <a:solidFill>
                  <a:srgbClr val="6600CC"/>
                </a:solidFill>
              </a:rPr>
              <a:t>sarmatique</a:t>
            </a:r>
            <a:r>
              <a:rPr lang="fr-FR" sz="1200" i="1" dirty="0" smtClean="0">
                <a:solidFill>
                  <a:srgbClr val="6600CC"/>
                </a:solidFill>
              </a:rPr>
              <a:t> </a:t>
            </a:r>
            <a:r>
              <a:rPr lang="fr-FR" sz="1200" b="0" dirty="0" smtClean="0">
                <a:solidFill>
                  <a:srgbClr val="6600CC"/>
                </a:solidFill>
              </a:rPr>
              <a:t>: Domaine phytogéographique qui couvre l’est du bassin danubien et le sud de la Russie d’Europe.</a:t>
            </a:r>
          </a:p>
          <a:p>
            <a:pPr algn="just" eaLnBrk="1" hangingPunct="1"/>
            <a:r>
              <a:rPr lang="fr-FR" sz="1200" i="1" dirty="0" smtClean="0">
                <a:solidFill>
                  <a:srgbClr val="6600CC"/>
                </a:solidFill>
              </a:rPr>
              <a:t>Domaine </a:t>
            </a:r>
            <a:r>
              <a:rPr lang="fr-FR" sz="1200" i="1" dirty="0" err="1" smtClean="0">
                <a:solidFill>
                  <a:srgbClr val="6600CC"/>
                </a:solidFill>
              </a:rPr>
              <a:t>thermonémoral</a:t>
            </a:r>
            <a:r>
              <a:rPr lang="fr-FR" sz="1200" i="1" dirty="0" smtClean="0">
                <a:solidFill>
                  <a:srgbClr val="6600CC"/>
                </a:solidFill>
              </a:rPr>
              <a:t> </a:t>
            </a:r>
            <a:r>
              <a:rPr lang="fr-FR" sz="1200" b="0" dirty="0" smtClean="0">
                <a:solidFill>
                  <a:srgbClr val="6600CC"/>
                </a:solidFill>
              </a:rPr>
              <a:t>: Domaine phytogéographique correspondant à la zone de transition entre Europe tempérée et Europe méditerranéenne.</a:t>
            </a:r>
          </a:p>
          <a:p>
            <a:pPr algn="just" eaLnBrk="1" hangingPunct="1"/>
            <a:r>
              <a:rPr lang="fr-FR" sz="1400" i="1" dirty="0" smtClean="0">
                <a:solidFill>
                  <a:srgbClr val="6600CC"/>
                </a:solidFill>
              </a:rPr>
              <a:t>Domaine forestier permanent</a:t>
            </a:r>
            <a:r>
              <a:rPr lang="fr-FR" sz="1400" b="0" dirty="0" smtClean="0">
                <a:solidFill>
                  <a:srgbClr val="6600CC"/>
                </a:solidFill>
              </a:rPr>
              <a:t> : Dans un pays donné, superficie totale de terrain forestier où, par décret officiel, la forêt doit être maintenue à perpétuité. </a:t>
            </a:r>
          </a:p>
          <a:p>
            <a:pPr algn="just" eaLnBrk="1" hangingPunct="1"/>
            <a:r>
              <a:rPr lang="fr-FR" sz="1400" i="1" dirty="0" smtClean="0">
                <a:solidFill>
                  <a:srgbClr val="6600CC"/>
                </a:solidFill>
              </a:rPr>
              <a:t>Dominants (arbres)</a:t>
            </a:r>
            <a:r>
              <a:rPr lang="fr-FR" sz="1400" b="0" dirty="0" smtClean="0">
                <a:solidFill>
                  <a:srgbClr val="6600CC"/>
                </a:solidFill>
              </a:rPr>
              <a:t> : Arbres dont les cimes sont au niveau ou au-dessus de la partie principale du couvert forestier.</a:t>
            </a:r>
          </a:p>
          <a:p>
            <a:pPr algn="just" eaLnBrk="1" hangingPunct="1"/>
            <a:r>
              <a:rPr lang="fr-FR" sz="1400" i="1" dirty="0" smtClean="0">
                <a:solidFill>
                  <a:srgbClr val="6600CC"/>
                </a:solidFill>
              </a:rPr>
              <a:t>Dominante</a:t>
            </a:r>
            <a:r>
              <a:rPr lang="fr-FR" sz="1400" b="0" dirty="0" smtClean="0">
                <a:solidFill>
                  <a:srgbClr val="6600CC"/>
                </a:solidFill>
              </a:rPr>
              <a:t> (essence) : </a:t>
            </a:r>
            <a:r>
              <a:rPr lang="fr-FR" sz="1400" i="1" dirty="0" smtClean="0">
                <a:solidFill>
                  <a:srgbClr val="6600CC"/>
                </a:solidFill>
              </a:rPr>
              <a:t>Essence dominante .</a:t>
            </a:r>
          </a:p>
          <a:p>
            <a:pPr algn="just" eaLnBrk="1" hangingPunct="1"/>
            <a:r>
              <a:rPr lang="fr-FR" sz="1200" i="1" dirty="0" smtClean="0">
                <a:solidFill>
                  <a:srgbClr val="6600CC"/>
                </a:solidFill>
              </a:rPr>
              <a:t>Dormance</a:t>
            </a:r>
            <a:r>
              <a:rPr lang="fr-FR" sz="1200" b="0" dirty="0" smtClean="0">
                <a:solidFill>
                  <a:srgbClr val="6600CC"/>
                </a:solidFill>
              </a:rPr>
              <a:t> : La plupart des graines d'arbres récoltées en automne sont incapables de germer. Même installées dans un sol fertile, arrosées, elles ne germent pas. Le responsable de ce blocage est un mécanisme appelé "dormance", qui les empêche de germer à l'automne, avant l'arrivée du froid. Et leur évite de se faire cueillir par les premières gelées (voir aussi </a:t>
            </a:r>
            <a:r>
              <a:rPr lang="fr-FR" sz="1200" b="0" i="1" dirty="0" smtClean="0">
                <a:solidFill>
                  <a:srgbClr val="6600CC"/>
                </a:solidFill>
              </a:rPr>
              <a:t>stratification</a:t>
            </a:r>
            <a:r>
              <a:rPr lang="fr-FR" sz="1200" b="0" dirty="0" smtClean="0">
                <a:solidFill>
                  <a:srgbClr val="6600CC"/>
                </a:solidFill>
              </a:rPr>
              <a:t>). </a:t>
            </a:r>
          </a:p>
          <a:p>
            <a:pPr algn="just" eaLnBrk="1" hangingPunct="1"/>
            <a:r>
              <a:rPr lang="fr-FR" sz="1200" i="1" dirty="0">
                <a:solidFill>
                  <a:srgbClr val="6600CC"/>
                </a:solidFill>
              </a:rPr>
              <a:t>Doublement denté </a:t>
            </a:r>
            <a:r>
              <a:rPr lang="fr-FR" sz="1200" b="0" dirty="0">
                <a:solidFill>
                  <a:srgbClr val="6600CC"/>
                </a:solidFill>
              </a:rPr>
              <a:t>: dont les dents sont elles-mêmes dentées</a:t>
            </a:r>
            <a:r>
              <a:rPr lang="fr-FR" sz="1200" b="0" dirty="0" smtClean="0">
                <a:solidFill>
                  <a:srgbClr val="6600CC"/>
                </a:solidFill>
              </a:rPr>
              <a:t>.</a:t>
            </a:r>
          </a:p>
          <a:p>
            <a:pPr algn="just" eaLnBrk="1" hangingPunct="1"/>
            <a:r>
              <a:rPr lang="fr-FR" sz="1200" i="1" dirty="0">
                <a:solidFill>
                  <a:srgbClr val="6600CC"/>
                </a:solidFill>
              </a:rPr>
              <a:t>Doubles</a:t>
            </a:r>
            <a:r>
              <a:rPr lang="fr-FR" sz="1200" b="0" dirty="0">
                <a:solidFill>
                  <a:srgbClr val="6600CC"/>
                </a:solidFill>
              </a:rPr>
              <a:t> (</a:t>
            </a:r>
            <a:r>
              <a:rPr lang="fr-FR" sz="1200" b="0" i="1" dirty="0">
                <a:solidFill>
                  <a:srgbClr val="6600CC"/>
                </a:solidFill>
              </a:rPr>
              <a:t>fleurs</a:t>
            </a:r>
            <a:r>
              <a:rPr lang="fr-FR" sz="1200" b="0" dirty="0">
                <a:solidFill>
                  <a:srgbClr val="6600CC"/>
                </a:solidFill>
              </a:rPr>
              <a:t>) : avec quelques ou toutes les étamines modifiées en pétales supplémentaires. </a:t>
            </a:r>
            <a:endParaRPr lang="fr-FR" sz="1200" b="0" dirty="0" smtClean="0">
              <a:solidFill>
                <a:srgbClr val="6600CC"/>
              </a:solidFill>
            </a:endParaRPr>
          </a:p>
          <a:p>
            <a:pPr algn="just" eaLnBrk="1" hangingPunct="1"/>
            <a:r>
              <a:rPr lang="fr-FR" sz="1200" i="1" dirty="0">
                <a:solidFill>
                  <a:srgbClr val="6600CC"/>
                </a:solidFill>
              </a:rPr>
              <a:t>Drageon</a:t>
            </a:r>
            <a:r>
              <a:rPr lang="fr-FR" sz="1200" b="0" dirty="0">
                <a:solidFill>
                  <a:srgbClr val="6600CC"/>
                </a:solidFill>
              </a:rPr>
              <a:t> : rejet naissant à partir d'une racine ou d'une tige souterraine (voir </a:t>
            </a:r>
            <a:r>
              <a:rPr lang="fr-FR" sz="1200" i="1" dirty="0">
                <a:solidFill>
                  <a:srgbClr val="6600CC"/>
                </a:solidFill>
              </a:rPr>
              <a:t>Rejet</a:t>
            </a:r>
            <a:r>
              <a:rPr lang="fr-FR" sz="1200" b="0" dirty="0" smtClean="0">
                <a:solidFill>
                  <a:srgbClr val="6600CC"/>
                </a:solidFill>
              </a:rPr>
              <a:t>).</a:t>
            </a:r>
          </a:p>
          <a:p>
            <a:pPr algn="just" eaLnBrk="1" hangingPunct="1"/>
            <a:r>
              <a:rPr lang="fr-FR" sz="1400" i="1" dirty="0">
                <a:solidFill>
                  <a:srgbClr val="6600CC"/>
                </a:solidFill>
              </a:rPr>
              <a:t>Droits coutumiers</a:t>
            </a:r>
            <a:r>
              <a:rPr lang="fr-FR" sz="1400" b="0" dirty="0">
                <a:solidFill>
                  <a:srgbClr val="6600CC"/>
                </a:solidFill>
              </a:rPr>
              <a:t> : Droits qui résultent d’une longue série d’actions habituelles ou coutumières, constamment répétés, qui, par cette répétition et par un assentiment continu, ont acquis la force de loi dans une unité géographique ou sociologique.</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rPr>
              <a:t>Droits d'usage</a:t>
            </a:r>
            <a:r>
              <a:rPr lang="fr-FR" sz="1400" b="0" dirty="0">
                <a:solidFill>
                  <a:srgbClr val="6600CC"/>
                </a:solidFill>
              </a:rPr>
              <a:t> : Droits à l'usage des ressources forestières qui peuvent être définis par la coutume locale, par des accords mutuels, ou prescrits par d’autres entités détenant des droit d’accès. Ces droits peuvent limiter l'usage de ressources particulières à des niveaux de consommation spécifiés ou à des techniques de récolte particulières.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6307D8C-7AC5-416F-9212-8853C05091A7}" type="slidenum">
              <a:rPr lang="fr-FR" sz="1200" b="0">
                <a:solidFill>
                  <a:schemeClr val="tx1">
                    <a:tint val="75000"/>
                  </a:schemeClr>
                </a:solidFill>
                <a:latin typeface="Times New Roman" pitchFamily="18" charset="0"/>
              </a:rPr>
              <a:pPr algn="r" fontAlgn="auto">
                <a:spcBef>
                  <a:spcPts val="0"/>
                </a:spcBef>
                <a:spcAft>
                  <a:spcPts val="0"/>
                </a:spcAft>
                <a:defRPr/>
              </a:pPr>
              <a:t>157</a:t>
            </a:fld>
            <a:endParaRPr lang="fr-FR" sz="1200" b="0" dirty="0">
              <a:solidFill>
                <a:schemeClr val="tx1">
                  <a:tint val="75000"/>
                </a:schemeClr>
              </a:solidFill>
              <a:latin typeface="Times New Roman" pitchFamily="18" charset="0"/>
            </a:endParaRPr>
          </a:p>
        </p:txBody>
      </p:sp>
      <p:sp>
        <p:nvSpPr>
          <p:cNvPr id="152580" name="ZoneTexte 4"/>
          <p:cNvSpPr txBox="1">
            <a:spLocks noChangeArrowheads="1"/>
          </p:cNvSpPr>
          <p:nvPr/>
        </p:nvSpPr>
        <p:spPr bwMode="auto">
          <a:xfrm>
            <a:off x="214313" y="928688"/>
            <a:ext cx="8786812"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r>
              <a:rPr lang="fr-FR" sz="1400" i="1" dirty="0" smtClean="0">
                <a:solidFill>
                  <a:srgbClr val="6600CC"/>
                </a:solidFill>
              </a:rPr>
              <a:t>Drainage transversal</a:t>
            </a:r>
            <a:r>
              <a:rPr lang="fr-FR" sz="1400" b="0" dirty="0" smtClean="0">
                <a:solidFill>
                  <a:srgbClr val="6600CC"/>
                </a:solidFill>
              </a:rPr>
              <a:t> : Ponceau, canalisation ou canal peu profond aménagé en oblique par rapport à un chemin forestier, une piste de débardage ou une voie de téléphérage de façon à détourner l'eau du terrain défriché ou du fossé latéral. On parle aussi de </a:t>
            </a:r>
            <a:r>
              <a:rPr lang="fr-FR" sz="1400" i="1" dirty="0" smtClean="0">
                <a:solidFill>
                  <a:srgbClr val="6600CC"/>
                </a:solidFill>
              </a:rPr>
              <a:t>drain transversal</a:t>
            </a:r>
            <a:r>
              <a:rPr lang="fr-FR" sz="1400" b="0" dirty="0" smtClean="0">
                <a:solidFill>
                  <a:srgbClr val="6600CC"/>
                </a:solidFill>
              </a:rPr>
              <a:t>.</a:t>
            </a:r>
          </a:p>
          <a:p>
            <a:pPr algn="just" eaLnBrk="1" hangingPunct="1"/>
            <a:r>
              <a:rPr lang="fr-FR" sz="1200" i="1" dirty="0">
                <a:solidFill>
                  <a:srgbClr val="6600CC"/>
                </a:solidFill>
              </a:rPr>
              <a:t>Dryade</a:t>
            </a:r>
            <a:r>
              <a:rPr lang="fr-FR" sz="1200" b="0" dirty="0">
                <a:solidFill>
                  <a:srgbClr val="6600CC"/>
                </a:solidFill>
              </a:rPr>
              <a:t> : essence </a:t>
            </a:r>
            <a:r>
              <a:rPr lang="fr-FR" sz="1200" b="0" i="1" dirty="0" err="1">
                <a:solidFill>
                  <a:srgbClr val="6600CC"/>
                </a:solidFill>
              </a:rPr>
              <a:t>sciaphile</a:t>
            </a:r>
            <a:r>
              <a:rPr lang="fr-FR" sz="1200" b="0" dirty="0">
                <a:solidFill>
                  <a:srgbClr val="6600CC"/>
                </a:solidFill>
              </a:rPr>
              <a:t> à longue durée de vie </a:t>
            </a:r>
            <a:r>
              <a:rPr lang="fr-FR" sz="1200" b="0" dirty="0" smtClean="0">
                <a:solidFill>
                  <a:srgbClr val="6600CC"/>
                </a:solidFill>
              </a:rPr>
              <a:t>(exemples : Hêtre</a:t>
            </a:r>
            <a:r>
              <a:rPr lang="fr-FR" sz="1200" b="0" dirty="0">
                <a:solidFill>
                  <a:srgbClr val="6600CC"/>
                </a:solidFill>
              </a:rPr>
              <a:t>, Sapin, …).</a:t>
            </a:r>
            <a:endParaRPr lang="fr-FR" sz="1200" b="0" dirty="0" smtClean="0">
              <a:solidFill>
                <a:srgbClr val="6600CC"/>
              </a:solidFill>
            </a:endParaRPr>
          </a:p>
          <a:p>
            <a:pPr algn="just" eaLnBrk="1" hangingPunct="1"/>
            <a:r>
              <a:rPr lang="fr-FR" sz="1400" i="1" dirty="0" smtClean="0">
                <a:solidFill>
                  <a:srgbClr val="6600CC"/>
                </a:solidFill>
              </a:rPr>
              <a:t>Durable</a:t>
            </a:r>
            <a:r>
              <a:rPr lang="fr-FR" sz="1400" b="0" dirty="0" smtClean="0">
                <a:solidFill>
                  <a:srgbClr val="6600CC"/>
                </a:solidFill>
              </a:rPr>
              <a:t> (Développement durable des forêts) : Développement des forêts en fonction des besoins actuels sans nuire à leur productivité future, à leur diversité écologique ou à leur capacité de régénération.</a:t>
            </a:r>
          </a:p>
          <a:p>
            <a:pPr algn="just" eaLnBrk="1" hangingPunct="1"/>
            <a:r>
              <a:rPr lang="fr-FR" sz="1400" i="1" dirty="0" smtClean="0">
                <a:solidFill>
                  <a:srgbClr val="6600CC"/>
                </a:solidFill>
              </a:rPr>
              <a:t>Duramen</a:t>
            </a:r>
            <a:r>
              <a:rPr lang="fr-FR" sz="1400" b="0" dirty="0" smtClean="0">
                <a:solidFill>
                  <a:srgbClr val="6600CC"/>
                </a:solidFill>
              </a:rPr>
              <a:t> : a) support de l’arbre (appelé aussi « </a:t>
            </a:r>
            <a:r>
              <a:rPr lang="fr-FR" sz="1400" b="0" i="1" dirty="0" smtClean="0">
                <a:solidFill>
                  <a:srgbClr val="6600CC"/>
                </a:solidFill>
              </a:rPr>
              <a:t>bois de cœur</a:t>
            </a:r>
            <a:r>
              <a:rPr lang="fr-FR" sz="1400" b="0" dirty="0" smtClean="0">
                <a:solidFill>
                  <a:srgbClr val="6600CC"/>
                </a:solidFill>
              </a:rPr>
              <a:t> », partie convoitée pour le commerce). b) Partie interne du tronc, correspondant aux zones d'accroissement les plus anciennement formées, qui ne comportent plus de cellules vivantes. Elles plus dure que l'</a:t>
            </a:r>
            <a:r>
              <a:rPr lang="fr-FR" sz="1400" b="0" i="1" dirty="0" smtClean="0">
                <a:solidFill>
                  <a:srgbClr val="6600CC"/>
                </a:solidFill>
              </a:rPr>
              <a:t>aubier</a:t>
            </a:r>
            <a:r>
              <a:rPr lang="fr-FR" sz="1400" b="0" dirty="0" smtClean="0">
                <a:solidFill>
                  <a:srgbClr val="6600CC"/>
                </a:solidFill>
              </a:rPr>
              <a:t>. Appelé aussi </a:t>
            </a:r>
            <a:r>
              <a:rPr lang="fr-FR" sz="1400" i="1" dirty="0" smtClean="0">
                <a:solidFill>
                  <a:srgbClr val="6600CC"/>
                </a:solidFill>
              </a:rPr>
              <a:t>bois de cœur </a:t>
            </a:r>
            <a:r>
              <a:rPr lang="fr-FR" sz="1400" b="0" dirty="0" smtClean="0">
                <a:solidFill>
                  <a:srgbClr val="6600CC"/>
                </a:solidFill>
              </a:rPr>
              <a:t>ou </a:t>
            </a:r>
            <a:r>
              <a:rPr lang="fr-FR" sz="1400" i="1" dirty="0" smtClean="0">
                <a:solidFill>
                  <a:srgbClr val="6600CC"/>
                </a:solidFill>
              </a:rPr>
              <a:t>bois parfait</a:t>
            </a:r>
            <a:r>
              <a:rPr lang="fr-FR" sz="1400" b="0" dirty="0">
                <a:solidFill>
                  <a:srgbClr val="6600CC"/>
                </a:solidFill>
              </a:rPr>
              <a:t>. Il possède une durabilité naturelle qui varie selon les essences ; il est, en général, peu ou pas </a:t>
            </a:r>
            <a:r>
              <a:rPr lang="fr-FR" sz="1400" b="0" dirty="0" err="1">
                <a:solidFill>
                  <a:srgbClr val="6600CC"/>
                </a:solidFill>
              </a:rPr>
              <a:t>imprégnable</a:t>
            </a:r>
            <a:r>
              <a:rPr lang="fr-FR" sz="1400" b="0" dirty="0" smtClean="0">
                <a:solidFill>
                  <a:srgbClr val="6600CC"/>
                </a:solidFill>
              </a:rPr>
              <a:t>. Voir </a:t>
            </a:r>
            <a:r>
              <a:rPr lang="fr-FR" sz="1400" b="0" dirty="0">
                <a:solidFill>
                  <a:srgbClr val="6600CC"/>
                </a:solidFill>
              </a:rPr>
              <a:t>aussi </a:t>
            </a:r>
            <a:r>
              <a:rPr lang="fr-FR" sz="1400" b="0" i="1" dirty="0">
                <a:solidFill>
                  <a:srgbClr val="6600CC"/>
                </a:solidFill>
              </a:rPr>
              <a:t>Aubier</a:t>
            </a:r>
            <a:r>
              <a:rPr lang="fr-FR" sz="1400" b="0" dirty="0">
                <a:solidFill>
                  <a:srgbClr val="6600CC"/>
                </a:solidFill>
              </a:rPr>
              <a:t> et </a:t>
            </a:r>
            <a:r>
              <a:rPr lang="fr-FR" sz="1400" b="0" dirty="0" smtClean="0">
                <a:solidFill>
                  <a:srgbClr val="6600CC"/>
                </a:solidFill>
              </a:rPr>
              <a:t>l’article : </a:t>
            </a:r>
            <a:r>
              <a:rPr lang="fr-FR" sz="1400" b="0" i="1" dirty="0" smtClean="0">
                <a:solidFill>
                  <a:srgbClr val="6600CC"/>
                </a:solidFill>
              </a:rPr>
              <a:t>Aubier </a:t>
            </a:r>
            <a:r>
              <a:rPr lang="fr-FR" sz="1400" b="0" i="1" dirty="0">
                <a:solidFill>
                  <a:srgbClr val="6600CC"/>
                </a:solidFill>
              </a:rPr>
              <a:t>/ bois parfait</a:t>
            </a:r>
            <a:r>
              <a:rPr lang="fr-FR" sz="1400" b="0" dirty="0" smtClean="0">
                <a:solidFill>
                  <a:srgbClr val="6600CC"/>
                </a:solidFill>
              </a:rPr>
              <a:t>, </a:t>
            </a:r>
            <a:r>
              <a:rPr lang="fr-FR" sz="1400" b="0" dirty="0">
                <a:solidFill>
                  <a:srgbClr val="6600CC"/>
                </a:solidFill>
              </a:rPr>
              <a:t>Comité National pour le Développement du Bois, </a:t>
            </a:r>
            <a:r>
              <a:rPr lang="fr-FR" sz="1400" b="0" dirty="0">
                <a:solidFill>
                  <a:srgbClr val="6600CC"/>
                </a:solidFill>
                <a:hlinkClick r:id="rId2"/>
              </a:rPr>
              <a:t>http://www.cndb.org/?</a:t>
            </a:r>
            <a:r>
              <a:rPr lang="fr-FR" sz="1400" b="0" dirty="0" smtClean="0">
                <a:solidFill>
                  <a:srgbClr val="6600CC"/>
                </a:solidFill>
                <a:hlinkClick r:id="rId2"/>
              </a:rPr>
              <a:t>p=aubier_bois_parfait</a:t>
            </a:r>
            <a:r>
              <a:rPr lang="fr-FR" sz="1400" b="0" dirty="0" smtClean="0">
                <a:solidFill>
                  <a:srgbClr val="6600CC"/>
                </a:solidFill>
              </a:rPr>
              <a:t>  </a:t>
            </a:r>
          </a:p>
          <a:p>
            <a:pPr algn="just" eaLnBrk="1" hangingPunct="1"/>
            <a:r>
              <a:rPr lang="fr-FR" sz="1200" i="1" dirty="0">
                <a:solidFill>
                  <a:srgbClr val="6600CC"/>
                </a:solidFill>
              </a:rPr>
              <a:t>Duvet </a:t>
            </a:r>
            <a:r>
              <a:rPr lang="fr-FR" sz="1200" b="0" dirty="0">
                <a:solidFill>
                  <a:srgbClr val="6600CC"/>
                </a:solidFill>
              </a:rPr>
              <a:t>: couche de poils minuscules et doux. </a:t>
            </a:r>
            <a:endParaRPr lang="fr-FR" sz="1200" b="0" dirty="0" smtClean="0">
              <a:solidFill>
                <a:srgbClr val="6600CC"/>
              </a:solidFill>
            </a:endParaRPr>
          </a:p>
          <a:p>
            <a:pPr algn="just" eaLnBrk="1" hangingPunct="1"/>
            <a:endParaRPr lang="fr-FR" sz="1200" i="1" dirty="0" smtClean="0">
              <a:solidFill>
                <a:srgbClr val="6600CC"/>
              </a:solidFill>
            </a:endParaRPr>
          </a:p>
          <a:p>
            <a:pPr algn="just" eaLnBrk="1" hangingPunct="1"/>
            <a:r>
              <a:rPr lang="fr-FR" sz="1400" i="1" dirty="0" smtClean="0">
                <a:solidFill>
                  <a:srgbClr val="6600CC"/>
                </a:solidFill>
              </a:rPr>
              <a:t>Ebranchage</a:t>
            </a:r>
            <a:r>
              <a:rPr lang="fr-FR" sz="1400" b="0" dirty="0" smtClean="0">
                <a:solidFill>
                  <a:srgbClr val="6600CC"/>
                </a:solidFill>
              </a:rPr>
              <a:t> : Opération consistant à couper les branches d'un arbre abattu. Voir aussi </a:t>
            </a:r>
            <a:r>
              <a:rPr lang="fr-FR" sz="1400" i="1" dirty="0" smtClean="0">
                <a:solidFill>
                  <a:srgbClr val="6600CC"/>
                </a:solidFill>
              </a:rPr>
              <a:t>émondage</a:t>
            </a:r>
            <a:r>
              <a:rPr lang="fr-FR" sz="1400" b="0" dirty="0" smtClean="0">
                <a:solidFill>
                  <a:srgbClr val="6600CC"/>
                </a:solidFill>
              </a:rPr>
              <a:t> et </a:t>
            </a:r>
            <a:r>
              <a:rPr lang="fr-FR" sz="1400" i="1" dirty="0" smtClean="0">
                <a:solidFill>
                  <a:srgbClr val="6600CC"/>
                </a:solidFill>
              </a:rPr>
              <a:t>élagage</a:t>
            </a:r>
            <a:r>
              <a:rPr lang="fr-FR" sz="1400" b="0" dirty="0" smtClean="0">
                <a:solidFill>
                  <a:srgbClr val="6600CC"/>
                </a:solidFill>
              </a:rPr>
              <a:t>.</a:t>
            </a:r>
          </a:p>
          <a:p>
            <a:pPr algn="just" eaLnBrk="1" hangingPunct="1"/>
            <a:r>
              <a:rPr lang="fr-FR" sz="1400" i="1" dirty="0" err="1" smtClean="0">
                <a:solidFill>
                  <a:srgbClr val="6600CC"/>
                </a:solidFill>
              </a:rPr>
              <a:t>Ebrancheuse</a:t>
            </a:r>
            <a:r>
              <a:rPr lang="fr-FR" sz="1400" i="1" dirty="0" smtClean="0">
                <a:solidFill>
                  <a:srgbClr val="6600CC"/>
                </a:solidFill>
              </a:rPr>
              <a:t>-tronçonneuse</a:t>
            </a:r>
            <a:r>
              <a:rPr lang="fr-FR" sz="1400" b="0" dirty="0" smtClean="0">
                <a:solidFill>
                  <a:srgbClr val="6600CC"/>
                </a:solidFill>
              </a:rPr>
              <a:t> : Engin servant à ébrancher les arbres et à les tronçonner en billes. Les machines qui remplissent ces fonctions et abattent aussi les arbres sont appelées </a:t>
            </a:r>
            <a:r>
              <a:rPr lang="fr-FR" sz="1400" i="1" dirty="0" err="1" smtClean="0">
                <a:solidFill>
                  <a:srgbClr val="6600CC"/>
                </a:solidFill>
              </a:rPr>
              <a:t>abatteuses</a:t>
            </a:r>
            <a:r>
              <a:rPr lang="fr-FR" sz="1400" i="1" dirty="0" smtClean="0">
                <a:solidFill>
                  <a:srgbClr val="6600CC"/>
                </a:solidFill>
              </a:rPr>
              <a:t>-tronçonneuses</a:t>
            </a:r>
            <a:r>
              <a:rPr lang="fr-FR" sz="1400" b="0" dirty="0" smtClean="0">
                <a:solidFill>
                  <a:srgbClr val="6600CC"/>
                </a:solidFill>
              </a:rPr>
              <a:t>.</a:t>
            </a:r>
          </a:p>
          <a:p>
            <a:pPr algn="just" eaLnBrk="1" hangingPunct="1"/>
            <a:r>
              <a:rPr lang="fr-FR" sz="1200" i="1" dirty="0">
                <a:solidFill>
                  <a:srgbClr val="6600CC"/>
                </a:solidFill>
              </a:rPr>
              <a:t>Écaille</a:t>
            </a:r>
            <a:r>
              <a:rPr lang="fr-FR" sz="1200" b="0" dirty="0">
                <a:solidFill>
                  <a:srgbClr val="6600CC"/>
                </a:solidFill>
              </a:rPr>
              <a:t> : appendice aplati, ni foliacé, ni pétaloïde.</a:t>
            </a:r>
          </a:p>
          <a:p>
            <a:pPr algn="just" eaLnBrk="1" hangingPunct="1"/>
            <a:r>
              <a:rPr lang="fr-FR" sz="1400" i="1" dirty="0">
                <a:solidFill>
                  <a:srgbClr val="6600CC"/>
                </a:solidFill>
                <a:hlinkClick r:id="rId3" tooltip="Éclaircissage"/>
              </a:rPr>
              <a:t>Éclaircie</a:t>
            </a:r>
            <a:r>
              <a:rPr lang="fr-FR" sz="1400" b="0" dirty="0">
                <a:solidFill>
                  <a:srgbClr val="6600CC"/>
                </a:solidFill>
              </a:rPr>
              <a:t> : a) coupe d'arbres de </a:t>
            </a:r>
            <a:r>
              <a:rPr lang="fr-FR" sz="1400" b="0" i="1" dirty="0">
                <a:solidFill>
                  <a:srgbClr val="6600CC"/>
                </a:solidFill>
              </a:rPr>
              <a:t>franc pied</a:t>
            </a:r>
            <a:r>
              <a:rPr lang="fr-FR" sz="1400" b="0" dirty="0">
                <a:solidFill>
                  <a:srgbClr val="6600CC"/>
                </a:solidFill>
              </a:rPr>
              <a:t> au stade de </a:t>
            </a:r>
            <a:r>
              <a:rPr lang="fr-FR" sz="1400" b="0" i="1" dirty="0">
                <a:solidFill>
                  <a:srgbClr val="6600CC"/>
                </a:solidFill>
              </a:rPr>
              <a:t>« compression »</a:t>
            </a:r>
            <a:r>
              <a:rPr lang="fr-FR" sz="1400" b="0" dirty="0">
                <a:solidFill>
                  <a:srgbClr val="6600CC"/>
                </a:solidFill>
              </a:rPr>
              <a:t>, c'est-à-dire de la croissance juvénile puis de brins plus âgés (</a:t>
            </a:r>
            <a:r>
              <a:rPr lang="fr-FR" sz="1400" b="0" dirty="0">
                <a:solidFill>
                  <a:srgbClr val="6600CC"/>
                </a:solidFill>
                <a:hlinkClick r:id="rId4" tooltip="wikt:baliveau"/>
              </a:rPr>
              <a:t>baliveaux</a:t>
            </a:r>
            <a:r>
              <a:rPr lang="fr-FR" sz="1400" b="0" dirty="0">
                <a:solidFill>
                  <a:srgbClr val="6600CC"/>
                </a:solidFill>
              </a:rPr>
              <a:t>) d'une </a:t>
            </a:r>
            <a:r>
              <a:rPr lang="fr-FR" sz="1400" b="0" dirty="0">
                <a:solidFill>
                  <a:srgbClr val="6600CC"/>
                </a:solidFill>
                <a:hlinkClick r:id="rId5" tooltip="Cépée (page inexistante)"/>
              </a:rPr>
              <a:t>cépée</a:t>
            </a:r>
            <a:r>
              <a:rPr lang="fr-FR" sz="1400" b="0" dirty="0">
                <a:solidFill>
                  <a:srgbClr val="6600CC"/>
                </a:solidFill>
              </a:rPr>
              <a:t> (si le peuplement est dense). Elles visent à favoriser le développement des arbres présentant un intérêt (le plus souvent économique) par élimination d'arbres proches jugés moins intéressant. b) Opération (le plus souvent coupe) pratiquée dans un peuplement forestier non arrivé à maturité, destinée à accélérer l'accroissement du diamètre des arbres </a:t>
            </a:r>
            <a:r>
              <a:rPr lang="fr-FR" sz="1400" b="0" dirty="0" smtClean="0">
                <a:solidFill>
                  <a:srgbClr val="6600CC"/>
                </a:solidFill>
              </a:rPr>
              <a:t>restants </a:t>
            </a:r>
            <a:r>
              <a:rPr lang="fr-FR" sz="1200" b="0" dirty="0" smtClean="0">
                <a:solidFill>
                  <a:srgbClr val="6600CC"/>
                </a:solidFill>
              </a:rPr>
              <a:t>(voir </a:t>
            </a:r>
            <a:r>
              <a:rPr lang="fr-FR" sz="1200" b="0" i="1" dirty="0" smtClean="0">
                <a:solidFill>
                  <a:srgbClr val="6600CC"/>
                </a:solidFill>
              </a:rPr>
              <a:t>abattage</a:t>
            </a:r>
            <a:r>
              <a:rPr lang="fr-FR" sz="1200" b="0" dirty="0" smtClean="0">
                <a:solidFill>
                  <a:srgbClr val="6600CC"/>
                </a:solidFill>
              </a:rPr>
              <a:t>).</a:t>
            </a:r>
            <a:endParaRPr lang="fr-FR" sz="1200" b="0" dirty="0">
              <a:solidFill>
                <a:srgbClr val="6600CC"/>
              </a:solidFill>
            </a:endParaRPr>
          </a:p>
        </p:txBody>
      </p:sp>
    </p:spTree>
    <p:extLst>
      <p:ext uri="{BB962C8B-B14F-4D97-AF65-F5344CB8AC3E}">
        <p14:creationId xmlns:p14="http://schemas.microsoft.com/office/powerpoint/2010/main" val="40162446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6CF1959-7B1C-4558-8F4C-CB0ECD77DD32}" type="slidenum">
              <a:rPr lang="fr-FR" sz="1200" b="0">
                <a:solidFill>
                  <a:schemeClr val="tx1">
                    <a:tint val="75000"/>
                  </a:schemeClr>
                </a:solidFill>
                <a:latin typeface="Times New Roman" pitchFamily="18" charset="0"/>
              </a:rPr>
              <a:pPr algn="r" fontAlgn="auto">
                <a:spcBef>
                  <a:spcPts val="0"/>
                </a:spcBef>
                <a:spcAft>
                  <a:spcPts val="0"/>
                </a:spcAft>
                <a:defRPr/>
              </a:pPr>
              <a:t>158</a:t>
            </a:fld>
            <a:endParaRPr lang="fr-FR" sz="1200" b="0" dirty="0">
              <a:solidFill>
                <a:schemeClr val="tx1">
                  <a:tint val="75000"/>
                </a:schemeClr>
              </a:solidFill>
              <a:latin typeface="Times New Roman" pitchFamily="18" charset="0"/>
            </a:endParaRPr>
          </a:p>
        </p:txBody>
      </p:sp>
      <p:sp>
        <p:nvSpPr>
          <p:cNvPr id="153604"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smtClean="0">
              <a:solidFill>
                <a:srgbClr val="6600CC"/>
              </a:solidFill>
            </a:endParaRPr>
          </a:p>
          <a:p>
            <a:pPr algn="just" eaLnBrk="1" hangingPunct="1"/>
            <a:r>
              <a:rPr lang="fr-FR" sz="1400" i="1" dirty="0" smtClean="0">
                <a:solidFill>
                  <a:srgbClr val="6600CC"/>
                </a:solidFill>
              </a:rPr>
              <a:t>Écobuage</a:t>
            </a:r>
            <a:r>
              <a:rPr lang="fr-FR" sz="1400" b="0" dirty="0" smtClean="0">
                <a:solidFill>
                  <a:srgbClr val="6600CC"/>
                </a:solidFill>
              </a:rPr>
              <a:t> </a:t>
            </a:r>
            <a:r>
              <a:rPr lang="fr-FR" sz="1400" b="0" dirty="0">
                <a:solidFill>
                  <a:srgbClr val="6600CC"/>
                </a:solidFill>
              </a:rPr>
              <a:t>: a) L'</a:t>
            </a:r>
            <a:r>
              <a:rPr lang="fr-FR" sz="1400" dirty="0">
                <a:solidFill>
                  <a:srgbClr val="6600CC"/>
                </a:solidFill>
              </a:rPr>
              <a:t>écobuage</a:t>
            </a:r>
            <a:r>
              <a:rPr lang="fr-FR" sz="1400" b="0" dirty="0">
                <a:solidFill>
                  <a:srgbClr val="6600CC"/>
                </a:solidFill>
              </a:rPr>
              <a:t>, ou </a:t>
            </a:r>
            <a:r>
              <a:rPr lang="fr-FR" sz="1400" dirty="0">
                <a:solidFill>
                  <a:srgbClr val="6600CC"/>
                </a:solidFill>
              </a:rPr>
              <a:t>débroussaillement</a:t>
            </a:r>
            <a:r>
              <a:rPr lang="fr-FR" sz="1400" b="0" dirty="0">
                <a:solidFill>
                  <a:srgbClr val="6600CC"/>
                </a:solidFill>
              </a:rPr>
              <a:t> par le </a:t>
            </a:r>
            <a:r>
              <a:rPr lang="fr-FR" sz="1400" b="0" dirty="0">
                <a:solidFill>
                  <a:srgbClr val="6600CC"/>
                </a:solidFill>
                <a:hlinkClick r:id="rId2" tooltip="Feu"/>
              </a:rPr>
              <a:t>feu</a:t>
            </a:r>
            <a:r>
              <a:rPr lang="fr-FR" sz="1400" b="0" dirty="0">
                <a:solidFill>
                  <a:srgbClr val="6600CC"/>
                </a:solidFill>
              </a:rPr>
              <a:t>, est une pratique agricole ancestrale pratiquée dans le monde entier. Originellement, le terme désigne le travail d'arrachage de la végétation et de la couche superficielle de l'</a:t>
            </a:r>
            <a:r>
              <a:rPr lang="fr-FR" sz="1400" b="0" dirty="0">
                <a:solidFill>
                  <a:srgbClr val="6600CC"/>
                </a:solidFill>
                <a:hlinkClick r:id="rId3" tooltip="Humus"/>
              </a:rPr>
              <a:t>humus</a:t>
            </a:r>
            <a:r>
              <a:rPr lang="fr-FR" sz="1400" b="0" dirty="0">
                <a:solidFill>
                  <a:srgbClr val="6600CC"/>
                </a:solidFill>
              </a:rPr>
              <a:t> au moyen d'une "écobue", outil proche de la </a:t>
            </a:r>
            <a:r>
              <a:rPr lang="fr-FR" sz="1400" b="0" dirty="0">
                <a:solidFill>
                  <a:srgbClr val="6600CC"/>
                </a:solidFill>
                <a:hlinkClick r:id="rId4" tooltip="Houe"/>
              </a:rPr>
              <a:t>houe</a:t>
            </a:r>
            <a:r>
              <a:rPr lang="fr-FR" sz="1400" b="0" dirty="0">
                <a:solidFill>
                  <a:srgbClr val="6600CC"/>
                </a:solidFill>
              </a:rPr>
              <a:t>, l'incinération en petits tas de ces éléments puis l'</a:t>
            </a:r>
            <a:r>
              <a:rPr lang="fr-FR" sz="1400" b="0" dirty="0">
                <a:solidFill>
                  <a:srgbClr val="6600CC"/>
                </a:solidFill>
                <a:hlinkClick r:id="rId5" tooltip="Épandage"/>
              </a:rPr>
              <a:t>épandage</a:t>
            </a:r>
            <a:r>
              <a:rPr lang="fr-FR" sz="1400" b="0" dirty="0">
                <a:solidFill>
                  <a:srgbClr val="6600CC"/>
                </a:solidFill>
              </a:rPr>
              <a:t> des </a:t>
            </a:r>
            <a:r>
              <a:rPr lang="fr-FR" sz="1400" b="0" dirty="0">
                <a:solidFill>
                  <a:srgbClr val="6600CC"/>
                </a:solidFill>
                <a:hlinkClick r:id="rId6" tooltip="Cendre"/>
              </a:rPr>
              <a:t>cendres</a:t>
            </a:r>
            <a:r>
              <a:rPr lang="fr-FR" sz="1400" b="0" dirty="0">
                <a:solidFill>
                  <a:srgbClr val="6600CC"/>
                </a:solidFill>
              </a:rPr>
              <a:t> sur les terrains afin de les enrichir en éléments nutritifs. Cette pratique coûteuse en main d'œuvre, a progressivement disparu au profit de la technique qui consiste à brûler directement les végétaux sur pied et qui a cependant conservé l'appellation "d'écobuage". b) Voir aussi </a:t>
            </a:r>
            <a:r>
              <a:rPr lang="fr-FR" sz="1400" i="1" dirty="0">
                <a:solidFill>
                  <a:srgbClr val="6600CC"/>
                </a:solidFill>
              </a:rPr>
              <a:t>agriculture ou culture sur brûlis</a:t>
            </a:r>
            <a:r>
              <a:rPr lang="fr-FR" sz="1400" b="0" dirty="0">
                <a:solidFill>
                  <a:srgbClr val="6600CC"/>
                </a:solidFill>
              </a:rPr>
              <a:t>.</a:t>
            </a:r>
          </a:p>
          <a:p>
            <a:pPr algn="just" eaLnBrk="1" hangingPunct="1"/>
            <a:r>
              <a:rPr lang="fr-FR" sz="1400" i="1" dirty="0">
                <a:solidFill>
                  <a:srgbClr val="6600CC"/>
                </a:solidFill>
              </a:rPr>
              <a:t>Ecocide</a:t>
            </a:r>
            <a:r>
              <a:rPr lang="fr-FR" sz="1400" b="0" dirty="0">
                <a:solidFill>
                  <a:srgbClr val="6600CC"/>
                </a:solidFill>
              </a:rPr>
              <a:t> : Écocide : suicide écologique. Les processus par lesquels les sociétés anciennes ont causé leur propre perte en endommageant leur environnement. Selon le biologiste de l’évolution et géographe américain, Jared </a:t>
            </a:r>
            <a:r>
              <a:rPr lang="fr-FR" sz="1400" b="0" dirty="0" err="1">
                <a:solidFill>
                  <a:srgbClr val="6600CC"/>
                </a:solidFill>
              </a:rPr>
              <a:t>Diamond</a:t>
            </a:r>
            <a:r>
              <a:rPr lang="fr-FR" sz="1400" b="0" dirty="0">
                <a:solidFill>
                  <a:srgbClr val="6600CC"/>
                </a:solidFill>
              </a:rPr>
              <a:t>, ceux-ci sont au nombre de huit, dont l’importance relative varie selon les cas :</a:t>
            </a:r>
          </a:p>
          <a:p>
            <a:pPr algn="just" eaLnBrk="1" hangingPunct="1"/>
            <a:r>
              <a:rPr lang="fr-FR" sz="1400" b="0" dirty="0">
                <a:solidFill>
                  <a:srgbClr val="6600CC"/>
                </a:solidFill>
              </a:rPr>
              <a:t>1. La déforestation et la restructuration de leur habitat, 2. Les problèmes liés au sol (érosion, salinisation, perte de fertilité), 3. La gestion de l’eau, 4. La chasse excessive, 5. La pêche excessive, 6. Les conséquences de l’introduction d’espèces allogènes parmi les espèces autochtones, 7. La croissance démographique, 8. L’augmentation de l’impact humain par habitant.</a:t>
            </a:r>
          </a:p>
          <a:p>
            <a:pPr algn="just" eaLnBrk="1" hangingPunct="1"/>
            <a:r>
              <a:rPr lang="fr-FR" sz="1400" b="0" dirty="0">
                <a:solidFill>
                  <a:srgbClr val="6600CC"/>
                </a:solidFill>
              </a:rPr>
              <a:t>Cette hypothèse du « suicide écologique » a été confirmée par des découvertes réalisées, au cours des dernières décennies par des archéologues, des climatologues, des historiens, des paléontologues et des palynologues (scientifiques analysant les pollens). Source : </a:t>
            </a:r>
            <a:r>
              <a:rPr lang="fr-FR" sz="1400" b="0" i="1" dirty="0">
                <a:solidFill>
                  <a:srgbClr val="6600CC"/>
                </a:solidFill>
              </a:rPr>
              <a:t>Comment les sociétés décident de leur disparition ou de leur survie, J</a:t>
            </a:r>
            <a:r>
              <a:rPr lang="fr-FR" sz="1400" b="0" dirty="0">
                <a:solidFill>
                  <a:srgbClr val="6600CC"/>
                </a:solidFill>
              </a:rPr>
              <a:t>ared </a:t>
            </a:r>
            <a:r>
              <a:rPr lang="fr-FR" sz="1400" b="0" dirty="0" err="1">
                <a:solidFill>
                  <a:srgbClr val="6600CC"/>
                </a:solidFill>
              </a:rPr>
              <a:t>Diamond</a:t>
            </a:r>
            <a:r>
              <a:rPr lang="fr-FR" sz="1400" b="0" dirty="0">
                <a:solidFill>
                  <a:srgbClr val="6600CC"/>
                </a:solidFill>
              </a:rPr>
              <a:t>, Gallimard, 2006 (sur les catastrophes écologiques passées</a:t>
            </a:r>
            <a:r>
              <a:rPr lang="fr-FR" sz="1400" b="0" dirty="0" smtClean="0">
                <a:solidFill>
                  <a:srgbClr val="6600CC"/>
                </a:solidFill>
              </a:rPr>
              <a:t>).</a:t>
            </a:r>
          </a:p>
          <a:p>
            <a:pPr algn="just" eaLnBrk="1" hangingPunct="1"/>
            <a:r>
              <a:rPr lang="fr-FR" sz="1400" i="1" dirty="0">
                <a:solidFill>
                  <a:srgbClr val="6600CC"/>
                </a:solidFill>
                <a:hlinkClick r:id="rId7" tooltip="École nationale du génie rural, des eaux et des forêts"/>
              </a:rPr>
              <a:t>École nationale du génie rural, des eaux et des forêts</a:t>
            </a:r>
            <a:r>
              <a:rPr lang="fr-FR" sz="1400" dirty="0">
                <a:solidFill>
                  <a:srgbClr val="6600CC"/>
                </a:solidFill>
              </a:rPr>
              <a:t> </a:t>
            </a:r>
            <a:r>
              <a:rPr lang="fr-FR" sz="1400" b="0" dirty="0">
                <a:solidFill>
                  <a:srgbClr val="6600CC"/>
                </a:solidFill>
              </a:rPr>
              <a:t>(</a:t>
            </a:r>
            <a:r>
              <a:rPr lang="fr-FR" sz="1400" b="0" i="1" dirty="0">
                <a:solidFill>
                  <a:srgbClr val="6600CC"/>
                </a:solidFill>
              </a:rPr>
              <a:t>ENGREF</a:t>
            </a:r>
            <a:r>
              <a:rPr lang="fr-FR" sz="1400" b="0" dirty="0">
                <a:solidFill>
                  <a:srgbClr val="6600CC"/>
                </a:solidFill>
              </a:rPr>
              <a:t>) : École qui forme en France les ingénieurs forestiers (FIF) et les cadres techniques supérieurs (ingénieurs du GREF) du Ministère de l'Agriculture.</a:t>
            </a:r>
          </a:p>
          <a:p>
            <a:pPr algn="just" eaLnBrk="1" hangingPunct="1"/>
            <a:r>
              <a:rPr lang="fr-FR" sz="1400" i="1" dirty="0">
                <a:solidFill>
                  <a:srgbClr val="6600CC"/>
                </a:solidFill>
              </a:rPr>
              <a:t>Ecorce</a:t>
            </a:r>
            <a:r>
              <a:rPr lang="fr-FR" sz="1400" b="0" dirty="0">
                <a:solidFill>
                  <a:srgbClr val="6600CC"/>
                </a:solidFill>
              </a:rPr>
              <a:t> : a) protection naturelle du bois vivant contre les températures extrêmes et contre certains animaux qui s’en nourrissent. b) Revêtement extérieur du tronc, des branches et des racines des plantes ligneuses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33FDB7-55A8-4FA3-B11A-F8BEA76AC69C}" type="slidenum">
              <a:rPr lang="fr-FR" sz="1200" b="0">
                <a:solidFill>
                  <a:schemeClr val="tx1">
                    <a:tint val="75000"/>
                  </a:schemeClr>
                </a:solidFill>
                <a:latin typeface="Times New Roman" pitchFamily="18" charset="0"/>
              </a:rPr>
              <a:pPr algn="r" fontAlgn="auto">
                <a:spcBef>
                  <a:spcPts val="0"/>
                </a:spcBef>
                <a:spcAft>
                  <a:spcPts val="0"/>
                </a:spcAft>
                <a:defRPr/>
              </a:pPr>
              <a:t>159</a:t>
            </a:fld>
            <a:endParaRPr lang="fr-FR" sz="1200" b="0" dirty="0">
              <a:solidFill>
                <a:schemeClr val="tx1">
                  <a:tint val="75000"/>
                </a:schemeClr>
              </a:solidFill>
              <a:latin typeface="Times New Roman" pitchFamily="18" charset="0"/>
            </a:endParaRPr>
          </a:p>
        </p:txBody>
      </p:sp>
      <p:sp>
        <p:nvSpPr>
          <p:cNvPr id="154628"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Ecosystème</a:t>
            </a:r>
            <a:r>
              <a:rPr lang="fr-FR" sz="1400" b="0" dirty="0" smtClean="0">
                <a:solidFill>
                  <a:srgbClr val="6600CC"/>
                </a:solidFill>
              </a:rPr>
              <a:t> </a:t>
            </a:r>
            <a:r>
              <a:rPr lang="fr-FR" sz="1400" b="0" dirty="0">
                <a:solidFill>
                  <a:srgbClr val="6600CC"/>
                </a:solidFill>
              </a:rPr>
              <a:t>: Unité naturelle consistant en des organismes et leur environnement.</a:t>
            </a:r>
            <a:r>
              <a:rPr lang="fr-FR" sz="1400" b="0" dirty="0"/>
              <a:t> </a:t>
            </a:r>
            <a:r>
              <a:rPr lang="fr-FR" sz="1400" b="0" dirty="0">
                <a:solidFill>
                  <a:srgbClr val="6600CC"/>
                </a:solidFill>
              </a:rPr>
              <a:t>Communauté de toutes les plantes, de tous les animaux et de leur environnement physique qui fonctionnent en tant qu'unité interdépendante.</a:t>
            </a:r>
          </a:p>
          <a:p>
            <a:pPr algn="just" eaLnBrk="1" hangingPunct="1"/>
            <a:r>
              <a:rPr lang="fr-FR" sz="1200" i="1" dirty="0">
                <a:solidFill>
                  <a:srgbClr val="6600CC"/>
                </a:solidFill>
              </a:rPr>
              <a:t>Ecotone</a:t>
            </a:r>
            <a:r>
              <a:rPr lang="fr-FR" sz="1200" b="0" dirty="0">
                <a:solidFill>
                  <a:srgbClr val="6600CC"/>
                </a:solidFill>
              </a:rPr>
              <a:t> : Espace de contact entre formations différentes.</a:t>
            </a:r>
          </a:p>
          <a:p>
            <a:pPr algn="just" eaLnBrk="1" hangingPunct="1"/>
            <a:r>
              <a:rPr lang="fr-FR" sz="1400" i="1" dirty="0">
                <a:solidFill>
                  <a:srgbClr val="6600CC"/>
                </a:solidFill>
              </a:rPr>
              <a:t>Ecotourisme</a:t>
            </a:r>
            <a:r>
              <a:rPr lang="fr-FR" sz="1400" b="0" dirty="0">
                <a:solidFill>
                  <a:srgbClr val="6600CC"/>
                </a:solidFill>
              </a:rPr>
              <a:t> : Tourisme adapté aux personnes intéressées par l’écologie d’une région.</a:t>
            </a:r>
          </a:p>
          <a:p>
            <a:pPr algn="just" eaLnBrk="1" hangingPunct="1"/>
            <a:r>
              <a:rPr lang="fr-FR" sz="1200" i="1" dirty="0">
                <a:solidFill>
                  <a:srgbClr val="6600CC"/>
                </a:solidFill>
              </a:rPr>
              <a:t>Ecotype</a:t>
            </a:r>
            <a:r>
              <a:rPr lang="fr-FR" sz="1200" b="0" dirty="0">
                <a:solidFill>
                  <a:srgbClr val="6600CC"/>
                </a:solidFill>
              </a:rPr>
              <a:t> : A l’intérieur d’une espèce : ensemble de population différenciées par la sélection naturelle exercée par un ou plusieurs facteur(s) écologique(s).</a:t>
            </a:r>
          </a:p>
          <a:p>
            <a:pPr algn="just" eaLnBrk="1" hangingPunct="1"/>
            <a:r>
              <a:rPr lang="fr-FR" sz="1400" i="1" dirty="0">
                <a:solidFill>
                  <a:srgbClr val="6600CC"/>
                </a:solidFill>
              </a:rPr>
              <a:t>Ecrémage</a:t>
            </a:r>
            <a:r>
              <a:rPr lang="fr-FR" sz="1400" b="0" dirty="0">
                <a:solidFill>
                  <a:srgbClr val="6600CC"/>
                </a:solidFill>
              </a:rPr>
              <a:t> : Exploitation sélective des bois de plus forte valeur dans une forêt.</a:t>
            </a:r>
          </a:p>
          <a:p>
            <a:pPr algn="just" eaLnBrk="1" hangingPunct="1"/>
            <a:r>
              <a:rPr lang="fr-FR" sz="1200" i="1" dirty="0">
                <a:solidFill>
                  <a:srgbClr val="6600CC"/>
                </a:solidFill>
              </a:rPr>
              <a:t>Édaphique, </a:t>
            </a:r>
            <a:r>
              <a:rPr lang="fr-FR" sz="1200" i="1" dirty="0" err="1">
                <a:solidFill>
                  <a:srgbClr val="6600CC"/>
                </a:solidFill>
              </a:rPr>
              <a:t>édaphisme</a:t>
            </a:r>
            <a:r>
              <a:rPr lang="fr-FR" sz="1200" i="1" dirty="0">
                <a:solidFill>
                  <a:srgbClr val="6600CC"/>
                </a:solidFill>
              </a:rPr>
              <a:t> : </a:t>
            </a:r>
            <a:r>
              <a:rPr lang="fr-FR" sz="1200" b="0" dirty="0">
                <a:solidFill>
                  <a:srgbClr val="6600CC"/>
                </a:solidFill>
              </a:rPr>
              <a:t>qui a rapport au sol (structure, qualités physiques, chimiques ou biologiques) et à ses relations avec les végétaux</a:t>
            </a:r>
            <a:r>
              <a:rPr lang="fr-FR" sz="1200" b="0" dirty="0" smtClean="0">
                <a:solidFill>
                  <a:srgbClr val="6600CC"/>
                </a:solidFill>
              </a:rPr>
              <a:t>.</a:t>
            </a:r>
          </a:p>
          <a:p>
            <a:pPr algn="just" eaLnBrk="1" hangingPunct="1"/>
            <a:r>
              <a:rPr lang="fr-FR" sz="1200" i="1" dirty="0">
                <a:solidFill>
                  <a:srgbClr val="6600CC"/>
                </a:solidFill>
              </a:rPr>
              <a:t>Endémique</a:t>
            </a:r>
            <a:r>
              <a:rPr lang="fr-FR" sz="1200" b="0" dirty="0">
                <a:solidFill>
                  <a:srgbClr val="6600CC"/>
                </a:solidFill>
              </a:rPr>
              <a:t> : que l'on ne rencontre que dans une région donnée. Espèce vivante originaire de ou confiné à une aire particulière.</a:t>
            </a:r>
          </a:p>
          <a:p>
            <a:pPr algn="just" eaLnBrk="1" hangingPunct="1"/>
            <a:r>
              <a:rPr lang="fr-FR" sz="1200" i="1" dirty="0" err="1">
                <a:solidFill>
                  <a:srgbClr val="6600CC"/>
                </a:solidFill>
              </a:rPr>
              <a:t>Éhouppage</a:t>
            </a:r>
            <a:r>
              <a:rPr lang="fr-FR" sz="1200" b="0" dirty="0">
                <a:solidFill>
                  <a:srgbClr val="6600CC"/>
                </a:solidFill>
              </a:rPr>
              <a:t> : Action de couper l'ensemble du houppier, c'est-à-dire de couper la partie de la cime de l'arbre (la </a:t>
            </a:r>
            <a:r>
              <a:rPr lang="fr-FR" sz="1200" i="1" dirty="0">
                <a:solidFill>
                  <a:srgbClr val="6600CC"/>
                </a:solidFill>
              </a:rPr>
              <a:t>houppe</a:t>
            </a:r>
            <a:r>
              <a:rPr lang="fr-FR" sz="1200" b="0" dirty="0" smtClean="0">
                <a:solidFill>
                  <a:srgbClr val="6600CC"/>
                </a:solidFill>
              </a:rPr>
              <a:t>) (voir aussi </a:t>
            </a:r>
            <a:r>
              <a:rPr lang="fr-FR" sz="1200" b="0" i="1" dirty="0" smtClean="0">
                <a:solidFill>
                  <a:srgbClr val="6600CC"/>
                </a:solidFill>
              </a:rPr>
              <a:t>élagage</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Élagage"/>
              </a:rPr>
              <a:t>Élagage</a:t>
            </a:r>
            <a:r>
              <a:rPr lang="fr-FR" sz="1400" i="1" dirty="0">
                <a:solidFill>
                  <a:srgbClr val="6600CC"/>
                </a:solidFill>
              </a:rPr>
              <a:t> et la taille de formation </a:t>
            </a:r>
            <a:r>
              <a:rPr lang="fr-FR" sz="1400" b="0" dirty="0">
                <a:solidFill>
                  <a:srgbClr val="6600CC"/>
                </a:solidFill>
              </a:rPr>
              <a:t>: a) opération consistant à couper au ras du tronc les branches pour améliorer la forme et la qualité du fût et du bois, en réduisant la taille des "nœuds" dont les fibres ne sont pas dans le même sens que le reste du bois, qui entraîne une faiblesse dans les pièces produites ou un déclassement commercial. La hauteur d'élagage varie en général entre 2 et 10 mètres, et il se pratique dans les sylvicultures intensives tous les 10 ans sur les jeunes arbres. De nombreuses espèces, en condition de concurrence pour la lumière font un </a:t>
            </a:r>
            <a:r>
              <a:rPr lang="fr-FR" sz="1400" b="0" dirty="0" err="1">
                <a:solidFill>
                  <a:srgbClr val="6600CC"/>
                </a:solidFill>
                <a:hlinkClick r:id="rId3" tooltip="Autoélagage"/>
              </a:rPr>
              <a:t>autoélagage</a:t>
            </a:r>
            <a:r>
              <a:rPr lang="fr-FR" sz="1400" b="0" dirty="0">
                <a:solidFill>
                  <a:srgbClr val="6600CC"/>
                </a:solidFill>
              </a:rPr>
              <a:t> naturel, qui est favorisé dans les approches de type </a:t>
            </a:r>
            <a:r>
              <a:rPr lang="fr-FR" sz="1400" b="0" dirty="0" err="1">
                <a:solidFill>
                  <a:srgbClr val="6600CC"/>
                </a:solidFill>
                <a:hlinkClick r:id="rId4" tooltip="Prosilva"/>
              </a:rPr>
              <a:t>prosilva</a:t>
            </a:r>
            <a:r>
              <a:rPr lang="fr-FR" sz="1400" b="0" dirty="0">
                <a:solidFill>
                  <a:srgbClr val="6600CC"/>
                </a:solidFill>
              </a:rPr>
              <a:t>, ce qui réduit les coûts d'entretien et limite les risques de transmission de </a:t>
            </a:r>
            <a:r>
              <a:rPr lang="fr-FR" sz="1400" b="0" dirty="0">
                <a:solidFill>
                  <a:srgbClr val="6600CC"/>
                </a:solidFill>
                <a:hlinkClick r:id="rId5" tooltip="Champignon"/>
              </a:rPr>
              <a:t>champignons</a:t>
            </a:r>
            <a:r>
              <a:rPr lang="fr-FR" sz="1400" b="0" dirty="0">
                <a:solidFill>
                  <a:srgbClr val="6600CC"/>
                </a:solidFill>
              </a:rPr>
              <a:t> et </a:t>
            </a:r>
            <a:r>
              <a:rPr lang="fr-FR" sz="1400" b="0" dirty="0">
                <a:solidFill>
                  <a:srgbClr val="6600CC"/>
                </a:solidFill>
                <a:hlinkClick r:id="rId6" tooltip="Bactérie"/>
              </a:rPr>
              <a:t>bactéries</a:t>
            </a:r>
            <a:r>
              <a:rPr lang="fr-FR" sz="1400" b="0" dirty="0">
                <a:solidFill>
                  <a:srgbClr val="6600CC"/>
                </a:solidFill>
              </a:rPr>
              <a:t> pathogènes par les outils de coupe ou de taille. b) Élimination de branches vivantes ou mortes d'arbres sur pied dans le but de réduire la grosseur des nœuds dans le bois. Voir aussi </a:t>
            </a:r>
            <a:r>
              <a:rPr lang="fr-FR" sz="1400" i="1" dirty="0">
                <a:solidFill>
                  <a:srgbClr val="6600CC"/>
                </a:solidFill>
              </a:rPr>
              <a:t>émondage</a:t>
            </a:r>
            <a:r>
              <a:rPr lang="fr-FR" sz="1400" b="0" dirty="0">
                <a:solidFill>
                  <a:srgbClr val="6600CC"/>
                </a:solidFill>
              </a:rPr>
              <a:t> et </a:t>
            </a:r>
            <a:r>
              <a:rPr lang="fr-FR" sz="1400" i="1" dirty="0">
                <a:solidFill>
                  <a:srgbClr val="6600CC"/>
                </a:solidFill>
              </a:rPr>
              <a:t>ébranchage</a:t>
            </a:r>
            <a:r>
              <a:rPr lang="fr-FR" sz="1400" b="0" dirty="0" smtClean="0">
                <a:solidFill>
                  <a:srgbClr val="6600CC"/>
                </a:solidFill>
              </a:rPr>
              <a:t>.</a:t>
            </a:r>
          </a:p>
          <a:p>
            <a:pPr algn="just" eaLnBrk="1" hangingPunct="1"/>
            <a:r>
              <a:rPr lang="fr-FR" sz="1400" i="1" dirty="0">
                <a:solidFill>
                  <a:srgbClr val="6600CC"/>
                </a:solidFill>
              </a:rPr>
              <a:t>Elaguer</a:t>
            </a:r>
            <a:r>
              <a:rPr lang="fr-FR" sz="1400" b="0" dirty="0">
                <a:solidFill>
                  <a:srgbClr val="6600CC"/>
                </a:solidFill>
              </a:rPr>
              <a:t> : </a:t>
            </a:r>
            <a:r>
              <a:rPr lang="fr-FR" sz="1400" b="0" dirty="0">
                <a:solidFill>
                  <a:srgbClr val="6600CC"/>
                </a:solidFill>
                <a:hlinkClick r:id="rId7" tooltip="ébrancher"/>
              </a:rPr>
              <a:t>Ébrancher</a:t>
            </a:r>
            <a:r>
              <a:rPr lang="fr-FR" sz="1400" b="0" dirty="0">
                <a:solidFill>
                  <a:srgbClr val="6600CC"/>
                </a:solidFill>
              </a:rPr>
              <a:t> (couper les branches) jusqu’à une certaine </a:t>
            </a:r>
            <a:r>
              <a:rPr lang="fr-FR" sz="1400" b="0" dirty="0">
                <a:solidFill>
                  <a:srgbClr val="6600CC"/>
                </a:solidFill>
                <a:hlinkClick r:id="rId8" tooltip="hauteur"/>
              </a:rPr>
              <a:t>hauteur</a:t>
            </a:r>
            <a:r>
              <a:rPr lang="fr-FR" sz="1400" b="0" dirty="0">
                <a:solidFill>
                  <a:srgbClr val="6600CC"/>
                </a:solidFill>
              </a:rPr>
              <a:t> ou </a:t>
            </a:r>
            <a:r>
              <a:rPr lang="fr-FR" sz="1400" b="0" dirty="0">
                <a:solidFill>
                  <a:srgbClr val="6600CC"/>
                </a:solidFill>
                <a:hlinkClick r:id="rId9" tooltip="éclaircir"/>
              </a:rPr>
              <a:t>éclaircir</a:t>
            </a:r>
            <a:r>
              <a:rPr lang="fr-FR" sz="1400" b="0" dirty="0">
                <a:solidFill>
                  <a:srgbClr val="6600CC"/>
                </a:solidFill>
              </a:rPr>
              <a:t> en </a:t>
            </a:r>
            <a:r>
              <a:rPr lang="fr-FR" sz="1400" b="0" dirty="0">
                <a:solidFill>
                  <a:srgbClr val="6600CC"/>
                </a:solidFill>
                <a:hlinkClick r:id="rId10" tooltip="coupant"/>
              </a:rPr>
              <a:t>coupant</a:t>
            </a:r>
            <a:r>
              <a:rPr lang="fr-FR" sz="1400" b="0" dirty="0">
                <a:solidFill>
                  <a:srgbClr val="6600CC"/>
                </a:solidFill>
              </a:rPr>
              <a:t> une </a:t>
            </a:r>
            <a:r>
              <a:rPr lang="fr-FR" sz="1400" b="0" dirty="0">
                <a:solidFill>
                  <a:srgbClr val="6600CC"/>
                </a:solidFill>
                <a:hlinkClick r:id="rId11" tooltip="partie"/>
              </a:rPr>
              <a:t>partie</a:t>
            </a:r>
            <a:r>
              <a:rPr lang="fr-FR" sz="1400" b="0" dirty="0">
                <a:solidFill>
                  <a:srgbClr val="6600CC"/>
                </a:solidFill>
              </a:rPr>
              <a:t> des </a:t>
            </a:r>
            <a:r>
              <a:rPr lang="fr-FR" sz="1400" b="0" dirty="0">
                <a:solidFill>
                  <a:srgbClr val="6600CC"/>
                </a:solidFill>
                <a:hlinkClick r:id="rId12" tooltip="branche"/>
              </a:rPr>
              <a:t>branches</a:t>
            </a:r>
            <a:r>
              <a:rPr lang="fr-FR" sz="1400" b="0" dirty="0" smtClean="0">
                <a:solidFill>
                  <a:srgbClr val="6600CC"/>
                </a:solidFill>
              </a:rPr>
              <a:t>.</a:t>
            </a:r>
            <a:endParaRPr lang="fr-FR" sz="1400" b="0" i="1" dirty="0">
              <a:solidFill>
                <a:srgbClr val="6600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 descr="CarteDeforestationForetEstMadagasc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744663"/>
            <a:ext cx="4214813" cy="51133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339" name="ZoneTexte 4"/>
          <p:cNvSpPr txBox="1">
            <a:spLocks noChangeArrowheads="1"/>
          </p:cNvSpPr>
          <p:nvPr/>
        </p:nvSpPr>
        <p:spPr bwMode="auto">
          <a:xfrm>
            <a:off x="142875" y="1214438"/>
            <a:ext cx="4860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000" b="0">
                <a:solidFill>
                  <a:srgbClr val="6600CC"/>
                </a:solidFill>
              </a:rPr>
              <a:t>Carte de l'extension de la foret pluviale de l'Est de Madagascar au fin du temps. Source : </a:t>
            </a:r>
            <a:r>
              <a:rPr lang="en-US" sz="1000" b="0" i="1">
                <a:solidFill>
                  <a:srgbClr val="6600CC"/>
                </a:solidFill>
              </a:rPr>
              <a:t>Deforestation history of the eastern rain forest of Madagascar from satellite images. </a:t>
            </a:r>
            <a:r>
              <a:rPr lang="en-US" sz="1000" b="0">
                <a:solidFill>
                  <a:srgbClr val="6600CC"/>
                </a:solidFill>
              </a:rPr>
              <a:t>Glen M. Green &amp; Robert W. Sussman, Science, Apr. 13, 1990. </a:t>
            </a:r>
            <a:r>
              <a:rPr lang="en-US" sz="1000" b="0">
                <a:solidFill>
                  <a:srgbClr val="6600CC"/>
                </a:solidFill>
                <a:cs typeface="Arial" charset="0"/>
              </a:rPr>
              <a:t>↓</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16F9C6E-1FFD-4967-B99B-F452A8EE8BEC}" type="slidenum">
              <a:rPr lang="fr-FR" sz="1200" b="0">
                <a:solidFill>
                  <a:schemeClr val="tx1">
                    <a:tint val="75000"/>
                  </a:schemeClr>
                </a:solidFill>
                <a:latin typeface="Times New Roman" pitchFamily="18" charset="0"/>
              </a:rPr>
              <a:pPr algn="r" fontAlgn="auto">
                <a:spcBef>
                  <a:spcPts val="0"/>
                </a:spcBef>
                <a:spcAft>
                  <a:spcPts val="0"/>
                </a:spcAft>
                <a:defRPr/>
              </a:pPr>
              <a:t>16</a:t>
            </a:fld>
            <a:endParaRPr lang="fr-FR" sz="1200" b="0" dirty="0">
              <a:solidFill>
                <a:schemeClr val="tx1">
                  <a:tint val="75000"/>
                </a:schemeClr>
              </a:solidFill>
              <a:latin typeface="Times New Roman" pitchFamily="18" charset="0"/>
            </a:endParaRP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4342" name="ZoneTexte 7"/>
          <p:cNvSpPr txBox="1">
            <a:spLocks noChangeArrowheads="1"/>
          </p:cNvSpPr>
          <p:nvPr/>
        </p:nvSpPr>
        <p:spPr bwMode="auto">
          <a:xfrm>
            <a:off x="285750" y="928688"/>
            <a:ext cx="4783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u="sng">
                <a:solidFill>
                  <a:srgbClr val="6600CC"/>
                </a:solidFill>
              </a:rPr>
              <a:t>4) La déforestation dans le monde</a:t>
            </a:r>
            <a:r>
              <a:rPr lang="fr-FR" sz="1400" b="0">
                <a:solidFill>
                  <a:srgbClr val="6600CC"/>
                </a:solidFill>
              </a:rPr>
              <a:t> </a:t>
            </a:r>
            <a:r>
              <a:rPr lang="fr-FR" sz="1400" b="0">
                <a:solidFill>
                  <a:srgbClr val="FF0000"/>
                </a:solidFill>
              </a:rPr>
              <a:t>4.1</a:t>
            </a:r>
            <a:r>
              <a:rPr lang="fr-FR" sz="1400">
                <a:solidFill>
                  <a:srgbClr val="FF0000"/>
                </a:solidFill>
              </a:rPr>
              <a:t>) à Madagascar: </a:t>
            </a:r>
          </a:p>
          <a:p>
            <a:pPr eaLnBrk="1" hangingPunct="1"/>
            <a:endParaRPr lang="fr-FR" sz="1200" b="0"/>
          </a:p>
        </p:txBody>
      </p:sp>
      <p:pic>
        <p:nvPicPr>
          <p:cNvPr id="14343" name="Picture 11" descr="CarteDeforestationEstMadagascar_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1341438"/>
            <a:ext cx="395605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2"/>
          <p:cNvSpPr txBox="1">
            <a:spLocks noChangeArrowheads="1"/>
          </p:cNvSpPr>
          <p:nvPr/>
        </p:nvSpPr>
        <p:spPr bwMode="auto">
          <a:xfrm>
            <a:off x="5072063" y="2571750"/>
            <a:ext cx="18018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Symbol" pitchFamily="18" charset="2"/>
              <a:buNone/>
            </a:pPr>
            <a:r>
              <a:rPr lang="fr-FR" sz="1200" b="0">
                <a:solidFill>
                  <a:srgbClr val="6600CC"/>
                </a:solidFill>
                <a:hlinkClick r:id="rId4"/>
              </a:rPr>
              <a:t>Evolution de la </a:t>
            </a:r>
          </a:p>
          <a:p>
            <a:pPr eaLnBrk="1" hangingPunct="1">
              <a:buFont typeface="Symbol" pitchFamily="18" charset="2"/>
              <a:buNone/>
            </a:pPr>
            <a:r>
              <a:rPr lang="fr-FR" sz="1200" b="0">
                <a:solidFill>
                  <a:srgbClr val="6600CC"/>
                </a:solidFill>
                <a:hlinkClick r:id="rId4"/>
              </a:rPr>
              <a:t>couverture forestière </a:t>
            </a:r>
          </a:p>
          <a:p>
            <a:pPr eaLnBrk="1" hangingPunct="1">
              <a:buFont typeface="Symbol" pitchFamily="18" charset="2"/>
              <a:buNone/>
            </a:pPr>
            <a:r>
              <a:rPr lang="fr-FR" sz="1200" b="0">
                <a:solidFill>
                  <a:srgbClr val="6600CC"/>
                </a:solidFill>
                <a:hlinkClick r:id="rId4"/>
              </a:rPr>
              <a:t>en 2000/20005</a:t>
            </a:r>
            <a:r>
              <a:rPr lang="fr-FR" sz="1200" b="0">
                <a:solidFill>
                  <a:srgbClr val="6600CC"/>
                </a:solidFill>
              </a:rPr>
              <a:t> </a:t>
            </a:r>
          </a:p>
          <a:p>
            <a:pPr eaLnBrk="1" hangingPunct="1">
              <a:buFont typeface="Symbol" pitchFamily="18" charset="2"/>
              <a:buNone/>
            </a:pPr>
            <a:r>
              <a:rPr lang="fr-FR" sz="1200" b="0">
                <a:solidFill>
                  <a:srgbClr val="6600CC"/>
                </a:solidFill>
              </a:rPr>
              <a:t>de la région </a:t>
            </a:r>
          </a:p>
          <a:p>
            <a:pPr eaLnBrk="1" hangingPunct="1">
              <a:buFont typeface="Symbol" pitchFamily="18" charset="2"/>
              <a:buNone/>
            </a:pPr>
            <a:r>
              <a:rPr lang="fr-FR" sz="1200" b="0">
                <a:solidFill>
                  <a:srgbClr val="6600CC"/>
                </a:solidFill>
              </a:rPr>
              <a:t>d'alaotra Mangoro </a:t>
            </a:r>
          </a:p>
          <a:p>
            <a:pPr eaLnBrk="1" hangingPunct="1">
              <a:buFont typeface="Symbol" pitchFamily="18" charset="2"/>
              <a:buNone/>
            </a:pPr>
            <a:r>
              <a:rPr lang="fr-FR" sz="1200" b="0">
                <a:solidFill>
                  <a:srgbClr val="6600CC"/>
                </a:solidFill>
              </a:rPr>
              <a:t>(Est de Madagascar) </a:t>
            </a:r>
          </a:p>
          <a:p>
            <a:pPr eaLnBrk="1" hangingPunct="1">
              <a:buFont typeface="Symbol" pitchFamily="18" charset="2"/>
              <a:buNone/>
            </a:pPr>
            <a:endParaRPr lang="fr-FR" sz="800" b="0">
              <a:solidFill>
                <a:srgbClr val="6600CC"/>
              </a:solidFill>
            </a:endParaRPr>
          </a:p>
          <a:p>
            <a:pPr eaLnBrk="1" hangingPunct="1">
              <a:buFont typeface="Symbol" pitchFamily="18" charset="2"/>
              <a:buNone/>
            </a:pPr>
            <a:endParaRPr lang="fr-FR" sz="1000" b="0">
              <a:solidFill>
                <a:srgbClr val="6600CC"/>
              </a:solidFill>
            </a:endParaRPr>
          </a:p>
          <a:p>
            <a:pPr eaLnBrk="1" hangingPunct="1">
              <a:buFont typeface="Symbol" pitchFamily="18" charset="2"/>
              <a:buNone/>
            </a:pPr>
            <a:r>
              <a:rPr lang="fr-FR" sz="1000" b="0">
                <a:solidFill>
                  <a:srgbClr val="6600CC"/>
                </a:solidFill>
              </a:rPr>
              <a:t>Source : </a:t>
            </a:r>
          </a:p>
          <a:p>
            <a:pPr eaLnBrk="1" hangingPunct="1">
              <a:buFont typeface="Symbol" pitchFamily="18" charset="2"/>
              <a:buNone/>
            </a:pPr>
            <a:r>
              <a:rPr lang="fr-FR" sz="1000" b="0">
                <a:hlinkClick r:id="rId5"/>
              </a:rPr>
              <a:t>www.pnae.mg/ie/alaotra.htm</a:t>
            </a:r>
            <a:endParaRPr lang="fr-FR" sz="1000" b="0"/>
          </a:p>
          <a:p>
            <a:pPr eaLnBrk="1" hangingPunct="1">
              <a:buFont typeface="Symbol" pitchFamily="18" charset="2"/>
              <a:buNone/>
            </a:pPr>
            <a:endParaRPr lang="fr-FR" sz="1200">
              <a:solidFill>
                <a:srgbClr val="FF0000"/>
              </a:solidFill>
            </a:endParaRPr>
          </a:p>
          <a:p>
            <a:pPr eaLnBrk="1" hangingPunct="1">
              <a:buFont typeface="Symbol" pitchFamily="18" charset="2"/>
              <a:buNone/>
            </a:pPr>
            <a:r>
              <a:rPr lang="fr-FR" sz="1200">
                <a:solidFill>
                  <a:srgbClr val="FF0000"/>
                </a:solidFill>
              </a:rPr>
              <a:t>En rouge, les zones </a:t>
            </a:r>
          </a:p>
          <a:p>
            <a:pPr eaLnBrk="1" hangingPunct="1">
              <a:buFont typeface="Symbol" pitchFamily="18" charset="2"/>
              <a:buNone/>
            </a:pPr>
            <a:r>
              <a:rPr lang="fr-FR" sz="1200">
                <a:solidFill>
                  <a:srgbClr val="FF0000"/>
                </a:solidFill>
              </a:rPr>
              <a:t>déforestée </a:t>
            </a:r>
            <a:r>
              <a:rPr lang="fr-FR" sz="1200">
                <a:solidFill>
                  <a:srgbClr val="FF0000"/>
                </a:solidFill>
                <a:cs typeface="Arial" charset="0"/>
              </a:rPr>
              <a:t>→</a:t>
            </a:r>
          </a:p>
          <a:p>
            <a:pPr eaLnBrk="1" hangingPunct="1"/>
            <a:endParaRPr lang="fr-FR" sz="800" b="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E04C9B6-4F61-4648-9A41-7F0C50F435A4}" type="slidenum">
              <a:rPr lang="fr-FR" sz="1200" b="0">
                <a:solidFill>
                  <a:schemeClr val="tx1">
                    <a:tint val="75000"/>
                  </a:schemeClr>
                </a:solidFill>
                <a:latin typeface="Times New Roman" pitchFamily="18" charset="0"/>
              </a:rPr>
              <a:pPr algn="r" fontAlgn="auto">
                <a:spcBef>
                  <a:spcPts val="0"/>
                </a:spcBef>
                <a:spcAft>
                  <a:spcPts val="0"/>
                </a:spcAft>
                <a:defRPr/>
              </a:pPr>
              <a:t>160</a:t>
            </a:fld>
            <a:endParaRPr lang="fr-FR" sz="1200" b="0" dirty="0">
              <a:solidFill>
                <a:schemeClr val="tx1">
                  <a:tint val="75000"/>
                </a:schemeClr>
              </a:solidFill>
              <a:latin typeface="Times New Roman" pitchFamily="18" charset="0"/>
            </a:endParaRPr>
          </a:p>
        </p:txBody>
      </p:sp>
      <p:sp>
        <p:nvSpPr>
          <p:cNvPr id="155652" name="ZoneTexte 4"/>
          <p:cNvSpPr txBox="1">
            <a:spLocks noChangeArrowheads="1"/>
          </p:cNvSpPr>
          <p:nvPr/>
        </p:nvSpPr>
        <p:spPr bwMode="auto">
          <a:xfrm>
            <a:off x="214313" y="928688"/>
            <a:ext cx="882173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Elasticité </a:t>
            </a:r>
            <a:r>
              <a:rPr lang="fr-FR" sz="1400" i="1" dirty="0">
                <a:solidFill>
                  <a:srgbClr val="6600CC"/>
                </a:solidFill>
              </a:rPr>
              <a:t>d'un écosystème forestier</a:t>
            </a:r>
            <a:r>
              <a:rPr lang="fr-FR" sz="1400" b="0" i="1" dirty="0">
                <a:solidFill>
                  <a:srgbClr val="6600CC"/>
                </a:solidFill>
              </a:rPr>
              <a:t> (H.J. Otto) </a:t>
            </a:r>
            <a:r>
              <a:rPr lang="fr-FR" sz="1400" b="0" dirty="0">
                <a:solidFill>
                  <a:srgbClr val="6600CC"/>
                </a:solidFill>
              </a:rPr>
              <a:t>: capacité à réagir aux suites d'une perturbation (plutôt de faible intensité) de manière à retrouver l'état antérieur d'équilibre (= oscillation autour d'un état d'équilibre). Voir aussi résilience.</a:t>
            </a:r>
          </a:p>
          <a:p>
            <a:pPr algn="just" eaLnBrk="1" hangingPunct="1"/>
            <a:r>
              <a:rPr lang="fr-FR" sz="1400" i="1" dirty="0">
                <a:solidFill>
                  <a:srgbClr val="6600CC"/>
                </a:solidFill>
              </a:rPr>
              <a:t>Embâcle</a:t>
            </a:r>
            <a:r>
              <a:rPr lang="fr-FR" sz="1400" b="0" dirty="0">
                <a:solidFill>
                  <a:srgbClr val="6600CC"/>
                </a:solidFill>
              </a:rPr>
              <a:t> : Obstruction d’un cours d’eau par la constitution d’une digue naturelle entraînant une retenue importante d’eau (par exemple, à cause de troncs d’arbres ou de chablis bloquant la rivière …).</a:t>
            </a:r>
          </a:p>
          <a:p>
            <a:pPr algn="just" eaLnBrk="1" hangingPunct="1"/>
            <a:r>
              <a:rPr lang="fr-FR" sz="1400" i="1" dirty="0">
                <a:solidFill>
                  <a:srgbClr val="6600CC"/>
                </a:solidFill>
              </a:rPr>
              <a:t>Emergent</a:t>
            </a:r>
            <a:r>
              <a:rPr lang="fr-FR" sz="1400" b="0" dirty="0">
                <a:solidFill>
                  <a:srgbClr val="6600CC"/>
                </a:solidFill>
              </a:rPr>
              <a:t> : Arbre dont la cime est visiblement plus haute que la canopée environnante. Arbres dont les cimes se dressent au-dessus du niveau général du couvert forestier.  Voir aussi </a:t>
            </a:r>
            <a:r>
              <a:rPr lang="fr-FR" sz="1400" i="1" dirty="0">
                <a:solidFill>
                  <a:srgbClr val="6600CC"/>
                </a:solidFill>
              </a:rPr>
              <a:t>Dominants</a:t>
            </a:r>
            <a:r>
              <a:rPr lang="fr-FR" sz="1400" b="0" dirty="0">
                <a:solidFill>
                  <a:srgbClr val="6600CC"/>
                </a:solidFill>
              </a:rPr>
              <a:t> (arbres).</a:t>
            </a:r>
          </a:p>
          <a:p>
            <a:pPr algn="just" eaLnBrk="1" hangingPunct="1"/>
            <a:r>
              <a:rPr lang="fr-FR" sz="1400" i="1" dirty="0">
                <a:solidFill>
                  <a:srgbClr val="6600CC"/>
                </a:solidFill>
              </a:rPr>
              <a:t>Emondage </a:t>
            </a:r>
            <a:r>
              <a:rPr lang="fr-FR" sz="1400" b="0" dirty="0">
                <a:solidFill>
                  <a:srgbClr val="6600CC"/>
                </a:solidFill>
              </a:rPr>
              <a:t>: a) Élimination de certaines branches d'un arbre ou arbuste pour lui donner une forme désirée, éliminer une partie malade ou brisée, ou stimuler sa croissance. b) forme de </a:t>
            </a:r>
            <a:r>
              <a:rPr lang="fr-FR" sz="1400" b="0" dirty="0">
                <a:solidFill>
                  <a:srgbClr val="6600CC"/>
                </a:solidFill>
                <a:hlinkClick r:id="rId2" tooltip="Taille (arboriculture)"/>
              </a:rPr>
              <a:t>taille</a:t>
            </a:r>
            <a:r>
              <a:rPr lang="fr-FR" sz="1400" b="0" dirty="0">
                <a:solidFill>
                  <a:srgbClr val="6600CC"/>
                </a:solidFill>
              </a:rPr>
              <a:t> consistant à supprimer les </a:t>
            </a:r>
            <a:r>
              <a:rPr lang="fr-FR" sz="1400" b="0" dirty="0">
                <a:solidFill>
                  <a:srgbClr val="6600CC"/>
                </a:solidFill>
                <a:hlinkClick r:id="rId3" tooltip="Branches"/>
              </a:rPr>
              <a:t>branches</a:t>
            </a:r>
            <a:r>
              <a:rPr lang="fr-FR" sz="1400" b="0" dirty="0">
                <a:solidFill>
                  <a:srgbClr val="6600CC"/>
                </a:solidFill>
              </a:rPr>
              <a:t> latérales et parfois la cime d’un </a:t>
            </a:r>
            <a:r>
              <a:rPr lang="fr-FR" sz="1400" b="0" dirty="0">
                <a:solidFill>
                  <a:srgbClr val="6600CC"/>
                </a:solidFill>
                <a:hlinkClick r:id="rId4" tooltip="Arbre"/>
              </a:rPr>
              <a:t>arbre</a:t>
            </a:r>
            <a:r>
              <a:rPr lang="fr-FR" sz="1400" b="0" dirty="0">
                <a:solidFill>
                  <a:srgbClr val="6600CC"/>
                </a:solidFill>
              </a:rPr>
              <a:t> pour favoriser la croissance de </a:t>
            </a:r>
            <a:r>
              <a:rPr lang="fr-FR" sz="1400" b="0" dirty="0">
                <a:solidFill>
                  <a:srgbClr val="6600CC"/>
                </a:solidFill>
                <a:hlinkClick r:id="rId5" tooltip="Rejet (botanique)"/>
              </a:rPr>
              <a:t>rejets</a:t>
            </a:r>
            <a:r>
              <a:rPr lang="fr-FR" sz="1400" b="0" dirty="0">
                <a:solidFill>
                  <a:srgbClr val="6600CC"/>
                </a:solidFill>
              </a:rPr>
              <a:t> ou du </a:t>
            </a:r>
            <a:r>
              <a:rPr lang="fr-FR" sz="1400" dirty="0">
                <a:solidFill>
                  <a:srgbClr val="6600CC"/>
                </a:solidFill>
                <a:hlinkClick r:id="rId6" tooltip="Feuillage"/>
              </a:rPr>
              <a:t>feuillage</a:t>
            </a:r>
            <a:r>
              <a:rPr lang="fr-FR" sz="1400" b="0" dirty="0">
                <a:solidFill>
                  <a:srgbClr val="6600CC"/>
                </a:solidFill>
              </a:rPr>
              <a:t>. Cette taille, qui se pratique souvent sur des arbres isolés ou émergents du bocage, provoque souvent l'apparition de gourmands sur le tronc qui formeront de nouvelles branches qu'il faudra à nouveau couper. Si l'arbre survit au traitement il produit un bois plus dur que la normale, fournissant des poutres qui ne se cintrent pas. L'émondage est souvent associé au </a:t>
            </a:r>
            <a:r>
              <a:rPr lang="fr-FR" sz="1400" b="0" dirty="0">
                <a:solidFill>
                  <a:srgbClr val="6600CC"/>
                </a:solidFill>
                <a:hlinkClick r:id="rId7" tooltip="Bocage"/>
              </a:rPr>
              <a:t>bocage</a:t>
            </a:r>
            <a:r>
              <a:rPr lang="fr-FR" sz="1400" b="0" dirty="0">
                <a:solidFill>
                  <a:srgbClr val="6600CC"/>
                </a:solidFill>
              </a:rPr>
              <a:t> ; en France, les manoirs normands et bretons possèdent des poutres qui proviennent souvent d'arbres émondés. L'émondage se distingue de l'</a:t>
            </a:r>
            <a:r>
              <a:rPr lang="fr-FR" sz="1400" b="0" dirty="0">
                <a:solidFill>
                  <a:srgbClr val="6600CC"/>
                </a:solidFill>
                <a:hlinkClick r:id="rId8" tooltip="Élagage"/>
              </a:rPr>
              <a:t>élagage</a:t>
            </a:r>
            <a:r>
              <a:rPr lang="fr-FR" sz="1400" b="0" dirty="0">
                <a:solidFill>
                  <a:srgbClr val="6600CC"/>
                </a:solidFill>
              </a:rPr>
              <a:t> par la récolte et l'utilisation qui est faite des bois taillés. Le bois et les branches coupées (tous les 7 ans environ) peuvent être exploités par le propriétaire ou à des fins commerciales, pour produire par exemple du </a:t>
            </a:r>
            <a:r>
              <a:rPr lang="fr-FR" sz="1400" b="0" dirty="0">
                <a:solidFill>
                  <a:srgbClr val="6600CC"/>
                </a:solidFill>
                <a:hlinkClick r:id="rId9" tooltip="Combustible"/>
              </a:rPr>
              <a:t>combustible</a:t>
            </a:r>
            <a:r>
              <a:rPr lang="fr-FR" sz="1400" b="0" dirty="0">
                <a:solidFill>
                  <a:srgbClr val="6600CC"/>
                </a:solidFill>
              </a:rPr>
              <a:t>, du </a:t>
            </a:r>
            <a:r>
              <a:rPr lang="fr-FR" sz="1400" b="0" dirty="0">
                <a:solidFill>
                  <a:srgbClr val="6600CC"/>
                </a:solidFill>
                <a:hlinkClick r:id="rId10" tooltip="Fourrage"/>
              </a:rPr>
              <a:t>fourrage</a:t>
            </a:r>
            <a:r>
              <a:rPr lang="fr-FR" sz="1400" b="0" dirty="0">
                <a:solidFill>
                  <a:srgbClr val="6600CC"/>
                </a:solidFill>
              </a:rPr>
              <a:t> pour les </a:t>
            </a:r>
            <a:r>
              <a:rPr lang="fr-FR" sz="1400" b="0" dirty="0">
                <a:solidFill>
                  <a:srgbClr val="6600CC"/>
                </a:solidFill>
                <a:hlinkClick r:id="rId11" tooltip="Animal"/>
              </a:rPr>
              <a:t>animaux</a:t>
            </a:r>
            <a:r>
              <a:rPr lang="fr-FR" sz="1400" b="0" dirty="0">
                <a:solidFill>
                  <a:srgbClr val="6600CC"/>
                </a:solidFill>
              </a:rPr>
              <a:t> ou de l’</a:t>
            </a:r>
            <a:r>
              <a:rPr lang="fr-FR" sz="1400" b="0" dirty="0">
                <a:solidFill>
                  <a:srgbClr val="6600CC"/>
                </a:solidFill>
                <a:hlinkClick r:id="rId12" tooltip="Osier"/>
              </a:rPr>
              <a:t>osier</a:t>
            </a:r>
            <a:r>
              <a:rPr lang="fr-FR" sz="1400" b="0" dirty="0">
                <a:solidFill>
                  <a:srgbClr val="6600CC"/>
                </a:solidFill>
              </a:rPr>
              <a:t> pour le </a:t>
            </a:r>
            <a:r>
              <a:rPr lang="fr-FR" sz="1400" dirty="0">
                <a:solidFill>
                  <a:srgbClr val="6600CC"/>
                </a:solidFill>
                <a:hlinkClick r:id="rId13" tooltip="Vannage"/>
              </a:rPr>
              <a:t>vannage</a:t>
            </a:r>
            <a:r>
              <a:rPr lang="fr-FR" sz="1400" b="0" dirty="0">
                <a:solidFill>
                  <a:srgbClr val="6600CC"/>
                </a:solidFill>
              </a:rPr>
              <a:t> (</a:t>
            </a:r>
            <a:r>
              <a:rPr lang="fr-FR" sz="1400" b="0" dirty="0">
                <a:solidFill>
                  <a:srgbClr val="6600CC"/>
                </a:solidFill>
                <a:hlinkClick r:id="rId14" tooltip="Saule"/>
              </a:rPr>
              <a:t>saules</a:t>
            </a:r>
            <a:r>
              <a:rPr lang="fr-FR" sz="1400" b="0" dirty="0">
                <a:solidFill>
                  <a:srgbClr val="6600CC"/>
                </a:solidFill>
              </a:rPr>
              <a:t> et </a:t>
            </a:r>
            <a:r>
              <a:rPr lang="fr-FR" sz="1400" b="0" dirty="0">
                <a:solidFill>
                  <a:srgbClr val="6600CC"/>
                </a:solidFill>
                <a:hlinkClick r:id="rId15" tooltip="Peuplier"/>
              </a:rPr>
              <a:t>peupliers</a:t>
            </a:r>
            <a:r>
              <a:rPr lang="fr-FR" sz="1400" b="0" dirty="0">
                <a:solidFill>
                  <a:srgbClr val="6600CC"/>
                </a:solidFill>
              </a:rPr>
              <a:t>). Un arbre émondé et étêté à faible hauteur est appelé « </a:t>
            </a:r>
            <a:r>
              <a:rPr lang="fr-FR" sz="1400" b="0" dirty="0">
                <a:solidFill>
                  <a:srgbClr val="6600CC"/>
                </a:solidFill>
                <a:hlinkClick r:id="rId16" tooltip="Arbre têtard"/>
              </a:rPr>
              <a:t>têtard</a:t>
            </a:r>
            <a:r>
              <a:rPr lang="fr-FR" sz="1400" b="0" dirty="0">
                <a:solidFill>
                  <a:srgbClr val="6600CC"/>
                </a:solidFill>
              </a:rPr>
              <a:t> » en raison de sa forme (un </a:t>
            </a:r>
            <a:r>
              <a:rPr lang="fr-FR" sz="1400" b="0" dirty="0">
                <a:solidFill>
                  <a:srgbClr val="6600CC"/>
                </a:solidFill>
                <a:hlinkClick r:id="rId17" tooltip="Tronc"/>
              </a:rPr>
              <a:t>tronc</a:t>
            </a:r>
            <a:r>
              <a:rPr lang="fr-FR" sz="1400" b="0" dirty="0">
                <a:solidFill>
                  <a:srgbClr val="6600CC"/>
                </a:solidFill>
              </a:rPr>
              <a:t> rectiligne terminé par une grosse tête d'où partent tous les rejets). Voir aussi </a:t>
            </a:r>
            <a:r>
              <a:rPr lang="fr-FR" sz="1400" i="1" dirty="0" smtClean="0">
                <a:solidFill>
                  <a:srgbClr val="6600CC"/>
                </a:solidFill>
              </a:rPr>
              <a:t>ébranchage</a:t>
            </a:r>
            <a:r>
              <a:rPr lang="fr-FR" sz="1400" b="0" dirty="0">
                <a:solidFill>
                  <a:srgbClr val="6600CC"/>
                </a:solidFill>
              </a:rPr>
              <a:t>,</a:t>
            </a:r>
            <a:r>
              <a:rPr lang="fr-FR" sz="1400" b="0" dirty="0" smtClean="0">
                <a:solidFill>
                  <a:srgbClr val="6600CC"/>
                </a:solidFill>
              </a:rPr>
              <a:t> </a:t>
            </a:r>
            <a:r>
              <a:rPr lang="fr-FR" sz="1400" i="1" dirty="0" smtClean="0">
                <a:solidFill>
                  <a:srgbClr val="6600CC"/>
                </a:solidFill>
              </a:rPr>
              <a:t>élagage</a:t>
            </a:r>
            <a:r>
              <a:rPr lang="fr-FR" sz="1400" b="0" dirty="0">
                <a:solidFill>
                  <a:srgbClr val="6600CC"/>
                </a:solidFill>
              </a:rPr>
              <a:t> </a:t>
            </a:r>
            <a:r>
              <a:rPr lang="fr-FR" sz="1400" b="0" dirty="0" smtClean="0">
                <a:solidFill>
                  <a:srgbClr val="6600CC"/>
                </a:solidFill>
              </a:rPr>
              <a:t>et </a:t>
            </a:r>
            <a:r>
              <a:rPr lang="fr-FR" sz="1400" i="1" dirty="0" smtClean="0">
                <a:solidFill>
                  <a:srgbClr val="6600CC"/>
                </a:solidFill>
              </a:rPr>
              <a:t>élagage</a:t>
            </a:r>
            <a:r>
              <a:rPr lang="fr-FR" sz="1400" b="0" dirty="0" smtClean="0">
                <a:solidFill>
                  <a:srgbClr val="6600CC"/>
                </a:solidFill>
              </a:rPr>
              <a:t>.</a:t>
            </a:r>
            <a:endParaRPr lang="fr-FR" sz="1200" b="0" dirty="0" smtClean="0">
              <a:solidFill>
                <a:srgbClr val="6600CC"/>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674CF00-5791-4D15-B535-BF81E31B4446}" type="slidenum">
              <a:rPr lang="fr-FR" sz="1200" b="0">
                <a:solidFill>
                  <a:schemeClr val="tx1">
                    <a:tint val="75000"/>
                  </a:schemeClr>
                </a:solidFill>
                <a:latin typeface="Times New Roman" pitchFamily="18" charset="0"/>
              </a:rPr>
              <a:pPr algn="r" fontAlgn="auto">
                <a:spcBef>
                  <a:spcPts val="0"/>
                </a:spcBef>
                <a:spcAft>
                  <a:spcPts val="0"/>
                </a:spcAft>
                <a:defRPr/>
              </a:pPr>
              <a:t>161</a:t>
            </a:fld>
            <a:endParaRPr lang="fr-FR" sz="1200" b="0" dirty="0">
              <a:solidFill>
                <a:schemeClr val="tx1">
                  <a:tint val="75000"/>
                </a:schemeClr>
              </a:solidFill>
              <a:latin typeface="Times New Roman" pitchFamily="18" charset="0"/>
            </a:endParaRPr>
          </a:p>
        </p:txBody>
      </p:sp>
      <p:sp>
        <p:nvSpPr>
          <p:cNvPr id="156676" name="ZoneTexte 4"/>
          <p:cNvSpPr txBox="1">
            <a:spLocks noChangeArrowheads="1"/>
          </p:cNvSpPr>
          <p:nvPr/>
        </p:nvSpPr>
        <p:spPr bwMode="auto">
          <a:xfrm>
            <a:off x="214313" y="928688"/>
            <a:ext cx="8786812"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i="1" dirty="0">
                <a:solidFill>
                  <a:srgbClr val="6600CC"/>
                </a:solidFill>
              </a:rPr>
              <a:t>Entier</a:t>
            </a:r>
            <a:r>
              <a:rPr lang="fr-FR" sz="1200" b="0" dirty="0">
                <a:solidFill>
                  <a:srgbClr val="6600CC"/>
                </a:solidFill>
              </a:rPr>
              <a:t> : se dit d'un organe dont le bord ne présente aucune découpure.</a:t>
            </a:r>
          </a:p>
          <a:p>
            <a:pPr algn="just" eaLnBrk="1" hangingPunct="1"/>
            <a:r>
              <a:rPr lang="fr-FR" sz="1200" i="1" dirty="0">
                <a:solidFill>
                  <a:srgbClr val="6600CC"/>
                </a:solidFill>
              </a:rPr>
              <a:t>Enracinement</a:t>
            </a:r>
            <a:r>
              <a:rPr lang="fr-FR" sz="1200" b="0" dirty="0">
                <a:solidFill>
                  <a:srgbClr val="6600CC"/>
                </a:solidFill>
              </a:rPr>
              <a:t> : </a:t>
            </a:r>
            <a:r>
              <a:rPr lang="fr-FR" sz="1200" b="0" dirty="0">
                <a:solidFill>
                  <a:srgbClr val="7030A0"/>
                </a:solidFill>
                <a:hlinkClick r:id="rId2" action="ppaction://hlinkfile" tooltip="fixer"/>
              </a:rPr>
              <a:t>Fixation</a:t>
            </a:r>
            <a:r>
              <a:rPr lang="fr-FR" sz="1200" b="0" dirty="0">
                <a:solidFill>
                  <a:srgbClr val="7030A0"/>
                </a:solidFill>
              </a:rPr>
              <a:t> au sol par les </a:t>
            </a:r>
            <a:r>
              <a:rPr lang="fr-FR" sz="1200" b="0" dirty="0">
                <a:solidFill>
                  <a:srgbClr val="7030A0"/>
                </a:solidFill>
                <a:hlinkClick r:id="rId3" action="ppaction://hlinkfile" tooltip="racine"/>
              </a:rPr>
              <a:t>racines</a:t>
            </a:r>
            <a:r>
              <a:rPr lang="fr-FR" sz="1200" b="0" dirty="0">
                <a:solidFill>
                  <a:srgbClr val="7030A0"/>
                </a:solidFill>
              </a:rPr>
              <a:t>. Voir </a:t>
            </a:r>
            <a:r>
              <a:rPr lang="fr-FR" sz="1200" i="1" dirty="0" smtClean="0">
                <a:solidFill>
                  <a:srgbClr val="7030A0"/>
                </a:solidFill>
              </a:rPr>
              <a:t>Racine</a:t>
            </a:r>
            <a:r>
              <a:rPr lang="fr-FR" sz="1200" b="0" dirty="0" smtClean="0">
                <a:solidFill>
                  <a:srgbClr val="7030A0"/>
                </a:solidFill>
              </a:rPr>
              <a:t> et images ci-dessous.</a:t>
            </a:r>
            <a:endParaRPr lang="fr-FR" sz="1200" b="0" dirty="0">
              <a:solidFill>
                <a:srgbClr val="7030A0"/>
              </a:solidFill>
            </a:endParaRPr>
          </a:p>
          <a:p>
            <a:pPr algn="just" eaLnBrk="1" hangingPunct="1"/>
            <a:r>
              <a:rPr lang="fr-FR" sz="1200" i="1" dirty="0" smtClean="0">
                <a:solidFill>
                  <a:srgbClr val="6600CC"/>
                </a:solidFill>
              </a:rPr>
              <a:t>Environnement</a:t>
            </a:r>
            <a:r>
              <a:rPr lang="fr-FR" sz="1200" b="0" dirty="0" smtClean="0">
                <a:solidFill>
                  <a:srgbClr val="6600CC"/>
                </a:solidFill>
              </a:rPr>
              <a:t> </a:t>
            </a:r>
            <a:r>
              <a:rPr lang="fr-FR" sz="1200" b="0" dirty="0">
                <a:solidFill>
                  <a:srgbClr val="6600CC"/>
                </a:solidFill>
              </a:rPr>
              <a:t>: « </a:t>
            </a:r>
            <a:r>
              <a:rPr lang="fr-FR" sz="1200" b="0" i="1" dirty="0">
                <a:solidFill>
                  <a:srgbClr val="6600CC"/>
                </a:solidFill>
              </a:rPr>
              <a:t>l'ensemble des éléments (biotiques ou abiotiques) qui entourent un individu ou une </a:t>
            </a:r>
            <a:r>
              <a:rPr lang="fr-FR" sz="1200" b="0" i="1" dirty="0">
                <a:solidFill>
                  <a:srgbClr val="6600CC"/>
                </a:solidFill>
                <a:hlinkClick r:id="rId4" tooltip="Espèce"/>
              </a:rPr>
              <a:t>espèce</a:t>
            </a:r>
            <a:r>
              <a:rPr lang="fr-FR" sz="1200" b="0" i="1" dirty="0">
                <a:solidFill>
                  <a:srgbClr val="6600CC"/>
                </a:solidFill>
              </a:rPr>
              <a:t> et dont certains contribuent directement à subvenir à ses besoins</a:t>
            </a:r>
            <a:r>
              <a:rPr lang="fr-FR" sz="1200" b="0" dirty="0">
                <a:solidFill>
                  <a:srgbClr val="6600CC"/>
                </a:solidFill>
              </a:rPr>
              <a:t> », ou encore comme « </a:t>
            </a:r>
            <a:r>
              <a:rPr lang="fr-FR" sz="1200" b="0" i="1" dirty="0">
                <a:solidFill>
                  <a:srgbClr val="6600CC"/>
                </a:solidFill>
              </a:rPr>
              <a:t>l'ensemble des conditions naturelles (physiques, chimiques, biologiques) et culturelles (sociologiques) susceptibles d’agir sur les organismes vivants et les activités humaines</a:t>
            </a:r>
            <a:r>
              <a:rPr lang="fr-FR" sz="1200" b="0" dirty="0">
                <a:solidFill>
                  <a:srgbClr val="6600CC"/>
                </a:solidFill>
              </a:rPr>
              <a:t> »</a:t>
            </a:r>
            <a:r>
              <a:rPr lang="fr-FR" sz="1200" dirty="0">
                <a:solidFill>
                  <a:srgbClr val="6600CC"/>
                </a:solidFill>
              </a:rPr>
              <a:t>.</a:t>
            </a:r>
            <a:endParaRPr lang="fr-FR" sz="1200" b="0" dirty="0">
              <a:solidFill>
                <a:srgbClr val="6600CC"/>
              </a:solidFill>
            </a:endParaRPr>
          </a:p>
          <a:p>
            <a:pPr algn="just" eaLnBrk="1" hangingPunct="1"/>
            <a:r>
              <a:rPr lang="fr-FR" sz="1200" i="1" dirty="0">
                <a:solidFill>
                  <a:srgbClr val="6600CC"/>
                </a:solidFill>
              </a:rPr>
              <a:t>Eolien/-ne </a:t>
            </a:r>
            <a:r>
              <a:rPr lang="fr-FR" sz="1200" b="0" dirty="0">
                <a:solidFill>
                  <a:srgbClr val="6600CC"/>
                </a:solidFill>
              </a:rPr>
              <a:t>: Relatif au vent.</a:t>
            </a:r>
          </a:p>
          <a:p>
            <a:pPr algn="just" eaLnBrk="1" hangingPunct="1"/>
            <a:r>
              <a:rPr lang="fr-FR" sz="1200" i="1" dirty="0">
                <a:solidFill>
                  <a:srgbClr val="6600CC"/>
                </a:solidFill>
              </a:rPr>
              <a:t>EPIC</a:t>
            </a:r>
            <a:r>
              <a:rPr lang="fr-FR" sz="1200" b="0" dirty="0">
                <a:solidFill>
                  <a:srgbClr val="6600CC"/>
                </a:solidFill>
              </a:rPr>
              <a:t> : Établissement public à caractère industriel ou commercial, ayant pour but la gestion d’une activité de service public.</a:t>
            </a:r>
          </a:p>
          <a:p>
            <a:pPr algn="just" eaLnBrk="1" hangingPunct="1"/>
            <a:r>
              <a:rPr lang="fr-FR" sz="1400" i="1" dirty="0">
                <a:solidFill>
                  <a:srgbClr val="6600CC"/>
                </a:solidFill>
              </a:rPr>
              <a:t>Epiphyte</a:t>
            </a:r>
            <a:r>
              <a:rPr lang="fr-FR" sz="1400" b="0" dirty="0">
                <a:solidFill>
                  <a:srgbClr val="6600CC"/>
                </a:solidFill>
              </a:rPr>
              <a:t> : Plante qui croît sur une autre sans en tirer sa nourriture (opposé à parasite).</a:t>
            </a:r>
          </a:p>
          <a:p>
            <a:pPr algn="just" eaLnBrk="1" hangingPunct="1"/>
            <a:r>
              <a:rPr lang="fr-FR" sz="1400" i="1" dirty="0">
                <a:hlinkClick r:id="rId5" tooltip="Équienne"/>
              </a:rPr>
              <a:t>Equienne</a:t>
            </a:r>
            <a:r>
              <a:rPr lang="fr-FR" sz="1400" dirty="0"/>
              <a:t> </a:t>
            </a:r>
            <a:r>
              <a:rPr lang="fr-FR" sz="1400" b="0" dirty="0">
                <a:solidFill>
                  <a:srgbClr val="6600CC"/>
                </a:solidFill>
              </a:rPr>
              <a:t>: Se dit d’un peuplement forestier (d’arbres) composé d’arbres de même âge (de la même classe d'âge), c’est à dire dont tous les arbres ont moins de vingt ans d'écart entre eux.</a:t>
            </a:r>
          </a:p>
          <a:p>
            <a:pPr algn="just" eaLnBrk="1" hangingPunct="1"/>
            <a:r>
              <a:rPr lang="fr-FR" sz="1200" i="1" dirty="0">
                <a:solidFill>
                  <a:srgbClr val="6600CC"/>
                </a:solidFill>
              </a:rPr>
              <a:t>Ericacée</a:t>
            </a:r>
            <a:r>
              <a:rPr lang="fr-FR" sz="1200" b="0" dirty="0">
                <a:solidFill>
                  <a:srgbClr val="6600CC"/>
                </a:solidFill>
              </a:rPr>
              <a:t> : De la famille des </a:t>
            </a:r>
            <a:r>
              <a:rPr lang="fr-FR" sz="1200" b="0" dirty="0" err="1">
                <a:solidFill>
                  <a:srgbClr val="6600CC"/>
                </a:solidFill>
              </a:rPr>
              <a:t>Ericaceae</a:t>
            </a:r>
            <a:r>
              <a:rPr lang="fr-FR" sz="1200" b="0" dirty="0">
                <a:solidFill>
                  <a:srgbClr val="6600CC"/>
                </a:solidFill>
              </a:rPr>
              <a:t> (cf. bruyères).</a:t>
            </a:r>
          </a:p>
          <a:p>
            <a:pPr algn="just" eaLnBrk="1" hangingPunct="1"/>
            <a:r>
              <a:rPr lang="fr-FR" sz="1200" i="1" dirty="0">
                <a:solidFill>
                  <a:srgbClr val="6600CC"/>
                </a:solidFill>
              </a:rPr>
              <a:t>Ericoïde</a:t>
            </a:r>
            <a:r>
              <a:rPr lang="fr-FR" sz="1200" b="0" dirty="0">
                <a:solidFill>
                  <a:srgbClr val="6600CC"/>
                </a:solidFill>
              </a:rPr>
              <a:t> : Ayant un aspect de bruyère.</a:t>
            </a:r>
          </a:p>
          <a:p>
            <a:pPr algn="just" eaLnBrk="1" hangingPunct="1"/>
            <a:r>
              <a:rPr lang="fr-FR" sz="1400" i="1" dirty="0">
                <a:solidFill>
                  <a:srgbClr val="6600CC"/>
                </a:solidFill>
              </a:rPr>
              <a:t>Erosion</a:t>
            </a:r>
            <a:r>
              <a:rPr lang="fr-FR" sz="1400" b="0" dirty="0">
                <a:solidFill>
                  <a:srgbClr val="6600CC"/>
                </a:solidFill>
              </a:rPr>
              <a:t> : a) Action des phénomènes atmosphériques naturels sur tout matériau exposé. Dans le présent document, ce terme se rapporte principalement à l'usure des sols sous l'effet de l'action physique et chimique de l'eau. b) Facteurs en partie responsables de l’aplanissement des reliefs de la croûte terrestre au cours du temps : eau, vent, éboulement, glace … c) Processus de dégradation et de transformation du relief qui est causé par tout agent externe (donc autre que la tectonique). Voir aussi </a:t>
            </a:r>
            <a:r>
              <a:rPr lang="fr-FR" sz="1400" i="1" dirty="0">
                <a:solidFill>
                  <a:srgbClr val="6600CC"/>
                </a:solidFill>
              </a:rPr>
              <a:t>sédiments</a:t>
            </a:r>
            <a:r>
              <a:rPr lang="fr-FR" sz="1400" b="0" dirty="0">
                <a:solidFill>
                  <a:srgbClr val="6600CC"/>
                </a:solidFill>
              </a:rPr>
              <a:t>. </a:t>
            </a:r>
          </a:p>
          <a:p>
            <a:pPr algn="just" eaLnBrk="1" hangingPunct="1"/>
            <a:r>
              <a:rPr lang="fr-FR" sz="1400" i="1" dirty="0">
                <a:solidFill>
                  <a:srgbClr val="6600CC"/>
                </a:solidFill>
              </a:rPr>
              <a:t>Erosion des sols</a:t>
            </a:r>
            <a:r>
              <a:rPr lang="fr-FR" sz="1400" b="0" dirty="0">
                <a:solidFill>
                  <a:srgbClr val="6600CC"/>
                </a:solidFill>
              </a:rPr>
              <a:t> : Voir </a:t>
            </a:r>
            <a:r>
              <a:rPr lang="fr-FR" sz="1400" i="1" dirty="0">
                <a:solidFill>
                  <a:srgbClr val="6600CC"/>
                </a:solidFill>
              </a:rPr>
              <a:t>érosion</a:t>
            </a:r>
            <a:r>
              <a:rPr lang="fr-FR" sz="1400" b="0" dirty="0" smtClean="0">
                <a:solidFill>
                  <a:srgbClr val="6600CC"/>
                </a:solidFill>
              </a:rPr>
              <a:t>.</a:t>
            </a:r>
            <a:endParaRPr lang="fr-FR" sz="1400" b="0" dirty="0">
              <a:solidFill>
                <a:srgbClr val="6600CC"/>
              </a:solidFill>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0643" y="5252040"/>
            <a:ext cx="2952762" cy="1007914"/>
          </a:xfrm>
          <a:prstGeom prst="rect">
            <a:avLst/>
          </a:prstGeom>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5004965"/>
            <a:ext cx="2355964" cy="1252538"/>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336" y="4725144"/>
            <a:ext cx="1048555" cy="2132856"/>
          </a:xfrm>
          <a:prstGeom prst="rect">
            <a:avLst/>
          </a:prstGeom>
        </p:spPr>
      </p:pic>
      <p:sp>
        <p:nvSpPr>
          <p:cNvPr id="7" name="ZoneTexte 6"/>
          <p:cNvSpPr txBox="1"/>
          <p:nvPr/>
        </p:nvSpPr>
        <p:spPr>
          <a:xfrm>
            <a:off x="4393405" y="6314836"/>
            <a:ext cx="2979149" cy="461665"/>
          </a:xfrm>
          <a:prstGeom prst="rect">
            <a:avLst/>
          </a:prstGeom>
          <a:noFill/>
        </p:spPr>
        <p:txBody>
          <a:bodyPr wrap="none" rtlCol="0">
            <a:spAutoFit/>
          </a:bodyPr>
          <a:lstStyle/>
          <a:p>
            <a:r>
              <a:rPr lang="fr-FR" sz="1200" b="0" dirty="0" smtClean="0">
                <a:solidFill>
                  <a:srgbClr val="7030A0"/>
                </a:solidFill>
                <a:latin typeface="Calibri"/>
                <a:cs typeface="Calibri"/>
              </a:rPr>
              <a:t>←↑</a:t>
            </a:r>
            <a:r>
              <a:rPr lang="fr-FR" sz="1200" b="0" dirty="0" smtClean="0">
                <a:solidFill>
                  <a:srgbClr val="7030A0"/>
                </a:solidFill>
              </a:rPr>
              <a:t>Différents types d’enracinements  </a:t>
            </a:r>
            <a:r>
              <a:rPr lang="fr-FR" sz="1200" b="0" dirty="0" smtClean="0">
                <a:solidFill>
                  <a:srgbClr val="7030A0"/>
                </a:solidFill>
                <a:latin typeface="Calibri"/>
                <a:cs typeface="Calibri"/>
              </a:rPr>
              <a:t>→</a:t>
            </a:r>
            <a:r>
              <a:rPr lang="fr-FR" sz="1200" b="0" dirty="0" smtClean="0">
                <a:solidFill>
                  <a:srgbClr val="7030A0"/>
                </a:solidFill>
              </a:rPr>
              <a:t>:</a:t>
            </a:r>
          </a:p>
          <a:p>
            <a:r>
              <a:rPr lang="fr-FR" sz="1200" b="0" dirty="0" smtClean="0">
                <a:solidFill>
                  <a:srgbClr val="7030A0"/>
                </a:solidFill>
              </a:rPr>
              <a:t>a) traçant, b) fasciculé, c) pivotant. </a:t>
            </a:r>
            <a:endParaRPr lang="fr-FR" sz="1200" b="0" dirty="0">
              <a:solidFill>
                <a:srgbClr val="7030A0"/>
              </a:solidFill>
            </a:endParaRPr>
          </a:p>
        </p:txBody>
      </p:sp>
      <p:sp>
        <p:nvSpPr>
          <p:cNvPr id="8" name="ZoneTexte 7"/>
          <p:cNvSpPr txBox="1"/>
          <p:nvPr/>
        </p:nvSpPr>
        <p:spPr>
          <a:xfrm>
            <a:off x="214313" y="6314836"/>
            <a:ext cx="3997647" cy="430887"/>
          </a:xfrm>
          <a:prstGeom prst="rect">
            <a:avLst/>
          </a:prstGeom>
          <a:noFill/>
        </p:spPr>
        <p:txBody>
          <a:bodyPr wrap="square" rtlCol="0">
            <a:spAutoFit/>
          </a:bodyPr>
          <a:lstStyle/>
          <a:p>
            <a:r>
              <a:rPr lang="fr-FR" sz="1100" b="0" dirty="0">
                <a:solidFill>
                  <a:srgbClr val="7030A0"/>
                </a:solidFill>
              </a:rPr>
              <a:t>Source : Guide de la forêt pour tous, Eva-Maria Dreyer &amp; Wolfgang E. Dreyer, DELACHAUX ET NIESTLÉ, 2012.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F75D2A2-2527-4769-AD4D-F567EDEB90C2}" type="slidenum">
              <a:rPr lang="fr-FR" sz="1200" b="0">
                <a:solidFill>
                  <a:schemeClr val="tx1">
                    <a:tint val="75000"/>
                  </a:schemeClr>
                </a:solidFill>
                <a:latin typeface="Times New Roman" pitchFamily="18" charset="0"/>
              </a:rPr>
              <a:pPr algn="r" fontAlgn="auto">
                <a:spcBef>
                  <a:spcPts val="0"/>
                </a:spcBef>
                <a:spcAft>
                  <a:spcPts val="0"/>
                </a:spcAft>
                <a:defRPr/>
              </a:pPr>
              <a:t>162</a:t>
            </a:fld>
            <a:endParaRPr lang="fr-FR" sz="1200" b="0" dirty="0">
              <a:solidFill>
                <a:schemeClr val="tx1">
                  <a:tint val="75000"/>
                </a:schemeClr>
              </a:solidFill>
              <a:latin typeface="Times New Roman" pitchFamily="18" charset="0"/>
            </a:endParaRPr>
          </a:p>
        </p:txBody>
      </p:sp>
      <p:sp>
        <p:nvSpPr>
          <p:cNvPr id="157700" name="ZoneTexte 4"/>
          <p:cNvSpPr txBox="1">
            <a:spLocks noChangeArrowheads="1"/>
          </p:cNvSpPr>
          <p:nvPr/>
        </p:nvSpPr>
        <p:spPr bwMode="auto">
          <a:xfrm>
            <a:off x="107504" y="928689"/>
            <a:ext cx="903649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Espèce</a:t>
            </a:r>
            <a:r>
              <a:rPr lang="fr-FR" sz="1400" b="0" i="1" dirty="0">
                <a:solidFill>
                  <a:srgbClr val="6600CC"/>
                </a:solidFill>
              </a:rPr>
              <a:t> : a) </a:t>
            </a:r>
            <a:r>
              <a:rPr lang="fr-FR" sz="1400" b="0" dirty="0">
                <a:solidFill>
                  <a:srgbClr val="6600CC"/>
                </a:solidFill>
                <a:hlinkClick r:id="rId2" tooltip="espèce"/>
              </a:rPr>
              <a:t>Espèce</a:t>
            </a:r>
            <a:r>
              <a:rPr lang="fr-FR" sz="1400" b="0" dirty="0">
                <a:solidFill>
                  <a:srgbClr val="6600CC"/>
                </a:solidFill>
              </a:rPr>
              <a:t> </a:t>
            </a:r>
            <a:r>
              <a:rPr lang="fr-FR" sz="1400" b="0" dirty="0">
                <a:solidFill>
                  <a:srgbClr val="6600CC"/>
                </a:solidFill>
                <a:hlinkClick r:id="rId3" tooltip="apte"/>
              </a:rPr>
              <a:t>apte</a:t>
            </a:r>
            <a:r>
              <a:rPr lang="fr-FR" sz="1400" b="0" dirty="0">
                <a:solidFill>
                  <a:srgbClr val="6600CC"/>
                </a:solidFill>
              </a:rPr>
              <a:t> à </a:t>
            </a:r>
            <a:r>
              <a:rPr lang="fr-FR" sz="1400" b="0" dirty="0">
                <a:solidFill>
                  <a:srgbClr val="6600CC"/>
                </a:solidFill>
                <a:hlinkClick r:id="rId4" tooltip="produire"/>
              </a:rPr>
              <a:t>produire</a:t>
            </a:r>
            <a:r>
              <a:rPr lang="fr-FR" sz="1400" b="0" dirty="0">
                <a:solidFill>
                  <a:srgbClr val="6600CC"/>
                </a:solidFill>
              </a:rPr>
              <a:t> du </a:t>
            </a:r>
            <a:r>
              <a:rPr lang="fr-FR" sz="1400" b="0" dirty="0">
                <a:solidFill>
                  <a:srgbClr val="6600CC"/>
                </a:solidFill>
                <a:hlinkClick r:id="rId5" tooltip="bois"/>
              </a:rPr>
              <a:t>bois</a:t>
            </a:r>
            <a:r>
              <a:rPr lang="fr-FR" sz="1400" b="0" dirty="0">
                <a:solidFill>
                  <a:srgbClr val="6600CC"/>
                </a:solidFill>
              </a:rPr>
              <a:t>. b) Ensemble des individus qui descendent les uns des autres ou de parents communs, et ceux qui leur ressemblent autant qu’ils se ressemblent entre eux.</a:t>
            </a:r>
          </a:p>
          <a:p>
            <a:pPr algn="just" eaLnBrk="1" hangingPunct="1"/>
            <a:r>
              <a:rPr lang="fr-FR" sz="1400" i="1" dirty="0">
                <a:solidFill>
                  <a:srgbClr val="6600CC"/>
                </a:solidFill>
              </a:rPr>
              <a:t>Espèce en voie de disparition</a:t>
            </a:r>
            <a:r>
              <a:rPr lang="fr-FR" sz="1400" b="0" dirty="0">
                <a:solidFill>
                  <a:srgbClr val="6600CC"/>
                </a:solidFill>
              </a:rPr>
              <a:t> : Toute espèce menacée d'extinction totale ou partielle imminente. Voir </a:t>
            </a:r>
            <a:r>
              <a:rPr lang="fr-FR" sz="1400" i="1" dirty="0">
                <a:solidFill>
                  <a:srgbClr val="6600CC"/>
                </a:solidFill>
              </a:rPr>
              <a:t>Essences forestières en danger  </a:t>
            </a:r>
            <a:r>
              <a:rPr lang="fr-FR" sz="1400" b="0" dirty="0">
                <a:solidFill>
                  <a:srgbClr val="6600CC"/>
                </a:solidFill>
              </a:rPr>
              <a:t>et </a:t>
            </a:r>
            <a:r>
              <a:rPr lang="fr-FR" sz="1400" i="1" dirty="0">
                <a:solidFill>
                  <a:srgbClr val="6600CC"/>
                </a:solidFill>
              </a:rPr>
              <a:t>Arbres menacés </a:t>
            </a:r>
            <a:r>
              <a:rPr lang="fr-FR" sz="1400" b="0" dirty="0">
                <a:solidFill>
                  <a:srgbClr val="6600CC"/>
                </a:solidFill>
              </a:rPr>
              <a:t>:</a:t>
            </a:r>
            <a:r>
              <a:rPr lang="fr-FR" sz="1400" i="1" dirty="0">
                <a:solidFill>
                  <a:srgbClr val="6600CC"/>
                </a:solidFill>
              </a:rPr>
              <a:t> </a:t>
            </a:r>
            <a:r>
              <a:rPr lang="fr-FR" sz="1200" b="0" dirty="0">
                <a:solidFill>
                  <a:srgbClr val="6600CC"/>
                </a:solidFill>
                <a:hlinkClick r:id="rId6"/>
              </a:rPr>
              <a:t>http://fr.wikipedia.org/wiki/Arbres_menac%C3%A9s</a:t>
            </a:r>
            <a:endParaRPr lang="fr-FR" sz="1200" b="0" dirty="0">
              <a:solidFill>
                <a:srgbClr val="6600CC"/>
              </a:solidFill>
            </a:endParaRPr>
          </a:p>
          <a:p>
            <a:pPr algn="just" eaLnBrk="1" hangingPunct="1"/>
            <a:r>
              <a:rPr lang="fr-FR" sz="1400" i="1" dirty="0">
                <a:solidFill>
                  <a:srgbClr val="6600CC"/>
                </a:solidFill>
              </a:rPr>
              <a:t>Espèce endémique</a:t>
            </a:r>
            <a:r>
              <a:rPr lang="fr-FR" sz="1400" b="0" dirty="0">
                <a:solidFill>
                  <a:srgbClr val="6600CC"/>
                </a:solidFill>
              </a:rPr>
              <a:t> : voir </a:t>
            </a:r>
            <a:r>
              <a:rPr lang="fr-FR" sz="1400" i="1" dirty="0">
                <a:solidFill>
                  <a:srgbClr val="6600CC"/>
                </a:solidFill>
              </a:rPr>
              <a:t>Endémique</a:t>
            </a:r>
            <a:r>
              <a:rPr lang="fr-FR" sz="1400" dirty="0"/>
              <a:t>.</a:t>
            </a:r>
            <a:endParaRPr lang="fr-FR" sz="1400" i="1" dirty="0">
              <a:solidFill>
                <a:srgbClr val="6600CC"/>
              </a:solidFill>
            </a:endParaRPr>
          </a:p>
          <a:p>
            <a:pPr eaLnBrk="1" hangingPunct="1"/>
            <a:r>
              <a:rPr lang="fr-FR" sz="1400" i="1" dirty="0">
                <a:solidFill>
                  <a:srgbClr val="6600CC"/>
                </a:solidFill>
              </a:rPr>
              <a:t>Espèce exotique</a:t>
            </a:r>
            <a:r>
              <a:rPr lang="fr-FR" sz="1400" b="0" dirty="0">
                <a:solidFill>
                  <a:srgbClr val="6600CC"/>
                </a:solidFill>
              </a:rPr>
              <a:t> : a) Essence introduite, ni locale, ni endémique de l'aire considérée (voir </a:t>
            </a:r>
            <a:r>
              <a:rPr lang="fr-FR" sz="1400" b="0" i="1" dirty="0">
                <a:solidFill>
                  <a:srgbClr val="6600CC"/>
                </a:solidFill>
              </a:rPr>
              <a:t>espèces invasive </a:t>
            </a:r>
            <a:r>
              <a:rPr lang="fr-FR" sz="1400" b="0" dirty="0">
                <a:solidFill>
                  <a:srgbClr val="6600CC"/>
                </a:solidFill>
              </a:rPr>
              <a:t>et </a:t>
            </a:r>
            <a:r>
              <a:rPr lang="fr-FR" sz="1400" b="0" i="1" dirty="0">
                <a:solidFill>
                  <a:srgbClr val="6600CC"/>
                </a:solidFill>
              </a:rPr>
              <a:t>peste végétale</a:t>
            </a:r>
            <a:r>
              <a:rPr lang="fr-FR" sz="1400" b="0" dirty="0">
                <a:solidFill>
                  <a:srgbClr val="6600CC"/>
                </a:solidFill>
              </a:rPr>
              <a:t>). b) espèce récemment introduite.</a:t>
            </a:r>
          </a:p>
          <a:p>
            <a:pPr algn="just" eaLnBrk="1" hangingPunct="1"/>
            <a:r>
              <a:rPr lang="fr-FR" sz="1400" i="1" dirty="0" smtClean="0">
                <a:solidFill>
                  <a:srgbClr val="6600CC"/>
                </a:solidFill>
              </a:rPr>
              <a:t>Espèce </a:t>
            </a:r>
            <a:r>
              <a:rPr lang="fr-FR" sz="1400" i="1" dirty="0">
                <a:solidFill>
                  <a:srgbClr val="6600CC"/>
                </a:solidFill>
              </a:rPr>
              <a:t>invasive ou Plante invasive </a:t>
            </a:r>
            <a:r>
              <a:rPr lang="fr-FR" sz="1400" b="0" i="1" dirty="0">
                <a:solidFill>
                  <a:srgbClr val="6600CC"/>
                </a:solidFill>
              </a:rPr>
              <a:t>: 1) </a:t>
            </a:r>
            <a:r>
              <a:rPr lang="fr-FR" sz="1400" b="0" dirty="0">
                <a:solidFill>
                  <a:srgbClr val="6600CC"/>
                </a:solidFill>
              </a:rPr>
              <a:t>espèce exotique pouvant être cause de perturbation de la biodiversité. 2) espèce exotique, souvent importée pour sa valeur ornementale ou son intérêt économique, qui par sa prolifération, transforme et dégrade les milieux naturels et peut être mauvaise pour la santé. Son invasion peut faire disparaître ou mettre en péril les espèces locales tant animales que végétales. Les paysages peuvent être changés. Elles peuvent entraver les activités de pêche, de navigation, et la gestion de l'eau potable. Synonyme de « </a:t>
            </a:r>
            <a:r>
              <a:rPr lang="fr-FR" sz="1400" i="1" dirty="0">
                <a:solidFill>
                  <a:srgbClr val="6600CC"/>
                </a:solidFill>
              </a:rPr>
              <a:t>peste végétale</a:t>
            </a:r>
            <a:r>
              <a:rPr lang="fr-FR" sz="1400" b="0" dirty="0">
                <a:solidFill>
                  <a:srgbClr val="6600CC"/>
                </a:solidFill>
              </a:rPr>
              <a:t> </a:t>
            </a:r>
            <a:r>
              <a:rPr lang="fr-FR" sz="1400" b="0" dirty="0" smtClean="0">
                <a:solidFill>
                  <a:srgbClr val="6600CC"/>
                </a:solidFill>
              </a:rPr>
              <a:t>» (voir aussi </a:t>
            </a:r>
            <a:r>
              <a:rPr lang="fr-FR" sz="1400" b="0" i="1" dirty="0" smtClean="0">
                <a:solidFill>
                  <a:srgbClr val="6600CC"/>
                </a:solidFill>
              </a:rPr>
              <a:t>Espèces protégées</a:t>
            </a:r>
            <a:r>
              <a:rPr lang="fr-FR" sz="1400" b="0" dirty="0" smtClean="0">
                <a:solidFill>
                  <a:srgbClr val="6600CC"/>
                </a:solidFill>
              </a:rPr>
              <a:t>).</a:t>
            </a:r>
          </a:p>
          <a:p>
            <a:pPr algn="just" eaLnBrk="1" hangingPunct="1"/>
            <a:r>
              <a:rPr lang="fr-FR" sz="1200" b="0" dirty="0">
                <a:solidFill>
                  <a:srgbClr val="7030A0"/>
                </a:solidFill>
              </a:rPr>
              <a:t>M</a:t>
            </a:r>
            <a:r>
              <a:rPr lang="fr-FR" sz="1200" b="0" dirty="0" smtClean="0">
                <a:solidFill>
                  <a:srgbClr val="7030A0"/>
                </a:solidFill>
              </a:rPr>
              <a:t>'Art. L. 411-3. - I. du </a:t>
            </a:r>
            <a:r>
              <a:rPr lang="fr-FR" sz="1200" b="0" dirty="0" smtClean="0">
                <a:effectLst/>
                <a:hlinkClick r:id="rId7" tooltip="Code de l'environnement (France)"/>
              </a:rPr>
              <a:t>code de l'environnement</a:t>
            </a:r>
            <a:r>
              <a:rPr lang="fr-FR" sz="1200" b="0" dirty="0" smtClean="0">
                <a:solidFill>
                  <a:srgbClr val="7030A0"/>
                </a:solidFill>
              </a:rPr>
              <a:t> (Ancien article L211-3 du code rural, issu de la Loi du 2 février 1995) indique : </a:t>
            </a:r>
          </a:p>
          <a:p>
            <a:pPr eaLnBrk="1" hangingPunct="1"/>
            <a:r>
              <a:rPr lang="fr-FR" sz="1200" b="0" i="1" dirty="0" smtClean="0">
                <a:solidFill>
                  <a:srgbClr val="7030A0"/>
                </a:solidFill>
              </a:rPr>
              <a:t>- Afin de ne porter préjudice ni aux milieux naturels ni à la faune et à la flore sauvages, est interdite l'introduction dans le milieu naturel, volontaire, par négligence ou par imprudence :</a:t>
            </a:r>
            <a:r>
              <a:rPr lang="fr-FR" sz="1200" b="0" dirty="0" smtClean="0">
                <a:solidFill>
                  <a:srgbClr val="7030A0"/>
                </a:solidFill>
              </a:rPr>
              <a:t/>
            </a:r>
            <a:br>
              <a:rPr lang="fr-FR" sz="1200" b="0" dirty="0" smtClean="0">
                <a:solidFill>
                  <a:srgbClr val="7030A0"/>
                </a:solidFill>
              </a:rPr>
            </a:br>
            <a:r>
              <a:rPr lang="fr-FR" sz="1200" b="0" dirty="0" smtClean="0">
                <a:solidFill>
                  <a:srgbClr val="7030A0"/>
                </a:solidFill>
              </a:rPr>
              <a:t>1) De tout spécimen d'une espèce animale à la fois non indigène au territoire d'introduction et non domestique</a:t>
            </a:r>
            <a:r>
              <a:rPr lang="fr-FR" sz="1200" b="0" dirty="0">
                <a:solidFill>
                  <a:srgbClr val="7030A0"/>
                </a:solidFill>
              </a:rPr>
              <a:t>.</a:t>
            </a:r>
            <a:r>
              <a:rPr lang="fr-FR" sz="1200" b="0" dirty="0" smtClean="0">
                <a:solidFill>
                  <a:srgbClr val="7030A0"/>
                </a:solidFill>
              </a:rPr>
              <a:t/>
            </a:r>
            <a:br>
              <a:rPr lang="fr-FR" sz="1200" b="0" dirty="0" smtClean="0">
                <a:solidFill>
                  <a:srgbClr val="7030A0"/>
                </a:solidFill>
              </a:rPr>
            </a:br>
            <a:r>
              <a:rPr lang="fr-FR" sz="1200" b="0" dirty="0" smtClean="0">
                <a:solidFill>
                  <a:srgbClr val="7030A0"/>
                </a:solidFill>
              </a:rPr>
              <a:t>2) De tout spécimen d'une espèce végétale à la fois non indigène au territoire d'introduction et non cultivée.</a:t>
            </a:r>
            <a:br>
              <a:rPr lang="fr-FR" sz="1200" b="0" dirty="0" smtClean="0">
                <a:solidFill>
                  <a:srgbClr val="7030A0"/>
                </a:solidFill>
              </a:rPr>
            </a:br>
            <a:r>
              <a:rPr lang="fr-FR" sz="1200" b="0" dirty="0" smtClean="0">
                <a:solidFill>
                  <a:srgbClr val="7030A0"/>
                </a:solidFill>
              </a:rPr>
              <a:t>3) De tout spécimen de l'une des espèces animales ou végétales désignées par l'autorité administrative.</a:t>
            </a:r>
            <a:endParaRPr lang="fr-FR" sz="1200" b="0" dirty="0">
              <a:solidFill>
                <a:srgbClr val="7030A0"/>
              </a:solidFill>
            </a:endParaRPr>
          </a:p>
          <a:p>
            <a:pPr algn="just" eaLnBrk="1" hangingPunct="1"/>
            <a:r>
              <a:rPr lang="fr-FR" sz="1400" i="1" dirty="0">
                <a:solidFill>
                  <a:srgbClr val="6600CC"/>
                </a:solidFill>
              </a:rPr>
              <a:t>Espèce menacée</a:t>
            </a:r>
            <a:r>
              <a:rPr lang="fr-FR" sz="1400" b="0" dirty="0">
                <a:solidFill>
                  <a:srgbClr val="6600CC"/>
                </a:solidFill>
              </a:rPr>
              <a:t> : Toute espèce susceptible d'être classée "en voie de disparition", au moins partielle, dans un avenir prévisible (elle peuvent être placées dans la liste rouge de la convention de Washington, faire l’objet d’un statut UICN ou de la convention CITES).</a:t>
            </a:r>
            <a:endParaRPr lang="fr-FR" sz="1400" dirty="0"/>
          </a:p>
          <a:p>
            <a:pPr algn="just" eaLnBrk="1" hangingPunct="1"/>
            <a:r>
              <a:rPr lang="fr-FR" sz="1400" i="1" dirty="0">
                <a:solidFill>
                  <a:srgbClr val="6600CC"/>
                </a:solidFill>
              </a:rPr>
              <a:t>Espèce locale</a:t>
            </a:r>
            <a:r>
              <a:rPr lang="fr-FR" sz="1400" b="0" dirty="0">
                <a:solidFill>
                  <a:srgbClr val="6600CC"/>
                </a:solidFill>
              </a:rPr>
              <a:t> : Espèce qui pousse naturellement dans la région, endémique de cette aire</a:t>
            </a:r>
            <a:r>
              <a:rPr lang="fr-FR" sz="1400" b="0" dirty="0" smtClean="0">
                <a:solidFill>
                  <a:srgbClr val="6600CC"/>
                </a:solidFill>
              </a:rPr>
              <a: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F75D2A2-2527-4769-AD4D-F567EDEB90C2}" type="slidenum">
              <a:rPr lang="fr-FR" sz="1200" b="0">
                <a:solidFill>
                  <a:schemeClr val="tx1">
                    <a:tint val="75000"/>
                  </a:schemeClr>
                </a:solidFill>
                <a:latin typeface="Times New Roman" pitchFamily="18" charset="0"/>
              </a:rPr>
              <a:pPr algn="r" fontAlgn="auto">
                <a:spcBef>
                  <a:spcPts val="0"/>
                </a:spcBef>
                <a:spcAft>
                  <a:spcPts val="0"/>
                </a:spcAft>
                <a:defRPr/>
              </a:pPr>
              <a:t>163</a:t>
            </a:fld>
            <a:endParaRPr lang="fr-FR" sz="1200" b="0" dirty="0">
              <a:solidFill>
                <a:schemeClr val="tx1">
                  <a:tint val="75000"/>
                </a:schemeClr>
              </a:solidFill>
              <a:latin typeface="Times New Roman" pitchFamily="18" charset="0"/>
            </a:endParaRPr>
          </a:p>
        </p:txBody>
      </p:sp>
      <p:sp>
        <p:nvSpPr>
          <p:cNvPr id="157700" name="ZoneTexte 4"/>
          <p:cNvSpPr txBox="1">
            <a:spLocks noChangeArrowheads="1"/>
          </p:cNvSpPr>
          <p:nvPr/>
        </p:nvSpPr>
        <p:spPr bwMode="auto">
          <a:xfrm>
            <a:off x="107504" y="928688"/>
            <a:ext cx="8893621"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a:r>
              <a:rPr lang="fr-FR" sz="1400" i="1" dirty="0">
                <a:solidFill>
                  <a:srgbClr val="6600CC"/>
                </a:solidFill>
              </a:rPr>
              <a:t>Espèces protégées</a:t>
            </a:r>
            <a:r>
              <a:rPr lang="fr-FR" sz="1400" b="0" dirty="0">
                <a:solidFill>
                  <a:srgbClr val="6600CC"/>
                </a:solidFill>
              </a:rPr>
              <a:t> : </a:t>
            </a:r>
            <a:r>
              <a:rPr lang="fr-FR" sz="1400" b="0" dirty="0">
                <a:solidFill>
                  <a:srgbClr val="7030A0"/>
                </a:solidFill>
              </a:rPr>
              <a:t>Une espèce protégée l'est pour des raisons d'intérêt scientifique ou de nécessité de préservation du patrimoine biologique. Il s'agit généralement d'</a:t>
            </a:r>
            <a:r>
              <a:rPr lang="fr-FR" sz="1400" b="0" dirty="0">
                <a:solidFill>
                  <a:srgbClr val="7030A0"/>
                </a:solidFill>
                <a:hlinkClick r:id="rId2" tooltip="Espèce menacée"/>
              </a:rPr>
              <a:t>espèce menacée</a:t>
            </a:r>
            <a:r>
              <a:rPr lang="fr-FR" sz="1400" b="0" dirty="0">
                <a:solidFill>
                  <a:srgbClr val="7030A0"/>
                </a:solidFill>
              </a:rPr>
              <a:t> dont le </a:t>
            </a:r>
            <a:r>
              <a:rPr lang="fr-FR" sz="1400" b="0" dirty="0">
                <a:solidFill>
                  <a:srgbClr val="7030A0"/>
                </a:solidFill>
                <a:hlinkClick r:id="rId3" tooltip="Braconnage"/>
              </a:rPr>
              <a:t>braconnage</a:t>
            </a:r>
            <a:r>
              <a:rPr lang="fr-FR" sz="1400" b="0" dirty="0">
                <a:solidFill>
                  <a:srgbClr val="7030A0"/>
                </a:solidFill>
              </a:rPr>
              <a:t>, le </a:t>
            </a:r>
            <a:r>
              <a:rPr lang="fr-FR" sz="1400" b="0" i="1" dirty="0">
                <a:solidFill>
                  <a:srgbClr val="7030A0"/>
                </a:solidFill>
              </a:rPr>
              <a:t>transport</a:t>
            </a:r>
            <a:r>
              <a:rPr lang="fr-FR" sz="1400" b="0" dirty="0">
                <a:solidFill>
                  <a:srgbClr val="7030A0"/>
                </a:solidFill>
              </a:rPr>
              <a:t>, les manipulations, et parfois l'approche ou la photographie </a:t>
            </a:r>
            <a:r>
              <a:rPr lang="fr-FR" sz="1400" b="0" i="1" dirty="0">
                <a:solidFill>
                  <a:srgbClr val="7030A0"/>
                </a:solidFill>
              </a:rPr>
              <a:t>sont au moins temporairement interdit</a:t>
            </a:r>
            <a:r>
              <a:rPr lang="fr-FR" sz="1400" b="0" dirty="0">
                <a:solidFill>
                  <a:srgbClr val="7030A0"/>
                </a:solidFill>
              </a:rPr>
              <a:t> (sauf autorisation dérogatoire spéciale) par divers organismes (</a:t>
            </a:r>
            <a:r>
              <a:rPr lang="fr-FR" sz="1400" b="0" dirty="0">
                <a:hlinkClick r:id="rId4" tooltip="World Conservation Union"/>
              </a:rPr>
              <a:t>World Conservation Union</a:t>
            </a:r>
            <a:r>
              <a:rPr lang="fr-FR" sz="1400" b="0" dirty="0"/>
              <a:t> </a:t>
            </a:r>
            <a:r>
              <a:rPr lang="fr-FR" sz="1400" b="0" dirty="0">
                <a:solidFill>
                  <a:srgbClr val="7030A0"/>
                </a:solidFill>
              </a:rPr>
              <a:t>etc.), sur tout ou partie de l'aire de répartition de l'espèce en question. Ce sont surtout des animaux ou plantes sauvages, mais des </a:t>
            </a:r>
            <a:r>
              <a:rPr lang="fr-FR" sz="1400" b="0" dirty="0">
                <a:solidFill>
                  <a:srgbClr val="7030A0"/>
                </a:solidFill>
                <a:hlinkClick r:id="rId5" tooltip="Invertébré"/>
              </a:rPr>
              <a:t>invertébrés</a:t>
            </a:r>
            <a:r>
              <a:rPr lang="fr-FR" sz="1400" b="0" dirty="0">
                <a:solidFill>
                  <a:srgbClr val="7030A0"/>
                </a:solidFill>
              </a:rPr>
              <a:t>, </a:t>
            </a:r>
            <a:r>
              <a:rPr lang="fr-FR" sz="1400" b="0" dirty="0">
                <a:solidFill>
                  <a:srgbClr val="7030A0"/>
                </a:solidFill>
                <a:hlinkClick r:id="rId6" tooltip="Insecte"/>
              </a:rPr>
              <a:t>insectes</a:t>
            </a:r>
            <a:r>
              <a:rPr lang="fr-FR" sz="1400" b="0" dirty="0">
                <a:solidFill>
                  <a:srgbClr val="7030A0"/>
                </a:solidFill>
              </a:rPr>
              <a:t> ou </a:t>
            </a:r>
            <a:r>
              <a:rPr lang="fr-FR" sz="1400" b="0" dirty="0">
                <a:solidFill>
                  <a:srgbClr val="7030A0"/>
                </a:solidFill>
                <a:hlinkClick r:id="rId7" tooltip="Champignon"/>
              </a:rPr>
              <a:t>champignons</a:t>
            </a:r>
            <a:r>
              <a:rPr lang="fr-FR" sz="1400" b="0" dirty="0">
                <a:solidFill>
                  <a:srgbClr val="7030A0"/>
                </a:solidFill>
              </a:rPr>
              <a:t> peuvent être concernés.</a:t>
            </a:r>
          </a:p>
          <a:p>
            <a:pPr algn="just"/>
            <a:r>
              <a:rPr lang="fr-FR" sz="1400" b="0" i="1" dirty="0">
                <a:solidFill>
                  <a:srgbClr val="7030A0"/>
                </a:solidFill>
              </a:rPr>
              <a:t>En général, le transport et le commerce des espèces concernées sont interdits sous toutes leurs formes (individus morts ou vivants, </a:t>
            </a:r>
            <a:r>
              <a:rPr lang="fr-FR" sz="1400" b="0" i="1" dirty="0" err="1">
                <a:solidFill>
                  <a:srgbClr val="7030A0"/>
                </a:solidFill>
              </a:rPr>
              <a:t>oeufs</a:t>
            </a:r>
            <a:r>
              <a:rPr lang="fr-FR" sz="1400" b="0" i="1" dirty="0">
                <a:solidFill>
                  <a:srgbClr val="7030A0"/>
                </a:solidFill>
              </a:rPr>
              <a:t>, larves, sous-produits, viandes, etc.).</a:t>
            </a:r>
            <a:r>
              <a:rPr lang="fr-FR" sz="1400" b="0" dirty="0">
                <a:solidFill>
                  <a:srgbClr val="7030A0"/>
                </a:solidFill>
              </a:rPr>
              <a:t> La vente d'animaux </a:t>
            </a:r>
            <a:r>
              <a:rPr lang="fr-FR" sz="1400" b="0" dirty="0">
                <a:solidFill>
                  <a:srgbClr val="7030A0"/>
                </a:solidFill>
                <a:hlinkClick r:id="rId8" tooltip="Taxidermie"/>
              </a:rPr>
              <a:t>empaillés</a:t>
            </a:r>
            <a:r>
              <a:rPr lang="fr-FR" sz="1400" b="0" dirty="0">
                <a:solidFill>
                  <a:srgbClr val="7030A0"/>
                </a:solidFill>
              </a:rPr>
              <a:t> ou naturalisés (même anciens) de ces espèces est généralement interdite, mais ils peuvent être offerts aux musées. Une espèce disparue peut donc également être </a:t>
            </a:r>
            <a:r>
              <a:rPr lang="fr-FR" sz="1400" b="0" i="1" dirty="0">
                <a:solidFill>
                  <a:srgbClr val="7030A0"/>
                </a:solidFill>
              </a:rPr>
              <a:t>protégée</a:t>
            </a:r>
            <a:r>
              <a:rPr lang="fr-FR" sz="1400" b="0" dirty="0">
                <a:solidFill>
                  <a:srgbClr val="7030A0"/>
                </a:solidFill>
              </a:rPr>
              <a:t> (voir aussi </a:t>
            </a:r>
            <a:r>
              <a:rPr lang="fr-FR" sz="1400" b="0" i="1" dirty="0">
                <a:solidFill>
                  <a:srgbClr val="7030A0"/>
                </a:solidFill>
              </a:rPr>
              <a:t>espèce invasive, bio-piraterie</a:t>
            </a:r>
            <a:r>
              <a:rPr lang="fr-FR" sz="1400" b="0" dirty="0">
                <a:solidFill>
                  <a:srgbClr val="7030A0"/>
                </a:solidFill>
              </a:rPr>
              <a:t>).</a:t>
            </a:r>
          </a:p>
          <a:p>
            <a:pPr algn="just" eaLnBrk="1" hangingPunct="1"/>
            <a:r>
              <a:rPr lang="fr-FR" sz="1400" b="0" dirty="0" smtClean="0">
                <a:solidFill>
                  <a:srgbClr val="7030A0"/>
                </a:solidFill>
              </a:rPr>
              <a:t>En </a:t>
            </a:r>
            <a:r>
              <a:rPr lang="fr-FR" sz="1400" b="0" dirty="0">
                <a:solidFill>
                  <a:srgbClr val="7030A0"/>
                </a:solidFill>
              </a:rPr>
              <a:t>France</a:t>
            </a:r>
            <a:r>
              <a:rPr lang="fr-FR" sz="1400" b="0" dirty="0" smtClean="0">
                <a:solidFill>
                  <a:srgbClr val="7030A0"/>
                </a:solidFill>
                <a:effectLst/>
              </a:rPr>
              <a:t>, le </a:t>
            </a:r>
            <a:r>
              <a:rPr lang="fr-FR" sz="1400" b="0" dirty="0" smtClean="0">
                <a:solidFill>
                  <a:srgbClr val="7030A0"/>
                </a:solidFill>
                <a:effectLst/>
                <a:hlinkClick r:id="rId9" tooltip="Code de l'environnement (France)"/>
              </a:rPr>
              <a:t>code de l'environnement</a:t>
            </a:r>
            <a:r>
              <a:rPr lang="fr-FR" sz="1400" b="0" dirty="0" smtClean="0">
                <a:solidFill>
                  <a:srgbClr val="7030A0"/>
                </a:solidFill>
                <a:effectLst/>
              </a:rPr>
              <a:t>, dans son article </a:t>
            </a:r>
            <a:r>
              <a:rPr lang="fr-FR" sz="1400" b="0" i="1" dirty="0" smtClean="0">
                <a:solidFill>
                  <a:srgbClr val="7030A0"/>
                </a:solidFill>
                <a:effectLst/>
              </a:rPr>
              <a:t>Art. L. 411-1, interdit : </a:t>
            </a:r>
          </a:p>
          <a:p>
            <a:pPr algn="just"/>
            <a:r>
              <a:rPr lang="fr-FR" sz="1400" b="0" i="1" dirty="0" smtClean="0">
                <a:solidFill>
                  <a:srgbClr val="7030A0"/>
                </a:solidFill>
                <a:effectLst/>
              </a:rPr>
              <a:t>. La destruction ou l'enlèvement des œufs ou des nids, la mutilation, la destruction, la capture ou l'enlèvement, la perturbation intentionnelle, la naturalisation d'animaux de ces espèces ou, qu'ils soient vivants ou morts, leur transport, leur colportage, leur utilisation, leur détention, leur mise en vente, leur vente ou leur achat (sauf spécimen légalement détenu avant l'interdiction).</a:t>
            </a:r>
            <a:endParaRPr lang="fr-FR" sz="1400" b="0" dirty="0" smtClean="0">
              <a:solidFill>
                <a:srgbClr val="7030A0"/>
              </a:solidFill>
              <a:effectLst/>
            </a:endParaRPr>
          </a:p>
          <a:p>
            <a:pPr algn="just"/>
            <a:r>
              <a:rPr lang="fr-FR" sz="1400" b="0" dirty="0" smtClean="0">
                <a:solidFill>
                  <a:srgbClr val="7030A0"/>
                </a:solidFill>
                <a:effectLst/>
              </a:rPr>
              <a:t>. La destruction, la coupe, la mutilation, l'arrachage, la cueillette ou l'enlèvement de végétaux de ces espèces, de leurs fructifications ou de toute autre forme prise par ces espèces au cours de leur cycle biologique, leur transport, leur colportage, leur utilisation, leur mise en vente, leur vente ou leur achat, la détention de spécimens prélevés dans le milieu naturel (sauf spécimen légalement détenu avant l'interdiction).</a:t>
            </a:r>
          </a:p>
          <a:p>
            <a:pPr algn="just"/>
            <a:r>
              <a:rPr lang="fr-FR" sz="1400" b="0" dirty="0" smtClean="0">
                <a:solidFill>
                  <a:srgbClr val="7030A0"/>
                </a:solidFill>
                <a:effectLst/>
              </a:rPr>
              <a:t>. La destruction, l'altération ou la dégradation du milieu particulier à ces espèces animales ou végétales.</a:t>
            </a:r>
            <a:endParaRPr lang="fr-FR" sz="1400" b="0" dirty="0" smtClean="0">
              <a:solidFill>
                <a:srgbClr val="7030A0"/>
              </a:solidFill>
            </a:endParaRPr>
          </a:p>
          <a:p>
            <a:pPr algn="just" eaLnBrk="1" hangingPunct="1"/>
            <a:r>
              <a:rPr lang="fr-FR" sz="1400" b="0" dirty="0" smtClean="0">
                <a:solidFill>
                  <a:srgbClr val="7030A0"/>
                </a:solidFill>
              </a:rPr>
              <a:t>. La loi </a:t>
            </a:r>
            <a:r>
              <a:rPr lang="fr-FR" sz="1400" b="0" dirty="0" smtClean="0">
                <a:solidFill>
                  <a:srgbClr val="7030A0"/>
                </a:solidFill>
                <a:hlinkClick r:id="rId10" tooltip="Grenelle II"/>
              </a:rPr>
              <a:t>Grenelle II</a:t>
            </a:r>
            <a:r>
              <a:rPr lang="fr-FR" sz="1400" b="0" dirty="0" smtClean="0">
                <a:solidFill>
                  <a:srgbClr val="7030A0"/>
                </a:solidFill>
              </a:rPr>
              <a:t> (29 juin 2010) précise que tenter de détruire des espèces protégées devient incriminable </a:t>
            </a:r>
            <a:r>
              <a:rPr lang="fr-FR" sz="1200" b="0" dirty="0" smtClean="0">
                <a:solidFill>
                  <a:srgbClr val="7030A0"/>
                </a:solidFill>
              </a:rPr>
              <a:t>(</a:t>
            </a:r>
            <a:r>
              <a:rPr lang="fr-FR" sz="1200" b="0" dirty="0" smtClean="0">
                <a:solidFill>
                  <a:srgbClr val="7030A0"/>
                </a:solidFill>
                <a:effectLst/>
                <a:hlinkClick r:id="rId11"/>
              </a:rPr>
              <a:t>Communiqué de Presse</a:t>
            </a:r>
            <a:r>
              <a:rPr lang="fr-FR" sz="1200" b="0" dirty="0" smtClean="0">
                <a:solidFill>
                  <a:srgbClr val="7030A0"/>
                </a:solidFill>
                <a:effectLst/>
              </a:rPr>
              <a:t> [</a:t>
            </a:r>
            <a:r>
              <a:rPr lang="fr-FR" sz="1200" b="0" dirty="0" smtClean="0">
                <a:solidFill>
                  <a:srgbClr val="7030A0"/>
                </a:solidFill>
                <a:effectLst/>
                <a:hlinkClick r:id="rId12" tooltip="archive de Communiqué de Presse"/>
              </a:rPr>
              <a:t>archive</a:t>
            </a:r>
            <a:r>
              <a:rPr lang="fr-FR" sz="1200" b="0" dirty="0" smtClean="0">
                <a:solidFill>
                  <a:srgbClr val="7030A0"/>
                </a:solidFill>
                <a:effectLst/>
              </a:rPr>
              <a:t>] : </a:t>
            </a:r>
            <a:r>
              <a:rPr lang="fr-FR" sz="1200" b="0" i="1" dirty="0" smtClean="0">
                <a:solidFill>
                  <a:srgbClr val="7030A0"/>
                </a:solidFill>
                <a:effectLst/>
              </a:rPr>
              <a:t>Adoption définitive du projet de loi portant engagement national pour l’environnement</a:t>
            </a:r>
            <a:r>
              <a:rPr lang="fr-FR" sz="1200" b="0" dirty="0" smtClean="0">
                <a:solidFill>
                  <a:srgbClr val="7030A0"/>
                </a:solidFill>
                <a:effectLst/>
              </a:rPr>
              <a:t> dit « </a:t>
            </a:r>
            <a:r>
              <a:rPr lang="fr-FR" sz="1200" b="0" i="1" dirty="0" smtClean="0">
                <a:solidFill>
                  <a:srgbClr val="7030A0"/>
                </a:solidFill>
                <a:effectLst/>
                <a:hlinkClick r:id="rId13" tooltip="Grenelle 2"/>
              </a:rPr>
              <a:t>Grenelle 2</a:t>
            </a:r>
            <a:r>
              <a:rPr lang="fr-FR" sz="1200" b="0" dirty="0" smtClean="0">
                <a:solidFill>
                  <a:srgbClr val="7030A0"/>
                </a:solidFill>
                <a:effectLst/>
              </a:rPr>
              <a:t> » (PDF, 15 pages, 2010/07/09)).  </a:t>
            </a:r>
            <a:endParaRPr lang="fr-FR" sz="1200" b="0" dirty="0">
              <a:solidFill>
                <a:srgbClr val="7030A0"/>
              </a:solidFill>
            </a:endParaRPr>
          </a:p>
        </p:txBody>
      </p:sp>
    </p:spTree>
    <p:extLst>
      <p:ext uri="{BB962C8B-B14F-4D97-AF65-F5344CB8AC3E}">
        <p14:creationId xmlns:p14="http://schemas.microsoft.com/office/powerpoint/2010/main" val="30360830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649457B-A6FE-4B95-B956-C3763BC79532}" type="slidenum">
              <a:rPr lang="fr-FR" sz="1200" b="0">
                <a:solidFill>
                  <a:schemeClr val="tx1">
                    <a:tint val="75000"/>
                  </a:schemeClr>
                </a:solidFill>
                <a:latin typeface="Times New Roman" pitchFamily="18" charset="0"/>
              </a:rPr>
              <a:pPr algn="r" fontAlgn="auto">
                <a:spcBef>
                  <a:spcPts val="0"/>
                </a:spcBef>
                <a:spcAft>
                  <a:spcPts val="0"/>
                </a:spcAft>
                <a:defRPr/>
              </a:pPr>
              <a:t>164</a:t>
            </a:fld>
            <a:endParaRPr lang="fr-FR" sz="1200" b="0" dirty="0">
              <a:solidFill>
                <a:schemeClr val="tx1">
                  <a:tint val="75000"/>
                </a:schemeClr>
              </a:solidFill>
              <a:latin typeface="Times New Roman" pitchFamily="18" charset="0"/>
            </a:endParaRPr>
          </a:p>
        </p:txBody>
      </p:sp>
      <p:sp>
        <p:nvSpPr>
          <p:cNvPr id="158724" name="ZoneTexte 4"/>
          <p:cNvSpPr txBox="1">
            <a:spLocks noChangeArrowheads="1"/>
          </p:cNvSpPr>
          <p:nvPr/>
        </p:nvSpPr>
        <p:spPr bwMode="auto">
          <a:xfrm>
            <a:off x="214313" y="928688"/>
            <a:ext cx="878681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400" i="1" dirty="0">
                <a:solidFill>
                  <a:srgbClr val="6600CC"/>
                </a:solidFill>
              </a:rPr>
              <a:t>Essence</a:t>
            </a:r>
            <a:r>
              <a:rPr lang="fr-FR" sz="1400" b="0" dirty="0">
                <a:solidFill>
                  <a:srgbClr val="6600CC"/>
                </a:solidFill>
              </a:rPr>
              <a:t> : s'emploie pour Espèce. a) Les différentes essences qui composent les forêts. b) Terme forestier pour désigner les espèces d'arbres.</a:t>
            </a:r>
          </a:p>
          <a:p>
            <a:pPr algn="just" eaLnBrk="1" hangingPunct="1"/>
            <a:r>
              <a:rPr lang="fr-FR" sz="1400" i="1" dirty="0">
                <a:solidFill>
                  <a:srgbClr val="6600CC"/>
                </a:solidFill>
                <a:hlinkClick r:id="rId2" tooltip="Essence forestière"/>
              </a:rPr>
              <a:t>Essence forestière</a:t>
            </a:r>
            <a:r>
              <a:rPr lang="fr-FR" sz="1400" b="0" dirty="0">
                <a:solidFill>
                  <a:srgbClr val="6600CC"/>
                </a:solidFill>
              </a:rPr>
              <a:t> : Désigne généralement une espèce d'arbre, mais ce peut être parfois une sous-espèce ou variété qui présente un intérêt en sylviculture et qui a des exigences biologiques ou des emplois particuliers. </a:t>
            </a:r>
          </a:p>
          <a:p>
            <a:pPr algn="just" eaLnBrk="1" hangingPunct="1"/>
            <a:r>
              <a:rPr lang="fr-FR" sz="1400" i="1" dirty="0">
                <a:solidFill>
                  <a:srgbClr val="6600CC"/>
                </a:solidFill>
              </a:rPr>
              <a:t>Essence pionnière</a:t>
            </a:r>
            <a:r>
              <a:rPr lang="fr-FR" sz="1400" b="0" dirty="0">
                <a:solidFill>
                  <a:srgbClr val="6600CC"/>
                </a:solidFill>
              </a:rPr>
              <a:t> : Première essence qui repousse sur un terrain passé au feu ou rasé après une coupe à blanc. Les </a:t>
            </a:r>
            <a:r>
              <a:rPr lang="fr-FR" sz="1400" b="0" dirty="0">
                <a:solidFill>
                  <a:srgbClr val="6600CC"/>
                </a:solidFill>
                <a:hlinkClick r:id="rId3" tooltip="Pin (plante)"/>
              </a:rPr>
              <a:t>pins</a:t>
            </a:r>
            <a:r>
              <a:rPr lang="fr-FR" sz="1400" b="0" dirty="0">
                <a:solidFill>
                  <a:srgbClr val="6600CC"/>
                </a:solidFill>
              </a:rPr>
              <a:t> et le </a:t>
            </a:r>
            <a:r>
              <a:rPr lang="fr-FR" sz="1400" b="0" dirty="0">
                <a:solidFill>
                  <a:srgbClr val="6600CC"/>
                </a:solidFill>
                <a:hlinkClick r:id="rId4" tooltip="Bouleau"/>
              </a:rPr>
              <a:t>bouleau</a:t>
            </a:r>
            <a:r>
              <a:rPr lang="fr-FR" sz="1400" b="0" dirty="0">
                <a:solidFill>
                  <a:srgbClr val="6600CC"/>
                </a:solidFill>
              </a:rPr>
              <a:t> sont des essences pionnières. Elles ont souvent besoin de lumière.</a:t>
            </a:r>
          </a:p>
          <a:p>
            <a:pPr algn="just" eaLnBrk="1" hangingPunct="1"/>
            <a:r>
              <a:rPr lang="fr-FR" sz="1400" i="1" dirty="0">
                <a:solidFill>
                  <a:srgbClr val="6600CC"/>
                </a:solidFill>
              </a:rPr>
              <a:t>Essence dominante </a:t>
            </a:r>
            <a:r>
              <a:rPr lang="fr-FR" sz="1400" b="0" dirty="0">
                <a:solidFill>
                  <a:srgbClr val="6600CC"/>
                </a:solidFill>
              </a:rPr>
              <a:t>: Essence la plus répandue et la plus vigoureuse au sein d'une végétation mixte.	</a:t>
            </a:r>
          </a:p>
          <a:p>
            <a:pPr algn="just" eaLnBrk="1" hangingPunct="1"/>
            <a:r>
              <a:rPr lang="fr-FR" sz="1400" i="1" dirty="0">
                <a:solidFill>
                  <a:srgbClr val="6600CC"/>
                </a:solidFill>
              </a:rPr>
              <a:t>Essences forestières en danger </a:t>
            </a:r>
            <a:r>
              <a:rPr lang="fr-FR" sz="1400" b="0" dirty="0">
                <a:solidFill>
                  <a:srgbClr val="6600CC"/>
                </a:solidFill>
              </a:rPr>
              <a:t>: espèces d’arbres, exploités pour leur bois et en voie de disparition (bois précieux appréciés en ébénisterie …) : bois de rose, ébènes (plusieurs espèces), palissandre, acajou, </a:t>
            </a:r>
            <a:r>
              <a:rPr lang="fr-FR" sz="1400" b="0" dirty="0" err="1">
                <a:solidFill>
                  <a:srgbClr val="6600CC"/>
                </a:solidFill>
              </a:rPr>
              <a:t>ramin</a:t>
            </a:r>
            <a:r>
              <a:rPr lang="fr-FR" sz="1400" b="0" dirty="0">
                <a:solidFill>
                  <a:srgbClr val="6600CC"/>
                </a:solidFill>
              </a:rPr>
              <a:t> (essence d'Asie du Sud-est) etc. voir </a:t>
            </a:r>
            <a:r>
              <a:rPr lang="fr-FR" sz="1400" i="1" dirty="0">
                <a:solidFill>
                  <a:srgbClr val="6600CC"/>
                </a:solidFill>
              </a:rPr>
              <a:t>Arbres menacés </a:t>
            </a:r>
            <a:r>
              <a:rPr lang="fr-FR" sz="1400" b="0" i="1" dirty="0">
                <a:solidFill>
                  <a:srgbClr val="6600CC"/>
                </a:solidFill>
              </a:rPr>
              <a:t>: </a:t>
            </a:r>
            <a:r>
              <a:rPr lang="fr-FR" sz="1400" b="0" i="1" dirty="0">
                <a:hlinkClick r:id="rId5"/>
              </a:rPr>
              <a:t>http://fr.wikipedia.org/wiki/Arbres_menac%C3%A9s</a:t>
            </a:r>
            <a:r>
              <a:rPr lang="fr-FR" sz="1400" b="0" i="1" dirty="0"/>
              <a:t> </a:t>
            </a:r>
          </a:p>
          <a:p>
            <a:pPr algn="just" eaLnBrk="1" hangingPunct="1"/>
            <a:r>
              <a:rPr lang="fr-FR" sz="1400" b="0" dirty="0">
                <a:solidFill>
                  <a:srgbClr val="6600CC"/>
                </a:solidFill>
              </a:rPr>
              <a:t>(voir aussi</a:t>
            </a:r>
            <a:r>
              <a:rPr lang="fr-FR" sz="1400" b="0" i="1" dirty="0">
                <a:solidFill>
                  <a:srgbClr val="6600CC"/>
                </a:solidFill>
              </a:rPr>
              <a:t> Espèces protégées).</a:t>
            </a:r>
            <a:endParaRPr lang="fr-FR" sz="1400" b="0" dirty="0">
              <a:solidFill>
                <a:srgbClr val="6600CC"/>
              </a:solidFill>
            </a:endParaRPr>
          </a:p>
          <a:p>
            <a:pPr algn="just" eaLnBrk="1" hangingPunct="1"/>
            <a:r>
              <a:rPr lang="fr-FR" sz="1400" i="1" dirty="0" smtClean="0">
                <a:solidFill>
                  <a:srgbClr val="6600CC"/>
                </a:solidFill>
              </a:rPr>
              <a:t>Etage</a:t>
            </a:r>
            <a:r>
              <a:rPr lang="fr-FR" sz="1400" b="0" dirty="0" smtClean="0">
                <a:solidFill>
                  <a:srgbClr val="6600CC"/>
                </a:solidFill>
              </a:rPr>
              <a:t> (de végétation) : Couche de végétation présentant des caractéristiques particulières, liées à une plage d’altitude donnée.</a:t>
            </a:r>
          </a:p>
          <a:p>
            <a:pPr algn="just" eaLnBrk="1" hangingPunct="1"/>
            <a:r>
              <a:rPr lang="fr-FR" sz="1400" i="1" dirty="0" smtClean="0">
                <a:solidFill>
                  <a:srgbClr val="6600CC"/>
                </a:solidFill>
              </a:rPr>
              <a:t>Etage dominant </a:t>
            </a:r>
            <a:r>
              <a:rPr lang="fr-FR" sz="1400" b="0" dirty="0" smtClean="0">
                <a:solidFill>
                  <a:srgbClr val="6600CC"/>
                </a:solidFill>
              </a:rPr>
              <a:t>: Etage supérieur d'un peuplement.</a:t>
            </a:r>
          </a:p>
          <a:p>
            <a:pPr algn="just" eaLnBrk="1" hangingPunct="1"/>
            <a:r>
              <a:rPr lang="fr-FR" sz="1400" i="1" dirty="0" smtClean="0">
                <a:solidFill>
                  <a:srgbClr val="6600CC"/>
                </a:solidFill>
              </a:rPr>
              <a:t>Etages </a:t>
            </a:r>
            <a:r>
              <a:rPr lang="fr-FR" sz="1400" i="1" dirty="0">
                <a:solidFill>
                  <a:srgbClr val="6600CC"/>
                </a:solidFill>
              </a:rPr>
              <a:t>d'un peuplement forestier </a:t>
            </a:r>
            <a:r>
              <a:rPr lang="fr-FR" sz="1400" b="0" dirty="0">
                <a:solidFill>
                  <a:srgbClr val="6600CC"/>
                </a:solidFill>
              </a:rPr>
              <a:t>(Vocabulaire - R. Delpech, D. </a:t>
            </a:r>
            <a:r>
              <a:rPr lang="fr-FR" sz="1400" b="0" dirty="0" err="1">
                <a:solidFill>
                  <a:srgbClr val="6600CC"/>
                </a:solidFill>
              </a:rPr>
              <a:t>Dumé</a:t>
            </a:r>
            <a:r>
              <a:rPr lang="fr-FR" sz="1400" b="0" dirty="0">
                <a:solidFill>
                  <a:srgbClr val="6600CC"/>
                </a:solidFill>
              </a:rPr>
              <a:t>, P. </a:t>
            </a:r>
            <a:r>
              <a:rPr lang="fr-FR" sz="1400" b="0" dirty="0" err="1">
                <a:solidFill>
                  <a:srgbClr val="6600CC"/>
                </a:solidFill>
              </a:rPr>
              <a:t>Galmiche</a:t>
            </a:r>
            <a:r>
              <a:rPr lang="fr-FR" sz="1400" b="0" dirty="0">
                <a:solidFill>
                  <a:srgbClr val="6600CC"/>
                </a:solidFill>
              </a:rPr>
              <a:t>) : Sous-ensemble des arbres dont les houppiers constituent une strate nettement distincte de l'ensemble des houppiers des autres arbres. L'étage dominant contient les houppiers des arbres les plus hauts ; l'étage (ou les étages) dominé(s) contient (contiennent) les arbres les plus bas, dont l'ensemble constitue le sous étage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7C00CCF-1071-4156-8CFD-4257B3C5ACAF}" type="slidenum">
              <a:rPr lang="fr-FR" sz="1200" b="0">
                <a:solidFill>
                  <a:schemeClr val="tx1">
                    <a:tint val="75000"/>
                  </a:schemeClr>
                </a:solidFill>
                <a:latin typeface="Times New Roman" pitchFamily="18" charset="0"/>
              </a:rPr>
              <a:pPr algn="r" fontAlgn="auto">
                <a:spcBef>
                  <a:spcPts val="0"/>
                </a:spcBef>
                <a:spcAft>
                  <a:spcPts val="0"/>
                </a:spcAft>
                <a:defRPr/>
              </a:pPr>
              <a:t>165</a:t>
            </a:fld>
            <a:endParaRPr lang="fr-FR" sz="1200" b="0" dirty="0">
              <a:solidFill>
                <a:schemeClr val="tx1">
                  <a:tint val="75000"/>
                </a:schemeClr>
              </a:solidFill>
              <a:latin typeface="Times New Roman" pitchFamily="18" charset="0"/>
            </a:endParaRPr>
          </a:p>
        </p:txBody>
      </p:sp>
      <p:sp>
        <p:nvSpPr>
          <p:cNvPr id="159748" name="ZoneTexte 4"/>
          <p:cNvSpPr txBox="1">
            <a:spLocks noChangeArrowheads="1"/>
          </p:cNvSpPr>
          <p:nvPr/>
        </p:nvSpPr>
        <p:spPr bwMode="auto">
          <a:xfrm>
            <a:off x="214313" y="928688"/>
            <a:ext cx="878681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100" i="1" dirty="0">
                <a:solidFill>
                  <a:srgbClr val="6600CC"/>
                </a:solidFill>
              </a:rPr>
              <a:t>Étamine</a:t>
            </a:r>
            <a:r>
              <a:rPr lang="fr-FR" sz="1100" b="0" dirty="0">
                <a:solidFill>
                  <a:srgbClr val="6600CC"/>
                </a:solidFill>
              </a:rPr>
              <a:t> : organe mâle de la fleur (</a:t>
            </a:r>
            <a:r>
              <a:rPr lang="fr-FR" sz="1100" b="0" i="1" dirty="0">
                <a:solidFill>
                  <a:srgbClr val="6600CC"/>
                </a:solidFill>
              </a:rPr>
              <a:t>l'anthère</a:t>
            </a:r>
            <a:r>
              <a:rPr lang="fr-FR" sz="1100" b="0" dirty="0">
                <a:solidFill>
                  <a:srgbClr val="6600CC"/>
                </a:solidFill>
              </a:rPr>
              <a:t> et son </a:t>
            </a:r>
            <a:r>
              <a:rPr lang="fr-FR" sz="1100" b="0" i="1" dirty="0">
                <a:solidFill>
                  <a:srgbClr val="6600CC"/>
                </a:solidFill>
              </a:rPr>
              <a:t>filet</a:t>
            </a:r>
            <a:r>
              <a:rPr lang="fr-FR" sz="1100" b="0" dirty="0">
                <a:solidFill>
                  <a:srgbClr val="6600CC"/>
                </a:solidFill>
              </a:rPr>
              <a:t>).</a:t>
            </a:r>
          </a:p>
          <a:p>
            <a:pPr algn="just" eaLnBrk="1" hangingPunct="1"/>
            <a:r>
              <a:rPr lang="fr-FR" sz="1400" i="1" dirty="0">
                <a:solidFill>
                  <a:srgbClr val="6600CC"/>
                </a:solidFill>
              </a:rPr>
              <a:t>Étêtage</a:t>
            </a:r>
            <a:r>
              <a:rPr lang="fr-FR" sz="1400" b="0" dirty="0">
                <a:solidFill>
                  <a:srgbClr val="6600CC"/>
                </a:solidFill>
              </a:rPr>
              <a:t> : technique consistant à couper un arbre à 2 ou 3 m au-dessus du sol de manière à provoquer l'apparition de nouvelles branches (voir </a:t>
            </a:r>
            <a:r>
              <a:rPr lang="fr-FR" sz="1400" b="0" i="1" dirty="0">
                <a:solidFill>
                  <a:srgbClr val="6600CC"/>
                </a:solidFill>
              </a:rPr>
              <a:t>élagage</a:t>
            </a:r>
            <a:r>
              <a:rPr lang="fr-FR" sz="1400" b="0" dirty="0">
                <a:solidFill>
                  <a:srgbClr val="6600CC"/>
                </a:solidFill>
              </a:rPr>
              <a:t>, </a:t>
            </a:r>
            <a:r>
              <a:rPr lang="fr-FR" sz="1400" b="0" i="1" dirty="0">
                <a:solidFill>
                  <a:srgbClr val="6600CC"/>
                </a:solidFill>
              </a:rPr>
              <a:t>émondage</a:t>
            </a:r>
            <a:r>
              <a:rPr lang="fr-FR" sz="1400" b="0" dirty="0">
                <a:solidFill>
                  <a:srgbClr val="6600CC"/>
                </a:solidFill>
              </a:rPr>
              <a:t>).</a:t>
            </a:r>
          </a:p>
          <a:p>
            <a:pPr algn="just" eaLnBrk="1" hangingPunct="1"/>
            <a:r>
              <a:rPr lang="fr-FR" sz="1100" i="1" dirty="0" err="1">
                <a:solidFill>
                  <a:srgbClr val="6600CC"/>
                </a:solidFill>
              </a:rPr>
              <a:t>Ethnotourisme</a:t>
            </a:r>
            <a:r>
              <a:rPr lang="fr-FR" sz="1100" b="0" dirty="0">
                <a:solidFill>
                  <a:srgbClr val="6600CC"/>
                </a:solidFill>
              </a:rPr>
              <a:t> : Tourisme pour les personnes qui s’intéressent à la culture et au mode de vie des habitants de la région visitée.</a:t>
            </a:r>
          </a:p>
          <a:p>
            <a:pPr algn="just" eaLnBrk="1" hangingPunct="1"/>
            <a:r>
              <a:rPr lang="fr-FR" sz="1100" i="1" dirty="0">
                <a:solidFill>
                  <a:srgbClr val="6600CC"/>
                </a:solidFill>
              </a:rPr>
              <a:t>Eutrophisation</a:t>
            </a:r>
            <a:r>
              <a:rPr lang="fr-FR" sz="1100" b="0" dirty="0">
                <a:solidFill>
                  <a:srgbClr val="6600CC"/>
                </a:solidFill>
              </a:rPr>
              <a:t> : Destruction de la vie animale dans des eaux stagnantes riches en substances nutritives responsables d’une prolifération végétale qui provoque la désoxygénation des eaux (ces substances nutritives pouvant être des engrais répandus d’une manière excessive sur le terre à fertiliser et qui se trouvent dans les nappes phréatiques puis les cours d’eau).</a:t>
            </a:r>
          </a:p>
          <a:p>
            <a:pPr algn="just" eaLnBrk="1" hangingPunct="1"/>
            <a:r>
              <a:rPr lang="fr-FR" sz="1400" i="1" dirty="0" smtClean="0">
                <a:solidFill>
                  <a:srgbClr val="6600CC"/>
                </a:solidFill>
              </a:rPr>
              <a:t>Evapotranspiration</a:t>
            </a:r>
            <a:r>
              <a:rPr lang="fr-FR" sz="1400" b="0" dirty="0" smtClean="0">
                <a:solidFill>
                  <a:srgbClr val="6600CC"/>
                </a:solidFill>
              </a:rPr>
              <a:t> </a:t>
            </a:r>
            <a:r>
              <a:rPr lang="fr-FR" sz="1400" b="0" dirty="0">
                <a:solidFill>
                  <a:srgbClr val="6600CC"/>
                </a:solidFill>
              </a:rPr>
              <a:t>: voir transpiration.</a:t>
            </a:r>
          </a:p>
          <a:p>
            <a:pPr algn="just" eaLnBrk="1" hangingPunct="1"/>
            <a:r>
              <a:rPr lang="fr-FR" sz="1400" i="1" dirty="0">
                <a:solidFill>
                  <a:srgbClr val="6600CC"/>
                </a:solidFill>
              </a:rPr>
              <a:t>Evapotranspiration potentielle </a:t>
            </a:r>
            <a:r>
              <a:rPr lang="fr-FR" sz="1400" b="0" i="1" dirty="0">
                <a:solidFill>
                  <a:srgbClr val="6600CC"/>
                </a:solidFill>
              </a:rPr>
              <a:t>: </a:t>
            </a:r>
            <a:r>
              <a:rPr lang="fr-FR" sz="1400" b="0" dirty="0">
                <a:solidFill>
                  <a:srgbClr val="6600CC"/>
                </a:solidFill>
              </a:rPr>
              <a:t>Évaporation maximale avec un approvisionnement en eau illimité.</a:t>
            </a:r>
          </a:p>
          <a:p>
            <a:pPr algn="just" eaLnBrk="1" hangingPunct="1"/>
            <a:r>
              <a:rPr lang="fr-FR" sz="1100" i="1" dirty="0">
                <a:solidFill>
                  <a:srgbClr val="6600CC"/>
                </a:solidFill>
              </a:rPr>
              <a:t>Exotique</a:t>
            </a:r>
            <a:r>
              <a:rPr lang="fr-FR" sz="1100" b="0" dirty="0">
                <a:solidFill>
                  <a:srgbClr val="6600CC"/>
                </a:solidFill>
              </a:rPr>
              <a:t> : voir Espèce exotique. (</a:t>
            </a:r>
            <a:r>
              <a:rPr lang="fr-FR" sz="1100" b="0" i="1" dirty="0">
                <a:solidFill>
                  <a:srgbClr val="6600CC"/>
                </a:solidFill>
              </a:rPr>
              <a:t>bois exotiques </a:t>
            </a:r>
            <a:r>
              <a:rPr lang="fr-FR" sz="1100" b="0" dirty="0">
                <a:solidFill>
                  <a:srgbClr val="6600CC"/>
                </a:solidFill>
              </a:rPr>
              <a:t>: bois provenant des régions tropicales).</a:t>
            </a:r>
          </a:p>
          <a:p>
            <a:pPr algn="just" eaLnBrk="1" hangingPunct="1"/>
            <a:r>
              <a:rPr lang="fr-FR" sz="1400" i="1" dirty="0">
                <a:solidFill>
                  <a:srgbClr val="6600CC"/>
                </a:solidFill>
              </a:rPr>
              <a:t>Exploitation sélective </a:t>
            </a:r>
            <a:r>
              <a:rPr lang="fr-FR" sz="1400" b="0" dirty="0">
                <a:solidFill>
                  <a:srgbClr val="6600CC"/>
                </a:solidFill>
              </a:rPr>
              <a:t>: Exploitation ou abattage limité à des espèces, des tailles ou des types particuliers d’arbres dans un secteur (s’opposant à la coupe de tous les arbres). L’exploitation sélective est la méthode la plus courante d’abattage, bien que le nombre des arbres abattus puisse varier considérablement.</a:t>
            </a:r>
          </a:p>
          <a:p>
            <a:pPr algn="just" eaLnBrk="1" hangingPunct="1"/>
            <a:r>
              <a:rPr lang="fr-FR" sz="1200" i="1" dirty="0">
                <a:solidFill>
                  <a:srgbClr val="6600CC"/>
                </a:solidFill>
              </a:rPr>
              <a:t>Exploitation « minière » des forêt </a:t>
            </a:r>
            <a:r>
              <a:rPr lang="fr-FR" sz="1200" b="0" dirty="0">
                <a:solidFill>
                  <a:srgbClr val="6600CC"/>
                </a:solidFill>
              </a:rPr>
              <a:t>: voir </a:t>
            </a:r>
            <a:r>
              <a:rPr lang="fr-FR" sz="1200" i="1" dirty="0">
                <a:solidFill>
                  <a:srgbClr val="6600CC"/>
                </a:solidFill>
              </a:rPr>
              <a:t>Minière</a:t>
            </a:r>
            <a:r>
              <a:rPr lang="fr-FR" sz="1200" b="0" dirty="0">
                <a:solidFill>
                  <a:srgbClr val="6600CC"/>
                </a:solidFill>
              </a:rPr>
              <a:t>.</a:t>
            </a:r>
          </a:p>
          <a:p>
            <a:pPr algn="just" eaLnBrk="1" hangingPunct="1"/>
            <a:r>
              <a:rPr lang="fr-FR" sz="1400" i="1" dirty="0">
                <a:solidFill>
                  <a:srgbClr val="6600CC"/>
                </a:solidFill>
              </a:rPr>
              <a:t>Exploitation forestière</a:t>
            </a:r>
            <a:r>
              <a:rPr lang="fr-FR" sz="1400" b="0" dirty="0">
                <a:solidFill>
                  <a:srgbClr val="6600CC"/>
                </a:solidFill>
              </a:rPr>
              <a:t> : a) Opération consistant à abattre et à débarder des arbres, notamment sous forme de billes. b) Processus de production s’appliquant à un ensemble d’arbres en vue de leur acheminement vers un site de valorisation.</a:t>
            </a:r>
          </a:p>
          <a:p>
            <a:pPr algn="just" eaLnBrk="1" hangingPunct="1"/>
            <a:r>
              <a:rPr lang="fr-FR" sz="1200" i="1" dirty="0">
                <a:solidFill>
                  <a:srgbClr val="6600CC"/>
                </a:solidFill>
              </a:rPr>
              <a:t>Extraction</a:t>
            </a:r>
            <a:r>
              <a:rPr lang="fr-FR" sz="1200" b="0" dirty="0">
                <a:solidFill>
                  <a:srgbClr val="6600CC"/>
                </a:solidFill>
              </a:rPr>
              <a:t> : Voir </a:t>
            </a:r>
            <a:r>
              <a:rPr lang="fr-FR" sz="1200" i="1" dirty="0">
                <a:solidFill>
                  <a:srgbClr val="6600CC"/>
                </a:solidFill>
              </a:rPr>
              <a:t>débardage</a:t>
            </a:r>
            <a:r>
              <a:rPr lang="fr-FR" sz="1200" b="0" dirty="0">
                <a:solidFill>
                  <a:srgbClr val="6600CC"/>
                </a:solidFill>
              </a:rPr>
              <a:t>.</a:t>
            </a:r>
          </a:p>
          <a:p>
            <a:pPr algn="just" eaLnBrk="1" hangingPunct="1"/>
            <a:r>
              <a:rPr lang="fr-FR" sz="1200" i="1" dirty="0" smtClean="0">
                <a:solidFill>
                  <a:srgbClr val="6600CC"/>
                </a:solidFill>
              </a:rPr>
              <a:t>Famille</a:t>
            </a:r>
            <a:r>
              <a:rPr lang="fr-FR" sz="1200" b="0" dirty="0" smtClean="0">
                <a:solidFill>
                  <a:srgbClr val="6600CC"/>
                </a:solidFill>
              </a:rPr>
              <a:t> (botanique) : </a:t>
            </a:r>
            <a:r>
              <a:rPr lang="fr-FR" sz="1200" b="0" dirty="0">
                <a:solidFill>
                  <a:srgbClr val="6600CC"/>
                </a:solidFill>
              </a:rPr>
              <a:t>unité de classification systémique venant après l'ordre et divisée en genres.</a:t>
            </a:r>
          </a:p>
          <a:p>
            <a:pPr algn="just" eaLnBrk="1" hangingPunct="1"/>
            <a:r>
              <a:rPr lang="fr-FR" sz="1200" i="1" dirty="0" smtClean="0">
                <a:solidFill>
                  <a:srgbClr val="6600CC"/>
                </a:solidFill>
              </a:rPr>
              <a:t>Fardier</a:t>
            </a:r>
            <a:r>
              <a:rPr lang="fr-FR" sz="1200" b="0" dirty="0" smtClean="0">
                <a:solidFill>
                  <a:srgbClr val="6600CC"/>
                </a:solidFill>
              </a:rPr>
              <a:t> </a:t>
            </a:r>
            <a:r>
              <a:rPr lang="fr-FR" sz="1200" b="0" dirty="0">
                <a:solidFill>
                  <a:srgbClr val="6600CC"/>
                </a:solidFill>
              </a:rPr>
              <a:t>: Voir </a:t>
            </a:r>
            <a:r>
              <a:rPr lang="fr-FR" sz="1200" i="1" dirty="0">
                <a:solidFill>
                  <a:srgbClr val="6600CC"/>
                </a:solidFill>
              </a:rPr>
              <a:t>triqueballe</a:t>
            </a:r>
            <a:r>
              <a:rPr lang="fr-FR" sz="1200" i="1" dirty="0" smtClean="0">
                <a:solidFill>
                  <a:srgbClr val="6600CC"/>
                </a:solidFill>
              </a:rPr>
              <a:t>.</a:t>
            </a:r>
          </a:p>
          <a:p>
            <a:pPr algn="just" eaLnBrk="1" hangingPunct="1"/>
            <a:r>
              <a:rPr lang="fr-FR" sz="1200" i="1" dirty="0">
                <a:solidFill>
                  <a:srgbClr val="6600CC"/>
                </a:solidFill>
              </a:rPr>
              <a:t>Fastigié</a:t>
            </a:r>
            <a:r>
              <a:rPr lang="fr-FR" sz="1200" b="0" dirty="0">
                <a:solidFill>
                  <a:srgbClr val="6600CC"/>
                </a:solidFill>
              </a:rPr>
              <a:t> : produisant des branches presque verticales</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C505537-F459-4B9E-9635-56CB87BDC19D}" type="slidenum">
              <a:rPr lang="fr-FR" sz="1200" b="0">
                <a:solidFill>
                  <a:schemeClr val="tx1">
                    <a:tint val="75000"/>
                  </a:schemeClr>
                </a:solidFill>
                <a:latin typeface="Times New Roman" pitchFamily="18" charset="0"/>
              </a:rPr>
              <a:pPr algn="r" fontAlgn="auto">
                <a:spcBef>
                  <a:spcPts val="0"/>
                </a:spcBef>
                <a:spcAft>
                  <a:spcPts val="0"/>
                </a:spcAft>
                <a:defRPr/>
              </a:pPr>
              <a:t>166</a:t>
            </a:fld>
            <a:endParaRPr lang="fr-FR" sz="1200" b="0" dirty="0">
              <a:solidFill>
                <a:schemeClr val="tx1">
                  <a:tint val="75000"/>
                </a:schemeClr>
              </a:solidFill>
              <a:latin typeface="Times New Roman" pitchFamily="18" charset="0"/>
            </a:endParaRPr>
          </a:p>
        </p:txBody>
      </p:sp>
      <p:sp>
        <p:nvSpPr>
          <p:cNvPr id="160772" name="ZoneTexte 4"/>
          <p:cNvSpPr txBox="1">
            <a:spLocks noChangeArrowheads="1"/>
          </p:cNvSpPr>
          <p:nvPr/>
        </p:nvSpPr>
        <p:spPr bwMode="auto">
          <a:xfrm>
            <a:off x="214313" y="928688"/>
            <a:ext cx="878681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Feu contrôlé </a:t>
            </a:r>
            <a:r>
              <a:rPr lang="fr-FR" sz="1200" b="0" dirty="0">
                <a:solidFill>
                  <a:srgbClr val="6600CC"/>
                </a:solidFill>
              </a:rPr>
              <a:t>: voir </a:t>
            </a:r>
            <a:r>
              <a:rPr lang="fr-FR" sz="1200" b="0" i="1" dirty="0">
                <a:solidFill>
                  <a:srgbClr val="6600CC"/>
                </a:solidFill>
              </a:rPr>
              <a:t>brûlage dirigé</a:t>
            </a:r>
            <a:r>
              <a:rPr lang="fr-FR" sz="1200" b="0" dirty="0">
                <a:solidFill>
                  <a:srgbClr val="6600CC"/>
                </a:solidFill>
              </a:rPr>
              <a:t>, </a:t>
            </a:r>
            <a:r>
              <a:rPr lang="fr-FR" sz="1200" b="0" i="1" dirty="0">
                <a:solidFill>
                  <a:srgbClr val="6600CC"/>
                </a:solidFill>
              </a:rPr>
              <a:t>feu de forêt, écobuage, pare-feu, coupe-feu.</a:t>
            </a:r>
          </a:p>
          <a:p>
            <a:pPr algn="just" eaLnBrk="1" hangingPunct="1"/>
            <a:r>
              <a:rPr lang="fr-FR" sz="1400" i="1" dirty="0">
                <a:solidFill>
                  <a:srgbClr val="6600CC"/>
                </a:solidFill>
                <a:hlinkClick r:id="rId2" tooltip="Feu de forêt"/>
              </a:rPr>
              <a:t>Feu de forêt</a:t>
            </a:r>
            <a:r>
              <a:rPr lang="fr-FR" sz="1400" b="0" dirty="0">
                <a:solidFill>
                  <a:srgbClr val="6600CC"/>
                </a:solidFill>
              </a:rPr>
              <a:t> : Incendie qui touche un massif boisé. Voir </a:t>
            </a:r>
            <a:r>
              <a:rPr lang="fr-FR" sz="1400" b="0" i="1" dirty="0">
                <a:solidFill>
                  <a:srgbClr val="6600CC"/>
                </a:solidFill>
              </a:rPr>
              <a:t>pare-feu</a:t>
            </a:r>
            <a:r>
              <a:rPr lang="fr-FR" sz="1400" b="0" dirty="0">
                <a:solidFill>
                  <a:srgbClr val="6600CC"/>
                </a:solidFill>
              </a:rPr>
              <a:t>, </a:t>
            </a:r>
            <a:r>
              <a:rPr lang="fr-FR" sz="1400" b="0" i="1" dirty="0">
                <a:solidFill>
                  <a:srgbClr val="6600CC"/>
                </a:solidFill>
              </a:rPr>
              <a:t>coupe-feu, écobuage</a:t>
            </a:r>
            <a:r>
              <a:rPr lang="fr-FR" sz="1400" b="0" dirty="0">
                <a:solidFill>
                  <a:srgbClr val="6600CC"/>
                </a:solidFill>
              </a:rPr>
              <a:t>.</a:t>
            </a:r>
          </a:p>
          <a:p>
            <a:pPr algn="just" eaLnBrk="1" hangingPunct="1"/>
            <a:r>
              <a:rPr lang="fr-FR" sz="1200" i="1" dirty="0" smtClean="0">
                <a:solidFill>
                  <a:srgbClr val="6600CC"/>
                </a:solidFill>
              </a:rPr>
              <a:t>Feuillage</a:t>
            </a:r>
            <a:r>
              <a:rPr lang="fr-FR" sz="1200" b="0" dirty="0" smtClean="0">
                <a:solidFill>
                  <a:srgbClr val="6600CC"/>
                </a:solidFill>
              </a:rPr>
              <a:t> </a:t>
            </a:r>
            <a:r>
              <a:rPr lang="fr-FR" sz="1200" b="0" dirty="0">
                <a:solidFill>
                  <a:srgbClr val="6600CC"/>
                </a:solidFill>
              </a:rPr>
              <a:t>: Ensemble des feuilles d’un arbre.</a:t>
            </a:r>
            <a:endParaRPr lang="fr-FR" sz="1100" b="0" dirty="0">
              <a:solidFill>
                <a:srgbClr val="6600CC"/>
              </a:solidFill>
            </a:endParaRPr>
          </a:p>
          <a:p>
            <a:pPr algn="just" eaLnBrk="1" hangingPunct="1"/>
            <a:r>
              <a:rPr lang="fr-FR" sz="1100" i="1" dirty="0">
                <a:solidFill>
                  <a:srgbClr val="6600CC"/>
                </a:solidFill>
              </a:rPr>
              <a:t>Feuillaison</a:t>
            </a:r>
            <a:r>
              <a:rPr lang="fr-FR" sz="1100" b="0" dirty="0">
                <a:solidFill>
                  <a:srgbClr val="6600CC"/>
                </a:solidFill>
              </a:rPr>
              <a:t> : apparition des nouvelles feuilles au printemps.</a:t>
            </a:r>
          </a:p>
          <a:p>
            <a:pPr algn="just" eaLnBrk="1" hangingPunct="1"/>
            <a:r>
              <a:rPr lang="fr-FR" sz="1200" i="1" dirty="0">
                <a:solidFill>
                  <a:srgbClr val="6600CC"/>
                </a:solidFill>
                <a:hlinkClick r:id="rId3" tooltip="Feuillu"/>
              </a:rPr>
              <a:t>Feuillu</a:t>
            </a:r>
            <a:r>
              <a:rPr lang="fr-FR" sz="1200" b="0" dirty="0">
                <a:solidFill>
                  <a:srgbClr val="6600CC"/>
                </a:solidFill>
              </a:rPr>
              <a:t> (arbre) : a) Arbre appartenant à la sous-classe des dicotylédones, de la classe des angiospermes (plantes à fleurs). b) Arbres produisant des feuilles par opposition aux conifères ou résineux.</a:t>
            </a:r>
          </a:p>
          <a:p>
            <a:pPr algn="just" eaLnBrk="1" hangingPunct="1"/>
            <a:r>
              <a:rPr lang="fr-FR" sz="1200" i="1" dirty="0">
                <a:solidFill>
                  <a:srgbClr val="6600CC"/>
                </a:solidFill>
              </a:rPr>
              <a:t>Fibre torse </a:t>
            </a:r>
            <a:r>
              <a:rPr lang="fr-FR" sz="1200" b="0" dirty="0">
                <a:solidFill>
                  <a:srgbClr val="6600CC"/>
                </a:solidFill>
              </a:rPr>
              <a:t>: défaut d'un fût dont le fil du bois suit un trajet torsadé autour de l'axe.</a:t>
            </a:r>
          </a:p>
          <a:p>
            <a:pPr algn="just" eaLnBrk="1" hangingPunct="1"/>
            <a:r>
              <a:rPr lang="fr-FR" sz="1200" i="1" dirty="0">
                <a:solidFill>
                  <a:srgbClr val="6600CC"/>
                </a:solidFill>
              </a:rPr>
              <a:t>Filière bois</a:t>
            </a:r>
            <a:r>
              <a:rPr lang="fr-FR" sz="1200" b="0" i="1" dirty="0">
                <a:solidFill>
                  <a:srgbClr val="6600CC"/>
                </a:solidFill>
              </a:rPr>
              <a:t>: </a:t>
            </a:r>
            <a:r>
              <a:rPr lang="fr-FR" sz="1200" b="0" dirty="0">
                <a:solidFill>
                  <a:srgbClr val="6600CC"/>
                </a:solidFill>
              </a:rPr>
              <a:t>Ensemble des acteurs qui produisent, mobilisent, transforment ou recyclent le bois et les produits qui en sont issus. Canal par lequel les produits sont distribués depuis leur origine dans la forêt jusqu'aux consommateurs finaux.</a:t>
            </a:r>
            <a:r>
              <a:rPr lang="fr-FR" sz="1200" dirty="0">
                <a:solidFill>
                  <a:srgbClr val="6600CC"/>
                </a:solidFill>
              </a:rPr>
              <a:t> </a:t>
            </a:r>
          </a:p>
          <a:p>
            <a:pPr algn="just" eaLnBrk="1" hangingPunct="1"/>
            <a:r>
              <a:rPr lang="fr-FR" sz="1200" i="1" dirty="0">
                <a:solidFill>
                  <a:srgbClr val="6600CC"/>
                </a:solidFill>
              </a:rPr>
              <a:t>Flèche</a:t>
            </a:r>
            <a:r>
              <a:rPr lang="fr-FR" sz="1200" b="0" dirty="0">
                <a:solidFill>
                  <a:srgbClr val="6600CC"/>
                </a:solidFill>
              </a:rPr>
              <a:t> : a) Désigne, chez le conifère, la pousse d'allongement ou le rameau vertical situé à son sommet. b) partie haute de l'arbre provoquant son accroissement en hauteur.</a:t>
            </a:r>
          </a:p>
          <a:p>
            <a:pPr algn="just" eaLnBrk="1" hangingPunct="1"/>
            <a:r>
              <a:rPr lang="fr-FR" sz="1100" i="1" dirty="0">
                <a:solidFill>
                  <a:srgbClr val="6600CC"/>
                </a:solidFill>
              </a:rPr>
              <a:t>Floristique</a:t>
            </a:r>
            <a:r>
              <a:rPr lang="fr-FR" sz="1100" b="0" dirty="0">
                <a:solidFill>
                  <a:srgbClr val="6600CC"/>
                </a:solidFill>
              </a:rPr>
              <a:t> : Relatif à la flore, à l’ensemble des plantes d’une région, d’un écosystème.</a:t>
            </a:r>
          </a:p>
          <a:p>
            <a:pPr algn="just" eaLnBrk="1" hangingPunct="1"/>
            <a:r>
              <a:rPr lang="fr-FR" sz="1200" i="1" dirty="0" smtClean="0">
                <a:solidFill>
                  <a:srgbClr val="6600CC"/>
                </a:solidFill>
              </a:rPr>
              <a:t>Foliole</a:t>
            </a:r>
            <a:r>
              <a:rPr lang="fr-FR" sz="1200" b="0" dirty="0" smtClean="0">
                <a:solidFill>
                  <a:srgbClr val="6600CC"/>
                </a:solidFill>
              </a:rPr>
              <a:t> </a:t>
            </a:r>
            <a:r>
              <a:rPr lang="fr-FR" sz="1200" b="0" dirty="0">
                <a:solidFill>
                  <a:srgbClr val="6600CC"/>
                </a:solidFill>
              </a:rPr>
              <a:t>: partie du limbe d'une feuille composée.</a:t>
            </a:r>
          </a:p>
          <a:p>
            <a:pPr algn="just" eaLnBrk="1" hangingPunct="1"/>
            <a:r>
              <a:rPr lang="fr-FR" sz="1200" i="1" dirty="0" smtClean="0">
                <a:solidFill>
                  <a:srgbClr val="6600CC"/>
                </a:solidFill>
              </a:rPr>
              <a:t>Fond </a:t>
            </a:r>
            <a:r>
              <a:rPr lang="fr-FR" sz="1200" i="1" dirty="0">
                <a:solidFill>
                  <a:srgbClr val="6600CC"/>
                </a:solidFill>
              </a:rPr>
              <a:t>forestier du Bassin du Congo</a:t>
            </a:r>
            <a:r>
              <a:rPr lang="fr-FR" sz="1200" b="0" dirty="0">
                <a:solidFill>
                  <a:srgbClr val="6600CC"/>
                </a:solidFill>
              </a:rPr>
              <a:t> (</a:t>
            </a:r>
            <a:r>
              <a:rPr lang="fr-FR" sz="1200" b="0" i="1" dirty="0">
                <a:solidFill>
                  <a:srgbClr val="6600CC"/>
                </a:solidFill>
              </a:rPr>
              <a:t>Congo Basin Forest </a:t>
            </a:r>
            <a:r>
              <a:rPr lang="fr-FR" sz="1200" b="0" i="1" dirty="0" err="1">
                <a:solidFill>
                  <a:srgbClr val="6600CC"/>
                </a:solidFill>
              </a:rPr>
              <a:t>Fund</a:t>
            </a:r>
            <a:r>
              <a:rPr lang="fr-FR" sz="1200" b="0" dirty="0">
                <a:solidFill>
                  <a:srgbClr val="6600CC"/>
                </a:solidFill>
              </a:rPr>
              <a:t>) : Fond destiné à soutenir les propositions régionales qui protégeraient les forêts du Bassin du Congo et favoriseraient des moyens de subsistances reposant pas sur la destruction de ces dernières</a:t>
            </a:r>
            <a:r>
              <a:rPr lang="fr-FR" sz="1200" b="0" dirty="0" smtClean="0">
                <a:solidFill>
                  <a:srgbClr val="6600CC"/>
                </a:solidFill>
              </a:rPr>
              <a:t>.</a:t>
            </a:r>
          </a:p>
          <a:p>
            <a:pPr algn="just" eaLnBrk="1" hangingPunct="1"/>
            <a:r>
              <a:rPr lang="fr-FR" sz="1200" i="1" dirty="0" smtClean="0">
                <a:solidFill>
                  <a:srgbClr val="6600CC"/>
                </a:solidFill>
              </a:rPr>
              <a:t>Foreur</a:t>
            </a:r>
            <a:r>
              <a:rPr lang="fr-FR" sz="1200" b="0" dirty="0" smtClean="0">
                <a:solidFill>
                  <a:srgbClr val="6600CC"/>
                </a:solidFill>
              </a:rPr>
              <a:t> : Nom de divers insectes dont la larve creuse des galeries dans les tissus des plantes cultivées, en particulier un papillon nuisible au riz et un coléoptère longicorne nuisible au caféier (Larousse). Voir </a:t>
            </a:r>
            <a:r>
              <a:rPr lang="fr-FR" sz="1200" i="1" dirty="0" smtClean="0">
                <a:solidFill>
                  <a:srgbClr val="6600CC"/>
                </a:solidFill>
              </a:rPr>
              <a:t>Borer</a:t>
            </a:r>
            <a:r>
              <a:rPr lang="fr-FR" sz="1200" b="0" dirty="0" smtClean="0">
                <a:solidFill>
                  <a:srgbClr val="6600CC"/>
                </a:solidFill>
              </a:rPr>
              <a:t>.</a:t>
            </a:r>
            <a:endParaRPr lang="fr-FR" sz="1200" b="0" dirty="0">
              <a:solidFill>
                <a:srgbClr val="6600CC"/>
              </a:solidFill>
            </a:endParaRPr>
          </a:p>
        </p:txBody>
      </p:sp>
      <p:pic>
        <p:nvPicPr>
          <p:cNvPr id="5" name="Image 4" descr="image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4941888"/>
            <a:ext cx="166211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images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050" y="4941888"/>
            <a:ext cx="2073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images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663" y="4941888"/>
            <a:ext cx="21336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images9.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125" y="4941888"/>
            <a:ext cx="2073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3132138" y="6381750"/>
            <a:ext cx="4246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sym typeface="Symbol" pitchFamily="18" charset="2"/>
              </a:rPr>
              <a:t> feux de forêt (certains feux peuvent dépasser 1200 °C).</a:t>
            </a:r>
            <a:endParaRPr lang="fr-FR" sz="1200" b="0" dirty="0">
              <a:solidFill>
                <a:srgbClr val="6600CC"/>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6A2117A-1A8B-4087-8749-B888E7E8105B}" type="slidenum">
              <a:rPr lang="fr-FR" sz="1200" b="0">
                <a:solidFill>
                  <a:schemeClr val="tx1">
                    <a:tint val="75000"/>
                  </a:schemeClr>
                </a:solidFill>
                <a:latin typeface="Times New Roman" pitchFamily="18" charset="0"/>
              </a:rPr>
              <a:pPr algn="r" fontAlgn="auto">
                <a:spcBef>
                  <a:spcPts val="0"/>
                </a:spcBef>
                <a:spcAft>
                  <a:spcPts val="0"/>
                </a:spcAft>
                <a:defRPr/>
              </a:pPr>
              <a:t>167</a:t>
            </a:fld>
            <a:endParaRPr lang="fr-FR" sz="1200" b="0" dirty="0">
              <a:solidFill>
                <a:schemeClr val="tx1">
                  <a:tint val="75000"/>
                </a:schemeClr>
              </a:solidFill>
              <a:latin typeface="Times New Roman" pitchFamily="18" charset="0"/>
            </a:endParaRPr>
          </a:p>
        </p:txBody>
      </p:sp>
      <p:sp>
        <p:nvSpPr>
          <p:cNvPr id="161796" name="ZoneTexte 4"/>
          <p:cNvSpPr txBox="1">
            <a:spLocks noChangeArrowheads="1"/>
          </p:cNvSpPr>
          <p:nvPr/>
        </p:nvSpPr>
        <p:spPr bwMode="auto">
          <a:xfrm>
            <a:off x="214313" y="928688"/>
            <a:ext cx="8786812"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hlinkClick r:id="rId2" tooltip="Forêt"/>
              </a:rPr>
              <a:t>Forêt</a:t>
            </a:r>
            <a:r>
              <a:rPr lang="fr-FR" sz="1400" b="0" dirty="0">
                <a:solidFill>
                  <a:srgbClr val="6600CC"/>
                </a:solidFill>
              </a:rPr>
              <a:t> : Étendue plus ou moins vaste portant un peuplement d'arbres relativement dense. Synonyme : sylve.</a:t>
            </a:r>
          </a:p>
          <a:p>
            <a:pPr algn="just" eaLnBrk="1" hangingPunct="1"/>
            <a:r>
              <a:rPr lang="fr-FR" sz="1400" i="1" dirty="0">
                <a:solidFill>
                  <a:srgbClr val="6600CC"/>
                </a:solidFill>
              </a:rPr>
              <a:t>Forêt équienne </a:t>
            </a:r>
            <a:r>
              <a:rPr lang="fr-FR" sz="1400" b="0" dirty="0">
                <a:solidFill>
                  <a:srgbClr val="6600CC"/>
                </a:solidFill>
              </a:rPr>
              <a:t>: Forêt dont tous les arbres ont moins de vingt ans d'écart entre eux. </a:t>
            </a:r>
          </a:p>
          <a:p>
            <a:pPr algn="just" eaLnBrk="1" hangingPunct="1"/>
            <a:r>
              <a:rPr lang="fr-FR" sz="1400" i="1" dirty="0">
                <a:solidFill>
                  <a:srgbClr val="6600CC"/>
                </a:solidFill>
              </a:rPr>
              <a:t>Forêt </a:t>
            </a:r>
            <a:r>
              <a:rPr lang="fr-FR" sz="1400" i="1" dirty="0" err="1">
                <a:solidFill>
                  <a:srgbClr val="6600CC"/>
                </a:solidFill>
              </a:rPr>
              <a:t>inéquienne</a:t>
            </a:r>
            <a:r>
              <a:rPr lang="fr-FR" sz="1400" b="0" dirty="0">
                <a:solidFill>
                  <a:srgbClr val="6600CC"/>
                </a:solidFill>
              </a:rPr>
              <a:t> : Forêt comprenant plusieurs classes d'âges et grandeurs, d'un minimum de trois.</a:t>
            </a:r>
          </a:p>
          <a:p>
            <a:pPr algn="just" eaLnBrk="1" hangingPunct="1"/>
            <a:r>
              <a:rPr lang="fr-FR" sz="1400" i="1" dirty="0" smtClean="0">
                <a:solidFill>
                  <a:srgbClr val="6600CC"/>
                </a:solidFill>
              </a:rPr>
              <a:t>Forêt </a:t>
            </a:r>
            <a:r>
              <a:rPr lang="fr-FR" sz="1400" i="1" dirty="0">
                <a:solidFill>
                  <a:srgbClr val="6600CC"/>
                </a:solidFill>
              </a:rPr>
              <a:t>avec une Haute Valeur de Conservation</a:t>
            </a:r>
            <a:r>
              <a:rPr lang="fr-FR" sz="1400" b="0" dirty="0">
                <a:solidFill>
                  <a:srgbClr val="6600CC"/>
                </a:solidFill>
              </a:rPr>
              <a:t> : Les Forêts avec une Haute Valeur de Conservation sont celles qui possèdent un ou plusieurs des attributs suivants : </a:t>
            </a:r>
          </a:p>
          <a:p>
            <a:pPr algn="just" eaLnBrk="1" hangingPunct="1"/>
            <a:r>
              <a:rPr lang="fr-FR" sz="1400" b="0" dirty="0">
                <a:solidFill>
                  <a:srgbClr val="6600CC"/>
                </a:solidFill>
              </a:rPr>
              <a:t>a) des aires forestières qui contiennent au niveau régional ou national des concentrations importantes de valeurs de la biodiversité (par exemple, endémiques, espèces menacées, refuge) ; et/ou grandes forêts au niveau  du paysage qui se trouvent dedans ou contiennent l’unité de gestion, où se trouvent des populations viables de la plupart si non de toutes les espèces qui poussent naturellement suivant des modèles naturels de distribution et abondance.</a:t>
            </a:r>
          </a:p>
          <a:p>
            <a:pPr algn="just" eaLnBrk="1" hangingPunct="1"/>
            <a:r>
              <a:rPr lang="fr-FR" sz="1400" b="0" dirty="0">
                <a:solidFill>
                  <a:srgbClr val="6600CC"/>
                </a:solidFill>
              </a:rPr>
              <a:t>b) Aires forestières qui sont ou contiennent des écosystèmes rares, menacés ou en danger. </a:t>
            </a:r>
          </a:p>
          <a:p>
            <a:pPr algn="just" eaLnBrk="1" hangingPunct="1"/>
            <a:r>
              <a:rPr lang="fr-FR" sz="1400" b="0" dirty="0">
                <a:solidFill>
                  <a:srgbClr val="6600CC"/>
                </a:solidFill>
              </a:rPr>
              <a:t>c) Aires forestières qui offrent des services de la nature fondamentaux dans des situations critiques (par exemple, protection hydrique, control de l’érosion). </a:t>
            </a:r>
          </a:p>
          <a:p>
            <a:pPr algn="just" eaLnBrk="1" hangingPunct="1"/>
            <a:r>
              <a:rPr lang="fr-FR" sz="1400" b="0" dirty="0">
                <a:solidFill>
                  <a:srgbClr val="6600CC"/>
                </a:solidFill>
              </a:rPr>
              <a:t>d) Aires forestières qui sont fondamentales pour satisfaire les nécessités essentielles des communautés locales (par exemple subsistance, santé) et/ou qui sont critiques pour l’identité traditionnelle et culturelle des communautés locales (aires d’importance culturelle, écologique, économique ou religieuse identifiées avec la coopération des communautés locales).</a:t>
            </a:r>
          </a:p>
          <a:p>
            <a:pPr algn="just" eaLnBrk="1" hangingPunct="1"/>
            <a:r>
              <a:rPr lang="fr-FR" sz="1400" i="1" dirty="0" smtClean="0">
                <a:solidFill>
                  <a:srgbClr val="6600CC"/>
                </a:solidFill>
              </a:rPr>
              <a:t>Forêt </a:t>
            </a:r>
            <a:r>
              <a:rPr lang="fr-FR" sz="1400" i="1" dirty="0">
                <a:solidFill>
                  <a:srgbClr val="6600CC"/>
                </a:solidFill>
              </a:rPr>
              <a:t>boréale </a:t>
            </a:r>
            <a:r>
              <a:rPr lang="fr-FR" sz="1400" b="0" i="1" dirty="0">
                <a:solidFill>
                  <a:srgbClr val="6600CC"/>
                </a:solidFill>
              </a:rPr>
              <a:t>:  </a:t>
            </a:r>
            <a:r>
              <a:rPr lang="fr-FR" sz="1400" b="0" dirty="0">
                <a:solidFill>
                  <a:srgbClr val="6600CC"/>
                </a:solidFill>
              </a:rPr>
              <a:t>La forêt boréale, ou taïga, est un biome et une formation végétale dans lesquels la flore est composée principalement d’essences à feuilles persistantes, adaptées aux grands froids.</a:t>
            </a:r>
          </a:p>
          <a:p>
            <a:pPr algn="just" eaLnBrk="1" hangingPunct="1"/>
            <a:r>
              <a:rPr lang="fr-FR" sz="1400" i="1" dirty="0">
                <a:solidFill>
                  <a:srgbClr val="6600CC"/>
                </a:solidFill>
              </a:rPr>
              <a:t>Forêt décidue mélangée</a:t>
            </a:r>
            <a:r>
              <a:rPr lang="fr-FR" sz="1400" b="0" dirty="0">
                <a:solidFill>
                  <a:srgbClr val="6600CC"/>
                </a:solidFill>
              </a:rPr>
              <a:t> : Forêt constituée de nombreuses espèces différentes de feuillus. Beaucoup de forêts tropicales entrent dans cette catégorie. Voir aussi </a:t>
            </a:r>
            <a:r>
              <a:rPr lang="fr-FR" sz="1400" i="1" dirty="0">
                <a:solidFill>
                  <a:srgbClr val="6600CC"/>
                </a:solidFill>
              </a:rPr>
              <a:t>Décidu</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D09EC18-4E5E-4B19-9C89-5C788B9EB215}" type="slidenum">
              <a:rPr lang="fr-FR" sz="1200" b="0">
                <a:solidFill>
                  <a:schemeClr val="tx1">
                    <a:tint val="75000"/>
                  </a:schemeClr>
                </a:solidFill>
                <a:latin typeface="Times New Roman" pitchFamily="18" charset="0"/>
              </a:rPr>
              <a:pPr algn="r" fontAlgn="auto">
                <a:spcBef>
                  <a:spcPts val="0"/>
                </a:spcBef>
                <a:spcAft>
                  <a:spcPts val="0"/>
                </a:spcAft>
                <a:defRPr/>
              </a:pPr>
              <a:t>168</a:t>
            </a:fld>
            <a:endParaRPr lang="fr-FR" sz="1200" b="0" dirty="0">
              <a:solidFill>
                <a:schemeClr val="tx1">
                  <a:tint val="75000"/>
                </a:schemeClr>
              </a:solidFill>
              <a:latin typeface="Times New Roman" pitchFamily="18" charset="0"/>
            </a:endParaRPr>
          </a:p>
        </p:txBody>
      </p:sp>
      <p:sp>
        <p:nvSpPr>
          <p:cNvPr id="162819" name="ZoneTexte 4"/>
          <p:cNvSpPr txBox="1">
            <a:spLocks noChangeArrowheads="1"/>
          </p:cNvSpPr>
          <p:nvPr/>
        </p:nvSpPr>
        <p:spPr bwMode="auto">
          <a:xfrm>
            <a:off x="214313" y="928688"/>
            <a:ext cx="878681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Forêt naturelle</a:t>
            </a:r>
            <a:r>
              <a:rPr lang="fr-FR" sz="1400" b="0" dirty="0">
                <a:solidFill>
                  <a:srgbClr val="6600CC"/>
                </a:solidFill>
              </a:rPr>
              <a:t> : Aire forestière où la plupart des principales caractéristiques et les éléments clé de l'écosystème local, tels que la complexité, la diversité et la structure sont présents, comme définis dans les normes nationales et régionales approuvés par le FSC.</a:t>
            </a:r>
          </a:p>
          <a:p>
            <a:pPr algn="just" eaLnBrk="1" hangingPunct="1"/>
            <a:r>
              <a:rPr lang="fr-FR" sz="1400" i="1" dirty="0" smtClean="0">
                <a:solidFill>
                  <a:srgbClr val="6600CC"/>
                </a:solidFill>
              </a:rPr>
              <a:t>Forêt </a:t>
            </a:r>
            <a:r>
              <a:rPr lang="fr-FR" sz="1400" i="1" dirty="0">
                <a:solidFill>
                  <a:srgbClr val="6600CC"/>
                </a:solidFill>
              </a:rPr>
              <a:t>primaire </a:t>
            </a:r>
            <a:r>
              <a:rPr lang="fr-FR" sz="1400" b="0" dirty="0">
                <a:solidFill>
                  <a:srgbClr val="6600CC"/>
                </a:solidFill>
              </a:rPr>
              <a:t>: Forêt non modifiée par l’homme (ex. forêt de </a:t>
            </a:r>
            <a:r>
              <a:rPr lang="fr-FR" sz="1400" b="0" dirty="0" err="1">
                <a:solidFill>
                  <a:srgbClr val="6600CC"/>
                </a:solidFill>
              </a:rPr>
              <a:t>Bialowieza</a:t>
            </a:r>
            <a:r>
              <a:rPr lang="fr-FR" sz="1400" b="0" dirty="0">
                <a:solidFill>
                  <a:srgbClr val="6600CC"/>
                </a:solidFill>
              </a:rPr>
              <a:t> en Pologne et Ukraine).</a:t>
            </a:r>
          </a:p>
          <a:p>
            <a:pPr algn="just" eaLnBrk="1" hangingPunct="1"/>
            <a:r>
              <a:rPr lang="fr-FR" sz="1400" i="1" dirty="0">
                <a:solidFill>
                  <a:srgbClr val="6600CC"/>
                </a:solidFill>
              </a:rPr>
              <a:t>Forêt alluviale</a:t>
            </a:r>
            <a:r>
              <a:rPr lang="fr-FR" sz="1400" dirty="0">
                <a:solidFill>
                  <a:srgbClr val="6600CC"/>
                </a:solidFill>
              </a:rPr>
              <a:t> </a:t>
            </a:r>
            <a:r>
              <a:rPr lang="fr-FR" sz="1400" b="0" dirty="0">
                <a:solidFill>
                  <a:srgbClr val="6600CC"/>
                </a:solidFill>
              </a:rPr>
              <a:t>: forêt poussant dans les zones de crues ou la plaine alluviale d’un fleuve. Ses crues régulières, surtout si elles sont violentes, peuvent provoquer un rajeunissement de cette forêt (par l’installation d’une forêt « pionnière » (par exemple, en Europe occidentale, la </a:t>
            </a:r>
            <a:r>
              <a:rPr lang="fr-FR" sz="1400" i="1" dirty="0">
                <a:solidFill>
                  <a:srgbClr val="6600CC"/>
                </a:solidFill>
              </a:rPr>
              <a:t>forêt</a:t>
            </a:r>
            <a:r>
              <a:rPr lang="fr-FR" sz="1400" b="0" dirty="0">
                <a:solidFill>
                  <a:srgbClr val="6600CC"/>
                </a:solidFill>
              </a:rPr>
              <a:t> « </a:t>
            </a:r>
            <a:r>
              <a:rPr lang="fr-FR" sz="1400" i="1" dirty="0">
                <a:solidFill>
                  <a:srgbClr val="6600CC"/>
                </a:solidFill>
              </a:rPr>
              <a:t>pionnière</a:t>
            </a:r>
            <a:r>
              <a:rPr lang="fr-FR" sz="1400" b="0" dirty="0">
                <a:solidFill>
                  <a:srgbClr val="6600CC"/>
                </a:solidFill>
              </a:rPr>
              <a:t> » sera constituée de saules, de peupliers …)) (cf. </a:t>
            </a:r>
            <a:r>
              <a:rPr lang="fr-FR" sz="1400" i="1" dirty="0" err="1">
                <a:solidFill>
                  <a:srgbClr val="6600CC"/>
                </a:solidFill>
              </a:rPr>
              <a:t>ripicole</a:t>
            </a:r>
            <a:r>
              <a:rPr lang="fr-FR" sz="1400" b="0" dirty="0">
                <a:solidFill>
                  <a:srgbClr val="6600CC"/>
                </a:solidFill>
              </a:rPr>
              <a:t> (forêt) ou </a:t>
            </a:r>
            <a:r>
              <a:rPr lang="fr-FR" sz="1400" i="1" dirty="0">
                <a:solidFill>
                  <a:srgbClr val="6600CC"/>
                </a:solidFill>
              </a:rPr>
              <a:t>ripisylve</a:t>
            </a:r>
            <a:r>
              <a:rPr lang="fr-FR" sz="1400" b="0" dirty="0">
                <a:solidFill>
                  <a:srgbClr val="6600CC"/>
                </a:solidFill>
              </a:rPr>
              <a:t> (forêt)).</a:t>
            </a:r>
          </a:p>
          <a:p>
            <a:pPr algn="just" eaLnBrk="1" hangingPunct="1"/>
            <a:r>
              <a:rPr lang="fr-FR" sz="1400" i="1" dirty="0">
                <a:solidFill>
                  <a:srgbClr val="6600CC"/>
                </a:solidFill>
              </a:rPr>
              <a:t>Forêts de protection</a:t>
            </a:r>
            <a:r>
              <a:rPr lang="fr-FR" sz="1400" b="0" dirty="0">
                <a:solidFill>
                  <a:srgbClr val="6600CC"/>
                </a:solidFill>
              </a:rPr>
              <a:t> : forêts publiques et/ou privées restaurées et ou protégées pour se prémunir et prémunir les </a:t>
            </a:r>
            <a:r>
              <a:rPr lang="fr-FR" sz="1400" i="1" dirty="0">
                <a:solidFill>
                  <a:srgbClr val="6600CC"/>
                </a:solidFill>
                <a:hlinkClick r:id="rId2" tooltip="Générations futures"/>
              </a:rPr>
              <a:t>générations à venir</a:t>
            </a:r>
            <a:r>
              <a:rPr lang="fr-FR" sz="1400" b="0" dirty="0">
                <a:solidFill>
                  <a:srgbClr val="6600CC"/>
                </a:solidFill>
              </a:rPr>
              <a:t> et les </a:t>
            </a:r>
            <a:r>
              <a:rPr lang="fr-FR" sz="1400" b="0" dirty="0">
                <a:solidFill>
                  <a:srgbClr val="6600CC"/>
                </a:solidFill>
                <a:hlinkClick r:id="rId3" tooltip="Écosystème"/>
              </a:rPr>
              <a:t>écosystèmes</a:t>
            </a:r>
            <a:r>
              <a:rPr lang="fr-FR" sz="1400" b="0" dirty="0">
                <a:solidFill>
                  <a:srgbClr val="6600CC"/>
                </a:solidFill>
              </a:rPr>
              <a:t> contre les </a:t>
            </a:r>
            <a:r>
              <a:rPr lang="fr-FR" sz="1400" i="1" dirty="0">
                <a:solidFill>
                  <a:srgbClr val="6600CC"/>
                </a:solidFill>
                <a:hlinkClick r:id="rId4" tooltip="Catastrophe naturelle"/>
              </a:rPr>
              <a:t>catastrophes naturelles</a:t>
            </a:r>
            <a:r>
              <a:rPr lang="fr-FR" sz="1400" b="0" dirty="0">
                <a:solidFill>
                  <a:srgbClr val="6600CC"/>
                </a:solidFill>
              </a:rPr>
              <a:t>, les </a:t>
            </a:r>
            <a:r>
              <a:rPr lang="fr-FR" sz="1400" b="0" dirty="0">
                <a:solidFill>
                  <a:srgbClr val="6600CC"/>
                </a:solidFill>
                <a:hlinkClick r:id="rId5" tooltip="Risque naturel"/>
              </a:rPr>
              <a:t>risques naturels</a:t>
            </a:r>
            <a:r>
              <a:rPr lang="fr-FR" sz="1400" b="0" dirty="0">
                <a:solidFill>
                  <a:srgbClr val="6600CC"/>
                </a:solidFill>
              </a:rPr>
              <a:t>, afin de préserver la </a:t>
            </a:r>
            <a:r>
              <a:rPr lang="fr-FR" sz="1400" b="0" dirty="0">
                <a:solidFill>
                  <a:srgbClr val="6600CC"/>
                </a:solidFill>
                <a:hlinkClick r:id="rId6" tooltip="Sécurité"/>
              </a:rPr>
              <a:t>sécurité</a:t>
            </a:r>
            <a:r>
              <a:rPr lang="fr-FR" sz="1400" b="0" dirty="0">
                <a:solidFill>
                  <a:srgbClr val="6600CC"/>
                </a:solidFill>
              </a:rPr>
              <a:t>, la </a:t>
            </a:r>
            <a:r>
              <a:rPr lang="fr-FR" sz="1400" b="0" dirty="0">
                <a:solidFill>
                  <a:srgbClr val="6600CC"/>
                </a:solidFill>
                <a:hlinkClick r:id="rId7" tooltip="Santé"/>
              </a:rPr>
              <a:t>santé</a:t>
            </a:r>
            <a:r>
              <a:rPr lang="fr-FR" sz="1400" b="0" dirty="0">
                <a:solidFill>
                  <a:srgbClr val="6600CC"/>
                </a:solidFill>
              </a:rPr>
              <a:t> et la </a:t>
            </a:r>
            <a:r>
              <a:rPr lang="fr-FR" sz="1400" b="0" dirty="0">
                <a:solidFill>
                  <a:srgbClr val="6600CC"/>
                </a:solidFill>
                <a:hlinkClick r:id="rId8" tooltip="Qualité de vie"/>
              </a:rPr>
              <a:t>qualité de vie</a:t>
            </a:r>
            <a:r>
              <a:rPr lang="fr-FR" sz="1400" b="0" dirty="0">
                <a:solidFill>
                  <a:srgbClr val="6600CC"/>
                </a:solidFill>
              </a:rPr>
              <a:t> des habitants des zones très </a:t>
            </a:r>
            <a:r>
              <a:rPr lang="fr-FR" sz="1400" b="0" dirty="0">
                <a:solidFill>
                  <a:srgbClr val="6600CC"/>
                </a:solidFill>
                <a:hlinkClick r:id="rId9" tooltip="Urbanisation"/>
              </a:rPr>
              <a:t>urbanisées</a:t>
            </a:r>
            <a:r>
              <a:rPr lang="fr-FR" sz="1400" b="0" dirty="0">
                <a:solidFill>
                  <a:srgbClr val="6600CC"/>
                </a:solidFill>
              </a:rPr>
              <a:t>, les ressources en eau et le patrimoine « </a:t>
            </a:r>
            <a:r>
              <a:rPr lang="fr-FR" sz="1400" b="0" i="1" dirty="0">
                <a:solidFill>
                  <a:srgbClr val="6600CC"/>
                </a:solidFill>
                <a:hlinkClick r:id="rId10" tooltip="Sol (pédologie)"/>
              </a:rPr>
              <a:t>sol</a:t>
            </a:r>
            <a:r>
              <a:rPr lang="fr-FR" sz="1400" b="0" dirty="0">
                <a:solidFill>
                  <a:srgbClr val="6600CC"/>
                </a:solidFill>
              </a:rPr>
              <a:t> ».</a:t>
            </a:r>
            <a:r>
              <a:rPr lang="fr-FR" sz="1400" dirty="0">
                <a:solidFill>
                  <a:srgbClr val="6600CC"/>
                </a:solidFill>
              </a:rPr>
              <a:t> </a:t>
            </a:r>
            <a:endParaRPr lang="fr-FR" sz="1400" b="0" dirty="0">
              <a:solidFill>
                <a:srgbClr val="6600CC"/>
              </a:solidFill>
            </a:endParaRPr>
          </a:p>
          <a:p>
            <a:pPr algn="just" eaLnBrk="1" hangingPunct="1"/>
            <a:r>
              <a:rPr lang="fr-FR" sz="1400" i="1" dirty="0" smtClean="0">
                <a:solidFill>
                  <a:srgbClr val="6600CC"/>
                </a:solidFill>
              </a:rPr>
              <a:t>Forêt </a:t>
            </a:r>
            <a:r>
              <a:rPr lang="fr-FR" sz="1400" i="1" dirty="0">
                <a:solidFill>
                  <a:srgbClr val="6600CC"/>
                </a:solidFill>
              </a:rPr>
              <a:t>décidue mélangée </a:t>
            </a:r>
            <a:r>
              <a:rPr lang="fr-FR" sz="1400" b="0" dirty="0">
                <a:solidFill>
                  <a:srgbClr val="6600CC"/>
                </a:solidFill>
              </a:rPr>
              <a:t>: Forêt constituée de nombreuses espèces différentes de feuillus. Beaucoup de forêts tropicales entrent dans cette catégorie. </a:t>
            </a:r>
          </a:p>
          <a:p>
            <a:pPr algn="just" eaLnBrk="1" hangingPunct="1"/>
            <a:r>
              <a:rPr lang="fr-FR" sz="1400" i="1" dirty="0">
                <a:solidFill>
                  <a:srgbClr val="6600CC"/>
                </a:solidFill>
              </a:rPr>
              <a:t>Forêt dense humide</a:t>
            </a:r>
            <a:r>
              <a:rPr lang="fr-FR" sz="1400" b="0" dirty="0">
                <a:solidFill>
                  <a:srgbClr val="6600CC"/>
                </a:solidFill>
              </a:rPr>
              <a:t> : appelée aussi </a:t>
            </a:r>
            <a:r>
              <a:rPr lang="fr-FR" sz="1400" dirty="0">
                <a:solidFill>
                  <a:srgbClr val="6600CC"/>
                </a:solidFill>
              </a:rPr>
              <a:t>forêt de pluie </a:t>
            </a:r>
            <a:r>
              <a:rPr lang="fr-FR" sz="1400" b="0" dirty="0">
                <a:solidFill>
                  <a:srgbClr val="6600CC"/>
                </a:solidFill>
              </a:rPr>
              <a:t>ou </a:t>
            </a:r>
            <a:r>
              <a:rPr lang="fr-FR" sz="1400" i="1" dirty="0">
                <a:solidFill>
                  <a:srgbClr val="6600CC"/>
                </a:solidFill>
              </a:rPr>
              <a:t>forêt pluviale</a:t>
            </a:r>
            <a:r>
              <a:rPr lang="fr-FR" sz="1400" b="0" dirty="0">
                <a:solidFill>
                  <a:srgbClr val="6600CC"/>
                </a:solidFill>
              </a:rPr>
              <a:t>, peut être définie comme une formation végétale dense et haute composée essentiellement, mais pas invariablement, d'essences hydrophiles, feuillues, à feuillage persistant, disposées en strates ou étages plus ou moins distincts. Les fûts ont parfois des formes bizarres: contreforts, racines-échasses, billes cannelées; le sous-bois est souvent garni d'une masse d'arbrisseaux où s'accrochent en général des lianes et des épiphytes.</a:t>
            </a:r>
          </a:p>
          <a:p>
            <a:pPr algn="just" eaLnBrk="1" hangingPunct="1"/>
            <a:r>
              <a:rPr lang="fr-FR" sz="1400" i="1" dirty="0">
                <a:solidFill>
                  <a:srgbClr val="6600CC"/>
                </a:solidFill>
              </a:rPr>
              <a:t>Forêt fragmenté</a:t>
            </a:r>
            <a:r>
              <a:rPr lang="fr-FR" sz="1400" b="0" dirty="0">
                <a:solidFill>
                  <a:srgbClr val="6600CC"/>
                </a:solidFill>
              </a:rPr>
              <a:t> : forêt qui a été fragmentée en parcelles de forêts séparées, en général, à cause de la mise en culture ou en prairie (pour l’élevage) de terres prises à la forêt originelle et à cause d’incendies de forêts à répétitions, dues à l’activité humaine (voir </a:t>
            </a:r>
            <a:r>
              <a:rPr lang="fr-FR" sz="1400" i="1" dirty="0">
                <a:solidFill>
                  <a:srgbClr val="6600CC"/>
                </a:solidFill>
              </a:rPr>
              <a:t>culture sur brûlis</a:t>
            </a:r>
            <a:r>
              <a:rPr lang="fr-FR" sz="1400" b="0" dirty="0">
                <a:solidFill>
                  <a:srgbClr val="6600CC"/>
                </a:solidFill>
              </a:rPr>
              <a:t>, </a:t>
            </a:r>
            <a:r>
              <a:rPr lang="fr-FR" sz="1400" i="1" dirty="0">
                <a:solidFill>
                  <a:srgbClr val="6600CC"/>
                </a:solidFill>
              </a:rPr>
              <a:t>culture</a:t>
            </a:r>
            <a:r>
              <a:rPr lang="fr-FR" sz="1400" b="0" dirty="0">
                <a:solidFill>
                  <a:srgbClr val="6600CC"/>
                </a:solidFill>
              </a:rPr>
              <a:t>, </a:t>
            </a:r>
            <a:r>
              <a:rPr lang="fr-FR" sz="1400" i="1" dirty="0">
                <a:solidFill>
                  <a:srgbClr val="6600CC"/>
                </a:solidFill>
              </a:rPr>
              <a:t>agriculture itinérante</a:t>
            </a:r>
            <a:r>
              <a:rPr lang="fr-FR" sz="1400" b="0" dirty="0">
                <a:solidFill>
                  <a:srgbClr val="6600CC"/>
                </a:solidFill>
              </a:rPr>
              <a:t> ou </a:t>
            </a:r>
            <a:r>
              <a:rPr lang="fr-FR" sz="1400" i="1" dirty="0">
                <a:solidFill>
                  <a:srgbClr val="6600CC"/>
                </a:solidFill>
              </a:rPr>
              <a:t>forêts reliques</a:t>
            </a:r>
            <a:r>
              <a:rPr lang="fr-FR" sz="1400" b="0" dirty="0">
                <a:solidFill>
                  <a:srgbClr val="6600CC"/>
                </a:solidFill>
              </a:rPr>
              <a:t>).</a:t>
            </a:r>
          </a:p>
          <a:p>
            <a:pPr eaLnBrk="1" hangingPunct="1"/>
            <a:r>
              <a:rPr lang="fr-FR" sz="1400" i="1" dirty="0">
                <a:solidFill>
                  <a:srgbClr val="6600CC"/>
                </a:solidFill>
              </a:rPr>
              <a:t>Forêt-galerie</a:t>
            </a:r>
            <a:r>
              <a:rPr lang="fr-FR" sz="1400" b="0" dirty="0">
                <a:solidFill>
                  <a:srgbClr val="6600CC"/>
                </a:solidFill>
              </a:rPr>
              <a:t> : Forêt le long d’un fleuve ou d’une rivière, en région de savane</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BD024C4-6269-452F-87D8-C074C16A07BA}" type="slidenum">
              <a:rPr lang="fr-FR" sz="1200" b="0">
                <a:solidFill>
                  <a:schemeClr val="tx1">
                    <a:tint val="75000"/>
                  </a:schemeClr>
                </a:solidFill>
                <a:latin typeface="Times New Roman" pitchFamily="18" charset="0"/>
              </a:rPr>
              <a:pPr algn="r" fontAlgn="auto">
                <a:spcBef>
                  <a:spcPts val="0"/>
                </a:spcBef>
                <a:spcAft>
                  <a:spcPts val="0"/>
                </a:spcAft>
                <a:defRPr/>
              </a:pPr>
              <a:t>169</a:t>
            </a:fld>
            <a:endParaRPr lang="fr-FR" sz="1200" b="0" dirty="0">
              <a:solidFill>
                <a:schemeClr val="tx1">
                  <a:tint val="75000"/>
                </a:schemeClr>
              </a:solidFill>
              <a:latin typeface="Times New Roman" pitchFamily="18" charset="0"/>
            </a:endParaRPr>
          </a:p>
        </p:txBody>
      </p:sp>
      <p:sp>
        <p:nvSpPr>
          <p:cNvPr id="163844" name="ZoneTexte 4"/>
          <p:cNvSpPr txBox="1">
            <a:spLocks noChangeArrowheads="1"/>
          </p:cNvSpPr>
          <p:nvPr/>
        </p:nvSpPr>
        <p:spPr bwMode="auto">
          <a:xfrm>
            <a:off x="214313" y="928688"/>
            <a:ext cx="878681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eaLnBrk="1" hangingPunct="1"/>
            <a:r>
              <a:rPr lang="fr-FR" sz="1400" i="1" dirty="0">
                <a:solidFill>
                  <a:srgbClr val="6600CC"/>
                </a:solidFill>
              </a:rPr>
              <a:t>Forêt pluviale </a:t>
            </a:r>
            <a:r>
              <a:rPr lang="fr-FR" sz="1400" b="0" dirty="0">
                <a:solidFill>
                  <a:srgbClr val="6600CC"/>
                </a:solidFill>
              </a:rPr>
              <a:t>ou </a:t>
            </a:r>
            <a:r>
              <a:rPr lang="fr-FR" sz="1400" i="1" dirty="0">
                <a:solidFill>
                  <a:srgbClr val="6600CC"/>
                </a:solidFill>
              </a:rPr>
              <a:t>forêt de pluie </a:t>
            </a:r>
            <a:r>
              <a:rPr lang="fr-FR" sz="1400" b="0" dirty="0">
                <a:solidFill>
                  <a:srgbClr val="6600CC"/>
                </a:solidFill>
              </a:rPr>
              <a:t>: voir </a:t>
            </a:r>
            <a:r>
              <a:rPr lang="fr-FR" sz="1400" i="1" dirty="0">
                <a:solidFill>
                  <a:srgbClr val="6600CC"/>
                </a:solidFill>
              </a:rPr>
              <a:t>Forêt dense humide</a:t>
            </a:r>
            <a:r>
              <a:rPr lang="fr-FR" sz="1400" b="0" dirty="0">
                <a:solidFill>
                  <a:srgbClr val="6600CC"/>
                </a:solidFill>
              </a:rPr>
              <a:t>.</a:t>
            </a:r>
          </a:p>
          <a:p>
            <a:pPr eaLnBrk="1" hangingPunct="1"/>
            <a:r>
              <a:rPr lang="fr-FR" sz="1400" i="1" dirty="0">
                <a:hlinkClick r:id="rId2"/>
              </a:rPr>
              <a:t>Forêt Privée Française</a:t>
            </a:r>
            <a:r>
              <a:rPr lang="fr-FR" sz="1400" i="1" dirty="0">
                <a:solidFill>
                  <a:srgbClr val="6600CC"/>
                </a:solidFill>
              </a:rPr>
              <a:t> </a:t>
            </a:r>
            <a:r>
              <a:rPr lang="fr-FR" sz="1400" b="0" dirty="0">
                <a:solidFill>
                  <a:srgbClr val="6600CC"/>
                </a:solidFill>
              </a:rPr>
              <a:t>: Terres forestières françaises possédées par des particuliers. </a:t>
            </a:r>
            <a:r>
              <a:rPr lang="fr-FR" sz="1400" i="1" dirty="0" smtClean="0">
                <a:solidFill>
                  <a:srgbClr val="6600CC"/>
                </a:solidFill>
              </a:rPr>
              <a:t>Forêts </a:t>
            </a:r>
            <a:r>
              <a:rPr lang="fr-FR" sz="1400" i="1" dirty="0" err="1">
                <a:solidFill>
                  <a:srgbClr val="6600CC"/>
                </a:solidFill>
              </a:rPr>
              <a:t>relictuelles</a:t>
            </a:r>
            <a:r>
              <a:rPr lang="fr-FR" sz="1400" i="1" dirty="0">
                <a:solidFill>
                  <a:srgbClr val="6600CC"/>
                </a:solidFill>
              </a:rPr>
              <a:t> (ou forêts reliques) </a:t>
            </a:r>
            <a:r>
              <a:rPr lang="fr-FR" sz="1400" b="0" dirty="0">
                <a:solidFill>
                  <a:srgbClr val="6600CC"/>
                </a:solidFill>
              </a:rPr>
              <a:t>: a) îlots de forêts primaires originelles, subsistants après leur déforestation, b) reste de forêts originelles anciennes, après la survenue d’un changement climatique, servant de zones refuges à ce qu'il reste de biodiversité dans la région. </a:t>
            </a:r>
            <a:endParaRPr lang="fr-FR" sz="1400" b="0" i="1" dirty="0">
              <a:solidFill>
                <a:srgbClr val="6600CC"/>
              </a:solidFill>
            </a:endParaRPr>
          </a:p>
          <a:p>
            <a:pPr algn="just" eaLnBrk="1" hangingPunct="1"/>
            <a:r>
              <a:rPr lang="fr-FR" sz="1400" i="1" dirty="0">
                <a:solidFill>
                  <a:srgbClr val="6600CC"/>
                </a:solidFill>
              </a:rPr>
              <a:t>Forêt résiduelle </a:t>
            </a:r>
            <a:r>
              <a:rPr lang="fr-FR" sz="1400" b="0" dirty="0">
                <a:solidFill>
                  <a:srgbClr val="6600CC"/>
                </a:solidFill>
              </a:rPr>
              <a:t>:  forêt n’ayant pas été encore exploités par l’homme (cf. </a:t>
            </a:r>
            <a:r>
              <a:rPr lang="fr-FR" sz="1400" i="1" dirty="0">
                <a:solidFill>
                  <a:srgbClr val="6600CC"/>
                </a:solidFill>
              </a:rPr>
              <a:t>forêt primaire</a:t>
            </a:r>
            <a:r>
              <a:rPr lang="fr-FR" sz="1400" b="0" dirty="0">
                <a:solidFill>
                  <a:srgbClr val="6600CC"/>
                </a:solidFill>
              </a:rPr>
              <a:t>).</a:t>
            </a:r>
          </a:p>
          <a:p>
            <a:pPr algn="just" eaLnBrk="1" hangingPunct="1"/>
            <a:r>
              <a:rPr lang="fr-FR" sz="1400" i="1" dirty="0" smtClean="0">
                <a:solidFill>
                  <a:srgbClr val="6600CC"/>
                </a:solidFill>
              </a:rPr>
              <a:t>Forêt</a:t>
            </a:r>
            <a:r>
              <a:rPr lang="fr-FR" sz="1400" b="0" dirty="0" smtClean="0">
                <a:solidFill>
                  <a:srgbClr val="6600CC"/>
                </a:solidFill>
              </a:rPr>
              <a:t> </a:t>
            </a:r>
            <a:r>
              <a:rPr lang="fr-FR" sz="1400" i="1" dirty="0">
                <a:solidFill>
                  <a:srgbClr val="6600CC"/>
                </a:solidFill>
              </a:rPr>
              <a:t>sclérophylle</a:t>
            </a:r>
            <a:r>
              <a:rPr lang="fr-FR" sz="1400" b="0" dirty="0">
                <a:solidFill>
                  <a:srgbClr val="6600CC"/>
                </a:solidFill>
              </a:rPr>
              <a:t> : forêt sèche ou forêt </a:t>
            </a:r>
            <a:r>
              <a:rPr lang="fr-FR" sz="1400" b="0" dirty="0" err="1">
                <a:solidFill>
                  <a:srgbClr val="6600CC"/>
                </a:solidFill>
              </a:rPr>
              <a:t>tropophile</a:t>
            </a:r>
            <a:r>
              <a:rPr lang="fr-FR" sz="1400" b="0" dirty="0">
                <a:solidFill>
                  <a:srgbClr val="6600CC"/>
                </a:solidFill>
              </a:rPr>
              <a:t>, capable de résister à la sècheresse. Voir </a:t>
            </a:r>
            <a:r>
              <a:rPr lang="fr-FR" sz="1400" i="1" dirty="0">
                <a:solidFill>
                  <a:srgbClr val="6600CC"/>
                </a:solidFill>
              </a:rPr>
              <a:t>sclérophylle</a:t>
            </a:r>
            <a:r>
              <a:rPr lang="fr-FR" sz="1400" b="0" dirty="0">
                <a:solidFill>
                  <a:srgbClr val="6600CC"/>
                </a:solidFill>
              </a:rPr>
              <a:t>.</a:t>
            </a:r>
          </a:p>
          <a:p>
            <a:pPr algn="just" eaLnBrk="1" hangingPunct="1"/>
            <a:r>
              <a:rPr lang="fr-FR" sz="1400" i="1" dirty="0">
                <a:solidFill>
                  <a:srgbClr val="6600CC"/>
                </a:solidFill>
              </a:rPr>
              <a:t>Forêt secondaire</a:t>
            </a:r>
            <a:r>
              <a:rPr lang="fr-FR" sz="1400" b="0" dirty="0">
                <a:solidFill>
                  <a:srgbClr val="6600CC"/>
                </a:solidFill>
              </a:rPr>
              <a:t> : voir </a:t>
            </a:r>
            <a:r>
              <a:rPr lang="fr-FR" sz="1400" i="1" dirty="0">
                <a:solidFill>
                  <a:srgbClr val="6600CC"/>
                </a:solidFill>
              </a:rPr>
              <a:t>Secondaire</a:t>
            </a:r>
            <a:r>
              <a:rPr lang="fr-FR" sz="1400" b="0" dirty="0">
                <a:solidFill>
                  <a:srgbClr val="6600CC"/>
                </a:solidFill>
              </a:rPr>
              <a:t> (forêt). </a:t>
            </a:r>
            <a:r>
              <a:rPr lang="fr-FR" sz="1400" i="1" dirty="0">
                <a:solidFill>
                  <a:srgbClr val="6600CC"/>
                </a:solidFill>
              </a:rPr>
              <a:t>Forestier</a:t>
            </a:r>
            <a:r>
              <a:rPr lang="fr-FR" sz="1400" b="0" i="1" dirty="0">
                <a:solidFill>
                  <a:srgbClr val="6600CC"/>
                </a:solidFill>
              </a:rPr>
              <a:t> : </a:t>
            </a:r>
            <a:r>
              <a:rPr lang="fr-FR" sz="1400" b="0" dirty="0">
                <a:solidFill>
                  <a:srgbClr val="6600CC"/>
                </a:solidFill>
              </a:rPr>
              <a:t>Gestionnaire des forêts (voir aussi </a:t>
            </a:r>
            <a:r>
              <a:rPr lang="fr-FR" sz="1400" i="1" dirty="0">
                <a:solidFill>
                  <a:srgbClr val="6600CC"/>
                </a:solidFill>
              </a:rPr>
              <a:t>gestionnaire forestier</a:t>
            </a:r>
            <a:r>
              <a:rPr lang="fr-FR" sz="1400" b="0" dirty="0">
                <a:solidFill>
                  <a:srgbClr val="6600CC"/>
                </a:solidFill>
              </a:rPr>
              <a:t>).</a:t>
            </a:r>
          </a:p>
          <a:p>
            <a:pPr eaLnBrk="1" hangingPunct="1"/>
            <a:r>
              <a:rPr lang="fr-FR" sz="1400" i="1" dirty="0">
                <a:solidFill>
                  <a:srgbClr val="6600CC"/>
                </a:solidFill>
              </a:rPr>
              <a:t>Foresterie</a:t>
            </a:r>
            <a:r>
              <a:rPr lang="fr-FR" sz="1400" b="0" i="1" dirty="0">
                <a:solidFill>
                  <a:srgbClr val="6600CC"/>
                </a:solidFill>
              </a:rPr>
              <a:t> : </a:t>
            </a:r>
            <a:r>
              <a:rPr lang="fr-FR" sz="1400" b="0" dirty="0">
                <a:solidFill>
                  <a:srgbClr val="6600CC"/>
                </a:solidFill>
              </a:rPr>
              <a:t>ensemble des activités liées à l'exploitation de la forêt (voir </a:t>
            </a:r>
            <a:r>
              <a:rPr lang="fr-FR" sz="1400" i="1" dirty="0">
                <a:solidFill>
                  <a:srgbClr val="6600CC"/>
                </a:solidFill>
              </a:rPr>
              <a:t>sylviculture</a:t>
            </a:r>
            <a:r>
              <a:rPr lang="fr-FR" sz="1400" b="0" dirty="0">
                <a:solidFill>
                  <a:srgbClr val="6600CC"/>
                </a:solidFill>
              </a:rPr>
              <a:t> …)... </a:t>
            </a:r>
            <a:r>
              <a:rPr lang="fr-FR" sz="1400" i="1" dirty="0">
                <a:solidFill>
                  <a:srgbClr val="6600CC"/>
                </a:solidFill>
              </a:rPr>
              <a:t>Fragmentation</a:t>
            </a:r>
            <a:r>
              <a:rPr lang="fr-FR" sz="1400" b="0" i="1" dirty="0">
                <a:solidFill>
                  <a:srgbClr val="6600CC"/>
                </a:solidFill>
              </a:rPr>
              <a:t> : </a:t>
            </a:r>
            <a:r>
              <a:rPr lang="fr-FR" sz="1400" b="0" dirty="0">
                <a:solidFill>
                  <a:srgbClr val="6600CC"/>
                </a:solidFill>
              </a:rPr>
              <a:t>En écologie du paysage, la fragmentation désigne, dans un paysage "naturel », les éléments qui entravent la mobilité des espèces animales et végétales (routes, infrastructures diverses, etc.).</a:t>
            </a:r>
          </a:p>
          <a:p>
            <a:pPr algn="just" eaLnBrk="1" hangingPunct="1"/>
            <a:r>
              <a:rPr lang="fr-FR" sz="1400" i="1" dirty="0">
                <a:solidFill>
                  <a:srgbClr val="6600CC"/>
                </a:solidFill>
              </a:rPr>
              <a:t>Fragmenté</a:t>
            </a:r>
            <a:r>
              <a:rPr lang="fr-FR" sz="1400" b="0" dirty="0">
                <a:solidFill>
                  <a:srgbClr val="6600CC"/>
                </a:solidFill>
              </a:rPr>
              <a:t> (forêt) : voir </a:t>
            </a:r>
            <a:r>
              <a:rPr lang="fr-FR" sz="1400" i="1" dirty="0">
                <a:solidFill>
                  <a:srgbClr val="6600CC"/>
                </a:solidFill>
              </a:rPr>
              <a:t>Forêt fragmenté</a:t>
            </a:r>
            <a:r>
              <a:rPr lang="fr-FR" sz="1400" b="0" dirty="0">
                <a:solidFill>
                  <a:srgbClr val="6600CC"/>
                </a:solidFill>
              </a:rPr>
              <a:t>.</a:t>
            </a:r>
          </a:p>
          <a:p>
            <a:pPr algn="just" eaLnBrk="1" hangingPunct="1"/>
            <a:r>
              <a:rPr lang="fr-FR" sz="1200" i="1" dirty="0">
                <a:solidFill>
                  <a:srgbClr val="6600CC"/>
                </a:solidFill>
              </a:rPr>
              <a:t>Frugivore</a:t>
            </a:r>
            <a:r>
              <a:rPr lang="fr-FR" sz="1200" b="0" dirty="0">
                <a:solidFill>
                  <a:srgbClr val="6600CC"/>
                </a:solidFill>
              </a:rPr>
              <a:t> : Qui se nourrit de fruits.</a:t>
            </a:r>
            <a:endParaRPr lang="fr-FR" sz="1400" b="0" i="1" dirty="0">
              <a:solidFill>
                <a:srgbClr val="6600CC"/>
              </a:solidFill>
            </a:endParaRPr>
          </a:p>
          <a:p>
            <a:pPr algn="just" eaLnBrk="1" hangingPunct="1"/>
            <a:r>
              <a:rPr lang="fr-FR" sz="1400" i="1" dirty="0">
                <a:solidFill>
                  <a:srgbClr val="6600CC"/>
                </a:solidFill>
              </a:rPr>
              <a:t>Frondaison</a:t>
            </a:r>
            <a:r>
              <a:rPr lang="fr-FR" sz="1400" b="0" i="1" dirty="0">
                <a:solidFill>
                  <a:srgbClr val="6600CC"/>
                </a:solidFill>
              </a:rPr>
              <a:t> : </a:t>
            </a:r>
            <a:r>
              <a:rPr lang="fr-FR" sz="1400" b="0" dirty="0">
                <a:solidFill>
                  <a:srgbClr val="6600CC"/>
                </a:solidFill>
              </a:rPr>
              <a:t>a)</a:t>
            </a:r>
            <a:r>
              <a:rPr lang="fr-FR" sz="1400" b="0" i="1" dirty="0">
                <a:solidFill>
                  <a:srgbClr val="6600CC"/>
                </a:solidFill>
              </a:rPr>
              <a:t> </a:t>
            </a:r>
            <a:r>
              <a:rPr lang="fr-FR" sz="1400" b="0" dirty="0">
                <a:solidFill>
                  <a:srgbClr val="6600CC"/>
                </a:solidFill>
              </a:rPr>
              <a:t>Végétation des arbres et des arbustes. Désigne soit l’ensemble de leurs branches et de leurs feuilles, soit la production de ces feuilles et de ces branches. Voir </a:t>
            </a:r>
            <a:r>
              <a:rPr lang="fr-FR" sz="1400" i="1" dirty="0">
                <a:solidFill>
                  <a:srgbClr val="6600CC"/>
                </a:solidFill>
              </a:rPr>
              <a:t>couvert</a:t>
            </a:r>
            <a:r>
              <a:rPr lang="fr-FR" sz="1400" b="0" dirty="0">
                <a:solidFill>
                  <a:srgbClr val="6600CC"/>
                </a:solidFill>
              </a:rPr>
              <a:t>. b) c) désigne aussi le moment de l'année où les feuilles d'un arbre ou d'une forêt commencent à pousser.</a:t>
            </a:r>
          </a:p>
          <a:p>
            <a:pPr algn="just" eaLnBrk="1" hangingPunct="1"/>
            <a:r>
              <a:rPr lang="fr-FR" sz="1400" i="1" dirty="0">
                <a:solidFill>
                  <a:srgbClr val="6600CC"/>
                </a:solidFill>
                <a:hlinkClick r:id="rId3" tooltip="Forest Stewardship Council"/>
              </a:rPr>
              <a:t>Forest </a:t>
            </a:r>
            <a:r>
              <a:rPr lang="fr-FR" sz="1400" i="1" dirty="0" err="1">
                <a:solidFill>
                  <a:srgbClr val="6600CC"/>
                </a:solidFill>
                <a:hlinkClick r:id="rId3" tooltip="Forest Stewardship Council"/>
              </a:rPr>
              <a:t>Stewardship</a:t>
            </a:r>
            <a:r>
              <a:rPr lang="fr-FR" sz="1400" i="1" dirty="0">
                <a:solidFill>
                  <a:srgbClr val="6600CC"/>
                </a:solidFill>
                <a:hlinkClick r:id="rId3" tooltip="Forest Stewardship Council"/>
              </a:rPr>
              <a:t> Council</a:t>
            </a:r>
            <a:r>
              <a:rPr lang="fr-FR" sz="1400" b="0" dirty="0">
                <a:solidFill>
                  <a:srgbClr val="6600CC"/>
                </a:solidFill>
              </a:rPr>
              <a:t> (FSC) : Généralement présenté comme un écolabel, mais certains le classent aussi comme </a:t>
            </a:r>
            <a:r>
              <a:rPr lang="fr-FR" sz="1400" b="0" dirty="0" err="1">
                <a:solidFill>
                  <a:srgbClr val="6600CC"/>
                </a:solidFill>
              </a:rPr>
              <a:t>écosociolabel</a:t>
            </a:r>
            <a:r>
              <a:rPr lang="fr-FR" sz="1400" b="0" dirty="0">
                <a:solidFill>
                  <a:srgbClr val="6600CC"/>
                </a:solidFill>
              </a:rPr>
              <a:t>. Structure de validation du système de labellisation conçu et mis en forme par le WWF, au nom d’autres ONG environnementales</a:t>
            </a:r>
            <a:r>
              <a:rPr lang="fr-FR" sz="1400" b="0" i="1" dirty="0">
                <a:solidFill>
                  <a:srgbClr val="6600CC"/>
                </a:solidFill>
              </a:rPr>
              <a:t>.</a:t>
            </a:r>
            <a:endParaRPr lang="fr-FR" sz="1400" b="0" dirty="0">
              <a:solidFill>
                <a:srgbClr val="6600CC"/>
              </a:solidFill>
            </a:endParaRPr>
          </a:p>
          <a:p>
            <a:pPr algn="just" eaLnBrk="1" hangingPunct="1"/>
            <a:r>
              <a:rPr lang="fr-FR" sz="1400" i="1" dirty="0" err="1">
                <a:solidFill>
                  <a:srgbClr val="6600CC"/>
                </a:solidFill>
                <a:hlinkClick r:id="rId4" tooltip="Forestballer (page inexistante)"/>
              </a:rPr>
              <a:t>Forestballer</a:t>
            </a:r>
            <a:r>
              <a:rPr lang="fr-FR" sz="1400" i="1" dirty="0">
                <a:solidFill>
                  <a:srgbClr val="6600CC"/>
                </a:solidFill>
              </a:rPr>
              <a:t> </a:t>
            </a:r>
            <a:r>
              <a:rPr lang="fr-FR" sz="1400" b="0" dirty="0">
                <a:solidFill>
                  <a:srgbClr val="6600CC"/>
                </a:solidFill>
              </a:rPr>
              <a:t>: Outil permettant de mettre les bûches en ballot, facilitant le travail manuel des bûcherons.</a:t>
            </a:r>
            <a:endParaRPr lang="fr-FR" sz="1400" b="0" i="1" dirty="0">
              <a:solidFill>
                <a:srgbClr val="6600CC"/>
              </a:solidFill>
            </a:endParaRPr>
          </a:p>
          <a:p>
            <a:pPr algn="just" eaLnBrk="1" hangingPunct="1"/>
            <a:r>
              <a:rPr lang="fr-FR" sz="1400" i="1" dirty="0">
                <a:solidFill>
                  <a:srgbClr val="6600CC"/>
                </a:solidFill>
              </a:rPr>
              <a:t>Fût</a:t>
            </a:r>
            <a:r>
              <a:rPr lang="fr-FR" sz="1400" b="0" dirty="0">
                <a:solidFill>
                  <a:srgbClr val="6600CC"/>
                </a:solidFill>
              </a:rPr>
              <a:t> : a) </a:t>
            </a:r>
            <a:r>
              <a:rPr lang="fr-FR" sz="1400" b="0" dirty="0">
                <a:solidFill>
                  <a:srgbClr val="6600CC"/>
                </a:solidFill>
                <a:hlinkClick r:id="rId5" tooltip="partie"/>
              </a:rPr>
              <a:t>Partie</a:t>
            </a:r>
            <a:r>
              <a:rPr lang="fr-FR" sz="1400" b="0" dirty="0">
                <a:solidFill>
                  <a:srgbClr val="6600CC"/>
                </a:solidFill>
              </a:rPr>
              <a:t> du </a:t>
            </a:r>
            <a:r>
              <a:rPr lang="fr-FR" sz="1400" b="0" dirty="0">
                <a:solidFill>
                  <a:srgbClr val="6600CC"/>
                </a:solidFill>
                <a:hlinkClick r:id="rId6" tooltip="tronc"/>
              </a:rPr>
              <a:t>tronc</a:t>
            </a:r>
            <a:r>
              <a:rPr lang="fr-FR" sz="1400" b="0" dirty="0">
                <a:solidFill>
                  <a:srgbClr val="6600CC"/>
                </a:solidFill>
              </a:rPr>
              <a:t> d’un </a:t>
            </a:r>
            <a:r>
              <a:rPr lang="fr-FR" sz="1400" b="0" dirty="0">
                <a:solidFill>
                  <a:srgbClr val="6600CC"/>
                </a:solidFill>
                <a:hlinkClick r:id="rId7" tooltip="arbre"/>
              </a:rPr>
              <a:t>arbre</a:t>
            </a:r>
            <a:r>
              <a:rPr lang="fr-FR" sz="1400" b="0" dirty="0">
                <a:solidFill>
                  <a:srgbClr val="6600CC"/>
                </a:solidFill>
              </a:rPr>
              <a:t> </a:t>
            </a:r>
            <a:r>
              <a:rPr lang="fr-FR" sz="1400" b="0" dirty="0">
                <a:solidFill>
                  <a:srgbClr val="6600CC"/>
                </a:solidFill>
                <a:hlinkClick r:id="rId8" tooltip="comprise"/>
              </a:rPr>
              <a:t>comprise</a:t>
            </a:r>
            <a:r>
              <a:rPr lang="fr-FR" sz="1400" b="0" dirty="0">
                <a:solidFill>
                  <a:srgbClr val="6600CC"/>
                </a:solidFill>
              </a:rPr>
              <a:t> entre le </a:t>
            </a:r>
            <a:r>
              <a:rPr lang="fr-FR" sz="1400" b="0" dirty="0">
                <a:solidFill>
                  <a:srgbClr val="6600CC"/>
                </a:solidFill>
                <a:hlinkClick r:id="rId9" tooltip="sol"/>
              </a:rPr>
              <a:t>sol</a:t>
            </a:r>
            <a:r>
              <a:rPr lang="fr-FR" sz="1400" b="0" dirty="0">
                <a:solidFill>
                  <a:srgbClr val="6600CC"/>
                </a:solidFill>
              </a:rPr>
              <a:t> et les </a:t>
            </a:r>
            <a:r>
              <a:rPr lang="fr-FR" sz="1400" b="0" dirty="0">
                <a:solidFill>
                  <a:srgbClr val="6600CC"/>
                </a:solidFill>
                <a:hlinkClick r:id="rId10" tooltip="premiers"/>
              </a:rPr>
              <a:t>premiers</a:t>
            </a:r>
            <a:r>
              <a:rPr lang="fr-FR" sz="1400" b="0" dirty="0">
                <a:solidFill>
                  <a:srgbClr val="6600CC"/>
                </a:solidFill>
              </a:rPr>
              <a:t> </a:t>
            </a:r>
            <a:r>
              <a:rPr lang="fr-FR" sz="1400" b="0" dirty="0">
                <a:solidFill>
                  <a:srgbClr val="6600CC"/>
                </a:solidFill>
                <a:hlinkClick r:id="rId11" tooltip="rameaux"/>
              </a:rPr>
              <a:t>rameaux</a:t>
            </a:r>
            <a:r>
              <a:rPr lang="fr-FR" sz="1400" b="0" dirty="0">
                <a:solidFill>
                  <a:srgbClr val="6600CC"/>
                </a:solidFill>
              </a:rPr>
              <a:t>. b) Tronc d'arbre d'un diamètre suffisant pour fournir des grumes de sciage et de placage ou de gros poteaux. c) Partie du tronc de l'arbre se trouvant sous le houppier</a:t>
            </a:r>
            <a:r>
              <a:rPr lang="fr-FR" sz="1400" b="0" dirty="0" smtClean="0">
                <a:solidFill>
                  <a:srgbClr val="6600CC"/>
                </a:solidFill>
              </a:rPr>
              <a:t>.</a:t>
            </a:r>
          </a:p>
          <a:p>
            <a:pPr algn="just" eaLnBrk="1" hangingPunct="1"/>
            <a:r>
              <a:rPr lang="fr-FR" sz="1200" i="1" dirty="0">
                <a:solidFill>
                  <a:srgbClr val="6600CC"/>
                </a:solidFill>
              </a:rPr>
              <a:t>Forme</a:t>
            </a:r>
            <a:r>
              <a:rPr lang="fr-FR" sz="1200" b="0" dirty="0">
                <a:solidFill>
                  <a:srgbClr val="6600CC"/>
                </a:solidFill>
              </a:rPr>
              <a:t> : terme scientifique désignant un variant mineur d'une espèce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41EC3F3-C832-494D-8D6C-BBACC7105761}" type="slidenum">
              <a:rPr lang="fr-FR" sz="1200" b="0">
                <a:solidFill>
                  <a:schemeClr val="tx1">
                    <a:tint val="75000"/>
                  </a:schemeClr>
                </a:solidFill>
                <a:latin typeface="Times New Roman" pitchFamily="18" charset="0"/>
              </a:rPr>
              <a:pPr algn="r" fontAlgn="auto">
                <a:spcBef>
                  <a:spcPts val="0"/>
                </a:spcBef>
                <a:spcAft>
                  <a:spcPts val="0"/>
                </a:spcAft>
                <a:defRPr/>
              </a:pPr>
              <a:t>17</a:t>
            </a:fld>
            <a:endParaRPr lang="fr-FR" sz="1200" b="0" dirty="0">
              <a:solidFill>
                <a:schemeClr val="tx1">
                  <a:tint val="75000"/>
                </a:schemeClr>
              </a:solidFill>
              <a:latin typeface="Times New Roman" pitchFamily="18" charset="0"/>
            </a:endParaRP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1B7A7CA-05E6-462B-9DDB-7D990AC46D93}" type="slidenum">
              <a:rPr lang="fr-FR" sz="1200" b="0">
                <a:solidFill>
                  <a:schemeClr val="tx1">
                    <a:tint val="75000"/>
                  </a:schemeClr>
                </a:solidFill>
                <a:latin typeface="Times New Roman" pitchFamily="18" charset="0"/>
              </a:rPr>
              <a:pPr algn="r" fontAlgn="auto">
                <a:spcBef>
                  <a:spcPts val="0"/>
                </a:spcBef>
                <a:spcAft>
                  <a:spcPts val="0"/>
                </a:spcAft>
                <a:defRPr/>
              </a:pPr>
              <a:t>17</a:t>
            </a:fld>
            <a:endParaRPr lang="fr-FR" sz="1200" b="0" dirty="0">
              <a:solidFill>
                <a:schemeClr val="tx1">
                  <a:tint val="75000"/>
                </a:schemeClr>
              </a:solidFill>
              <a:latin typeface="Times New Roman" pitchFamily="18" charset="0"/>
            </a:endParaRPr>
          </a:p>
        </p:txBody>
      </p:sp>
      <p:sp>
        <p:nvSpPr>
          <p:cNvPr id="15364" name="ZoneTexte 7"/>
          <p:cNvSpPr txBox="1">
            <a:spLocks noChangeArrowheads="1"/>
          </p:cNvSpPr>
          <p:nvPr/>
        </p:nvSpPr>
        <p:spPr bwMode="auto">
          <a:xfrm>
            <a:off x="285750" y="928688"/>
            <a:ext cx="474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r>
              <a:rPr lang="fr-FR" b="0">
                <a:solidFill>
                  <a:srgbClr val="FF0000"/>
                </a:solidFill>
              </a:rPr>
              <a:t>4.2</a:t>
            </a:r>
            <a:r>
              <a:rPr lang="fr-FR">
                <a:solidFill>
                  <a:srgbClr val="FF0000"/>
                </a:solidFill>
              </a:rPr>
              <a:t>) En Amazonie  (Brésil)  :</a:t>
            </a:r>
          </a:p>
        </p:txBody>
      </p:sp>
      <p:sp>
        <p:nvSpPr>
          <p:cNvPr id="15365" name="ZoneTexte 9"/>
          <p:cNvSpPr txBox="1">
            <a:spLocks noChangeArrowheads="1"/>
          </p:cNvSpPr>
          <p:nvPr/>
        </p:nvSpPr>
        <p:spPr bwMode="auto">
          <a:xfrm>
            <a:off x="3500438" y="6357938"/>
            <a:ext cx="5403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Source : </a:t>
            </a:r>
            <a:r>
              <a:rPr lang="fr-FR" sz="1200" b="0" i="1">
                <a:solidFill>
                  <a:srgbClr val="6600CC"/>
                </a:solidFill>
              </a:rPr>
              <a:t>La déforestation de la forêt amazonienne</a:t>
            </a:r>
            <a:r>
              <a:rPr lang="fr-FR" sz="1200" b="0">
                <a:solidFill>
                  <a:srgbClr val="6600CC"/>
                </a:solidFill>
              </a:rPr>
              <a:t>, Le Monde, 26 avril 2005.</a:t>
            </a:r>
          </a:p>
        </p:txBody>
      </p:sp>
      <p:pic>
        <p:nvPicPr>
          <p:cNvPr id="15366" name="Image 10" descr="etatdesforetsBresil.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 y="1571625"/>
            <a:ext cx="2928938"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ZoneTexte 11"/>
          <p:cNvSpPr txBox="1">
            <a:spLocks noChangeArrowheads="1"/>
          </p:cNvSpPr>
          <p:nvPr/>
        </p:nvSpPr>
        <p:spPr bwMode="auto">
          <a:xfrm>
            <a:off x="3000375" y="1571625"/>
            <a:ext cx="4286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000" b="0">
                <a:solidFill>
                  <a:srgbClr val="6600CC"/>
                </a:solidFill>
                <a:sym typeface="Symbol" pitchFamily="18" charset="2"/>
              </a:rPr>
              <a:t> </a:t>
            </a:r>
            <a:r>
              <a:rPr lang="fr-FR" sz="1000" b="0">
                <a:solidFill>
                  <a:srgbClr val="6600CC"/>
                </a:solidFill>
              </a:rPr>
              <a:t>Source :  Millennium Ecosystem Assessment </a:t>
            </a:r>
            <a:r>
              <a:rPr lang="fr-FR" sz="800" b="0">
                <a:solidFill>
                  <a:srgbClr val="6600CC"/>
                </a:solidFill>
                <a:hlinkClick r:id="rId3"/>
              </a:rPr>
              <a:t>www.un.org/millenniumgoals</a:t>
            </a:r>
            <a:r>
              <a:rPr lang="fr-FR" sz="800" b="0">
                <a:solidFill>
                  <a:srgbClr val="6600CC"/>
                </a:solidFill>
              </a:rPr>
              <a:t> </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5369" name="Image 10" descr="DeforestationAmazonie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113" y="1857375"/>
            <a:ext cx="5957887"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Image 13" descr="amazon_defor-360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5" y="4000500"/>
            <a:ext cx="30178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97A59CD-823E-48CE-8F3B-1AE67CA59F97}" type="slidenum">
              <a:rPr lang="fr-FR" sz="1200" b="0">
                <a:solidFill>
                  <a:schemeClr val="tx1">
                    <a:tint val="75000"/>
                  </a:schemeClr>
                </a:solidFill>
                <a:latin typeface="Times New Roman" pitchFamily="18" charset="0"/>
              </a:rPr>
              <a:pPr algn="r" fontAlgn="auto">
                <a:spcBef>
                  <a:spcPts val="0"/>
                </a:spcBef>
                <a:spcAft>
                  <a:spcPts val="0"/>
                </a:spcAft>
                <a:defRPr/>
              </a:pPr>
              <a:t>170</a:t>
            </a:fld>
            <a:endParaRPr lang="fr-FR" sz="1200" b="0" dirty="0">
              <a:solidFill>
                <a:schemeClr val="tx1">
                  <a:tint val="75000"/>
                </a:schemeClr>
              </a:solidFill>
              <a:latin typeface="Times New Roman" pitchFamily="18" charset="0"/>
            </a:endParaRPr>
          </a:p>
        </p:txBody>
      </p:sp>
      <p:sp>
        <p:nvSpPr>
          <p:cNvPr id="164868" name="ZoneTexte 4"/>
          <p:cNvSpPr txBox="1">
            <a:spLocks noChangeArrowheads="1"/>
          </p:cNvSpPr>
          <p:nvPr/>
        </p:nvSpPr>
        <p:spPr bwMode="auto">
          <a:xfrm>
            <a:off x="142875" y="928688"/>
            <a:ext cx="88582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p>
          <a:p>
            <a:pPr eaLnBrk="1" hangingPunct="1"/>
            <a:endParaRPr lang="fr-FR" sz="800" b="0" dirty="0">
              <a:solidFill>
                <a:srgbClr val="6600CC"/>
              </a:solidFill>
            </a:endParaRPr>
          </a:p>
          <a:p>
            <a:pPr algn="just" eaLnBrk="1" hangingPunct="1"/>
            <a:r>
              <a:rPr lang="fr-FR" sz="1400" i="1" dirty="0">
                <a:hlinkClick r:id="rId2" tooltip="Futaie"/>
              </a:rPr>
              <a:t>Futaie</a:t>
            </a:r>
            <a:r>
              <a:rPr lang="fr-FR" sz="1400" b="0" dirty="0">
                <a:solidFill>
                  <a:srgbClr val="6600CC"/>
                </a:solidFill>
              </a:rPr>
              <a:t> : a) Peuplement forestier composé d’arbres destinés à atteindre un plein développement. b) Peuplement composé d'arbres provenant uniquement d'un ensemencement sur place, et qui sont destinées à être coupés, une fois leur plein développement atteint.</a:t>
            </a:r>
          </a:p>
          <a:p>
            <a:pPr algn="just" eaLnBrk="1" hangingPunct="1"/>
            <a:r>
              <a:rPr lang="fr-FR" sz="1400" i="1" dirty="0">
                <a:solidFill>
                  <a:srgbClr val="6600CC"/>
                </a:solidFill>
              </a:rPr>
              <a:t>Futaie (Haute) </a:t>
            </a:r>
            <a:r>
              <a:rPr lang="fr-FR" sz="1400" b="0" dirty="0">
                <a:solidFill>
                  <a:srgbClr val="6600CC"/>
                </a:solidFill>
              </a:rPr>
              <a:t>: futaie parvenue à son plein développement.</a:t>
            </a:r>
          </a:p>
          <a:p>
            <a:pPr algn="just" eaLnBrk="1" hangingPunct="1"/>
            <a:r>
              <a:rPr lang="fr-FR" sz="1400" i="1" dirty="0" smtClean="0">
                <a:solidFill>
                  <a:srgbClr val="6600CC"/>
                </a:solidFill>
                <a:hlinkClick r:id="rId3" tooltip="Futaie régulière"/>
              </a:rPr>
              <a:t>Futaie </a:t>
            </a:r>
            <a:r>
              <a:rPr lang="fr-FR" sz="1400" i="1" dirty="0">
                <a:solidFill>
                  <a:srgbClr val="6600CC"/>
                </a:solidFill>
                <a:hlinkClick r:id="rId3" tooltip="Futaie régulière"/>
              </a:rPr>
              <a:t>régulière</a:t>
            </a:r>
            <a:r>
              <a:rPr lang="fr-FR" sz="1400" b="0" i="1" dirty="0">
                <a:solidFill>
                  <a:srgbClr val="6600CC"/>
                </a:solidFill>
              </a:rPr>
              <a:t> (pure ou mélangée) : </a:t>
            </a:r>
            <a:r>
              <a:rPr lang="fr-FR" sz="1400" b="0" dirty="0">
                <a:solidFill>
                  <a:srgbClr val="6600CC"/>
                </a:solidFill>
              </a:rPr>
              <a:t>a) La futaie régulière est un système d'aménagement équienne, où la forêt est divisée en grands peuplements forestiers au sein desquels tous les arbres ont plus ou moins le même âge. Les arbres des peuplements équiennes peuvent être issus de plantation, ou de régénération naturelle. b) Peuplement dont tous les arbres ont sensiblement la même classe d'âge sur la surface d'une unité de gestion (parcelle ou sous parcelle). Il en résulte une fermeture horizontale du couvert, avec un étage prépondérant et une faible dispersion des catégories de diamètres. Les coupes de régénération et d'amélioration sont dissociées. c) Futaie qui a été planifiée de façon à ce que les coupes et les travaux permettent d'obtenir une succession de peuplements d'âges méthodiquement gradués. </a:t>
            </a:r>
          </a:p>
          <a:p>
            <a:pPr algn="just" eaLnBrk="1" hangingPunct="1"/>
            <a:r>
              <a:rPr lang="fr-FR" sz="1400" i="1" dirty="0">
                <a:solidFill>
                  <a:srgbClr val="6600CC"/>
                </a:solidFill>
                <a:hlinkClick r:id="rId4" tooltip="Futaie irrégulière (page inexistante)"/>
              </a:rPr>
              <a:t>Futaie irrégulière</a:t>
            </a:r>
            <a:r>
              <a:rPr lang="fr-FR" sz="1400" b="0" dirty="0">
                <a:solidFill>
                  <a:srgbClr val="6600CC"/>
                </a:solidFill>
              </a:rPr>
              <a:t> : La futaie irrégulière est un système d'aménagement </a:t>
            </a:r>
            <a:r>
              <a:rPr lang="fr-FR" sz="1400" b="0" dirty="0" err="1">
                <a:solidFill>
                  <a:srgbClr val="6600CC"/>
                </a:solidFill>
              </a:rPr>
              <a:t>inéquienne</a:t>
            </a:r>
            <a:r>
              <a:rPr lang="fr-FR" sz="1400" b="0" dirty="0">
                <a:solidFill>
                  <a:srgbClr val="6600CC"/>
                </a:solidFill>
              </a:rPr>
              <a:t>: dans ce cas, la forêt est divisée en peuplements forestiers où il y a plusieurs classes d'âge. On peut décrire un peuplement de futaie irrégulière comme une juxtaposition de micro-peuplements d'âges et/ou de compositions différents, pas nécessairement équilibrés. Chaque micro-peuplement peut avoir une composition </a:t>
            </a:r>
            <a:r>
              <a:rPr lang="fr-FR" sz="1400" b="0" dirty="0" err="1">
                <a:solidFill>
                  <a:srgbClr val="6600CC"/>
                </a:solidFill>
              </a:rPr>
              <a:t>monospécifique</a:t>
            </a:r>
            <a:r>
              <a:rPr lang="fr-FR" sz="1400" b="0" dirty="0">
                <a:solidFill>
                  <a:srgbClr val="6600CC"/>
                </a:solidFill>
              </a:rPr>
              <a:t> ou mélangée, et avoir une structure verticale à un, deux ou plusieurs étages. Le régime de la futaie irrégulière vise à maintenir le caractère hétérogène des peuplements forestiers. On évite donc les interventions qui tendent à homogénéiser la structure des peuplements, comme les interventions de récolte et de régénération sur de grandes superficies. Voir  </a:t>
            </a:r>
            <a:r>
              <a:rPr lang="fr-FR" sz="1400" i="1" dirty="0">
                <a:solidFill>
                  <a:srgbClr val="6600CC"/>
                </a:solidFill>
              </a:rPr>
              <a:t>futaie jardinée</a:t>
            </a:r>
            <a:r>
              <a:rPr lang="fr-FR" sz="1400" i="1" dirty="0" smtClean="0">
                <a:solidFill>
                  <a:srgbClr val="6600CC"/>
                </a:solidFill>
              </a:rPr>
              <a:t>.</a:t>
            </a:r>
            <a:endParaRPr lang="fr-FR" sz="1400" b="0" dirty="0">
              <a:solidFill>
                <a:srgbClr val="6600CC"/>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85E860-5E69-400E-970F-023ECEBF8E09}" type="slidenum">
              <a:rPr lang="fr-FR" sz="1200" b="0">
                <a:solidFill>
                  <a:schemeClr val="tx1">
                    <a:tint val="75000"/>
                  </a:schemeClr>
                </a:solidFill>
                <a:latin typeface="Times New Roman" pitchFamily="18" charset="0"/>
              </a:rPr>
              <a:pPr algn="r" fontAlgn="auto">
                <a:spcBef>
                  <a:spcPts val="0"/>
                </a:spcBef>
                <a:spcAft>
                  <a:spcPts val="0"/>
                </a:spcAft>
                <a:defRPr/>
              </a:pPr>
              <a:t>171</a:t>
            </a:fld>
            <a:endParaRPr lang="fr-FR" sz="1200" b="0" dirty="0">
              <a:solidFill>
                <a:schemeClr val="tx1">
                  <a:tint val="75000"/>
                </a:schemeClr>
              </a:solidFill>
              <a:latin typeface="Times New Roman" pitchFamily="18" charset="0"/>
            </a:endParaRPr>
          </a:p>
        </p:txBody>
      </p:sp>
      <p:sp>
        <p:nvSpPr>
          <p:cNvPr id="165892" name="ZoneTexte 4"/>
          <p:cNvSpPr txBox="1">
            <a:spLocks noChangeArrowheads="1"/>
          </p:cNvSpPr>
          <p:nvPr/>
        </p:nvSpPr>
        <p:spPr bwMode="auto">
          <a:xfrm>
            <a:off x="142875" y="928688"/>
            <a:ext cx="885825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Futaie jardinée"/>
              </a:rPr>
              <a:t>Futaie jardinée</a:t>
            </a:r>
            <a:r>
              <a:rPr lang="fr-FR" sz="1400" b="0" i="1" dirty="0">
                <a:solidFill>
                  <a:srgbClr val="6600CC"/>
                </a:solidFill>
              </a:rPr>
              <a:t> (pure ou mélangée) : </a:t>
            </a:r>
            <a:r>
              <a:rPr lang="fr-FR" sz="1400" b="0" dirty="0">
                <a:solidFill>
                  <a:srgbClr val="6600CC"/>
                </a:solidFill>
              </a:rPr>
              <a:t>a) Mélange d'arbres pied à pied ou par bouquets où toutes les classes de grosseur sont représentées, du semis à l'arbre exploitable sur la surface d'une unité de gestion (parcelle ou sous parcelle). Le maintien ou l'obtention de la structure jardinée se font par des coupes de jardinage effectuant simultanément les opérations de récolte, d'amélioration et de régénération. Celles-ci sont orientées par des normes de répartition des diamètres, sensées correspondre à un équilibre. A la suite des travaux sur les typologies de peuplements, ces normes ont évolué dans certaines régions vers un « état objectif d'équilibre » caractérisé par des fourchettes de surface terrière et de structure, fonction des essences, des stations et des objectifs de production. c) Futaie dans laquelle on trouve des arbres à tous les stades de développement. (pour la partie c) voir page suivante). (voir suite de cet article, page suivante).</a:t>
            </a:r>
          </a:p>
          <a:p>
            <a:pPr algn="just" eaLnBrk="1" hangingPunct="1"/>
            <a:r>
              <a:rPr lang="fr-FR" sz="1400" b="0" dirty="0" smtClean="0">
                <a:solidFill>
                  <a:srgbClr val="6600CC"/>
                </a:solidFill>
              </a:rPr>
              <a:t>b</a:t>
            </a:r>
            <a:r>
              <a:rPr lang="fr-FR" sz="1400" b="0" dirty="0">
                <a:solidFill>
                  <a:srgbClr val="6600CC"/>
                </a:solidFill>
              </a:rPr>
              <a:t>) La futaie jardinée est un cas particulier de la futaie irrégulière, où l'on tente de régulariser la structure de la forêt de manière à assurer une production régulière et continue de biens et de services. On cherche alors à produire une forêt avec un mélange intime d'arbres d'âges différents, avec une ouverture suffisante du couvert pour assurer une régénération et une promotion constante des arbres. On cherche aussi à contrôler le nombre d'individus par classe d'âge de manière à assurer une production continue d'arbres matures à long terme. Elle comporte, sur une étendue minimale, l'ensemble des états de développement. Régulièrement les arbres ayant atteint un diamètre objectif (fonction de leur état sanitaire et de leur qualité) sont récoltés. On y trouve donc des arbres de tous âges au sein d'un même peuplement. Ultimement, le peuplement atteint un état d'équilibre, où le nombre d'arbres est stable, le nombre de tiges récoltées et mortes de manière naturelle étant égal au nombre de nouveaux semis établis. Ce système de gestion permet d'obtenir des revenus réguliers par des récoltes périodiques et progressives, en optimisant le potentiel de chaque arbre, y compris pour le chêne. L'atteinte et le maintien de l'état d'équilibre de la futaie jardinée requiert des interventions légères, régulières et fréquents. Il s'agit donc d'un mode de gestion intensive, qui nécessite un suivi constant et une certaine habileté technique.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8DC8380-56CC-4987-BE52-824C0F09B4C8}" type="slidenum">
              <a:rPr lang="fr-FR" sz="1200" b="0">
                <a:solidFill>
                  <a:schemeClr val="tx1">
                    <a:tint val="75000"/>
                  </a:schemeClr>
                </a:solidFill>
                <a:latin typeface="Times New Roman" pitchFamily="18" charset="0"/>
              </a:rPr>
              <a:pPr algn="r" fontAlgn="auto">
                <a:spcBef>
                  <a:spcPts val="0"/>
                </a:spcBef>
                <a:spcAft>
                  <a:spcPts val="0"/>
                </a:spcAft>
                <a:defRPr/>
              </a:pPr>
              <a:t>172</a:t>
            </a:fld>
            <a:endParaRPr lang="fr-FR" sz="1200" b="0" dirty="0">
              <a:solidFill>
                <a:schemeClr val="tx1">
                  <a:tint val="75000"/>
                </a:schemeClr>
              </a:solidFill>
              <a:latin typeface="Times New Roman" pitchFamily="18" charset="0"/>
            </a:endParaRPr>
          </a:p>
        </p:txBody>
      </p:sp>
      <p:sp>
        <p:nvSpPr>
          <p:cNvPr id="166916" name="ZoneTexte 4"/>
          <p:cNvSpPr txBox="1">
            <a:spLocks noChangeArrowheads="1"/>
          </p:cNvSpPr>
          <p:nvPr/>
        </p:nvSpPr>
        <p:spPr bwMode="auto">
          <a:xfrm>
            <a:off x="142875" y="928688"/>
            <a:ext cx="88582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Garde forestier"/>
              </a:rPr>
              <a:t>Garde forestier</a:t>
            </a:r>
            <a:r>
              <a:rPr lang="fr-FR" sz="1400" b="0" dirty="0">
                <a:solidFill>
                  <a:srgbClr val="6600CC"/>
                </a:solidFill>
              </a:rPr>
              <a:t> : Fonctionnaire chargé de patrouiller dans la forêt et autres endroits dans la nature, dans le but de protéger la faune et la flore.</a:t>
            </a:r>
          </a:p>
          <a:p>
            <a:pPr algn="just" eaLnBrk="1" hangingPunct="1"/>
            <a:r>
              <a:rPr lang="fr-FR" sz="1200" i="1" dirty="0">
                <a:solidFill>
                  <a:srgbClr val="6600CC"/>
                </a:solidFill>
              </a:rPr>
              <a:t>Garimpeiros</a:t>
            </a:r>
            <a:r>
              <a:rPr lang="fr-FR" sz="1200" b="0" dirty="0">
                <a:solidFill>
                  <a:srgbClr val="6600CC"/>
                </a:solidFill>
              </a:rPr>
              <a:t> : chercheurs d'or brésiliens illégaux (voir orpaillage).</a:t>
            </a:r>
          </a:p>
          <a:p>
            <a:pPr algn="just" eaLnBrk="1" hangingPunct="1"/>
            <a:r>
              <a:rPr lang="fr-FR" sz="1200" i="1" dirty="0">
                <a:solidFill>
                  <a:srgbClr val="6600CC"/>
                </a:solidFill>
                <a:hlinkClick r:id="rId3" tooltip="Gélivure"/>
              </a:rPr>
              <a:t>Gélivure</a:t>
            </a:r>
            <a:r>
              <a:rPr lang="fr-FR" sz="1200" b="0" dirty="0">
                <a:solidFill>
                  <a:srgbClr val="6600CC"/>
                </a:solidFill>
              </a:rPr>
              <a:t> : Fente longitudinale radiale qui apparait dans le tronc à la suite de grands froids rigoureux</a:t>
            </a:r>
            <a:r>
              <a:rPr lang="fr-FR" sz="1200" b="0" dirty="0" smtClean="0">
                <a:solidFill>
                  <a:srgbClr val="6600CC"/>
                </a:solidFill>
              </a:rPr>
              <a:t>.</a:t>
            </a:r>
          </a:p>
          <a:p>
            <a:pPr algn="just" eaLnBrk="1" hangingPunct="1"/>
            <a:r>
              <a:rPr lang="fr-FR" sz="1200" i="1" dirty="0">
                <a:solidFill>
                  <a:srgbClr val="6600CC"/>
                </a:solidFill>
              </a:rPr>
              <a:t>Genre</a:t>
            </a:r>
            <a:r>
              <a:rPr lang="fr-FR" sz="1200" b="0" dirty="0">
                <a:solidFill>
                  <a:srgbClr val="6600CC"/>
                </a:solidFill>
              </a:rPr>
              <a:t> </a:t>
            </a:r>
            <a:r>
              <a:rPr lang="fr-FR" sz="1200" b="0" dirty="0" smtClean="0">
                <a:solidFill>
                  <a:srgbClr val="6600CC"/>
                </a:solidFill>
              </a:rPr>
              <a:t>(botanique) : </a:t>
            </a:r>
            <a:r>
              <a:rPr lang="fr-FR" sz="1200" b="0" dirty="0">
                <a:solidFill>
                  <a:srgbClr val="6600CC"/>
                </a:solidFill>
              </a:rPr>
              <a:t>unité de classification systémique venant après la famille et divisée en espèces.</a:t>
            </a:r>
          </a:p>
          <a:p>
            <a:pPr algn="just" eaLnBrk="1" hangingPunct="1"/>
            <a:r>
              <a:rPr lang="fr-FR" sz="1400" i="1" dirty="0">
                <a:solidFill>
                  <a:srgbClr val="6600CC"/>
                </a:solidFill>
              </a:rPr>
              <a:t>Gestion/gestionnaire forestier</a:t>
            </a:r>
            <a:r>
              <a:rPr lang="fr-FR" sz="1400" b="0" dirty="0">
                <a:solidFill>
                  <a:srgbClr val="6600CC"/>
                </a:solidFill>
              </a:rPr>
              <a:t> : Personnel responsable de la gestion opérationnelle de la ressource forestière et de l'entreprise, et également le système et la structure de gestion et les opérations de planification et de terrain.</a:t>
            </a:r>
          </a:p>
          <a:p>
            <a:pPr algn="just" eaLnBrk="1" hangingPunct="1"/>
            <a:r>
              <a:rPr lang="fr-FR" sz="1400" i="1" dirty="0">
                <a:solidFill>
                  <a:srgbClr val="6600CC"/>
                </a:solidFill>
              </a:rPr>
              <a:t>GIEC</a:t>
            </a:r>
            <a:r>
              <a:rPr lang="fr-FR" sz="1400" b="0" i="1" dirty="0">
                <a:solidFill>
                  <a:srgbClr val="6600CC"/>
                </a:solidFill>
              </a:rPr>
              <a:t> : </a:t>
            </a:r>
            <a:r>
              <a:rPr lang="fr-FR" sz="1400" b="0" dirty="0">
                <a:solidFill>
                  <a:srgbClr val="6600CC"/>
                </a:solidFill>
              </a:rPr>
              <a:t>Groupe d’experts intergouvernemental sur l’évolution du climat (créé en 1988, à la demande du G7).</a:t>
            </a:r>
            <a:endParaRPr lang="fr-FR" sz="1200" b="0" dirty="0">
              <a:solidFill>
                <a:srgbClr val="6600CC"/>
              </a:solidFill>
            </a:endParaRPr>
          </a:p>
          <a:p>
            <a:pPr algn="just"/>
            <a:r>
              <a:rPr lang="fr-FR" sz="1200" i="1" dirty="0">
                <a:solidFill>
                  <a:srgbClr val="6600CC"/>
                </a:solidFill>
              </a:rPr>
              <a:t>Gourmand</a:t>
            </a:r>
            <a:r>
              <a:rPr lang="fr-FR" sz="1200" b="0" dirty="0">
                <a:solidFill>
                  <a:srgbClr val="6600CC"/>
                </a:solidFill>
              </a:rPr>
              <a:t> : </a:t>
            </a:r>
            <a:r>
              <a:rPr lang="fr-FR" sz="1200" b="0" dirty="0">
                <a:solidFill>
                  <a:srgbClr val="6600CC"/>
                </a:solidFill>
                <a:hlinkClick r:id="rId4" action="ppaction://hlinkfile" tooltip="Gourmand (botanique)"/>
              </a:rPr>
              <a:t>rameau</a:t>
            </a:r>
            <a:r>
              <a:rPr lang="fr-FR" sz="1200" b="0" dirty="0">
                <a:solidFill>
                  <a:srgbClr val="6600CC"/>
                </a:solidFill>
              </a:rPr>
              <a:t> en sylviculture et horticulture. En </a:t>
            </a:r>
            <a:r>
              <a:rPr lang="fr-FR" sz="1200" b="0" dirty="0">
                <a:solidFill>
                  <a:srgbClr val="6600CC"/>
                </a:solidFill>
                <a:hlinkClick r:id="rId5" action="ppaction://hlinkfile" tooltip="Sylviculture"/>
              </a:rPr>
              <a:t>sylviculture</a:t>
            </a:r>
            <a:r>
              <a:rPr lang="fr-FR" sz="1200" b="0" dirty="0">
                <a:solidFill>
                  <a:srgbClr val="6600CC"/>
                </a:solidFill>
              </a:rPr>
              <a:t>, un gourmand (à ne pas confondre avec un </a:t>
            </a:r>
            <a:r>
              <a:rPr lang="fr-FR" sz="1200" b="0" dirty="0">
                <a:solidFill>
                  <a:srgbClr val="6600CC"/>
                </a:solidFill>
                <a:hlinkClick r:id="rId6" action="ppaction://hlinkfile" tooltip="Drageon"/>
              </a:rPr>
              <a:t>drageon</a:t>
            </a:r>
            <a:r>
              <a:rPr lang="fr-FR" sz="1200" b="0" dirty="0">
                <a:solidFill>
                  <a:srgbClr val="6600CC"/>
                </a:solidFill>
              </a:rPr>
              <a:t>) est un </a:t>
            </a:r>
            <a:r>
              <a:rPr lang="fr-FR" sz="1200" b="0" dirty="0">
                <a:solidFill>
                  <a:srgbClr val="6600CC"/>
                </a:solidFill>
                <a:hlinkClick r:id="rId7" action="ppaction://hlinkfile" tooltip="Rameau"/>
              </a:rPr>
              <a:t>rameau</a:t>
            </a:r>
            <a:r>
              <a:rPr lang="fr-FR" sz="1200" b="0" dirty="0">
                <a:solidFill>
                  <a:srgbClr val="6600CC"/>
                </a:solidFill>
              </a:rPr>
              <a:t> </a:t>
            </a:r>
            <a:r>
              <a:rPr lang="fr-FR" sz="1200" b="0" dirty="0" err="1">
                <a:solidFill>
                  <a:srgbClr val="6600CC"/>
                </a:solidFill>
                <a:hlinkClick r:id="rId8" action="ppaction://hlinkfile" tooltip="Épicormique"/>
              </a:rPr>
              <a:t>épicormique</a:t>
            </a:r>
            <a:r>
              <a:rPr lang="fr-FR" sz="1200" b="0" dirty="0">
                <a:solidFill>
                  <a:srgbClr val="6600CC"/>
                </a:solidFill>
              </a:rPr>
              <a:t> qui pousse spontanément sur un </a:t>
            </a:r>
            <a:r>
              <a:rPr lang="fr-FR" sz="1200" b="0" dirty="0">
                <a:solidFill>
                  <a:srgbClr val="6600CC"/>
                </a:solidFill>
                <a:hlinkClick r:id="rId9" action="ppaction://hlinkfile" tooltip="Tronc (botanique)"/>
              </a:rPr>
              <a:t>tronc</a:t>
            </a:r>
            <a:r>
              <a:rPr lang="fr-FR" sz="1200" b="0" dirty="0">
                <a:solidFill>
                  <a:srgbClr val="6600CC"/>
                </a:solidFill>
              </a:rPr>
              <a:t> d'</a:t>
            </a:r>
            <a:r>
              <a:rPr lang="fr-FR" sz="1200" b="0" dirty="0">
                <a:solidFill>
                  <a:srgbClr val="6600CC"/>
                </a:solidFill>
                <a:hlinkClick r:id="rId10" action="ppaction://hlinkfile" tooltip="Arbre"/>
              </a:rPr>
              <a:t>arbre</a:t>
            </a:r>
            <a:r>
              <a:rPr lang="fr-FR" sz="1200" b="0" dirty="0">
                <a:solidFill>
                  <a:srgbClr val="6600CC"/>
                </a:solidFill>
              </a:rPr>
              <a:t> exposé à la </a:t>
            </a:r>
            <a:r>
              <a:rPr lang="fr-FR" sz="1200" b="0" dirty="0">
                <a:solidFill>
                  <a:srgbClr val="6600CC"/>
                </a:solidFill>
                <a:hlinkClick r:id="rId11" action="ppaction://hlinkfile" tooltip="Lumière"/>
              </a:rPr>
              <a:t>lumière</a:t>
            </a:r>
            <a:r>
              <a:rPr lang="fr-FR" sz="1200" b="0" dirty="0">
                <a:solidFill>
                  <a:srgbClr val="6600CC"/>
                </a:solidFill>
              </a:rPr>
              <a:t> ; après une phase d'auto-</a:t>
            </a:r>
            <a:r>
              <a:rPr lang="fr-FR" sz="1200" b="0" dirty="0">
                <a:solidFill>
                  <a:srgbClr val="6600CC"/>
                </a:solidFill>
                <a:hlinkClick r:id="rId12" action="ppaction://hlinkfile" tooltip="Élagage"/>
              </a:rPr>
              <a:t>élagage</a:t>
            </a:r>
            <a:r>
              <a:rPr lang="fr-FR" sz="1200" b="0" dirty="0">
                <a:solidFill>
                  <a:srgbClr val="6600CC"/>
                </a:solidFill>
              </a:rPr>
              <a:t> lorsqu'il poussait à l'abri de la </a:t>
            </a:r>
            <a:r>
              <a:rPr lang="fr-FR" sz="1200" b="0" dirty="0">
                <a:solidFill>
                  <a:srgbClr val="6600CC"/>
                </a:solidFill>
                <a:hlinkClick r:id="rId13" action="ppaction://hlinkfile" tooltip="Canopée"/>
              </a:rPr>
              <a:t>canopée</a:t>
            </a:r>
            <a:r>
              <a:rPr lang="fr-FR" sz="1200" b="0" dirty="0">
                <a:solidFill>
                  <a:srgbClr val="6600CC"/>
                </a:solidFill>
              </a:rPr>
              <a:t>, ou sur un tronc </a:t>
            </a:r>
            <a:r>
              <a:rPr lang="fr-FR" sz="1200" b="0" dirty="0">
                <a:solidFill>
                  <a:srgbClr val="6600CC"/>
                </a:solidFill>
                <a:hlinkClick r:id="rId14" action="ppaction://hlinkfile" tooltip="Émondage"/>
              </a:rPr>
              <a:t>émondé</a:t>
            </a:r>
            <a:r>
              <a:rPr lang="fr-FR" sz="1200" b="0" dirty="0">
                <a:solidFill>
                  <a:srgbClr val="6600CC"/>
                </a:solidFill>
              </a:rPr>
              <a:t>. Il porte préjudice à la qualité d'une </a:t>
            </a:r>
            <a:r>
              <a:rPr lang="fr-FR" sz="1200" b="0" dirty="0">
                <a:solidFill>
                  <a:srgbClr val="6600CC"/>
                </a:solidFill>
                <a:hlinkClick r:id="rId15" action="ppaction://hlinkfile" tooltip="Bille"/>
              </a:rPr>
              <a:t>bille de pied</a:t>
            </a:r>
            <a:r>
              <a:rPr lang="fr-FR" sz="1200" b="0" dirty="0">
                <a:solidFill>
                  <a:srgbClr val="6600CC"/>
                </a:solidFill>
              </a:rPr>
              <a:t>.</a:t>
            </a:r>
          </a:p>
          <a:p>
            <a:pPr algn="just"/>
            <a:r>
              <a:rPr lang="fr-FR" sz="1200" b="0" dirty="0">
                <a:solidFill>
                  <a:srgbClr val="6600CC"/>
                </a:solidFill>
              </a:rPr>
              <a:t>En </a:t>
            </a:r>
            <a:r>
              <a:rPr lang="fr-FR" sz="1200" b="0" dirty="0">
                <a:solidFill>
                  <a:srgbClr val="6600CC"/>
                </a:solidFill>
                <a:hlinkClick r:id="rId16" action="ppaction://hlinkfile" tooltip="Horticulture"/>
              </a:rPr>
              <a:t>horticulture</a:t>
            </a:r>
            <a:r>
              <a:rPr lang="fr-FR" sz="1200" b="0" dirty="0">
                <a:solidFill>
                  <a:srgbClr val="6600CC"/>
                </a:solidFill>
              </a:rPr>
              <a:t>, il s'agit par extension d'un </a:t>
            </a:r>
            <a:r>
              <a:rPr lang="fr-FR" sz="1200" b="0" dirty="0">
                <a:solidFill>
                  <a:srgbClr val="6600CC"/>
                </a:solidFill>
                <a:hlinkClick r:id="rId7" action="ppaction://hlinkfile" tooltip="Rameau"/>
              </a:rPr>
              <a:t>rameau</a:t>
            </a:r>
            <a:r>
              <a:rPr lang="fr-FR" sz="1200" b="0" dirty="0">
                <a:solidFill>
                  <a:srgbClr val="6600CC"/>
                </a:solidFill>
              </a:rPr>
              <a:t> qui a pris une taille disproportionnée, comparée à celles des rameaux qui l’avoisinent. Dans la plupart des cas la connotation du mot est négative ; évoquant un rameau nouveau qui va détourner la </a:t>
            </a:r>
            <a:r>
              <a:rPr lang="fr-FR" sz="1200" b="0" dirty="0">
                <a:solidFill>
                  <a:srgbClr val="6600CC"/>
                </a:solidFill>
                <a:hlinkClick r:id="rId17" action="ppaction://hlinkfile" tooltip="Sève"/>
              </a:rPr>
              <a:t>sève</a:t>
            </a:r>
            <a:r>
              <a:rPr lang="fr-FR" sz="1200" b="0" dirty="0">
                <a:solidFill>
                  <a:srgbClr val="6600CC"/>
                </a:solidFill>
              </a:rPr>
              <a:t> des branches hautes existantes. En réalité, l'apparition de gourmand est dans la plupart des cas un phénomène </a:t>
            </a:r>
            <a:r>
              <a:rPr lang="fr-FR" sz="1200" b="0" dirty="0">
                <a:solidFill>
                  <a:srgbClr val="6600CC"/>
                </a:solidFill>
                <a:hlinkClick r:id="rId18" action="ppaction://hlinkfile" tooltip="Naturalité (environnement)"/>
              </a:rPr>
              <a:t>naturel</a:t>
            </a:r>
            <a:r>
              <a:rPr lang="fr-FR" sz="1200" b="0" dirty="0">
                <a:solidFill>
                  <a:srgbClr val="6600CC"/>
                </a:solidFill>
              </a:rPr>
              <a:t> et parfois salvateur pour l'arbre, qui peut grâce à ces gourmands augmenter sa capacité de </a:t>
            </a:r>
            <a:r>
              <a:rPr lang="fr-FR" sz="1200" b="0" dirty="0">
                <a:solidFill>
                  <a:srgbClr val="6600CC"/>
                </a:solidFill>
                <a:hlinkClick r:id="rId19" action="ppaction://hlinkfile" tooltip="Photosynthèse"/>
              </a:rPr>
              <a:t>photosynthèse</a:t>
            </a:r>
            <a:r>
              <a:rPr lang="fr-FR" sz="1200" b="0" dirty="0">
                <a:solidFill>
                  <a:srgbClr val="6600CC"/>
                </a:solidFill>
              </a:rPr>
              <a:t> et donc de croissance. Le gourmand constitue une sorte d'investissement pour l'arbre. En effet, il détourne de la sève au moment de sa pousse mais contribue à ce que l'arbre en produise plus une fois qu'il s'est développé. Sa connotation négative vient du fait qu'il fait perdre de la valeur commerciale au bois et qu'il peut perturber le travail des </a:t>
            </a:r>
            <a:r>
              <a:rPr lang="fr-FR" sz="1200" b="0" dirty="0">
                <a:solidFill>
                  <a:srgbClr val="6600CC"/>
                </a:solidFill>
                <a:hlinkClick r:id="rId20" action="ppaction://hlinkfile" tooltip="Arboriculture fruitière"/>
              </a:rPr>
              <a:t>arboriculteurs fruitiers</a:t>
            </a:r>
            <a:r>
              <a:rPr lang="fr-FR" sz="1200" b="0" dirty="0">
                <a:solidFill>
                  <a:srgbClr val="6600CC"/>
                </a:solidFill>
              </a:rPr>
              <a:t>. En forêt, une partie des gourmands disparaitra par </a:t>
            </a:r>
            <a:r>
              <a:rPr lang="fr-FR" sz="1200" b="0" dirty="0" err="1">
                <a:solidFill>
                  <a:srgbClr val="6600CC"/>
                </a:solidFill>
                <a:hlinkClick r:id="rId21" action="ppaction://hlinkfile" tooltip="Autoélagage"/>
              </a:rPr>
              <a:t>autoélagage</a:t>
            </a:r>
            <a:r>
              <a:rPr lang="fr-FR" sz="1200" b="0" dirty="0">
                <a:solidFill>
                  <a:srgbClr val="6600CC"/>
                </a:solidFill>
              </a:rPr>
              <a:t> quand ils ne seront plus exposé à la pleine lumière</a:t>
            </a:r>
            <a:r>
              <a:rPr lang="fr-FR" sz="1200" b="0" dirty="0" smtClean="0">
                <a:solidFill>
                  <a:srgbClr val="6600CC"/>
                </a:solidFill>
              </a:rPr>
              <a:t>.</a:t>
            </a:r>
          </a:p>
          <a:p>
            <a:pPr algn="just"/>
            <a:r>
              <a:rPr lang="fr-FR" sz="1400" i="1" dirty="0">
                <a:solidFill>
                  <a:srgbClr val="6600CC"/>
                </a:solidFill>
              </a:rPr>
              <a:t>Glande</a:t>
            </a:r>
            <a:r>
              <a:rPr lang="fr-FR" sz="1400" b="0" dirty="0">
                <a:solidFill>
                  <a:srgbClr val="6600CC"/>
                </a:solidFill>
              </a:rPr>
              <a:t> : organe produisant une sécrétion ; souvent un minuscule renflement collant.</a:t>
            </a:r>
          </a:p>
          <a:p>
            <a:pPr algn="just"/>
            <a:r>
              <a:rPr lang="fr-FR" sz="1200" i="1" dirty="0">
                <a:solidFill>
                  <a:srgbClr val="6600CC"/>
                </a:solidFill>
              </a:rPr>
              <a:t>Glauque</a:t>
            </a:r>
            <a:r>
              <a:rPr lang="fr-FR" sz="1200" b="0" dirty="0">
                <a:solidFill>
                  <a:srgbClr val="6600CC"/>
                </a:solidFill>
              </a:rPr>
              <a:t> : gris bleuté pâle (souvent lié à la présence de </a:t>
            </a:r>
            <a:r>
              <a:rPr lang="fr-FR" sz="1200" b="0" i="1" dirty="0">
                <a:solidFill>
                  <a:srgbClr val="6600CC"/>
                </a:solidFill>
              </a:rPr>
              <a:t>pruine</a:t>
            </a:r>
            <a:r>
              <a:rPr lang="fr-FR" sz="1200" b="0" dirty="0">
                <a:solidFill>
                  <a:srgbClr val="6600CC"/>
                </a:solidFill>
              </a:rPr>
              <a:t> (voir </a:t>
            </a:r>
            <a:r>
              <a:rPr lang="fr-FR" sz="1200" b="0" i="1" dirty="0">
                <a:solidFill>
                  <a:srgbClr val="6600CC"/>
                </a:solidFill>
              </a:rPr>
              <a:t>pruine</a:t>
            </a:r>
            <a:r>
              <a:rPr lang="fr-FR" sz="1200" b="0" dirty="0">
                <a:solidFill>
                  <a:srgbClr val="6600CC"/>
                </a:solidFill>
              </a:rPr>
              <a:t> </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49592A9-D350-4245-89ED-7CBFDF2DF653}" type="slidenum">
              <a:rPr lang="fr-FR" sz="1200" b="0">
                <a:solidFill>
                  <a:schemeClr val="tx1">
                    <a:tint val="75000"/>
                  </a:schemeClr>
                </a:solidFill>
                <a:latin typeface="Times New Roman" pitchFamily="18" charset="0"/>
              </a:rPr>
              <a:pPr algn="r" fontAlgn="auto">
                <a:spcBef>
                  <a:spcPts val="0"/>
                </a:spcBef>
                <a:spcAft>
                  <a:spcPts val="0"/>
                </a:spcAft>
                <a:defRPr/>
              </a:pPr>
              <a:t>173</a:t>
            </a:fld>
            <a:endParaRPr lang="fr-FR" sz="1200" b="0" dirty="0">
              <a:solidFill>
                <a:schemeClr val="tx1">
                  <a:tint val="75000"/>
                </a:schemeClr>
              </a:solidFill>
              <a:latin typeface="Times New Roman" pitchFamily="18" charset="0"/>
            </a:endParaRPr>
          </a:p>
        </p:txBody>
      </p:sp>
      <p:sp>
        <p:nvSpPr>
          <p:cNvPr id="167940" name="ZoneTexte 4"/>
          <p:cNvSpPr txBox="1">
            <a:spLocks noChangeArrowheads="1"/>
          </p:cNvSpPr>
          <p:nvPr/>
        </p:nvSpPr>
        <p:spPr bwMode="auto">
          <a:xfrm>
            <a:off x="142875" y="928688"/>
            <a:ext cx="8858250"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i="1" dirty="0">
              <a:solidFill>
                <a:srgbClr val="6600CC"/>
              </a:solidFill>
            </a:endParaRPr>
          </a:p>
          <a:p>
            <a:pPr algn="just" eaLnBrk="1" hangingPunct="1"/>
            <a:endParaRPr lang="fr-FR" sz="1400" b="0" dirty="0">
              <a:solidFill>
                <a:srgbClr val="6600CC"/>
              </a:solidFill>
            </a:endParaRPr>
          </a:p>
          <a:p>
            <a:pPr algn="just"/>
            <a:r>
              <a:rPr lang="fr-FR" sz="1400" i="1" dirty="0" smtClean="0">
                <a:solidFill>
                  <a:srgbClr val="6600CC"/>
                </a:solidFill>
              </a:rPr>
              <a:t>Gousse</a:t>
            </a:r>
            <a:r>
              <a:rPr lang="fr-FR" sz="1400" b="0" dirty="0" smtClean="0">
                <a:solidFill>
                  <a:srgbClr val="6600CC"/>
                </a:solidFill>
              </a:rPr>
              <a:t> </a:t>
            </a:r>
            <a:r>
              <a:rPr lang="fr-FR" sz="1400" b="0" dirty="0">
                <a:solidFill>
                  <a:srgbClr val="6600CC"/>
                </a:solidFill>
              </a:rPr>
              <a:t>(Botanique) : </a:t>
            </a:r>
            <a:r>
              <a:rPr lang="fr-FR" sz="1400" b="0" dirty="0">
                <a:solidFill>
                  <a:srgbClr val="6600CC"/>
                </a:solidFill>
                <a:hlinkClick r:id="rId2" action="ppaction://hlinkfile" tooltip="fruit sec"/>
              </a:rPr>
              <a:t>Fruit sec</a:t>
            </a:r>
            <a:r>
              <a:rPr lang="fr-FR" sz="1400" b="0" dirty="0">
                <a:solidFill>
                  <a:srgbClr val="6600CC"/>
                </a:solidFill>
              </a:rPr>
              <a:t>, </a:t>
            </a:r>
            <a:r>
              <a:rPr lang="fr-FR" sz="1400" b="0" dirty="0">
                <a:solidFill>
                  <a:srgbClr val="6600CC"/>
                </a:solidFill>
                <a:hlinkClick r:id="rId3" action="ppaction://hlinkfile" tooltip="dépourvu"/>
              </a:rPr>
              <a:t>dépourvu</a:t>
            </a:r>
            <a:r>
              <a:rPr lang="fr-FR" sz="1400" b="0" dirty="0">
                <a:solidFill>
                  <a:srgbClr val="6600CC"/>
                </a:solidFill>
              </a:rPr>
              <a:t> de </a:t>
            </a:r>
            <a:r>
              <a:rPr lang="fr-FR" sz="1400" b="0" dirty="0">
                <a:solidFill>
                  <a:srgbClr val="6600CC"/>
                </a:solidFill>
                <a:hlinkClick r:id="rId4" action="ppaction://hlinkfile" tooltip="cloison"/>
              </a:rPr>
              <a:t>cloison</a:t>
            </a:r>
            <a:r>
              <a:rPr lang="fr-FR" sz="1400" b="0" dirty="0">
                <a:solidFill>
                  <a:srgbClr val="6600CC"/>
                </a:solidFill>
              </a:rPr>
              <a:t>, à deux </a:t>
            </a:r>
            <a:r>
              <a:rPr lang="fr-FR" sz="1400" b="0" dirty="0">
                <a:solidFill>
                  <a:srgbClr val="6600CC"/>
                </a:solidFill>
                <a:hlinkClick r:id="rId5" action="ppaction://hlinkfile" tooltip="valve"/>
              </a:rPr>
              <a:t>valves</a:t>
            </a:r>
            <a:r>
              <a:rPr lang="fr-FR" sz="1400" b="0" dirty="0">
                <a:solidFill>
                  <a:srgbClr val="6600CC"/>
                </a:solidFill>
              </a:rPr>
              <a:t>, </a:t>
            </a:r>
            <a:r>
              <a:rPr lang="fr-FR" sz="1400" b="0" dirty="0">
                <a:solidFill>
                  <a:srgbClr val="6600CC"/>
                </a:solidFill>
                <a:hlinkClick r:id="rId6" action="ppaction://hlinkfile" tooltip="garnir"/>
              </a:rPr>
              <a:t>garnies</a:t>
            </a:r>
            <a:r>
              <a:rPr lang="fr-FR" sz="1400" b="0" dirty="0">
                <a:solidFill>
                  <a:srgbClr val="6600CC"/>
                </a:solidFill>
              </a:rPr>
              <a:t> </a:t>
            </a:r>
            <a:r>
              <a:rPr lang="fr-FR" sz="1400" b="0" dirty="0">
                <a:solidFill>
                  <a:srgbClr val="6600CC"/>
                </a:solidFill>
                <a:hlinkClick r:id="rId7" action="ppaction://hlinkfile" tooltip="chacun"/>
              </a:rPr>
              <a:t>chacune</a:t>
            </a:r>
            <a:r>
              <a:rPr lang="fr-FR" sz="1400" b="0" dirty="0">
                <a:solidFill>
                  <a:srgbClr val="6600CC"/>
                </a:solidFill>
              </a:rPr>
              <a:t> d'une </a:t>
            </a:r>
            <a:r>
              <a:rPr lang="fr-FR" sz="1400" b="0" dirty="0">
                <a:solidFill>
                  <a:srgbClr val="6600CC"/>
                </a:solidFill>
                <a:hlinkClick r:id="rId8" action="ppaction://hlinkfile" tooltip="rangée"/>
              </a:rPr>
              <a:t>rangée</a:t>
            </a:r>
            <a:r>
              <a:rPr lang="fr-FR" sz="1400" b="0" dirty="0">
                <a:solidFill>
                  <a:srgbClr val="6600CC"/>
                </a:solidFill>
              </a:rPr>
              <a:t> de </a:t>
            </a:r>
            <a:r>
              <a:rPr lang="fr-FR" sz="1400" b="0" dirty="0">
                <a:solidFill>
                  <a:srgbClr val="6600CC"/>
                </a:solidFill>
                <a:hlinkClick r:id="rId9" action="ppaction://hlinkfile" tooltip="graine"/>
              </a:rPr>
              <a:t>graines</a:t>
            </a:r>
            <a:r>
              <a:rPr lang="fr-FR" sz="1400" b="0" dirty="0">
                <a:solidFill>
                  <a:srgbClr val="6600CC"/>
                </a:solidFill>
              </a:rPr>
              <a:t>. Il a deux fentes de déhiscence. Note : Les gousses sont </a:t>
            </a:r>
            <a:r>
              <a:rPr lang="fr-FR" sz="1400" b="0" dirty="0">
                <a:solidFill>
                  <a:srgbClr val="6600CC"/>
                </a:solidFill>
                <a:hlinkClick r:id="rId10" action="ppaction://hlinkfile" tooltip="notamment"/>
              </a:rPr>
              <a:t>notamment</a:t>
            </a:r>
            <a:r>
              <a:rPr lang="fr-FR" sz="1400" b="0" dirty="0">
                <a:solidFill>
                  <a:srgbClr val="6600CC"/>
                </a:solidFill>
              </a:rPr>
              <a:t> les fruits des </a:t>
            </a:r>
            <a:r>
              <a:rPr lang="fr-FR" sz="1400" b="0" dirty="0">
                <a:solidFill>
                  <a:srgbClr val="6600CC"/>
                </a:solidFill>
                <a:hlinkClick r:id="rId11" action="ppaction://hlinkfile" tooltip="fabacée"/>
              </a:rPr>
              <a:t>fabacées</a:t>
            </a:r>
            <a:r>
              <a:rPr lang="fr-FR" sz="1400" b="0" dirty="0">
                <a:solidFill>
                  <a:srgbClr val="6600CC"/>
                </a:solidFill>
              </a:rPr>
              <a:t> (ou </a:t>
            </a:r>
            <a:r>
              <a:rPr lang="fr-FR" sz="1400" b="0" dirty="0">
                <a:solidFill>
                  <a:srgbClr val="6600CC"/>
                </a:solidFill>
                <a:hlinkClick r:id="rId12" action="ppaction://hlinkfile" tooltip="légumineuse"/>
              </a:rPr>
              <a:t>légumineuses</a:t>
            </a:r>
            <a:r>
              <a:rPr lang="fr-FR" sz="1400" b="0" dirty="0">
                <a:solidFill>
                  <a:srgbClr val="6600CC"/>
                </a:solidFill>
              </a:rPr>
              <a:t>) (voir </a:t>
            </a:r>
            <a:r>
              <a:rPr lang="fr-FR" sz="1400" b="0" i="1" dirty="0">
                <a:solidFill>
                  <a:srgbClr val="6600CC"/>
                </a:solidFill>
              </a:rPr>
              <a:t>cosse</a:t>
            </a:r>
            <a:r>
              <a:rPr lang="fr-FR" sz="1400" b="0" dirty="0">
                <a:solidFill>
                  <a:srgbClr val="6600CC"/>
                </a:solidFill>
              </a:rPr>
              <a:t>, </a:t>
            </a:r>
            <a:r>
              <a:rPr lang="fr-FR" sz="1400" b="0" i="1" dirty="0">
                <a:solidFill>
                  <a:srgbClr val="6600CC"/>
                </a:solidFill>
              </a:rPr>
              <a:t>graine</a:t>
            </a:r>
            <a:r>
              <a:rPr lang="fr-FR" sz="1400" b="0" dirty="0">
                <a:solidFill>
                  <a:srgbClr val="6600CC"/>
                </a:solidFill>
              </a:rPr>
              <a:t>). </a:t>
            </a:r>
          </a:p>
          <a:p>
            <a:pPr algn="just" eaLnBrk="1" hangingPunct="1"/>
            <a:r>
              <a:rPr lang="fr-FR" sz="1600" i="1" dirty="0">
                <a:solidFill>
                  <a:srgbClr val="6600CC"/>
                </a:solidFill>
              </a:rPr>
              <a:t>GREENPEACE</a:t>
            </a:r>
            <a:r>
              <a:rPr lang="fr-FR" sz="1600" b="0" i="1" dirty="0">
                <a:solidFill>
                  <a:srgbClr val="6600CC"/>
                </a:solidFill>
              </a:rPr>
              <a:t> : </a:t>
            </a:r>
            <a:r>
              <a:rPr lang="fr-FR" sz="1600" b="0" dirty="0">
                <a:solidFill>
                  <a:srgbClr val="6600CC"/>
                </a:solidFill>
              </a:rPr>
              <a:t>ONG internationale de protection de l’environnement, née en 1971 à Vancouver (Canada).</a:t>
            </a:r>
          </a:p>
          <a:p>
            <a:pPr algn="just" eaLnBrk="1" hangingPunct="1"/>
            <a:r>
              <a:rPr lang="fr-FR" sz="1600" i="1" dirty="0">
                <a:solidFill>
                  <a:srgbClr val="6600CC"/>
                </a:solidFill>
              </a:rPr>
              <a:t>Graine </a:t>
            </a:r>
            <a:r>
              <a:rPr lang="fr-FR" sz="1600" b="0" dirty="0">
                <a:solidFill>
                  <a:srgbClr val="6600CC"/>
                </a:solidFill>
              </a:rPr>
              <a:t>ou</a:t>
            </a:r>
            <a:r>
              <a:rPr lang="fr-FR" sz="1600" i="1" dirty="0">
                <a:solidFill>
                  <a:srgbClr val="6600CC"/>
                </a:solidFill>
              </a:rPr>
              <a:t> Semence </a:t>
            </a:r>
            <a:r>
              <a:rPr lang="fr-FR" sz="1600" b="0" dirty="0">
                <a:solidFill>
                  <a:srgbClr val="6600CC"/>
                </a:solidFill>
              </a:rPr>
              <a:t>: </a:t>
            </a:r>
            <a:r>
              <a:rPr lang="fr-FR" sz="1600" b="0" dirty="0">
                <a:solidFill>
                  <a:srgbClr val="7030A0"/>
                </a:solidFill>
              </a:rPr>
              <a:t>structure qui contient et protège l'embryon végétal. </a:t>
            </a:r>
            <a:r>
              <a:rPr lang="fr-FR" sz="1600" b="0" dirty="0">
                <a:hlinkClick r:id="rId13"/>
              </a:rPr>
              <a:t>Petit</a:t>
            </a:r>
            <a:r>
              <a:rPr lang="fr-FR" sz="1600" b="0" dirty="0"/>
              <a:t> </a:t>
            </a:r>
            <a:r>
              <a:rPr lang="fr-FR" sz="1600" b="0" dirty="0">
                <a:hlinkClick r:id="rId14"/>
              </a:rPr>
              <a:t>organe</a:t>
            </a:r>
            <a:r>
              <a:rPr lang="fr-FR" sz="1600" b="0" dirty="0"/>
              <a:t> </a:t>
            </a:r>
            <a:r>
              <a:rPr lang="fr-FR" sz="1600" b="0" dirty="0">
                <a:hlinkClick r:id="rId15"/>
              </a:rPr>
              <a:t>des</a:t>
            </a:r>
            <a:r>
              <a:rPr lang="fr-FR" sz="1600" b="0" dirty="0"/>
              <a:t> </a:t>
            </a:r>
            <a:r>
              <a:rPr lang="fr-FR" sz="1600" b="0" dirty="0">
                <a:hlinkClick r:id="rId16"/>
              </a:rPr>
              <a:t>plantes</a:t>
            </a:r>
            <a:r>
              <a:rPr lang="fr-FR" sz="1600" b="0" dirty="0"/>
              <a:t>, </a:t>
            </a:r>
            <a:r>
              <a:rPr lang="fr-FR" sz="1600" b="0" dirty="0">
                <a:hlinkClick r:id="rId17"/>
              </a:rPr>
              <a:t>enfermé</a:t>
            </a:r>
            <a:r>
              <a:rPr lang="fr-FR" sz="1600" b="0" dirty="0"/>
              <a:t> </a:t>
            </a:r>
            <a:r>
              <a:rPr lang="fr-FR" sz="1600" b="0" dirty="0">
                <a:hlinkClick r:id="rId18"/>
              </a:rPr>
              <a:t>dans</a:t>
            </a:r>
            <a:r>
              <a:rPr lang="fr-FR" sz="1600" b="0" dirty="0"/>
              <a:t> </a:t>
            </a:r>
            <a:r>
              <a:rPr lang="fr-FR" sz="1600" b="0" dirty="0">
                <a:hlinkClick r:id="rId19"/>
              </a:rPr>
              <a:t>leur</a:t>
            </a:r>
            <a:r>
              <a:rPr lang="fr-FR" sz="1600" b="0" dirty="0"/>
              <a:t> </a:t>
            </a:r>
            <a:r>
              <a:rPr lang="fr-FR" sz="1600" b="0" dirty="0">
                <a:hlinkClick r:id="rId20"/>
              </a:rPr>
              <a:t>fruit</a:t>
            </a:r>
            <a:r>
              <a:rPr lang="fr-FR" sz="1600" b="0" dirty="0"/>
              <a:t> </a:t>
            </a:r>
            <a:r>
              <a:rPr lang="fr-FR" sz="1600" b="0" dirty="0">
                <a:hlinkClick r:id="rId21"/>
              </a:rPr>
              <a:t>et</a:t>
            </a:r>
            <a:r>
              <a:rPr lang="fr-FR" sz="1600" b="0" dirty="0"/>
              <a:t> </a:t>
            </a:r>
            <a:r>
              <a:rPr lang="fr-FR" sz="1600" b="0" dirty="0">
                <a:hlinkClick r:id="rId22"/>
              </a:rPr>
              <a:t>qui</a:t>
            </a:r>
            <a:r>
              <a:rPr lang="fr-FR" sz="1600" b="0" dirty="0"/>
              <a:t> </a:t>
            </a:r>
            <a:r>
              <a:rPr lang="fr-FR" sz="1600" b="0" dirty="0">
                <a:hlinkClick r:id="rId23"/>
              </a:rPr>
              <a:t>permet</a:t>
            </a:r>
            <a:r>
              <a:rPr lang="fr-FR" sz="1600" b="0" dirty="0"/>
              <a:t> </a:t>
            </a:r>
            <a:r>
              <a:rPr lang="fr-FR" sz="1600" b="0" dirty="0">
                <a:hlinkClick r:id="rId19"/>
              </a:rPr>
              <a:t>leur</a:t>
            </a:r>
            <a:r>
              <a:rPr lang="fr-FR" sz="1600" b="0" dirty="0"/>
              <a:t> </a:t>
            </a:r>
            <a:r>
              <a:rPr lang="fr-FR" sz="1600" b="0" dirty="0">
                <a:hlinkClick r:id="rId24"/>
              </a:rPr>
              <a:t>reproduction</a:t>
            </a:r>
            <a:r>
              <a:rPr lang="fr-FR" sz="1600" b="0" dirty="0">
                <a:solidFill>
                  <a:srgbClr val="7030A0"/>
                </a:solidFill>
              </a:rPr>
              <a:t> </a:t>
            </a:r>
            <a:r>
              <a:rPr lang="fr-FR" sz="1600" b="0" dirty="0">
                <a:solidFill>
                  <a:srgbClr val="6600CC"/>
                </a:solidFill>
              </a:rPr>
              <a:t>(voir </a:t>
            </a:r>
            <a:r>
              <a:rPr lang="fr-FR" sz="1600" b="0" i="1" dirty="0">
                <a:solidFill>
                  <a:srgbClr val="6600CC"/>
                </a:solidFill>
              </a:rPr>
              <a:t>cosse, dormance, scarification, stratification, tégument</a:t>
            </a:r>
            <a:r>
              <a:rPr lang="fr-FR" sz="1600" b="0" dirty="0">
                <a:solidFill>
                  <a:srgbClr val="6600CC"/>
                </a:solidFill>
              </a:rPr>
              <a:t>).</a:t>
            </a:r>
          </a:p>
          <a:p>
            <a:pPr algn="just" eaLnBrk="1" hangingPunct="1"/>
            <a:r>
              <a:rPr lang="fr-FR" sz="1400" i="1" dirty="0" smtClean="0">
                <a:solidFill>
                  <a:srgbClr val="6600CC"/>
                </a:solidFill>
              </a:rPr>
              <a:t>Greffage</a:t>
            </a:r>
            <a:r>
              <a:rPr lang="fr-FR" sz="1400" b="0" dirty="0" smtClean="0">
                <a:solidFill>
                  <a:srgbClr val="6600CC"/>
                </a:solidFill>
              </a:rPr>
              <a:t> </a:t>
            </a:r>
            <a:r>
              <a:rPr lang="fr-FR" sz="1400" b="0" dirty="0">
                <a:solidFill>
                  <a:srgbClr val="6600CC"/>
                </a:solidFill>
              </a:rPr>
              <a:t>: </a:t>
            </a:r>
            <a:r>
              <a:rPr lang="fr-FR" sz="1400" b="0" dirty="0" smtClean="0">
                <a:solidFill>
                  <a:srgbClr val="6600CC"/>
                </a:solidFill>
              </a:rPr>
              <a:t>a) En </a:t>
            </a:r>
            <a:r>
              <a:rPr lang="fr-FR" sz="1400" b="0" dirty="0">
                <a:solidFill>
                  <a:srgbClr val="6600CC"/>
                </a:solidFill>
                <a:hlinkClick r:id="rId25" tooltip="Horticulture"/>
              </a:rPr>
              <a:t>horticulture</a:t>
            </a:r>
            <a:r>
              <a:rPr lang="fr-FR" sz="1400" b="0" dirty="0">
                <a:solidFill>
                  <a:srgbClr val="6600CC"/>
                </a:solidFill>
              </a:rPr>
              <a:t> et </a:t>
            </a:r>
            <a:r>
              <a:rPr lang="fr-FR" sz="1400" b="0" dirty="0">
                <a:solidFill>
                  <a:srgbClr val="6600CC"/>
                </a:solidFill>
                <a:hlinkClick r:id="rId26" tooltip="Arboriculture"/>
              </a:rPr>
              <a:t>arboriculture</a:t>
            </a:r>
            <a:r>
              <a:rPr lang="fr-FR" sz="1400" b="0" dirty="0">
                <a:solidFill>
                  <a:srgbClr val="6600CC"/>
                </a:solidFill>
              </a:rPr>
              <a:t>, le greffage est une opération qui consiste à implanter dans les tissus d‘une </a:t>
            </a:r>
            <a:r>
              <a:rPr lang="fr-FR" sz="1400" b="0" dirty="0">
                <a:solidFill>
                  <a:srgbClr val="6600CC"/>
                </a:solidFill>
                <a:hlinkClick r:id="rId27" tooltip="Plante"/>
              </a:rPr>
              <a:t>plante</a:t>
            </a:r>
            <a:r>
              <a:rPr lang="fr-FR" sz="1400" b="0" dirty="0">
                <a:solidFill>
                  <a:srgbClr val="6600CC"/>
                </a:solidFill>
              </a:rPr>
              <a:t> un </a:t>
            </a:r>
            <a:r>
              <a:rPr lang="fr-FR" sz="1400" b="0" dirty="0">
                <a:solidFill>
                  <a:srgbClr val="6600CC"/>
                </a:solidFill>
                <a:hlinkClick r:id="rId28" tooltip="Bourgeon"/>
              </a:rPr>
              <a:t>bourgeon</a:t>
            </a:r>
            <a:r>
              <a:rPr lang="fr-FR" sz="1400" b="0" dirty="0">
                <a:solidFill>
                  <a:srgbClr val="6600CC"/>
                </a:solidFill>
              </a:rPr>
              <a:t> ou un fragment quelconque, prélevé sur une autre plante ou de la même plante, pour que celui-ci continue à croître en faisant corps avec la première. La greffe est le résultat de cette opération. b) technique de multiplication végétative consistant à faire fusionner un rameau d'une sorte d'arbre (greffon) sur le système racinaire d'un autre (porte-greffe).</a:t>
            </a:r>
          </a:p>
          <a:p>
            <a:pPr algn="just" eaLnBrk="1" hangingPunct="1"/>
            <a:r>
              <a:rPr lang="fr-FR" sz="1400" i="1" dirty="0">
                <a:solidFill>
                  <a:srgbClr val="6600CC"/>
                </a:solidFill>
                <a:hlinkClick r:id="rId29" action="ppaction://hlinkfile" tooltip="Greffe (botanique)"/>
              </a:rPr>
              <a:t>Greffon</a:t>
            </a:r>
            <a:r>
              <a:rPr lang="fr-FR" sz="1400" b="0" dirty="0">
                <a:solidFill>
                  <a:srgbClr val="6600CC"/>
                </a:solidFill>
              </a:rPr>
              <a:t> (</a:t>
            </a:r>
            <a:r>
              <a:rPr lang="fr-FR" sz="1400" b="0" dirty="0">
                <a:solidFill>
                  <a:srgbClr val="6600CC"/>
                </a:solidFill>
                <a:hlinkClick r:id="rId30" action="ppaction://hlinkfile" tooltip="Botanique"/>
              </a:rPr>
              <a:t>botanique</a:t>
            </a:r>
            <a:r>
              <a:rPr lang="fr-FR" sz="1400" b="0" dirty="0">
                <a:solidFill>
                  <a:srgbClr val="6600CC"/>
                </a:solidFill>
              </a:rPr>
              <a:t>) : fragment d'une plante que l'on va </a:t>
            </a:r>
            <a:r>
              <a:rPr lang="fr-FR" sz="1400" b="0" dirty="0">
                <a:solidFill>
                  <a:srgbClr val="6600CC"/>
                </a:solidFill>
                <a:hlinkClick r:id="rId29" action="ppaction://hlinkfile" tooltip="Greffe (botanique)"/>
              </a:rPr>
              <a:t>greffer</a:t>
            </a:r>
            <a:r>
              <a:rPr lang="fr-FR" sz="1400" b="0" dirty="0">
                <a:solidFill>
                  <a:srgbClr val="6600CC"/>
                </a:solidFill>
              </a:rPr>
              <a:t> à une autre (le </a:t>
            </a:r>
            <a:r>
              <a:rPr lang="fr-FR" sz="1400" b="0" dirty="0">
                <a:solidFill>
                  <a:srgbClr val="6600CC"/>
                </a:solidFill>
                <a:hlinkClick r:id="rId31" action="ppaction://hlinkfile" tooltip="Porte-greffe"/>
              </a:rPr>
              <a:t>porte-greffe</a:t>
            </a:r>
            <a:r>
              <a:rPr lang="fr-FR" sz="1400" b="0" dirty="0">
                <a:solidFill>
                  <a:srgbClr val="6600CC"/>
                </a:solidFill>
              </a:rPr>
              <a:t>) afin d'obtenir une reproduction de la plante ainsi greffée.</a:t>
            </a:r>
            <a:endParaRPr lang="fr-FR" sz="1400" dirty="0"/>
          </a:p>
          <a:p>
            <a:pPr algn="just" eaLnBrk="1" hangingPunct="1"/>
            <a:r>
              <a:rPr lang="fr-FR" sz="1400" i="1" dirty="0">
                <a:solidFill>
                  <a:srgbClr val="6600CC"/>
                </a:solidFill>
              </a:rPr>
              <a:t>Grappin</a:t>
            </a:r>
            <a:r>
              <a:rPr lang="fr-FR" sz="1400" b="0" dirty="0">
                <a:solidFill>
                  <a:srgbClr val="6600CC"/>
                </a:solidFill>
              </a:rPr>
              <a:t> : Dispositif articulé que l'on peut ouvrir et fermer par commande mécanique et qui sert à saisir les billes pendant le débardage ou le chargement. On parle aussi de crochet-grappin dans le cas du débardage par hélicoptère.</a:t>
            </a:r>
          </a:p>
          <a:p>
            <a:pPr algn="just" eaLnBrk="1" hangingPunct="1"/>
            <a:r>
              <a:rPr lang="fr-FR" sz="1400" i="1" dirty="0">
                <a:solidFill>
                  <a:srgbClr val="6600CC"/>
                </a:solidFill>
                <a:hlinkClick r:id="rId32" tooltip="Grume"/>
              </a:rPr>
              <a:t>Grume</a:t>
            </a:r>
            <a:r>
              <a:rPr lang="fr-FR" sz="1400" b="0" dirty="0">
                <a:solidFill>
                  <a:srgbClr val="6600CC"/>
                </a:solidFill>
              </a:rPr>
              <a:t> : a) Tronc d'un arbre abattu et ébranché. b) </a:t>
            </a:r>
            <a:r>
              <a:rPr lang="fr-FR" sz="1400" b="0" dirty="0">
                <a:solidFill>
                  <a:srgbClr val="6600CC"/>
                </a:solidFill>
                <a:hlinkClick r:id="rId33" tooltip="tronc"/>
              </a:rPr>
              <a:t>Tronc</a:t>
            </a:r>
            <a:r>
              <a:rPr lang="fr-FR" sz="1400" b="0" dirty="0">
                <a:solidFill>
                  <a:srgbClr val="6600CC"/>
                </a:solidFill>
              </a:rPr>
              <a:t> d'</a:t>
            </a:r>
            <a:r>
              <a:rPr lang="fr-FR" sz="1400" b="0" dirty="0">
                <a:solidFill>
                  <a:srgbClr val="6600CC"/>
                </a:solidFill>
                <a:hlinkClick r:id="rId34" tooltip="arbre"/>
              </a:rPr>
              <a:t>arbre</a:t>
            </a:r>
            <a:r>
              <a:rPr lang="fr-FR" sz="1400" b="0" dirty="0">
                <a:solidFill>
                  <a:srgbClr val="6600CC"/>
                </a:solidFill>
              </a:rPr>
              <a:t> </a:t>
            </a:r>
            <a:r>
              <a:rPr lang="fr-FR" sz="1400" b="0" dirty="0">
                <a:solidFill>
                  <a:srgbClr val="6600CC"/>
                </a:solidFill>
                <a:hlinkClick r:id="rId35" tooltip="abattre"/>
              </a:rPr>
              <a:t>abattu</a:t>
            </a:r>
            <a:r>
              <a:rPr lang="fr-FR" sz="1400" b="0" dirty="0">
                <a:solidFill>
                  <a:srgbClr val="6600CC"/>
                </a:solidFill>
              </a:rPr>
              <a:t> et </a:t>
            </a:r>
            <a:r>
              <a:rPr lang="fr-FR" sz="1400" b="0" dirty="0">
                <a:solidFill>
                  <a:srgbClr val="6600CC"/>
                </a:solidFill>
                <a:hlinkClick r:id="rId36" tooltip="ébrancher"/>
              </a:rPr>
              <a:t>ébranché</a:t>
            </a:r>
            <a:r>
              <a:rPr lang="fr-FR" sz="1400" b="0" dirty="0">
                <a:solidFill>
                  <a:srgbClr val="6600CC"/>
                </a:solidFill>
              </a:rPr>
              <a:t> et encore recouvert ou non de son écorce.</a:t>
            </a:r>
            <a:r>
              <a:rPr lang="fr-FR" sz="1400" i="1" dirty="0">
                <a:solidFill>
                  <a:srgbClr val="6600CC"/>
                </a:solidFill>
              </a:rPr>
              <a:t> </a:t>
            </a:r>
            <a:r>
              <a:rPr lang="fr-FR" sz="1400" b="0" dirty="0">
                <a:solidFill>
                  <a:srgbClr val="6600CC"/>
                </a:solidFill>
              </a:rPr>
              <a:t>c) Pièce de bois non encore équarrie.</a:t>
            </a:r>
          </a:p>
          <a:p>
            <a:pPr algn="just" eaLnBrk="1" hangingPunct="1"/>
            <a:r>
              <a:rPr lang="fr-FR" sz="1400" i="1" dirty="0">
                <a:solidFill>
                  <a:srgbClr val="6600CC"/>
                </a:solidFill>
              </a:rPr>
              <a:t>Grume de sciage </a:t>
            </a:r>
            <a:r>
              <a:rPr lang="fr-FR" sz="1400" b="0" dirty="0">
                <a:solidFill>
                  <a:srgbClr val="6600CC"/>
                </a:solidFill>
              </a:rPr>
              <a:t>: Grume dont les dimensions et la qualité la destinent au sciage. </a:t>
            </a:r>
          </a:p>
          <a:p>
            <a:pPr algn="just" eaLnBrk="1" hangingPunct="1"/>
            <a:r>
              <a:rPr lang="fr-FR" sz="1400" i="1" dirty="0">
                <a:solidFill>
                  <a:srgbClr val="6600CC"/>
                </a:solidFill>
              </a:rPr>
              <a:t>Grumier</a:t>
            </a:r>
            <a:r>
              <a:rPr lang="fr-FR" sz="1400" b="0" i="1" dirty="0">
                <a:solidFill>
                  <a:srgbClr val="6600CC"/>
                </a:solidFill>
              </a:rPr>
              <a:t> : </a:t>
            </a:r>
            <a:r>
              <a:rPr lang="fr-FR" sz="1400" b="0" dirty="0">
                <a:solidFill>
                  <a:srgbClr val="6600CC"/>
                </a:solidFill>
              </a:rPr>
              <a:t>Camion servant au transport de bois. Voir </a:t>
            </a:r>
            <a:r>
              <a:rPr lang="fr-FR" sz="1400" i="1" dirty="0">
                <a:solidFill>
                  <a:srgbClr val="6600CC"/>
                </a:solidFill>
              </a:rPr>
              <a:t>camion forestier </a:t>
            </a:r>
            <a:r>
              <a:rPr lang="fr-FR" sz="1400" b="0" dirty="0">
                <a:solidFill>
                  <a:srgbClr val="6600CC"/>
                </a:solidFill>
              </a:rPr>
              <a:t>et </a:t>
            </a:r>
            <a:r>
              <a:rPr lang="fr-FR" sz="1400" i="1" dirty="0">
                <a:solidFill>
                  <a:srgbClr val="6600CC"/>
                </a:solidFill>
              </a:rPr>
              <a:t>fardier</a:t>
            </a:r>
            <a:r>
              <a:rPr lang="fr-FR" sz="1400" b="0" dirty="0">
                <a:solidFill>
                  <a:srgbClr val="6600CC"/>
                </a:solidFill>
              </a:rPr>
              <a:t>.</a:t>
            </a:r>
          </a:p>
          <a:p>
            <a:pPr algn="just" eaLnBrk="1" hangingPunct="1"/>
            <a:r>
              <a:rPr lang="fr-FR" sz="1200" i="1" dirty="0">
                <a:solidFill>
                  <a:srgbClr val="6600CC"/>
                </a:solidFill>
              </a:rPr>
              <a:t>Gymnosperme</a:t>
            </a:r>
            <a:r>
              <a:rPr lang="fr-FR" sz="1200" b="0" dirty="0">
                <a:solidFill>
                  <a:srgbClr val="6600CC"/>
                </a:solidFill>
              </a:rPr>
              <a:t> : plante à fleurs, à ovules (puis graines) nus, non enfermés dans un ovaire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6C6656-7DFD-4EC9-A1CF-2E1708CC4B6E}" type="slidenum">
              <a:rPr lang="fr-FR" sz="1200" b="0">
                <a:solidFill>
                  <a:schemeClr val="tx1">
                    <a:tint val="75000"/>
                  </a:schemeClr>
                </a:solidFill>
                <a:latin typeface="Times New Roman" pitchFamily="18" charset="0"/>
              </a:rPr>
              <a:pPr algn="r" fontAlgn="auto">
                <a:spcBef>
                  <a:spcPts val="0"/>
                </a:spcBef>
                <a:spcAft>
                  <a:spcPts val="0"/>
                </a:spcAft>
                <a:defRPr/>
              </a:pPr>
              <a:t>174</a:t>
            </a:fld>
            <a:endParaRPr lang="fr-FR" sz="1200" b="0" dirty="0">
              <a:solidFill>
                <a:schemeClr val="tx1">
                  <a:tint val="75000"/>
                </a:schemeClr>
              </a:solidFill>
              <a:latin typeface="Times New Roman" pitchFamily="18" charset="0"/>
            </a:endParaRPr>
          </a:p>
        </p:txBody>
      </p:sp>
      <p:sp>
        <p:nvSpPr>
          <p:cNvPr id="168964" name="ZoneTexte 4"/>
          <p:cNvSpPr txBox="1">
            <a:spLocks noChangeArrowheads="1"/>
          </p:cNvSpPr>
          <p:nvPr/>
        </p:nvSpPr>
        <p:spPr bwMode="auto">
          <a:xfrm>
            <a:off x="142875" y="928688"/>
            <a:ext cx="885825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i="1" dirty="0">
              <a:solidFill>
                <a:srgbClr val="6600CC"/>
              </a:solidFill>
            </a:endParaRPr>
          </a:p>
          <a:p>
            <a:pPr algn="just"/>
            <a:endParaRPr lang="fr-FR" sz="1400" i="1" dirty="0">
              <a:solidFill>
                <a:srgbClr val="6600CC"/>
              </a:solidFill>
            </a:endParaRPr>
          </a:p>
          <a:p>
            <a:pPr algn="just"/>
            <a:r>
              <a:rPr lang="fr-FR" sz="1200" i="1" dirty="0">
                <a:solidFill>
                  <a:srgbClr val="6600CC"/>
                </a:solidFill>
              </a:rPr>
              <a:t>Habillage</a:t>
            </a:r>
            <a:r>
              <a:rPr lang="fr-FR" sz="1200" b="0" dirty="0">
                <a:solidFill>
                  <a:srgbClr val="6600CC"/>
                </a:solidFill>
              </a:rPr>
              <a:t> (d'un arbre) (Horticulture) :  a) Opération qui consiste à le couper à une certaine </a:t>
            </a:r>
            <a:r>
              <a:rPr lang="fr-FR" sz="1200" b="0" u="sng" dirty="0">
                <a:solidFill>
                  <a:srgbClr val="6600CC"/>
                </a:solidFill>
                <a:hlinkClick r:id="rId2"/>
              </a:rPr>
              <a:t>hauteur</a:t>
            </a:r>
            <a:r>
              <a:rPr lang="fr-FR" sz="1200" b="0" dirty="0">
                <a:solidFill>
                  <a:srgbClr val="6600CC"/>
                </a:solidFill>
              </a:rPr>
              <a:t>, et à en rafraîchir les racines avant de le planter. b) Diminution du système radiculaire et aérien d’une plante avant plantation ou repiquage. c) Préparation d'une plante avant sa plantation, consistant à équilibrer l'ensemble de ses racines en rapport avec le développement de l'ensemble de la partie aérienne, pour faciliter la reprise à la replantation et faire naître le chevelu (voir </a:t>
            </a:r>
            <a:r>
              <a:rPr lang="fr-FR" sz="1200" i="1" dirty="0" err="1">
                <a:solidFill>
                  <a:srgbClr val="6600CC"/>
                </a:solidFill>
              </a:rPr>
              <a:t>Stripling</a:t>
            </a:r>
            <a:r>
              <a:rPr lang="fr-FR" sz="1200" b="0" dirty="0">
                <a:solidFill>
                  <a:srgbClr val="6600CC"/>
                </a:solidFill>
              </a:rPr>
              <a:t> ). </a:t>
            </a:r>
          </a:p>
          <a:p>
            <a:pPr algn="just"/>
            <a:r>
              <a:rPr lang="fr-FR" sz="1200" i="1" dirty="0">
                <a:solidFill>
                  <a:srgbClr val="6600CC"/>
                </a:solidFill>
              </a:rPr>
              <a:t>Habiller</a:t>
            </a:r>
            <a:r>
              <a:rPr lang="fr-FR" sz="1200" b="0" dirty="0">
                <a:solidFill>
                  <a:srgbClr val="6600CC"/>
                </a:solidFill>
              </a:rPr>
              <a:t> (Horticulture) : Préparer un plant, en taillant ses rameaux et ses racines afin de les égaliser et d'équilibrer les premiers par rapport aux seconds. Vous exécutez l’habillage d’une plante lorsque vous supprimez une partie de son feuillage et de ses racines juste avant sa plantation dans le but de stimuler sa reprise. </a:t>
            </a:r>
          </a:p>
          <a:p>
            <a:pPr algn="just" eaLnBrk="1" hangingPunct="1"/>
            <a:r>
              <a:rPr lang="fr-FR" sz="1200" i="1" dirty="0" smtClean="0">
                <a:hlinkClick r:id="rId3" tooltip="Habitat (écologie)"/>
              </a:rPr>
              <a:t>Habitat</a:t>
            </a:r>
            <a:r>
              <a:rPr lang="fr-FR" sz="1200" dirty="0" smtClean="0">
                <a:solidFill>
                  <a:srgbClr val="6600CC"/>
                </a:solidFill>
              </a:rPr>
              <a:t> </a:t>
            </a:r>
            <a:r>
              <a:rPr lang="fr-FR" sz="1200" b="0" dirty="0">
                <a:solidFill>
                  <a:srgbClr val="6600CC"/>
                </a:solidFill>
              </a:rPr>
              <a:t>(botanique, écologie) : a) concept utilisé dans le domaine de l'</a:t>
            </a:r>
            <a:r>
              <a:rPr lang="fr-FR" sz="1200" b="0" dirty="0">
                <a:solidFill>
                  <a:srgbClr val="6600CC"/>
                </a:solidFill>
                <a:hlinkClick r:id="rId4" tooltip="Écologie"/>
              </a:rPr>
              <a:t>écologie</a:t>
            </a:r>
            <a:r>
              <a:rPr lang="fr-FR" sz="1200" b="0" dirty="0">
                <a:solidFill>
                  <a:srgbClr val="6600CC"/>
                </a:solidFill>
              </a:rPr>
              <a:t> pour décrire </a:t>
            </a:r>
            <a:r>
              <a:rPr lang="fr-FR" sz="1200" b="0" i="1" dirty="0">
                <a:solidFill>
                  <a:srgbClr val="6600CC"/>
                </a:solidFill>
              </a:rPr>
              <a:t>l'endroit</a:t>
            </a:r>
            <a:r>
              <a:rPr lang="fr-FR" sz="1200" b="0" dirty="0">
                <a:solidFill>
                  <a:srgbClr val="6600CC"/>
                </a:solidFill>
              </a:rPr>
              <a:t> _ ou plus précisément les caractéristiques du « </a:t>
            </a:r>
            <a:r>
              <a:rPr lang="fr-FR" sz="1200" b="0" i="1" dirty="0">
                <a:solidFill>
                  <a:srgbClr val="6600CC"/>
                </a:solidFill>
              </a:rPr>
              <a:t>milieu</a:t>
            </a:r>
            <a:r>
              <a:rPr lang="fr-FR" sz="1200" b="0" dirty="0">
                <a:solidFill>
                  <a:srgbClr val="6600CC"/>
                </a:solidFill>
              </a:rPr>
              <a:t> » _ dans lequel une </a:t>
            </a:r>
            <a:r>
              <a:rPr lang="fr-FR" sz="1200" b="0" dirty="0">
                <a:solidFill>
                  <a:srgbClr val="6600CC"/>
                </a:solidFill>
                <a:hlinkClick r:id="rId5" tooltip="Population"/>
              </a:rPr>
              <a:t>population</a:t>
            </a:r>
            <a:r>
              <a:rPr lang="fr-FR" sz="1200" b="0" dirty="0">
                <a:solidFill>
                  <a:srgbClr val="6600CC"/>
                </a:solidFill>
              </a:rPr>
              <a:t> d'individus d'une espèce donnée (ou d'un groupe d'espèces </a:t>
            </a:r>
            <a:r>
              <a:rPr lang="fr-FR" sz="1200" b="0" dirty="0">
                <a:solidFill>
                  <a:srgbClr val="6600CC"/>
                </a:solidFill>
                <a:hlinkClick r:id="rId6" tooltip="Symbiote"/>
              </a:rPr>
              <a:t>symbiotes</a:t>
            </a:r>
            <a:r>
              <a:rPr lang="fr-FR" sz="1200" b="0" dirty="0">
                <a:solidFill>
                  <a:srgbClr val="6600CC"/>
                </a:solidFill>
              </a:rPr>
              <a:t> ou vivant en </a:t>
            </a:r>
            <a:r>
              <a:rPr lang="fr-FR" sz="1200" b="0" dirty="0">
                <a:solidFill>
                  <a:srgbClr val="6600CC"/>
                </a:solidFill>
                <a:hlinkClick r:id="rId7" tooltip="Guilde"/>
              </a:rPr>
              <a:t>guilde</a:t>
            </a:r>
            <a:r>
              <a:rPr lang="fr-FR" sz="1200" b="0" dirty="0">
                <a:solidFill>
                  <a:srgbClr val="6600CC"/>
                </a:solidFill>
              </a:rPr>
              <a:t>...) peuvent normalement vivre et s'épanouir. b) Désigne l'eau, la nourriture, la couverture et l'abri formant l'environnement essentiel dont les organismes et les espèces vivantes ont besoin pour survivre. </a:t>
            </a:r>
          </a:p>
          <a:p>
            <a:pPr algn="just" eaLnBrk="1" hangingPunct="1"/>
            <a:r>
              <a:rPr lang="fr-FR" sz="1200" b="0" dirty="0">
                <a:solidFill>
                  <a:srgbClr val="6600CC"/>
                </a:solidFill>
              </a:rPr>
              <a:t>c) </a:t>
            </a:r>
            <a:r>
              <a:rPr lang="fr-FR" sz="1200" b="0" i="1" dirty="0">
                <a:solidFill>
                  <a:srgbClr val="6600CC"/>
                </a:solidFill>
              </a:rPr>
              <a:t>Habitat</a:t>
            </a:r>
            <a:r>
              <a:rPr lang="fr-FR" sz="1200" b="0" dirty="0">
                <a:solidFill>
                  <a:srgbClr val="6600CC"/>
                </a:solidFill>
              </a:rPr>
              <a:t> (botanique) : Localité, station ou région naturelle où se rencontre une plante. La notion d'habitat englobe quantité de données, les premières étant le climat et le sol, mais le microclimat a presque autant d'importance, de même que les interactions avec les végétaux, animaux et micro-organismes alentour.</a:t>
            </a:r>
          </a:p>
          <a:p>
            <a:pPr algn="just" eaLnBrk="1" hangingPunct="1"/>
            <a:r>
              <a:rPr lang="fr-FR" sz="1200" b="0" dirty="0">
                <a:solidFill>
                  <a:srgbClr val="6600CC"/>
                </a:solidFill>
              </a:rPr>
              <a:t>d) </a:t>
            </a:r>
            <a:r>
              <a:rPr lang="fr-FR" sz="1200" b="0" i="1" dirty="0">
                <a:solidFill>
                  <a:srgbClr val="6600CC"/>
                </a:solidFill>
              </a:rPr>
              <a:t>Habitat</a:t>
            </a:r>
            <a:r>
              <a:rPr lang="fr-FR" sz="1200" b="0" dirty="0">
                <a:solidFill>
                  <a:srgbClr val="6600CC"/>
                </a:solidFill>
              </a:rPr>
              <a:t> (écologie) : Ensemble des conditions d'existence subit ou exigées par un organisme ou un groupement d'organismes. </a:t>
            </a:r>
          </a:p>
          <a:p>
            <a:pPr algn="just" eaLnBrk="1" hangingPunct="1"/>
            <a:r>
              <a:rPr lang="fr-FR" sz="1200" b="0" dirty="0">
                <a:solidFill>
                  <a:srgbClr val="6600CC"/>
                </a:solidFill>
              </a:rPr>
              <a:t>C’est le lieu ou le milieu dans lequel, ou autour duquel, vit une espèce, végétale ou animale donnée, soit toute sa vie, soit à l’un des stades de son cycle biologique. </a:t>
            </a:r>
          </a:p>
          <a:p>
            <a:pPr algn="just" eaLnBrk="1" hangingPunct="1"/>
            <a:r>
              <a:rPr lang="fr-FR" sz="1200" b="0" dirty="0">
                <a:solidFill>
                  <a:srgbClr val="6600CC"/>
                </a:solidFill>
              </a:rPr>
              <a:t>Milieu naturel présentant des conditions écologiques relativement constantes, au niveau d'une zone géographique donnée et dans lequel une espèce végétale peut croître de manière optimale. </a:t>
            </a:r>
          </a:p>
          <a:p>
            <a:pPr algn="just" eaLnBrk="1" hangingPunct="1"/>
            <a:r>
              <a:rPr lang="fr-FR" sz="1200" b="0" dirty="0">
                <a:solidFill>
                  <a:srgbClr val="6600CC"/>
                </a:solidFill>
              </a:rPr>
              <a:t>Cadre de vie d’un animal ou combinaison de nourriture, d’eau, d’abri ou de couvert, d’espace et de climat qui répond à ses besoins. </a:t>
            </a:r>
          </a:p>
          <a:p>
            <a:pPr algn="just" eaLnBrk="1" hangingPunct="1"/>
            <a:r>
              <a:rPr lang="fr-FR" sz="1200" b="0" dirty="0">
                <a:solidFill>
                  <a:srgbClr val="6600CC"/>
                </a:solidFill>
              </a:rPr>
              <a:t>L'habitat est caractérisé par la nature du substrat (composition minérale, humidité), l'exposition, le climat, etc. </a:t>
            </a:r>
          </a:p>
          <a:p>
            <a:pPr algn="just" eaLnBrk="1" hangingPunct="1"/>
            <a:r>
              <a:rPr lang="fr-FR" sz="1200" b="0" dirty="0">
                <a:solidFill>
                  <a:srgbClr val="6600CC"/>
                </a:solidFill>
              </a:rPr>
              <a:t>Par extension, le mot peut qualifier la somme des caractéristiques particulières de son domaine de vie, défini par des facteurs abiotiques et biotiques, spécifiques de l'espèce à l'un des stades de son cycle biologique, ou pour tout son cycle. </a:t>
            </a:r>
          </a:p>
          <a:p>
            <a:pPr algn="just" eaLnBrk="1" hangingPunct="1"/>
            <a:r>
              <a:rPr lang="fr-FR" sz="1200" b="0" dirty="0">
                <a:solidFill>
                  <a:srgbClr val="6600CC"/>
                </a:solidFill>
              </a:rPr>
              <a:t>Source : </a:t>
            </a:r>
            <a:r>
              <a:rPr lang="fr-FR" sz="1200" b="0" dirty="0">
                <a:solidFill>
                  <a:srgbClr val="6600CC"/>
                </a:solidFill>
                <a:hlinkClick r:id="rId8"/>
              </a:rPr>
              <a:t>http://www.plante-interieur.com/forum/topic422.html</a:t>
            </a:r>
            <a:r>
              <a:rPr lang="fr-FR" sz="1200" b="0" dirty="0">
                <a:solidFill>
                  <a:srgbClr val="6600CC"/>
                </a:solidFill>
              </a:rPr>
              <a:t>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D7FAE3D-71F9-433F-A411-9D61EC8ED65B}" type="slidenum">
              <a:rPr lang="fr-FR" sz="1200" b="0">
                <a:solidFill>
                  <a:schemeClr val="tx1">
                    <a:tint val="75000"/>
                  </a:schemeClr>
                </a:solidFill>
                <a:latin typeface="Times New Roman" pitchFamily="18" charset="0"/>
              </a:rPr>
              <a:pPr algn="r" fontAlgn="auto">
                <a:spcBef>
                  <a:spcPts val="0"/>
                </a:spcBef>
                <a:spcAft>
                  <a:spcPts val="0"/>
                </a:spcAft>
                <a:defRPr/>
              </a:pPr>
              <a:t>175</a:t>
            </a:fld>
            <a:endParaRPr lang="fr-FR" sz="1200" b="0" dirty="0">
              <a:solidFill>
                <a:schemeClr val="tx1">
                  <a:tint val="75000"/>
                </a:schemeClr>
              </a:solidFill>
              <a:latin typeface="Times New Roman" pitchFamily="18" charset="0"/>
            </a:endParaRPr>
          </a:p>
        </p:txBody>
      </p:sp>
      <p:sp>
        <p:nvSpPr>
          <p:cNvPr id="169988" name="ZoneTexte 4"/>
          <p:cNvSpPr txBox="1">
            <a:spLocks noChangeArrowheads="1"/>
          </p:cNvSpPr>
          <p:nvPr/>
        </p:nvSpPr>
        <p:spPr bwMode="auto">
          <a:xfrm>
            <a:off x="142875" y="928688"/>
            <a:ext cx="8858250"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100" i="1" dirty="0">
                <a:solidFill>
                  <a:srgbClr val="6600CC"/>
                </a:solidFill>
                <a:hlinkClick r:id="rId2" tooltip="Hache"/>
              </a:rPr>
              <a:t>Hache</a:t>
            </a:r>
            <a:r>
              <a:rPr lang="fr-FR" sz="1100" i="1" dirty="0">
                <a:solidFill>
                  <a:srgbClr val="6600CC"/>
                </a:solidFill>
              </a:rPr>
              <a:t> </a:t>
            </a:r>
            <a:r>
              <a:rPr lang="fr-FR" sz="1100" b="0" dirty="0">
                <a:solidFill>
                  <a:srgbClr val="6600CC"/>
                </a:solidFill>
              </a:rPr>
              <a:t>: Outil formé d'une lame de métal attachée à un manche de bois utilisé pour couper du bois.</a:t>
            </a:r>
          </a:p>
          <a:p>
            <a:pPr algn="just" eaLnBrk="1" hangingPunct="1"/>
            <a:r>
              <a:rPr lang="fr-FR" sz="1400" i="1" dirty="0">
                <a:solidFill>
                  <a:srgbClr val="6600CC"/>
                </a:solidFill>
              </a:rPr>
              <a:t>Haie : </a:t>
            </a:r>
            <a:r>
              <a:rPr lang="fr-FR" sz="1400" b="0" dirty="0">
                <a:solidFill>
                  <a:srgbClr val="6600CC"/>
                </a:solidFill>
              </a:rPr>
              <a:t>haie est une association d'</a:t>
            </a:r>
            <a:r>
              <a:rPr lang="fr-FR" sz="1400" b="0" dirty="0">
                <a:solidFill>
                  <a:srgbClr val="6600CC"/>
                </a:solidFill>
                <a:hlinkClick r:id="rId3" tooltip="Arbuste"/>
              </a:rPr>
              <a:t>arbustes</a:t>
            </a:r>
            <a:r>
              <a:rPr lang="fr-FR" sz="1400" b="0" dirty="0">
                <a:solidFill>
                  <a:srgbClr val="6600CC"/>
                </a:solidFill>
              </a:rPr>
              <a:t> ou d'</a:t>
            </a:r>
            <a:r>
              <a:rPr lang="fr-FR" sz="1400" b="0" dirty="0">
                <a:solidFill>
                  <a:srgbClr val="6600CC"/>
                </a:solidFill>
                <a:hlinkClick r:id="rId4" tooltip="Arbre"/>
              </a:rPr>
              <a:t>arbres</a:t>
            </a:r>
            <a:r>
              <a:rPr lang="fr-FR" sz="1400" b="0" dirty="0">
                <a:solidFill>
                  <a:srgbClr val="6600CC"/>
                </a:solidFill>
              </a:rPr>
              <a:t> généralement plantés et entretenus pour former une </a:t>
            </a:r>
            <a:r>
              <a:rPr lang="fr-FR" sz="1400" b="0" dirty="0">
                <a:solidFill>
                  <a:srgbClr val="6600CC"/>
                </a:solidFill>
                <a:hlinkClick r:id="rId5" tooltip="Clôture"/>
              </a:rPr>
              <a:t>clôture</a:t>
            </a:r>
            <a:r>
              <a:rPr lang="fr-FR" sz="1400" b="0" dirty="0">
                <a:solidFill>
                  <a:srgbClr val="6600CC"/>
                </a:solidFill>
              </a:rPr>
              <a:t>. Les haies sont usuellement disposées en limites de parcelle pour assurer la séparation des propriétés ou la protection contre l'intrusion. Dans le </a:t>
            </a:r>
            <a:r>
              <a:rPr lang="fr-FR" sz="1400" b="0" dirty="0">
                <a:solidFill>
                  <a:srgbClr val="6600CC"/>
                </a:solidFill>
                <a:hlinkClick r:id="rId6" tooltip="Paysage"/>
              </a:rPr>
              <a:t>paysage</a:t>
            </a:r>
            <a:r>
              <a:rPr lang="fr-FR" sz="1400" b="0" dirty="0">
                <a:solidFill>
                  <a:srgbClr val="6600CC"/>
                </a:solidFill>
              </a:rPr>
              <a:t> rural de </a:t>
            </a:r>
            <a:r>
              <a:rPr lang="fr-FR" sz="1400" b="0" dirty="0">
                <a:solidFill>
                  <a:srgbClr val="6600CC"/>
                </a:solidFill>
                <a:hlinkClick r:id="rId7" tooltip="Bocage"/>
              </a:rPr>
              <a:t>bocage</a:t>
            </a:r>
            <a:r>
              <a:rPr lang="fr-FR" sz="1400" b="0" dirty="0">
                <a:solidFill>
                  <a:srgbClr val="6600CC"/>
                </a:solidFill>
              </a:rPr>
              <a:t>, composé de </a:t>
            </a:r>
            <a:r>
              <a:rPr lang="fr-FR" sz="1400" b="0" dirty="0">
                <a:solidFill>
                  <a:srgbClr val="6600CC"/>
                </a:solidFill>
                <a:hlinkClick r:id="rId8" tooltip="Pâture"/>
              </a:rPr>
              <a:t>pâtures</a:t>
            </a:r>
            <a:r>
              <a:rPr lang="fr-FR" sz="1400" b="0" dirty="0">
                <a:solidFill>
                  <a:srgbClr val="6600CC"/>
                </a:solidFill>
              </a:rPr>
              <a:t> encloses de haies, elles assurent diverses fonctions (</a:t>
            </a:r>
            <a:r>
              <a:rPr lang="fr-FR" sz="1400" b="0" dirty="0">
                <a:solidFill>
                  <a:srgbClr val="6600CC"/>
                </a:solidFill>
                <a:hlinkClick r:id="rId9" tooltip="Frontière"/>
              </a:rPr>
              <a:t>frontière</a:t>
            </a:r>
            <a:r>
              <a:rPr lang="fr-FR" sz="1400" b="0" dirty="0">
                <a:solidFill>
                  <a:srgbClr val="6600CC"/>
                </a:solidFill>
              </a:rPr>
              <a:t>, rétention/infiltration des eaux de ruissellement, source de </a:t>
            </a:r>
            <a:r>
              <a:rPr lang="fr-FR" sz="1400" b="0" dirty="0">
                <a:solidFill>
                  <a:srgbClr val="6600CC"/>
                </a:solidFill>
                <a:hlinkClick r:id="rId10" tooltip="Bois"/>
              </a:rPr>
              <a:t>bois</a:t>
            </a:r>
            <a:r>
              <a:rPr lang="fr-FR" sz="1400" b="0" dirty="0">
                <a:solidFill>
                  <a:srgbClr val="6600CC"/>
                </a:solidFill>
              </a:rPr>
              <a:t>-énergie ou de construction, de baies et </a:t>
            </a:r>
            <a:r>
              <a:rPr lang="fr-FR" sz="1400" b="0" dirty="0">
                <a:solidFill>
                  <a:srgbClr val="6600CC"/>
                </a:solidFill>
                <a:hlinkClick r:id="rId11" tooltip="Fruit"/>
              </a:rPr>
              <a:t>fruits</a:t>
            </a:r>
            <a:r>
              <a:rPr lang="fr-FR" sz="1400" b="0" dirty="0">
                <a:solidFill>
                  <a:srgbClr val="6600CC"/>
                </a:solidFill>
              </a:rPr>
              <a:t>... protection </a:t>
            </a:r>
            <a:r>
              <a:rPr lang="fr-FR" sz="1400" b="0" dirty="0">
                <a:solidFill>
                  <a:srgbClr val="6600CC"/>
                </a:solidFill>
                <a:hlinkClick r:id="rId12" tooltip="Microclimat"/>
              </a:rPr>
              <a:t>microclimatique</a:t>
            </a:r>
            <a:r>
              <a:rPr lang="fr-FR" sz="1400" b="0" dirty="0">
                <a:solidFill>
                  <a:srgbClr val="6600CC"/>
                </a:solidFill>
              </a:rPr>
              <a:t> contre les chaleurs excessives ou le vent avec les haies brise-vent.) On leur reconnait aujourd'hui aussi un rôle d'abri pour de nombreux auxiliaires de l'agriculture et de </a:t>
            </a:r>
            <a:r>
              <a:rPr lang="fr-FR" sz="1400" b="0" dirty="0">
                <a:solidFill>
                  <a:srgbClr val="6600CC"/>
                </a:solidFill>
                <a:hlinkClick r:id="rId13" tooltip="Corridor biologique"/>
              </a:rPr>
              <a:t>corridor biologique</a:t>
            </a:r>
            <a:r>
              <a:rPr lang="fr-FR" sz="1400" b="0" dirty="0">
                <a:solidFill>
                  <a:srgbClr val="6600CC"/>
                </a:solidFill>
              </a:rPr>
              <a:t>. Voir </a:t>
            </a:r>
            <a:r>
              <a:rPr lang="fr-FR" sz="1400" i="1" dirty="0">
                <a:solidFill>
                  <a:srgbClr val="6600CC"/>
                </a:solidFill>
              </a:rPr>
              <a:t>bocage</a:t>
            </a:r>
            <a:r>
              <a:rPr lang="fr-FR" sz="1400" b="0" dirty="0">
                <a:solidFill>
                  <a:srgbClr val="6600CC"/>
                </a:solidFill>
              </a:rPr>
              <a:t>.</a:t>
            </a:r>
          </a:p>
          <a:p>
            <a:pPr algn="just" eaLnBrk="1" hangingPunct="1"/>
            <a:r>
              <a:rPr lang="fr-FR" sz="1200" i="1" dirty="0">
                <a:solidFill>
                  <a:srgbClr val="6600CC"/>
                </a:solidFill>
              </a:rPr>
              <a:t>Haubaner : </a:t>
            </a:r>
            <a:r>
              <a:rPr lang="fr-FR" sz="1200" b="0" dirty="0" err="1">
                <a:solidFill>
                  <a:srgbClr val="6600CC"/>
                </a:solidFill>
              </a:rPr>
              <a:t>ﬁxer</a:t>
            </a:r>
            <a:r>
              <a:rPr lang="fr-FR" sz="1200" b="0" dirty="0">
                <a:solidFill>
                  <a:srgbClr val="6600CC"/>
                </a:solidFill>
              </a:rPr>
              <a:t> l’arbre au moyen de </a:t>
            </a:r>
            <a:r>
              <a:rPr lang="fr-FR" sz="1200" b="0" dirty="0" err="1">
                <a:solidFill>
                  <a:srgbClr val="6600CC"/>
                </a:solidFill>
              </a:rPr>
              <a:t>ﬁls</a:t>
            </a:r>
            <a:r>
              <a:rPr lang="fr-FR" sz="1200" b="0" dirty="0">
                <a:solidFill>
                  <a:srgbClr val="6600CC"/>
                </a:solidFill>
              </a:rPr>
              <a:t> de tension </a:t>
            </a:r>
            <a:r>
              <a:rPr lang="fr-FR" sz="1200" b="0" dirty="0" err="1">
                <a:solidFill>
                  <a:srgbClr val="6600CC"/>
                </a:solidFill>
              </a:rPr>
              <a:t>aﬁn</a:t>
            </a:r>
            <a:r>
              <a:rPr lang="fr-FR" sz="1200" b="0" dirty="0">
                <a:solidFill>
                  <a:srgbClr val="6600CC"/>
                </a:solidFill>
              </a:rPr>
              <a:t> d’éviter sa chute.</a:t>
            </a:r>
          </a:p>
          <a:p>
            <a:pPr algn="just" eaLnBrk="1" hangingPunct="1"/>
            <a:r>
              <a:rPr lang="fr-FR" sz="1200" i="1" dirty="0" smtClean="0">
                <a:solidFill>
                  <a:srgbClr val="6600CC"/>
                </a:solidFill>
              </a:rPr>
              <a:t>Héliophile</a:t>
            </a:r>
            <a:r>
              <a:rPr lang="fr-FR" sz="1200" b="0" dirty="0" smtClean="0">
                <a:solidFill>
                  <a:srgbClr val="6600CC"/>
                </a:solidFill>
              </a:rPr>
              <a:t> </a:t>
            </a:r>
            <a:r>
              <a:rPr lang="fr-FR" sz="1200" b="0" dirty="0">
                <a:solidFill>
                  <a:srgbClr val="6600CC"/>
                </a:solidFill>
              </a:rPr>
              <a:t>: Se dit d’une plante qui ne peut se développer complètement qu’en pleine lumière. Contraire : </a:t>
            </a:r>
            <a:r>
              <a:rPr lang="fr-FR" sz="1200" b="0" i="1" dirty="0" err="1">
                <a:solidFill>
                  <a:srgbClr val="6600CC"/>
                </a:solidFill>
              </a:rPr>
              <a:t>sciaphile</a:t>
            </a:r>
            <a:r>
              <a:rPr lang="fr-FR" sz="1200" b="0" dirty="0">
                <a:solidFill>
                  <a:srgbClr val="6600CC"/>
                </a:solidFill>
              </a:rPr>
              <a:t>.</a:t>
            </a:r>
          </a:p>
          <a:p>
            <a:pPr algn="just" eaLnBrk="1" hangingPunct="1"/>
            <a:r>
              <a:rPr lang="fr-FR" sz="1200" i="1" dirty="0">
                <a:solidFill>
                  <a:srgbClr val="6600CC"/>
                </a:solidFill>
              </a:rPr>
              <a:t>Herbacé/-e </a:t>
            </a:r>
            <a:r>
              <a:rPr lang="fr-FR" sz="1200" b="0" dirty="0">
                <a:solidFill>
                  <a:srgbClr val="6600CC"/>
                </a:solidFill>
              </a:rPr>
              <a:t>: Qui a les caractères, l’apparence de l’herbe.</a:t>
            </a:r>
          </a:p>
          <a:p>
            <a:pPr algn="just" eaLnBrk="1" hangingPunct="1"/>
            <a:r>
              <a:rPr lang="fr-FR" sz="1200" i="1" dirty="0">
                <a:solidFill>
                  <a:srgbClr val="6600CC"/>
                </a:solidFill>
              </a:rPr>
              <a:t>Herbeuse</a:t>
            </a:r>
            <a:r>
              <a:rPr lang="fr-FR" sz="1200" b="0" dirty="0">
                <a:solidFill>
                  <a:srgbClr val="6600CC"/>
                </a:solidFill>
              </a:rPr>
              <a:t> (végétation) : Formée d’herbes</a:t>
            </a:r>
            <a:r>
              <a:rPr lang="fr-FR" sz="1200" b="0" dirty="0" smtClean="0">
                <a:solidFill>
                  <a:srgbClr val="6600CC"/>
                </a:solidFill>
              </a:rPr>
              <a:t>.</a:t>
            </a:r>
          </a:p>
          <a:p>
            <a:pPr algn="just" eaLnBrk="1" hangingPunct="1"/>
            <a:r>
              <a:rPr lang="fr-FR" sz="1200" i="1" dirty="0" smtClean="0">
                <a:solidFill>
                  <a:srgbClr val="6600CC"/>
                </a:solidFill>
              </a:rPr>
              <a:t>Hile</a:t>
            </a:r>
            <a:r>
              <a:rPr lang="fr-FR" sz="1200" b="0" dirty="0" smtClean="0">
                <a:solidFill>
                  <a:srgbClr val="6600CC"/>
                </a:solidFill>
              </a:rPr>
              <a:t> (</a:t>
            </a:r>
            <a:r>
              <a:rPr lang="fr-FR" sz="1200" b="0" dirty="0" smtClean="0">
                <a:solidFill>
                  <a:srgbClr val="7030A0"/>
                </a:solidFill>
                <a:hlinkClick r:id="rId14" action="ppaction://hlinkfile" tooltip="Botanique"/>
              </a:rPr>
              <a:t>botanique</a:t>
            </a:r>
            <a:r>
              <a:rPr lang="fr-FR" sz="1200" b="0" dirty="0" smtClean="0">
                <a:solidFill>
                  <a:srgbClr val="7030A0"/>
                </a:solidFill>
              </a:rPr>
              <a:t>) : </a:t>
            </a:r>
            <a:r>
              <a:rPr lang="fr-FR" sz="1200" b="0" dirty="0">
                <a:solidFill>
                  <a:srgbClr val="7030A0"/>
                </a:solidFill>
              </a:rPr>
              <a:t>cicatrice que porte une graine au point où elle était attachée à la plante (dans la gousse, la capsule) dont elle est issue </a:t>
            </a:r>
            <a:r>
              <a:rPr lang="fr-FR" sz="1200" b="0" dirty="0" smtClean="0">
                <a:solidFill>
                  <a:srgbClr val="7030A0"/>
                </a:solidFill>
              </a:rPr>
              <a:t>(du </a:t>
            </a:r>
            <a:r>
              <a:rPr lang="fr-FR" sz="1200" b="0" dirty="0">
                <a:solidFill>
                  <a:srgbClr val="7030A0"/>
                </a:solidFill>
              </a:rPr>
              <a:t>latin </a:t>
            </a:r>
            <a:r>
              <a:rPr lang="fr-FR" sz="1200" b="0" i="1" dirty="0" err="1">
                <a:solidFill>
                  <a:srgbClr val="7030A0"/>
                </a:solidFill>
              </a:rPr>
              <a:t>hilum</a:t>
            </a:r>
            <a:r>
              <a:rPr lang="fr-FR" sz="1200" b="0" dirty="0">
                <a:solidFill>
                  <a:srgbClr val="7030A0"/>
                </a:solidFill>
              </a:rPr>
              <a:t> désignant </a:t>
            </a:r>
            <a:r>
              <a:rPr lang="fr-FR" sz="1200" b="0" dirty="0" smtClean="0">
                <a:solidFill>
                  <a:srgbClr val="7030A0"/>
                </a:solidFill>
              </a:rPr>
              <a:t>,à l'origine, </a:t>
            </a:r>
            <a:r>
              <a:rPr lang="fr-FR" sz="1200" b="0" dirty="0">
                <a:solidFill>
                  <a:srgbClr val="7030A0"/>
                </a:solidFill>
              </a:rPr>
              <a:t>le petit point noir situé sur une fève). </a:t>
            </a:r>
            <a:r>
              <a:rPr lang="fr-FR" sz="1200" b="0" dirty="0" smtClean="0">
                <a:solidFill>
                  <a:srgbClr val="7030A0"/>
                </a:solidFill>
              </a:rPr>
              <a:t>Voir </a:t>
            </a:r>
            <a:r>
              <a:rPr lang="fr-FR" sz="1200" b="0" i="1" dirty="0" smtClean="0">
                <a:solidFill>
                  <a:srgbClr val="7030A0"/>
                </a:solidFill>
              </a:rPr>
              <a:t>Graine</a:t>
            </a:r>
            <a:r>
              <a:rPr lang="fr-FR" sz="1200" b="0" dirty="0" smtClean="0">
                <a:solidFill>
                  <a:srgbClr val="7030A0"/>
                </a:solidFill>
              </a:rPr>
              <a:t> et </a:t>
            </a:r>
            <a:r>
              <a:rPr lang="fr-FR" sz="1200" b="0" i="1" dirty="0" smtClean="0">
                <a:solidFill>
                  <a:srgbClr val="7030A0"/>
                </a:solidFill>
              </a:rPr>
              <a:t>Tégument</a:t>
            </a:r>
            <a:r>
              <a:rPr lang="fr-FR" sz="1200" b="0" dirty="0" smtClean="0">
                <a:solidFill>
                  <a:srgbClr val="7030A0"/>
                </a:solidFill>
              </a:rPr>
              <a:t>.</a:t>
            </a:r>
            <a:endParaRPr lang="fr-FR" sz="1200" b="0" dirty="0">
              <a:solidFill>
                <a:srgbClr val="7030A0"/>
              </a:solidFill>
            </a:endParaRPr>
          </a:p>
          <a:p>
            <a:pPr algn="just" eaLnBrk="1" hangingPunct="1"/>
            <a:r>
              <a:rPr lang="fr-FR" sz="1200" i="1" dirty="0">
                <a:solidFill>
                  <a:srgbClr val="6600CC"/>
                </a:solidFill>
              </a:rPr>
              <a:t>Horticulture</a:t>
            </a:r>
            <a:r>
              <a:rPr lang="fr-FR" sz="1200" b="0" dirty="0">
                <a:solidFill>
                  <a:srgbClr val="6600CC"/>
                </a:solidFill>
              </a:rPr>
              <a:t> : branche de l'agriculture consacrée à la culture de plantes potagères ou ornementales. Culture des plantes ornementales, des légumes et des fruits (voir aussi </a:t>
            </a:r>
            <a:r>
              <a:rPr lang="fr-FR" sz="1200" b="0" i="1" dirty="0">
                <a:solidFill>
                  <a:srgbClr val="6600CC"/>
                </a:solidFill>
              </a:rPr>
              <a:t>arboriculture</a:t>
            </a:r>
            <a:r>
              <a:rPr lang="fr-FR" sz="1200" b="0" dirty="0">
                <a:solidFill>
                  <a:srgbClr val="6600CC"/>
                </a:solidFill>
              </a:rPr>
              <a:t> et </a:t>
            </a:r>
            <a:r>
              <a:rPr lang="fr-FR" sz="1200" b="0" i="1" dirty="0">
                <a:solidFill>
                  <a:srgbClr val="6600CC"/>
                </a:solidFill>
              </a:rPr>
              <a:t>sylviculture</a:t>
            </a:r>
            <a:r>
              <a:rPr lang="fr-FR" sz="1200" b="0" dirty="0">
                <a:solidFill>
                  <a:srgbClr val="6600CC"/>
                </a:solidFill>
              </a:rPr>
              <a:t>).</a:t>
            </a:r>
          </a:p>
          <a:p>
            <a:pPr algn="just" eaLnBrk="1" hangingPunct="1"/>
            <a:r>
              <a:rPr lang="fr-FR" sz="1400" i="1" dirty="0">
                <a:solidFill>
                  <a:srgbClr val="6600CC"/>
                </a:solidFill>
              </a:rPr>
              <a:t>Houppier</a:t>
            </a:r>
            <a:r>
              <a:rPr lang="fr-FR" sz="1400" b="0" i="1" dirty="0">
                <a:solidFill>
                  <a:srgbClr val="6600CC"/>
                </a:solidFill>
              </a:rPr>
              <a:t> </a:t>
            </a:r>
            <a:r>
              <a:rPr lang="fr-FR" sz="1400" b="0" dirty="0">
                <a:solidFill>
                  <a:srgbClr val="6600CC"/>
                </a:solidFill>
              </a:rPr>
              <a:t>ou</a:t>
            </a:r>
            <a:r>
              <a:rPr lang="fr-FR" sz="1400" b="0" i="1" dirty="0">
                <a:solidFill>
                  <a:srgbClr val="6600CC"/>
                </a:solidFill>
              </a:rPr>
              <a:t> </a:t>
            </a:r>
            <a:r>
              <a:rPr lang="fr-FR" sz="1400" i="1" dirty="0">
                <a:solidFill>
                  <a:srgbClr val="6600CC"/>
                </a:solidFill>
              </a:rPr>
              <a:t>cimier</a:t>
            </a:r>
            <a:r>
              <a:rPr lang="fr-FR" sz="1400" b="0" i="1" dirty="0">
                <a:solidFill>
                  <a:srgbClr val="6600CC"/>
                </a:solidFill>
              </a:rPr>
              <a:t> </a:t>
            </a:r>
            <a:r>
              <a:rPr lang="fr-FR" sz="1400" b="0" dirty="0">
                <a:solidFill>
                  <a:srgbClr val="6600CC"/>
                </a:solidFill>
              </a:rPr>
              <a:t>: a) Arbre ébranché auquel on n'a laissé que sa houppe. b) Ensemble des branches et partie du tronc non comprise dans le fût. Dans le langage courant, on parle souvent de "</a:t>
            </a:r>
            <a:r>
              <a:rPr lang="fr-FR" sz="1400" i="1" dirty="0">
                <a:solidFill>
                  <a:srgbClr val="6600CC"/>
                </a:solidFill>
              </a:rPr>
              <a:t>tête de chêne</a:t>
            </a:r>
            <a:r>
              <a:rPr lang="fr-FR" sz="1400" b="0" dirty="0">
                <a:solidFill>
                  <a:srgbClr val="6600CC"/>
                </a:solidFill>
              </a:rPr>
              <a:t>".</a:t>
            </a:r>
          </a:p>
          <a:p>
            <a:pPr algn="just" eaLnBrk="1" hangingPunct="1"/>
            <a:r>
              <a:rPr lang="fr-FR" sz="1400" i="1" dirty="0">
                <a:solidFill>
                  <a:srgbClr val="6600CC"/>
                </a:solidFill>
              </a:rPr>
              <a:t>Houppe</a:t>
            </a:r>
            <a:r>
              <a:rPr lang="fr-FR" sz="1400" b="0" i="1" dirty="0">
                <a:solidFill>
                  <a:srgbClr val="6600CC"/>
                </a:solidFill>
              </a:rPr>
              <a:t> </a:t>
            </a:r>
            <a:r>
              <a:rPr lang="fr-FR" sz="1400" b="0" dirty="0">
                <a:solidFill>
                  <a:srgbClr val="6600CC"/>
                </a:solidFill>
              </a:rPr>
              <a:t>ou</a:t>
            </a:r>
            <a:r>
              <a:rPr lang="fr-FR" sz="1400" b="0" i="1" dirty="0">
                <a:solidFill>
                  <a:srgbClr val="6600CC"/>
                </a:solidFill>
              </a:rPr>
              <a:t> </a:t>
            </a:r>
            <a:r>
              <a:rPr lang="fr-FR" sz="1400" i="1" dirty="0">
                <a:solidFill>
                  <a:srgbClr val="6600CC"/>
                </a:solidFill>
              </a:rPr>
              <a:t>cime</a:t>
            </a:r>
            <a:r>
              <a:rPr lang="fr-FR" sz="1400" b="0" i="1" dirty="0">
                <a:solidFill>
                  <a:srgbClr val="6600CC"/>
                </a:solidFill>
              </a:rPr>
              <a:t> </a:t>
            </a:r>
            <a:r>
              <a:rPr lang="fr-FR" sz="1400" b="0" dirty="0">
                <a:solidFill>
                  <a:srgbClr val="6600CC"/>
                </a:solidFill>
              </a:rPr>
              <a:t>: En sylviculture, partie supérieure d'un </a:t>
            </a:r>
            <a:r>
              <a:rPr lang="fr-FR" sz="1400" b="0" dirty="0" smtClean="0">
                <a:solidFill>
                  <a:srgbClr val="6600CC"/>
                </a:solidFill>
              </a:rPr>
              <a:t>arbre (voir </a:t>
            </a:r>
            <a:r>
              <a:rPr lang="fr-FR" sz="1400" b="0" i="1" dirty="0" err="1" smtClean="0">
                <a:solidFill>
                  <a:srgbClr val="6600CC"/>
                </a:solidFill>
              </a:rPr>
              <a:t>éhouppage</a:t>
            </a:r>
            <a:r>
              <a:rPr lang="fr-FR" sz="1400" b="0" dirty="0" smtClean="0">
                <a:solidFill>
                  <a:srgbClr val="6600CC"/>
                </a:solidFill>
              </a:rPr>
              <a:t>).</a:t>
            </a:r>
            <a:endParaRPr lang="fr-FR" sz="1400" i="1" dirty="0">
              <a:solidFill>
                <a:srgbClr val="6600CC"/>
              </a:solidFill>
            </a:endParaRPr>
          </a:p>
          <a:p>
            <a:pPr algn="just" eaLnBrk="1" hangingPunct="1"/>
            <a:r>
              <a:rPr lang="fr-FR" sz="1400" i="1" dirty="0">
                <a:solidFill>
                  <a:srgbClr val="6600CC"/>
                </a:solidFill>
              </a:rPr>
              <a:t>Hot spot </a:t>
            </a:r>
            <a:r>
              <a:rPr lang="fr-FR" sz="1400" b="0" i="1" dirty="0">
                <a:solidFill>
                  <a:srgbClr val="6600CC"/>
                </a:solidFill>
              </a:rPr>
              <a:t>: Zone sur laquelle plus de 1 500 espèces endémiques sont présentes et qui a perdu 70 % de sa couverture végétale originelle. Sur cette base, 35 « points chauds» ont été identifiés, dont les nombreuses espèces, sont endémiques et menacées</a:t>
            </a:r>
            <a:r>
              <a:rPr lang="fr-FR" sz="1400" b="0" i="1" dirty="0" smtClean="0">
                <a:solidFill>
                  <a:srgbClr val="6600CC"/>
                </a:solidFill>
              </a:rPr>
              <a: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D7FAE3D-71F9-433F-A411-9D61EC8ED65B}" type="slidenum">
              <a:rPr lang="fr-FR" sz="1200" b="0">
                <a:solidFill>
                  <a:schemeClr val="tx1">
                    <a:tint val="75000"/>
                  </a:schemeClr>
                </a:solidFill>
                <a:latin typeface="Times New Roman" pitchFamily="18" charset="0"/>
              </a:rPr>
              <a:pPr algn="r" fontAlgn="auto">
                <a:spcBef>
                  <a:spcPts val="0"/>
                </a:spcBef>
                <a:spcAft>
                  <a:spcPts val="0"/>
                </a:spcAft>
                <a:defRPr/>
              </a:pPr>
              <a:t>176</a:t>
            </a:fld>
            <a:endParaRPr lang="fr-FR" sz="1200" b="0" dirty="0">
              <a:solidFill>
                <a:schemeClr val="tx1">
                  <a:tint val="75000"/>
                </a:schemeClr>
              </a:solidFill>
              <a:latin typeface="Times New Roman" pitchFamily="18" charset="0"/>
            </a:endParaRPr>
          </a:p>
        </p:txBody>
      </p:sp>
      <p:sp>
        <p:nvSpPr>
          <p:cNvPr id="169988" name="ZoneTexte 4"/>
          <p:cNvSpPr txBox="1">
            <a:spLocks noChangeArrowheads="1"/>
          </p:cNvSpPr>
          <p:nvPr/>
        </p:nvSpPr>
        <p:spPr bwMode="auto">
          <a:xfrm>
            <a:off x="142875" y="928688"/>
            <a:ext cx="885825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smtClean="0">
                <a:solidFill>
                  <a:srgbClr val="6600CC"/>
                </a:solidFill>
              </a:rPr>
              <a:t>Humus</a:t>
            </a:r>
            <a:r>
              <a:rPr lang="fr-FR" sz="1400" b="0" dirty="0" smtClean="0">
                <a:solidFill>
                  <a:srgbClr val="6600CC"/>
                </a:solidFill>
              </a:rPr>
              <a:t> </a:t>
            </a:r>
            <a:r>
              <a:rPr lang="fr-FR" sz="1400" b="0" dirty="0">
                <a:solidFill>
                  <a:srgbClr val="6600CC"/>
                </a:solidFill>
              </a:rPr>
              <a:t>: parfois nommé </a:t>
            </a:r>
            <a:r>
              <a:rPr lang="fr-FR" sz="1400" i="1" dirty="0">
                <a:solidFill>
                  <a:srgbClr val="6600CC"/>
                </a:solidFill>
              </a:rPr>
              <a:t>terre végétale</a:t>
            </a:r>
            <a:r>
              <a:rPr lang="fr-FR" sz="1400" b="0" i="1" dirty="0">
                <a:solidFill>
                  <a:srgbClr val="6600CC"/>
                </a:solidFill>
              </a:rPr>
              <a:t> </a:t>
            </a:r>
            <a:r>
              <a:rPr lang="fr-FR" sz="1400" b="0" dirty="0">
                <a:solidFill>
                  <a:srgbClr val="6600CC"/>
                </a:solidFill>
              </a:rPr>
              <a:t>: couche supérieure du </a:t>
            </a:r>
            <a:r>
              <a:rPr lang="fr-FR" sz="1400" b="0" dirty="0">
                <a:solidFill>
                  <a:srgbClr val="6600CC"/>
                </a:solidFill>
                <a:hlinkClick r:id="rId2" tooltip="Sol (pédologie)"/>
              </a:rPr>
              <a:t>sol</a:t>
            </a:r>
            <a:r>
              <a:rPr lang="fr-FR" sz="1400" b="0" dirty="0">
                <a:solidFill>
                  <a:srgbClr val="6600CC"/>
                </a:solidFill>
              </a:rPr>
              <a:t> créée et entretenue par la décomposition de la </a:t>
            </a:r>
            <a:r>
              <a:rPr lang="fr-FR" sz="1400" b="0" dirty="0">
                <a:solidFill>
                  <a:srgbClr val="6600CC"/>
                </a:solidFill>
                <a:hlinkClick r:id="rId3" tooltip="Matière organique"/>
              </a:rPr>
              <a:t>matière organique</a:t>
            </a:r>
            <a:r>
              <a:rPr lang="fr-FR" sz="1400" b="0" dirty="0">
                <a:solidFill>
                  <a:srgbClr val="6600CC"/>
                </a:solidFill>
              </a:rPr>
              <a:t>, essentiellement par l'action combinée des </a:t>
            </a:r>
            <a:r>
              <a:rPr lang="fr-FR" sz="1400" b="0" dirty="0">
                <a:solidFill>
                  <a:srgbClr val="6600CC"/>
                </a:solidFill>
                <a:hlinkClick r:id="rId4" tooltip="Animaux"/>
              </a:rPr>
              <a:t>animaux</a:t>
            </a:r>
            <a:r>
              <a:rPr lang="fr-FR" sz="1400" b="0" dirty="0">
                <a:solidFill>
                  <a:srgbClr val="6600CC"/>
                </a:solidFill>
              </a:rPr>
              <a:t>, des </a:t>
            </a:r>
            <a:r>
              <a:rPr lang="fr-FR" sz="1400" b="0" dirty="0">
                <a:solidFill>
                  <a:srgbClr val="6600CC"/>
                </a:solidFill>
                <a:hlinkClick r:id="rId5" tooltip="Bactérie"/>
              </a:rPr>
              <a:t>bactéries</a:t>
            </a:r>
            <a:r>
              <a:rPr lang="fr-FR" sz="1400" b="0" dirty="0">
                <a:solidFill>
                  <a:srgbClr val="6600CC"/>
                </a:solidFill>
              </a:rPr>
              <a:t> et des </a:t>
            </a:r>
            <a:r>
              <a:rPr lang="fr-FR" sz="1400" b="0" dirty="0">
                <a:solidFill>
                  <a:srgbClr val="6600CC"/>
                </a:solidFill>
                <a:hlinkClick r:id="rId6" tooltip="Champignon"/>
              </a:rPr>
              <a:t>champignons</a:t>
            </a:r>
            <a:r>
              <a:rPr lang="fr-FR" sz="1400" b="0" dirty="0">
                <a:solidFill>
                  <a:srgbClr val="6600CC"/>
                </a:solidFill>
              </a:rPr>
              <a:t> du sol. L’humus est une matière souple et aérée, qui absorbe et retient bien l'</a:t>
            </a:r>
            <a:r>
              <a:rPr lang="fr-FR" sz="1400" b="0" dirty="0">
                <a:solidFill>
                  <a:srgbClr val="6600CC"/>
                </a:solidFill>
                <a:hlinkClick r:id="rId7" tooltip="Eau"/>
              </a:rPr>
              <a:t>eau</a:t>
            </a:r>
            <a:r>
              <a:rPr lang="fr-FR" sz="1400" b="0" dirty="0">
                <a:solidFill>
                  <a:srgbClr val="6600CC"/>
                </a:solidFill>
              </a:rPr>
              <a:t>, de </a:t>
            </a:r>
            <a:r>
              <a:rPr lang="fr-FR" sz="1400" b="0" dirty="0">
                <a:solidFill>
                  <a:srgbClr val="6600CC"/>
                </a:solidFill>
                <a:hlinkClick r:id="rId8" tooltip="Potentiel hydrogène"/>
              </a:rPr>
              <a:t>pH</a:t>
            </a:r>
            <a:r>
              <a:rPr lang="fr-FR" sz="1400" b="0" dirty="0">
                <a:solidFill>
                  <a:srgbClr val="6600CC"/>
                </a:solidFill>
              </a:rPr>
              <a:t> variable selon que la matière organique est liée ou non à des minéraux, d'aspect foncé (brunâtre à noir), à odeur caractéristique, variant selon qu'il s'agit d'un humus </a:t>
            </a:r>
            <a:r>
              <a:rPr lang="fr-FR" sz="1400" b="0" dirty="0">
                <a:solidFill>
                  <a:srgbClr val="6600CC"/>
                </a:solidFill>
                <a:hlinkClick r:id="rId9" tooltip="Forêt"/>
              </a:rPr>
              <a:t>forestier</a:t>
            </a:r>
            <a:r>
              <a:rPr lang="fr-FR" sz="1400" b="0" dirty="0">
                <a:solidFill>
                  <a:srgbClr val="6600CC"/>
                </a:solidFill>
              </a:rPr>
              <a:t>, de </a:t>
            </a:r>
            <a:r>
              <a:rPr lang="fr-FR" sz="1400" b="0" dirty="0">
                <a:solidFill>
                  <a:srgbClr val="6600CC"/>
                </a:solidFill>
                <a:hlinkClick r:id="rId10" tooltip="Prairie"/>
              </a:rPr>
              <a:t>prairie</a:t>
            </a:r>
            <a:r>
              <a:rPr lang="fr-FR" sz="1400" b="0" dirty="0">
                <a:solidFill>
                  <a:srgbClr val="6600CC"/>
                </a:solidFill>
              </a:rPr>
              <a:t>, ou de </a:t>
            </a:r>
            <a:r>
              <a:rPr lang="fr-FR" sz="1400" b="0" dirty="0">
                <a:solidFill>
                  <a:srgbClr val="6600CC"/>
                </a:solidFill>
                <a:hlinkClick r:id="rId11" tooltip="Agriculture"/>
              </a:rPr>
              <a:t>sol cultivé</a:t>
            </a:r>
            <a:r>
              <a:rPr lang="fr-FR" sz="1400" b="0" dirty="0">
                <a:solidFill>
                  <a:srgbClr val="6600CC"/>
                </a:solidFill>
              </a:rPr>
              <a:t>. L'humus est différent du </a:t>
            </a:r>
            <a:r>
              <a:rPr lang="fr-FR" sz="1400" b="0" dirty="0">
                <a:solidFill>
                  <a:srgbClr val="6600CC"/>
                </a:solidFill>
                <a:hlinkClick r:id="rId12" tooltip="Compost"/>
              </a:rPr>
              <a:t>compost</a:t>
            </a:r>
            <a:r>
              <a:rPr lang="fr-FR" sz="1400" b="0" dirty="0">
                <a:solidFill>
                  <a:srgbClr val="6600CC"/>
                </a:solidFill>
              </a:rPr>
              <a:t> par son origine naturelle, mais partage avec lui beaucoup de propriétés, notamment sa capacité à retenir l'eau et les </a:t>
            </a:r>
            <a:r>
              <a:rPr lang="fr-FR" sz="1400" b="0" dirty="0">
                <a:solidFill>
                  <a:srgbClr val="6600CC"/>
                </a:solidFill>
                <a:hlinkClick r:id="rId13" tooltip="Nutriment"/>
              </a:rPr>
              <a:t>nutriments</a:t>
            </a:r>
            <a:r>
              <a:rPr lang="fr-FR" sz="1400" b="0" dirty="0">
                <a:solidFill>
                  <a:srgbClr val="6600CC"/>
                </a:solidFill>
              </a:rPr>
              <a:t>. Dans le compartiment de la </a:t>
            </a:r>
            <a:r>
              <a:rPr lang="fr-FR" sz="1400" b="0" dirty="0">
                <a:solidFill>
                  <a:srgbClr val="6600CC"/>
                </a:solidFill>
                <a:hlinkClick r:id="rId14" tooltip="Biosphère"/>
              </a:rPr>
              <a:t>biosphère</a:t>
            </a:r>
            <a:r>
              <a:rPr lang="fr-FR" sz="1400" b="0" dirty="0">
                <a:solidFill>
                  <a:srgbClr val="6600CC"/>
                </a:solidFill>
              </a:rPr>
              <a:t> qu'est le sol, l'humus est la partie biologiquement la plus active. Il est le plus présent en zone tempérée, mais on a récemment redécouvert et étudié une sorte d'humus ancien et d'origine humaine en </a:t>
            </a:r>
            <a:r>
              <a:rPr lang="fr-FR" sz="1400" b="0" dirty="0">
                <a:solidFill>
                  <a:srgbClr val="6600CC"/>
                </a:solidFill>
                <a:hlinkClick r:id="rId15" tooltip="Amazonie"/>
              </a:rPr>
              <a:t>Amazonie</a:t>
            </a:r>
            <a:r>
              <a:rPr lang="fr-FR" sz="1400" b="0" dirty="0">
                <a:solidFill>
                  <a:srgbClr val="6600CC"/>
                </a:solidFill>
              </a:rPr>
              <a:t>: la </a:t>
            </a:r>
            <a:r>
              <a:rPr lang="fr-FR" sz="1400" b="0" i="1" dirty="0">
                <a:solidFill>
                  <a:srgbClr val="6600CC"/>
                </a:solidFill>
                <a:hlinkClick r:id="rId16" tooltip="Terra preta"/>
              </a:rPr>
              <a:t>terra </a:t>
            </a:r>
            <a:r>
              <a:rPr lang="fr-FR" sz="1400" b="0" i="1" dirty="0" err="1">
                <a:solidFill>
                  <a:srgbClr val="6600CC"/>
                </a:solidFill>
                <a:hlinkClick r:id="rId16" tooltip="Terra preta"/>
              </a:rPr>
              <a:t>preta</a:t>
            </a:r>
            <a:r>
              <a:rPr lang="fr-FR" sz="1400" b="0" dirty="0">
                <a:solidFill>
                  <a:srgbClr val="6600CC"/>
                </a:solidFill>
              </a:rPr>
              <a:t> ou terre noire. L'humus est absent des </a:t>
            </a:r>
            <a:r>
              <a:rPr lang="fr-FR" sz="1400" b="0" dirty="0">
                <a:solidFill>
                  <a:srgbClr val="6600CC"/>
                </a:solidFill>
                <a:hlinkClick r:id="rId17" tooltip="Désert"/>
              </a:rPr>
              <a:t>déserts</a:t>
            </a:r>
            <a:r>
              <a:rPr lang="fr-FR" sz="1400" b="0" dirty="0">
                <a:solidFill>
                  <a:srgbClr val="6600CC"/>
                </a:solidFill>
              </a:rPr>
              <a:t> et plus généralement de tout milieu dépourvu de végétation (hautes montagnes par exemple).</a:t>
            </a:r>
          </a:p>
          <a:p>
            <a:pPr algn="just" eaLnBrk="1" hangingPunct="1"/>
            <a:r>
              <a:rPr lang="fr-FR" sz="1200" i="1" dirty="0" smtClean="0">
                <a:solidFill>
                  <a:srgbClr val="6600CC"/>
                </a:solidFill>
              </a:rPr>
              <a:t>Hybridation</a:t>
            </a:r>
            <a:r>
              <a:rPr lang="fr-FR" sz="1200" b="0" dirty="0" smtClean="0">
                <a:solidFill>
                  <a:srgbClr val="6600CC"/>
                </a:solidFill>
              </a:rPr>
              <a:t> </a:t>
            </a:r>
            <a:r>
              <a:rPr lang="fr-FR" sz="1200" b="0" dirty="0">
                <a:solidFill>
                  <a:srgbClr val="6600CC"/>
                </a:solidFill>
              </a:rPr>
              <a:t>: croisement entre des animaux ou des plantes différents par un ou plusieurs caractères héréditaires, appartenant ou non à une même espèce. Le produit du croisement est un hybride.</a:t>
            </a:r>
          </a:p>
          <a:p>
            <a:pPr algn="just" eaLnBrk="1" hangingPunct="1"/>
            <a:r>
              <a:rPr lang="fr-FR" sz="1200" i="1" dirty="0">
                <a:solidFill>
                  <a:srgbClr val="6600CC"/>
                </a:solidFill>
              </a:rPr>
              <a:t>Hybride</a:t>
            </a:r>
            <a:r>
              <a:rPr lang="fr-FR" sz="1200" b="0" dirty="0">
                <a:solidFill>
                  <a:srgbClr val="6600CC"/>
                </a:solidFill>
              </a:rPr>
              <a:t> </a:t>
            </a:r>
            <a:r>
              <a:rPr lang="fr-FR" sz="1200" b="0" dirty="0" smtClean="0">
                <a:solidFill>
                  <a:srgbClr val="6600CC"/>
                </a:solidFill>
              </a:rPr>
              <a:t>: a) </a:t>
            </a:r>
            <a:r>
              <a:rPr lang="fr-FR" sz="1200" b="0" dirty="0">
                <a:solidFill>
                  <a:srgbClr val="6600CC"/>
                </a:solidFill>
              </a:rPr>
              <a:t>individu ou population obtenu par croisement naturel ou artificiel de deux espèces proches. Ses caractéristiques sont généralement intermédiaires entre celles des parents</a:t>
            </a:r>
            <a:r>
              <a:rPr lang="fr-FR" sz="1200" b="0" dirty="0" smtClean="0">
                <a:solidFill>
                  <a:srgbClr val="6600CC"/>
                </a:solidFill>
              </a:rPr>
              <a:t>. </a:t>
            </a:r>
            <a:r>
              <a:rPr lang="fr-FR" sz="1200" b="0" dirty="0">
                <a:solidFill>
                  <a:srgbClr val="6600CC"/>
                </a:solidFill>
              </a:rPr>
              <a:t>b</a:t>
            </a:r>
            <a:r>
              <a:rPr lang="fr-FR" sz="1200" b="0" dirty="0" smtClean="0">
                <a:solidFill>
                  <a:srgbClr val="6600CC"/>
                </a:solidFill>
              </a:rPr>
              <a:t>) </a:t>
            </a:r>
            <a:r>
              <a:rPr lang="fr-FR" sz="1200" b="0" dirty="0">
                <a:solidFill>
                  <a:srgbClr val="6600CC"/>
                </a:solidFill>
              </a:rPr>
              <a:t>descendance issue de parents appartenant à différentes espèces, variétés ou sous-espèces</a:t>
            </a:r>
            <a:r>
              <a:rPr lang="fr-FR" sz="1200" b="0" dirty="0" smtClean="0">
                <a:solidFill>
                  <a:srgbClr val="6600CC"/>
                </a:solidFill>
              </a:rPr>
              <a:t>.</a:t>
            </a:r>
          </a:p>
          <a:p>
            <a:pPr algn="just" eaLnBrk="1" hangingPunct="1"/>
            <a:r>
              <a:rPr lang="fr-FR" sz="1200" i="1" dirty="0">
                <a:solidFill>
                  <a:srgbClr val="6600CC"/>
                </a:solidFill>
              </a:rPr>
              <a:t>Hydrique</a:t>
            </a:r>
            <a:r>
              <a:rPr lang="fr-FR" sz="1200" b="0" dirty="0">
                <a:solidFill>
                  <a:srgbClr val="6600CC"/>
                </a:solidFill>
              </a:rPr>
              <a:t> (bilan) : donne la répartition de l'eau ayant pénétré dans un sol en eau perdue par drainage, eau retenue par le sol, eau évaporée, eau utilisée par les plantes. Le bilan est dit favorable quand l'eau utilisable par les plantes est importante.</a:t>
            </a:r>
          </a:p>
          <a:p>
            <a:pPr algn="just" eaLnBrk="1" hangingPunct="1"/>
            <a:r>
              <a:rPr lang="fr-FR" sz="1200" i="1" dirty="0" smtClean="0">
                <a:solidFill>
                  <a:srgbClr val="6600CC"/>
                </a:solidFill>
              </a:rPr>
              <a:t>Hygrophile</a:t>
            </a:r>
            <a:r>
              <a:rPr lang="fr-FR" sz="1200" b="0" dirty="0" smtClean="0">
                <a:solidFill>
                  <a:srgbClr val="6600CC"/>
                </a:solidFill>
              </a:rPr>
              <a:t> </a:t>
            </a:r>
            <a:r>
              <a:rPr lang="fr-FR" sz="1200" b="0" dirty="0">
                <a:solidFill>
                  <a:srgbClr val="6600CC"/>
                </a:solidFill>
              </a:rPr>
              <a:t>: a) Organisme qui a une préférence pour les lieux humides (exemple, le cloporte, la salamandre…). b) Arbre qui a besoin d'un sol gorgé d'eau. b) se dit d’une espèce ayant besoin de fortes quantités d’eau tout au long de son développement.</a:t>
            </a:r>
          </a:p>
          <a:p>
            <a:pPr algn="just" eaLnBrk="1" hangingPunct="1"/>
            <a:r>
              <a:rPr lang="fr-FR" sz="1200" i="1" dirty="0" err="1">
                <a:solidFill>
                  <a:srgbClr val="6600CC"/>
                </a:solidFill>
              </a:rPr>
              <a:t>Hygrosciaphile</a:t>
            </a:r>
            <a:r>
              <a:rPr lang="fr-FR" sz="1200" b="0" dirty="0">
                <a:solidFill>
                  <a:srgbClr val="6600CC"/>
                </a:solidFill>
              </a:rPr>
              <a:t> : Se dit d’une espèce recherchant des conditions d’ombre et de forte humidité atmosphérique</a:t>
            </a:r>
            <a:r>
              <a:rPr lang="fr-FR" sz="1200" b="0" dirty="0" smtClean="0">
                <a:solidFill>
                  <a:srgbClr val="6600CC"/>
                </a:solidFill>
              </a:rPr>
              <a:t>.</a:t>
            </a:r>
          </a:p>
          <a:p>
            <a:pPr algn="just" eaLnBrk="1" hangingPunct="1"/>
            <a:endParaRPr lang="fr-FR" sz="1200" b="0" dirty="0">
              <a:solidFill>
                <a:srgbClr val="6600CC"/>
              </a:solidFill>
            </a:endParaRPr>
          </a:p>
          <a:p>
            <a:pPr algn="just" eaLnBrk="1" hangingPunct="1"/>
            <a:r>
              <a:rPr lang="fr-FR" sz="1400" i="1" dirty="0">
                <a:solidFill>
                  <a:srgbClr val="6600CC"/>
                </a:solidFill>
              </a:rPr>
              <a:t>Impacts de la déforestation</a:t>
            </a:r>
            <a:r>
              <a:rPr lang="fr-FR" sz="1400" b="0" dirty="0">
                <a:solidFill>
                  <a:srgbClr val="6600CC"/>
                </a:solidFill>
              </a:rPr>
              <a:t> : Les impacts de celle-ci sont : a) sols mis à nu et exposés aux agressions climatiques, 2) réduction du recyclage des eaux de pluies vers l’intérieur des terres, 3) pluies d’été plus rares, limitant ainsi les rendements agricoles et le développement des forêts. Source : </a:t>
            </a:r>
            <a:r>
              <a:rPr lang="fr-FR" sz="1400" b="0" i="1" dirty="0">
                <a:solidFill>
                  <a:srgbClr val="6600CC"/>
                </a:solidFill>
              </a:rPr>
              <a:t>Le Plan B</a:t>
            </a:r>
            <a:r>
              <a:rPr lang="fr-FR" sz="1400" b="0" dirty="0">
                <a:solidFill>
                  <a:srgbClr val="6600CC"/>
                </a:solidFill>
              </a:rPr>
              <a:t>, Lester </a:t>
            </a:r>
            <a:r>
              <a:rPr lang="fr-FR" sz="1400" b="0" dirty="0" err="1">
                <a:solidFill>
                  <a:srgbClr val="6600CC"/>
                </a:solidFill>
              </a:rPr>
              <a:t>Brow</a:t>
            </a:r>
            <a:r>
              <a:rPr lang="fr-FR" sz="1400" b="0" dirty="0">
                <a:solidFill>
                  <a:srgbClr val="6600CC"/>
                </a:solidFill>
              </a:rPr>
              <a:t>, 2007</a:t>
            </a:r>
            <a:r>
              <a:rPr lang="fr-FR" sz="1400" b="0" dirty="0" smtClean="0">
                <a:solidFill>
                  <a:srgbClr val="6600CC"/>
                </a:solidFill>
              </a:rPr>
              <a:t>.</a:t>
            </a:r>
          </a:p>
          <a:p>
            <a:pPr algn="just" eaLnBrk="1" hangingPunct="1"/>
            <a:r>
              <a:rPr lang="fr-FR" sz="1400" i="1" dirty="0">
                <a:solidFill>
                  <a:srgbClr val="6600CC"/>
                </a:solidFill>
              </a:rPr>
              <a:t>Incendie de forêt</a:t>
            </a:r>
            <a:r>
              <a:rPr lang="fr-FR" sz="1400" b="0" i="1" dirty="0">
                <a:solidFill>
                  <a:srgbClr val="6600CC"/>
                </a:solidFill>
              </a:rPr>
              <a:t> </a:t>
            </a:r>
            <a:r>
              <a:rPr lang="fr-FR" sz="1400" b="0" dirty="0">
                <a:solidFill>
                  <a:srgbClr val="6600CC"/>
                </a:solidFill>
              </a:rPr>
              <a:t>: Incendie qui touche un massif boisé. Voir </a:t>
            </a:r>
            <a:r>
              <a:rPr lang="fr-FR" sz="1400" b="0" i="1" dirty="0">
                <a:solidFill>
                  <a:srgbClr val="6600CC"/>
                </a:solidFill>
              </a:rPr>
              <a:t>pare-feu, écobuage</a:t>
            </a:r>
            <a:r>
              <a:rPr lang="fr-FR" sz="1400" b="0" dirty="0">
                <a:solidFill>
                  <a:srgbClr val="6600CC"/>
                </a:solidFill>
              </a:rPr>
              <a:t> (synonyme de </a:t>
            </a:r>
            <a:r>
              <a:rPr lang="fr-FR" sz="1400" i="1" dirty="0">
                <a:solidFill>
                  <a:srgbClr val="6600CC"/>
                </a:solidFill>
              </a:rPr>
              <a:t>feu de forêt</a:t>
            </a:r>
            <a:r>
              <a:rPr lang="fr-FR" sz="1400" b="0" dirty="0" smtClean="0">
                <a:solidFill>
                  <a:srgbClr val="6600CC"/>
                </a:solidFill>
              </a:rPr>
              <a:t>).</a:t>
            </a:r>
            <a:endParaRPr lang="fr-FR" sz="1400" b="0" i="1" dirty="0">
              <a:solidFill>
                <a:srgbClr val="6600CC"/>
              </a:solidFill>
            </a:endParaRPr>
          </a:p>
        </p:txBody>
      </p:sp>
    </p:spTree>
    <p:extLst>
      <p:ext uri="{BB962C8B-B14F-4D97-AF65-F5344CB8AC3E}">
        <p14:creationId xmlns:p14="http://schemas.microsoft.com/office/powerpoint/2010/main" val="5057891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72EB70-A5CE-4EB1-89AF-1BF7F69E9479}" type="slidenum">
              <a:rPr lang="fr-FR" sz="1200" b="0">
                <a:solidFill>
                  <a:schemeClr val="tx1">
                    <a:tint val="75000"/>
                  </a:schemeClr>
                </a:solidFill>
                <a:latin typeface="Times New Roman" pitchFamily="18" charset="0"/>
              </a:rPr>
              <a:pPr algn="r" fontAlgn="auto">
                <a:spcBef>
                  <a:spcPts val="0"/>
                </a:spcBef>
                <a:spcAft>
                  <a:spcPts val="0"/>
                </a:spcAft>
                <a:defRPr/>
              </a:pPr>
              <a:t>177</a:t>
            </a:fld>
            <a:endParaRPr lang="fr-FR" sz="1200" b="0" dirty="0">
              <a:solidFill>
                <a:schemeClr val="tx1">
                  <a:tint val="75000"/>
                </a:schemeClr>
              </a:solidFill>
              <a:latin typeface="Times New Roman" pitchFamily="18" charset="0"/>
            </a:endParaRPr>
          </a:p>
        </p:txBody>
      </p:sp>
      <p:sp>
        <p:nvSpPr>
          <p:cNvPr id="171012" name="ZoneTexte 4"/>
          <p:cNvSpPr txBox="1">
            <a:spLocks noChangeArrowheads="1"/>
          </p:cNvSpPr>
          <p:nvPr/>
        </p:nvSpPr>
        <p:spPr bwMode="auto">
          <a:xfrm>
            <a:off x="142875" y="928688"/>
            <a:ext cx="885825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b="0" i="1"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Indéhiscent</a:t>
            </a:r>
            <a:r>
              <a:rPr lang="fr-FR" sz="1200" b="0" dirty="0" smtClean="0">
                <a:solidFill>
                  <a:srgbClr val="6600CC"/>
                </a:solidFill>
              </a:rPr>
              <a:t> </a:t>
            </a:r>
            <a:r>
              <a:rPr lang="fr-FR" sz="1200" b="0" dirty="0">
                <a:solidFill>
                  <a:srgbClr val="6600CC"/>
                </a:solidFill>
              </a:rPr>
              <a:t>(Botanique) : Se dit d'un organe, notamment un fruit, qui ne s'ouvre pas spontanément à la maturité</a:t>
            </a:r>
            <a:r>
              <a:rPr lang="fr-FR" sz="1200" b="0" dirty="0" smtClean="0">
                <a:solidFill>
                  <a:srgbClr val="6600CC"/>
                </a:solidFill>
              </a:rPr>
              <a:t>.</a:t>
            </a:r>
          </a:p>
          <a:p>
            <a:pPr algn="just" eaLnBrk="1" hangingPunct="1"/>
            <a:r>
              <a:rPr lang="fr-FR" sz="1200" i="1" dirty="0">
                <a:solidFill>
                  <a:srgbClr val="6600CC"/>
                </a:solidFill>
              </a:rPr>
              <a:t>Indigène</a:t>
            </a:r>
            <a:r>
              <a:rPr lang="fr-FR" sz="1200" b="0" dirty="0">
                <a:solidFill>
                  <a:srgbClr val="6600CC"/>
                </a:solidFill>
              </a:rPr>
              <a:t> : espèce diffusée hors de son aire naturelle et considérée comme désormais acclimatée.</a:t>
            </a:r>
          </a:p>
          <a:p>
            <a:pPr algn="just" eaLnBrk="1" hangingPunct="1"/>
            <a:r>
              <a:rPr lang="fr-FR" sz="1400" i="1" dirty="0" smtClean="0">
                <a:solidFill>
                  <a:srgbClr val="6600CC"/>
                </a:solidFill>
              </a:rPr>
              <a:t>Intégrité </a:t>
            </a:r>
            <a:r>
              <a:rPr lang="fr-FR" sz="1400" i="1" dirty="0">
                <a:solidFill>
                  <a:srgbClr val="6600CC"/>
                </a:solidFill>
              </a:rPr>
              <a:t>de la forêt</a:t>
            </a:r>
            <a:r>
              <a:rPr lang="fr-FR" sz="1400" b="0" dirty="0">
                <a:solidFill>
                  <a:srgbClr val="6600CC"/>
                </a:solidFill>
              </a:rPr>
              <a:t> : Composition, dynamique, fonctions et attributs structurels d'une forêt naturelle.</a:t>
            </a:r>
            <a:r>
              <a:rPr lang="fr-FR" sz="1400" dirty="0"/>
              <a:t> </a:t>
            </a:r>
          </a:p>
          <a:p>
            <a:pPr algn="just" eaLnBrk="1" hangingPunct="1"/>
            <a:r>
              <a:rPr lang="fr-FR" sz="1400" i="1" dirty="0">
                <a:solidFill>
                  <a:srgbClr val="6600CC"/>
                </a:solidFill>
              </a:rPr>
              <a:t>Invasive ou Invasif </a:t>
            </a:r>
            <a:r>
              <a:rPr lang="fr-FR" sz="1400" b="0" dirty="0">
                <a:solidFill>
                  <a:srgbClr val="6600CC"/>
                </a:solidFill>
              </a:rPr>
              <a:t>: voir </a:t>
            </a:r>
            <a:r>
              <a:rPr lang="fr-FR" sz="1400" b="0" i="1" dirty="0">
                <a:solidFill>
                  <a:srgbClr val="6600CC"/>
                </a:solidFill>
              </a:rPr>
              <a:t>espèce invasive</a:t>
            </a:r>
            <a:r>
              <a:rPr lang="fr-FR" sz="1400" b="0" dirty="0">
                <a:solidFill>
                  <a:srgbClr val="6600CC"/>
                </a:solidFill>
              </a:rPr>
              <a:t>.</a:t>
            </a:r>
            <a:endParaRPr lang="fr-FR" sz="1400" i="1" dirty="0">
              <a:solidFill>
                <a:srgbClr val="6600CC"/>
              </a:solidFill>
            </a:endParaRPr>
          </a:p>
          <a:p>
            <a:pPr algn="just" eaLnBrk="1" hangingPunct="1"/>
            <a:r>
              <a:rPr lang="fr-FR" sz="1400" i="1" dirty="0" smtClean="0">
                <a:solidFill>
                  <a:srgbClr val="6600CC"/>
                </a:solidFill>
              </a:rPr>
              <a:t>Inventaire </a:t>
            </a:r>
            <a:r>
              <a:rPr lang="fr-FR" sz="1400" i="1" dirty="0">
                <a:solidFill>
                  <a:srgbClr val="6600CC"/>
                </a:solidFill>
              </a:rPr>
              <a:t>forestier national </a:t>
            </a:r>
            <a:r>
              <a:rPr lang="fr-FR" sz="1400" b="0" dirty="0">
                <a:solidFill>
                  <a:srgbClr val="6600CC"/>
                </a:solidFill>
              </a:rPr>
              <a:t>: Établissement public national français, créé en 1958 et chargé de l’inventaire permanent des ressources forestières nationales pour une meilleure connaissance des potentialités de la forêt française.</a:t>
            </a:r>
          </a:p>
          <a:p>
            <a:pPr algn="just" eaLnBrk="1" hangingPunct="1"/>
            <a:r>
              <a:rPr lang="fr-FR" sz="1400" i="1" dirty="0">
                <a:solidFill>
                  <a:srgbClr val="6600CC"/>
                </a:solidFill>
              </a:rPr>
              <a:t>Inventaire typologique</a:t>
            </a:r>
            <a:r>
              <a:rPr lang="fr-FR" sz="1400" b="0" dirty="0">
                <a:solidFill>
                  <a:srgbClr val="6600CC"/>
                </a:solidFill>
              </a:rPr>
              <a:t> : outil  de description de description et d’estimation des peuplements s’appuyant sur les typologies des peuplements (en général une cartographie du peuplement avec une densité d’inventaire des arbres variable selon les objectifs fixés par le forestier) (voir typologie).</a:t>
            </a:r>
          </a:p>
          <a:p>
            <a:pPr algn="just" eaLnBrk="1" hangingPunct="1"/>
            <a:r>
              <a:rPr lang="fr-FR" sz="1400" i="1" dirty="0">
                <a:solidFill>
                  <a:srgbClr val="6600CC"/>
                </a:solidFill>
              </a:rPr>
              <a:t>IFSA</a:t>
            </a:r>
            <a:r>
              <a:rPr lang="fr-FR" sz="1400" b="0" i="1" dirty="0">
                <a:solidFill>
                  <a:srgbClr val="6600CC"/>
                </a:solidFill>
              </a:rPr>
              <a:t> (INTERNATIONAL FORESTRY STUDENTS’ASSOCIATION) : </a:t>
            </a:r>
            <a:r>
              <a:rPr lang="fr-FR" sz="1400" b="0" dirty="0">
                <a:solidFill>
                  <a:srgbClr val="6600CC"/>
                </a:solidFill>
              </a:rPr>
              <a:t>Association internationale des étudiants en foresterie, réseau dont le but est d’enrichir l’enseignement classique des étudiants en foresterie.</a:t>
            </a:r>
          </a:p>
          <a:p>
            <a:pPr algn="just" eaLnBrk="1" hangingPunct="1"/>
            <a:r>
              <a:rPr lang="fr-FR" sz="1200" i="1" dirty="0" err="1">
                <a:solidFill>
                  <a:srgbClr val="6600CC"/>
                </a:solidFill>
              </a:rPr>
              <a:t>Igapo</a:t>
            </a:r>
            <a:r>
              <a:rPr lang="fr-FR" sz="1200" i="1" dirty="0">
                <a:solidFill>
                  <a:srgbClr val="6600CC"/>
                </a:solidFill>
              </a:rPr>
              <a:t> </a:t>
            </a:r>
            <a:r>
              <a:rPr lang="fr-FR" sz="1200" b="0" dirty="0">
                <a:solidFill>
                  <a:srgbClr val="6600CC"/>
                </a:solidFill>
              </a:rPr>
              <a:t>: Mot d’origine tupi désignant la partie de la forêt amazonienne qui reste marécageuse après les crues, dans les zones basses de la plaine d’inondation (</a:t>
            </a:r>
            <a:r>
              <a:rPr lang="fr-FR" sz="1200" b="0" dirty="0" err="1">
                <a:solidFill>
                  <a:srgbClr val="6600CC"/>
                </a:solidFill>
              </a:rPr>
              <a:t>varzéa</a:t>
            </a:r>
            <a:r>
              <a:rPr lang="fr-FR" sz="1200" b="0" dirty="0">
                <a:solidFill>
                  <a:srgbClr val="6600CC"/>
                </a:solidFill>
              </a:rPr>
              <a:t>) ou le long des rives de l’Amazone</a:t>
            </a:r>
            <a:r>
              <a:rPr lang="fr-FR" sz="1200" b="0" dirty="0" smtClean="0">
                <a:solidFill>
                  <a:srgbClr val="6600CC"/>
                </a:solidFill>
              </a:rPr>
              <a:t>.</a:t>
            </a:r>
          </a:p>
          <a:p>
            <a:pPr algn="just" eaLnBrk="1" hangingPunct="1"/>
            <a:r>
              <a:rPr lang="fr-FR" sz="1200" i="1" dirty="0">
                <a:solidFill>
                  <a:srgbClr val="6600CC"/>
                </a:solidFill>
              </a:rPr>
              <a:t>Ilots de confinement </a:t>
            </a:r>
            <a:r>
              <a:rPr lang="fr-FR" sz="1200" b="0" dirty="0">
                <a:solidFill>
                  <a:srgbClr val="6600CC"/>
                </a:solidFill>
              </a:rPr>
              <a:t>: zones où peuvent survivre telle ou telle espèce vivante (souvent des </a:t>
            </a:r>
            <a:r>
              <a:rPr lang="fr-FR" sz="1200" i="1" dirty="0">
                <a:solidFill>
                  <a:srgbClr val="6600CC"/>
                </a:solidFill>
              </a:rPr>
              <a:t>forêts résiduelles</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Ilot forestier </a:t>
            </a:r>
            <a:r>
              <a:rPr lang="fr-FR" sz="1400" b="0" dirty="0" smtClean="0">
                <a:solidFill>
                  <a:srgbClr val="6600CC"/>
                </a:solidFill>
              </a:rPr>
              <a:t>(</a:t>
            </a:r>
            <a:r>
              <a:rPr lang="fr-FR" sz="1400" b="0" i="1" dirty="0" smtClean="0">
                <a:solidFill>
                  <a:srgbClr val="6600CC"/>
                </a:solidFill>
              </a:rPr>
              <a:t>îlot forestier</a:t>
            </a:r>
            <a:r>
              <a:rPr lang="fr-FR" sz="1400" b="0" dirty="0" smtClean="0">
                <a:solidFill>
                  <a:srgbClr val="6600CC"/>
                </a:solidFill>
              </a:rPr>
              <a:t>) : </a:t>
            </a:r>
            <a:r>
              <a:rPr lang="fr-FR" sz="1400" b="0" dirty="0">
                <a:solidFill>
                  <a:srgbClr val="6600CC"/>
                </a:solidFill>
              </a:rPr>
              <a:t>Petites parcelles de forêt éloignées des grandes aires boisées (voir </a:t>
            </a:r>
            <a:r>
              <a:rPr lang="fr-FR" sz="1400" b="0" i="1" dirty="0">
                <a:solidFill>
                  <a:srgbClr val="6600CC"/>
                </a:solidFill>
              </a:rPr>
              <a:t>forêts </a:t>
            </a:r>
            <a:r>
              <a:rPr lang="fr-FR" sz="1400" b="0" i="1" dirty="0" err="1">
                <a:solidFill>
                  <a:srgbClr val="6600CC"/>
                </a:solidFill>
              </a:rPr>
              <a:t>relictuelles</a:t>
            </a:r>
            <a:r>
              <a:rPr lang="fr-FR" sz="1400" b="0" dirty="0">
                <a:solidFill>
                  <a:srgbClr val="6600CC"/>
                </a:solidFill>
              </a:rPr>
              <a:t> et </a:t>
            </a:r>
            <a:r>
              <a:rPr lang="fr-FR" sz="1400" b="0" i="1" dirty="0">
                <a:solidFill>
                  <a:srgbClr val="6600CC"/>
                </a:solidFill>
              </a:rPr>
              <a:t>Kaya</a:t>
            </a:r>
            <a:r>
              <a:rPr lang="fr-FR" sz="1400" b="0" dirty="0">
                <a:solidFill>
                  <a:srgbClr val="6600CC"/>
                </a:solidFill>
              </a:rPr>
              <a:t>).</a:t>
            </a:r>
          </a:p>
          <a:p>
            <a:pPr algn="just" eaLnBrk="1" hangingPunct="1"/>
            <a:r>
              <a:rPr lang="fr-FR" sz="1400" i="1" dirty="0" err="1">
                <a:hlinkClick r:id="rId2" tooltip="Inéquienne"/>
              </a:rPr>
              <a:t>Inéquienne</a:t>
            </a:r>
            <a:r>
              <a:rPr lang="fr-FR" sz="1400" b="0" dirty="0">
                <a:solidFill>
                  <a:srgbClr val="6600CC"/>
                </a:solidFill>
              </a:rPr>
              <a:t> : Se dit d’une forêt, d’un peuplement d’arbres d’âges différents. Contraire de </a:t>
            </a:r>
            <a:r>
              <a:rPr lang="fr-FR" sz="1400" i="1" dirty="0">
                <a:solidFill>
                  <a:srgbClr val="6600CC"/>
                </a:solidFill>
              </a:rPr>
              <a:t>équienne</a:t>
            </a:r>
            <a:r>
              <a:rPr lang="fr-FR" sz="1400" b="0" dirty="0">
                <a:solidFill>
                  <a:srgbClr val="6600CC"/>
                </a:solidFill>
              </a:rPr>
              <a:t>.</a:t>
            </a:r>
          </a:p>
          <a:p>
            <a:pPr algn="just" eaLnBrk="1" hangingPunct="1"/>
            <a:r>
              <a:rPr lang="fr-FR" sz="1200" i="1" dirty="0">
                <a:solidFill>
                  <a:srgbClr val="6600CC"/>
                </a:solidFill>
              </a:rPr>
              <a:t>Intrant</a:t>
            </a:r>
            <a:r>
              <a:rPr lang="fr-FR" sz="1200" b="0" dirty="0">
                <a:solidFill>
                  <a:srgbClr val="6600CC"/>
                </a:solidFill>
              </a:rPr>
              <a:t> : </a:t>
            </a:r>
            <a:r>
              <a:rPr lang="fr-FR" sz="1200" b="0" i="1" dirty="0">
                <a:solidFill>
                  <a:srgbClr val="6600CC"/>
                </a:solidFill>
              </a:rPr>
              <a:t>En </a:t>
            </a:r>
            <a:r>
              <a:rPr lang="fr-FR" sz="1200" b="0" i="1" dirty="0">
                <a:solidFill>
                  <a:srgbClr val="6600CC"/>
                </a:solidFill>
                <a:hlinkClick r:id="rId3" tooltip="Agriculture"/>
              </a:rPr>
              <a:t>agriculture</a:t>
            </a:r>
            <a:r>
              <a:rPr lang="fr-FR" sz="1200" b="0" i="1" dirty="0">
                <a:solidFill>
                  <a:srgbClr val="6600CC"/>
                </a:solidFill>
              </a:rPr>
              <a:t>, on appelle « </a:t>
            </a:r>
            <a:r>
              <a:rPr lang="fr-FR" sz="1200" i="1" dirty="0">
                <a:solidFill>
                  <a:srgbClr val="6600CC"/>
                </a:solidFill>
              </a:rPr>
              <a:t>intrants</a:t>
            </a:r>
            <a:r>
              <a:rPr lang="fr-FR" sz="1200" b="0" i="1" dirty="0">
                <a:solidFill>
                  <a:srgbClr val="6600CC"/>
                </a:solidFill>
              </a:rPr>
              <a:t> » les différents produits apportés aux </a:t>
            </a:r>
            <a:r>
              <a:rPr lang="fr-FR" sz="1200" b="0" i="1" dirty="0">
                <a:solidFill>
                  <a:srgbClr val="6600CC"/>
                </a:solidFill>
                <a:hlinkClick r:id="rId4" tooltip="Terre"/>
              </a:rPr>
              <a:t>terres</a:t>
            </a:r>
            <a:r>
              <a:rPr lang="fr-FR" sz="1200" b="0" i="1" dirty="0">
                <a:solidFill>
                  <a:srgbClr val="6600CC"/>
                </a:solidFill>
              </a:rPr>
              <a:t> et aux </a:t>
            </a:r>
            <a:r>
              <a:rPr lang="fr-FR" sz="1200" b="0" i="1" dirty="0">
                <a:solidFill>
                  <a:srgbClr val="6600CC"/>
                </a:solidFill>
                <a:hlinkClick r:id="rId5" tooltip="Culture"/>
              </a:rPr>
              <a:t>cultures</a:t>
            </a:r>
            <a:r>
              <a:rPr lang="fr-FR" sz="1200" b="0" i="1" dirty="0">
                <a:solidFill>
                  <a:srgbClr val="6600CC"/>
                </a:solidFill>
              </a:rPr>
              <a:t>, ce terme comprend :</a:t>
            </a:r>
            <a:endParaRPr lang="fr-FR" sz="1200" b="0" dirty="0">
              <a:solidFill>
                <a:srgbClr val="6600CC"/>
              </a:solidFill>
            </a:endParaRPr>
          </a:p>
          <a:p>
            <a:pPr algn="just" eaLnBrk="1" hangingPunct="1">
              <a:buFontTx/>
              <a:buChar char="•"/>
            </a:pPr>
            <a:r>
              <a:rPr lang="fr-FR" sz="1200" b="0" dirty="0">
                <a:solidFill>
                  <a:srgbClr val="6600CC"/>
                </a:solidFill>
              </a:rPr>
              <a:t> les </a:t>
            </a:r>
            <a:r>
              <a:rPr lang="fr-FR" sz="1200" b="0" dirty="0">
                <a:solidFill>
                  <a:srgbClr val="6600CC"/>
                </a:solidFill>
                <a:hlinkClick r:id="rId6" tooltip="Engrais"/>
              </a:rPr>
              <a:t>engrais</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7" tooltip="Amendement (agriculture)"/>
              </a:rPr>
              <a:t>amendements</a:t>
            </a:r>
            <a:r>
              <a:rPr lang="fr-FR" sz="1200" b="0" dirty="0">
                <a:solidFill>
                  <a:srgbClr val="6600CC"/>
                </a:solidFill>
              </a:rPr>
              <a:t> (éléments améliorants les propriétés </a:t>
            </a:r>
            <a:r>
              <a:rPr lang="fr-FR" sz="1200" b="0" dirty="0">
                <a:solidFill>
                  <a:srgbClr val="6600CC"/>
                </a:solidFill>
                <a:hlinkClick r:id="rId8" tooltip="Physique"/>
              </a:rPr>
              <a:t>physiques</a:t>
            </a:r>
            <a:r>
              <a:rPr lang="fr-FR" sz="1200" b="0" dirty="0">
                <a:solidFill>
                  <a:srgbClr val="6600CC"/>
                </a:solidFill>
              </a:rPr>
              <a:t> et </a:t>
            </a:r>
            <a:r>
              <a:rPr lang="fr-FR" sz="1200" b="0" dirty="0">
                <a:solidFill>
                  <a:srgbClr val="6600CC"/>
                </a:solidFill>
                <a:hlinkClick r:id="rId9" tooltip="Chimie"/>
              </a:rPr>
              <a:t>chimiques</a:t>
            </a:r>
            <a:r>
              <a:rPr lang="fr-FR" sz="1200" b="0" dirty="0">
                <a:solidFill>
                  <a:srgbClr val="6600CC"/>
                </a:solidFill>
              </a:rPr>
              <a:t> du </a:t>
            </a:r>
            <a:r>
              <a:rPr lang="fr-FR" sz="1200" b="0" dirty="0">
                <a:solidFill>
                  <a:srgbClr val="6600CC"/>
                </a:solidFill>
                <a:hlinkClick r:id="rId10" tooltip="Sol (pédologie)"/>
              </a:rPr>
              <a:t>sol</a:t>
            </a:r>
            <a:r>
              <a:rPr lang="fr-FR" sz="1200" b="0" dirty="0">
                <a:solidFill>
                  <a:srgbClr val="6600CC"/>
                </a:solidFill>
              </a:rPr>
              <a:t>, tels que le </a:t>
            </a:r>
            <a:r>
              <a:rPr lang="fr-FR" sz="1200" b="0" dirty="0">
                <a:solidFill>
                  <a:srgbClr val="6600CC"/>
                </a:solidFill>
                <a:hlinkClick r:id="rId11" tooltip="Sable"/>
              </a:rPr>
              <a:t>sable</a:t>
            </a:r>
            <a:r>
              <a:rPr lang="fr-FR" sz="1200" b="0" dirty="0">
                <a:solidFill>
                  <a:srgbClr val="6600CC"/>
                </a:solidFill>
              </a:rPr>
              <a:t>, la </a:t>
            </a:r>
            <a:r>
              <a:rPr lang="fr-FR" sz="1200" b="0" dirty="0">
                <a:solidFill>
                  <a:srgbClr val="6600CC"/>
                </a:solidFill>
                <a:hlinkClick r:id="rId12" tooltip="Tourbe"/>
              </a:rPr>
              <a:t>tourbe</a:t>
            </a:r>
            <a:r>
              <a:rPr lang="fr-FR" sz="1200" b="0" dirty="0">
                <a:solidFill>
                  <a:srgbClr val="6600CC"/>
                </a:solidFill>
              </a:rPr>
              <a:t>, la </a:t>
            </a:r>
            <a:r>
              <a:rPr lang="fr-FR" sz="1200" i="1" dirty="0">
                <a:solidFill>
                  <a:srgbClr val="6600CC"/>
                </a:solidFill>
                <a:hlinkClick r:id="rId13" tooltip="Chaux (chimie)"/>
              </a:rPr>
              <a:t>chaux</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14" tooltip="Produit phytosanitaire"/>
              </a:rPr>
              <a:t>produits phytosanitaires</a:t>
            </a:r>
            <a:r>
              <a:rPr lang="fr-FR" sz="1200" b="0" dirty="0">
                <a:solidFill>
                  <a:srgbClr val="6600CC"/>
                </a:solidFill>
              </a:rPr>
              <a:t>, </a:t>
            </a:r>
          </a:p>
          <a:p>
            <a:pPr algn="just" eaLnBrk="1" hangingPunct="1">
              <a:buFontTx/>
              <a:buChar char="•"/>
            </a:pPr>
            <a:r>
              <a:rPr lang="fr-FR" sz="1200" b="0" dirty="0">
                <a:solidFill>
                  <a:srgbClr val="6600CC"/>
                </a:solidFill>
              </a:rPr>
              <a:t> les activateurs ou retardateurs de </a:t>
            </a:r>
            <a:r>
              <a:rPr lang="fr-FR" sz="1200" b="0" dirty="0">
                <a:solidFill>
                  <a:srgbClr val="6600CC"/>
                </a:solidFill>
                <a:hlinkClick r:id="rId15" tooltip="Croissance végétale"/>
              </a:rPr>
              <a:t>croissance</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16" tooltip="Semence (agriculture)"/>
              </a:rPr>
              <a:t>semences</a:t>
            </a:r>
            <a:r>
              <a:rPr lang="fr-FR" sz="1200" b="0" dirty="0">
                <a:solidFill>
                  <a:srgbClr val="6600CC"/>
                </a:solidFill>
              </a:rPr>
              <a:t> (et plants) peuvent être considérées comme le premier intrant en agriculture. Mais les semences sont à la fois une production agricole et un outil de production. Elles sont généralement achetées à l'extérieur, mais certaines espèces (comme le blé) sont souvent produites sur la ferme.</a:t>
            </a:r>
            <a:r>
              <a:rPr lang="fr-FR" sz="1200" dirty="0">
                <a:solidFill>
                  <a:srgbClr val="6600CC"/>
                </a:solidFill>
              </a:rPr>
              <a:t> </a:t>
            </a:r>
            <a:endParaRPr lang="fr-FR" sz="1200" b="0" dirty="0">
              <a:solidFill>
                <a:srgbClr val="6600CC"/>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73FE733-241E-426D-A821-9A4EFFC3373E}" type="slidenum">
              <a:rPr lang="fr-FR" sz="1200" b="0">
                <a:solidFill>
                  <a:schemeClr val="tx1">
                    <a:tint val="75000"/>
                  </a:schemeClr>
                </a:solidFill>
                <a:latin typeface="Times New Roman" pitchFamily="18" charset="0"/>
              </a:rPr>
              <a:pPr algn="r" fontAlgn="auto">
                <a:spcBef>
                  <a:spcPts val="0"/>
                </a:spcBef>
                <a:spcAft>
                  <a:spcPts val="0"/>
                </a:spcAft>
                <a:defRPr/>
              </a:pPr>
              <a:t>178</a:t>
            </a:fld>
            <a:endParaRPr lang="fr-FR" sz="1200" b="0" dirty="0">
              <a:solidFill>
                <a:schemeClr val="tx1">
                  <a:tint val="75000"/>
                </a:schemeClr>
              </a:solidFill>
              <a:latin typeface="Times New Roman" pitchFamily="18" charset="0"/>
            </a:endParaRPr>
          </a:p>
        </p:txBody>
      </p:sp>
      <p:sp>
        <p:nvSpPr>
          <p:cNvPr id="172036" name="ZoneTexte 4"/>
          <p:cNvSpPr txBox="1">
            <a:spLocks noChangeArrowheads="1"/>
          </p:cNvSpPr>
          <p:nvPr/>
        </p:nvSpPr>
        <p:spPr bwMode="auto">
          <a:xfrm>
            <a:off x="214313" y="928688"/>
            <a:ext cx="8786812"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400" i="1" dirty="0">
                <a:solidFill>
                  <a:srgbClr val="6600CC"/>
                </a:solidFill>
                <a:hlinkClick r:id="rId2" tooltip="Écologie des insectes forestiers"/>
              </a:rPr>
              <a:t>Insecte forestier</a:t>
            </a:r>
            <a:r>
              <a:rPr lang="fr-FR" sz="1400" b="0" dirty="0">
                <a:solidFill>
                  <a:srgbClr val="6600CC"/>
                </a:solidFill>
              </a:rPr>
              <a:t> : Insecte vivant en forêt. </a:t>
            </a:r>
          </a:p>
          <a:p>
            <a:pPr algn="just" eaLnBrk="1" hangingPunct="1"/>
            <a:r>
              <a:rPr lang="fr-FR" sz="1400" i="1" dirty="0">
                <a:solidFill>
                  <a:srgbClr val="6600CC"/>
                </a:solidFill>
                <a:hlinkClick r:id="rId3" tooltip="Insecte xylophage"/>
              </a:rPr>
              <a:t>Insecte xylophage</a:t>
            </a:r>
            <a:r>
              <a:rPr lang="fr-FR" sz="1400" b="0" dirty="0">
                <a:solidFill>
                  <a:srgbClr val="6600CC"/>
                </a:solidFill>
              </a:rPr>
              <a:t> : Insecte dont le régime alimentaire est composé de bois.</a:t>
            </a:r>
            <a:endParaRPr lang="fr-FR" sz="1400" b="0" i="1" dirty="0">
              <a:solidFill>
                <a:srgbClr val="6600CC"/>
              </a:solidFill>
            </a:endParaRPr>
          </a:p>
          <a:p>
            <a:pPr algn="just" eaLnBrk="1" hangingPunct="1"/>
            <a:r>
              <a:rPr lang="fr-FR" sz="1200" i="1" dirty="0">
                <a:solidFill>
                  <a:srgbClr val="6600CC"/>
                </a:solidFill>
              </a:rPr>
              <a:t>Inselberg</a:t>
            </a:r>
            <a:r>
              <a:rPr lang="fr-FR" sz="1200" b="0" dirty="0">
                <a:solidFill>
                  <a:srgbClr val="6600CC"/>
                </a:solidFill>
              </a:rPr>
              <a:t> : Colline ou montagne isolée s’élevant abruptement des environs.</a:t>
            </a:r>
          </a:p>
          <a:p>
            <a:pPr algn="just" eaLnBrk="1" hangingPunct="1"/>
            <a:r>
              <a:rPr lang="fr-FR" sz="1200" b="0" i="1" dirty="0">
                <a:solidFill>
                  <a:srgbClr val="6600CC"/>
                </a:solidFill>
                <a:hlinkClick r:id="rId4" tooltip="L'Institut canadien de recherches en génie forestier"/>
              </a:rPr>
              <a:t>Institut canadien de recherches en génie forestier (FERIC)</a:t>
            </a:r>
            <a:r>
              <a:rPr lang="fr-FR" sz="1200" b="0" i="1" dirty="0">
                <a:solidFill>
                  <a:srgbClr val="6600CC"/>
                </a:solidFill>
              </a:rPr>
              <a:t> </a:t>
            </a:r>
            <a:r>
              <a:rPr lang="fr-FR" sz="1200" b="0" dirty="0">
                <a:solidFill>
                  <a:srgbClr val="6600CC"/>
                </a:solidFill>
              </a:rPr>
              <a:t>: organisme privé de recherche et de développement à but non lucratif, ayant pour mandat d'améliorer les opérations forestières au Canada liées à la coupe et au transport du bois ainsi qu'à la sylviculture, dans le contexte du développement durable.  Site : </a:t>
            </a:r>
            <a:r>
              <a:rPr lang="fr-FR" sz="1200" b="0" dirty="0">
                <a:solidFill>
                  <a:srgbClr val="6600CC"/>
                </a:solidFill>
                <a:hlinkClick r:id="rId5"/>
              </a:rPr>
              <a:t>www.cif-ifc.org</a:t>
            </a:r>
            <a:r>
              <a:rPr lang="fr-FR" sz="1200" b="0" dirty="0">
                <a:solidFill>
                  <a:srgbClr val="6600CC"/>
                </a:solidFill>
              </a:rPr>
              <a:t> </a:t>
            </a:r>
          </a:p>
          <a:p>
            <a:pPr algn="just" eaLnBrk="1" hangingPunct="1"/>
            <a:r>
              <a:rPr lang="fr-FR" sz="1200" i="1" dirty="0">
                <a:solidFill>
                  <a:srgbClr val="6600CC"/>
                </a:solidFill>
                <a:hlinkClick r:id="rId6" tooltip="Institut forestier et agricole du Sahel"/>
              </a:rPr>
              <a:t>Institut forestier et agricole du Sahel</a:t>
            </a:r>
            <a:r>
              <a:rPr lang="fr-FR" sz="1200" i="1" dirty="0">
                <a:solidFill>
                  <a:srgbClr val="6600CC"/>
                </a:solidFill>
              </a:rPr>
              <a:t> </a:t>
            </a:r>
            <a:r>
              <a:rPr lang="fr-FR" sz="1200" dirty="0">
                <a:solidFill>
                  <a:srgbClr val="6600CC"/>
                </a:solidFill>
              </a:rPr>
              <a:t>(IFAS) </a:t>
            </a:r>
            <a:r>
              <a:rPr lang="fr-FR" sz="1200" b="0" dirty="0">
                <a:solidFill>
                  <a:srgbClr val="6600CC"/>
                </a:solidFill>
              </a:rPr>
              <a:t>: Organisme de formation agricole rural du Sahel destiné à aider les populations environnantes à se doter des techniques et des outils pour effectuer la transition entre une agriculture vivrière de pénurie et une agriculture commerciale prospère (à vérifier. Voir peut-être INERA Burkina Faso, dans la liste des adresses plus loin).</a:t>
            </a:r>
          </a:p>
          <a:p>
            <a:pPr algn="just" eaLnBrk="1" hangingPunct="1"/>
            <a:r>
              <a:rPr lang="fr-FR" sz="1200" i="1" dirty="0">
                <a:solidFill>
                  <a:srgbClr val="6600CC"/>
                </a:solidFill>
              </a:rPr>
              <a:t>Interglaciaire</a:t>
            </a:r>
            <a:r>
              <a:rPr lang="fr-FR" sz="1200" b="0" dirty="0">
                <a:solidFill>
                  <a:srgbClr val="6600CC"/>
                </a:solidFill>
              </a:rPr>
              <a:t> : Entre deux période glaciaires.</a:t>
            </a:r>
          </a:p>
          <a:p>
            <a:pPr algn="just" eaLnBrk="1" hangingPunct="1"/>
            <a:r>
              <a:rPr lang="fr-FR" sz="1400" i="1" dirty="0">
                <a:solidFill>
                  <a:srgbClr val="6600CC"/>
                </a:solidFill>
                <a:hlinkClick r:id="rId7" tooltip="Inventaire forestier"/>
              </a:rPr>
              <a:t>Inventaire forestier</a:t>
            </a:r>
            <a:r>
              <a:rPr lang="fr-FR" sz="1400" i="1" dirty="0">
                <a:solidFill>
                  <a:srgbClr val="6600CC"/>
                </a:solidFill>
              </a:rPr>
              <a:t> </a:t>
            </a:r>
            <a:r>
              <a:rPr lang="fr-FR" sz="1400" b="0" dirty="0">
                <a:solidFill>
                  <a:srgbClr val="6600CC"/>
                </a:solidFill>
              </a:rPr>
              <a:t>: Opération de relevé de données réalisée sur le terrain, consistant à quantifier et à décrire les caractéristiques physiques des arbres d'une zone forestière.</a:t>
            </a:r>
          </a:p>
          <a:p>
            <a:pPr algn="just" eaLnBrk="1" hangingPunct="1"/>
            <a:r>
              <a:rPr lang="fr-FR" sz="1200" i="1" dirty="0" err="1">
                <a:solidFill>
                  <a:srgbClr val="6600CC"/>
                </a:solidFill>
              </a:rPr>
              <a:t>Isoenzyme</a:t>
            </a:r>
            <a:r>
              <a:rPr lang="fr-FR" sz="1200" b="0" dirty="0">
                <a:solidFill>
                  <a:srgbClr val="6600CC"/>
                </a:solidFill>
              </a:rPr>
              <a:t> : Un enzyme parmi un groupe d’enzymes ayant la même fonction mais une structure différente.</a:t>
            </a:r>
          </a:p>
          <a:p>
            <a:pPr algn="just" eaLnBrk="1" hangingPunct="1"/>
            <a:r>
              <a:rPr lang="fr-FR" sz="1200" i="1" dirty="0">
                <a:solidFill>
                  <a:srgbClr val="6600CC"/>
                </a:solidFill>
              </a:rPr>
              <a:t>Isohyète</a:t>
            </a:r>
            <a:r>
              <a:rPr lang="fr-FR" sz="1200" b="0" dirty="0">
                <a:solidFill>
                  <a:srgbClr val="6600CC"/>
                </a:solidFill>
              </a:rPr>
              <a:t> : Ligne qui sur une carte relie les localités ayant la même hauteur de précipitation dans une période donnée</a:t>
            </a:r>
            <a:r>
              <a:rPr lang="fr-FR" sz="1200" b="0" dirty="0" smtClean="0">
                <a:solidFill>
                  <a:srgbClr val="6600CC"/>
                </a:solidFill>
              </a:rPr>
              <a:t>.</a:t>
            </a:r>
          </a:p>
          <a:p>
            <a:pPr algn="just" eaLnBrk="1" hangingPunct="1"/>
            <a:r>
              <a:rPr lang="fr-FR" sz="1200" i="1" dirty="0">
                <a:solidFill>
                  <a:srgbClr val="6600CC"/>
                </a:solidFill>
              </a:rPr>
              <a:t>IUFRO </a:t>
            </a:r>
            <a:r>
              <a:rPr lang="fr-FR" sz="1200" b="0" dirty="0">
                <a:solidFill>
                  <a:srgbClr val="6600CC"/>
                </a:solidFill>
              </a:rPr>
              <a:t>: </a:t>
            </a:r>
            <a:r>
              <a:rPr lang="fr-FR" sz="1200" b="0" i="1" dirty="0">
                <a:solidFill>
                  <a:srgbClr val="6600CC"/>
                </a:solidFill>
              </a:rPr>
              <a:t>International Union of Forest </a:t>
            </a:r>
            <a:r>
              <a:rPr lang="fr-FR" sz="1200" b="0" i="1" dirty="0" err="1">
                <a:solidFill>
                  <a:srgbClr val="6600CC"/>
                </a:solidFill>
              </a:rPr>
              <a:t>Research</a:t>
            </a:r>
            <a:r>
              <a:rPr lang="fr-FR" sz="1200" b="0" i="1" dirty="0">
                <a:solidFill>
                  <a:srgbClr val="6600CC"/>
                </a:solidFill>
              </a:rPr>
              <a:t> </a:t>
            </a:r>
            <a:r>
              <a:rPr lang="fr-FR" sz="1200" b="0" i="1" dirty="0" err="1">
                <a:solidFill>
                  <a:srgbClr val="6600CC"/>
                </a:solidFill>
              </a:rPr>
              <a:t>Organizations</a:t>
            </a:r>
            <a:r>
              <a:rPr lang="fr-FR" sz="1200" b="0" i="1" dirty="0">
                <a:solidFill>
                  <a:srgbClr val="6600CC"/>
                </a:solidFill>
              </a:rPr>
              <a:t> </a:t>
            </a:r>
            <a:r>
              <a:rPr lang="fr-FR" sz="1200" b="0" dirty="0">
                <a:solidFill>
                  <a:srgbClr val="6600CC"/>
                </a:solidFill>
              </a:rPr>
              <a:t>ou </a:t>
            </a:r>
            <a:r>
              <a:rPr lang="fr-FR" sz="1200" b="0" i="1" dirty="0">
                <a:solidFill>
                  <a:srgbClr val="6600CC"/>
                </a:solidFill>
              </a:rPr>
              <a:t>Union internationale des organisations de</a:t>
            </a:r>
          </a:p>
          <a:p>
            <a:pPr algn="just" eaLnBrk="1" hangingPunct="1"/>
            <a:r>
              <a:rPr lang="fr-FR" sz="1200" b="0" i="1" dirty="0">
                <a:solidFill>
                  <a:srgbClr val="6600CC"/>
                </a:solidFill>
              </a:rPr>
              <a:t>recherche forestière</a:t>
            </a:r>
            <a:r>
              <a:rPr lang="fr-FR" sz="1200" b="0" dirty="0" smtClean="0">
                <a:solidFill>
                  <a:srgbClr val="6600CC"/>
                </a:solidFill>
              </a:rPr>
              <a:t>. </a:t>
            </a:r>
            <a:r>
              <a:rPr lang="fr-FR" sz="1200" b="0" dirty="0">
                <a:solidFill>
                  <a:srgbClr val="6600CC"/>
                </a:solidFill>
              </a:rPr>
              <a:t>Site : </a:t>
            </a:r>
            <a:r>
              <a:rPr lang="fr-FR" sz="1200" b="0" dirty="0" smtClean="0">
                <a:solidFill>
                  <a:srgbClr val="6600CC"/>
                </a:solidFill>
                <a:hlinkClick r:id="rId8"/>
              </a:rPr>
              <a:t>www.iufro.org</a:t>
            </a:r>
            <a:r>
              <a:rPr lang="fr-FR" sz="1200" b="0" dirty="0" smtClean="0">
                <a:solidFill>
                  <a:srgbClr val="6600CC"/>
                </a:solidFill>
              </a:rPr>
              <a:t> </a:t>
            </a:r>
            <a:endParaRPr lang="fr-FR" sz="1200" b="0" dirty="0">
              <a:solidFill>
                <a:srgbClr val="6600CC"/>
              </a:solidFill>
            </a:endParaRPr>
          </a:p>
          <a:p>
            <a:pPr eaLnBrk="1" hangingPunct="1"/>
            <a:endParaRPr lang="fr-FR" sz="1400" i="1" dirty="0">
              <a:solidFill>
                <a:srgbClr val="6600CC"/>
              </a:solidFill>
            </a:endParaRPr>
          </a:p>
          <a:p>
            <a:pPr eaLnBrk="1" hangingPunct="1"/>
            <a:r>
              <a:rPr lang="fr-FR" sz="1400" i="1" dirty="0">
                <a:solidFill>
                  <a:srgbClr val="6600CC"/>
                </a:solidFill>
              </a:rPr>
              <a:t>Jachère forestière </a:t>
            </a:r>
            <a:r>
              <a:rPr lang="fr-FR" sz="1400" b="0" dirty="0">
                <a:solidFill>
                  <a:srgbClr val="6600CC"/>
                </a:solidFill>
              </a:rPr>
              <a:t>: Jachère agricole sur laquelle poussent des arbres et des arbustes. Voir </a:t>
            </a:r>
            <a:r>
              <a:rPr lang="fr-FR" sz="1400" i="1" dirty="0">
                <a:solidFill>
                  <a:srgbClr val="6600CC"/>
                </a:solidFill>
              </a:rPr>
              <a:t>culture itinérante</a:t>
            </a:r>
            <a:r>
              <a:rPr lang="fr-FR" sz="1400" b="0" dirty="0">
                <a:solidFill>
                  <a:srgbClr val="6600CC"/>
                </a:solidFill>
              </a:rPr>
              <a:t>.</a:t>
            </a:r>
          </a:p>
          <a:p>
            <a:pPr eaLnBrk="1" hangingPunct="1"/>
            <a:r>
              <a:rPr lang="fr-FR" sz="1400" i="1" dirty="0">
                <a:solidFill>
                  <a:srgbClr val="6600CC"/>
                </a:solidFill>
              </a:rPr>
              <a:t>Jetée</a:t>
            </a:r>
            <a:r>
              <a:rPr lang="fr-FR" sz="1400" b="0" dirty="0">
                <a:solidFill>
                  <a:srgbClr val="6600CC"/>
                </a:solidFill>
              </a:rPr>
              <a:t> : Voir </a:t>
            </a:r>
            <a:r>
              <a:rPr lang="fr-FR" sz="1400" i="1" dirty="0">
                <a:solidFill>
                  <a:srgbClr val="6600CC"/>
                </a:solidFill>
              </a:rPr>
              <a:t>premier dépôt transitoire</a:t>
            </a:r>
            <a:r>
              <a:rPr lang="fr-FR" sz="1400" b="0" dirty="0">
                <a:solidFill>
                  <a:srgbClr val="6600CC"/>
                </a:solidFill>
              </a:rPr>
              <a:t>. </a:t>
            </a:r>
          </a:p>
          <a:p>
            <a:pPr algn="just" eaLnBrk="1" hangingPunct="1"/>
            <a:endParaRPr lang="fr-FR" sz="1400" i="1" dirty="0">
              <a:solidFill>
                <a:srgbClr val="6600CC"/>
              </a:solidFill>
            </a:endParaRPr>
          </a:p>
          <a:p>
            <a:pPr algn="just" eaLnBrk="1" hangingPunct="1"/>
            <a:r>
              <a:rPr lang="fr-FR" sz="1200" i="1" dirty="0">
                <a:solidFill>
                  <a:srgbClr val="6600CC"/>
                </a:solidFill>
              </a:rPr>
              <a:t>Kaya</a:t>
            </a:r>
            <a:r>
              <a:rPr lang="fr-FR" sz="1200" b="0" dirty="0">
                <a:solidFill>
                  <a:srgbClr val="6600CC"/>
                </a:solidFill>
              </a:rPr>
              <a:t> : </a:t>
            </a:r>
            <a:r>
              <a:rPr lang="fr-FR" sz="1200" b="0" i="1" dirty="0">
                <a:solidFill>
                  <a:srgbClr val="6600CC"/>
                </a:solidFill>
              </a:rPr>
              <a:t>Ilots forestiers résiduels </a:t>
            </a:r>
            <a:r>
              <a:rPr lang="fr-FR" sz="1200" b="0" dirty="0">
                <a:solidFill>
                  <a:srgbClr val="6600CC"/>
                </a:solidFill>
              </a:rPr>
              <a:t>d’Afrique orientale ayant abrité des villages fortifiés et qui ont survécu à la </a:t>
            </a:r>
            <a:r>
              <a:rPr lang="fr-FR" sz="1200" b="0" i="1" dirty="0">
                <a:solidFill>
                  <a:srgbClr val="6600CC"/>
                </a:solidFill>
              </a:rPr>
              <a:t>déforestation</a:t>
            </a:r>
            <a:r>
              <a:rPr lang="fr-FR" sz="1200" b="0" dirty="0">
                <a:solidFill>
                  <a:srgbClr val="6600CC"/>
                </a:solidFill>
              </a:rPr>
              <a:t> ambiante, protégés par les traditions et les coutumes des anciens qui utilisent les clairières de ces forêts pour leurs cérémonies</a:t>
            </a:r>
            <a:r>
              <a:rPr lang="fr-FR" sz="1200" b="0" dirty="0" smtClean="0">
                <a:solidFill>
                  <a:srgbClr val="6600CC"/>
                </a:solidFill>
              </a:rPr>
              <a:t>.</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1E39F33-FC1B-4C76-9C2B-E8DE4904B03F}" type="slidenum">
              <a:rPr lang="fr-FR" sz="1200" b="0">
                <a:solidFill>
                  <a:schemeClr val="tx1">
                    <a:tint val="75000"/>
                  </a:schemeClr>
                </a:solidFill>
                <a:latin typeface="Times New Roman" pitchFamily="18" charset="0"/>
              </a:rPr>
              <a:pPr algn="r" fontAlgn="auto">
                <a:spcBef>
                  <a:spcPts val="0"/>
                </a:spcBef>
                <a:spcAft>
                  <a:spcPts val="0"/>
                </a:spcAft>
                <a:defRPr/>
              </a:pPr>
              <a:t>179</a:t>
            </a:fld>
            <a:endParaRPr lang="fr-FR" sz="1200" b="0" dirty="0">
              <a:solidFill>
                <a:schemeClr val="tx1">
                  <a:tint val="75000"/>
                </a:schemeClr>
              </a:solidFill>
              <a:latin typeface="Times New Roman" pitchFamily="18" charset="0"/>
            </a:endParaRPr>
          </a:p>
        </p:txBody>
      </p:sp>
      <p:sp>
        <p:nvSpPr>
          <p:cNvPr id="173060" name="ZoneTexte 4"/>
          <p:cNvSpPr txBox="1">
            <a:spLocks noChangeArrowheads="1"/>
          </p:cNvSpPr>
          <p:nvPr/>
        </p:nvSpPr>
        <p:spPr bwMode="auto">
          <a:xfrm>
            <a:off x="214313" y="928688"/>
            <a:ext cx="878681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200" i="1" dirty="0">
                <a:solidFill>
                  <a:srgbClr val="6600CC"/>
                </a:solidFill>
              </a:rPr>
              <a:t>Laineux</a:t>
            </a:r>
            <a:r>
              <a:rPr lang="fr-FR" sz="1200" b="0" dirty="0">
                <a:solidFill>
                  <a:srgbClr val="6600CC"/>
                </a:solidFill>
              </a:rPr>
              <a:t> : couvert de poils longs et souples</a:t>
            </a:r>
            <a:r>
              <a:rPr lang="fr-FR" sz="1200" b="0" dirty="0" smtClean="0">
                <a:solidFill>
                  <a:srgbClr val="6600CC"/>
                </a:solidFill>
              </a:rPr>
              <a:t>.</a:t>
            </a:r>
          </a:p>
          <a:p>
            <a:pPr algn="just" eaLnBrk="1" hangingPunct="1"/>
            <a:r>
              <a:rPr lang="fr-FR" sz="1200" i="1" dirty="0" smtClean="0">
                <a:solidFill>
                  <a:srgbClr val="6600CC"/>
                </a:solidFill>
              </a:rPr>
              <a:t>Ladang</a:t>
            </a:r>
            <a:r>
              <a:rPr lang="fr-FR" sz="1200" b="0" dirty="0" smtClean="0">
                <a:solidFill>
                  <a:srgbClr val="6600CC"/>
                </a:solidFill>
              </a:rPr>
              <a:t> </a:t>
            </a:r>
            <a:r>
              <a:rPr lang="fr-FR" sz="1200" b="0" dirty="0">
                <a:solidFill>
                  <a:srgbClr val="6600CC"/>
                </a:solidFill>
              </a:rPr>
              <a:t>: Mode de culture sur brûlis qui ne tue pas les grands arbres, épargnés pour leur ombrage. </a:t>
            </a:r>
            <a:r>
              <a:rPr lang="fr-FR" sz="1200" b="0" dirty="0" smtClean="0">
                <a:solidFill>
                  <a:srgbClr val="6600CC"/>
                </a:solidFill>
              </a:rPr>
              <a:t>Seul </a:t>
            </a:r>
            <a:r>
              <a:rPr lang="fr-FR" sz="1200" b="0" dirty="0">
                <a:solidFill>
                  <a:srgbClr val="6600CC"/>
                </a:solidFill>
              </a:rPr>
              <a:t>le petit bois et la strate herbacée sont brûlés. On plante alors au plantoir les graines de plantes annuelles dans la cendre tiède. Le ladang dure deux ans, après quoi il faut changer d'endroit. </a:t>
            </a:r>
            <a:r>
              <a:rPr lang="fr-FR" sz="1200" b="0" dirty="0" smtClean="0">
                <a:solidFill>
                  <a:srgbClr val="6600CC"/>
                </a:solidFill>
              </a:rPr>
              <a:t>Voir </a:t>
            </a:r>
            <a:r>
              <a:rPr lang="fr-FR" sz="1200" i="1" dirty="0" smtClean="0">
                <a:solidFill>
                  <a:srgbClr val="6600CC"/>
                </a:solidFill>
              </a:rPr>
              <a:t>culture sur brûlis</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Lande"/>
              </a:rPr>
              <a:t>Lande</a:t>
            </a:r>
            <a:r>
              <a:rPr lang="fr-FR" sz="1400" b="0" dirty="0">
                <a:solidFill>
                  <a:srgbClr val="6600CC"/>
                </a:solidFill>
              </a:rPr>
              <a:t> : Étendue non cultivée de terrain sablonneux, comportant une végétation basse</a:t>
            </a:r>
            <a:r>
              <a:rPr lang="fr-FR" sz="1400" b="0" dirty="0" smtClean="0">
                <a:solidFill>
                  <a:srgbClr val="6600CC"/>
                </a:solidFill>
              </a:rPr>
              <a:t>.</a:t>
            </a:r>
          </a:p>
          <a:p>
            <a:pPr algn="just" eaLnBrk="1" hangingPunct="1"/>
            <a:r>
              <a:rPr lang="fr-FR" sz="1200" i="1" dirty="0" smtClean="0">
                <a:solidFill>
                  <a:srgbClr val="6600CC"/>
                </a:solidFill>
              </a:rPr>
              <a:t>Latitude</a:t>
            </a:r>
            <a:r>
              <a:rPr lang="fr-FR" sz="1200" b="0" dirty="0" smtClean="0">
                <a:solidFill>
                  <a:srgbClr val="6600CC"/>
                </a:solidFill>
              </a:rPr>
              <a:t> </a:t>
            </a:r>
            <a:r>
              <a:rPr lang="fr-FR" sz="1200" b="0" dirty="0">
                <a:solidFill>
                  <a:srgbClr val="6600CC"/>
                </a:solidFill>
              </a:rPr>
              <a:t>: Ligne géographique, indiquant la distance, mesurée en degrés, de l’équateurs aux pôles.</a:t>
            </a:r>
          </a:p>
          <a:p>
            <a:pPr algn="just" eaLnBrk="1" hangingPunct="1"/>
            <a:r>
              <a:rPr lang="fr-FR" sz="1200" i="1" dirty="0">
                <a:solidFill>
                  <a:srgbClr val="6600CC"/>
                </a:solidFill>
              </a:rPr>
              <a:t>Lenticelle</a:t>
            </a:r>
            <a:r>
              <a:rPr lang="fr-FR" sz="1200" b="0" dirty="0">
                <a:solidFill>
                  <a:srgbClr val="6600CC"/>
                </a:solidFill>
              </a:rPr>
              <a:t> : petit organe respiratoire en saillie sur un rameau, un tronc ou un fruit.</a:t>
            </a:r>
          </a:p>
          <a:p>
            <a:pPr algn="just" eaLnBrk="1" hangingPunct="1"/>
            <a:r>
              <a:rPr lang="fr-FR" sz="1200" i="1" dirty="0" smtClean="0">
                <a:solidFill>
                  <a:srgbClr val="6600CC"/>
                </a:solidFill>
              </a:rPr>
              <a:t>Liane</a:t>
            </a:r>
            <a:r>
              <a:rPr lang="fr-FR" sz="1200" b="0" dirty="0" smtClean="0">
                <a:solidFill>
                  <a:srgbClr val="6600CC"/>
                </a:solidFill>
              </a:rPr>
              <a:t> </a:t>
            </a:r>
            <a:r>
              <a:rPr lang="fr-FR" sz="1200" b="0" dirty="0">
                <a:solidFill>
                  <a:srgbClr val="6600CC"/>
                </a:solidFill>
              </a:rPr>
              <a:t>: Voir </a:t>
            </a:r>
            <a:r>
              <a:rPr lang="fr-FR" sz="1200" i="1" dirty="0">
                <a:solidFill>
                  <a:srgbClr val="6600CC"/>
                </a:solidFill>
              </a:rPr>
              <a:t>plantes grimpantes</a:t>
            </a:r>
            <a:r>
              <a:rPr lang="fr-FR" sz="1200" b="0" dirty="0" smtClean="0">
                <a:solidFill>
                  <a:srgbClr val="6600CC"/>
                </a:solidFill>
              </a:rPr>
              <a:t>.</a:t>
            </a:r>
          </a:p>
          <a:p>
            <a:pPr algn="just" eaLnBrk="1" hangingPunct="1"/>
            <a:r>
              <a:rPr lang="fr-FR" sz="1200" i="1" dirty="0">
                <a:solidFill>
                  <a:srgbClr val="6600CC"/>
                </a:solidFill>
              </a:rPr>
              <a:t>Libre</a:t>
            </a:r>
            <a:r>
              <a:rPr lang="fr-FR" sz="1200" b="0" dirty="0">
                <a:solidFill>
                  <a:srgbClr val="6600CC"/>
                </a:solidFill>
              </a:rPr>
              <a:t> : pas attaché ; saillant.</a:t>
            </a:r>
          </a:p>
          <a:p>
            <a:pPr algn="just" eaLnBrk="1" hangingPunct="1"/>
            <a:r>
              <a:rPr lang="fr-FR" sz="1200" i="1" dirty="0">
                <a:solidFill>
                  <a:srgbClr val="6600CC"/>
                </a:solidFill>
                <a:hlinkClick r:id="rId3" tooltip="Lichen"/>
              </a:rPr>
              <a:t>Lichen</a:t>
            </a:r>
            <a:r>
              <a:rPr lang="fr-FR" sz="1200" b="0" dirty="0">
                <a:solidFill>
                  <a:srgbClr val="6600CC"/>
                </a:solidFill>
              </a:rPr>
              <a:t> : Algue et champignon poussant en association symbiotique sur des surfaces solides comme des rochers ou l’écorce d’arbre</a:t>
            </a:r>
            <a:r>
              <a:rPr lang="fr-FR" sz="1200" b="0" dirty="0" smtClean="0">
                <a:solidFill>
                  <a:srgbClr val="6600CC"/>
                </a:solidFill>
              </a:rPr>
              <a:t>.</a:t>
            </a:r>
            <a:endParaRPr lang="fr-FR" sz="1200" b="0" dirty="0">
              <a:solidFill>
                <a:srgbClr val="6600CC"/>
              </a:solidFil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063" y="3397488"/>
            <a:ext cx="5848350" cy="3171825"/>
          </a:xfrm>
          <a:prstGeom prst="rect">
            <a:avLst/>
          </a:prstGeom>
        </p:spPr>
      </p:pic>
      <p:sp>
        <p:nvSpPr>
          <p:cNvPr id="5" name="ZoneTexte 4"/>
          <p:cNvSpPr txBox="1"/>
          <p:nvPr/>
        </p:nvSpPr>
        <p:spPr>
          <a:xfrm>
            <a:off x="5335978" y="5877272"/>
            <a:ext cx="3816424" cy="553998"/>
          </a:xfrm>
          <a:prstGeom prst="rect">
            <a:avLst/>
          </a:prstGeom>
          <a:noFill/>
        </p:spPr>
        <p:txBody>
          <a:bodyPr wrap="square" rtlCol="0">
            <a:spAutoFit/>
          </a:bodyPr>
          <a:lstStyle/>
          <a:p>
            <a:pPr algn="ctr"/>
            <a:r>
              <a:rPr lang="fr-FR" sz="1000" b="0" dirty="0" smtClean="0">
                <a:solidFill>
                  <a:srgbClr val="6600CC"/>
                </a:solidFill>
                <a:latin typeface="Calibri"/>
                <a:cs typeface="Calibri"/>
              </a:rPr>
              <a:t>↑</a:t>
            </a:r>
            <a:r>
              <a:rPr lang="fr-FR" sz="1000" b="0" dirty="0" smtClean="0">
                <a:solidFill>
                  <a:srgbClr val="6600CC"/>
                </a:solidFill>
              </a:rPr>
              <a:t> Principales </a:t>
            </a:r>
            <a:r>
              <a:rPr lang="fr-FR" sz="1000" b="0" dirty="0">
                <a:solidFill>
                  <a:srgbClr val="6600CC"/>
                </a:solidFill>
              </a:rPr>
              <a:t>divisions du limbe</a:t>
            </a:r>
          </a:p>
          <a:p>
            <a:pPr algn="ctr"/>
            <a:r>
              <a:rPr lang="fr-FR" sz="1000" b="0" dirty="0">
                <a:solidFill>
                  <a:srgbClr val="6600CC"/>
                </a:solidFill>
              </a:rPr>
              <a:t>Source : </a:t>
            </a:r>
            <a:r>
              <a:rPr lang="fr-FR" sz="1000" b="0" dirty="0">
                <a:solidFill>
                  <a:srgbClr val="6600CC"/>
                </a:solidFill>
                <a:hlinkClick r:id="rId5"/>
              </a:rPr>
              <a:t>www.afd-ld.org/~</a:t>
            </a:r>
            <a:r>
              <a:rPr lang="fr-FR" sz="1000" b="0" dirty="0" smtClean="0">
                <a:solidFill>
                  <a:srgbClr val="6600CC"/>
                </a:solidFill>
                <a:hlinkClick r:id="rId5"/>
              </a:rPr>
              <a:t>fdp_bio/content.php?page=limbe&amp;skin=modiia</a:t>
            </a:r>
            <a:r>
              <a:rPr lang="fr-FR" sz="1000" b="0" dirty="0" smtClean="0">
                <a:solidFill>
                  <a:srgbClr val="6600CC"/>
                </a:solidFill>
              </a:rPr>
              <a:t> </a:t>
            </a:r>
            <a:endParaRPr lang="fr-FR" sz="1000" b="0" dirty="0">
              <a:solidFill>
                <a:srgbClr val="6600CC"/>
              </a:solidFill>
            </a:endParaRPr>
          </a:p>
        </p:txBody>
      </p:sp>
      <p:sp>
        <p:nvSpPr>
          <p:cNvPr id="7" name="ZoneTexte 6"/>
          <p:cNvSpPr txBox="1"/>
          <p:nvPr/>
        </p:nvSpPr>
        <p:spPr>
          <a:xfrm>
            <a:off x="214313" y="3575566"/>
            <a:ext cx="2557487" cy="1200329"/>
          </a:xfrm>
          <a:prstGeom prst="rect">
            <a:avLst/>
          </a:prstGeom>
          <a:noFill/>
        </p:spPr>
        <p:txBody>
          <a:bodyPr wrap="square" rtlCol="0">
            <a:spAutoFit/>
          </a:bodyPr>
          <a:lstStyle/>
          <a:p>
            <a:pPr algn="just" eaLnBrk="1" hangingPunct="1"/>
            <a:r>
              <a:rPr lang="fr-FR" sz="1200" i="1" dirty="0" smtClean="0">
                <a:solidFill>
                  <a:srgbClr val="6600CC"/>
                </a:solidFill>
                <a:hlinkClick r:id="rId6" tooltip="Lignine"/>
              </a:rPr>
              <a:t>Lignine</a:t>
            </a:r>
            <a:r>
              <a:rPr lang="fr-FR" sz="1200" b="0" dirty="0">
                <a:solidFill>
                  <a:srgbClr val="6600CC"/>
                </a:solidFill>
              </a:rPr>
              <a:t> : </a:t>
            </a:r>
            <a:r>
              <a:rPr lang="fr-FR" sz="1200" b="0" dirty="0" err="1">
                <a:solidFill>
                  <a:srgbClr val="6600CC"/>
                </a:solidFill>
              </a:rPr>
              <a:t>Biopolymère</a:t>
            </a:r>
            <a:r>
              <a:rPr lang="fr-FR" sz="1200" b="0" dirty="0">
                <a:solidFill>
                  <a:srgbClr val="6600CC"/>
                </a:solidFill>
              </a:rPr>
              <a:t> que l'on trouve principalement dans les parois </a:t>
            </a:r>
            <a:r>
              <a:rPr lang="fr-FR" sz="1200" b="0" dirty="0" err="1">
                <a:solidFill>
                  <a:srgbClr val="6600CC"/>
                </a:solidFill>
              </a:rPr>
              <a:t>pecto</a:t>
            </a:r>
            <a:r>
              <a:rPr lang="fr-FR" sz="1200" b="0" dirty="0">
                <a:solidFill>
                  <a:srgbClr val="6600CC"/>
                </a:solidFill>
              </a:rPr>
              <a:t>-cellulosiques de certaines cellules végétales.</a:t>
            </a:r>
          </a:p>
          <a:p>
            <a:pPr algn="just" eaLnBrk="1" hangingPunct="1"/>
            <a:r>
              <a:rPr lang="fr-FR" sz="1200" i="1" dirty="0">
                <a:solidFill>
                  <a:srgbClr val="6600CC"/>
                </a:solidFill>
              </a:rPr>
              <a:t>Limbe</a:t>
            </a:r>
            <a:r>
              <a:rPr lang="fr-FR" sz="1200" b="0" dirty="0">
                <a:solidFill>
                  <a:srgbClr val="6600CC"/>
                </a:solidFill>
              </a:rPr>
              <a:t> : partie élargie de la feuille surmontant le </a:t>
            </a:r>
            <a:r>
              <a:rPr lang="fr-FR" sz="1200" b="0" dirty="0" smtClean="0">
                <a:solidFill>
                  <a:srgbClr val="6600CC"/>
                </a:solidFill>
              </a:rPr>
              <a:t>pétiole</a:t>
            </a:r>
            <a:r>
              <a:rPr lang="fr-FR" sz="1200" b="0" dirty="0">
                <a:solidFill>
                  <a:srgbClr val="6600CC"/>
                </a:solidFill>
              </a:rPr>
              <a:t> </a:t>
            </a:r>
            <a:r>
              <a:rPr lang="fr-FR" sz="1200" b="0" dirty="0" smtClean="0">
                <a:solidFill>
                  <a:srgbClr val="6600CC"/>
                </a:solidFill>
                <a:latin typeface="Calibri"/>
                <a:cs typeface="Calibri"/>
              </a:rPr>
              <a:t>→</a:t>
            </a:r>
            <a:endParaRPr lang="fr-FR" sz="1200" b="0" dirty="0">
              <a:solidFill>
                <a:srgbClr val="6600C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A8303E0-2C43-4068-9442-7CEF7B05A00A}" type="slidenum">
              <a:rPr lang="fr-FR" sz="1200" b="0">
                <a:solidFill>
                  <a:schemeClr val="tx1">
                    <a:tint val="75000"/>
                  </a:schemeClr>
                </a:solidFill>
                <a:latin typeface="Times New Roman" pitchFamily="18" charset="0"/>
              </a:rPr>
              <a:pPr algn="r" fontAlgn="auto">
                <a:spcBef>
                  <a:spcPts val="0"/>
                </a:spcBef>
                <a:spcAft>
                  <a:spcPts val="0"/>
                </a:spcAft>
                <a:defRPr/>
              </a:pPr>
              <a:t>18</a:t>
            </a:fld>
            <a:endParaRPr lang="fr-FR" sz="1200" b="0" dirty="0">
              <a:solidFill>
                <a:schemeClr val="tx1">
                  <a:tint val="75000"/>
                </a:schemeClr>
              </a:solidFill>
              <a:latin typeface="Times New Roman" pitchFamily="18" charset="0"/>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3A06F7A-407D-4CA7-87E1-725DEEC6ED10}" type="slidenum">
              <a:rPr lang="fr-FR" sz="1200" b="0">
                <a:solidFill>
                  <a:schemeClr val="tx1">
                    <a:tint val="75000"/>
                  </a:schemeClr>
                </a:solidFill>
                <a:latin typeface="Times New Roman" pitchFamily="18" charset="0"/>
              </a:rPr>
              <a:pPr algn="r" fontAlgn="auto">
                <a:spcBef>
                  <a:spcPts val="0"/>
                </a:spcBef>
                <a:spcAft>
                  <a:spcPts val="0"/>
                </a:spcAft>
                <a:defRPr/>
              </a:pPr>
              <a:t>18</a:t>
            </a:fld>
            <a:endParaRPr lang="fr-FR" sz="1200" b="0" dirty="0">
              <a:solidFill>
                <a:schemeClr val="tx1">
                  <a:tint val="75000"/>
                </a:schemeClr>
              </a:solidFill>
              <a:latin typeface="Times New Roman" pitchFamily="18" charset="0"/>
            </a:endParaRPr>
          </a:p>
        </p:txBody>
      </p:sp>
      <p:sp>
        <p:nvSpPr>
          <p:cNvPr id="16388" name="ZoneTexte 7"/>
          <p:cNvSpPr txBox="1">
            <a:spLocks noChangeArrowheads="1"/>
          </p:cNvSpPr>
          <p:nvPr/>
        </p:nvSpPr>
        <p:spPr bwMode="auto">
          <a:xfrm>
            <a:off x="285750" y="928688"/>
            <a:ext cx="474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r>
              <a:rPr lang="fr-FR" b="0">
                <a:solidFill>
                  <a:srgbClr val="FF0000"/>
                </a:solidFill>
              </a:rPr>
              <a:t>4.2</a:t>
            </a:r>
            <a:r>
              <a:rPr lang="fr-FR">
                <a:solidFill>
                  <a:srgbClr val="FF0000"/>
                </a:solidFill>
              </a:rPr>
              <a:t>) En Amazonie  (Brésil)  (suite)</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6390" name="Image 7" descr="AmazonieBovinSojaDeforestation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1714500"/>
            <a:ext cx="828675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0A7C01A-1BBA-4231-9D19-8333A54B935B}" type="slidenum">
              <a:rPr lang="fr-FR" sz="1200" b="0">
                <a:solidFill>
                  <a:schemeClr val="tx1">
                    <a:tint val="75000"/>
                  </a:schemeClr>
                </a:solidFill>
                <a:latin typeface="Times New Roman" pitchFamily="18" charset="0"/>
              </a:rPr>
              <a:pPr algn="r" fontAlgn="auto">
                <a:spcBef>
                  <a:spcPts val="0"/>
                </a:spcBef>
                <a:spcAft>
                  <a:spcPts val="0"/>
                </a:spcAft>
                <a:defRPr/>
              </a:pPr>
              <a:t>180</a:t>
            </a:fld>
            <a:endParaRPr lang="fr-FR" sz="1200" b="0" dirty="0">
              <a:solidFill>
                <a:schemeClr val="tx1">
                  <a:tint val="75000"/>
                </a:schemeClr>
              </a:solidFill>
              <a:latin typeface="Times New Roman" pitchFamily="18" charset="0"/>
            </a:endParaRPr>
          </a:p>
        </p:txBody>
      </p:sp>
      <p:sp>
        <p:nvSpPr>
          <p:cNvPr id="174084" name="ZoneTexte 4"/>
          <p:cNvSpPr txBox="1">
            <a:spLocks noChangeArrowheads="1"/>
          </p:cNvSpPr>
          <p:nvPr/>
        </p:nvSpPr>
        <p:spPr bwMode="auto">
          <a:xfrm>
            <a:off x="214313" y="928688"/>
            <a:ext cx="8786812" cy="57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lnSpc>
                <a:spcPct val="90000"/>
              </a:lnSpc>
            </a:pPr>
            <a:r>
              <a:rPr lang="fr-FR" sz="1200" i="1" dirty="0">
                <a:solidFill>
                  <a:srgbClr val="6600CC"/>
                </a:solidFill>
              </a:rPr>
              <a:t>Limnologie</a:t>
            </a:r>
            <a:r>
              <a:rPr lang="fr-FR" sz="1200" b="0" dirty="0">
                <a:solidFill>
                  <a:srgbClr val="6600CC"/>
                </a:solidFill>
              </a:rPr>
              <a:t> : Science ayant pour objet l’étude des phénomènes physiques et biologiques relatifs aux lacs et autres eaux douces.</a:t>
            </a:r>
          </a:p>
          <a:p>
            <a:pPr algn="just" eaLnBrk="1" hangingPunct="1">
              <a:lnSpc>
                <a:spcPct val="90000"/>
              </a:lnSpc>
            </a:pPr>
            <a:r>
              <a:rPr lang="fr-FR" sz="1200" i="1" dirty="0" smtClean="0">
                <a:solidFill>
                  <a:srgbClr val="6600CC"/>
                </a:solidFill>
              </a:rPr>
              <a:t>Litière </a:t>
            </a:r>
            <a:r>
              <a:rPr lang="fr-FR" sz="1200" i="1" dirty="0">
                <a:solidFill>
                  <a:srgbClr val="6600CC"/>
                </a:solidFill>
              </a:rPr>
              <a:t>organique</a:t>
            </a:r>
            <a:r>
              <a:rPr lang="fr-FR" sz="1200" b="0" dirty="0">
                <a:solidFill>
                  <a:srgbClr val="6600CC"/>
                </a:solidFill>
              </a:rPr>
              <a:t> : Couche naturelle de débris organiques, de feuilles, de brindilles et d'écorces qui se décompose sur le sol.</a:t>
            </a:r>
          </a:p>
          <a:p>
            <a:pPr algn="just" eaLnBrk="1" hangingPunct="1">
              <a:lnSpc>
                <a:spcPct val="90000"/>
              </a:lnSpc>
            </a:pPr>
            <a:r>
              <a:rPr lang="fr-FR" sz="1200" i="1" dirty="0">
                <a:solidFill>
                  <a:srgbClr val="6600CC"/>
                </a:solidFill>
              </a:rPr>
              <a:t>Lobe</a:t>
            </a:r>
            <a:r>
              <a:rPr lang="fr-FR" sz="1200" b="0" i="1" dirty="0">
                <a:solidFill>
                  <a:srgbClr val="6600CC"/>
                </a:solidFill>
              </a:rPr>
              <a:t> : </a:t>
            </a:r>
            <a:r>
              <a:rPr lang="fr-FR" sz="1200" b="0" dirty="0">
                <a:solidFill>
                  <a:srgbClr val="6600CC"/>
                </a:solidFill>
              </a:rPr>
              <a:t>division d'une feuille (ou d'un pétale, etc.) plus large qu'une dent.</a:t>
            </a:r>
          </a:p>
          <a:p>
            <a:pPr algn="just" eaLnBrk="1" hangingPunct="1">
              <a:lnSpc>
                <a:spcPct val="90000"/>
              </a:lnSpc>
            </a:pPr>
            <a:r>
              <a:rPr lang="fr-FR" sz="1200" i="1" dirty="0">
                <a:solidFill>
                  <a:srgbClr val="6600CC"/>
                </a:solidFill>
              </a:rPr>
              <a:t>Lois locales</a:t>
            </a:r>
            <a:r>
              <a:rPr lang="fr-FR" sz="1200" b="0" dirty="0">
                <a:solidFill>
                  <a:srgbClr val="6600CC"/>
                </a:solidFill>
              </a:rPr>
              <a:t> : Toute norme légale édictée par des organismes de gouvernement dont la juridiction est inférieure à celle de la nation, telle que les normes départementales, municipales et coutumières.</a:t>
            </a:r>
            <a:r>
              <a:rPr lang="fr-FR" sz="1200" dirty="0"/>
              <a:t> </a:t>
            </a:r>
          </a:p>
          <a:p>
            <a:pPr algn="just" eaLnBrk="1" hangingPunct="1"/>
            <a:r>
              <a:rPr lang="fr-FR" sz="1400" i="1" dirty="0">
                <a:solidFill>
                  <a:srgbClr val="6600CC"/>
                </a:solidFill>
              </a:rPr>
              <a:t>Long terme</a:t>
            </a:r>
            <a:r>
              <a:rPr lang="fr-FR" sz="1400" b="0" dirty="0">
                <a:solidFill>
                  <a:srgbClr val="6600CC"/>
                </a:solidFill>
              </a:rPr>
              <a:t> : L’échelle de temps du propriétaire ou gestionnaire forestier comme décrit dans les objectifs du plan de gestion, le taux de récolte et le compromis de maintenir une couverture forestière continue. La période de temps va varier selon le contexte et les conditions écologiques, et sera une fonction de combien de temps il lui faut à un écosystèmes donné pour récupérer sa structure et composition naturelle après la récolte ou la nuisance, ou pour produire des conditions de maturité ou primaires. </a:t>
            </a:r>
          </a:p>
          <a:p>
            <a:pPr algn="just" eaLnBrk="1" hangingPunct="1"/>
            <a:r>
              <a:rPr lang="fr-FR" sz="1400" i="1" dirty="0" smtClean="0">
                <a:solidFill>
                  <a:srgbClr val="6600CC"/>
                </a:solidFill>
              </a:rPr>
              <a:t>Lutte </a:t>
            </a:r>
            <a:r>
              <a:rPr lang="fr-FR" sz="1400" i="1" dirty="0">
                <a:solidFill>
                  <a:srgbClr val="6600CC"/>
                </a:solidFill>
              </a:rPr>
              <a:t>biologique </a:t>
            </a:r>
            <a:r>
              <a:rPr lang="fr-FR" sz="1400" b="0" dirty="0">
                <a:solidFill>
                  <a:srgbClr val="6600CC"/>
                </a:solidFill>
              </a:rPr>
              <a:t>: utilisation d'organismes vivants pour prévenir ou réduire les dégâts causés par des ravageurs (définition officielle de l'OILB-SROP). La lutte biologique est basée sur l'exploitation par l'Homme et à son profit d'une relation naturelle entre deux êtres vivants :</a:t>
            </a:r>
          </a:p>
          <a:p>
            <a:pPr algn="just" eaLnBrk="1" hangingPunct="1"/>
            <a:r>
              <a:rPr lang="fr-FR" sz="1400" b="0" dirty="0">
                <a:solidFill>
                  <a:srgbClr val="6600CC"/>
                </a:solidFill>
              </a:rPr>
              <a:t>- la </a:t>
            </a:r>
            <a:r>
              <a:rPr lang="fr-FR" sz="1400" dirty="0">
                <a:solidFill>
                  <a:srgbClr val="6600CC"/>
                </a:solidFill>
              </a:rPr>
              <a:t>cible</a:t>
            </a:r>
            <a:r>
              <a:rPr lang="fr-FR" sz="1400" b="0" dirty="0">
                <a:solidFill>
                  <a:srgbClr val="6600CC"/>
                </a:solidFill>
              </a:rPr>
              <a:t> (de la lutte) est un organisme indésirable, un ravageur d'une plante cultivée (d’un arbre etc.), une mauvaise herbe, un parasite du bétail...</a:t>
            </a:r>
          </a:p>
          <a:p>
            <a:pPr algn="just" eaLnBrk="1" hangingPunct="1">
              <a:buFontTx/>
              <a:buChar char="-"/>
            </a:pPr>
            <a:r>
              <a:rPr lang="fr-FR" sz="1400" b="0" dirty="0">
                <a:solidFill>
                  <a:srgbClr val="6600CC"/>
                </a:solidFill>
              </a:rPr>
              <a:t>l'</a:t>
            </a:r>
            <a:r>
              <a:rPr lang="fr-FR" sz="1400" dirty="0">
                <a:solidFill>
                  <a:srgbClr val="6600CC"/>
                </a:solidFill>
              </a:rPr>
              <a:t>agent de lutte </a:t>
            </a:r>
            <a:r>
              <a:rPr lang="fr-FR" sz="1400" b="0" dirty="0">
                <a:solidFill>
                  <a:srgbClr val="6600CC"/>
                </a:solidFill>
              </a:rPr>
              <a:t>(ou </a:t>
            </a:r>
            <a:r>
              <a:rPr lang="fr-FR" sz="1400" dirty="0">
                <a:solidFill>
                  <a:srgbClr val="6600CC"/>
                </a:solidFill>
              </a:rPr>
              <a:t>auxiliaire</a:t>
            </a:r>
            <a:r>
              <a:rPr lang="fr-FR" sz="1400" b="0" dirty="0">
                <a:solidFill>
                  <a:srgbClr val="6600CC"/>
                </a:solidFill>
              </a:rPr>
              <a:t>) est un organisme différent, le plus souvent un parasite (ou parasitoïde), un prédateur ou un agent pathogène du premier, qui le tue à plus ou moins brève échéance en s'en nourrissant ou tout au moins limite son développement. Ce peut être un concurrent (</a:t>
            </a:r>
            <a:r>
              <a:rPr lang="fr-FR" sz="1400" dirty="0">
                <a:solidFill>
                  <a:srgbClr val="6600CC"/>
                </a:solidFill>
              </a:rPr>
              <a:t>lutte autocide</a:t>
            </a:r>
            <a:r>
              <a:rPr lang="fr-FR" sz="1400" b="0" dirty="0">
                <a:solidFill>
                  <a:srgbClr val="6600CC"/>
                </a:solidFill>
              </a:rPr>
              <a:t>, voir ci-après).</a:t>
            </a:r>
          </a:p>
          <a:p>
            <a:pPr algn="just" eaLnBrk="1" hangingPunct="1">
              <a:buFontTx/>
              <a:buChar char="-"/>
            </a:pPr>
            <a:r>
              <a:rPr lang="fr-FR" sz="1200" b="0" dirty="0">
                <a:solidFill>
                  <a:srgbClr val="6600CC"/>
                </a:solidFill>
              </a:rPr>
              <a:t> </a:t>
            </a:r>
            <a:r>
              <a:rPr lang="fr-FR" sz="1200" dirty="0">
                <a:solidFill>
                  <a:srgbClr val="6600CC"/>
                </a:solidFill>
              </a:rPr>
              <a:t>lutte autocide </a:t>
            </a:r>
            <a:r>
              <a:rPr lang="fr-FR" sz="1200" b="0" dirty="0">
                <a:solidFill>
                  <a:srgbClr val="6600CC"/>
                </a:solidFill>
              </a:rPr>
              <a:t>(encore dénommée </a:t>
            </a:r>
            <a:r>
              <a:rPr lang="fr-FR" sz="1200" dirty="0">
                <a:solidFill>
                  <a:srgbClr val="6600CC"/>
                </a:solidFill>
              </a:rPr>
              <a:t>lutte par mâles stériles</a:t>
            </a:r>
            <a:r>
              <a:rPr lang="fr-FR" sz="1200" b="0" dirty="0">
                <a:solidFill>
                  <a:srgbClr val="6600CC"/>
                </a:solidFill>
              </a:rPr>
              <a:t>) : Elle a pour principe l'introduction (en grand nombre) dans une population naturelle d'individus mâles (de la même espèce) modifiés (rendus stériles par l'application de rayonnements ionisants) mais au comportement sexuel intact. Ces mâles manipulés (les auxiliaires) seront, une fois lâchés, en compétition avec les mâles sauvages. S'il sont (par exemple) 9 fois plus nombreux que leurs congénères « naturels », et si les femelles n'acceptent qu'un accouplement, 9 femelles sur 10 n'auront pas de descendance. Au bout de peu de générations, l'apport de mâles stériles continuant, la population cible est anéantie.</a:t>
            </a:r>
          </a:p>
          <a:p>
            <a:pPr algn="just" eaLnBrk="1" hangingPunct="1"/>
            <a:r>
              <a:rPr lang="fr-FR" sz="1400" b="0" dirty="0">
                <a:solidFill>
                  <a:srgbClr val="6600CC"/>
                </a:solidFill>
              </a:rPr>
              <a:t>Source : </a:t>
            </a:r>
            <a:r>
              <a:rPr lang="fr-FR" sz="1400" b="0" dirty="0">
                <a:solidFill>
                  <a:srgbClr val="6600CC"/>
                </a:solidFill>
                <a:hlinkClick r:id="rId2"/>
              </a:rPr>
              <a:t>http://www.inra.fr/opie-insectes/luttebio.htm</a:t>
            </a:r>
            <a:r>
              <a:rPr lang="fr-FR" sz="1400" b="0" dirty="0">
                <a:solidFill>
                  <a:srgbClr val="6600CC"/>
                </a:solidFill>
              </a:rPr>
              <a:t>  (Voir </a:t>
            </a:r>
            <a:r>
              <a:rPr lang="fr-FR" sz="1400" i="1" dirty="0">
                <a:solidFill>
                  <a:srgbClr val="6600CC"/>
                </a:solidFill>
              </a:rPr>
              <a:t>Maladies des arbres</a:t>
            </a:r>
            <a:r>
              <a:rPr lang="fr-FR" sz="1400" b="0" dirty="0">
                <a:solidFill>
                  <a:srgbClr val="6600CC"/>
                </a:solidFill>
              </a:rPr>
              <a:t>).</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4EAC95D-1BFA-4B65-A26A-D332FC69659B}" type="slidenum">
              <a:rPr lang="fr-FR" sz="1200" b="0">
                <a:solidFill>
                  <a:schemeClr val="tx1">
                    <a:tint val="75000"/>
                  </a:schemeClr>
                </a:solidFill>
                <a:latin typeface="Times New Roman" pitchFamily="18" charset="0"/>
              </a:rPr>
              <a:pPr algn="r" fontAlgn="auto">
                <a:spcBef>
                  <a:spcPts val="0"/>
                </a:spcBef>
                <a:spcAft>
                  <a:spcPts val="0"/>
                </a:spcAft>
                <a:defRPr/>
              </a:pPr>
              <a:t>181</a:t>
            </a:fld>
            <a:endParaRPr lang="fr-FR" sz="1200" b="0" dirty="0">
              <a:solidFill>
                <a:schemeClr val="tx1">
                  <a:tint val="75000"/>
                </a:schemeClr>
              </a:solidFill>
              <a:latin typeface="Times New Roman" pitchFamily="18" charset="0"/>
            </a:endParaRPr>
          </a:p>
        </p:txBody>
      </p:sp>
      <p:sp>
        <p:nvSpPr>
          <p:cNvPr id="175107"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400" i="1" dirty="0">
                <a:solidFill>
                  <a:srgbClr val="6600CC"/>
                </a:solidFill>
              </a:rPr>
              <a:t>Machine de treuillage </a:t>
            </a:r>
            <a:r>
              <a:rPr lang="fr-FR" sz="1400" b="0" dirty="0">
                <a:solidFill>
                  <a:srgbClr val="6600CC"/>
                </a:solidFill>
              </a:rPr>
              <a:t>: Voir treuil de téléphérage.</a:t>
            </a:r>
          </a:p>
          <a:p>
            <a:pPr algn="just" eaLnBrk="1" hangingPunct="1"/>
            <a:r>
              <a:rPr lang="fr-FR" sz="1400" i="1" dirty="0">
                <a:solidFill>
                  <a:srgbClr val="6600CC"/>
                </a:solidFill>
              </a:rPr>
              <a:t>Maladie des arbres</a:t>
            </a:r>
            <a:r>
              <a:rPr lang="fr-FR" sz="1400" b="0" dirty="0">
                <a:solidFill>
                  <a:srgbClr val="6600CC"/>
                </a:solidFill>
              </a:rPr>
              <a:t> : Les maladies des arbres sont dues à des agents pathogènes comme les vers, les champignons ou les virus. Certaines maladies sont mortelles, comme la graphiose de l'orme. Elles sont contagieuses. Une maladie détectée suffisamment tôt peut être combattue par un traitement adapté. Si l'on peut éradiquer la cause, pour en limiter la propagation, il faut abattre les sujets atteints. Une fois la maladie reconnue, un traitement peut être élaboré, à base de pulvérisation d'agents chimiques (fongicides, pesticides, insecticides, ...) ou d'origine naturelle (comme le </a:t>
            </a:r>
            <a:r>
              <a:rPr lang="fr-FR" sz="1400" b="0" i="1" dirty="0">
                <a:solidFill>
                  <a:srgbClr val="6600CC"/>
                </a:solidFill>
              </a:rPr>
              <a:t>Bacillus </a:t>
            </a:r>
            <a:r>
              <a:rPr lang="fr-FR" sz="1400" b="0" i="1" dirty="0" err="1">
                <a:solidFill>
                  <a:srgbClr val="6600CC"/>
                </a:solidFill>
              </a:rPr>
              <a:t>thuringiensis</a:t>
            </a:r>
            <a:r>
              <a:rPr lang="fr-FR" sz="1400" b="0" dirty="0">
                <a:solidFill>
                  <a:srgbClr val="6600CC"/>
                </a:solidFill>
              </a:rPr>
              <a:t>). On peut aussi faire appel à la </a:t>
            </a:r>
            <a:r>
              <a:rPr lang="fr-FR" sz="1400" dirty="0">
                <a:solidFill>
                  <a:srgbClr val="6600CC"/>
                </a:solidFill>
              </a:rPr>
              <a:t>lutte biologique</a:t>
            </a:r>
            <a:r>
              <a:rPr lang="fr-FR" sz="1400" b="0" dirty="0">
                <a:solidFill>
                  <a:srgbClr val="6600CC"/>
                </a:solidFill>
              </a:rPr>
              <a:t>, si le parasite ou le ravageur possède un ennemi naturel. Avec l’augmentation des échanges mondiaux (effets de la mondialisation), les risques de la propagation des ces maladies, sur notre planète, sont accrues. Sinon, une forêt mélangée, diversifiée est plus résistante aux maladies que les monocultures forestières (éventuellement préférer les espèces indigènes, sachant que dans celles-ci, il peut y avoir beaucoup de variétés). La pollution diminue aussi la résistance aux maladies des arbres (voir le cas des pluies acides). Pour éviter leur propagation, l'importation de certains plants infectés (chêne d'Amérique du Nord ...) est maintenant interdite. Le bois de grumes importés doit être débarrassé de son écorce pour éliminer certains parasites (</a:t>
            </a:r>
            <a:r>
              <a:rPr lang="fr-FR" sz="1400" b="0" i="1" dirty="0">
                <a:solidFill>
                  <a:srgbClr val="6600CC"/>
                </a:solidFill>
              </a:rPr>
              <a:t>scolytes</a:t>
            </a:r>
            <a:r>
              <a:rPr lang="fr-FR" sz="1400" b="0" dirty="0">
                <a:solidFill>
                  <a:srgbClr val="6600CC"/>
                </a:solidFill>
              </a:rPr>
              <a:t> …) qui pourraient transmettre la maladie. Le bois doit aussi avoir une teneur en eau de moins de 20 % pour éliminer certains champignons. </a:t>
            </a:r>
            <a:r>
              <a:rPr lang="fr-FR" sz="1400" b="0" i="1" dirty="0">
                <a:solidFill>
                  <a:srgbClr val="6600CC"/>
                </a:solidFill>
              </a:rPr>
              <a:t>Toutefois, il serait naïf de croire que toutes les importations sont inspectées méticuleusement pour s'assurer qu'il ne reste pas d'écorce et que la teneur en eau des grumes est convenable. </a:t>
            </a:r>
            <a:r>
              <a:rPr lang="fr-FR" sz="1400" b="0" dirty="0">
                <a:solidFill>
                  <a:srgbClr val="6600CC"/>
                </a:solidFill>
              </a:rPr>
              <a:t>Certains arbres blessés régulièrement, par exemple, par le passage de véhicules et autres moyens mécaniques à proximité, peuvent être fragilisés face aux maladies. </a:t>
            </a:r>
            <a:r>
              <a:rPr lang="fr-FR" sz="1400" b="0" i="1" dirty="0">
                <a:solidFill>
                  <a:srgbClr val="6600CC"/>
                </a:solidFill>
              </a:rPr>
              <a:t> </a:t>
            </a:r>
            <a:r>
              <a:rPr lang="fr-FR" sz="1400" b="0" dirty="0">
                <a:solidFill>
                  <a:srgbClr val="6600CC"/>
                </a:solidFill>
              </a:rPr>
              <a:t> Voir </a:t>
            </a:r>
            <a:r>
              <a:rPr lang="fr-FR" sz="1400" i="1" dirty="0">
                <a:solidFill>
                  <a:srgbClr val="6600CC"/>
                </a:solidFill>
              </a:rPr>
              <a:t>produits phytosanitaires</a:t>
            </a:r>
            <a:r>
              <a:rPr lang="fr-FR" sz="1400" b="0" dirty="0">
                <a:solidFill>
                  <a:srgbClr val="6600CC"/>
                </a:solidFill>
              </a:rPr>
              <a:t> et </a:t>
            </a:r>
            <a:r>
              <a:rPr lang="fr-FR" sz="1400" i="1" dirty="0">
                <a:solidFill>
                  <a:srgbClr val="6600CC"/>
                </a:solidFill>
              </a:rPr>
              <a:t>lutte biologique</a:t>
            </a:r>
            <a:r>
              <a:rPr lang="fr-FR" sz="1400" b="0" dirty="0">
                <a:solidFill>
                  <a:srgbClr val="6600CC"/>
                </a:solidFill>
              </a:rPr>
              <a:t>. </a:t>
            </a:r>
            <a:r>
              <a:rPr lang="fr-FR" sz="1200" b="0" dirty="0">
                <a:solidFill>
                  <a:srgbClr val="6600CC"/>
                </a:solidFill>
              </a:rPr>
              <a:t>Source : </a:t>
            </a:r>
            <a:r>
              <a:rPr lang="fr-FR" sz="1200" b="0" i="1" dirty="0">
                <a:solidFill>
                  <a:srgbClr val="6600CC"/>
                </a:solidFill>
              </a:rPr>
              <a:t>Les Maladies des Arbres</a:t>
            </a:r>
            <a:r>
              <a:rPr lang="fr-FR" sz="1200" b="0" dirty="0">
                <a:solidFill>
                  <a:srgbClr val="6600CC"/>
                </a:solidFill>
              </a:rPr>
              <a:t>, Teddy Goldsmith, Sud-Ouest Nature, nº33, septembre 1980. </a:t>
            </a:r>
            <a:r>
              <a:rPr lang="fr-FR" sz="1200" b="0" dirty="0">
                <a:solidFill>
                  <a:srgbClr val="6600CC"/>
                </a:solidFill>
                <a:hlinkClick r:id="rId2"/>
              </a:rPr>
              <a:t>http://www.teddygoldsmith.org/page18.html</a:t>
            </a:r>
            <a:r>
              <a:rPr lang="fr-FR" sz="1200" b="0" dirty="0">
                <a:solidFill>
                  <a:srgbClr val="6600CC"/>
                </a:solidFill>
              </a:rPr>
              <a:t> </a:t>
            </a:r>
            <a:endParaRPr lang="fr-FR" sz="1200" b="0" dirty="0" smtClean="0">
              <a:solidFill>
                <a:srgbClr val="6600CC"/>
              </a:solidFill>
            </a:endParaRPr>
          </a:p>
          <a:p>
            <a:pPr algn="just" eaLnBrk="1" hangingPunct="1"/>
            <a:r>
              <a:rPr lang="fr-FR" sz="1400" i="1" dirty="0">
                <a:solidFill>
                  <a:srgbClr val="6600CC"/>
                </a:solidFill>
              </a:rPr>
              <a:t>Mangrove</a:t>
            </a:r>
            <a:r>
              <a:rPr lang="fr-FR" sz="1400" b="0" dirty="0">
                <a:solidFill>
                  <a:srgbClr val="6600CC"/>
                </a:solidFill>
              </a:rPr>
              <a:t> (ou </a:t>
            </a:r>
            <a:r>
              <a:rPr lang="fr-FR" sz="1400" i="1" dirty="0" err="1">
                <a:solidFill>
                  <a:srgbClr val="6600CC"/>
                </a:solidFill>
              </a:rPr>
              <a:t>mangal</a:t>
            </a:r>
            <a:r>
              <a:rPr lang="fr-FR" sz="1400" b="0" dirty="0">
                <a:solidFill>
                  <a:srgbClr val="6600CC"/>
                </a:solidFill>
              </a:rPr>
              <a:t>) : Formation forestière ou végétale </a:t>
            </a:r>
            <a:r>
              <a:rPr lang="fr-FR" sz="1400" i="1" dirty="0">
                <a:solidFill>
                  <a:srgbClr val="6600CC"/>
                </a:solidFill>
              </a:rPr>
              <a:t>sempervirente</a:t>
            </a:r>
            <a:r>
              <a:rPr lang="fr-FR" sz="1400" b="0" dirty="0">
                <a:solidFill>
                  <a:srgbClr val="6600CC"/>
                </a:solidFill>
              </a:rPr>
              <a:t> des milieux littoraux de la zone tropicale (intertropicale), croissant en pleine vase et soumise à l’influence des marées. Elles peuvent pousser en eau salé ou saumâtre.  Voir </a:t>
            </a:r>
            <a:r>
              <a:rPr lang="fr-FR" sz="1400" i="1" dirty="0">
                <a:solidFill>
                  <a:srgbClr val="6600CC"/>
                </a:solidFill>
              </a:rPr>
              <a:t>palétuvier</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96EDB3-FC90-4DE8-8E3E-C45F1FE33558}" type="slidenum">
              <a:rPr lang="fr-FR" sz="1200" b="0">
                <a:solidFill>
                  <a:schemeClr val="tx1">
                    <a:tint val="75000"/>
                  </a:schemeClr>
                </a:solidFill>
                <a:latin typeface="Times New Roman" pitchFamily="18" charset="0"/>
              </a:rPr>
              <a:pPr algn="r" fontAlgn="auto">
                <a:spcBef>
                  <a:spcPts val="0"/>
                </a:spcBef>
                <a:spcAft>
                  <a:spcPts val="0"/>
                </a:spcAft>
                <a:defRPr/>
              </a:pPr>
              <a:t>182</a:t>
            </a:fld>
            <a:endParaRPr lang="fr-FR" sz="1200" b="0" dirty="0">
              <a:solidFill>
                <a:schemeClr val="tx1">
                  <a:tint val="75000"/>
                </a:schemeClr>
              </a:solidFill>
              <a:latin typeface="Times New Roman" pitchFamily="18" charset="0"/>
            </a:endParaRPr>
          </a:p>
        </p:txBody>
      </p:sp>
      <p:sp>
        <p:nvSpPr>
          <p:cNvPr id="176131"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Manioc</a:t>
            </a:r>
            <a:r>
              <a:rPr lang="fr-FR" sz="1200" b="0" dirty="0" smtClean="0">
                <a:solidFill>
                  <a:srgbClr val="6600CC"/>
                </a:solidFill>
              </a:rPr>
              <a:t> </a:t>
            </a:r>
            <a:r>
              <a:rPr lang="fr-FR" sz="1200" b="0" dirty="0">
                <a:solidFill>
                  <a:srgbClr val="6600CC"/>
                </a:solidFill>
              </a:rPr>
              <a:t>: Plante du genre </a:t>
            </a:r>
            <a:r>
              <a:rPr lang="fr-FR" sz="1200" b="0" dirty="0" err="1">
                <a:solidFill>
                  <a:srgbClr val="6600CC"/>
                </a:solidFill>
              </a:rPr>
              <a:t>Manihot</a:t>
            </a:r>
            <a:r>
              <a:rPr lang="fr-FR" sz="1200" b="0" dirty="0">
                <a:solidFill>
                  <a:srgbClr val="6600CC"/>
                </a:solidFill>
              </a:rPr>
              <a:t> (</a:t>
            </a:r>
            <a:r>
              <a:rPr lang="fr-FR" sz="1200" b="0" dirty="0" err="1">
                <a:solidFill>
                  <a:srgbClr val="6600CC"/>
                </a:solidFill>
              </a:rPr>
              <a:t>Euphorbiaceae</a:t>
            </a:r>
            <a:r>
              <a:rPr lang="fr-FR" sz="1200" b="0" dirty="0">
                <a:solidFill>
                  <a:srgbClr val="6600CC"/>
                </a:solidFill>
              </a:rPr>
              <a:t>) possédant des racines tubéreuses amylacées, ou le tubercule de cette plante. Fournit le tapioca. La racine crue est toxique</a:t>
            </a:r>
            <a:r>
              <a:rPr lang="fr-FR" sz="1200" b="0" dirty="0" smtClean="0">
                <a:solidFill>
                  <a:srgbClr val="6600CC"/>
                </a:solidFill>
              </a:rPr>
              <a:t>.</a:t>
            </a:r>
          </a:p>
          <a:p>
            <a:pPr algn="just" eaLnBrk="1" hangingPunct="1"/>
            <a:r>
              <a:rPr lang="fr-FR" sz="1200" i="1" dirty="0">
                <a:solidFill>
                  <a:srgbClr val="6600CC"/>
                </a:solidFill>
              </a:rPr>
              <a:t>Marcotte</a:t>
            </a:r>
            <a:r>
              <a:rPr lang="fr-FR" sz="1200" b="0" dirty="0">
                <a:solidFill>
                  <a:srgbClr val="6600CC"/>
                </a:solidFill>
              </a:rPr>
              <a:t> : branche touchant le sol et s'enracinant ; le tronc secondaire qui en </a:t>
            </a:r>
            <a:r>
              <a:rPr lang="fr-FR" sz="1200" b="0" dirty="0" smtClean="0">
                <a:solidFill>
                  <a:srgbClr val="6600CC"/>
                </a:solidFill>
              </a:rPr>
              <a:t>résulte (voir aussi </a:t>
            </a:r>
            <a:r>
              <a:rPr lang="fr-FR" sz="1200" b="0" i="1" dirty="0" smtClean="0">
                <a:solidFill>
                  <a:srgbClr val="6600CC"/>
                </a:solidFill>
              </a:rPr>
              <a:t>rejet</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Marquage d'arbres</a:t>
            </a:r>
            <a:r>
              <a:rPr lang="fr-FR" sz="1400" b="0" dirty="0">
                <a:solidFill>
                  <a:srgbClr val="6600CC"/>
                </a:solidFill>
              </a:rPr>
              <a:t> : Système employé par les industries forestières et les bûcherons pour indiquer sur les arbres ceux qui seront coupés ou laissés sur pied. On utilise généralement des rubans de plastique de couleurs différentes ou des traces de peinture sur le tronc des arbres.  Voir aussi </a:t>
            </a:r>
            <a:r>
              <a:rPr lang="fr-FR" sz="1400" i="1" dirty="0">
                <a:solidFill>
                  <a:srgbClr val="6600CC"/>
                </a:solidFill>
              </a:rPr>
              <a:t>Martelage</a:t>
            </a:r>
            <a:r>
              <a:rPr lang="fr-FR" sz="1400" b="0" dirty="0">
                <a:solidFill>
                  <a:srgbClr val="6600CC"/>
                </a:solidFill>
              </a:rPr>
              <a:t>.</a:t>
            </a:r>
          </a:p>
          <a:p>
            <a:pPr algn="just" eaLnBrk="1" hangingPunct="1"/>
            <a:r>
              <a:rPr lang="fr-FR" sz="1400" i="1" dirty="0">
                <a:solidFill>
                  <a:srgbClr val="6600CC"/>
                </a:solidFill>
                <a:hlinkClick r:id="rId2" tooltip="Maquis (botanique)"/>
              </a:rPr>
              <a:t>Maquis</a:t>
            </a:r>
            <a:r>
              <a:rPr lang="fr-FR" sz="1400" b="0" dirty="0">
                <a:solidFill>
                  <a:srgbClr val="6600CC"/>
                </a:solidFill>
              </a:rPr>
              <a:t> : Végétation fermée et de faible hauteur qui s'étend un sol granitique.</a:t>
            </a:r>
          </a:p>
          <a:p>
            <a:pPr algn="just" eaLnBrk="1" hangingPunct="1"/>
            <a:r>
              <a:rPr lang="fr-FR" sz="1200" i="1" dirty="0">
                <a:solidFill>
                  <a:srgbClr val="6600CC"/>
                </a:solidFill>
              </a:rPr>
              <a:t>Méristème</a:t>
            </a:r>
            <a:r>
              <a:rPr lang="fr-FR" sz="1200" dirty="0">
                <a:solidFill>
                  <a:srgbClr val="6600CC"/>
                </a:solidFill>
              </a:rPr>
              <a:t> : </a:t>
            </a:r>
            <a:r>
              <a:rPr lang="fr-FR" sz="1200" b="0" dirty="0">
                <a:solidFill>
                  <a:srgbClr val="6600CC"/>
                </a:solidFill>
                <a:hlinkClick r:id="rId3" action="ppaction://hlinkfile" tooltip="Tissu biologique"/>
              </a:rPr>
              <a:t>tissu biologique</a:t>
            </a:r>
            <a:r>
              <a:rPr lang="fr-FR" sz="1200" b="0" dirty="0">
                <a:solidFill>
                  <a:srgbClr val="6600CC"/>
                </a:solidFill>
              </a:rPr>
              <a:t> constitué de </a:t>
            </a:r>
            <a:r>
              <a:rPr lang="fr-FR" sz="1200" b="0" dirty="0">
                <a:solidFill>
                  <a:srgbClr val="6600CC"/>
                </a:solidFill>
                <a:hlinkClick r:id="rId4" action="ppaction://hlinkfile" tooltip="Cellule indifférenciée"/>
              </a:rPr>
              <a:t>cellules indifférenciées</a:t>
            </a:r>
            <a:r>
              <a:rPr lang="fr-FR" sz="1200" b="0" dirty="0">
                <a:solidFill>
                  <a:srgbClr val="6600CC"/>
                </a:solidFill>
              </a:rPr>
              <a:t> formant une zone de croissance où ont lieu les divisions cellulaires (</a:t>
            </a:r>
            <a:r>
              <a:rPr lang="fr-FR" sz="1200" b="0" dirty="0">
                <a:solidFill>
                  <a:srgbClr val="6600CC"/>
                </a:solidFill>
                <a:hlinkClick r:id="rId5" action="ppaction://hlinkfile" tooltip="Mitose"/>
              </a:rPr>
              <a:t>mitoses</a:t>
            </a:r>
            <a:r>
              <a:rPr lang="fr-FR" sz="1200" b="0" dirty="0">
                <a:solidFill>
                  <a:srgbClr val="6600CC"/>
                </a:solidFill>
              </a:rPr>
              <a:t>). On distingue habituellement les méristèmes primaires, qui assurent la croissance de la plante en longueur, au niveau de la </a:t>
            </a:r>
            <a:r>
              <a:rPr lang="fr-FR" sz="1200" b="0" dirty="0">
                <a:solidFill>
                  <a:srgbClr val="6600CC"/>
                </a:solidFill>
                <a:hlinkClick r:id="rId6" action="ppaction://hlinkfile" tooltip="Tige"/>
              </a:rPr>
              <a:t>tige</a:t>
            </a:r>
            <a:r>
              <a:rPr lang="fr-FR" sz="1200" b="0" dirty="0">
                <a:solidFill>
                  <a:srgbClr val="6600CC"/>
                </a:solidFill>
              </a:rPr>
              <a:t>, des </a:t>
            </a:r>
            <a:r>
              <a:rPr lang="fr-FR" sz="1200" b="0" dirty="0">
                <a:solidFill>
                  <a:srgbClr val="6600CC"/>
                </a:solidFill>
                <a:hlinkClick r:id="rId7" action="ppaction://hlinkfile" tooltip="Feuille"/>
              </a:rPr>
              <a:t>feuilles</a:t>
            </a:r>
            <a:r>
              <a:rPr lang="fr-FR" sz="1200" b="0" dirty="0">
                <a:solidFill>
                  <a:srgbClr val="6600CC"/>
                </a:solidFill>
              </a:rPr>
              <a:t> ou des </a:t>
            </a:r>
            <a:r>
              <a:rPr lang="fr-FR" sz="1200" b="0" dirty="0">
                <a:solidFill>
                  <a:srgbClr val="6600CC"/>
                </a:solidFill>
                <a:hlinkClick r:id="rId8" action="ppaction://hlinkfile" tooltip="Racine (botanique)"/>
              </a:rPr>
              <a:t>racines</a:t>
            </a:r>
            <a:r>
              <a:rPr lang="fr-FR" sz="1200" b="0" dirty="0">
                <a:solidFill>
                  <a:srgbClr val="6600CC"/>
                </a:solidFill>
              </a:rPr>
              <a:t>, et les méristèmes secondaires, responsables de la croissance en diamètre des </a:t>
            </a:r>
            <a:r>
              <a:rPr lang="fr-FR" sz="1200" b="0" dirty="0">
                <a:solidFill>
                  <a:srgbClr val="6600CC"/>
                </a:solidFill>
                <a:hlinkClick r:id="rId9" action="ppaction://hlinkfile" tooltip="Organe"/>
              </a:rPr>
              <a:t>organes</a:t>
            </a:r>
            <a:r>
              <a:rPr lang="fr-FR" sz="1200" b="0" dirty="0">
                <a:solidFill>
                  <a:srgbClr val="6600CC"/>
                </a:solidFill>
              </a:rPr>
              <a:t> de certaines plantes, comme le </a:t>
            </a:r>
            <a:r>
              <a:rPr lang="fr-FR" sz="1200" b="0" dirty="0">
                <a:solidFill>
                  <a:srgbClr val="6600CC"/>
                </a:solidFill>
                <a:hlinkClick r:id="rId10" action="ppaction://hlinkfile" tooltip="Tronc (botanique)"/>
              </a:rPr>
              <a:t>tronc</a:t>
            </a:r>
            <a:r>
              <a:rPr lang="fr-FR" sz="1200" b="0" dirty="0">
                <a:solidFill>
                  <a:srgbClr val="6600CC"/>
                </a:solidFill>
              </a:rPr>
              <a:t>.</a:t>
            </a:r>
          </a:p>
          <a:p>
            <a:pPr algn="just" eaLnBrk="1" hangingPunct="1"/>
            <a:r>
              <a:rPr lang="fr-FR" sz="1400" i="1" dirty="0">
                <a:solidFill>
                  <a:srgbClr val="6600CC"/>
                </a:solidFill>
              </a:rPr>
              <a:t>Martelage</a:t>
            </a:r>
            <a:r>
              <a:rPr lang="fr-FR" sz="1400" dirty="0">
                <a:solidFill>
                  <a:srgbClr val="6600CC"/>
                </a:solidFill>
              </a:rPr>
              <a:t> </a:t>
            </a:r>
            <a:r>
              <a:rPr lang="fr-FR" sz="1400" b="0" i="1" dirty="0">
                <a:solidFill>
                  <a:srgbClr val="6600CC"/>
                </a:solidFill>
              </a:rPr>
              <a:t>(Administration forestière) :</a:t>
            </a:r>
            <a:r>
              <a:rPr lang="fr-FR" sz="1400" b="0" dirty="0">
                <a:solidFill>
                  <a:srgbClr val="6600CC"/>
                </a:solidFill>
              </a:rPr>
              <a:t> </a:t>
            </a:r>
            <a:r>
              <a:rPr lang="fr-FR" sz="1400" b="0" dirty="0">
                <a:solidFill>
                  <a:srgbClr val="6600CC"/>
                </a:solidFill>
                <a:hlinkClick r:id="rId11" tooltip="marque"/>
              </a:rPr>
              <a:t>Marque</a:t>
            </a:r>
            <a:r>
              <a:rPr lang="fr-FR" sz="1400" b="0" dirty="0">
                <a:solidFill>
                  <a:srgbClr val="6600CC"/>
                </a:solidFill>
              </a:rPr>
              <a:t> que les </a:t>
            </a:r>
            <a:r>
              <a:rPr lang="fr-FR" sz="1400" b="0" dirty="0">
                <a:solidFill>
                  <a:srgbClr val="6600CC"/>
                </a:solidFill>
                <a:hlinkClick r:id="rId12" tooltip="agent"/>
              </a:rPr>
              <a:t>agents</a:t>
            </a:r>
            <a:r>
              <a:rPr lang="fr-FR" sz="1400" b="0" dirty="0">
                <a:solidFill>
                  <a:srgbClr val="6600CC"/>
                </a:solidFill>
              </a:rPr>
              <a:t> des eaux et </a:t>
            </a:r>
            <a:r>
              <a:rPr lang="fr-FR" sz="1400" b="0" dirty="0">
                <a:solidFill>
                  <a:srgbClr val="6600CC"/>
                </a:solidFill>
                <a:hlinkClick r:id="rId13" tooltip="forêt"/>
              </a:rPr>
              <a:t>forêts</a:t>
            </a:r>
            <a:r>
              <a:rPr lang="fr-FR" sz="1400" b="0" dirty="0">
                <a:solidFill>
                  <a:srgbClr val="6600CC"/>
                </a:solidFill>
              </a:rPr>
              <a:t> font avec </a:t>
            </a:r>
            <a:r>
              <a:rPr lang="fr-FR" sz="1400" b="0" dirty="0">
                <a:solidFill>
                  <a:srgbClr val="6600CC"/>
                </a:solidFill>
                <a:hlinkClick r:id="rId14" tooltip="leur"/>
              </a:rPr>
              <a:t>leur</a:t>
            </a:r>
            <a:r>
              <a:rPr lang="fr-FR" sz="1400" b="0" dirty="0">
                <a:solidFill>
                  <a:srgbClr val="6600CC"/>
                </a:solidFill>
              </a:rPr>
              <a:t> </a:t>
            </a:r>
            <a:r>
              <a:rPr lang="fr-FR" sz="1400" b="0" dirty="0">
                <a:solidFill>
                  <a:srgbClr val="6600CC"/>
                </a:solidFill>
                <a:hlinkClick r:id="rId15" tooltip="marteau"/>
              </a:rPr>
              <a:t>marteau</a:t>
            </a:r>
            <a:r>
              <a:rPr lang="fr-FR" sz="1400" b="0" dirty="0">
                <a:solidFill>
                  <a:srgbClr val="6600CC"/>
                </a:solidFill>
              </a:rPr>
              <a:t> aux </a:t>
            </a:r>
            <a:r>
              <a:rPr lang="fr-FR" sz="1400" b="0" dirty="0">
                <a:solidFill>
                  <a:srgbClr val="6600CC"/>
                </a:solidFill>
                <a:hlinkClick r:id="rId16" tooltip="arbre"/>
              </a:rPr>
              <a:t>arbres</a:t>
            </a:r>
            <a:r>
              <a:rPr lang="fr-FR" sz="1400" b="0" dirty="0">
                <a:solidFill>
                  <a:srgbClr val="6600CC"/>
                </a:solidFill>
              </a:rPr>
              <a:t> qu’on </a:t>
            </a:r>
            <a:r>
              <a:rPr lang="fr-FR" sz="1400" b="0" dirty="0">
                <a:solidFill>
                  <a:srgbClr val="6600CC"/>
                </a:solidFill>
                <a:hlinkClick r:id="rId17" tooltip="vouloir"/>
              </a:rPr>
              <a:t>veut</a:t>
            </a:r>
            <a:r>
              <a:rPr lang="fr-FR" sz="1400" b="0" dirty="0">
                <a:solidFill>
                  <a:srgbClr val="6600CC"/>
                </a:solidFill>
              </a:rPr>
              <a:t> </a:t>
            </a:r>
            <a:r>
              <a:rPr lang="fr-FR" sz="1400" b="0" dirty="0">
                <a:solidFill>
                  <a:srgbClr val="6600CC"/>
                </a:solidFill>
                <a:hlinkClick r:id="rId18" tooltip="réserver"/>
              </a:rPr>
              <a:t>réserver</a:t>
            </a:r>
            <a:r>
              <a:rPr lang="fr-FR" sz="1400" b="0" dirty="0">
                <a:solidFill>
                  <a:srgbClr val="6600CC"/>
                </a:solidFill>
              </a:rPr>
              <a:t> dans les </a:t>
            </a:r>
            <a:r>
              <a:rPr lang="fr-FR" sz="1400" b="0" dirty="0">
                <a:solidFill>
                  <a:srgbClr val="6600CC"/>
                </a:solidFill>
                <a:hlinkClick r:id="rId19" tooltip="triage"/>
              </a:rPr>
              <a:t>triages</a:t>
            </a:r>
            <a:r>
              <a:rPr lang="fr-FR" sz="1400" b="0" dirty="0">
                <a:solidFill>
                  <a:srgbClr val="6600CC"/>
                </a:solidFill>
              </a:rPr>
              <a:t> mis en </a:t>
            </a:r>
            <a:r>
              <a:rPr lang="fr-FR" sz="1400" b="0" dirty="0">
                <a:solidFill>
                  <a:srgbClr val="6600CC"/>
                </a:solidFill>
                <a:hlinkClick r:id="rId20" tooltip="vente"/>
              </a:rPr>
              <a:t>vente</a:t>
            </a:r>
            <a:r>
              <a:rPr lang="fr-FR" sz="1400" b="0" dirty="0">
                <a:solidFill>
                  <a:srgbClr val="6600CC"/>
                </a:solidFill>
              </a:rPr>
              <a:t>. Voir </a:t>
            </a:r>
            <a:r>
              <a:rPr lang="fr-FR" sz="1400" i="1" dirty="0">
                <a:solidFill>
                  <a:srgbClr val="6600CC"/>
                </a:solidFill>
              </a:rPr>
              <a:t>Marquage d'arbres</a:t>
            </a:r>
            <a:r>
              <a:rPr lang="fr-FR" sz="1400" b="0" dirty="0">
                <a:solidFill>
                  <a:srgbClr val="6600CC"/>
                </a:solidFill>
              </a:rPr>
              <a:t>.</a:t>
            </a:r>
          </a:p>
          <a:p>
            <a:pPr algn="just" eaLnBrk="1" hangingPunct="1"/>
            <a:r>
              <a:rPr lang="fr-FR" sz="1200" i="1" dirty="0">
                <a:solidFill>
                  <a:srgbClr val="6600CC"/>
                </a:solidFill>
              </a:rPr>
              <a:t>Matorral</a:t>
            </a:r>
            <a:r>
              <a:rPr lang="fr-FR" sz="1200" b="0" dirty="0">
                <a:solidFill>
                  <a:srgbClr val="6600CC"/>
                </a:solidFill>
              </a:rPr>
              <a:t> : Formation arbustive plus ou moins ouverte des régions méditerranéennes.</a:t>
            </a:r>
          </a:p>
          <a:p>
            <a:pPr algn="just" eaLnBrk="1" hangingPunct="1"/>
            <a:r>
              <a:rPr lang="fr-FR" sz="1400" i="1" dirty="0">
                <a:solidFill>
                  <a:srgbClr val="6600CC"/>
                </a:solidFill>
              </a:rPr>
              <a:t>Métapopulation</a:t>
            </a:r>
            <a:r>
              <a:rPr lang="fr-FR" sz="1400" b="0" dirty="0">
                <a:solidFill>
                  <a:srgbClr val="6600CC"/>
                </a:solidFill>
              </a:rPr>
              <a:t> : un groupe de populations d'individus d'une même espèce, séparées spatialement (ou temporellement) et qui réagissent réciproquement à un niveau quelconque.</a:t>
            </a:r>
          </a:p>
          <a:p>
            <a:pPr algn="just" eaLnBrk="1" hangingPunct="1"/>
            <a:r>
              <a:rPr lang="fr-FR" sz="1200" i="1" dirty="0">
                <a:solidFill>
                  <a:srgbClr val="6600CC"/>
                </a:solidFill>
              </a:rPr>
              <a:t>Méso</a:t>
            </a:r>
            <a:r>
              <a:rPr lang="fr-FR" sz="1200" b="0" dirty="0">
                <a:solidFill>
                  <a:srgbClr val="6600CC"/>
                </a:solidFill>
              </a:rPr>
              <a:t>** : moyen.</a:t>
            </a:r>
          </a:p>
          <a:p>
            <a:pPr algn="just" eaLnBrk="1" hangingPunct="1"/>
            <a:r>
              <a:rPr lang="fr-FR" sz="1200" i="1" dirty="0" err="1">
                <a:solidFill>
                  <a:srgbClr val="6600CC"/>
                </a:solidFill>
              </a:rPr>
              <a:t>Mésoïque</a:t>
            </a:r>
            <a:r>
              <a:rPr lang="fr-FR" sz="1200" b="0" dirty="0">
                <a:solidFill>
                  <a:srgbClr val="6600CC"/>
                </a:solidFill>
              </a:rPr>
              <a:t> : a) caractérisés par des conditions ni très humides ni très sèches. b) Appartenant ou adapté à la vie avec la présence modérée de moisissures.</a:t>
            </a:r>
            <a:endParaRPr lang="fr-FR" sz="1200" i="1" dirty="0">
              <a:solidFill>
                <a:srgbClr val="6600CC"/>
              </a:solidFill>
            </a:endParaRPr>
          </a:p>
          <a:p>
            <a:pPr algn="just" eaLnBrk="1" hangingPunct="1"/>
            <a:r>
              <a:rPr lang="fr-FR" sz="1400" i="1" dirty="0">
                <a:solidFill>
                  <a:srgbClr val="6600CC"/>
                </a:solidFill>
              </a:rPr>
              <a:t>Méthode du contrôle</a:t>
            </a:r>
            <a:r>
              <a:rPr lang="fr-FR" sz="1400" b="0" i="1" dirty="0">
                <a:solidFill>
                  <a:srgbClr val="6600CC"/>
                </a:solidFill>
              </a:rPr>
              <a:t> (forestier) </a:t>
            </a:r>
            <a:r>
              <a:rPr lang="fr-FR" sz="1400" b="0" dirty="0">
                <a:solidFill>
                  <a:srgbClr val="6600CC"/>
                </a:solidFill>
              </a:rPr>
              <a:t>: méthode permettant de définir des objectifs de gestion et d’exploitation garantissant une structure équilibrée de la forêt et une récolte régulière de la ressource bois.</a:t>
            </a:r>
          </a:p>
          <a:p>
            <a:pPr algn="just" eaLnBrk="1" hangingPunct="1"/>
            <a:r>
              <a:rPr lang="fr-FR" sz="1200" i="1" dirty="0">
                <a:solidFill>
                  <a:srgbClr val="6600CC"/>
                </a:solidFill>
              </a:rPr>
              <a:t>Métiers de la forêt et du bois </a:t>
            </a:r>
            <a:r>
              <a:rPr lang="fr-FR" sz="1200" b="0" dirty="0">
                <a:solidFill>
                  <a:srgbClr val="6600CC"/>
                </a:solidFill>
              </a:rPr>
              <a:t>: Agent forestier, Bûcheron (ne), Chauffeur Grumier, Commis forestier, Entrepreneur (</a:t>
            </a:r>
            <a:r>
              <a:rPr lang="fr-FR" sz="1200" b="0" dirty="0" err="1">
                <a:solidFill>
                  <a:srgbClr val="6600CC"/>
                </a:solidFill>
              </a:rPr>
              <a:t>euse</a:t>
            </a:r>
            <a:r>
              <a:rPr lang="fr-FR" sz="1200" b="0" dirty="0">
                <a:solidFill>
                  <a:srgbClr val="6600CC"/>
                </a:solidFill>
              </a:rPr>
              <a:t>) de travaux forestiers, Ingénieur forestier, Ouvrier (</a:t>
            </a:r>
            <a:r>
              <a:rPr lang="fr-FR" sz="1200" b="0" dirty="0" err="1">
                <a:solidFill>
                  <a:srgbClr val="6600CC"/>
                </a:solidFill>
              </a:rPr>
              <a:t>ière</a:t>
            </a:r>
            <a:r>
              <a:rPr lang="fr-FR" sz="1200" b="0" dirty="0">
                <a:solidFill>
                  <a:srgbClr val="6600CC"/>
                </a:solidFill>
              </a:rPr>
              <a:t>) forestier, Pépiniériste, Pilote d'engin forestier, Technicien (ne) forestier. Voir site : </a:t>
            </a:r>
            <a:r>
              <a:rPr lang="fr-FR" sz="1200" b="0" dirty="0">
                <a:solidFill>
                  <a:srgbClr val="6600CC"/>
                </a:solidFill>
                <a:hlinkClick r:id="rId21"/>
              </a:rPr>
              <a:t>www.metiers-foret-bois.org</a:t>
            </a:r>
            <a:r>
              <a:rPr lang="fr-FR" sz="1200" b="0" dirty="0">
                <a:solidFill>
                  <a:srgbClr val="6600CC"/>
                </a:solidFill>
              </a:rPr>
              <a:t> </a:t>
            </a:r>
          </a:p>
          <a:p>
            <a:pPr algn="just" eaLnBrk="1" hangingPunct="1"/>
            <a:r>
              <a:rPr lang="fr-FR" sz="1400" i="1" dirty="0">
                <a:solidFill>
                  <a:srgbClr val="6600CC"/>
                </a:solidFill>
              </a:rPr>
              <a:t>Microclimat</a:t>
            </a:r>
            <a:r>
              <a:rPr lang="fr-FR" sz="1400" b="0" dirty="0">
                <a:solidFill>
                  <a:srgbClr val="6600CC"/>
                </a:solidFill>
              </a:rPr>
              <a:t> : Conditions climatiques concernant une zone très restreinte</a:t>
            </a:r>
            <a:r>
              <a:rPr lang="fr-FR" sz="1400" b="0" dirty="0" smtClean="0">
                <a:solidFill>
                  <a:srgbClr val="6600CC"/>
                </a:solidFill>
              </a:rPr>
              <a:t>.</a:t>
            </a:r>
          </a:p>
          <a:p>
            <a:pPr algn="just" eaLnBrk="1" hangingPunct="1"/>
            <a:r>
              <a:rPr lang="fr-FR" sz="1200" i="1" dirty="0">
                <a:solidFill>
                  <a:srgbClr val="6600CC"/>
                </a:solidFill>
              </a:rPr>
              <a:t>Microfaune</a:t>
            </a:r>
            <a:r>
              <a:rPr lang="fr-FR" sz="1200" b="0" dirty="0">
                <a:solidFill>
                  <a:srgbClr val="6600CC"/>
                </a:solidFill>
              </a:rPr>
              <a:t> : Ensemble d’animaux très petits (insectes, acariens, collemboles etc. …), en général invisibles à l’œil nu</a:t>
            </a:r>
            <a:r>
              <a:rPr lang="fr-FR" sz="1200" b="0" dirty="0" smtClean="0">
                <a:solidFill>
                  <a:srgbClr val="6600CC"/>
                </a:solidFill>
              </a:rPr>
              <a:t>.</a:t>
            </a:r>
            <a:endParaRPr lang="fr-FR" sz="1200" i="1" dirty="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76133" name="Control 5"/>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4" name="Control 6"/>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5" name="Control 7"/>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6" name="Rectangle 8"/>
          <p:cNvSpPr>
            <a:spLocks noChangeArrowheads="1"/>
          </p:cNvSpPr>
          <p:nvPr/>
        </p:nvSpPr>
        <p:spPr bwMode="auto">
          <a:xfrm>
            <a:off x="4187825" y="160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eaLnBrk="0" hangingPunct="0"/>
            <a:r>
              <a:rPr lang="fr-FR"/>
              <a:t/>
            </a:r>
            <a:br>
              <a:rPr lang="fr-FR"/>
            </a:br>
            <a:endParaRPr lang="fr-F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35DEA1F-F3EE-4888-A125-CD1D0BD60229}" type="slidenum">
              <a:rPr lang="fr-FR" sz="1200" b="0">
                <a:solidFill>
                  <a:schemeClr val="tx1">
                    <a:tint val="75000"/>
                  </a:schemeClr>
                </a:solidFill>
                <a:latin typeface="Times New Roman" pitchFamily="18" charset="0"/>
              </a:rPr>
              <a:pPr algn="r" fontAlgn="auto">
                <a:spcBef>
                  <a:spcPts val="0"/>
                </a:spcBef>
                <a:spcAft>
                  <a:spcPts val="0"/>
                </a:spcAft>
                <a:defRPr/>
              </a:pPr>
              <a:t>183</a:t>
            </a:fld>
            <a:endParaRPr lang="fr-FR" sz="1200" b="0" dirty="0">
              <a:solidFill>
                <a:schemeClr val="tx1">
                  <a:tint val="75000"/>
                </a:schemeClr>
              </a:solidFill>
              <a:latin typeface="Times New Roman" pitchFamily="18" charset="0"/>
            </a:endParaRPr>
          </a:p>
        </p:txBody>
      </p:sp>
      <p:sp>
        <p:nvSpPr>
          <p:cNvPr id="177156" name="ZoneTexte 4"/>
          <p:cNvSpPr txBox="1">
            <a:spLocks noChangeArrowheads="1"/>
          </p:cNvSpPr>
          <p:nvPr/>
        </p:nvSpPr>
        <p:spPr bwMode="auto">
          <a:xfrm>
            <a:off x="214313" y="928688"/>
            <a:ext cx="8786812"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smtClean="0">
                <a:solidFill>
                  <a:srgbClr val="6600CC"/>
                </a:solidFill>
              </a:rPr>
              <a:t>Microflore</a:t>
            </a:r>
            <a:r>
              <a:rPr lang="fr-FR" sz="1200" b="0" dirty="0" smtClean="0">
                <a:solidFill>
                  <a:srgbClr val="6600CC"/>
                </a:solidFill>
              </a:rPr>
              <a:t> </a:t>
            </a:r>
            <a:r>
              <a:rPr lang="fr-FR" sz="1200" b="0" dirty="0">
                <a:solidFill>
                  <a:srgbClr val="6600CC"/>
                </a:solidFill>
              </a:rPr>
              <a:t>: Ensemble de plantes très petites, en général invisibles à l’œil nu.</a:t>
            </a:r>
          </a:p>
          <a:p>
            <a:pPr algn="just" eaLnBrk="1" hangingPunct="1"/>
            <a:r>
              <a:rPr lang="fr-FR" sz="1200" i="1" dirty="0" err="1">
                <a:solidFill>
                  <a:srgbClr val="6600CC"/>
                </a:solidFill>
              </a:rPr>
              <a:t>Microsité</a:t>
            </a:r>
            <a:r>
              <a:rPr lang="fr-FR" sz="1200" b="0" dirty="0">
                <a:solidFill>
                  <a:srgbClr val="6600CC"/>
                </a:solidFill>
              </a:rPr>
              <a:t> : Espace de terrain qu'occupe un arbre.</a:t>
            </a:r>
            <a:endParaRPr lang="fr-FR" sz="1200" b="0" i="1" dirty="0">
              <a:solidFill>
                <a:srgbClr val="6600CC"/>
              </a:solidFill>
            </a:endParaRPr>
          </a:p>
          <a:p>
            <a:pPr algn="just" eaLnBrk="1" hangingPunct="1"/>
            <a:r>
              <a:rPr lang="fr-FR" sz="1400" i="1" dirty="0">
                <a:solidFill>
                  <a:srgbClr val="6600CC"/>
                </a:solidFill>
              </a:rPr>
              <a:t>Milieu</a:t>
            </a:r>
            <a:r>
              <a:rPr lang="fr-FR" sz="1400" b="0" dirty="0">
                <a:solidFill>
                  <a:srgbClr val="6600CC"/>
                </a:solidFill>
              </a:rPr>
              <a:t> : Dans le domaine de l'</a:t>
            </a:r>
            <a:r>
              <a:rPr lang="fr-FR" sz="1400" b="0" dirty="0">
                <a:solidFill>
                  <a:srgbClr val="6600CC"/>
                </a:solidFill>
                <a:hlinkClick r:id="rId2" tooltip="Écologie"/>
              </a:rPr>
              <a:t>écologie</a:t>
            </a:r>
            <a:r>
              <a:rPr lang="fr-FR" sz="1400" b="0" dirty="0">
                <a:solidFill>
                  <a:srgbClr val="6600CC"/>
                </a:solidFill>
              </a:rPr>
              <a:t>, le milieu peut désigner l'</a:t>
            </a:r>
            <a:r>
              <a:rPr lang="fr-FR" sz="1400" b="0" dirty="0">
                <a:solidFill>
                  <a:srgbClr val="6600CC"/>
                </a:solidFill>
                <a:hlinkClick r:id="rId3" tooltip="Habitat (écologie)"/>
              </a:rPr>
              <a:t>Habitat (écologie)</a:t>
            </a:r>
            <a:r>
              <a:rPr lang="fr-FR" sz="1400" b="0" dirty="0">
                <a:solidFill>
                  <a:srgbClr val="6600CC"/>
                </a:solidFill>
              </a:rPr>
              <a:t> ou plus globalement l'</a:t>
            </a:r>
            <a:r>
              <a:rPr lang="fr-FR" sz="1400" b="0" dirty="0">
                <a:solidFill>
                  <a:srgbClr val="6600CC"/>
                </a:solidFill>
                <a:hlinkClick r:id="rId4" tooltip="Environnement"/>
              </a:rPr>
              <a:t>environnement</a:t>
            </a:r>
            <a:r>
              <a:rPr lang="fr-FR" sz="1400" b="0" dirty="0">
                <a:solidFill>
                  <a:srgbClr val="6600CC"/>
                </a:solidFill>
              </a:rPr>
              <a:t> d'un organisme vivant ou d'une communauté d'espèce (</a:t>
            </a:r>
            <a:r>
              <a:rPr lang="fr-FR" sz="1400" b="0" dirty="0">
                <a:solidFill>
                  <a:srgbClr val="6600CC"/>
                </a:solidFill>
                <a:hlinkClick r:id="rId5" tooltip="Écosystème"/>
              </a:rPr>
              <a:t>écosystème</a:t>
            </a:r>
            <a:r>
              <a:rPr lang="fr-FR" sz="1400" b="0" dirty="0">
                <a:solidFill>
                  <a:srgbClr val="6600CC"/>
                </a:solidFill>
              </a:rPr>
              <a:t> ou </a:t>
            </a:r>
            <a:r>
              <a:rPr lang="fr-FR" sz="1400" b="0" dirty="0">
                <a:solidFill>
                  <a:srgbClr val="6600CC"/>
                </a:solidFill>
                <a:hlinkClick r:id="rId6" tooltip="Biocénose"/>
              </a:rPr>
              <a:t>biocénose</a:t>
            </a:r>
            <a:r>
              <a:rPr lang="fr-FR" sz="1400" b="0" dirty="0">
                <a:solidFill>
                  <a:srgbClr val="6600CC"/>
                </a:solidFill>
              </a:rPr>
              <a:t>)</a:t>
            </a:r>
            <a:r>
              <a:rPr lang="fr-FR" sz="1400" dirty="0">
                <a:solidFill>
                  <a:srgbClr val="6600CC"/>
                </a:solidFill>
              </a:rPr>
              <a:t>.</a:t>
            </a:r>
            <a:endParaRPr lang="fr-FR" sz="1400" b="0" dirty="0">
              <a:solidFill>
                <a:srgbClr val="6600CC"/>
              </a:solidFill>
            </a:endParaRPr>
          </a:p>
          <a:p>
            <a:pPr algn="just" eaLnBrk="1" hangingPunct="1"/>
            <a:r>
              <a:rPr lang="fr-FR" sz="1400" i="1" dirty="0">
                <a:solidFill>
                  <a:srgbClr val="6600CC"/>
                </a:solidFill>
              </a:rPr>
              <a:t>Minière</a:t>
            </a:r>
            <a:r>
              <a:rPr lang="fr-FR" sz="1400" b="0" dirty="0">
                <a:solidFill>
                  <a:srgbClr val="6600CC"/>
                </a:solidFill>
              </a:rPr>
              <a:t> (</a:t>
            </a:r>
            <a:r>
              <a:rPr lang="fr-FR" sz="1400" i="1" dirty="0">
                <a:solidFill>
                  <a:srgbClr val="6600CC"/>
                </a:solidFill>
              </a:rPr>
              <a:t>exploitation « minière » des forêts</a:t>
            </a:r>
            <a:r>
              <a:rPr lang="fr-FR" sz="1400" b="0" dirty="0">
                <a:solidFill>
                  <a:srgbClr val="6600CC"/>
                </a:solidFill>
              </a:rPr>
              <a:t>) : Exploitation des forêts comme si c’était des « minerais », celles-ci étant surexploitées à des niveaux supérieurs à leur vitesse de renouvellement. Cette surexploitation soit provoquant soit la perte de biodiversité de la forêts (disparitions d’essences forestières, de plantes, d’animaux qui ont besoin de cette forêt ou d’essences, pour y vivre et s’y nourrir), soit de  la disparition des forêts elles-mêmes, avec le cortèges de calamités qui accompagnent cette disparition : érosion des sols, pénuries d’eau et sècheresse, perte de fertilité par lessivage, voire salinisation des sols (remontées salines). </a:t>
            </a:r>
          </a:p>
          <a:p>
            <a:pPr algn="just" eaLnBrk="1" hangingPunct="1"/>
            <a:r>
              <a:rPr lang="fr-FR" sz="1200" i="1" dirty="0" err="1">
                <a:solidFill>
                  <a:srgbClr val="6600CC"/>
                </a:solidFill>
              </a:rPr>
              <a:t>Miombo</a:t>
            </a:r>
            <a:r>
              <a:rPr lang="fr-FR" sz="1200" b="0" dirty="0">
                <a:solidFill>
                  <a:srgbClr val="6600CC"/>
                </a:solidFill>
              </a:rPr>
              <a:t> : Forêt claire de la région phytogéographique zambézienne à dominance de </a:t>
            </a:r>
            <a:r>
              <a:rPr lang="fr-FR" sz="1200" b="0" dirty="0" err="1">
                <a:solidFill>
                  <a:srgbClr val="6600CC"/>
                </a:solidFill>
              </a:rPr>
              <a:t>Caesalpiniaceae</a:t>
            </a:r>
            <a:r>
              <a:rPr lang="fr-FR" sz="1200" b="0" dirty="0">
                <a:solidFill>
                  <a:srgbClr val="6600CC"/>
                </a:solidFill>
              </a:rPr>
              <a:t>.</a:t>
            </a:r>
          </a:p>
          <a:p>
            <a:pPr algn="just" eaLnBrk="1" hangingPunct="1"/>
            <a:r>
              <a:rPr lang="fr-FR" sz="1400" i="1" dirty="0">
                <a:solidFill>
                  <a:srgbClr val="6600CC"/>
                </a:solidFill>
              </a:rPr>
              <a:t>Mode de traitement irrégulier </a:t>
            </a:r>
            <a:r>
              <a:rPr lang="fr-FR" sz="1400" b="0" dirty="0">
                <a:solidFill>
                  <a:srgbClr val="6600CC"/>
                </a:solidFill>
              </a:rPr>
              <a:t>: Mode de gestion basé sur des opérations consistant à valoriser au mieux un peuplement sans a priori sur sa structure actuelle ou future. La structure irrégulière n'est donc pas une fin en soit et ce mode de traitement n'exclut pas de passer temporairement par des phase de structure régulière.</a:t>
            </a:r>
          </a:p>
          <a:p>
            <a:pPr algn="just" eaLnBrk="1" hangingPunct="1"/>
            <a:r>
              <a:rPr lang="fr-FR" sz="1400" b="0" dirty="0">
                <a:solidFill>
                  <a:srgbClr val="6600CC"/>
                </a:solidFill>
              </a:rPr>
              <a:t>Le renouvellement n'est qu'une conséquence des coupes (de type jardinatoire) et non leur objectif principal. Il n'y a pas de planification à long terme, mais un diagnostic périodique avec des prévisions à moyen terme (+ ou - 20 ans = durée d'un plan simple de gestion).</a:t>
            </a:r>
          </a:p>
          <a:p>
            <a:pPr algn="just" eaLnBrk="1" hangingPunct="1"/>
            <a:r>
              <a:rPr lang="fr-FR" sz="1400" i="1" dirty="0">
                <a:solidFill>
                  <a:srgbClr val="6600CC"/>
                </a:solidFill>
              </a:rPr>
              <a:t>Moelle</a:t>
            </a:r>
            <a:r>
              <a:rPr lang="fr-FR" sz="1400" b="0" dirty="0">
                <a:solidFill>
                  <a:srgbClr val="6600CC"/>
                </a:solidFill>
              </a:rPr>
              <a:t> : partie molle du centre du tronc. Selon les espèces, sa dimension varie (sans fonction particulière chez les arbres adultes).</a:t>
            </a:r>
          </a:p>
          <a:p>
            <a:pPr algn="just" eaLnBrk="1" hangingPunct="1"/>
            <a:r>
              <a:rPr lang="fr-FR" sz="1400" i="1" dirty="0">
                <a:solidFill>
                  <a:srgbClr val="6600CC"/>
                </a:solidFill>
              </a:rPr>
              <a:t>Monoculture</a:t>
            </a:r>
            <a:r>
              <a:rPr lang="fr-FR" sz="1400" b="0" dirty="0">
                <a:solidFill>
                  <a:srgbClr val="6600CC"/>
                </a:solidFill>
              </a:rPr>
              <a:t> : Culture d’un seul produit.</a:t>
            </a:r>
          </a:p>
          <a:p>
            <a:pPr algn="just" eaLnBrk="1" hangingPunct="1"/>
            <a:r>
              <a:rPr lang="fr-FR" sz="1400" i="1" dirty="0" err="1">
                <a:solidFill>
                  <a:srgbClr val="6600CC"/>
                </a:solidFill>
              </a:rPr>
              <a:t>Monospécifique</a:t>
            </a:r>
            <a:r>
              <a:rPr lang="fr-FR" sz="1400" b="0" i="1" dirty="0">
                <a:solidFill>
                  <a:srgbClr val="6600CC"/>
                </a:solidFill>
              </a:rPr>
              <a:t> </a:t>
            </a:r>
            <a:r>
              <a:rPr lang="fr-FR" sz="1400" b="0" dirty="0">
                <a:solidFill>
                  <a:srgbClr val="6600CC"/>
                </a:solidFill>
              </a:rPr>
              <a:t> : plantations ne comportant qu’une espèce d’arbre.</a:t>
            </a:r>
          </a:p>
          <a:p>
            <a:pPr algn="just" eaLnBrk="1" hangingPunct="1"/>
            <a:r>
              <a:rPr lang="fr-FR" sz="1200" i="1" dirty="0">
                <a:solidFill>
                  <a:srgbClr val="6600CC"/>
                </a:solidFill>
              </a:rPr>
              <a:t>Monotypique</a:t>
            </a:r>
            <a:r>
              <a:rPr lang="fr-FR" sz="1200" b="0" dirty="0">
                <a:solidFill>
                  <a:srgbClr val="6600CC"/>
                </a:solidFill>
              </a:rPr>
              <a:t> (groupe biologique) : Qui a un seul représentant.</a:t>
            </a:r>
          </a:p>
          <a:p>
            <a:pPr algn="just" eaLnBrk="1" hangingPunct="1"/>
            <a:r>
              <a:rPr lang="fr-FR" sz="1400" i="1" dirty="0">
                <a:solidFill>
                  <a:srgbClr val="6600CC"/>
                </a:solidFill>
              </a:rPr>
              <a:t>Mousson</a:t>
            </a:r>
            <a:r>
              <a:rPr lang="fr-FR" sz="1400" b="0" dirty="0">
                <a:solidFill>
                  <a:srgbClr val="6600CC"/>
                </a:solidFill>
              </a:rPr>
              <a:t> (forêt de) : Forêt à canopée fermée poussant sous un climat tropical nettement saisonnier</a:t>
            </a:r>
            <a:r>
              <a:rPr lang="fr-FR" sz="1400" b="0" dirty="0" smtClean="0">
                <a:solidFill>
                  <a:srgbClr val="6600CC"/>
                </a:solidFill>
              </a:rPr>
              <a:t>.</a:t>
            </a:r>
          </a:p>
          <a:p>
            <a:pPr algn="just" eaLnBrk="1" hangingPunct="1"/>
            <a:r>
              <a:rPr lang="fr-FR" sz="1200" i="1" dirty="0" err="1">
                <a:solidFill>
                  <a:srgbClr val="6600CC"/>
                </a:solidFill>
              </a:rPr>
              <a:t>Mucroné</a:t>
            </a:r>
            <a:r>
              <a:rPr lang="fr-FR" sz="1200" b="0" dirty="0">
                <a:solidFill>
                  <a:srgbClr val="6600CC"/>
                </a:solidFill>
              </a:rPr>
              <a:t> : terminé par une pointe courte et raide (</a:t>
            </a:r>
            <a:r>
              <a:rPr lang="fr-FR" sz="1200" b="0" i="1" dirty="0">
                <a:solidFill>
                  <a:srgbClr val="6600CC"/>
                </a:solidFill>
              </a:rPr>
              <a:t>mucron</a:t>
            </a:r>
            <a:r>
              <a:rPr lang="fr-FR" sz="1200" b="0" dirty="0" smtClean="0">
                <a:solidFill>
                  <a:srgbClr val="6600CC"/>
                </a:solidFill>
              </a:rPr>
              <a:t>).</a:t>
            </a:r>
          </a:p>
          <a:p>
            <a:pPr algn="just" eaLnBrk="1" hangingPunct="1"/>
            <a:r>
              <a:rPr lang="fr-FR" sz="1200" i="1" dirty="0">
                <a:solidFill>
                  <a:srgbClr val="6600CC"/>
                </a:solidFill>
              </a:rPr>
              <a:t>Naturalité</a:t>
            </a:r>
            <a:r>
              <a:rPr lang="fr-FR" sz="1200" b="0" dirty="0">
                <a:solidFill>
                  <a:srgbClr val="6600CC"/>
                </a:solidFill>
              </a:rPr>
              <a:t> : dans son sens environnemental, renvoie au caractère sauvage d'un paysage ou d'un </a:t>
            </a:r>
            <a:r>
              <a:rPr lang="fr-FR" sz="1200" b="0" dirty="0">
                <a:solidFill>
                  <a:srgbClr val="6600CC"/>
                </a:solidFill>
                <a:hlinkClick r:id="rId7" tooltip="Nature"/>
              </a:rPr>
              <a:t>milieu naturel</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2C3D8A3-6568-41EE-B688-4DEB070E0297}" type="slidenum">
              <a:rPr lang="fr-FR" sz="1200" b="0">
                <a:solidFill>
                  <a:schemeClr val="tx1">
                    <a:tint val="75000"/>
                  </a:schemeClr>
                </a:solidFill>
                <a:latin typeface="Times New Roman" pitchFamily="18" charset="0"/>
              </a:rPr>
              <a:pPr algn="r" fontAlgn="auto">
                <a:spcBef>
                  <a:spcPts val="0"/>
                </a:spcBef>
                <a:spcAft>
                  <a:spcPts val="0"/>
                </a:spcAft>
                <a:defRPr/>
              </a:pPr>
              <a:t>184</a:t>
            </a:fld>
            <a:endParaRPr lang="fr-FR" sz="1200" b="0" dirty="0">
              <a:solidFill>
                <a:schemeClr val="tx1">
                  <a:tint val="75000"/>
                </a:schemeClr>
              </a:solidFill>
              <a:latin typeface="Times New Roman" pitchFamily="18" charset="0"/>
            </a:endParaRPr>
          </a:p>
        </p:txBody>
      </p:sp>
      <p:sp>
        <p:nvSpPr>
          <p:cNvPr id="178180" name="ZoneTexte 4"/>
          <p:cNvSpPr txBox="1">
            <a:spLocks noChangeArrowheads="1"/>
          </p:cNvSpPr>
          <p:nvPr/>
        </p:nvSpPr>
        <p:spPr bwMode="auto">
          <a:xfrm>
            <a:off x="214313" y="928688"/>
            <a:ext cx="878681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Neutrophile</a:t>
            </a:r>
            <a:r>
              <a:rPr lang="fr-FR" sz="1200" b="0" dirty="0" smtClean="0">
                <a:solidFill>
                  <a:srgbClr val="6600CC"/>
                </a:solidFill>
              </a:rPr>
              <a:t> </a:t>
            </a:r>
            <a:r>
              <a:rPr lang="fr-FR" sz="1200" b="0" dirty="0">
                <a:solidFill>
                  <a:srgbClr val="6600CC"/>
                </a:solidFill>
              </a:rPr>
              <a:t>: Se dit des végétaux croissant dans des conditions de pH voisines de la neutralité</a:t>
            </a:r>
            <a:r>
              <a:rPr lang="fr-FR" sz="1200" b="0" dirty="0" smtClean="0">
                <a:solidFill>
                  <a:srgbClr val="6600CC"/>
                </a:solidFill>
              </a:rPr>
              <a:t>.</a:t>
            </a:r>
          </a:p>
          <a:p>
            <a:pPr algn="just" eaLnBrk="1" hangingPunct="1"/>
            <a:r>
              <a:rPr lang="fr-FR" sz="1200" i="1" dirty="0" smtClean="0">
                <a:solidFill>
                  <a:srgbClr val="6600CC"/>
                </a:solidFill>
              </a:rPr>
              <a:t>Nervure</a:t>
            </a:r>
            <a:r>
              <a:rPr lang="fr-FR" sz="1200" b="0" dirty="0" smtClean="0">
                <a:solidFill>
                  <a:srgbClr val="6600CC"/>
                </a:solidFill>
              </a:rPr>
              <a:t> </a:t>
            </a:r>
            <a:r>
              <a:rPr lang="fr-FR" sz="1200" b="0" dirty="0">
                <a:solidFill>
                  <a:srgbClr val="6600CC"/>
                </a:solidFill>
              </a:rPr>
              <a:t>: Ensemble des vaisseaux conducteurs de la sève formant un réseau à la surface d'une </a:t>
            </a:r>
            <a:r>
              <a:rPr lang="fr-FR" sz="1200" b="0" dirty="0" smtClean="0">
                <a:solidFill>
                  <a:srgbClr val="6600CC"/>
                </a:solidFill>
              </a:rPr>
              <a:t>feuille (voir </a:t>
            </a:r>
            <a:r>
              <a:rPr lang="fr-FR" sz="1200" b="0" i="1" dirty="0" smtClean="0">
                <a:solidFill>
                  <a:srgbClr val="6600CC"/>
                </a:solidFill>
              </a:rPr>
              <a:t>vaisseaux</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Niche écologique"/>
              </a:rPr>
              <a:t>Niche écologique</a:t>
            </a:r>
            <a:r>
              <a:rPr lang="fr-FR" sz="1400" i="1" dirty="0">
                <a:solidFill>
                  <a:srgbClr val="6600CC"/>
                </a:solidFill>
              </a:rPr>
              <a:t> </a:t>
            </a:r>
            <a:r>
              <a:rPr lang="fr-FR" sz="1400" b="0" dirty="0">
                <a:solidFill>
                  <a:srgbClr val="6600CC"/>
                </a:solidFill>
              </a:rPr>
              <a:t>: Position occupée par un </a:t>
            </a:r>
            <a:r>
              <a:rPr lang="fr-FR" sz="1400" b="0" dirty="0">
                <a:solidFill>
                  <a:srgbClr val="6600CC"/>
                </a:solidFill>
                <a:hlinkClick r:id="rId3" tooltip="Organisme vivant"/>
              </a:rPr>
              <a:t>organisme</a:t>
            </a:r>
            <a:r>
              <a:rPr lang="fr-FR" sz="1400" b="0" dirty="0">
                <a:solidFill>
                  <a:srgbClr val="6600CC"/>
                </a:solidFill>
              </a:rPr>
              <a:t>, une </a:t>
            </a:r>
            <a:r>
              <a:rPr lang="fr-FR" sz="1400" b="0" dirty="0">
                <a:solidFill>
                  <a:srgbClr val="6600CC"/>
                </a:solidFill>
                <a:hlinkClick r:id="rId4" tooltip="Population"/>
              </a:rPr>
              <a:t>population</a:t>
            </a:r>
            <a:r>
              <a:rPr lang="fr-FR" sz="1400" b="0" dirty="0">
                <a:solidFill>
                  <a:srgbClr val="6600CC"/>
                </a:solidFill>
              </a:rPr>
              <a:t> ou plus généralement une </a:t>
            </a:r>
            <a:r>
              <a:rPr lang="fr-FR" sz="1400" b="0" dirty="0">
                <a:solidFill>
                  <a:srgbClr val="6600CC"/>
                </a:solidFill>
                <a:hlinkClick r:id="rId5" tooltip="Espèce"/>
              </a:rPr>
              <a:t>espèce</a:t>
            </a:r>
            <a:r>
              <a:rPr lang="fr-FR" sz="1400" b="0" dirty="0">
                <a:solidFill>
                  <a:srgbClr val="6600CC"/>
                </a:solidFill>
              </a:rPr>
              <a:t> dans un </a:t>
            </a:r>
            <a:r>
              <a:rPr lang="fr-FR" sz="1400" b="0" dirty="0">
                <a:solidFill>
                  <a:srgbClr val="6600CC"/>
                </a:solidFill>
                <a:hlinkClick r:id="rId6" tooltip="Écosystème"/>
              </a:rPr>
              <a:t>écosystème</a:t>
            </a:r>
            <a:r>
              <a:rPr lang="fr-FR" sz="1400" b="0" dirty="0">
                <a:solidFill>
                  <a:srgbClr val="6600CC"/>
                </a:solidFill>
              </a:rPr>
              <a:t>. C'est l'environnement unique servant à assurer l'existence d'un organisme ou d'une espèce.</a:t>
            </a:r>
          </a:p>
          <a:p>
            <a:pPr algn="just" eaLnBrk="1" hangingPunct="1"/>
            <a:r>
              <a:rPr lang="fr-FR" sz="1200" i="1" dirty="0">
                <a:solidFill>
                  <a:srgbClr val="6600CC"/>
                </a:solidFill>
              </a:rPr>
              <a:t>Nitrophile</a:t>
            </a:r>
            <a:r>
              <a:rPr lang="fr-FR" sz="1200" b="0" dirty="0">
                <a:solidFill>
                  <a:srgbClr val="6600CC"/>
                </a:solidFill>
              </a:rPr>
              <a:t> : Se dit d’une espèce croissant sur des sols riches en nitrates. Synonyme : </a:t>
            </a:r>
            <a:r>
              <a:rPr lang="fr-FR" sz="1200" b="0" i="1" dirty="0" err="1">
                <a:solidFill>
                  <a:srgbClr val="6600CC"/>
                </a:solidFill>
              </a:rPr>
              <a:t>nitratophile</a:t>
            </a:r>
            <a:r>
              <a:rPr lang="fr-FR" sz="1200" b="0" dirty="0">
                <a:solidFill>
                  <a:srgbClr val="6600CC"/>
                </a:solidFill>
              </a:rPr>
              <a:t>.</a:t>
            </a:r>
          </a:p>
          <a:p>
            <a:pPr algn="just" eaLnBrk="1" hangingPunct="1"/>
            <a:r>
              <a:rPr lang="fr-FR" sz="1400" i="1" dirty="0">
                <a:solidFill>
                  <a:srgbClr val="6600CC"/>
                </a:solidFill>
              </a:rPr>
              <a:t>Nœud</a:t>
            </a:r>
            <a:r>
              <a:rPr lang="fr-FR" sz="1400" b="0" dirty="0">
                <a:solidFill>
                  <a:srgbClr val="6600CC"/>
                </a:solidFill>
              </a:rPr>
              <a:t> : Point d'intersection d'une feuille sur le rameau, ou d'un rameau sur une branche ou d'une branche sur le tronc, dont on retrouve la marque dans le bois du tronc, correspondant à l'empreinte laissée par la chute de la feuille, du rameau ou de la branche</a:t>
            </a:r>
            <a:r>
              <a:rPr lang="fr-FR" sz="1400" b="0" dirty="0" smtClean="0">
                <a:solidFill>
                  <a:srgbClr val="6600CC"/>
                </a:solidFill>
              </a:rPr>
              <a:t>.</a:t>
            </a:r>
          </a:p>
          <a:p>
            <a:pPr algn="just" eaLnBrk="1" hangingPunct="1"/>
            <a:r>
              <a:rPr lang="fr-FR" sz="1400" i="1" dirty="0">
                <a:solidFill>
                  <a:srgbClr val="6600CC"/>
                </a:solidFill>
              </a:rPr>
              <a:t>Nomade</a:t>
            </a:r>
            <a:r>
              <a:rPr lang="fr-FR" sz="1400" b="0" dirty="0">
                <a:solidFill>
                  <a:srgbClr val="6600CC"/>
                </a:solidFill>
              </a:rPr>
              <a:t> : se dit d'une espèce </a:t>
            </a:r>
            <a:r>
              <a:rPr lang="fr-FR" sz="1400" b="0" i="1" dirty="0">
                <a:solidFill>
                  <a:srgbClr val="6600CC"/>
                </a:solidFill>
              </a:rPr>
              <a:t>post pionnière </a:t>
            </a:r>
            <a:r>
              <a:rPr lang="fr-FR" sz="1400" b="0" dirty="0">
                <a:solidFill>
                  <a:srgbClr val="6600CC"/>
                </a:solidFill>
              </a:rPr>
              <a:t>ou </a:t>
            </a:r>
            <a:r>
              <a:rPr lang="fr-FR" sz="1400" b="0" i="1" dirty="0">
                <a:solidFill>
                  <a:srgbClr val="6600CC"/>
                </a:solidFill>
              </a:rPr>
              <a:t>dryade</a:t>
            </a:r>
            <a:r>
              <a:rPr lang="fr-FR" sz="1400" b="0" dirty="0">
                <a:solidFill>
                  <a:srgbClr val="6600CC"/>
                </a:solidFill>
              </a:rPr>
              <a:t> pouvant jouer un rôle de pionnière dans certaines </a:t>
            </a:r>
            <a:r>
              <a:rPr lang="fr-FR" sz="1400" b="0" dirty="0" smtClean="0">
                <a:solidFill>
                  <a:srgbClr val="6600CC"/>
                </a:solidFill>
              </a:rPr>
              <a:t>conditions (</a:t>
            </a:r>
            <a:r>
              <a:rPr lang="fr-FR" sz="1400" b="0" dirty="0">
                <a:solidFill>
                  <a:srgbClr val="6600CC"/>
                </a:solidFill>
              </a:rPr>
              <a:t>ex. du tilleul, de l'érable, </a:t>
            </a:r>
            <a:r>
              <a:rPr lang="fr-FR" sz="1400" b="0" dirty="0" smtClean="0">
                <a:solidFill>
                  <a:srgbClr val="6600CC"/>
                </a:solidFill>
              </a:rPr>
              <a:t>…). Voir </a:t>
            </a:r>
            <a:r>
              <a:rPr lang="fr-FR" sz="1400" b="0" i="1" dirty="0" smtClean="0">
                <a:solidFill>
                  <a:srgbClr val="6600CC"/>
                </a:solidFill>
              </a:rPr>
              <a:t>pionnier</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Nutriments</a:t>
            </a:r>
            <a:r>
              <a:rPr lang="fr-FR" sz="1400" b="0" dirty="0">
                <a:solidFill>
                  <a:srgbClr val="6600CC"/>
                </a:solidFill>
              </a:rPr>
              <a:t> : aliments absorbés par les être vivants. Voir aussi </a:t>
            </a:r>
            <a:r>
              <a:rPr lang="fr-FR" sz="1400" i="1" dirty="0">
                <a:solidFill>
                  <a:srgbClr val="6600CC"/>
                </a:solidFill>
              </a:rPr>
              <a:t>intrant</a:t>
            </a:r>
            <a:r>
              <a:rPr lang="fr-FR" sz="1400" b="0" dirty="0">
                <a:solidFill>
                  <a:srgbClr val="6600CC"/>
                </a:solidFill>
              </a:rPr>
              <a:t>.</a:t>
            </a:r>
          </a:p>
          <a:p>
            <a:pPr algn="just" eaLnBrk="1" hangingPunct="1"/>
            <a:endParaRPr lang="fr-FR" sz="1400" b="0" dirty="0">
              <a:solidFill>
                <a:srgbClr val="6600CC"/>
              </a:solidFill>
            </a:endParaRPr>
          </a:p>
          <a:p>
            <a:pPr algn="just" eaLnBrk="1" hangingPunct="1"/>
            <a:r>
              <a:rPr lang="fr-FR" sz="1400" i="1" dirty="0">
                <a:hlinkClick r:id="rId7" tooltip="Office national des forêts"/>
              </a:rPr>
              <a:t>Office national des forêts</a:t>
            </a:r>
            <a:r>
              <a:rPr lang="fr-FR" sz="1400" b="0" i="1" dirty="0">
                <a:solidFill>
                  <a:srgbClr val="6600CC"/>
                </a:solidFill>
              </a:rPr>
              <a:t> </a:t>
            </a:r>
            <a:r>
              <a:rPr lang="fr-FR" sz="1400" b="0" dirty="0">
                <a:solidFill>
                  <a:srgbClr val="6600CC"/>
                </a:solidFill>
              </a:rPr>
              <a:t>(ONF) (France) : Établissement public français chargé de la gestion des forêts publiques.</a:t>
            </a:r>
          </a:p>
          <a:p>
            <a:pPr algn="just" eaLnBrk="1" hangingPunct="1"/>
            <a:r>
              <a:rPr lang="fr-FR" sz="1400" i="1" dirty="0">
                <a:solidFill>
                  <a:srgbClr val="6600CC"/>
                </a:solidFill>
                <a:hlinkClick r:id="rId8" tooltip="Office fédéral de l’environnement, des forêts et du paysage"/>
              </a:rPr>
              <a:t>Office fédéral de l’environnement, des forêts et du paysage</a:t>
            </a:r>
            <a:r>
              <a:rPr lang="fr-FR" sz="1400" i="1" dirty="0">
                <a:solidFill>
                  <a:srgbClr val="6600CC"/>
                </a:solidFill>
              </a:rPr>
              <a:t> </a:t>
            </a:r>
            <a:r>
              <a:rPr lang="fr-FR" sz="1400" b="0" dirty="0">
                <a:solidFill>
                  <a:srgbClr val="6600CC"/>
                </a:solidFill>
              </a:rPr>
              <a:t>(OFEFP) (Suisse): idem en Suisse.</a:t>
            </a:r>
          </a:p>
          <a:p>
            <a:pPr algn="just" eaLnBrk="1" hangingPunct="1"/>
            <a:r>
              <a:rPr lang="fr-FR" sz="1200" i="1" dirty="0" err="1">
                <a:solidFill>
                  <a:srgbClr val="6600CC"/>
                </a:solidFill>
              </a:rPr>
              <a:t>Ombrière</a:t>
            </a:r>
            <a:r>
              <a:rPr lang="fr-FR" sz="1200" i="1" dirty="0">
                <a:solidFill>
                  <a:srgbClr val="6600CC"/>
                </a:solidFill>
              </a:rPr>
              <a:t> </a:t>
            </a:r>
            <a:r>
              <a:rPr lang="fr-FR" sz="1200" b="0" dirty="0">
                <a:solidFill>
                  <a:srgbClr val="6600CC"/>
                </a:solidFill>
              </a:rPr>
              <a:t>: a) abri pour réduire l'ensoleillement d'un jardin. b) Ouvrage destine a fournir de l'ombre, généralement constitue d'une toiture posée sur un ensemble de poteaux. </a:t>
            </a:r>
          </a:p>
          <a:p>
            <a:pPr algn="just" eaLnBrk="1" hangingPunct="1"/>
            <a:r>
              <a:rPr lang="fr-FR" sz="1400" i="1" dirty="0">
                <a:solidFill>
                  <a:srgbClr val="6600CC"/>
                </a:solidFill>
              </a:rPr>
              <a:t>Ombrophile</a:t>
            </a:r>
            <a:r>
              <a:rPr lang="fr-FR" sz="1400" b="0" i="1" dirty="0">
                <a:solidFill>
                  <a:srgbClr val="6600CC"/>
                </a:solidFill>
              </a:rPr>
              <a:t> ou </a:t>
            </a:r>
            <a:r>
              <a:rPr lang="fr-FR" sz="1400" i="1" dirty="0">
                <a:solidFill>
                  <a:srgbClr val="6600CC"/>
                </a:solidFill>
              </a:rPr>
              <a:t>essence d’ombre </a:t>
            </a:r>
            <a:r>
              <a:rPr lang="fr-FR" sz="1400" b="0" dirty="0">
                <a:solidFill>
                  <a:srgbClr val="6600CC"/>
                </a:solidFill>
              </a:rPr>
              <a:t>: essence qui aime l’ombre (frêne, érable, chêne, hêtre …).  Voir </a:t>
            </a:r>
            <a:r>
              <a:rPr lang="fr-FR" sz="1400" i="1" dirty="0" err="1">
                <a:solidFill>
                  <a:srgbClr val="6600CC"/>
                </a:solidFill>
              </a:rPr>
              <a:t>Sciaphile</a:t>
            </a:r>
            <a:r>
              <a:rPr lang="fr-FR" sz="1400" b="0" dirty="0">
                <a:solidFill>
                  <a:srgbClr val="6600CC"/>
                </a:solidFill>
              </a:rPr>
              <a:t>.</a:t>
            </a:r>
          </a:p>
          <a:p>
            <a:pPr algn="just" eaLnBrk="1" hangingPunct="1"/>
            <a:r>
              <a:rPr lang="fr-FR" sz="1400" i="1" dirty="0">
                <a:solidFill>
                  <a:srgbClr val="6600CC"/>
                </a:solidFill>
              </a:rPr>
              <a:t>Ombrophile</a:t>
            </a:r>
            <a:r>
              <a:rPr lang="fr-FR" sz="1400" b="0" dirty="0">
                <a:solidFill>
                  <a:srgbClr val="6600CC"/>
                </a:solidFill>
              </a:rPr>
              <a:t> (forêt) : Forêt à canopée dense poussant sous un climat humide à saisonnalité peu marquée (cf. </a:t>
            </a:r>
            <a:r>
              <a:rPr lang="fr-FR" sz="1400" i="1" dirty="0">
                <a:solidFill>
                  <a:srgbClr val="6600CC"/>
                </a:solidFill>
              </a:rPr>
              <a:t>forêt dense humide</a:t>
            </a:r>
            <a:r>
              <a:rPr lang="fr-FR" sz="1400" b="0" dirty="0">
                <a:solidFill>
                  <a:srgbClr val="6600CC"/>
                </a:solidFill>
              </a:rPr>
              <a:t>).</a:t>
            </a:r>
          </a:p>
          <a:p>
            <a:pPr algn="just" eaLnBrk="1" hangingPunct="1"/>
            <a:r>
              <a:rPr lang="fr-FR" sz="1200" i="1" dirty="0">
                <a:solidFill>
                  <a:srgbClr val="6600CC"/>
                </a:solidFill>
              </a:rPr>
              <a:t>Onchocercose</a:t>
            </a:r>
            <a:r>
              <a:rPr lang="fr-FR" sz="1200" b="0" dirty="0">
                <a:solidFill>
                  <a:srgbClr val="6600CC"/>
                </a:solidFill>
              </a:rPr>
              <a:t> : Maladie de l’homme également connue sous le nom de </a:t>
            </a:r>
            <a:r>
              <a:rPr lang="fr-FR" sz="1200" b="0" i="1" dirty="0">
                <a:solidFill>
                  <a:srgbClr val="6600CC"/>
                </a:solidFill>
              </a:rPr>
              <a:t>cécité des rivières</a:t>
            </a:r>
            <a:r>
              <a:rPr lang="fr-FR" sz="1200" b="0" dirty="0">
                <a:solidFill>
                  <a:srgbClr val="6600CC"/>
                </a:solidFill>
              </a:rPr>
              <a:t>, commune dans les régions tropicales d’Afrique, causée par l’infestation d’un ver filaire </a:t>
            </a:r>
            <a:r>
              <a:rPr lang="fr-FR" sz="1200" b="0" dirty="0">
                <a:solidFill>
                  <a:srgbClr val="6600CC"/>
                </a:solidFill>
                <a:hlinkClick r:id="rId9" tooltip="Nématode"/>
              </a:rPr>
              <a:t>nématode</a:t>
            </a:r>
            <a:r>
              <a:rPr lang="fr-FR" sz="1200" b="0" dirty="0">
                <a:solidFill>
                  <a:srgbClr val="6600CC"/>
                </a:solidFill>
              </a:rPr>
              <a:t> parasite </a:t>
            </a:r>
            <a:r>
              <a:rPr lang="fr-FR" sz="1200" b="0" i="1" dirty="0" err="1">
                <a:solidFill>
                  <a:srgbClr val="6600CC"/>
                </a:solidFill>
                <a:hlinkClick r:id="rId10" tooltip="Onchocerca volvulus"/>
              </a:rPr>
              <a:t>Onchocerca</a:t>
            </a:r>
            <a:r>
              <a:rPr lang="fr-FR" sz="1200" b="0" i="1" dirty="0">
                <a:solidFill>
                  <a:srgbClr val="6600CC"/>
                </a:solidFill>
                <a:hlinkClick r:id="rId10" tooltip="Onchocerca volvulus"/>
              </a:rPr>
              <a:t> volvulus</a:t>
            </a:r>
            <a:r>
              <a:rPr lang="fr-FR" sz="1200" b="0" i="1" dirty="0">
                <a:solidFill>
                  <a:srgbClr val="6600CC"/>
                </a:solidFill>
              </a:rPr>
              <a:t>,</a:t>
            </a:r>
            <a:r>
              <a:rPr lang="fr-FR" sz="1200" b="0" dirty="0">
                <a:solidFill>
                  <a:srgbClr val="6600CC"/>
                </a:solidFill>
              </a:rPr>
              <a:t> transmis à l’homme par la piqûre de plusieurs espèces de mouche noire ou simulie (</a:t>
            </a:r>
            <a:r>
              <a:rPr lang="fr-FR" sz="1200" b="0" dirty="0">
                <a:solidFill>
                  <a:srgbClr val="6600CC"/>
                </a:solidFill>
                <a:hlinkClick r:id="rId11" tooltip="Nématocère"/>
              </a:rPr>
              <a:t>nématocère</a:t>
            </a:r>
            <a:r>
              <a:rPr lang="fr-FR" sz="1200" b="0" dirty="0">
                <a:solidFill>
                  <a:srgbClr val="6600CC"/>
                </a:solidFill>
              </a:rPr>
              <a:t> </a:t>
            </a:r>
            <a:r>
              <a:rPr lang="fr-FR" sz="1200" b="0" dirty="0" err="1">
                <a:solidFill>
                  <a:srgbClr val="6600CC"/>
                </a:solidFill>
                <a:hlinkClick r:id="rId12" tooltip="Simuliidae"/>
              </a:rPr>
              <a:t>Simuliidae</a:t>
            </a:r>
            <a:r>
              <a:rPr lang="fr-FR" sz="1200" b="0" dirty="0">
                <a:solidFill>
                  <a:srgbClr val="6600CC"/>
                </a:solidFill>
              </a:rPr>
              <a:t>). L’onchocercose est la première cause de cécité dans les zones infestées et la deuxième cause de </a:t>
            </a:r>
            <a:r>
              <a:rPr lang="fr-FR" sz="1200" b="0" dirty="0">
                <a:solidFill>
                  <a:srgbClr val="6600CC"/>
                </a:solidFill>
                <a:hlinkClick r:id="rId13" tooltip="Cécité"/>
              </a:rPr>
              <a:t>cécité</a:t>
            </a:r>
            <a:r>
              <a:rPr lang="fr-FR" sz="1200" b="0" dirty="0">
                <a:solidFill>
                  <a:srgbClr val="6600CC"/>
                </a:solidFill>
              </a:rPr>
              <a:t> d’origine </a:t>
            </a:r>
            <a:r>
              <a:rPr lang="fr-FR" sz="1200" b="0" dirty="0">
                <a:solidFill>
                  <a:srgbClr val="6600CC"/>
                </a:solidFill>
                <a:hlinkClick r:id="rId14" tooltip="Infection"/>
              </a:rPr>
              <a:t>infectieuse</a:t>
            </a:r>
            <a:r>
              <a:rPr lang="fr-FR" sz="1200" b="0" dirty="0">
                <a:solidFill>
                  <a:srgbClr val="6600CC"/>
                </a:solidFill>
              </a:rPr>
              <a:t> dans le monde.</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5D1128B-AFE2-4791-868E-688DE5C5407C}" type="slidenum">
              <a:rPr lang="fr-FR" sz="1200" b="0">
                <a:solidFill>
                  <a:schemeClr val="tx1">
                    <a:tint val="75000"/>
                  </a:schemeClr>
                </a:solidFill>
                <a:latin typeface="Times New Roman" pitchFamily="18" charset="0"/>
              </a:rPr>
              <a:pPr algn="r" fontAlgn="auto">
                <a:spcBef>
                  <a:spcPts val="0"/>
                </a:spcBef>
                <a:spcAft>
                  <a:spcPts val="0"/>
                </a:spcAft>
                <a:defRPr/>
              </a:pPr>
              <a:t>185</a:t>
            </a:fld>
            <a:endParaRPr lang="fr-FR" sz="1200" b="0" dirty="0">
              <a:solidFill>
                <a:schemeClr val="tx1">
                  <a:tint val="75000"/>
                </a:schemeClr>
              </a:solidFill>
              <a:latin typeface="Times New Roman" pitchFamily="18" charset="0"/>
            </a:endParaRPr>
          </a:p>
        </p:txBody>
      </p:sp>
      <p:sp>
        <p:nvSpPr>
          <p:cNvPr id="179204" name="ZoneTexte 4"/>
          <p:cNvSpPr txBox="1">
            <a:spLocks noChangeArrowheads="1"/>
          </p:cNvSpPr>
          <p:nvPr/>
        </p:nvSpPr>
        <p:spPr bwMode="auto">
          <a:xfrm>
            <a:off x="214313" y="928688"/>
            <a:ext cx="8786812"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smtClean="0">
                <a:solidFill>
                  <a:srgbClr val="6600CC"/>
                </a:solidFill>
              </a:rPr>
              <a:t>Ongulé</a:t>
            </a:r>
            <a:r>
              <a:rPr lang="fr-FR" sz="1200" b="0" dirty="0" smtClean="0">
                <a:solidFill>
                  <a:srgbClr val="6600CC"/>
                </a:solidFill>
              </a:rPr>
              <a:t> </a:t>
            </a:r>
            <a:r>
              <a:rPr lang="fr-FR" sz="1200" b="0" dirty="0">
                <a:solidFill>
                  <a:srgbClr val="6600CC"/>
                </a:solidFill>
              </a:rPr>
              <a:t>: Se dit des mammifères qui ont des sabots</a:t>
            </a:r>
            <a:r>
              <a:rPr lang="fr-FR" sz="1200" b="0" dirty="0" smtClean="0">
                <a:solidFill>
                  <a:srgbClr val="6600CC"/>
                </a:solidFill>
              </a:rPr>
              <a:t>.</a:t>
            </a:r>
          </a:p>
          <a:p>
            <a:pPr algn="just" eaLnBrk="1" hangingPunct="1"/>
            <a:r>
              <a:rPr lang="fr-FR" sz="1200" i="1" dirty="0">
                <a:solidFill>
                  <a:srgbClr val="6600CC"/>
                </a:solidFill>
              </a:rPr>
              <a:t>Opposés </a:t>
            </a:r>
            <a:r>
              <a:rPr lang="fr-FR" sz="1200" b="0" dirty="0">
                <a:solidFill>
                  <a:srgbClr val="6600CC"/>
                </a:solidFill>
              </a:rPr>
              <a:t>: disposés par paire, en face de chaque côté d'un rameau.</a:t>
            </a:r>
          </a:p>
          <a:p>
            <a:pPr algn="just" eaLnBrk="1" hangingPunct="1"/>
            <a:r>
              <a:rPr lang="fr-FR" sz="1200" i="1" dirty="0">
                <a:solidFill>
                  <a:srgbClr val="6600CC"/>
                </a:solidFill>
              </a:rPr>
              <a:t>Organismes génétiquement modifiés (OGM)</a:t>
            </a:r>
            <a:r>
              <a:rPr lang="fr-FR" sz="1200" b="0" dirty="0">
                <a:solidFill>
                  <a:srgbClr val="6600CC"/>
                </a:solidFill>
              </a:rPr>
              <a:t> : a) organisme vivant dont le patrimoine génétique a été modifié par l'Homme. b) Organismes biologiques induits par plusieurs moyens, pour conformer des changements génétiques structuraux. </a:t>
            </a:r>
          </a:p>
          <a:p>
            <a:pPr algn="just" eaLnBrk="1" hangingPunct="1"/>
            <a:r>
              <a:rPr lang="fr-FR" sz="1200" i="1" dirty="0" smtClean="0">
                <a:solidFill>
                  <a:srgbClr val="6600CC"/>
                </a:solidFill>
              </a:rPr>
              <a:t>Organisme </a:t>
            </a:r>
            <a:r>
              <a:rPr lang="fr-FR" sz="1200" i="1" dirty="0">
                <a:solidFill>
                  <a:srgbClr val="6600CC"/>
                </a:solidFill>
              </a:rPr>
              <a:t>nuisible</a:t>
            </a:r>
            <a:r>
              <a:rPr lang="fr-FR" sz="1200" b="0" dirty="0">
                <a:solidFill>
                  <a:srgbClr val="6600CC"/>
                </a:solidFill>
              </a:rPr>
              <a:t> : organisme dont l'activité est considérée comme négative envers l'homme. Il peut s'agir de </a:t>
            </a:r>
            <a:r>
              <a:rPr lang="fr-FR" sz="1200" b="0" dirty="0">
                <a:solidFill>
                  <a:srgbClr val="6600CC"/>
                </a:solidFill>
                <a:hlinkClick r:id="rId2" tooltip="Plante"/>
              </a:rPr>
              <a:t>plantes</a:t>
            </a:r>
            <a:r>
              <a:rPr lang="fr-FR" sz="1200" b="0" dirty="0">
                <a:solidFill>
                  <a:srgbClr val="6600CC"/>
                </a:solidFill>
              </a:rPr>
              <a:t>, d'</a:t>
            </a:r>
            <a:r>
              <a:rPr lang="fr-FR" sz="1200" b="0" dirty="0">
                <a:solidFill>
                  <a:srgbClr val="6600CC"/>
                </a:solidFill>
                <a:hlinkClick r:id="rId3" tooltip="Animal"/>
              </a:rPr>
              <a:t>animaux</a:t>
            </a:r>
            <a:r>
              <a:rPr lang="fr-FR" sz="1200" b="0" dirty="0">
                <a:solidFill>
                  <a:srgbClr val="6600CC"/>
                </a:solidFill>
              </a:rPr>
              <a:t>, de </a:t>
            </a:r>
            <a:r>
              <a:rPr lang="fr-FR" sz="1200" b="0" dirty="0">
                <a:solidFill>
                  <a:srgbClr val="6600CC"/>
                </a:solidFill>
                <a:hlinkClick r:id="rId4" tooltip="Virus"/>
              </a:rPr>
              <a:t>virus</a:t>
            </a:r>
            <a:r>
              <a:rPr lang="fr-FR" sz="1200" b="0" dirty="0">
                <a:solidFill>
                  <a:srgbClr val="6600CC"/>
                </a:solidFill>
              </a:rPr>
              <a:t>, de </a:t>
            </a:r>
            <a:r>
              <a:rPr lang="fr-FR" sz="1200" b="0" dirty="0">
                <a:solidFill>
                  <a:srgbClr val="6600CC"/>
                </a:solidFill>
                <a:hlinkClick r:id="rId5" tooltip="Bactérie"/>
              </a:rPr>
              <a:t>bactéries</a:t>
            </a:r>
            <a:r>
              <a:rPr lang="fr-FR" sz="1200" b="0" dirty="0">
                <a:solidFill>
                  <a:srgbClr val="6600CC"/>
                </a:solidFill>
              </a:rPr>
              <a:t>, de </a:t>
            </a:r>
            <a:r>
              <a:rPr lang="fr-FR" sz="1200" b="0" dirty="0">
                <a:solidFill>
                  <a:srgbClr val="6600CC"/>
                </a:solidFill>
                <a:hlinkClick r:id="rId6" tooltip="Mycoplasme"/>
              </a:rPr>
              <a:t>mycoplasmes</a:t>
            </a:r>
            <a:r>
              <a:rPr lang="fr-FR" sz="1200" b="0" dirty="0">
                <a:solidFill>
                  <a:srgbClr val="6600CC"/>
                </a:solidFill>
              </a:rPr>
              <a:t> ou autres agents </a:t>
            </a:r>
            <a:r>
              <a:rPr lang="fr-FR" sz="1200" b="0" dirty="0">
                <a:solidFill>
                  <a:srgbClr val="6600CC"/>
                </a:solidFill>
                <a:hlinkClick r:id="rId7" tooltip="Pathogène"/>
              </a:rPr>
              <a:t>pathogènes</a:t>
            </a:r>
            <a:r>
              <a:rPr lang="fr-FR" sz="1200" b="0" dirty="0">
                <a:solidFill>
                  <a:srgbClr val="6600CC"/>
                </a:solidFill>
              </a:rPr>
              <a:t>. Voir </a:t>
            </a:r>
            <a:r>
              <a:rPr lang="fr-FR" sz="1200" i="1" dirty="0">
                <a:solidFill>
                  <a:srgbClr val="6600CC"/>
                </a:solidFill>
              </a:rPr>
              <a:t>ravageur</a:t>
            </a:r>
            <a:r>
              <a:rPr lang="fr-FR" sz="1200" b="0" dirty="0">
                <a:solidFill>
                  <a:srgbClr val="6600CC"/>
                </a:solidFill>
              </a:rPr>
              <a:t>, </a:t>
            </a:r>
            <a:r>
              <a:rPr lang="fr-FR" sz="1200" i="1" dirty="0">
                <a:solidFill>
                  <a:srgbClr val="6600CC"/>
                </a:solidFill>
              </a:rPr>
              <a:t>lutte biologique</a:t>
            </a:r>
            <a:r>
              <a:rPr lang="fr-FR" sz="1200" b="0" dirty="0">
                <a:solidFill>
                  <a:srgbClr val="6600CC"/>
                </a:solidFill>
              </a:rPr>
              <a:t>, </a:t>
            </a:r>
            <a:r>
              <a:rPr lang="fr-FR" sz="1200" i="1" dirty="0">
                <a:solidFill>
                  <a:srgbClr val="6600CC"/>
                </a:solidFill>
              </a:rPr>
              <a:t>produits phytosanitaires</a:t>
            </a:r>
            <a:r>
              <a:rPr lang="fr-FR" sz="1200" b="0" dirty="0">
                <a:solidFill>
                  <a:srgbClr val="6600CC"/>
                </a:solidFill>
              </a:rPr>
              <a:t> et </a:t>
            </a:r>
            <a:r>
              <a:rPr lang="fr-FR" sz="1200" i="1" dirty="0">
                <a:solidFill>
                  <a:srgbClr val="6600CC"/>
                </a:solidFill>
              </a:rPr>
              <a:t>maladies des arbres</a:t>
            </a:r>
            <a:r>
              <a:rPr lang="fr-FR" sz="1200" b="0" dirty="0">
                <a:solidFill>
                  <a:srgbClr val="6600CC"/>
                </a:solidFill>
              </a:rPr>
              <a:t>.</a:t>
            </a:r>
          </a:p>
          <a:p>
            <a:pPr algn="just" eaLnBrk="1" hangingPunct="1"/>
            <a:r>
              <a:rPr lang="fr-FR" sz="1400" i="1" dirty="0">
                <a:solidFill>
                  <a:srgbClr val="6600CC"/>
                </a:solidFill>
              </a:rPr>
              <a:t>Orientation régionale forestière</a:t>
            </a:r>
            <a:r>
              <a:rPr lang="fr-FR" sz="1400" b="0" dirty="0">
                <a:solidFill>
                  <a:srgbClr val="6600CC"/>
                </a:solidFill>
              </a:rPr>
              <a:t> (ORF) : Les ORF sont établies dans les régions françaises afin de permettre une adaptation lors de l’application de la loi forestière de 1985.</a:t>
            </a:r>
          </a:p>
          <a:p>
            <a:pPr algn="just" eaLnBrk="1" hangingPunct="1"/>
            <a:r>
              <a:rPr lang="fr-FR" sz="1200" i="1" dirty="0">
                <a:solidFill>
                  <a:srgbClr val="6600CC"/>
                </a:solidFill>
              </a:rPr>
              <a:t>Orpaillage</a:t>
            </a:r>
            <a:r>
              <a:rPr lang="fr-FR" sz="1200" b="0" dirty="0">
                <a:solidFill>
                  <a:srgbClr val="6600CC"/>
                </a:solidFill>
              </a:rPr>
              <a:t> : Recherche et exploitation artisanale de l’or dans les cours d’eau.</a:t>
            </a:r>
          </a:p>
          <a:p>
            <a:pPr algn="just" eaLnBrk="1" hangingPunct="1"/>
            <a:endParaRPr lang="fr-FR" sz="1200" b="0" dirty="0" smtClean="0">
              <a:solidFill>
                <a:srgbClr val="6600CC"/>
              </a:solidFill>
            </a:endParaRPr>
          </a:p>
          <a:p>
            <a:pPr algn="just" eaLnBrk="1" hangingPunct="1"/>
            <a:r>
              <a:rPr lang="fr-FR" sz="1200" i="1" dirty="0">
                <a:solidFill>
                  <a:srgbClr val="6600CC"/>
                </a:solidFill>
              </a:rPr>
              <a:t>Panaché</a:t>
            </a:r>
            <a:r>
              <a:rPr lang="fr-FR" sz="1200" b="0" dirty="0">
                <a:solidFill>
                  <a:srgbClr val="6600CC"/>
                </a:solidFill>
              </a:rPr>
              <a:t> : feuillage présentant des zones décolorées.</a:t>
            </a:r>
          </a:p>
          <a:p>
            <a:pPr algn="just" eaLnBrk="1" hangingPunct="1"/>
            <a:r>
              <a:rPr lang="fr-FR" sz="1400" i="1" dirty="0">
                <a:solidFill>
                  <a:srgbClr val="6600CC"/>
                </a:solidFill>
              </a:rPr>
              <a:t>Parasite </a:t>
            </a:r>
            <a:r>
              <a:rPr lang="fr-FR" sz="1400" b="0" dirty="0">
                <a:solidFill>
                  <a:srgbClr val="6600CC"/>
                </a:solidFill>
              </a:rPr>
              <a:t> : a) Animal ou plante qui vit ou croît sur un autre être vivant à ses dépens. b) Organisme vivant sur ou dans un autre organisme qui se nourrit aux dépens de l'hôte sans le détruire, quoique, dans certains cas, la détérioration progressive de l'hôte puisse entraîner sa mort au bout d'un certain laps de temps. Voir </a:t>
            </a:r>
            <a:r>
              <a:rPr lang="fr-FR" sz="1400" i="1" dirty="0">
                <a:solidFill>
                  <a:srgbClr val="6600CC"/>
                </a:solidFill>
              </a:rPr>
              <a:t>maladies des arbres</a:t>
            </a:r>
            <a:r>
              <a:rPr lang="fr-FR" sz="1400" b="0" dirty="0">
                <a:solidFill>
                  <a:srgbClr val="6600CC"/>
                </a:solidFill>
              </a:rPr>
              <a:t> et </a:t>
            </a:r>
            <a:r>
              <a:rPr lang="fr-FR" sz="1400" i="1" dirty="0">
                <a:solidFill>
                  <a:srgbClr val="6600CC"/>
                </a:solidFill>
              </a:rPr>
              <a:t>ravageur</a:t>
            </a:r>
            <a:r>
              <a:rPr lang="fr-FR" sz="1400" b="0" dirty="0">
                <a:solidFill>
                  <a:srgbClr val="6600CC"/>
                </a:solidFill>
              </a:rPr>
              <a:t>.</a:t>
            </a:r>
          </a:p>
          <a:p>
            <a:pPr algn="just" eaLnBrk="1" hangingPunct="1"/>
            <a:r>
              <a:rPr lang="fr-FR" sz="1200" i="1" dirty="0">
                <a:solidFill>
                  <a:srgbClr val="6600CC"/>
                </a:solidFill>
                <a:hlinkClick r:id="rId8" tooltip="Parasitoïde"/>
              </a:rPr>
              <a:t>Parasitoïdes</a:t>
            </a:r>
            <a:r>
              <a:rPr lang="fr-FR" sz="1200" b="0" dirty="0">
                <a:solidFill>
                  <a:srgbClr val="6600CC"/>
                </a:solidFill>
              </a:rPr>
              <a:t> : organismes qui, au cours de leur développement, tuent systématiquement leur hôte, ce qui les fait sortir du cadre du parasitisme au sens strict. Voir </a:t>
            </a:r>
            <a:r>
              <a:rPr lang="fr-FR" sz="1200" i="1" dirty="0">
                <a:solidFill>
                  <a:srgbClr val="6600CC"/>
                </a:solidFill>
              </a:rPr>
              <a:t>lutte biologique</a:t>
            </a:r>
            <a:r>
              <a:rPr lang="fr-FR" sz="1200" b="0" dirty="0">
                <a:solidFill>
                  <a:srgbClr val="6600CC"/>
                </a:solidFill>
              </a:rPr>
              <a:t>.</a:t>
            </a:r>
            <a:endParaRPr lang="fr-FR" sz="1200" b="0" i="1" dirty="0">
              <a:solidFill>
                <a:srgbClr val="6600CC"/>
              </a:solidFill>
            </a:endParaRPr>
          </a:p>
          <a:p>
            <a:pPr algn="just" eaLnBrk="1" hangingPunct="1"/>
            <a:r>
              <a:rPr lang="fr-FR" sz="1400" i="1" dirty="0">
                <a:solidFill>
                  <a:srgbClr val="6600CC"/>
                </a:solidFill>
              </a:rPr>
              <a:t>Parcelle</a:t>
            </a:r>
            <a:r>
              <a:rPr lang="fr-FR" sz="1400" b="0" dirty="0">
                <a:solidFill>
                  <a:srgbClr val="6600CC"/>
                </a:solidFill>
              </a:rPr>
              <a:t> : Pièce de terrain d’étendue variable et appartenant à la même personne.</a:t>
            </a:r>
            <a:endParaRPr lang="fr-FR" sz="1400" i="1" dirty="0">
              <a:solidFill>
                <a:srgbClr val="6600CC"/>
              </a:solidFill>
            </a:endParaRPr>
          </a:p>
          <a:p>
            <a:pPr algn="just" eaLnBrk="1" hangingPunct="1"/>
            <a:r>
              <a:rPr lang="fr-FR" sz="1200" i="1" dirty="0">
                <a:solidFill>
                  <a:srgbClr val="6600CC"/>
                </a:solidFill>
              </a:rPr>
              <a:t>Pampa</a:t>
            </a:r>
            <a:r>
              <a:rPr lang="fr-FR" sz="1200" b="0" dirty="0">
                <a:solidFill>
                  <a:srgbClr val="6600CC"/>
                </a:solidFill>
              </a:rPr>
              <a:t> : Formation herbeuse dense caractéristique de l’Argentine et de l’Uruguay.</a:t>
            </a:r>
          </a:p>
          <a:p>
            <a:pPr algn="just" eaLnBrk="1" hangingPunct="1"/>
            <a:r>
              <a:rPr lang="fr-FR" sz="1400" i="1" dirty="0">
                <a:solidFill>
                  <a:srgbClr val="6600CC"/>
                </a:solidFill>
              </a:rPr>
              <a:t>Pare-feu</a:t>
            </a:r>
            <a:r>
              <a:rPr lang="fr-FR" sz="1400" b="0" dirty="0">
                <a:solidFill>
                  <a:srgbClr val="6600CC"/>
                </a:solidFill>
              </a:rPr>
              <a:t> : Le but des </a:t>
            </a:r>
            <a:r>
              <a:rPr lang="fr-FR" sz="1400" b="0" dirty="0">
                <a:solidFill>
                  <a:srgbClr val="6600CC"/>
                </a:solidFill>
                <a:hlinkClick r:id="rId9" tooltip="Pare-feu (lutte contre l'incendie)"/>
              </a:rPr>
              <a:t>pare-feu</a:t>
            </a:r>
            <a:r>
              <a:rPr lang="fr-FR" sz="1400" b="0" dirty="0">
                <a:solidFill>
                  <a:srgbClr val="6600CC"/>
                </a:solidFill>
              </a:rPr>
              <a:t> est de créer une discontinuité dans le peuplement forestier afin de stopper ou ralentir la progression d'un feu. Ils doivent être installés perpendiculairement aux vents dominants pour ne pas au contraire devenir des couloirs de propagation du feu. </a:t>
            </a:r>
            <a:r>
              <a:rPr lang="fr-FR" sz="1400" b="0" i="1" dirty="0">
                <a:solidFill>
                  <a:srgbClr val="6600CC"/>
                </a:solidFill>
              </a:rPr>
              <a:t>Un pare-feu mal conçu ou mal entretenu risque aussi d'être un facteur d'érosion, voire de fragmentation </a:t>
            </a:r>
            <a:r>
              <a:rPr lang="fr-FR" sz="1400" b="0" i="1" dirty="0" err="1">
                <a:solidFill>
                  <a:srgbClr val="6600CC"/>
                </a:solidFill>
              </a:rPr>
              <a:t>écopaysagère</a:t>
            </a:r>
            <a:r>
              <a:rPr lang="fr-FR" sz="1400" b="0" i="1" dirty="0">
                <a:solidFill>
                  <a:srgbClr val="6600CC"/>
                </a:solidFill>
              </a:rPr>
              <a:t> et de propagation du feu</a:t>
            </a:r>
            <a:r>
              <a:rPr lang="fr-FR" sz="1400" b="0" dirty="0">
                <a:solidFill>
                  <a:srgbClr val="6600CC"/>
                </a:solidFill>
              </a:rPr>
              <a:t>. Ceux qui sont enherbés et entretenus par des herbivores (moutons en général) semblent les plus efficaces. Ils jouent généralement aussi un rôle de </a:t>
            </a:r>
            <a:r>
              <a:rPr lang="fr-FR" sz="1400" b="0" dirty="0">
                <a:solidFill>
                  <a:srgbClr val="6600CC"/>
                </a:solidFill>
                <a:hlinkClick r:id="rId10" tooltip="Cloisonnement (page inexistante)"/>
              </a:rPr>
              <a:t>cloisonnement</a:t>
            </a:r>
            <a:r>
              <a:rPr lang="fr-FR" sz="1400" b="0" dirty="0">
                <a:solidFill>
                  <a:srgbClr val="6600CC"/>
                </a:solidFill>
              </a:rPr>
              <a:t>. Voir </a:t>
            </a:r>
            <a:r>
              <a:rPr lang="fr-FR" sz="1400" b="0" i="1" dirty="0">
                <a:solidFill>
                  <a:srgbClr val="6600CC"/>
                </a:solidFill>
              </a:rPr>
              <a:t>feu de forêt, incendie de forêt, écobuage</a:t>
            </a:r>
            <a:r>
              <a:rPr lang="fr-FR" sz="1400" b="0" dirty="0">
                <a:solidFill>
                  <a:srgbClr val="6600CC"/>
                </a:solidFill>
              </a:rPr>
              <a:t> (synonyme </a:t>
            </a:r>
            <a:r>
              <a:rPr lang="fr-FR" sz="1400" b="0" i="1" dirty="0">
                <a:solidFill>
                  <a:srgbClr val="6600CC"/>
                </a:solidFill>
              </a:rPr>
              <a:t>coupe-feu</a:t>
            </a:r>
            <a:r>
              <a:rPr lang="fr-FR" sz="1400" b="0" dirty="0">
                <a:solidFill>
                  <a:srgbClr val="6600CC"/>
                </a:solidFill>
              </a:rPr>
              <a:t>).</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F98E49-C202-4A4B-AD9E-6F00A01E43C3}" type="slidenum">
              <a:rPr lang="fr-FR" sz="1200" b="0">
                <a:solidFill>
                  <a:schemeClr val="tx1">
                    <a:tint val="75000"/>
                  </a:schemeClr>
                </a:solidFill>
                <a:latin typeface="Times New Roman" pitchFamily="18" charset="0"/>
              </a:rPr>
              <a:pPr algn="r" fontAlgn="auto">
                <a:spcBef>
                  <a:spcPts val="0"/>
                </a:spcBef>
                <a:spcAft>
                  <a:spcPts val="0"/>
                </a:spcAft>
                <a:defRPr/>
              </a:pPr>
              <a:t>186</a:t>
            </a:fld>
            <a:endParaRPr lang="fr-FR" sz="1200" b="0" dirty="0">
              <a:solidFill>
                <a:schemeClr val="tx1">
                  <a:tint val="75000"/>
                </a:schemeClr>
              </a:solidFill>
              <a:latin typeface="Times New Roman" pitchFamily="18" charset="0"/>
            </a:endParaRPr>
          </a:p>
        </p:txBody>
      </p:sp>
      <p:sp>
        <p:nvSpPr>
          <p:cNvPr id="180228" name="ZoneTexte 4"/>
          <p:cNvSpPr txBox="1">
            <a:spLocks noChangeArrowheads="1"/>
          </p:cNvSpPr>
          <p:nvPr/>
        </p:nvSpPr>
        <p:spPr bwMode="auto">
          <a:xfrm>
            <a:off x="214313" y="928688"/>
            <a:ext cx="8786812"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100" i="1">
                <a:solidFill>
                  <a:srgbClr val="6600CC"/>
                </a:solidFill>
              </a:rPr>
              <a:t>Paléarctique</a:t>
            </a:r>
            <a:r>
              <a:rPr lang="fr-FR" sz="1100" b="0">
                <a:solidFill>
                  <a:srgbClr val="6600CC"/>
                </a:solidFill>
              </a:rPr>
              <a:t> : De l’Arctique et des parties tempérées de l’ancien monde.</a:t>
            </a:r>
          </a:p>
          <a:p>
            <a:pPr algn="just" eaLnBrk="1" hangingPunct="1"/>
            <a:r>
              <a:rPr lang="fr-FR" sz="1100" i="1">
                <a:solidFill>
                  <a:srgbClr val="6600CC"/>
                </a:solidFill>
              </a:rPr>
              <a:t>Paléobotanique</a:t>
            </a:r>
            <a:r>
              <a:rPr lang="fr-FR" sz="1100" b="0">
                <a:solidFill>
                  <a:srgbClr val="6600CC"/>
                </a:solidFill>
              </a:rPr>
              <a:t> : Science ayant pour objet l’étude des plantes fossiles. </a:t>
            </a:r>
            <a:r>
              <a:rPr lang="fr-FR" sz="1100" i="1">
                <a:solidFill>
                  <a:srgbClr val="6600CC"/>
                </a:solidFill>
              </a:rPr>
              <a:t>Paléoclimatologie</a:t>
            </a:r>
            <a:r>
              <a:rPr lang="fr-FR" sz="1100" b="0">
                <a:solidFill>
                  <a:srgbClr val="6600CC"/>
                </a:solidFill>
              </a:rPr>
              <a:t> : Science ayant pour objet l’étude des climats des époques géologiques passées.</a:t>
            </a:r>
          </a:p>
          <a:p>
            <a:pPr algn="just" eaLnBrk="1" hangingPunct="1"/>
            <a:r>
              <a:rPr lang="fr-FR" sz="1100" i="1">
                <a:solidFill>
                  <a:srgbClr val="6600CC"/>
                </a:solidFill>
              </a:rPr>
              <a:t>Paléoécologie</a:t>
            </a:r>
            <a:r>
              <a:rPr lang="fr-FR" sz="1100" b="0">
                <a:solidFill>
                  <a:srgbClr val="6600CC"/>
                </a:solidFill>
              </a:rPr>
              <a:t> : Science ayant pour objet l’étude de l’écologie des plantes et des animaux fossiles.</a:t>
            </a:r>
          </a:p>
          <a:p>
            <a:pPr algn="just" eaLnBrk="1" hangingPunct="1"/>
            <a:r>
              <a:rPr lang="fr-FR" sz="1100" i="1">
                <a:solidFill>
                  <a:srgbClr val="6600CC"/>
                </a:solidFill>
              </a:rPr>
              <a:t>Paléogéographie</a:t>
            </a:r>
            <a:r>
              <a:rPr lang="fr-FR" sz="1100" b="0">
                <a:solidFill>
                  <a:srgbClr val="6600CC"/>
                </a:solidFill>
              </a:rPr>
              <a:t> : Science ayant pour objet l’étude des caractéristiques géographiques de périodes géologiques passées.</a:t>
            </a:r>
          </a:p>
          <a:p>
            <a:pPr algn="just" eaLnBrk="1" hangingPunct="1"/>
            <a:r>
              <a:rPr lang="fr-FR" sz="1100" i="1">
                <a:solidFill>
                  <a:srgbClr val="6600CC"/>
                </a:solidFill>
              </a:rPr>
              <a:t>Paléolimnologie</a:t>
            </a:r>
            <a:r>
              <a:rPr lang="fr-FR" sz="1100" b="0">
                <a:solidFill>
                  <a:srgbClr val="6600CC"/>
                </a:solidFill>
              </a:rPr>
              <a:t> : Science ayant pour objet l’étude des lacs et eaux douces des âges passés.</a:t>
            </a:r>
          </a:p>
          <a:p>
            <a:pPr algn="just" eaLnBrk="1" hangingPunct="1"/>
            <a:r>
              <a:rPr lang="fr-FR" sz="1200" i="1">
                <a:solidFill>
                  <a:srgbClr val="6600CC"/>
                </a:solidFill>
              </a:rPr>
              <a:t>Palétuviers</a:t>
            </a:r>
            <a:r>
              <a:rPr lang="fr-FR" sz="1200" b="0">
                <a:solidFill>
                  <a:srgbClr val="6600CC"/>
                </a:solidFill>
              </a:rPr>
              <a:t> : appellation générique pour des arbres ou arbustes tropicaux appartenant à diverses espèces d'</a:t>
            </a:r>
            <a:r>
              <a:rPr lang="fr-FR" sz="1200" b="0">
                <a:solidFill>
                  <a:srgbClr val="6600CC"/>
                </a:solidFill>
                <a:hlinkClick r:id="rId2" tooltip="Angiosperme"/>
              </a:rPr>
              <a:t>angiospermes</a:t>
            </a:r>
            <a:r>
              <a:rPr lang="fr-FR" sz="1200" b="0">
                <a:solidFill>
                  <a:srgbClr val="6600CC"/>
                </a:solidFill>
              </a:rPr>
              <a:t>, capables de prospérer le long des rivages marins dans la zone de balancement des marées. Ils supportent l'ennoiement régulier de leur base dans l'eau salée, vivent en colonies et forment de véritables forêts amphibies souvent très denses appelées </a:t>
            </a:r>
            <a:r>
              <a:rPr lang="fr-FR" sz="1200" b="0">
                <a:solidFill>
                  <a:srgbClr val="6600CC"/>
                </a:solidFill>
                <a:hlinkClick r:id="rId3" tooltip="Mangrove"/>
              </a:rPr>
              <a:t>mangroves</a:t>
            </a:r>
            <a:r>
              <a:rPr lang="fr-FR" sz="1200" b="0">
                <a:solidFill>
                  <a:srgbClr val="6600CC"/>
                </a:solidFill>
              </a:rPr>
              <a:t>.  C’est un terme botaniquement ambigu qui en </a:t>
            </a:r>
            <a:r>
              <a:rPr lang="fr-FR" sz="1200" b="0">
                <a:solidFill>
                  <a:srgbClr val="6600CC"/>
                </a:solidFill>
                <a:hlinkClick r:id="rId4" tooltip="Français"/>
              </a:rPr>
              <a:t>français</a:t>
            </a:r>
            <a:r>
              <a:rPr lang="fr-FR" sz="1200" b="0">
                <a:solidFill>
                  <a:srgbClr val="6600CC"/>
                </a:solidFill>
              </a:rPr>
              <a:t> ne correspond à aucun </a:t>
            </a:r>
            <a:r>
              <a:rPr lang="fr-FR" sz="1200" b="0">
                <a:solidFill>
                  <a:srgbClr val="6600CC"/>
                </a:solidFill>
                <a:hlinkClick r:id="rId5" tooltip="Taxon"/>
              </a:rPr>
              <a:t>taxon</a:t>
            </a:r>
            <a:r>
              <a:rPr lang="fr-FR" sz="1200" b="0">
                <a:solidFill>
                  <a:srgbClr val="6600CC"/>
                </a:solidFill>
              </a:rPr>
              <a:t> exact (il regroupe plusieurs espèces d’arbres et arbustes). Il existe plusieurs espèces de palétuviers, pouvant pousser dans plusieurs milieux salés ou saumâtres différents :</a:t>
            </a:r>
          </a:p>
          <a:p>
            <a:pPr eaLnBrk="1" hangingPunct="1">
              <a:lnSpc>
                <a:spcPct val="85000"/>
              </a:lnSpc>
              <a:buFontTx/>
              <a:buChar char="•"/>
            </a:pPr>
            <a:r>
              <a:rPr lang="fr-FR" sz="1200" i="1">
                <a:solidFill>
                  <a:srgbClr val="6600CC"/>
                </a:solidFill>
              </a:rPr>
              <a:t>Groupe </a:t>
            </a:r>
            <a:r>
              <a:rPr lang="fr-FR" sz="1200" i="1">
                <a:solidFill>
                  <a:srgbClr val="6600CC"/>
                </a:solidFill>
                <a:hlinkClick r:id="rId6" tooltip="Palétuvier rouge"/>
              </a:rPr>
              <a:t>Palétuvier rouge</a:t>
            </a:r>
            <a:r>
              <a:rPr lang="fr-FR" sz="1200" b="0">
                <a:solidFill>
                  <a:srgbClr val="6600CC"/>
                </a:solidFill>
              </a:rPr>
              <a:t> (R): Mangrove de bord de mer (grande profondeur d'eau).</a:t>
            </a:r>
          </a:p>
          <a:p>
            <a:pPr eaLnBrk="1" hangingPunct="1">
              <a:lnSpc>
                <a:spcPct val="85000"/>
              </a:lnSpc>
              <a:buFontTx/>
              <a:buChar char="•"/>
            </a:pPr>
            <a:r>
              <a:rPr lang="fr-FR" sz="1200" i="1">
                <a:solidFill>
                  <a:srgbClr val="6600CC"/>
                </a:solidFill>
              </a:rPr>
              <a:t>Groupe</a:t>
            </a:r>
            <a:r>
              <a:rPr lang="fr-FR" sz="1200"/>
              <a:t> </a:t>
            </a:r>
            <a:r>
              <a:rPr lang="fr-FR" sz="1200" i="1">
                <a:solidFill>
                  <a:srgbClr val="6600CC"/>
                </a:solidFill>
                <a:hlinkClick r:id="rId7" tooltip="Palétuvier noir"/>
              </a:rPr>
              <a:t>Palétuvier noir</a:t>
            </a:r>
            <a:r>
              <a:rPr lang="fr-FR" sz="1200" b="0">
                <a:solidFill>
                  <a:srgbClr val="6600CC"/>
                </a:solidFill>
              </a:rPr>
              <a:t> (N) : Mangrove arbustive (faible profondeur d'eau).</a:t>
            </a:r>
          </a:p>
          <a:p>
            <a:pPr eaLnBrk="1" hangingPunct="1">
              <a:lnSpc>
                <a:spcPct val="85000"/>
              </a:lnSpc>
              <a:buFontTx/>
              <a:buChar char="•"/>
            </a:pPr>
            <a:r>
              <a:rPr lang="fr-FR" sz="1200" i="1">
                <a:solidFill>
                  <a:srgbClr val="6600CC"/>
                </a:solidFill>
              </a:rPr>
              <a:t>Groupe</a:t>
            </a:r>
            <a:r>
              <a:rPr lang="fr-FR" sz="1200"/>
              <a:t> </a:t>
            </a:r>
            <a:r>
              <a:rPr lang="fr-FR" sz="1200" i="1">
                <a:solidFill>
                  <a:srgbClr val="6600CC"/>
                </a:solidFill>
                <a:hlinkClick r:id="rId8" tooltip="Palétuvier gris"/>
              </a:rPr>
              <a:t>Palétuvier gris</a:t>
            </a:r>
            <a:r>
              <a:rPr lang="fr-FR" sz="1200" b="0">
                <a:solidFill>
                  <a:srgbClr val="6600CC"/>
                </a:solidFill>
              </a:rPr>
              <a:t> (G) et </a:t>
            </a:r>
            <a:r>
              <a:rPr lang="fr-FR" sz="1200" i="1">
                <a:solidFill>
                  <a:srgbClr val="6600CC"/>
                </a:solidFill>
                <a:hlinkClick r:id="rId9" tooltip="Palétuvier blanc"/>
              </a:rPr>
              <a:t>Palétuvier blanc</a:t>
            </a:r>
            <a:r>
              <a:rPr lang="fr-FR" sz="1200">
                <a:solidFill>
                  <a:srgbClr val="6600CC"/>
                </a:solidFill>
              </a:rPr>
              <a:t> </a:t>
            </a:r>
            <a:r>
              <a:rPr lang="fr-FR" sz="1200" b="0">
                <a:solidFill>
                  <a:srgbClr val="6600CC"/>
                </a:solidFill>
              </a:rPr>
              <a:t>(B) :</a:t>
            </a:r>
            <a:r>
              <a:rPr lang="fr-FR" sz="1200">
                <a:solidFill>
                  <a:srgbClr val="6600CC"/>
                </a:solidFill>
              </a:rPr>
              <a:t> </a:t>
            </a:r>
            <a:r>
              <a:rPr lang="fr-FR" sz="1200" b="0">
                <a:solidFill>
                  <a:srgbClr val="6600CC"/>
                </a:solidFill>
              </a:rPr>
              <a:t>Zone sèche.</a:t>
            </a:r>
          </a:p>
          <a:p>
            <a:pPr eaLnBrk="1" hangingPunct="1"/>
            <a:r>
              <a:rPr lang="fr-FR" sz="1200" b="0">
                <a:solidFill>
                  <a:srgbClr val="6600CC"/>
                </a:solidFill>
              </a:rPr>
              <a:t>Palétuviers: </a:t>
            </a:r>
            <a:r>
              <a:rPr lang="fr-FR" sz="1200" b="0" i="1">
                <a:solidFill>
                  <a:srgbClr val="6600CC"/>
                </a:solidFill>
                <a:hlinkClick r:id="rId10" tooltip="Pterocarpus officinalis"/>
              </a:rPr>
              <a:t>Pterocarpus officinalis</a:t>
            </a:r>
            <a:r>
              <a:rPr lang="fr-FR" sz="1200" b="0">
                <a:solidFill>
                  <a:srgbClr val="6600CC"/>
                </a:solidFill>
              </a:rPr>
              <a:t> Jacq. (famille </a:t>
            </a:r>
            <a:r>
              <a:rPr lang="fr-FR" sz="1200" b="0" i="1">
                <a:solidFill>
                  <a:srgbClr val="6600CC"/>
                </a:solidFill>
                <a:hlinkClick r:id="rId11" tooltip="Fabaceae"/>
              </a:rPr>
              <a:t>Fabaceae</a:t>
            </a:r>
            <a:r>
              <a:rPr lang="fr-FR" sz="1200" b="0">
                <a:solidFill>
                  <a:srgbClr val="6600CC"/>
                </a:solidFill>
              </a:rPr>
              <a:t>), </a:t>
            </a:r>
          </a:p>
          <a:p>
            <a:pPr eaLnBrk="1" hangingPunct="1"/>
            <a:r>
              <a:rPr lang="fr-FR" sz="1200" i="1">
                <a:solidFill>
                  <a:srgbClr val="6600CC"/>
                </a:solidFill>
                <a:hlinkClick r:id="rId12" tooltip="Palétuvier grand bois (page inexistante)"/>
              </a:rPr>
              <a:t>Palétuvier grand bois</a:t>
            </a:r>
            <a:r>
              <a:rPr lang="fr-FR" sz="1200" b="0">
                <a:solidFill>
                  <a:srgbClr val="6600CC"/>
                </a:solidFill>
              </a:rPr>
              <a:t> -- </a:t>
            </a:r>
            <a:r>
              <a:rPr lang="fr-FR" sz="1200" i="1">
                <a:solidFill>
                  <a:srgbClr val="6600CC"/>
                </a:solidFill>
                <a:hlinkClick r:id="rId13" tooltip="Tovomita plumieri (page inexistante)"/>
              </a:rPr>
              <a:t>Tovomita plumieri</a:t>
            </a:r>
            <a:r>
              <a:rPr lang="fr-FR" sz="1200" b="0">
                <a:solidFill>
                  <a:srgbClr val="6600CC"/>
                </a:solidFill>
              </a:rPr>
              <a:t> Griseb.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i="1">
                <a:solidFill>
                  <a:srgbClr val="6600CC"/>
                </a:solidFill>
                <a:hlinkClick r:id="rId15" tooltip="Avicennia schaueriana (page inexistante)"/>
              </a:rPr>
              <a:t>Avicennia schaueriana</a:t>
            </a:r>
            <a:r>
              <a:rPr lang="fr-FR" sz="1200" b="0">
                <a:solidFill>
                  <a:srgbClr val="6600CC"/>
                </a:solidFill>
              </a:rPr>
              <a:t> Stapf &amp; Leechman ex Moldenke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b="0" i="1">
                <a:solidFill>
                  <a:srgbClr val="6600CC"/>
                </a:solidFill>
                <a:hlinkClick r:id="rId18" tooltip="Avicennia germinans"/>
              </a:rPr>
              <a:t>Avicennia germinans</a:t>
            </a:r>
            <a:r>
              <a:rPr lang="fr-FR" sz="1200" b="0">
                <a:solidFill>
                  <a:srgbClr val="6600CC"/>
                </a:solidFill>
              </a:rPr>
              <a:t> (L.) L.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b="0" i="1">
                <a:solidFill>
                  <a:srgbClr val="6600CC"/>
                </a:solidFill>
                <a:hlinkClick r:id="rId19" tooltip="Conocarpus erectus"/>
              </a:rPr>
              <a:t>Conocarpus erectus</a:t>
            </a:r>
            <a:r>
              <a:rPr lang="fr-FR" sz="1200" b="0">
                <a:solidFill>
                  <a:srgbClr val="6600CC"/>
                </a:solidFill>
              </a:rPr>
              <a:t> (famille </a:t>
            </a:r>
            <a:r>
              <a:rPr lang="fr-FR" sz="1200" b="0" i="1">
                <a:solidFill>
                  <a:srgbClr val="6600CC"/>
                </a:solidFill>
                <a:hlinkClick r:id="rId20" tooltip="Combretaceae"/>
              </a:rPr>
              <a:t>Combretaceae</a:t>
            </a:r>
            <a:r>
              <a:rPr lang="fr-FR" sz="1200" b="0">
                <a:solidFill>
                  <a:srgbClr val="6600CC"/>
                </a:solidFill>
              </a:rPr>
              <a:t>) </a:t>
            </a:r>
          </a:p>
          <a:p>
            <a:pPr eaLnBrk="1" hangingPunct="1"/>
            <a:r>
              <a:rPr lang="fr-FR" sz="1200" i="1">
                <a:solidFill>
                  <a:srgbClr val="6600CC"/>
                </a:solidFill>
                <a:hlinkClick r:id="rId21" tooltip="Palétuvier gris montagne (page inexistante)"/>
              </a:rPr>
              <a:t>Palétuvier gris montagne</a:t>
            </a:r>
            <a:r>
              <a:rPr lang="fr-FR" sz="1200" b="0">
                <a:solidFill>
                  <a:srgbClr val="6600CC"/>
                </a:solidFill>
              </a:rPr>
              <a:t> -- </a:t>
            </a:r>
            <a:r>
              <a:rPr lang="fr-FR" sz="1200" i="1">
                <a:solidFill>
                  <a:srgbClr val="6600CC"/>
                </a:solidFill>
                <a:hlinkClick r:id="rId22" tooltip="Amanoa caribaea (page inexistante)"/>
              </a:rPr>
              <a:t>Amanoa caribaea</a:t>
            </a:r>
            <a:r>
              <a:rPr lang="fr-FR" sz="1200" b="0">
                <a:solidFill>
                  <a:srgbClr val="6600CC"/>
                </a:solidFill>
              </a:rPr>
              <a:t> Kr. &amp; Urb. (famille </a:t>
            </a:r>
            <a:r>
              <a:rPr lang="fr-FR" sz="1200" b="0" i="1">
                <a:solidFill>
                  <a:srgbClr val="6600CC"/>
                </a:solidFill>
                <a:hlinkClick r:id="rId23" tooltip="Phyllanthaceae"/>
              </a:rPr>
              <a:t>Phyllanthaceae</a:t>
            </a:r>
            <a:r>
              <a:rPr lang="fr-FR" sz="1200" b="0">
                <a:solidFill>
                  <a:srgbClr val="6600CC"/>
                </a:solidFill>
              </a:rPr>
              <a:t>) </a:t>
            </a:r>
          </a:p>
          <a:p>
            <a:pPr eaLnBrk="1" hangingPunct="1"/>
            <a:r>
              <a:rPr lang="fr-FR" sz="1200" i="1">
                <a:solidFill>
                  <a:srgbClr val="6600CC"/>
                </a:solidFill>
                <a:hlinkClick r:id="rId24" tooltip="Palétuvier jaune (page inexistante)"/>
              </a:rPr>
              <a:t>Palétuvier jaune</a:t>
            </a:r>
            <a:r>
              <a:rPr lang="fr-FR" sz="1200" b="0">
                <a:solidFill>
                  <a:srgbClr val="6600CC"/>
                </a:solidFill>
              </a:rPr>
              <a:t> -- </a:t>
            </a:r>
            <a:r>
              <a:rPr lang="fr-FR" sz="1200" i="1">
                <a:solidFill>
                  <a:srgbClr val="6600CC"/>
                </a:solidFill>
                <a:hlinkClick r:id="rId25" tooltip="Symphonia globulifera (page inexistante)"/>
              </a:rPr>
              <a:t>Symphonia globulifera</a:t>
            </a:r>
            <a:r>
              <a:rPr lang="fr-FR" sz="1200" b="0">
                <a:solidFill>
                  <a:srgbClr val="6600CC"/>
                </a:solidFill>
              </a:rPr>
              <a:t> L. f.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26" tooltip="Palétuvier montagne (page inexistante)"/>
              </a:rPr>
              <a:t>Palétuvier montagne</a:t>
            </a:r>
            <a:r>
              <a:rPr lang="fr-FR" sz="1200" b="0">
                <a:solidFill>
                  <a:srgbClr val="6600CC"/>
                </a:solidFill>
              </a:rPr>
              <a:t> -- </a:t>
            </a:r>
            <a:r>
              <a:rPr lang="fr-FR" sz="1200" i="1">
                <a:solidFill>
                  <a:srgbClr val="6600CC"/>
                </a:solidFill>
                <a:hlinkClick r:id="rId27" tooltip="Clusia mangle (page inexistante)"/>
              </a:rPr>
              <a:t>Clusia mangle</a:t>
            </a:r>
            <a:r>
              <a:rPr lang="fr-FR" sz="1200" b="0">
                <a:solidFill>
                  <a:srgbClr val="6600CC"/>
                </a:solidFill>
              </a:rPr>
              <a:t> Rich. ex Planch. &amp; Triana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b="0" i="1">
                <a:solidFill>
                  <a:srgbClr val="6600CC"/>
                </a:solidFill>
                <a:hlinkClick r:id="rId28" tooltip="Rhizophora mangle"/>
              </a:rPr>
              <a:t>Rhizophora mangle</a:t>
            </a:r>
            <a:r>
              <a:rPr lang="fr-FR" sz="1200" b="0">
                <a:solidFill>
                  <a:srgbClr val="6600CC"/>
                </a:solidFill>
              </a:rPr>
              <a:t> L. (famille </a:t>
            </a:r>
            <a:r>
              <a:rPr lang="fr-FR" sz="1200" b="0" i="1">
                <a:solidFill>
                  <a:srgbClr val="6600CC"/>
                </a:solidFill>
                <a:hlinkClick r:id="rId29" tooltip="Rhizophoraceae"/>
              </a:rPr>
              <a:t>Rhizophoraceae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i="1">
                <a:solidFill>
                  <a:srgbClr val="6600CC"/>
                </a:solidFill>
                <a:hlinkClick r:id="rId30" tooltip="Avicennia vitida (page inexistante)"/>
              </a:rPr>
              <a:t>Avicennia vitida</a:t>
            </a:r>
            <a:r>
              <a:rPr lang="fr-FR" sz="1200" b="0">
                <a:solidFill>
                  <a:srgbClr val="6600CC"/>
                </a:solidFill>
              </a:rPr>
              <a:t>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b="0" i="1">
                <a:solidFill>
                  <a:srgbClr val="6600CC"/>
                </a:solidFill>
                <a:hlinkClick r:id="rId18" tooltip="Avicennia germinans"/>
              </a:rPr>
              <a:t>Avicennia germinans</a:t>
            </a:r>
            <a:r>
              <a:rPr lang="fr-FR" sz="1200" b="0">
                <a:solidFill>
                  <a:srgbClr val="6600CC"/>
                </a:solidFill>
              </a:rPr>
              <a:t>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6" tooltip="Palétuvier rouge"/>
              </a:rPr>
              <a:t>Palétuvier rouge</a:t>
            </a:r>
            <a:r>
              <a:rPr lang="fr-FR" sz="1200" b="0">
                <a:solidFill>
                  <a:srgbClr val="6600CC"/>
                </a:solidFill>
              </a:rPr>
              <a:t> -- </a:t>
            </a:r>
            <a:r>
              <a:rPr lang="fr-FR" sz="1200" b="0" i="1">
                <a:solidFill>
                  <a:srgbClr val="6600CC"/>
                </a:solidFill>
                <a:hlinkClick r:id="rId28" tooltip="Rhizophora mangle"/>
              </a:rPr>
              <a:t>Rhizophora mangle</a:t>
            </a:r>
            <a:r>
              <a:rPr lang="fr-FR" sz="1200" b="0">
                <a:solidFill>
                  <a:srgbClr val="6600CC"/>
                </a:solidFill>
              </a:rPr>
              <a:t> L. (famille </a:t>
            </a:r>
            <a:r>
              <a:rPr lang="fr-FR" sz="1200" b="0" i="1">
                <a:solidFill>
                  <a:srgbClr val="6600CC"/>
                </a:solidFill>
                <a:hlinkClick r:id="rId29" tooltip="Rhizophoraceae"/>
              </a:rPr>
              <a:t>Rhizophoraceae</a:t>
            </a:r>
            <a:r>
              <a:rPr lang="fr-FR" sz="1200" b="0">
                <a:solidFill>
                  <a:srgbClr val="6600CC"/>
                </a:solidFill>
              </a:rPr>
              <a:t>) </a:t>
            </a:r>
          </a:p>
          <a:p>
            <a:pPr eaLnBrk="1" hangingPunct="1"/>
            <a:r>
              <a:rPr lang="fr-FR" sz="1200" i="1">
                <a:solidFill>
                  <a:srgbClr val="6600CC"/>
                </a:solidFill>
                <a:hlinkClick r:id="rId9" tooltip="Palétuvier blanc"/>
              </a:rPr>
              <a:t>Palétuvier blanc</a:t>
            </a:r>
            <a:r>
              <a:rPr lang="fr-FR" sz="1200" b="0">
                <a:solidFill>
                  <a:srgbClr val="6600CC"/>
                </a:solidFill>
              </a:rPr>
              <a:t> -- </a:t>
            </a:r>
            <a:r>
              <a:rPr lang="fr-FR" sz="1200" b="0" i="1">
                <a:solidFill>
                  <a:srgbClr val="6600CC"/>
                </a:solidFill>
                <a:hlinkClick r:id="rId31" tooltip="Laguncularia racemosa"/>
              </a:rPr>
              <a:t>Laguncularia racemosa</a:t>
            </a:r>
            <a:r>
              <a:rPr lang="fr-FR" sz="1200" b="0">
                <a:solidFill>
                  <a:srgbClr val="6600CC"/>
                </a:solidFill>
              </a:rPr>
              <a:t> (famille </a:t>
            </a:r>
            <a:r>
              <a:rPr lang="fr-FR" sz="1200" b="0" i="1">
                <a:solidFill>
                  <a:srgbClr val="6600CC"/>
                </a:solidFill>
                <a:hlinkClick r:id="rId20" tooltip="Combretaceae"/>
              </a:rPr>
              <a:t>Combretaceae</a:t>
            </a:r>
            <a:r>
              <a:rPr lang="fr-FR" sz="1200" b="0">
                <a:solidFill>
                  <a:srgbClr val="6600CC"/>
                </a:solidFill>
              </a:rPr>
              <a:t>)</a:t>
            </a:r>
            <a:r>
              <a:rPr lang="fr-FR" sz="1200">
                <a:solidFill>
                  <a:srgbClr val="6600CC"/>
                </a:solidFill>
              </a:rPr>
              <a:t>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82CC036-E05F-4BEE-AB1D-B6D50E3C5B7F}" type="slidenum">
              <a:rPr lang="fr-FR" sz="1200" b="0">
                <a:solidFill>
                  <a:schemeClr val="tx1">
                    <a:tint val="75000"/>
                  </a:schemeClr>
                </a:solidFill>
                <a:latin typeface="Times New Roman" pitchFamily="18" charset="0"/>
              </a:rPr>
              <a:pPr algn="r" fontAlgn="auto">
                <a:spcBef>
                  <a:spcPts val="0"/>
                </a:spcBef>
                <a:spcAft>
                  <a:spcPts val="0"/>
                </a:spcAft>
                <a:defRPr/>
              </a:pPr>
              <a:t>187</a:t>
            </a:fld>
            <a:endParaRPr lang="fr-FR" sz="1200" b="0" dirty="0">
              <a:solidFill>
                <a:schemeClr val="tx1">
                  <a:tint val="75000"/>
                </a:schemeClr>
              </a:solidFill>
              <a:latin typeface="Times New Roman" pitchFamily="18" charset="0"/>
            </a:endParaRPr>
          </a:p>
        </p:txBody>
      </p:sp>
      <p:sp>
        <p:nvSpPr>
          <p:cNvPr id="181251" name="ZoneTexte 4"/>
          <p:cNvSpPr txBox="1">
            <a:spLocks noChangeArrowheads="1"/>
          </p:cNvSpPr>
          <p:nvPr/>
        </p:nvSpPr>
        <p:spPr bwMode="auto">
          <a:xfrm>
            <a:off x="214313" y="928688"/>
            <a:ext cx="8786812"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200" i="1">
                <a:solidFill>
                  <a:srgbClr val="6600CC"/>
                </a:solidFill>
              </a:rPr>
              <a:t>Palynologie</a:t>
            </a:r>
            <a:r>
              <a:rPr lang="fr-FR" sz="1200" b="0">
                <a:solidFill>
                  <a:srgbClr val="6600CC"/>
                </a:solidFill>
              </a:rPr>
              <a:t> : Science ayant pour objet l’étude du pollen, des spores, etc. pour l’interprétation des environnements passés.</a:t>
            </a:r>
          </a:p>
          <a:p>
            <a:pPr algn="just" eaLnBrk="1" hangingPunct="1"/>
            <a:r>
              <a:rPr lang="fr-FR" sz="1200" i="1">
                <a:solidFill>
                  <a:srgbClr val="6600CC"/>
                </a:solidFill>
              </a:rPr>
              <a:t>Pandémique</a:t>
            </a:r>
            <a:r>
              <a:rPr lang="fr-FR" sz="1200" b="0">
                <a:solidFill>
                  <a:srgbClr val="6600CC"/>
                </a:solidFill>
              </a:rPr>
              <a:t> : Qui touche une zone géographique très étendue (mot concernant en général les maladies).</a:t>
            </a:r>
          </a:p>
          <a:p>
            <a:pPr algn="just" eaLnBrk="1" hangingPunct="1"/>
            <a:r>
              <a:rPr lang="fr-FR" sz="1200" i="1">
                <a:solidFill>
                  <a:srgbClr val="6600CC"/>
                </a:solidFill>
              </a:rPr>
              <a:t>Paraétatique</a:t>
            </a:r>
            <a:r>
              <a:rPr lang="fr-FR" sz="1200" b="0">
                <a:solidFill>
                  <a:srgbClr val="6600CC"/>
                </a:solidFill>
              </a:rPr>
              <a:t> : Partiellement contrôlé par l’Etat.</a:t>
            </a:r>
          </a:p>
          <a:p>
            <a:pPr algn="just" eaLnBrk="1" hangingPunct="1"/>
            <a:r>
              <a:rPr lang="fr-FR" sz="1200" i="1">
                <a:solidFill>
                  <a:srgbClr val="6600CC"/>
                </a:solidFill>
              </a:rPr>
              <a:t>Passereau</a:t>
            </a:r>
            <a:r>
              <a:rPr lang="fr-FR" sz="1200" b="0">
                <a:solidFill>
                  <a:srgbClr val="6600CC"/>
                </a:solidFill>
              </a:rPr>
              <a:t> : Oiseau de l’ordre des passériformes; ce sont des oiseaux percheurs qui ont la forme du moineau.</a:t>
            </a:r>
          </a:p>
          <a:p>
            <a:pPr algn="just" eaLnBrk="1" hangingPunct="1"/>
            <a:r>
              <a:rPr lang="fr-FR" sz="1400" i="1">
                <a:solidFill>
                  <a:srgbClr val="6600CC"/>
                </a:solidFill>
              </a:rPr>
              <a:t>Pastoralisme transhumant </a:t>
            </a:r>
            <a:r>
              <a:rPr lang="fr-FR" sz="1400" b="0">
                <a:solidFill>
                  <a:srgbClr val="6600CC"/>
                </a:solidFill>
              </a:rPr>
              <a:t>: Déplacement saisonnier ou périodique des éleveurs et de leur bétail en quête de pâturages, en général entre des régions qui ont des conditions climatiques et écologiques très différentes.</a:t>
            </a:r>
          </a:p>
          <a:p>
            <a:pPr algn="just" eaLnBrk="1" hangingPunct="1"/>
            <a:r>
              <a:rPr lang="fr-FR" sz="1400" i="1">
                <a:solidFill>
                  <a:srgbClr val="6600CC"/>
                </a:solidFill>
              </a:rPr>
              <a:t>Paysage</a:t>
            </a:r>
            <a:r>
              <a:rPr lang="fr-FR" sz="1400" b="0">
                <a:solidFill>
                  <a:srgbClr val="6600CC"/>
                </a:solidFill>
              </a:rPr>
              <a:t> : a) Mosaïque géographique composée d'écosystèmes interactifs et qui résulte de l’influence et des interactions géologiques, topographiques, climatiques, des sols et l'homme dans une aire donnée.</a:t>
            </a:r>
            <a:r>
              <a:rPr lang="fr-FR" sz="1400">
                <a:solidFill>
                  <a:srgbClr val="6600CC"/>
                </a:solidFill>
              </a:rPr>
              <a:t> </a:t>
            </a:r>
            <a:r>
              <a:rPr lang="fr-FR" sz="1400" b="0">
                <a:solidFill>
                  <a:srgbClr val="6600CC"/>
                </a:solidFill>
              </a:rPr>
              <a:t>b) Ensemble de zones territoriales qui se distinguent par des différences dans les formes de relief, la végétation, l'utilisation et des caractéristiques d'ordre esthétique.</a:t>
            </a:r>
          </a:p>
          <a:p>
            <a:pPr algn="just" eaLnBrk="1" hangingPunct="1"/>
            <a:r>
              <a:rPr lang="fr-FR" sz="1400" i="1">
                <a:solidFill>
                  <a:srgbClr val="6600CC"/>
                </a:solidFill>
              </a:rPr>
              <a:t>Pédogénèse</a:t>
            </a:r>
            <a:r>
              <a:rPr lang="fr-FR" sz="1400" b="0">
                <a:solidFill>
                  <a:srgbClr val="6600CC"/>
                </a:solidFill>
              </a:rPr>
              <a:t> : formation et évolution d’un sol.</a:t>
            </a:r>
          </a:p>
          <a:p>
            <a:pPr algn="just" eaLnBrk="1" hangingPunct="1"/>
            <a:r>
              <a:rPr lang="fr-FR" sz="1400" i="1">
                <a:solidFill>
                  <a:srgbClr val="6600CC"/>
                </a:solidFill>
              </a:rPr>
              <a:t>PEFC</a:t>
            </a:r>
            <a:r>
              <a:rPr lang="fr-FR" sz="1400" b="0">
                <a:solidFill>
                  <a:srgbClr val="6600CC"/>
                </a:solidFill>
              </a:rPr>
              <a:t> (PROGRAMME FOR THE ENDORSEMENT 0F FOREST CERTIFICATION SCHEMES) : Système de labellisation mis en place à l’initiative de forestiers européens.</a:t>
            </a:r>
          </a:p>
          <a:p>
            <a:pPr algn="just" eaLnBrk="1" hangingPunct="1"/>
            <a:r>
              <a:rPr lang="fr-FR" sz="1400" i="1">
                <a:solidFill>
                  <a:srgbClr val="6600CC"/>
                </a:solidFill>
              </a:rPr>
              <a:t>Perche</a:t>
            </a:r>
            <a:r>
              <a:rPr lang="fr-FR" sz="1400" b="0">
                <a:solidFill>
                  <a:srgbClr val="6600CC"/>
                </a:solidFill>
              </a:rPr>
              <a:t> : tige (tronc) n’ayant pas passé le seuil des « pré-comptables » (de diamètre &lt;  17,5 cm) et présentant un potentiel d’avenir (vigueur, rectitude, essence noble, faible branchaison etc.).</a:t>
            </a:r>
            <a:endParaRPr lang="fr-FR" sz="1400" i="1">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81253" name="Picture 7" descr="newslet0901propagu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4693804"/>
            <a:ext cx="25225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ext Box 8"/>
          <p:cNvSpPr txBox="1">
            <a:spLocks noChangeArrowheads="1"/>
          </p:cNvSpPr>
          <p:nvPr/>
        </p:nvSpPr>
        <p:spPr bwMode="auto">
          <a:xfrm>
            <a:off x="323850" y="4724400"/>
            <a:ext cx="28797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lnSpc>
                <a:spcPct val="90000"/>
              </a:lnSpc>
              <a:spcBef>
                <a:spcPct val="50000"/>
              </a:spcBef>
            </a:pPr>
            <a:r>
              <a:rPr lang="fr-FR" sz="1200" b="0">
                <a:solidFill>
                  <a:srgbClr val="6600CC"/>
                </a:solidFill>
              </a:rPr>
              <a:t>Propagules de palétuviers  </a:t>
            </a:r>
            <a:r>
              <a:rPr lang="fr-FR" sz="1200" b="0">
                <a:solidFill>
                  <a:srgbClr val="6600CC"/>
                </a:solidFill>
                <a:cs typeface="Arial" charset="0"/>
              </a:rPr>
              <a:t>→</a:t>
            </a:r>
            <a:r>
              <a:rPr lang="fr-FR" sz="1200" b="0">
                <a:solidFill>
                  <a:srgbClr val="6600CC"/>
                </a:solidFill>
              </a:rPr>
              <a:t> :</a:t>
            </a:r>
          </a:p>
          <a:p>
            <a:pPr eaLnBrk="1" hangingPunct="1">
              <a:lnSpc>
                <a:spcPct val="90000"/>
              </a:lnSpc>
              <a:spcBef>
                <a:spcPct val="50000"/>
              </a:spcBef>
              <a:buFontTx/>
              <a:buAutoNum type="arabicParenR"/>
            </a:pPr>
            <a:r>
              <a:rPr lang="fr-FR" sz="1200" b="0">
                <a:solidFill>
                  <a:srgbClr val="6600CC"/>
                </a:solidFill>
              </a:rPr>
              <a:t>De palétuvier rouge (red)</a:t>
            </a:r>
          </a:p>
          <a:p>
            <a:pPr eaLnBrk="1" hangingPunct="1">
              <a:lnSpc>
                <a:spcPct val="90000"/>
              </a:lnSpc>
              <a:spcBef>
                <a:spcPct val="50000"/>
              </a:spcBef>
              <a:buFontTx/>
              <a:buAutoNum type="arabicParenR"/>
            </a:pPr>
            <a:r>
              <a:rPr lang="fr-FR" sz="1200" b="0">
                <a:solidFill>
                  <a:srgbClr val="6600CC"/>
                </a:solidFill>
              </a:rPr>
              <a:t>De palétuvier blanc (white)</a:t>
            </a:r>
          </a:p>
          <a:p>
            <a:pPr eaLnBrk="1" hangingPunct="1">
              <a:lnSpc>
                <a:spcPct val="90000"/>
              </a:lnSpc>
              <a:spcBef>
                <a:spcPct val="50000"/>
              </a:spcBef>
              <a:buFontTx/>
              <a:buAutoNum type="arabicParenR"/>
            </a:pPr>
            <a:r>
              <a:rPr lang="fr-FR" sz="1200" b="0">
                <a:solidFill>
                  <a:srgbClr val="6600CC"/>
                </a:solidFill>
              </a:rPr>
              <a:t>De palétuvier noir (black) </a:t>
            </a:r>
          </a:p>
        </p:txBody>
      </p:sp>
      <p:sp>
        <p:nvSpPr>
          <p:cNvPr id="2" name="ZoneTexte 1"/>
          <p:cNvSpPr txBox="1"/>
          <p:nvPr/>
        </p:nvSpPr>
        <p:spPr>
          <a:xfrm>
            <a:off x="5364088" y="4724400"/>
            <a:ext cx="3637037" cy="1569660"/>
          </a:xfrm>
          <a:prstGeom prst="rect">
            <a:avLst/>
          </a:prstGeom>
          <a:noFill/>
        </p:spPr>
        <p:txBody>
          <a:bodyPr wrap="square" rtlCol="0">
            <a:spAutoFit/>
          </a:bodyPr>
          <a:lstStyle/>
          <a:p>
            <a:pPr algn="just"/>
            <a:r>
              <a:rPr lang="fr-FR" sz="1200" i="1" dirty="0" smtClean="0">
                <a:solidFill>
                  <a:srgbClr val="6600CC"/>
                </a:solidFill>
              </a:rPr>
              <a:t>Péricarpe</a:t>
            </a:r>
            <a:r>
              <a:rPr lang="fr-FR" sz="1200" b="0" dirty="0" smtClean="0">
                <a:solidFill>
                  <a:srgbClr val="6600CC"/>
                </a:solidFill>
              </a:rPr>
              <a:t> : </a:t>
            </a:r>
            <a:r>
              <a:rPr lang="fr-FR" sz="1200" b="0" dirty="0">
                <a:solidFill>
                  <a:srgbClr val="6600CC"/>
                </a:solidFill>
              </a:rPr>
              <a:t>1) Enveloppe des graines d'une plante. 2) paroi du fruit. Le péricarpe est formé de trois couches :</a:t>
            </a:r>
          </a:p>
          <a:p>
            <a:pPr algn="just"/>
            <a:r>
              <a:rPr lang="fr-FR" sz="1200" b="0" dirty="0">
                <a:solidFill>
                  <a:srgbClr val="6600CC"/>
                </a:solidFill>
              </a:rPr>
              <a:t>•</a:t>
            </a:r>
            <a:r>
              <a:rPr lang="fr-FR" sz="1200" b="0" i="1" dirty="0">
                <a:solidFill>
                  <a:srgbClr val="6600CC"/>
                </a:solidFill>
              </a:rPr>
              <a:t>l'épicarpe</a:t>
            </a:r>
            <a:r>
              <a:rPr lang="fr-FR" sz="1200" b="0" dirty="0">
                <a:solidFill>
                  <a:srgbClr val="6600CC"/>
                </a:solidFill>
              </a:rPr>
              <a:t>, réduit à un épiderme coloré ;</a:t>
            </a:r>
          </a:p>
          <a:p>
            <a:pPr algn="just"/>
            <a:r>
              <a:rPr lang="fr-FR" sz="1200" b="0" dirty="0">
                <a:solidFill>
                  <a:srgbClr val="6600CC"/>
                </a:solidFill>
              </a:rPr>
              <a:t>•le </a:t>
            </a:r>
            <a:r>
              <a:rPr lang="fr-FR" sz="1200" b="0" i="1" dirty="0">
                <a:solidFill>
                  <a:srgbClr val="6600CC"/>
                </a:solidFill>
              </a:rPr>
              <a:t>mésocarpe</a:t>
            </a:r>
            <a:r>
              <a:rPr lang="fr-FR" sz="1200" b="0" dirty="0">
                <a:solidFill>
                  <a:srgbClr val="6600CC"/>
                </a:solidFill>
              </a:rPr>
              <a:t>, qui donne la partie juteuse des fruits charnus ;</a:t>
            </a:r>
          </a:p>
          <a:p>
            <a:pPr algn="just"/>
            <a:r>
              <a:rPr lang="fr-FR" sz="1200" b="0" dirty="0">
                <a:solidFill>
                  <a:srgbClr val="6600CC"/>
                </a:solidFill>
              </a:rPr>
              <a:t>•</a:t>
            </a:r>
            <a:r>
              <a:rPr lang="fr-FR" sz="1200" b="0" i="1" dirty="0">
                <a:solidFill>
                  <a:srgbClr val="6600CC"/>
                </a:solidFill>
              </a:rPr>
              <a:t>l'endocarpe</a:t>
            </a:r>
            <a:r>
              <a:rPr lang="fr-FR" sz="1200" b="0" dirty="0">
                <a:solidFill>
                  <a:srgbClr val="6600CC"/>
                </a:solidFill>
              </a:rPr>
              <a:t>, parfois </a:t>
            </a:r>
            <a:r>
              <a:rPr lang="fr-FR" sz="1200" b="0" i="1" dirty="0" err="1">
                <a:solidFill>
                  <a:srgbClr val="6600CC"/>
                </a:solidFill>
              </a:rPr>
              <a:t>sclérifié</a:t>
            </a:r>
            <a:r>
              <a:rPr lang="fr-FR" sz="1200" b="0" dirty="0">
                <a:solidFill>
                  <a:srgbClr val="6600CC"/>
                </a:solidFill>
              </a:rPr>
              <a:t> et transformé en noyau.</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14C0947-A441-4A04-9874-22B32F9167AF}" type="slidenum">
              <a:rPr lang="fr-FR" sz="1200" b="0">
                <a:solidFill>
                  <a:schemeClr val="tx1">
                    <a:tint val="75000"/>
                  </a:schemeClr>
                </a:solidFill>
                <a:latin typeface="Times New Roman" pitchFamily="18" charset="0"/>
              </a:rPr>
              <a:pPr algn="r" fontAlgn="auto">
                <a:spcBef>
                  <a:spcPts val="0"/>
                </a:spcBef>
                <a:spcAft>
                  <a:spcPts val="0"/>
                </a:spcAft>
                <a:defRPr/>
              </a:pPr>
              <a:t>188</a:t>
            </a:fld>
            <a:endParaRPr lang="fr-FR" sz="1200" b="0" dirty="0">
              <a:solidFill>
                <a:schemeClr val="tx1">
                  <a:tint val="75000"/>
                </a:schemeClr>
              </a:solidFill>
              <a:latin typeface="Times New Roman" pitchFamily="18" charset="0"/>
            </a:endParaRPr>
          </a:p>
        </p:txBody>
      </p:sp>
      <p:sp>
        <p:nvSpPr>
          <p:cNvPr id="182275" name="ZoneTexte 4"/>
          <p:cNvSpPr txBox="1">
            <a:spLocks noChangeArrowheads="1"/>
          </p:cNvSpPr>
          <p:nvPr/>
        </p:nvSpPr>
        <p:spPr bwMode="auto">
          <a:xfrm>
            <a:off x="214313" y="928688"/>
            <a:ext cx="87757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Persistantes</a:t>
            </a:r>
            <a:r>
              <a:rPr lang="fr-FR" sz="1400" b="0" dirty="0">
                <a:solidFill>
                  <a:srgbClr val="6600CC"/>
                </a:solidFill>
              </a:rPr>
              <a:t> (feuilles) : qui subsistent en hiver (toute l’année). Voir aussi </a:t>
            </a:r>
            <a:r>
              <a:rPr lang="fr-FR" sz="1400" i="1" dirty="0">
                <a:solidFill>
                  <a:srgbClr val="6600CC"/>
                </a:solidFill>
              </a:rPr>
              <a:t>sempervirente</a:t>
            </a:r>
            <a:r>
              <a:rPr lang="fr-FR" sz="1400" b="0" dirty="0">
                <a:solidFill>
                  <a:srgbClr val="6600CC"/>
                </a:solidFill>
              </a:rPr>
              <a:t>. </a:t>
            </a:r>
          </a:p>
          <a:p>
            <a:pPr algn="just" eaLnBrk="1" hangingPunct="1"/>
            <a:r>
              <a:rPr lang="fr-FR" sz="1400" i="1" dirty="0">
                <a:solidFill>
                  <a:srgbClr val="6600CC"/>
                </a:solidFill>
              </a:rPr>
              <a:t>Peste végétale </a:t>
            </a:r>
            <a:r>
              <a:rPr lang="fr-FR" sz="1400" b="0" dirty="0">
                <a:solidFill>
                  <a:srgbClr val="6600CC"/>
                </a:solidFill>
              </a:rPr>
              <a:t>: cf. Espèce invasive.</a:t>
            </a:r>
            <a:r>
              <a:rPr lang="fr-FR" sz="1400" dirty="0">
                <a:solidFill>
                  <a:srgbClr val="6600CC"/>
                </a:solidFill>
              </a:rPr>
              <a:t> </a:t>
            </a:r>
            <a:endParaRPr lang="fr-FR" sz="1400" dirty="0" smtClean="0">
              <a:solidFill>
                <a:srgbClr val="6600CC"/>
              </a:solidFill>
            </a:endParaRPr>
          </a:p>
          <a:p>
            <a:pPr algn="just" eaLnBrk="1" hangingPunct="1"/>
            <a:r>
              <a:rPr lang="fr-FR" sz="1200" i="1" dirty="0">
                <a:solidFill>
                  <a:srgbClr val="6600CC"/>
                </a:solidFill>
              </a:rPr>
              <a:t>Pétale</a:t>
            </a:r>
            <a:r>
              <a:rPr lang="fr-FR" sz="1200" b="0" dirty="0">
                <a:solidFill>
                  <a:srgbClr val="6600CC"/>
                </a:solidFill>
              </a:rPr>
              <a:t> : une des pièces composant la corolle de la fleur.</a:t>
            </a:r>
          </a:p>
          <a:p>
            <a:pPr algn="just" eaLnBrk="1" hangingPunct="1"/>
            <a:r>
              <a:rPr lang="fr-FR" sz="1400" i="1" dirty="0">
                <a:solidFill>
                  <a:srgbClr val="6600CC"/>
                </a:solidFill>
              </a:rPr>
              <a:t>Peuples indigènes</a:t>
            </a:r>
            <a:r>
              <a:rPr lang="fr-FR" sz="1400" b="0" dirty="0">
                <a:solidFill>
                  <a:srgbClr val="6600CC"/>
                </a:solidFill>
              </a:rPr>
              <a:t> : « Les descendants vivants des peuples qui habitaient le territoire actuel d’un pays total ou partiellement au moment où des individus d’une culture différente sont arrivés d’une autre part du monde, les ont assujettis, par conquête, établissement ou par quelque autre moyen, les ont réduits à une situation non dominante ou de colonisation ; lesquels vivent aujourd’hui de conformité plutôt avec leurs habitudes et traditions particulières sociales, économiques et culturelles qu’avec les institutions du pays duquel ils font partie maintenant, sous une structure d’État qui incorpore principalement les caractéristiques nationales sociales et culturelles d’autres segments de la population qui prédomine. » (Définition de travail adoptée para le Groupe de Travail des Nations Unies sur les Peuples Indigènes). </a:t>
            </a:r>
            <a:endParaRPr lang="fr-FR" sz="1400" b="0" dirty="0" smtClean="0">
              <a:solidFill>
                <a:srgbClr val="6600CC"/>
              </a:solidFill>
            </a:endParaRPr>
          </a:p>
          <a:p>
            <a:r>
              <a:rPr lang="fr-FR" sz="1400" i="1" dirty="0">
                <a:solidFill>
                  <a:srgbClr val="6600CC"/>
                </a:solidFill>
              </a:rPr>
              <a:t>Peuplement</a:t>
            </a:r>
            <a:r>
              <a:rPr lang="fr-FR" sz="1400" b="0" dirty="0">
                <a:solidFill>
                  <a:srgbClr val="6600CC"/>
                </a:solidFill>
              </a:rPr>
              <a:t> : Ensemble des </a:t>
            </a:r>
            <a:r>
              <a:rPr lang="fr-FR" sz="1400" i="1" dirty="0">
                <a:solidFill>
                  <a:srgbClr val="6600CC"/>
                </a:solidFill>
              </a:rPr>
              <a:t>arbres</a:t>
            </a:r>
            <a:r>
              <a:rPr lang="fr-FR" sz="1400" b="0" dirty="0">
                <a:solidFill>
                  <a:srgbClr val="6600CC"/>
                </a:solidFill>
              </a:rPr>
              <a:t>, quel que soit leur stade de développement, poussant sur un terrain forestier. Les peuplements peuvent être qualifiés de différentes façons :</a:t>
            </a:r>
          </a:p>
          <a:p>
            <a:r>
              <a:rPr lang="fr-FR" sz="1400" b="0" dirty="0">
                <a:solidFill>
                  <a:srgbClr val="6600CC"/>
                </a:solidFill>
              </a:rPr>
              <a:t>- Artificiel : peuplement issu de </a:t>
            </a:r>
            <a:r>
              <a:rPr lang="fr-FR" sz="1400" i="1" dirty="0">
                <a:solidFill>
                  <a:srgbClr val="6600CC"/>
                </a:solidFill>
              </a:rPr>
              <a:t>régénération</a:t>
            </a:r>
            <a:r>
              <a:rPr lang="fr-FR" sz="1400" b="0" dirty="0">
                <a:solidFill>
                  <a:srgbClr val="6600CC"/>
                </a:solidFill>
              </a:rPr>
              <a:t> artificielle (semis ou plantation) ;</a:t>
            </a:r>
          </a:p>
          <a:p>
            <a:r>
              <a:rPr lang="fr-FR" sz="1400" b="0" dirty="0">
                <a:solidFill>
                  <a:srgbClr val="6600CC"/>
                </a:solidFill>
              </a:rPr>
              <a:t>- Composé : peuplement simple, comportant plusieurs </a:t>
            </a:r>
            <a:r>
              <a:rPr lang="fr-FR" sz="1400" i="1" dirty="0">
                <a:solidFill>
                  <a:srgbClr val="6600CC"/>
                </a:solidFill>
              </a:rPr>
              <a:t>essences</a:t>
            </a:r>
            <a:r>
              <a:rPr lang="fr-FR" sz="1400" b="0" dirty="0">
                <a:solidFill>
                  <a:srgbClr val="6600CC"/>
                </a:solidFill>
              </a:rPr>
              <a:t> ;</a:t>
            </a:r>
          </a:p>
          <a:p>
            <a:r>
              <a:rPr lang="fr-FR" sz="1400" b="0" dirty="0">
                <a:solidFill>
                  <a:srgbClr val="6600CC"/>
                </a:solidFill>
              </a:rPr>
              <a:t>- Elémentaire : plus petite partie d’un peuplement forestier, homogène du point de vue de la composition et de la </a:t>
            </a:r>
            <a:r>
              <a:rPr lang="fr-FR" sz="1400" i="1" dirty="0">
                <a:solidFill>
                  <a:srgbClr val="6600CC"/>
                </a:solidFill>
              </a:rPr>
              <a:t>structure</a:t>
            </a:r>
            <a:r>
              <a:rPr lang="fr-FR" sz="1400" b="0" dirty="0">
                <a:solidFill>
                  <a:srgbClr val="6600CC"/>
                </a:solidFill>
              </a:rPr>
              <a:t> susceptible d’être identifié par le regard humain. Peut varier de quelques ares à un maximum  de 25 ares pour la détermination d’un type de peuplement donné. Les peuplements élémentaires peuvent faire l’objet de regroupements synthétiques.</a:t>
            </a:r>
          </a:p>
          <a:p>
            <a:r>
              <a:rPr lang="fr-FR" sz="1400" b="0" dirty="0">
                <a:solidFill>
                  <a:srgbClr val="6600CC"/>
                </a:solidFill>
              </a:rPr>
              <a:t>- Etagé : peuplement dans lequel les cimes des </a:t>
            </a:r>
            <a:r>
              <a:rPr lang="fr-FR" sz="1400" i="1" dirty="0">
                <a:solidFill>
                  <a:srgbClr val="6600CC"/>
                </a:solidFill>
              </a:rPr>
              <a:t>arbres</a:t>
            </a:r>
            <a:r>
              <a:rPr lang="fr-FR" sz="1400" b="0" dirty="0">
                <a:solidFill>
                  <a:srgbClr val="6600CC"/>
                </a:solidFill>
              </a:rPr>
              <a:t> forment deux ou plusieurs étages superposés ;</a:t>
            </a:r>
          </a:p>
          <a:p>
            <a:r>
              <a:rPr lang="fr-FR" sz="1400" b="0" dirty="0" smtClean="0">
                <a:solidFill>
                  <a:srgbClr val="6600CC"/>
                </a:solidFill>
              </a:rPr>
              <a:t>- Irrégulier</a:t>
            </a:r>
            <a:r>
              <a:rPr lang="fr-FR" sz="1400" b="0" dirty="0">
                <a:solidFill>
                  <a:srgbClr val="6600CC"/>
                </a:solidFill>
              </a:rPr>
              <a:t> : peuplement formé de tiges de taille (hauteur, grosseur) et d’âges nettement dissemblables </a:t>
            </a:r>
            <a:r>
              <a:rPr lang="fr-FR" sz="1400" b="0" dirty="0" smtClean="0">
                <a:solidFill>
                  <a:srgbClr val="6600CC"/>
                </a:solidFill>
              </a:rPr>
              <a:t>;</a:t>
            </a:r>
          </a:p>
          <a:p>
            <a:r>
              <a:rPr lang="fr-FR" sz="1400" b="0" dirty="0">
                <a:solidFill>
                  <a:srgbClr val="6600CC"/>
                </a:solidFill>
              </a:rPr>
              <a:t>- Mélangé : peuplement formé de tiges appartenant à deux ou à plusieurs </a:t>
            </a:r>
            <a:r>
              <a:rPr lang="fr-FR" sz="1400" i="1" dirty="0">
                <a:solidFill>
                  <a:srgbClr val="6600CC"/>
                </a:solidFill>
              </a:rPr>
              <a:t>essences</a:t>
            </a:r>
            <a:r>
              <a:rPr lang="fr-FR" sz="1400" b="0" dirty="0">
                <a:solidFill>
                  <a:srgbClr val="6600CC"/>
                </a:solidFill>
              </a:rPr>
              <a:t>, soit toutes feuillues, soit toutes résineuses, dont aucune n’atteint le seuil de pureté retenu (en général </a:t>
            </a:r>
            <a:r>
              <a:rPr lang="fr-FR" sz="1400" i="1" dirty="0">
                <a:solidFill>
                  <a:srgbClr val="6600CC"/>
                </a:solidFill>
              </a:rPr>
              <a:t>couvert</a:t>
            </a:r>
            <a:r>
              <a:rPr lang="fr-FR" sz="1400" b="0" dirty="0">
                <a:solidFill>
                  <a:srgbClr val="6600CC"/>
                </a:solidFill>
              </a:rPr>
              <a:t> supérieur à 75-80 %). Le mélange peut être organisé pied à pied, par </a:t>
            </a:r>
            <a:r>
              <a:rPr lang="fr-FR" sz="1400" i="1" dirty="0">
                <a:solidFill>
                  <a:srgbClr val="6600CC"/>
                </a:solidFill>
              </a:rPr>
              <a:t>bouquets</a:t>
            </a:r>
            <a:r>
              <a:rPr lang="fr-FR" sz="1400" b="0" dirty="0">
                <a:solidFill>
                  <a:srgbClr val="6600CC"/>
                </a:solidFill>
              </a:rPr>
              <a:t>, par </a:t>
            </a:r>
            <a:r>
              <a:rPr lang="fr-FR" sz="1400" i="1" dirty="0">
                <a:solidFill>
                  <a:srgbClr val="6600CC"/>
                </a:solidFill>
              </a:rPr>
              <a:t>parquets</a:t>
            </a:r>
            <a:r>
              <a:rPr lang="fr-FR" sz="1400" b="0" dirty="0">
                <a:solidFill>
                  <a:srgbClr val="6600CC"/>
                </a:solidFill>
              </a:rPr>
              <a:t>, par lignes, par étages… </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14C0947-A441-4A04-9874-22B32F9167AF}" type="slidenum">
              <a:rPr lang="fr-FR" sz="1200" b="0">
                <a:solidFill>
                  <a:schemeClr val="tx1">
                    <a:tint val="75000"/>
                  </a:schemeClr>
                </a:solidFill>
                <a:latin typeface="Times New Roman" pitchFamily="18" charset="0"/>
              </a:rPr>
              <a:pPr algn="r" fontAlgn="auto">
                <a:spcBef>
                  <a:spcPts val="0"/>
                </a:spcBef>
                <a:spcAft>
                  <a:spcPts val="0"/>
                </a:spcAft>
                <a:defRPr/>
              </a:pPr>
              <a:t>189</a:t>
            </a:fld>
            <a:endParaRPr lang="fr-FR" sz="1200" b="0" dirty="0">
              <a:solidFill>
                <a:schemeClr val="tx1">
                  <a:tint val="75000"/>
                </a:schemeClr>
              </a:solidFill>
              <a:latin typeface="Times New Roman" pitchFamily="18" charset="0"/>
            </a:endParaRPr>
          </a:p>
        </p:txBody>
      </p:sp>
      <p:sp>
        <p:nvSpPr>
          <p:cNvPr id="182275" name="ZoneTexte 4"/>
          <p:cNvSpPr txBox="1">
            <a:spLocks noChangeArrowheads="1"/>
          </p:cNvSpPr>
          <p:nvPr/>
        </p:nvSpPr>
        <p:spPr bwMode="auto">
          <a:xfrm>
            <a:off x="214313" y="928688"/>
            <a:ext cx="8786812"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400" i="1" dirty="0">
                <a:solidFill>
                  <a:srgbClr val="6600CC"/>
                </a:solidFill>
              </a:rPr>
              <a:t>Peuplement</a:t>
            </a:r>
            <a:r>
              <a:rPr lang="fr-FR" sz="1400" b="0" dirty="0">
                <a:solidFill>
                  <a:srgbClr val="6600CC"/>
                </a:solidFill>
              </a:rPr>
              <a:t> </a:t>
            </a:r>
            <a:r>
              <a:rPr lang="fr-FR" sz="1400" b="0" dirty="0" smtClean="0">
                <a:solidFill>
                  <a:srgbClr val="6600CC"/>
                </a:solidFill>
              </a:rPr>
              <a:t>(suite) :</a:t>
            </a:r>
            <a:endParaRPr lang="fr-FR" sz="1400" b="0" i="1" dirty="0">
              <a:solidFill>
                <a:srgbClr val="6600CC"/>
              </a:solidFill>
            </a:endParaRPr>
          </a:p>
          <a:p>
            <a:r>
              <a:rPr lang="fr-FR" sz="1400" b="0" dirty="0" smtClean="0">
                <a:solidFill>
                  <a:srgbClr val="6600CC"/>
                </a:solidFill>
              </a:rPr>
              <a:t>- </a:t>
            </a:r>
            <a:r>
              <a:rPr lang="fr-FR" sz="1400" b="0" dirty="0">
                <a:solidFill>
                  <a:srgbClr val="6600CC"/>
                </a:solidFill>
              </a:rPr>
              <a:t>Mixte : peuplement composé à la fois de feuillus et de résineux ;</a:t>
            </a:r>
          </a:p>
          <a:p>
            <a:r>
              <a:rPr lang="fr-FR" sz="1400" b="0" dirty="0">
                <a:solidFill>
                  <a:srgbClr val="6600CC"/>
                </a:solidFill>
              </a:rPr>
              <a:t>- Naturel : peuplement issu de </a:t>
            </a:r>
            <a:r>
              <a:rPr lang="fr-FR" sz="1400" i="1" dirty="0">
                <a:solidFill>
                  <a:srgbClr val="6600CC"/>
                </a:solidFill>
              </a:rPr>
              <a:t>régénération</a:t>
            </a:r>
            <a:r>
              <a:rPr lang="fr-FR" sz="1400" b="0" dirty="0">
                <a:solidFill>
                  <a:srgbClr val="6600CC"/>
                </a:solidFill>
              </a:rPr>
              <a:t> naturelle ;</a:t>
            </a:r>
          </a:p>
          <a:p>
            <a:r>
              <a:rPr lang="fr-FR" sz="1400" b="0" dirty="0">
                <a:solidFill>
                  <a:srgbClr val="6600CC"/>
                </a:solidFill>
              </a:rPr>
              <a:t>- Artificiel : si l’on a introduit d’autres </a:t>
            </a:r>
            <a:r>
              <a:rPr lang="fr-FR" sz="1400" i="1" dirty="0">
                <a:solidFill>
                  <a:srgbClr val="6600CC"/>
                </a:solidFill>
              </a:rPr>
              <a:t>essences</a:t>
            </a:r>
            <a:r>
              <a:rPr lang="fr-FR" sz="1400" b="0" dirty="0">
                <a:solidFill>
                  <a:srgbClr val="6600CC"/>
                </a:solidFill>
              </a:rPr>
              <a:t>, ou si l’on a semé ou planté des </a:t>
            </a:r>
            <a:r>
              <a:rPr lang="fr-FR" sz="1400" i="1" dirty="0">
                <a:solidFill>
                  <a:srgbClr val="6600CC"/>
                </a:solidFill>
              </a:rPr>
              <a:t>essences</a:t>
            </a:r>
            <a:r>
              <a:rPr lang="fr-FR" sz="1400" b="0" dirty="0">
                <a:solidFill>
                  <a:srgbClr val="6600CC"/>
                </a:solidFill>
              </a:rPr>
              <a:t> susceptibles d’y prospérer naturellement</a:t>
            </a:r>
          </a:p>
          <a:p>
            <a:r>
              <a:rPr lang="fr-FR" sz="1400" b="0" dirty="0">
                <a:solidFill>
                  <a:srgbClr val="6600CC"/>
                </a:solidFill>
              </a:rPr>
              <a:t>- Pur : peuplement formé de tiges appartenant toutes à la même essence ;</a:t>
            </a:r>
          </a:p>
          <a:p>
            <a:r>
              <a:rPr lang="fr-FR" sz="1400" b="0" dirty="0">
                <a:solidFill>
                  <a:srgbClr val="6600CC"/>
                </a:solidFill>
              </a:rPr>
              <a:t>- </a:t>
            </a:r>
            <a:r>
              <a:rPr lang="fr-FR" sz="1400" i="1" dirty="0">
                <a:solidFill>
                  <a:srgbClr val="6600CC"/>
                </a:solidFill>
              </a:rPr>
              <a:t>Régulier</a:t>
            </a:r>
            <a:r>
              <a:rPr lang="fr-FR" sz="1400" b="0" dirty="0">
                <a:solidFill>
                  <a:srgbClr val="6600CC"/>
                </a:solidFill>
              </a:rPr>
              <a:t> : peuplement formé de tiges de taille (hauteur, grosseur) et d’âge presque semblables ;</a:t>
            </a:r>
          </a:p>
          <a:p>
            <a:r>
              <a:rPr lang="fr-FR" sz="1400" b="0" dirty="0">
                <a:solidFill>
                  <a:srgbClr val="6600CC"/>
                </a:solidFill>
              </a:rPr>
              <a:t>- Simple : peuplement dont toutes les cimes sont au même niveau, donc forment un étage unique ;</a:t>
            </a:r>
          </a:p>
          <a:p>
            <a:r>
              <a:rPr lang="fr-FR" sz="1400" b="0" dirty="0">
                <a:solidFill>
                  <a:srgbClr val="6600CC"/>
                </a:solidFill>
              </a:rPr>
              <a:t>- Vigoureux (ou bien venant) : peuplement en bonne santé et de bonne croissance</a:t>
            </a:r>
            <a:r>
              <a:rPr lang="fr-FR" sz="1400" b="0" dirty="0" smtClean="0">
                <a:solidFill>
                  <a:srgbClr val="6600CC"/>
                </a:solidFill>
              </a:rPr>
              <a:t>.</a:t>
            </a:r>
          </a:p>
          <a:p>
            <a:r>
              <a:rPr lang="fr-FR" sz="1200" b="0" dirty="0">
                <a:solidFill>
                  <a:srgbClr val="6600CC"/>
                </a:solidFill>
              </a:rPr>
              <a:t>(Source : Lexique forestier, </a:t>
            </a:r>
            <a:r>
              <a:rPr lang="fr-FR" sz="1200" b="0" dirty="0">
                <a:solidFill>
                  <a:srgbClr val="6600CC"/>
                </a:solidFill>
                <a:hlinkClick r:id="rId2"/>
              </a:rPr>
              <a:t>http://</a:t>
            </a:r>
            <a:r>
              <a:rPr lang="fr-FR" sz="1200" b="0" dirty="0" smtClean="0">
                <a:solidFill>
                  <a:srgbClr val="6600CC"/>
                </a:solidFill>
                <a:hlinkClick r:id="rId2"/>
              </a:rPr>
              <a:t>www.crpf-limousin.com/france/lexique-forestier-71.htm</a:t>
            </a:r>
            <a:r>
              <a:rPr lang="fr-FR" sz="1200" b="0" dirty="0" smtClean="0">
                <a:solidFill>
                  <a:srgbClr val="6600CC"/>
                </a:solidFill>
              </a:rPr>
              <a:t>).</a:t>
            </a:r>
            <a:endParaRPr lang="fr-FR" sz="1200" b="0" dirty="0">
              <a:solidFill>
                <a:srgbClr val="6600CC"/>
              </a:solidFill>
            </a:endParaRPr>
          </a:p>
          <a:p>
            <a:pPr algn="just" eaLnBrk="1" hangingPunct="1"/>
            <a:r>
              <a:rPr lang="fr-FR" sz="1400" i="1" dirty="0" smtClean="0">
                <a:solidFill>
                  <a:srgbClr val="6600CC"/>
                </a:solidFill>
                <a:hlinkClick r:id="rId3" tooltip="Peuplement"/>
              </a:rPr>
              <a:t>Peuplement</a:t>
            </a:r>
            <a:r>
              <a:rPr lang="fr-FR" sz="1400" b="0" dirty="0" smtClean="0">
                <a:solidFill>
                  <a:srgbClr val="6600CC"/>
                </a:solidFill>
              </a:rPr>
              <a:t> </a:t>
            </a:r>
            <a:r>
              <a:rPr lang="fr-FR" sz="1400" i="1" dirty="0">
                <a:solidFill>
                  <a:srgbClr val="6600CC"/>
                </a:solidFill>
              </a:rPr>
              <a:t>(forestier) </a:t>
            </a:r>
            <a:r>
              <a:rPr lang="fr-FR" sz="1400" b="0" dirty="0">
                <a:solidFill>
                  <a:srgbClr val="6600CC"/>
                </a:solidFill>
              </a:rPr>
              <a:t>: a) Groupe d’arbres caractérisé par une composition en essences, un âge et une qualité assez homogènes. b) Groupe d'arbres que distingue sa composition, son âge, sa qualité. </a:t>
            </a:r>
          </a:p>
          <a:p>
            <a:pPr algn="just" eaLnBrk="1" hangingPunct="1"/>
            <a:r>
              <a:rPr lang="fr-FR" sz="1400" i="1" dirty="0">
                <a:solidFill>
                  <a:srgbClr val="6600CC"/>
                </a:solidFill>
              </a:rPr>
              <a:t>Peuplement irrégulier </a:t>
            </a:r>
            <a:r>
              <a:rPr lang="fr-FR" sz="1400" b="0" i="1" dirty="0">
                <a:solidFill>
                  <a:srgbClr val="6600CC"/>
                </a:solidFill>
              </a:rPr>
              <a:t>(pur ou mélangé) ou </a:t>
            </a:r>
            <a:r>
              <a:rPr lang="fr-FR" sz="1400" i="1" dirty="0">
                <a:solidFill>
                  <a:srgbClr val="6600CC"/>
                </a:solidFill>
              </a:rPr>
              <a:t>à structure irrégulière </a:t>
            </a:r>
            <a:r>
              <a:rPr lang="fr-FR" sz="1400" b="0" dirty="0">
                <a:solidFill>
                  <a:srgbClr val="6600CC"/>
                </a:solidFill>
              </a:rPr>
              <a:t>: Tout peuplement ne présentant ni une structure régulière, ni une structure jardinée sur la surface d'une unité de gestion (parcelle ou sous parcelle). Cela sous entend une certaine hétérogénéité des diamètres, mais celle ci ne correspond pas à une norme précise ou à un état d'équilibre particulier. Le peuplement ne comporte pas toujours plusieurs étages : en effet les PB, BM, GB, peuvent se retrouver dans le même étage (par exemple quand ils sont issus d'anciens taillis sous futaie). Les perches, gaules et semis ne sont présents (et utiles) que dans certains types peu chargés en matériel sur pied. Sa pérennité est assurée par la coupe jardinatoire, réalisée sur toute la surface, à des rotations courtes (de 6 à 15 ans), permettant de récolter des bois, d'améliorer et de renouveler le peuplement (voir </a:t>
            </a:r>
            <a:r>
              <a:rPr lang="fr-FR" sz="1400" i="1" dirty="0">
                <a:solidFill>
                  <a:srgbClr val="6600CC"/>
                </a:solidFill>
              </a:rPr>
              <a:t>futaie irrégulière</a:t>
            </a:r>
            <a:r>
              <a:rPr lang="fr-FR" sz="1400" b="0" dirty="0" smtClean="0">
                <a:solidFill>
                  <a:srgbClr val="6600CC"/>
                </a:solidFill>
              </a:rPr>
              <a:t>).</a:t>
            </a:r>
          </a:p>
          <a:p>
            <a:pPr algn="just" eaLnBrk="1" hangingPunct="1"/>
            <a:r>
              <a:rPr lang="fr-FR" sz="1400" i="1" dirty="0">
                <a:solidFill>
                  <a:srgbClr val="6600CC"/>
                </a:solidFill>
              </a:rPr>
              <a:t>Peuplement mixte</a:t>
            </a:r>
            <a:r>
              <a:rPr lang="fr-FR" sz="1400" b="0" dirty="0">
                <a:solidFill>
                  <a:srgbClr val="6600CC"/>
                </a:solidFill>
              </a:rPr>
              <a:t> : Peuplement constitué de gymnospermes (résineux) et d'angiospermes (feuillus) fortement mêlés</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extLst>
      <p:ext uri="{BB962C8B-B14F-4D97-AF65-F5344CB8AC3E}">
        <p14:creationId xmlns:p14="http://schemas.microsoft.com/office/powerpoint/2010/main" val="2427861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855393D-473B-4079-8948-4C667667F052}" type="slidenum">
              <a:rPr lang="fr-FR" sz="1200" b="0">
                <a:solidFill>
                  <a:schemeClr val="tx1">
                    <a:tint val="75000"/>
                  </a:schemeClr>
                </a:solidFill>
                <a:latin typeface="Times New Roman" pitchFamily="18" charset="0"/>
              </a:rPr>
              <a:pPr algn="r" fontAlgn="auto">
                <a:spcBef>
                  <a:spcPts val="0"/>
                </a:spcBef>
                <a:spcAft>
                  <a:spcPts val="0"/>
                </a:spcAft>
                <a:defRPr/>
              </a:pPr>
              <a:t>19</a:t>
            </a:fld>
            <a:endParaRPr lang="fr-FR" sz="1200" b="0" dirty="0">
              <a:solidFill>
                <a:schemeClr val="tx1">
                  <a:tint val="75000"/>
                </a:schemeClr>
              </a:solidFill>
              <a:latin typeface="Times New Roman" pitchFamily="18" charset="0"/>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8FDFDCF-A36C-4D08-8B51-941611C23C76}" type="slidenum">
              <a:rPr lang="fr-FR" sz="1200" b="0">
                <a:solidFill>
                  <a:schemeClr val="tx1">
                    <a:tint val="75000"/>
                  </a:schemeClr>
                </a:solidFill>
                <a:latin typeface="Times New Roman" pitchFamily="18" charset="0"/>
              </a:rPr>
              <a:pPr algn="r" fontAlgn="auto">
                <a:spcBef>
                  <a:spcPts val="0"/>
                </a:spcBef>
                <a:spcAft>
                  <a:spcPts val="0"/>
                </a:spcAft>
                <a:defRPr/>
              </a:pPr>
              <a:t>19</a:t>
            </a:fld>
            <a:endParaRPr lang="fr-FR" sz="1200" b="0" dirty="0">
              <a:solidFill>
                <a:schemeClr val="tx1">
                  <a:tint val="75000"/>
                </a:schemeClr>
              </a:solidFill>
              <a:latin typeface="Times New Roman" pitchFamily="18" charset="0"/>
            </a:endParaRPr>
          </a:p>
        </p:txBody>
      </p:sp>
      <p:sp>
        <p:nvSpPr>
          <p:cNvPr id="17412" name="ZoneTexte 7"/>
          <p:cNvSpPr txBox="1">
            <a:spLocks noChangeArrowheads="1"/>
          </p:cNvSpPr>
          <p:nvPr/>
        </p:nvSpPr>
        <p:spPr bwMode="auto">
          <a:xfrm>
            <a:off x="285750" y="928688"/>
            <a:ext cx="2676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a:t>
            </a:r>
          </a:p>
          <a:p>
            <a:pPr eaLnBrk="1" hangingPunct="1"/>
            <a:r>
              <a:rPr lang="fr-FR" u="sng">
                <a:solidFill>
                  <a:srgbClr val="6600CC"/>
                </a:solidFill>
              </a:rPr>
              <a:t>dans le monde (suite)</a:t>
            </a:r>
            <a:r>
              <a:rPr lang="fr-FR" b="0">
                <a:solidFill>
                  <a:srgbClr val="6600CC"/>
                </a:solidFill>
              </a:rPr>
              <a:t> </a:t>
            </a:r>
          </a:p>
          <a:p>
            <a:pPr eaLnBrk="1" hangingPunct="1"/>
            <a:endParaRPr lang="fr-FR" b="0">
              <a:solidFill>
                <a:srgbClr val="6600CC"/>
              </a:solidFill>
            </a:endParaRPr>
          </a:p>
          <a:p>
            <a:pPr eaLnBrk="1" hangingPunct="1"/>
            <a:r>
              <a:rPr lang="fr-FR" b="0">
                <a:solidFill>
                  <a:srgbClr val="FF0000"/>
                </a:solidFill>
              </a:rPr>
              <a:t>4.2</a:t>
            </a:r>
            <a:r>
              <a:rPr lang="fr-FR">
                <a:solidFill>
                  <a:srgbClr val="FF0000"/>
                </a:solidFill>
              </a:rPr>
              <a:t>) Au Brésil  (suite)  :</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7414" name="Image 7" descr="Reduction of tropical forest in Sao Paulo stat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25" y="873125"/>
            <a:ext cx="5429250"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ZoneTexte 8"/>
          <p:cNvSpPr txBox="1">
            <a:spLocks noChangeArrowheads="1"/>
          </p:cNvSpPr>
          <p:nvPr/>
        </p:nvSpPr>
        <p:spPr bwMode="auto">
          <a:xfrm>
            <a:off x="142875" y="2357438"/>
            <a:ext cx="3214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Réduction de la forêt tropicale, dans l’état de Sao Paulo (Brésil), entre 1500 et 2000 </a:t>
            </a:r>
            <a:r>
              <a:rPr lang="fr-FR" sz="1200" b="0">
                <a:solidFill>
                  <a:srgbClr val="6600CC"/>
                </a:solidFill>
                <a:sym typeface="Symbol" pitchFamily="18" charset="2"/>
              </a:rPr>
              <a:t></a:t>
            </a:r>
          </a:p>
          <a:p>
            <a:pPr algn="just"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(Source : </a:t>
            </a:r>
            <a:r>
              <a:rPr lang="fr-FR" sz="1200" b="0">
                <a:solidFill>
                  <a:srgbClr val="6600CC"/>
                </a:solidFill>
                <a:sym typeface="Symbol" pitchFamily="18" charset="2"/>
                <a:hlinkClick r:id="rId3"/>
              </a:rPr>
              <a:t>www.eco-action.org/dod/no5/biodiversity.htm</a:t>
            </a:r>
            <a:r>
              <a:rPr lang="fr-FR" sz="1200" b="0">
                <a:solidFill>
                  <a:srgbClr val="6600CC"/>
                </a:solidFill>
                <a:sym typeface="Symbol" pitchFamily="18" charset="2"/>
              </a:rPr>
              <a:t> ).</a:t>
            </a:r>
          </a:p>
          <a:p>
            <a:pPr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Déforestation par incendies en Amazonie </a:t>
            </a:r>
            <a:endParaRPr lang="fr-FR" sz="1200" b="0">
              <a:solidFill>
                <a:srgbClr val="6600CC"/>
              </a:solidFill>
            </a:endParaRPr>
          </a:p>
        </p:txBody>
      </p:sp>
      <p:pic>
        <p:nvPicPr>
          <p:cNvPr id="17416" name="Image 9" descr="media_l_92653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 y="3705225"/>
            <a:ext cx="192881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3DB86E0-123D-40D5-8DE9-127AAE87EC19}" type="slidenum">
              <a:rPr lang="fr-FR" sz="1200" b="0">
                <a:solidFill>
                  <a:schemeClr val="tx1">
                    <a:tint val="75000"/>
                  </a:schemeClr>
                </a:solidFill>
                <a:latin typeface="Times New Roman" pitchFamily="18" charset="0"/>
              </a:rPr>
              <a:pPr algn="r" fontAlgn="auto">
                <a:spcBef>
                  <a:spcPts val="0"/>
                </a:spcBef>
                <a:spcAft>
                  <a:spcPts val="0"/>
                </a:spcAft>
                <a:defRPr/>
              </a:pPr>
              <a:t>190</a:t>
            </a:fld>
            <a:endParaRPr lang="fr-FR" sz="1200" b="0" dirty="0">
              <a:solidFill>
                <a:schemeClr val="tx1">
                  <a:tint val="75000"/>
                </a:schemeClr>
              </a:solidFill>
              <a:latin typeface="Times New Roman" pitchFamily="18" charset="0"/>
            </a:endParaRPr>
          </a:p>
        </p:txBody>
      </p:sp>
      <p:sp>
        <p:nvSpPr>
          <p:cNvPr id="183300" name="ZoneTexte 4"/>
          <p:cNvSpPr txBox="1">
            <a:spLocks noChangeArrowheads="1"/>
          </p:cNvSpPr>
          <p:nvPr/>
        </p:nvSpPr>
        <p:spPr bwMode="auto">
          <a:xfrm>
            <a:off x="142875" y="928688"/>
            <a:ext cx="8847138"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Phénotype</a:t>
            </a:r>
            <a:r>
              <a:rPr lang="fr-FR" sz="1400" b="0" dirty="0" smtClean="0">
                <a:solidFill>
                  <a:srgbClr val="6600CC"/>
                </a:solidFill>
              </a:rPr>
              <a:t> </a:t>
            </a:r>
            <a:r>
              <a:rPr lang="fr-FR" sz="1400" b="0" dirty="0">
                <a:solidFill>
                  <a:srgbClr val="6600CC"/>
                </a:solidFill>
              </a:rPr>
              <a:t>: Ensemble des caractères apparents d’un organisme, résultant de l’interaction de sa constitution génétique (de son génotype) avec son milieu environnant.</a:t>
            </a:r>
          </a:p>
          <a:p>
            <a:pPr algn="just" eaLnBrk="1" hangingPunct="1"/>
            <a:r>
              <a:rPr lang="fr-FR" sz="1400" dirty="0">
                <a:solidFill>
                  <a:srgbClr val="6600CC"/>
                </a:solidFill>
              </a:rPr>
              <a:t>-</a:t>
            </a:r>
            <a:r>
              <a:rPr lang="fr-FR" sz="1400" i="1" dirty="0" err="1">
                <a:solidFill>
                  <a:srgbClr val="6600CC"/>
                </a:solidFill>
              </a:rPr>
              <a:t>phile</a:t>
            </a:r>
            <a:r>
              <a:rPr lang="fr-FR" sz="1400" dirty="0">
                <a:solidFill>
                  <a:srgbClr val="6600CC"/>
                </a:solidFill>
              </a:rPr>
              <a:t>** </a:t>
            </a:r>
            <a:r>
              <a:rPr lang="fr-FR" sz="1400" b="0" dirty="0">
                <a:solidFill>
                  <a:srgbClr val="6600CC"/>
                </a:solidFill>
              </a:rPr>
              <a:t>: qui aime, favorisé par.</a:t>
            </a:r>
          </a:p>
          <a:p>
            <a:pPr algn="just" eaLnBrk="1" hangingPunct="1"/>
            <a:r>
              <a:rPr lang="fr-FR" sz="1400" i="1" dirty="0">
                <a:solidFill>
                  <a:srgbClr val="6600CC"/>
                </a:solidFill>
              </a:rPr>
              <a:t>Phloème</a:t>
            </a:r>
            <a:r>
              <a:rPr lang="fr-FR" sz="1400" b="0" dirty="0">
                <a:solidFill>
                  <a:srgbClr val="6600CC"/>
                </a:solidFill>
              </a:rPr>
              <a:t> : partie du tronc conduisant la sève élaborée des feuilles jusqu’aux racines en passant par toutes les régions de l’arbre.</a:t>
            </a:r>
          </a:p>
          <a:p>
            <a:pPr algn="just" eaLnBrk="1" hangingPunct="1"/>
            <a:r>
              <a:rPr lang="fr-FR" sz="1200" i="1" dirty="0">
                <a:solidFill>
                  <a:srgbClr val="6600CC"/>
                </a:solidFill>
              </a:rPr>
              <a:t>Phylum</a:t>
            </a:r>
            <a:r>
              <a:rPr lang="fr-FR" sz="1200" b="0" dirty="0">
                <a:solidFill>
                  <a:srgbClr val="6600CC"/>
                </a:solidFill>
              </a:rPr>
              <a:t> (zoologie, botanique) : ensemble des ascendants d'une espèce végétale ou animale, relativement à son évolution. 2) embranchement.</a:t>
            </a:r>
          </a:p>
          <a:p>
            <a:pPr algn="just" eaLnBrk="1" hangingPunct="1"/>
            <a:r>
              <a:rPr lang="fr-FR" sz="1200" i="1" dirty="0" err="1">
                <a:solidFill>
                  <a:srgbClr val="6600CC"/>
                </a:solidFill>
              </a:rPr>
              <a:t>Phytochorion</a:t>
            </a:r>
            <a:r>
              <a:rPr lang="fr-FR" sz="1200" b="0" dirty="0">
                <a:solidFill>
                  <a:srgbClr val="6600CC"/>
                </a:solidFill>
              </a:rPr>
              <a:t> : Région floristique ; pluriel </a:t>
            </a:r>
            <a:r>
              <a:rPr lang="fr-FR" sz="1200" b="0" dirty="0" err="1">
                <a:solidFill>
                  <a:srgbClr val="6600CC"/>
                </a:solidFill>
              </a:rPr>
              <a:t>phytochoria</a:t>
            </a:r>
            <a:r>
              <a:rPr lang="fr-FR" sz="1200" b="0" dirty="0">
                <a:solidFill>
                  <a:srgbClr val="6600CC"/>
                </a:solidFill>
              </a:rPr>
              <a:t>.</a:t>
            </a:r>
          </a:p>
          <a:p>
            <a:pPr algn="just" eaLnBrk="1" hangingPunct="1"/>
            <a:r>
              <a:rPr lang="fr-FR" sz="1200" i="1" dirty="0">
                <a:solidFill>
                  <a:srgbClr val="6600CC"/>
                </a:solidFill>
              </a:rPr>
              <a:t>Phytogéographie</a:t>
            </a:r>
            <a:r>
              <a:rPr lang="fr-FR" sz="1200" b="0" dirty="0">
                <a:solidFill>
                  <a:srgbClr val="6600CC"/>
                </a:solidFill>
              </a:rPr>
              <a:t> : Science ayant pour objet l’étude de la distribution des plantes.</a:t>
            </a:r>
          </a:p>
          <a:p>
            <a:pPr algn="just" eaLnBrk="1" hangingPunct="1"/>
            <a:r>
              <a:rPr lang="fr-FR" sz="1400" i="1" dirty="0">
                <a:solidFill>
                  <a:srgbClr val="6600CC"/>
                </a:solidFill>
              </a:rPr>
              <a:t>Pied à pied </a:t>
            </a:r>
            <a:r>
              <a:rPr lang="fr-FR" sz="1400" b="0" dirty="0">
                <a:solidFill>
                  <a:srgbClr val="6600CC"/>
                </a:solidFill>
              </a:rPr>
              <a:t>: Juxtaposition (ou mélange intime) d'arbres, parfois de bouquets (transitoires), de différents diamètres</a:t>
            </a:r>
            <a:r>
              <a:rPr lang="fr-FR" sz="1400" b="0" dirty="0" smtClean="0">
                <a:solidFill>
                  <a:srgbClr val="6600CC"/>
                </a:solidFill>
              </a:rPr>
              <a:t>.</a:t>
            </a:r>
          </a:p>
          <a:p>
            <a:pPr algn="just" eaLnBrk="1" hangingPunct="1"/>
            <a:r>
              <a:rPr lang="fr-FR" sz="1400" i="1" dirty="0" smtClean="0">
                <a:solidFill>
                  <a:srgbClr val="6600CC"/>
                </a:solidFill>
              </a:rPr>
              <a:t>Pionnier</a:t>
            </a:r>
            <a:r>
              <a:rPr lang="fr-FR" sz="1400" b="0" dirty="0" smtClean="0">
                <a:solidFill>
                  <a:srgbClr val="6600CC"/>
                </a:solidFill>
              </a:rPr>
              <a:t> / </a:t>
            </a:r>
            <a:r>
              <a:rPr lang="fr-FR" sz="1400" i="1" dirty="0" smtClean="0">
                <a:solidFill>
                  <a:srgbClr val="6600CC"/>
                </a:solidFill>
              </a:rPr>
              <a:t>Pionnière</a:t>
            </a:r>
            <a:r>
              <a:rPr lang="fr-FR" sz="1400" b="0" dirty="0" smtClean="0">
                <a:solidFill>
                  <a:srgbClr val="6600CC"/>
                </a:solidFill>
              </a:rPr>
              <a:t> </a:t>
            </a:r>
            <a:r>
              <a:rPr lang="fr-FR" sz="1400" b="0" dirty="0">
                <a:solidFill>
                  <a:srgbClr val="6600CC"/>
                </a:solidFill>
              </a:rPr>
              <a:t>(</a:t>
            </a:r>
            <a:r>
              <a:rPr lang="fr-FR" sz="1400" b="0" i="1" dirty="0">
                <a:solidFill>
                  <a:srgbClr val="6600CC"/>
                </a:solidFill>
              </a:rPr>
              <a:t>Essence</a:t>
            </a:r>
            <a:r>
              <a:rPr lang="fr-FR" sz="1400" b="0" dirty="0">
                <a:solidFill>
                  <a:srgbClr val="6600CC"/>
                </a:solidFill>
              </a:rPr>
              <a:t>) : </a:t>
            </a:r>
            <a:r>
              <a:rPr lang="fr-FR" sz="1400" b="0" dirty="0" smtClean="0">
                <a:solidFill>
                  <a:srgbClr val="6600CC"/>
                </a:solidFill>
              </a:rPr>
              <a:t>a) Première </a:t>
            </a:r>
            <a:r>
              <a:rPr lang="fr-FR" sz="1400" b="0" dirty="0">
                <a:solidFill>
                  <a:srgbClr val="6600CC"/>
                </a:solidFill>
              </a:rPr>
              <a:t>essence qui repousse sur un terrain passé au feu ou rasé après une </a:t>
            </a:r>
            <a:r>
              <a:rPr lang="fr-FR" sz="1400" b="0" i="1" dirty="0">
                <a:solidFill>
                  <a:srgbClr val="6600CC"/>
                </a:solidFill>
              </a:rPr>
              <a:t>coupe à blanc</a:t>
            </a:r>
            <a:r>
              <a:rPr lang="fr-FR" sz="1400" b="0" dirty="0" smtClean="0">
                <a:solidFill>
                  <a:srgbClr val="6600CC"/>
                </a:solidFill>
              </a:rPr>
              <a:t>. Ce sont en général, des essences </a:t>
            </a:r>
            <a:r>
              <a:rPr lang="fr-FR" sz="1400" b="0" i="1" dirty="0" smtClean="0">
                <a:solidFill>
                  <a:srgbClr val="6600CC"/>
                </a:solidFill>
              </a:rPr>
              <a:t>héliophiles</a:t>
            </a:r>
            <a:r>
              <a:rPr lang="fr-FR" sz="1400" b="0" dirty="0" smtClean="0">
                <a:solidFill>
                  <a:srgbClr val="6600CC"/>
                </a:solidFill>
              </a:rPr>
              <a:t>. b) </a:t>
            </a:r>
            <a:r>
              <a:rPr lang="fr-FR" sz="1400" b="0" dirty="0">
                <a:solidFill>
                  <a:srgbClr val="6600CC"/>
                </a:solidFill>
              </a:rPr>
              <a:t>espèce apte à coloniser des terrains nus et participant aux premiers stades d'une </a:t>
            </a:r>
            <a:r>
              <a:rPr lang="fr-FR" sz="1400" b="0" i="1" dirty="0">
                <a:solidFill>
                  <a:srgbClr val="6600CC"/>
                </a:solidFill>
              </a:rPr>
              <a:t>succession végétale</a:t>
            </a:r>
            <a:r>
              <a:rPr lang="fr-FR" sz="1400" b="0" dirty="0" smtClean="0"/>
              <a:t>. </a:t>
            </a:r>
            <a:r>
              <a:rPr lang="fr-FR" sz="1400" b="0" dirty="0" smtClean="0">
                <a:solidFill>
                  <a:srgbClr val="6600CC"/>
                </a:solidFill>
              </a:rPr>
              <a:t>Exemples : </a:t>
            </a:r>
            <a:r>
              <a:rPr lang="fr-FR" sz="1400" b="0" i="1" dirty="0" smtClean="0">
                <a:solidFill>
                  <a:srgbClr val="6600CC"/>
                </a:solidFill>
              </a:rPr>
              <a:t>pins, bouleau, robinier </a:t>
            </a:r>
            <a:r>
              <a:rPr lang="fr-FR" sz="1400" b="0" dirty="0" smtClean="0">
                <a:solidFill>
                  <a:srgbClr val="6600CC"/>
                </a:solidFill>
              </a:rPr>
              <a:t>… (voir </a:t>
            </a:r>
            <a:r>
              <a:rPr lang="fr-FR" sz="1400" b="0" i="1" dirty="0" smtClean="0">
                <a:solidFill>
                  <a:srgbClr val="6600CC"/>
                </a:solidFill>
              </a:rPr>
              <a:t>nomade et post-pionnier</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Piste de débardage </a:t>
            </a:r>
            <a:r>
              <a:rPr lang="fr-FR" sz="1400" b="0" dirty="0">
                <a:solidFill>
                  <a:srgbClr val="6600CC"/>
                </a:solidFill>
              </a:rPr>
              <a:t>: En cas de débardage par tramage, piste sur laquelle sont traînées les billes.</a:t>
            </a:r>
          </a:p>
          <a:p>
            <a:pPr algn="just" eaLnBrk="1" hangingPunct="1"/>
            <a:r>
              <a:rPr lang="fr-FR" sz="1400" i="1" dirty="0">
                <a:solidFill>
                  <a:srgbClr val="6600CC"/>
                </a:solidFill>
              </a:rPr>
              <a:t>Pistes de débardage assignées </a:t>
            </a:r>
            <a:r>
              <a:rPr lang="fr-FR" sz="1400" b="0" dirty="0">
                <a:solidFill>
                  <a:srgbClr val="6600CC"/>
                </a:solidFill>
              </a:rPr>
              <a:t>: Système de débardage par traînage où les pistes de débardage sont planifiées au préalable et clairement indiquées sur le sol, généralement avant que ne commence l'abattage. Pendant l'opération de tramage, les </a:t>
            </a:r>
            <a:r>
              <a:rPr lang="fr-FR" sz="1400" b="0" i="1" dirty="0" err="1">
                <a:solidFill>
                  <a:srgbClr val="6600CC"/>
                </a:solidFill>
              </a:rPr>
              <a:t>débusqueurs</a:t>
            </a:r>
            <a:r>
              <a:rPr lang="fr-FR" sz="1400" b="0" dirty="0">
                <a:solidFill>
                  <a:srgbClr val="6600CC"/>
                </a:solidFill>
              </a:rPr>
              <a:t> doivent rester en permanence sur les pistes de débardage; cela signifie que chaque </a:t>
            </a:r>
            <a:r>
              <a:rPr lang="fr-FR" sz="1400" b="0" i="1" dirty="0" err="1">
                <a:solidFill>
                  <a:srgbClr val="6600CC"/>
                </a:solidFill>
              </a:rPr>
              <a:t>débusqueur</a:t>
            </a:r>
            <a:r>
              <a:rPr lang="fr-FR" sz="1400" b="0" dirty="0">
                <a:solidFill>
                  <a:srgbClr val="6600CC"/>
                </a:solidFill>
              </a:rPr>
              <a:t> doit être équipé d'un treuil et d'une longueur de câble suffisante pour atteindre les grumes à débarder</a:t>
            </a:r>
            <a:r>
              <a:rPr lang="fr-FR" sz="1400" b="0" dirty="0" smtClean="0">
                <a:solidFill>
                  <a:srgbClr val="6600CC"/>
                </a:solidFill>
              </a:rPr>
              <a:t>.</a:t>
            </a:r>
          </a:p>
          <a:p>
            <a:pPr algn="just" eaLnBrk="1" hangingPunct="1"/>
            <a:r>
              <a:rPr lang="fr-FR" sz="1400" i="1" dirty="0">
                <a:solidFill>
                  <a:srgbClr val="6600CC"/>
                </a:solidFill>
              </a:rPr>
              <a:t>Plan d’aménagement </a:t>
            </a:r>
            <a:r>
              <a:rPr lang="fr-FR" sz="1400" b="0" dirty="0">
                <a:solidFill>
                  <a:srgbClr val="6600CC"/>
                </a:solidFill>
              </a:rPr>
              <a:t>(forestier) : Plan détaillé à long terme visant une zone forestière. Il contient un inventaire et d’autres données sur les ressources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F6C8AE-02D2-401D-804C-F39D6CA89625}" type="slidenum">
              <a:rPr lang="fr-FR" sz="1200" b="0">
                <a:solidFill>
                  <a:schemeClr val="tx1">
                    <a:tint val="75000"/>
                  </a:schemeClr>
                </a:solidFill>
                <a:latin typeface="Times New Roman" pitchFamily="18" charset="0"/>
              </a:rPr>
              <a:pPr algn="r" fontAlgn="auto">
                <a:spcBef>
                  <a:spcPts val="0"/>
                </a:spcBef>
                <a:spcAft>
                  <a:spcPts val="0"/>
                </a:spcAft>
                <a:defRPr/>
              </a:pPr>
              <a:t>191</a:t>
            </a:fld>
            <a:endParaRPr lang="fr-FR" sz="1200" b="0" dirty="0">
              <a:solidFill>
                <a:schemeClr val="tx1">
                  <a:tint val="75000"/>
                </a:schemeClr>
              </a:solidFill>
              <a:latin typeface="Times New Roman" pitchFamily="18" charset="0"/>
            </a:endParaRPr>
          </a:p>
        </p:txBody>
      </p:sp>
      <p:sp>
        <p:nvSpPr>
          <p:cNvPr id="184324" name="ZoneTexte 4"/>
          <p:cNvSpPr txBox="1">
            <a:spLocks noChangeArrowheads="1"/>
          </p:cNvSpPr>
          <p:nvPr/>
        </p:nvSpPr>
        <p:spPr bwMode="auto">
          <a:xfrm>
            <a:off x="142875" y="928688"/>
            <a:ext cx="885825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400" i="1" dirty="0" smtClean="0">
                <a:solidFill>
                  <a:srgbClr val="6600CC"/>
                </a:solidFill>
              </a:rPr>
              <a:t>Plant</a:t>
            </a:r>
            <a:r>
              <a:rPr lang="fr-FR" sz="1400" b="0" dirty="0" smtClean="0">
                <a:solidFill>
                  <a:srgbClr val="6600CC"/>
                </a:solidFill>
              </a:rPr>
              <a:t> </a:t>
            </a:r>
            <a:r>
              <a:rPr lang="fr-FR" sz="1400" b="0" dirty="0">
                <a:solidFill>
                  <a:srgbClr val="6600CC"/>
                </a:solidFill>
              </a:rPr>
              <a:t>(Botanique) : a) Jeune végétal destiné à être repiqué. Exemple, transplanter des plants de tomate. Synonyme plante. Anglais </a:t>
            </a:r>
            <a:r>
              <a:rPr lang="fr-FR" sz="1400" b="0" dirty="0" err="1">
                <a:solidFill>
                  <a:srgbClr val="6600CC"/>
                </a:solidFill>
              </a:rPr>
              <a:t>seedling</a:t>
            </a:r>
            <a:r>
              <a:rPr lang="fr-FR" sz="1400" b="0" dirty="0">
                <a:solidFill>
                  <a:srgbClr val="6600CC"/>
                </a:solidFill>
              </a:rPr>
              <a:t>. b) Plantes de même espèce. Exemple, un plant de salade. Synonyme plantation. Anglais </a:t>
            </a:r>
            <a:r>
              <a:rPr lang="fr-FR" sz="1400" b="0" dirty="0" err="1">
                <a:solidFill>
                  <a:srgbClr val="6600CC"/>
                </a:solidFill>
              </a:rPr>
              <a:t>planting</a:t>
            </a:r>
            <a:r>
              <a:rPr lang="fr-FR" sz="1400" b="0" dirty="0">
                <a:solidFill>
                  <a:srgbClr val="6600CC"/>
                </a:solidFill>
              </a:rPr>
              <a:t>. </a:t>
            </a:r>
          </a:p>
          <a:p>
            <a:pPr algn="just" eaLnBrk="1" hangingPunct="1"/>
            <a:r>
              <a:rPr lang="fr-FR" sz="1400" i="1" dirty="0">
                <a:solidFill>
                  <a:srgbClr val="6600CC"/>
                </a:solidFill>
              </a:rPr>
              <a:t>Plante</a:t>
            </a:r>
            <a:r>
              <a:rPr lang="fr-FR" sz="1400" b="0" dirty="0">
                <a:solidFill>
                  <a:srgbClr val="6600CC"/>
                </a:solidFill>
              </a:rPr>
              <a:t> : a) </a:t>
            </a:r>
            <a:r>
              <a:rPr lang="fr-FR" sz="1400" b="0" dirty="0">
                <a:hlinkClick r:id="rId2"/>
              </a:rPr>
              <a:t>Végétal</a:t>
            </a:r>
            <a:r>
              <a:rPr lang="fr-FR" sz="1400" dirty="0"/>
              <a:t> </a:t>
            </a:r>
            <a:r>
              <a:rPr lang="fr-FR" sz="1400" b="0" dirty="0">
                <a:solidFill>
                  <a:srgbClr val="6600CC"/>
                </a:solidFill>
              </a:rPr>
              <a:t> b) êtres multicellulaires à la base de la chaîne alimentaire (subdivisions (ou </a:t>
            </a:r>
            <a:r>
              <a:rPr lang="fr-FR" sz="1400" b="0" dirty="0">
                <a:solidFill>
                  <a:srgbClr val="6600CC"/>
                </a:solidFill>
                <a:hlinkClick r:id="rId3" action="ppaction://hlinkfile" tooltip="Règne (biologie)"/>
              </a:rPr>
              <a:t>règne</a:t>
            </a:r>
            <a:r>
              <a:rPr lang="fr-FR" sz="1400" b="0" dirty="0">
                <a:solidFill>
                  <a:srgbClr val="6600CC"/>
                </a:solidFill>
              </a:rPr>
              <a:t>) des </a:t>
            </a:r>
            <a:r>
              <a:rPr lang="fr-FR" sz="1400" b="0" dirty="0">
                <a:solidFill>
                  <a:srgbClr val="6600CC"/>
                </a:solidFill>
                <a:hlinkClick r:id="rId4" action="ppaction://hlinkfile" tooltip="Eucaryotes"/>
              </a:rPr>
              <a:t>Eucaryotes</a:t>
            </a:r>
            <a:r>
              <a:rPr lang="fr-FR" sz="1400" b="0" dirty="0">
                <a:solidFill>
                  <a:srgbClr val="6600CC"/>
                </a:solidFill>
              </a:rPr>
              <a:t>). </a:t>
            </a:r>
          </a:p>
          <a:p>
            <a:pPr algn="just" eaLnBrk="1" hangingPunct="1"/>
            <a:r>
              <a:rPr lang="fr-FR" sz="1400" i="1" dirty="0">
                <a:solidFill>
                  <a:srgbClr val="6600CC"/>
                </a:solidFill>
              </a:rPr>
              <a:t>Planter</a:t>
            </a:r>
            <a:r>
              <a:rPr lang="fr-FR" sz="1400" b="0" dirty="0">
                <a:solidFill>
                  <a:srgbClr val="6600CC"/>
                </a:solidFill>
              </a:rPr>
              <a:t> : </a:t>
            </a:r>
            <a:r>
              <a:rPr lang="fr-FR" sz="1400" b="0" dirty="0">
                <a:solidFill>
                  <a:srgbClr val="6600CC"/>
                </a:solidFill>
                <a:hlinkClick r:id="rId5"/>
              </a:rPr>
              <a:t>Mettre</a:t>
            </a:r>
            <a:r>
              <a:rPr lang="fr-FR" sz="1400" b="0" dirty="0">
                <a:solidFill>
                  <a:srgbClr val="6600CC"/>
                </a:solidFill>
              </a:rPr>
              <a:t> </a:t>
            </a:r>
            <a:r>
              <a:rPr lang="fr-FR" sz="1400" b="0" dirty="0">
                <a:solidFill>
                  <a:srgbClr val="6600CC"/>
                </a:solidFill>
                <a:hlinkClick r:id="rId6"/>
              </a:rPr>
              <a:t>en</a:t>
            </a:r>
            <a:r>
              <a:rPr lang="fr-FR" sz="1400" b="0" dirty="0">
                <a:solidFill>
                  <a:srgbClr val="6600CC"/>
                </a:solidFill>
              </a:rPr>
              <a:t> </a:t>
            </a:r>
            <a:r>
              <a:rPr lang="fr-FR" sz="1400" b="0" dirty="0">
                <a:solidFill>
                  <a:srgbClr val="6600CC"/>
                </a:solidFill>
                <a:hlinkClick r:id="rId7"/>
              </a:rPr>
              <a:t>terre</a:t>
            </a:r>
            <a:r>
              <a:rPr lang="fr-FR" sz="1400" b="0" dirty="0">
                <a:solidFill>
                  <a:srgbClr val="6600CC"/>
                </a:solidFill>
              </a:rPr>
              <a:t> </a:t>
            </a:r>
            <a:r>
              <a:rPr lang="fr-FR" sz="1400" b="0" dirty="0">
                <a:solidFill>
                  <a:srgbClr val="6600CC"/>
                </a:solidFill>
                <a:hlinkClick r:id="rId8"/>
              </a:rPr>
              <a:t>un</a:t>
            </a:r>
            <a:r>
              <a:rPr lang="fr-FR" sz="1400" b="0" dirty="0">
                <a:solidFill>
                  <a:srgbClr val="6600CC"/>
                </a:solidFill>
              </a:rPr>
              <a:t> </a:t>
            </a:r>
            <a:r>
              <a:rPr lang="fr-FR" sz="1400" b="0" dirty="0">
                <a:solidFill>
                  <a:srgbClr val="6600CC"/>
                </a:solidFill>
                <a:hlinkClick r:id="rId2"/>
              </a:rPr>
              <a:t>végétal</a:t>
            </a:r>
            <a:r>
              <a:rPr lang="fr-FR" sz="1400" b="0" dirty="0">
                <a:solidFill>
                  <a:srgbClr val="6600CC"/>
                </a:solidFill>
              </a:rPr>
              <a:t>.</a:t>
            </a:r>
          </a:p>
          <a:p>
            <a:pPr algn="just" eaLnBrk="1" hangingPunct="1"/>
            <a:r>
              <a:rPr lang="fr-FR" sz="1400" i="1" dirty="0">
                <a:solidFill>
                  <a:srgbClr val="6600CC"/>
                </a:solidFill>
              </a:rPr>
              <a:t>Plantation</a:t>
            </a:r>
            <a:r>
              <a:rPr lang="fr-FR" sz="1400" b="0" dirty="0">
                <a:solidFill>
                  <a:srgbClr val="6600CC"/>
                </a:solidFill>
              </a:rPr>
              <a:t> : Aires de forêt où manquent les principales caractéristiques et les éléments clé des écosystèmes locaux, selon la définition donnée par les normes de gestion forestière nationales et régionales approuvées par le FSC; qui résultent de l'activité humaine (plantage, semis ou traitement </a:t>
            </a:r>
            <a:r>
              <a:rPr lang="fr-FR" sz="1400" b="0" dirty="0" err="1">
                <a:solidFill>
                  <a:srgbClr val="6600CC"/>
                </a:solidFill>
              </a:rPr>
              <a:t>sylvicultural</a:t>
            </a:r>
            <a:r>
              <a:rPr lang="fr-FR" sz="1400" b="0" dirty="0">
                <a:solidFill>
                  <a:srgbClr val="6600CC"/>
                </a:solidFill>
              </a:rPr>
              <a:t> intensif).</a:t>
            </a:r>
          </a:p>
          <a:p>
            <a:pPr algn="just" eaLnBrk="1" hangingPunct="1"/>
            <a:r>
              <a:rPr lang="fr-FR" sz="1400" i="1" dirty="0">
                <a:solidFill>
                  <a:srgbClr val="6600CC"/>
                </a:solidFill>
              </a:rPr>
              <a:t>Plantation forestière </a:t>
            </a:r>
            <a:r>
              <a:rPr lang="fr-FR" sz="1400" b="0" dirty="0">
                <a:solidFill>
                  <a:srgbClr val="6600CC"/>
                </a:solidFill>
              </a:rPr>
              <a:t>: Établissement de peuplements en semant ou en plantant. Les plantations sont établies soit sur des terres sans couvert forestier (afforestation), sur les sols forestiers où le couvert forestier a été supprimé par des coupes rases (reboisement) ou dans des régions ayant un couvert forestier (plantation d'enrichissement).</a:t>
            </a:r>
          </a:p>
          <a:p>
            <a:pPr algn="just" eaLnBrk="1" hangingPunct="1"/>
            <a:r>
              <a:rPr lang="fr-FR" sz="1200" i="1" dirty="0">
                <a:solidFill>
                  <a:srgbClr val="6600CC"/>
                </a:solidFill>
              </a:rPr>
              <a:t>Plantule</a:t>
            </a:r>
            <a:r>
              <a:rPr lang="fr-FR" sz="1200" b="0" dirty="0">
                <a:solidFill>
                  <a:srgbClr val="6600CC"/>
                </a:solidFill>
              </a:rPr>
              <a:t> (</a:t>
            </a:r>
            <a:r>
              <a:rPr lang="fr-FR" sz="1200" b="0" dirty="0">
                <a:solidFill>
                  <a:srgbClr val="6600CC"/>
                </a:solidFill>
                <a:hlinkClick r:id="rId9" action="ppaction://hlinkfile"/>
              </a:rPr>
              <a:t>botanique</a:t>
            </a:r>
            <a:r>
              <a:rPr lang="fr-FR" sz="1200" b="0" dirty="0">
                <a:solidFill>
                  <a:srgbClr val="6600CC"/>
                </a:solidFill>
              </a:rPr>
              <a:t>), diminutif de </a:t>
            </a:r>
            <a:r>
              <a:rPr lang="fr-FR" sz="1200" b="0" dirty="0">
                <a:solidFill>
                  <a:srgbClr val="6600CC"/>
                </a:solidFill>
                <a:hlinkClick r:id="rId10" action="ppaction://hlinkfile"/>
              </a:rPr>
              <a:t>plante</a:t>
            </a:r>
            <a:r>
              <a:rPr lang="fr-FR" sz="1200" b="0" dirty="0">
                <a:solidFill>
                  <a:srgbClr val="6600CC"/>
                </a:solidFill>
              </a:rPr>
              <a:t> : a) jeune </a:t>
            </a:r>
            <a:r>
              <a:rPr lang="fr-FR" sz="1200" b="0" dirty="0">
                <a:solidFill>
                  <a:srgbClr val="6600CC"/>
                </a:solidFill>
                <a:hlinkClick r:id="rId11" action="ppaction://hlinkfile"/>
              </a:rPr>
              <a:t>embryon</a:t>
            </a:r>
            <a:r>
              <a:rPr lang="fr-FR" sz="1200" b="0" dirty="0">
                <a:solidFill>
                  <a:srgbClr val="6600CC"/>
                </a:solidFill>
              </a:rPr>
              <a:t> d'une </a:t>
            </a:r>
            <a:r>
              <a:rPr lang="fr-FR" sz="1200" b="0" dirty="0">
                <a:solidFill>
                  <a:srgbClr val="6600CC"/>
                </a:solidFill>
                <a:hlinkClick r:id="rId12" action="ppaction://hlinkfile"/>
              </a:rPr>
              <a:t>graine</a:t>
            </a:r>
            <a:r>
              <a:rPr lang="fr-FR" sz="1200" b="0" dirty="0">
                <a:solidFill>
                  <a:srgbClr val="6600CC"/>
                </a:solidFill>
              </a:rPr>
              <a:t> à l'état de </a:t>
            </a:r>
            <a:r>
              <a:rPr lang="fr-FR" sz="1200" b="0" dirty="0">
                <a:solidFill>
                  <a:srgbClr val="6600CC"/>
                </a:solidFill>
                <a:hlinkClick r:id="rId13" action="ppaction://hlinkfile"/>
              </a:rPr>
              <a:t>germination</a:t>
            </a:r>
            <a:r>
              <a:rPr lang="fr-FR" sz="1200" b="0" dirty="0">
                <a:solidFill>
                  <a:srgbClr val="6600CC"/>
                </a:solidFill>
              </a:rPr>
              <a:t>. On distingue ordinairement quatre parties principales dans la plantule : la </a:t>
            </a:r>
            <a:r>
              <a:rPr lang="fr-FR" sz="1200" b="0" dirty="0">
                <a:solidFill>
                  <a:srgbClr val="6600CC"/>
                </a:solidFill>
                <a:hlinkClick r:id="rId14" action="ppaction://hlinkfile"/>
              </a:rPr>
              <a:t>radicule</a:t>
            </a:r>
            <a:r>
              <a:rPr lang="fr-FR" sz="1200" b="0" dirty="0">
                <a:solidFill>
                  <a:srgbClr val="6600CC"/>
                </a:solidFill>
              </a:rPr>
              <a:t>, portion qui s'enfonce dans la terre et est destinée à devenir </a:t>
            </a:r>
            <a:r>
              <a:rPr lang="fr-FR" sz="1200" b="0" dirty="0">
                <a:solidFill>
                  <a:srgbClr val="6600CC"/>
                </a:solidFill>
                <a:hlinkClick r:id="rId15" action="ppaction://hlinkfile"/>
              </a:rPr>
              <a:t>racine</a:t>
            </a:r>
            <a:r>
              <a:rPr lang="fr-FR" sz="1200" b="0" dirty="0">
                <a:solidFill>
                  <a:srgbClr val="6600CC"/>
                </a:solidFill>
              </a:rPr>
              <a:t>; la tigelle, partie ascendante qui est la petite </a:t>
            </a:r>
            <a:r>
              <a:rPr lang="fr-FR" sz="1200" b="0" dirty="0">
                <a:solidFill>
                  <a:srgbClr val="6600CC"/>
                </a:solidFill>
                <a:hlinkClick r:id="rId16" action="ppaction://hlinkfile"/>
              </a:rPr>
              <a:t>tige</a:t>
            </a:r>
            <a:r>
              <a:rPr lang="fr-FR" sz="1200" b="0" dirty="0">
                <a:solidFill>
                  <a:srgbClr val="6600CC"/>
                </a:solidFill>
              </a:rPr>
              <a:t>; le ou les </a:t>
            </a:r>
            <a:r>
              <a:rPr lang="fr-FR" sz="1200" b="0" dirty="0">
                <a:solidFill>
                  <a:srgbClr val="6600CC"/>
                </a:solidFill>
                <a:hlinkClick r:id="rId17" action="ppaction://hlinkfile"/>
              </a:rPr>
              <a:t>cotylédons</a:t>
            </a:r>
            <a:r>
              <a:rPr lang="fr-FR" sz="1200" b="0" dirty="0">
                <a:solidFill>
                  <a:srgbClr val="6600CC"/>
                </a:solidFill>
              </a:rPr>
              <a:t>, qui sont les </a:t>
            </a:r>
            <a:r>
              <a:rPr lang="fr-FR" sz="1200" b="0" dirty="0">
                <a:solidFill>
                  <a:srgbClr val="6600CC"/>
                </a:solidFill>
                <a:hlinkClick r:id="rId18" action="ppaction://hlinkfile"/>
              </a:rPr>
              <a:t>feuilles</a:t>
            </a:r>
            <a:r>
              <a:rPr lang="fr-FR" sz="1200" b="0" dirty="0">
                <a:solidFill>
                  <a:srgbClr val="6600CC"/>
                </a:solidFill>
              </a:rPr>
              <a:t> séminales et entre lesquelles naît un petit bourgeon qui est la </a:t>
            </a:r>
            <a:r>
              <a:rPr lang="fr-FR" sz="1200" b="0" dirty="0">
                <a:solidFill>
                  <a:srgbClr val="6600CC"/>
                </a:solidFill>
                <a:hlinkClick r:id="rId19" action="ppaction://hlinkfile"/>
              </a:rPr>
              <a:t>gemmule</a:t>
            </a:r>
            <a:r>
              <a:rPr lang="fr-FR" sz="1200" b="0" dirty="0">
                <a:solidFill>
                  <a:srgbClr val="6600CC"/>
                </a:solidFill>
              </a:rPr>
              <a:t>, appelée </a:t>
            </a:r>
            <a:r>
              <a:rPr lang="fr-FR" sz="1200" b="0" dirty="0">
                <a:solidFill>
                  <a:srgbClr val="6600CC"/>
                </a:solidFill>
                <a:hlinkClick r:id="rId20" action="ppaction://hlinkfile"/>
              </a:rPr>
              <a:t>plumule</a:t>
            </a:r>
            <a:r>
              <a:rPr lang="fr-FR" sz="1200" b="0" dirty="0">
                <a:solidFill>
                  <a:srgbClr val="6600CC"/>
                </a:solidFill>
              </a:rPr>
              <a:t> par quelques auteurs. b) jeune plante sporophyte ne comportant que quelques feuilles.</a:t>
            </a:r>
          </a:p>
        </p:txBody>
      </p:sp>
      <p:pic>
        <p:nvPicPr>
          <p:cNvPr id="184325" name="Image 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29275" y="5022850"/>
            <a:ext cx="27289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ZoneTexte 5"/>
          <p:cNvSpPr txBox="1">
            <a:spLocks noChangeArrowheads="1"/>
          </p:cNvSpPr>
          <p:nvPr/>
        </p:nvSpPr>
        <p:spPr bwMode="auto">
          <a:xfrm>
            <a:off x="2268538" y="6021388"/>
            <a:ext cx="4030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Plantule © CIRAD, →</a:t>
            </a:r>
          </a:p>
          <a:p>
            <a:pPr algn="r" eaLnBrk="1" hangingPunct="1"/>
            <a:r>
              <a:rPr lang="fr-FR" sz="1200" b="0">
                <a:solidFill>
                  <a:srgbClr val="6600CC"/>
                </a:solidFill>
                <a:hlinkClick r:id="rId22"/>
              </a:rPr>
              <a:t>http://malherbologie.cirad.fr/Advenrun/defs/plantule.html</a:t>
            </a:r>
            <a:r>
              <a:rPr lang="fr-FR" sz="1200" b="0">
                <a:solidFill>
                  <a:srgbClr val="6600CC"/>
                </a:solidFill>
              </a:rPr>
              <a:t>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860FE83-5D58-4CFF-A501-971B1B9240B2}" type="slidenum">
              <a:rPr lang="fr-FR" sz="1200" b="0">
                <a:solidFill>
                  <a:schemeClr val="tx1">
                    <a:tint val="75000"/>
                  </a:schemeClr>
                </a:solidFill>
                <a:latin typeface="Times New Roman" pitchFamily="18" charset="0"/>
              </a:rPr>
              <a:pPr algn="r" fontAlgn="auto">
                <a:spcBef>
                  <a:spcPts val="0"/>
                </a:spcBef>
                <a:spcAft>
                  <a:spcPts val="0"/>
                </a:spcAft>
                <a:defRPr/>
              </a:pPr>
              <a:t>192</a:t>
            </a:fld>
            <a:endParaRPr lang="fr-FR" sz="1200" b="0" dirty="0">
              <a:solidFill>
                <a:schemeClr val="tx1">
                  <a:tint val="75000"/>
                </a:schemeClr>
              </a:solidFill>
              <a:latin typeface="Times New Roman" pitchFamily="18" charset="0"/>
            </a:endParaRPr>
          </a:p>
        </p:txBody>
      </p:sp>
      <p:sp>
        <p:nvSpPr>
          <p:cNvPr id="185348" name="ZoneTexte 4"/>
          <p:cNvSpPr txBox="1">
            <a:spLocks noChangeArrowheads="1"/>
          </p:cNvSpPr>
          <p:nvPr/>
        </p:nvSpPr>
        <p:spPr bwMode="auto">
          <a:xfrm>
            <a:off x="142875" y="928688"/>
            <a:ext cx="885825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a:solidFill>
                <a:srgbClr val="6600CC"/>
              </a:solidFill>
            </a:endParaRPr>
          </a:p>
          <a:p>
            <a:pPr algn="just" eaLnBrk="1" hangingPunct="1"/>
            <a:r>
              <a:rPr lang="fr-FR" sz="1200" i="1" dirty="0">
                <a:solidFill>
                  <a:srgbClr val="6600CC"/>
                </a:solidFill>
              </a:rPr>
              <a:t>Plantes grimpantes </a:t>
            </a:r>
            <a:r>
              <a:rPr lang="fr-FR" sz="1200" b="0" dirty="0">
                <a:solidFill>
                  <a:srgbClr val="6600CC"/>
                </a:solidFill>
              </a:rPr>
              <a:t>: Plantes qui pendent librement, suspendues au couvert forestier, ou qui adhèrent au tronc des arbres à l'aide de racines spécialisées. Les plantes grimpantes qui pendent librement et sont dotées de tiges ligneuses sont souvent appelées plantes grimpantes ligneuses ou lianes; en passant d'une cime à l'autre, elles relient souvent plusieurs arbres entre eux, ce qui peut occasionner d'importants dégâts lorsque l'un de ces arbres est abattu. Ces plantes grimpantes peuvent toutefois jouer un rôle important dans l'alimentation et le gîte de nombreuses espèces animales et ne doivent donc être coupées qu'en vue de limiter les dommages causés par l'abattage.</a:t>
            </a:r>
          </a:p>
          <a:p>
            <a:pPr algn="just" eaLnBrk="1" hangingPunct="1"/>
            <a:r>
              <a:rPr lang="fr-FR" sz="1400" i="1" dirty="0">
                <a:solidFill>
                  <a:srgbClr val="6600CC"/>
                </a:solidFill>
              </a:rPr>
              <a:t>Plantation </a:t>
            </a:r>
            <a:r>
              <a:rPr lang="fr-FR" sz="1400" i="1" dirty="0" err="1">
                <a:solidFill>
                  <a:srgbClr val="6600CC"/>
                </a:solidFill>
              </a:rPr>
              <a:t>monospécifique</a:t>
            </a:r>
            <a:r>
              <a:rPr lang="fr-FR" sz="1400" i="1" dirty="0">
                <a:solidFill>
                  <a:srgbClr val="6600CC"/>
                </a:solidFill>
              </a:rPr>
              <a:t> </a:t>
            </a:r>
            <a:r>
              <a:rPr lang="fr-FR" sz="1400" b="0" dirty="0">
                <a:solidFill>
                  <a:srgbClr val="6600CC"/>
                </a:solidFill>
              </a:rPr>
              <a:t>: Plantation constituée d’une seule espèce.</a:t>
            </a:r>
          </a:p>
          <a:p>
            <a:pPr algn="just" eaLnBrk="1" hangingPunct="1"/>
            <a:r>
              <a:rPr lang="fr-FR" sz="1400" i="1" dirty="0">
                <a:solidFill>
                  <a:srgbClr val="6600CC"/>
                </a:solidFill>
              </a:rPr>
              <a:t>Plante vasculaire </a:t>
            </a:r>
            <a:r>
              <a:rPr lang="fr-FR" sz="1400" b="0" dirty="0">
                <a:solidFill>
                  <a:srgbClr val="6600CC"/>
                </a:solidFill>
              </a:rPr>
              <a:t>: Organisme végétal caractérisé par une différenciation marquée entre tige, feuilles, racines et vaisseaux conducteurs de sève.</a:t>
            </a:r>
          </a:p>
          <a:p>
            <a:pPr algn="just" eaLnBrk="1" hangingPunct="1"/>
            <a:r>
              <a:rPr lang="fr-FR" sz="1400" i="1" dirty="0">
                <a:solidFill>
                  <a:srgbClr val="6600CC"/>
                </a:solidFill>
              </a:rPr>
              <a:t>Plate-forme</a:t>
            </a:r>
            <a:r>
              <a:rPr lang="fr-FR" sz="1400" b="0" dirty="0">
                <a:solidFill>
                  <a:srgbClr val="6600CC"/>
                </a:solidFill>
              </a:rPr>
              <a:t> : Aire où l'on empile les </a:t>
            </a:r>
            <a:r>
              <a:rPr lang="fr-FR" sz="1400" i="1" dirty="0">
                <a:solidFill>
                  <a:srgbClr val="6600CC"/>
                </a:solidFill>
              </a:rPr>
              <a:t>billes</a:t>
            </a:r>
            <a:r>
              <a:rPr lang="fr-FR" sz="1400" b="0" dirty="0">
                <a:solidFill>
                  <a:srgbClr val="6600CC"/>
                </a:solidFill>
              </a:rPr>
              <a:t>, habituellement au </a:t>
            </a:r>
            <a:r>
              <a:rPr lang="fr-FR" sz="1400" i="1" dirty="0">
                <a:solidFill>
                  <a:srgbClr val="6600CC"/>
                </a:solidFill>
              </a:rPr>
              <a:t>premier dépôt transitoire</a:t>
            </a:r>
            <a:r>
              <a:rPr lang="fr-FR" sz="1400" b="0" dirty="0">
                <a:solidFill>
                  <a:srgbClr val="6600CC"/>
                </a:solidFill>
              </a:rPr>
              <a:t>. </a:t>
            </a:r>
          </a:p>
          <a:p>
            <a:pPr algn="just" eaLnBrk="1" hangingPunct="1"/>
            <a:r>
              <a:rPr lang="fr-FR" sz="1400" i="1" dirty="0">
                <a:solidFill>
                  <a:srgbClr val="6600CC"/>
                </a:solidFill>
              </a:rPr>
              <a:t>Pluie acide </a:t>
            </a:r>
            <a:r>
              <a:rPr lang="fr-FR" sz="1400" b="0" dirty="0">
                <a:solidFill>
                  <a:srgbClr val="6600CC"/>
                </a:solidFill>
              </a:rPr>
              <a:t>: on parle de pluie acide, quand certains composants (NO2, SO2…) de gaz polluants (provenant des industries _ sidérurgiques, centrales thermiques … _), entre en réaction avec l’eau présente en suspension dans l’air. Ces pluies peuvent affaiblir ou tuer les arbres des forêts (c’est le cas pour de vastes étendues de forêts en Europe, en particulier en Europe de l’Est, et l’Ouest américain).</a:t>
            </a:r>
            <a:endParaRPr lang="fr-FR" sz="1400" b="0" i="1" dirty="0">
              <a:solidFill>
                <a:srgbClr val="6600CC"/>
              </a:solidFill>
            </a:endParaRPr>
          </a:p>
          <a:p>
            <a:pPr algn="just" eaLnBrk="1" hangingPunct="1"/>
            <a:r>
              <a:rPr lang="fr-FR" sz="1400" i="1" dirty="0">
                <a:solidFill>
                  <a:srgbClr val="6600CC"/>
                </a:solidFill>
              </a:rPr>
              <a:t>pH ou Potentiel Hydrogène</a:t>
            </a:r>
            <a:r>
              <a:rPr lang="fr-FR" sz="1400" dirty="0">
                <a:solidFill>
                  <a:srgbClr val="6600CC"/>
                </a:solidFill>
              </a:rPr>
              <a:t> </a:t>
            </a:r>
            <a:r>
              <a:rPr lang="fr-FR" sz="1400" b="0" dirty="0">
                <a:solidFill>
                  <a:srgbClr val="6600CC"/>
                </a:solidFill>
              </a:rPr>
              <a:t>: permet de mesurer l’acidité d’un corps. Sa valeur est comprise entre 1 et 14.</a:t>
            </a:r>
          </a:p>
          <a:p>
            <a:pPr algn="just" eaLnBrk="1" hangingPunct="1"/>
            <a:r>
              <a:rPr lang="fr-FR" sz="1400" i="1" dirty="0">
                <a:solidFill>
                  <a:srgbClr val="6600CC"/>
                </a:solidFill>
              </a:rPr>
              <a:t>Photosynthèse</a:t>
            </a:r>
            <a:r>
              <a:rPr lang="fr-FR" sz="1400" b="0" dirty="0">
                <a:solidFill>
                  <a:srgbClr val="6600CC"/>
                </a:solidFill>
              </a:rPr>
              <a:t> : Processus par lequel la plupart des végétaux et certaines bactéries se servent de l’énergie lumineuse pour transformer le gaz carbonique en sucre, réaction dégageant de l’oxygène dans l’atmosphère.</a:t>
            </a:r>
          </a:p>
          <a:p>
            <a:pPr algn="just" eaLnBrk="1" hangingPunct="1"/>
            <a:r>
              <a:rPr lang="fr-FR" sz="1200" i="1" dirty="0">
                <a:solidFill>
                  <a:srgbClr val="6600CC"/>
                </a:solidFill>
              </a:rPr>
              <a:t>Pneumatophore</a:t>
            </a:r>
            <a:r>
              <a:rPr lang="fr-FR" sz="1200" b="0" dirty="0">
                <a:solidFill>
                  <a:srgbClr val="6600CC"/>
                </a:solidFill>
              </a:rPr>
              <a:t> : a) Organe permettant aux racines de certains arbres qui poussent dans l'eau, la vase, etc., de respirer. b) Excroissance respiratoire de racines de certains végétaux poussant dans l'eau. Organe propres à certains palétuviers et à certains arbres des forêts marécageuses continentales (cyprès chauve des forêts marécageuses de Louisiane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379546E-55B1-4F9D-A76D-CE7CB1B73356}" type="slidenum">
              <a:rPr lang="fr-FR" sz="1200" b="0">
                <a:solidFill>
                  <a:schemeClr val="tx1">
                    <a:tint val="75000"/>
                  </a:schemeClr>
                </a:solidFill>
                <a:latin typeface="Times New Roman" pitchFamily="18" charset="0"/>
              </a:rPr>
              <a:pPr algn="r" fontAlgn="auto">
                <a:spcBef>
                  <a:spcPts val="0"/>
                </a:spcBef>
                <a:spcAft>
                  <a:spcPts val="0"/>
                </a:spcAft>
                <a:defRPr/>
              </a:pPr>
              <a:t>193</a:t>
            </a:fld>
            <a:endParaRPr lang="fr-FR" sz="1200" b="0" dirty="0">
              <a:solidFill>
                <a:schemeClr val="tx1">
                  <a:tint val="75000"/>
                </a:schemeClr>
              </a:solidFill>
              <a:latin typeface="Times New Roman" pitchFamily="18" charset="0"/>
            </a:endParaRPr>
          </a:p>
        </p:txBody>
      </p:sp>
      <p:sp>
        <p:nvSpPr>
          <p:cNvPr id="186372" name="ZoneTexte 4"/>
          <p:cNvSpPr txBox="1">
            <a:spLocks noChangeArrowheads="1"/>
          </p:cNvSpPr>
          <p:nvPr/>
        </p:nvSpPr>
        <p:spPr bwMode="auto">
          <a:xfrm>
            <a:off x="142875" y="928688"/>
            <a:ext cx="88582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PNR</a:t>
            </a:r>
            <a:r>
              <a:rPr lang="fr-FR" sz="1400" b="0" dirty="0">
                <a:solidFill>
                  <a:srgbClr val="6600CC"/>
                </a:solidFill>
              </a:rPr>
              <a:t> : Parc naturel régional.</a:t>
            </a:r>
          </a:p>
          <a:p>
            <a:pPr algn="just" eaLnBrk="1" hangingPunct="1"/>
            <a:r>
              <a:rPr lang="fr-FR" sz="1400" i="1" dirty="0">
                <a:solidFill>
                  <a:srgbClr val="6600CC"/>
                </a:solidFill>
              </a:rPr>
              <a:t>Point d'ancrage </a:t>
            </a:r>
            <a:r>
              <a:rPr lang="fr-FR" sz="1400" b="0" dirty="0">
                <a:solidFill>
                  <a:srgbClr val="6600CC"/>
                </a:solidFill>
              </a:rPr>
              <a:t>: Souche ou arbre auquel on fixe l'extrémité du câble aérien d'un système de téléphérage.</a:t>
            </a:r>
          </a:p>
          <a:p>
            <a:pPr algn="just" eaLnBrk="1" hangingPunct="1"/>
            <a:r>
              <a:rPr lang="fr-FR" sz="1400" i="1" dirty="0">
                <a:solidFill>
                  <a:srgbClr val="6600CC"/>
                </a:solidFill>
                <a:hlinkClick r:id="rId2" tooltip="Population"/>
              </a:rPr>
              <a:t>Population</a:t>
            </a:r>
            <a:r>
              <a:rPr lang="fr-FR" sz="1400" b="0" dirty="0">
                <a:solidFill>
                  <a:srgbClr val="6600CC"/>
                </a:solidFill>
              </a:rPr>
              <a:t> : Ensemble des individus de même espèce qui vivent dans une zone géographique donnée, en un moment particulier</a:t>
            </a:r>
            <a:r>
              <a:rPr lang="fr-FR" sz="1400" b="0" dirty="0" smtClean="0">
                <a:solidFill>
                  <a:srgbClr val="6600CC"/>
                </a:solidFill>
              </a:rPr>
              <a:t>.</a:t>
            </a:r>
          </a:p>
          <a:p>
            <a:pPr algn="just" eaLnBrk="1" hangingPunct="1"/>
            <a:r>
              <a:rPr lang="fr-FR" sz="1200" i="1" dirty="0">
                <a:solidFill>
                  <a:srgbClr val="6600CC"/>
                </a:solidFill>
              </a:rPr>
              <a:t>Port</a:t>
            </a:r>
            <a:r>
              <a:rPr lang="fr-FR" sz="1200" b="0" dirty="0">
                <a:solidFill>
                  <a:srgbClr val="6600CC"/>
                </a:solidFill>
              </a:rPr>
              <a:t> : définit une façon de pousser. </a:t>
            </a:r>
          </a:p>
          <a:p>
            <a:pPr algn="just" eaLnBrk="1" hangingPunct="1"/>
            <a:r>
              <a:rPr lang="fr-FR" sz="1400" i="1" dirty="0">
                <a:solidFill>
                  <a:srgbClr val="6600CC"/>
                </a:solidFill>
              </a:rPr>
              <a:t>Portage</a:t>
            </a:r>
            <a:r>
              <a:rPr lang="fr-FR" sz="1400" b="0" dirty="0">
                <a:solidFill>
                  <a:srgbClr val="6600CC"/>
                </a:solidFill>
              </a:rPr>
              <a:t> : Opération consistant à transporter des arbres ou des billes en les soulevant complètement plutôt qu'en les tirant ou en les traînant sur le sol.</a:t>
            </a:r>
          </a:p>
          <a:p>
            <a:r>
              <a:rPr lang="fr-FR" sz="1400" i="1" dirty="0">
                <a:solidFill>
                  <a:srgbClr val="6600CC"/>
                </a:solidFill>
              </a:rPr>
              <a:t>Porte-greffe</a:t>
            </a:r>
            <a:r>
              <a:rPr lang="fr-FR" sz="1400" b="0" dirty="0">
                <a:solidFill>
                  <a:srgbClr val="6600CC"/>
                </a:solidFill>
              </a:rPr>
              <a:t> (</a:t>
            </a:r>
            <a:r>
              <a:rPr lang="fr-FR" sz="1400" b="0" dirty="0">
                <a:solidFill>
                  <a:srgbClr val="6600CC"/>
                </a:solidFill>
                <a:hlinkClick r:id="rId3" action="ppaction://hlinkfile" tooltip="Horticulture"/>
              </a:rPr>
              <a:t>horticulture</a:t>
            </a:r>
            <a:r>
              <a:rPr lang="fr-FR" sz="1400" b="0" dirty="0">
                <a:solidFill>
                  <a:srgbClr val="6600CC"/>
                </a:solidFill>
              </a:rPr>
              <a:t>, </a:t>
            </a:r>
            <a:r>
              <a:rPr lang="fr-FR" sz="1400" b="0" dirty="0">
                <a:solidFill>
                  <a:srgbClr val="6600CC"/>
                </a:solidFill>
                <a:hlinkClick r:id="rId4" action="ppaction://hlinkfile" tooltip="Arboriculture"/>
              </a:rPr>
              <a:t>arboriculture</a:t>
            </a:r>
            <a:r>
              <a:rPr lang="fr-FR" sz="1400" b="0" dirty="0">
                <a:solidFill>
                  <a:srgbClr val="6600CC"/>
                </a:solidFill>
              </a:rPr>
              <a:t> et </a:t>
            </a:r>
            <a:r>
              <a:rPr lang="fr-FR" sz="1400" b="0" dirty="0">
                <a:solidFill>
                  <a:srgbClr val="6600CC"/>
                </a:solidFill>
                <a:hlinkClick r:id="rId5" action="ppaction://hlinkfile" tooltip="Viticulture"/>
              </a:rPr>
              <a:t>viticulture</a:t>
            </a:r>
            <a:r>
              <a:rPr lang="fr-FR" sz="1400" b="0" dirty="0">
                <a:solidFill>
                  <a:srgbClr val="6600CC"/>
                </a:solidFill>
              </a:rPr>
              <a:t>) : sujet sur lequel on implante un </a:t>
            </a:r>
            <a:r>
              <a:rPr lang="fr-FR" sz="1400" b="0" dirty="0">
                <a:solidFill>
                  <a:srgbClr val="6600CC"/>
                </a:solidFill>
                <a:hlinkClick r:id="rId6" action="ppaction://hlinkfile" tooltip="Greffe (botanique)"/>
              </a:rPr>
              <a:t>greffon</a:t>
            </a:r>
            <a:r>
              <a:rPr lang="fr-FR" sz="1400" b="0" dirty="0">
                <a:solidFill>
                  <a:srgbClr val="6600CC"/>
                </a:solidFill>
              </a:rPr>
              <a:t>. Les espèces (ou variétés) utilisées pour faire des porte-greffes sont des espèces peu exigeantes qui se multiplient facilement par </a:t>
            </a:r>
            <a:r>
              <a:rPr lang="fr-FR" sz="1400" b="0" dirty="0">
                <a:solidFill>
                  <a:srgbClr val="6600CC"/>
                </a:solidFill>
                <a:hlinkClick r:id="rId7" action="ppaction://hlinkfile" tooltip="Semis (agriculture)"/>
              </a:rPr>
              <a:t>semis</a:t>
            </a:r>
            <a:r>
              <a:rPr lang="fr-FR" sz="1400" b="0" dirty="0">
                <a:solidFill>
                  <a:srgbClr val="6600CC"/>
                </a:solidFill>
              </a:rPr>
              <a:t> ou le plus souvent par </a:t>
            </a:r>
            <a:r>
              <a:rPr lang="fr-FR" sz="1400" b="0" dirty="0">
                <a:solidFill>
                  <a:srgbClr val="6600CC"/>
                </a:solidFill>
                <a:hlinkClick r:id="rId8" action="ppaction://hlinkfile" tooltip="Multiplication végétative"/>
              </a:rPr>
              <a:t>multiplication végétative</a:t>
            </a:r>
            <a:r>
              <a:rPr lang="fr-FR" sz="1400" b="0" dirty="0">
                <a:solidFill>
                  <a:srgbClr val="6600CC"/>
                </a:solidFill>
              </a:rPr>
              <a:t> (</a:t>
            </a:r>
            <a:r>
              <a:rPr lang="fr-FR" sz="1400" b="0" dirty="0">
                <a:solidFill>
                  <a:srgbClr val="6600CC"/>
                </a:solidFill>
                <a:hlinkClick r:id="rId9" action="ppaction://hlinkfile" tooltip="Bouturage"/>
              </a:rPr>
              <a:t>bouturage</a:t>
            </a:r>
            <a:r>
              <a:rPr lang="fr-FR" sz="1400" b="0" dirty="0">
                <a:solidFill>
                  <a:srgbClr val="6600CC"/>
                </a:solidFill>
              </a:rPr>
              <a:t>, </a:t>
            </a:r>
            <a:r>
              <a:rPr lang="fr-FR" sz="1400" b="0" dirty="0">
                <a:solidFill>
                  <a:srgbClr val="6600CC"/>
                </a:solidFill>
                <a:hlinkClick r:id="rId10" action="ppaction://hlinkfile" tooltip="Marcottage"/>
              </a:rPr>
              <a:t>marcottage</a:t>
            </a:r>
            <a:r>
              <a:rPr lang="fr-FR" sz="1400" b="0" dirty="0">
                <a:solidFill>
                  <a:srgbClr val="6600CC"/>
                </a:solidFill>
              </a:rPr>
              <a:t>). Elles sont généralement sélectionnées pour leurs qualités (vigueur, morphologie, adaptation au type de sol et au climat, résistance aux maladies…) qu'elles vont transmettre au greffon. Par exemple, pour les </a:t>
            </a:r>
            <a:r>
              <a:rPr lang="fr-FR" sz="1400" b="0" dirty="0">
                <a:solidFill>
                  <a:srgbClr val="6600CC"/>
                </a:solidFill>
                <a:hlinkClick r:id="rId11" action="ppaction://hlinkfile" tooltip="Cerisier"/>
              </a:rPr>
              <a:t>cerisiers</a:t>
            </a:r>
            <a:r>
              <a:rPr lang="fr-FR" sz="1400" b="0" dirty="0">
                <a:solidFill>
                  <a:srgbClr val="6600CC"/>
                </a:solidFill>
              </a:rPr>
              <a:t>, on greffe sur </a:t>
            </a:r>
            <a:r>
              <a:rPr lang="fr-FR" sz="1400" b="0" dirty="0">
                <a:solidFill>
                  <a:srgbClr val="6600CC"/>
                </a:solidFill>
                <a:hlinkClick r:id="rId12" action="ppaction://hlinkfile" tooltip="Merisier"/>
              </a:rPr>
              <a:t>merisier</a:t>
            </a:r>
            <a:r>
              <a:rPr lang="fr-FR" sz="1400" b="0" dirty="0">
                <a:solidFill>
                  <a:srgbClr val="6600CC"/>
                </a:solidFill>
              </a:rPr>
              <a:t> pour les hautes tiges et sur </a:t>
            </a:r>
            <a:r>
              <a:rPr lang="fr-FR" sz="1400" b="0" dirty="0">
                <a:solidFill>
                  <a:srgbClr val="6600CC"/>
                </a:solidFill>
                <a:hlinkClick r:id="rId13" action="ppaction://hlinkfile" tooltip="Cerisier de Sainte-Lucie"/>
              </a:rPr>
              <a:t>cerisier de Sainte-Lucie</a:t>
            </a:r>
            <a:r>
              <a:rPr lang="fr-FR" sz="1400" b="0" dirty="0">
                <a:solidFill>
                  <a:srgbClr val="6600CC"/>
                </a:solidFill>
              </a:rPr>
              <a:t> pour les </a:t>
            </a:r>
            <a:r>
              <a:rPr lang="fr-FR" sz="1400" b="0" dirty="0">
                <a:solidFill>
                  <a:srgbClr val="6600CC"/>
                </a:solidFill>
                <a:hlinkClick r:id="rId14" action="ppaction://hlinkfile" tooltip="Espalier"/>
              </a:rPr>
              <a:t>espaliers</a:t>
            </a:r>
            <a:r>
              <a:rPr lang="fr-FR" sz="1400" b="0" dirty="0">
                <a:solidFill>
                  <a:srgbClr val="6600CC"/>
                </a:solidFill>
              </a:rPr>
              <a:t>. Cf. </a:t>
            </a:r>
            <a:r>
              <a:rPr lang="fr-FR" sz="1400" b="0" dirty="0">
                <a:solidFill>
                  <a:srgbClr val="6600CC"/>
                </a:solidFill>
                <a:hlinkClick r:id="rId15"/>
              </a:rPr>
              <a:t>http://fr.wikipedia.org/wiki/Porte-greffe</a:t>
            </a:r>
            <a:r>
              <a:rPr lang="fr-FR" sz="1400" b="0" dirty="0">
                <a:solidFill>
                  <a:srgbClr val="6600CC"/>
                </a:solidFill>
              </a:rPr>
              <a:t> </a:t>
            </a:r>
          </a:p>
          <a:p>
            <a:pPr algn="just" eaLnBrk="1" hangingPunct="1"/>
            <a:r>
              <a:rPr lang="fr-FR" sz="1400" i="1" dirty="0">
                <a:solidFill>
                  <a:srgbClr val="6600CC"/>
                </a:solidFill>
              </a:rPr>
              <a:t>Poseur de colliers étrangleurs </a:t>
            </a:r>
            <a:r>
              <a:rPr lang="fr-FR" sz="1400" b="0" dirty="0">
                <a:solidFill>
                  <a:srgbClr val="6600CC"/>
                </a:solidFill>
              </a:rPr>
              <a:t>: Travailleur chargé de passer des colliers étrangleurs autour des billes en vue de leur débardage jusqu'au </a:t>
            </a:r>
            <a:r>
              <a:rPr lang="fr-FR" sz="1400" i="1" dirty="0">
                <a:solidFill>
                  <a:srgbClr val="6600CC"/>
                </a:solidFill>
              </a:rPr>
              <a:t>premier dépôt transitoire</a:t>
            </a:r>
            <a:r>
              <a:rPr lang="fr-FR" sz="1400" b="0" dirty="0">
                <a:solidFill>
                  <a:srgbClr val="6600CC"/>
                </a:solidFill>
              </a:rPr>
              <a:t>.</a:t>
            </a:r>
          </a:p>
          <a:p>
            <a:pPr algn="just" eaLnBrk="1" hangingPunct="1"/>
            <a:r>
              <a:rPr lang="fr-FR" sz="1400" i="1" dirty="0">
                <a:solidFill>
                  <a:srgbClr val="6600CC"/>
                </a:solidFill>
              </a:rPr>
              <a:t>Possibilité de coupe annuelle </a:t>
            </a:r>
            <a:r>
              <a:rPr lang="fr-FR" sz="1400" b="0" dirty="0">
                <a:solidFill>
                  <a:srgbClr val="6600CC"/>
                </a:solidFill>
              </a:rPr>
              <a:t>(«</a:t>
            </a:r>
            <a:r>
              <a:rPr lang="fr-FR" sz="1400" i="1" dirty="0" err="1">
                <a:solidFill>
                  <a:srgbClr val="6600CC"/>
                </a:solidFill>
              </a:rPr>
              <a:t>Annual</a:t>
            </a:r>
            <a:r>
              <a:rPr lang="fr-FR" sz="1400" i="1" dirty="0">
                <a:solidFill>
                  <a:srgbClr val="6600CC"/>
                </a:solidFill>
              </a:rPr>
              <a:t> </a:t>
            </a:r>
            <a:r>
              <a:rPr lang="fr-FR" sz="1400" i="1" dirty="0" err="1">
                <a:solidFill>
                  <a:srgbClr val="6600CC"/>
                </a:solidFill>
              </a:rPr>
              <a:t>allowable</a:t>
            </a:r>
            <a:r>
              <a:rPr lang="fr-FR" sz="1400" i="1" dirty="0">
                <a:solidFill>
                  <a:srgbClr val="6600CC"/>
                </a:solidFill>
              </a:rPr>
              <a:t> </a:t>
            </a:r>
            <a:r>
              <a:rPr lang="fr-FR" sz="1400" i="1" dirty="0" err="1">
                <a:solidFill>
                  <a:srgbClr val="6600CC"/>
                </a:solidFill>
              </a:rPr>
              <a:t>cut</a:t>
            </a:r>
            <a:r>
              <a:rPr lang="fr-FR" sz="1400" b="0" dirty="0">
                <a:solidFill>
                  <a:srgbClr val="6600CC"/>
                </a:solidFill>
              </a:rPr>
              <a:t>», ou </a:t>
            </a:r>
            <a:r>
              <a:rPr lang="fr-FR" sz="1400" i="1" dirty="0">
                <a:solidFill>
                  <a:srgbClr val="6600CC"/>
                </a:solidFill>
              </a:rPr>
              <a:t>AAC</a:t>
            </a:r>
            <a:r>
              <a:rPr lang="fr-FR" sz="1400" b="0" dirty="0">
                <a:solidFill>
                  <a:srgbClr val="6600CC"/>
                </a:solidFill>
              </a:rPr>
              <a:t>, en anglais) : Volume de bois d'œuvre qui peut être récolté dans une zone forestière donnée en une année. Du point de vue de l'exploitation forestière industrielle, l'AAC doit être fixée à un niveau qui procure le plus grand volume récolté possible, sans pour autant mettre en péril les récoltes futures. Lorsque l'on prend en considération l'incidence de la récolte de bois d'œuvre sur les produits forestiers non ligneux, il convient le plus souvent de réviser l'AAC à la baisse en comparaison des cas où l'on ne tient compte que de la seule production de bois d'œuvre. Cela est toutefois fonction du degré de complémentarité ou de concurrence de la récolte de bois d'œuvre et de la production de produits forestiers non ligneux. De la même façon, la prise en compte du rôle que la forêt peut jouer sur le plan de l'environnement ou des services entraîne généralement une réduction de l'AAC.</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FFF061F-810A-49BC-9159-F6AF77C74F85}" type="slidenum">
              <a:rPr lang="fr-FR" sz="1200" b="0">
                <a:solidFill>
                  <a:schemeClr val="tx1">
                    <a:tint val="75000"/>
                  </a:schemeClr>
                </a:solidFill>
                <a:latin typeface="Times New Roman" pitchFamily="18" charset="0"/>
              </a:rPr>
              <a:pPr algn="r" fontAlgn="auto">
                <a:spcBef>
                  <a:spcPts val="0"/>
                </a:spcBef>
                <a:spcAft>
                  <a:spcPts val="0"/>
                </a:spcAft>
                <a:defRPr/>
              </a:pPr>
              <a:t>194</a:t>
            </a:fld>
            <a:endParaRPr lang="fr-FR" sz="1200" b="0" dirty="0">
              <a:solidFill>
                <a:schemeClr val="tx1">
                  <a:tint val="75000"/>
                </a:schemeClr>
              </a:solidFill>
              <a:latin typeface="Times New Roman" pitchFamily="18" charset="0"/>
            </a:endParaRPr>
          </a:p>
        </p:txBody>
      </p:sp>
      <p:sp>
        <p:nvSpPr>
          <p:cNvPr id="187396" name="ZoneTexte 4"/>
          <p:cNvSpPr txBox="1">
            <a:spLocks noChangeArrowheads="1"/>
          </p:cNvSpPr>
          <p:nvPr/>
        </p:nvSpPr>
        <p:spPr bwMode="auto">
          <a:xfrm>
            <a:off x="142875" y="928688"/>
            <a:ext cx="885825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Postglaciaire</a:t>
            </a:r>
            <a:r>
              <a:rPr lang="fr-FR" sz="1400" b="0" dirty="0">
                <a:solidFill>
                  <a:srgbClr val="6600CC"/>
                </a:solidFill>
              </a:rPr>
              <a:t> : Période qui a suivi le dernier âge glaciaire</a:t>
            </a:r>
            <a:r>
              <a:rPr lang="fr-FR" sz="1400" b="0" dirty="0" smtClean="0">
                <a:solidFill>
                  <a:srgbClr val="6600CC"/>
                </a:solidFill>
              </a:rPr>
              <a:t>.</a:t>
            </a:r>
          </a:p>
          <a:p>
            <a:pPr algn="just" eaLnBrk="1" hangingPunct="1"/>
            <a:r>
              <a:rPr lang="fr-FR" sz="1200" i="1" dirty="0">
                <a:solidFill>
                  <a:srgbClr val="6600CC"/>
                </a:solidFill>
              </a:rPr>
              <a:t>Post-pionnière nomade</a:t>
            </a:r>
            <a:r>
              <a:rPr lang="fr-FR" sz="1200" b="0" dirty="0">
                <a:solidFill>
                  <a:srgbClr val="6600CC"/>
                </a:solidFill>
              </a:rPr>
              <a:t> : essence à croissance rapide qui apprécie la lumière. Elle intervient généralement dans les successions végétales après les essences pionnières, mais peut parfois les </a:t>
            </a:r>
            <a:r>
              <a:rPr lang="fr-FR" sz="1200" b="0" dirty="0" smtClean="0">
                <a:solidFill>
                  <a:srgbClr val="6600CC"/>
                </a:solidFill>
              </a:rPr>
              <a:t>remplacer (voir </a:t>
            </a:r>
            <a:r>
              <a:rPr lang="fr-FR" sz="1200" b="0" i="1" dirty="0" smtClean="0">
                <a:solidFill>
                  <a:srgbClr val="6600CC"/>
                </a:solidFill>
              </a:rPr>
              <a:t>nomade</a:t>
            </a:r>
            <a:r>
              <a:rPr lang="fr-FR" sz="1200" b="0" dirty="0" smtClean="0">
                <a:solidFill>
                  <a:srgbClr val="6600CC"/>
                </a:solidFill>
              </a:rPr>
              <a:t> et </a:t>
            </a:r>
            <a:r>
              <a:rPr lang="fr-FR" sz="1200" b="0" i="1" dirty="0" smtClean="0">
                <a:solidFill>
                  <a:srgbClr val="6600CC"/>
                </a:solidFill>
              </a:rPr>
              <a:t>pionnier</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Poteau</a:t>
            </a:r>
            <a:r>
              <a:rPr lang="fr-FR" sz="1400" b="0" dirty="0">
                <a:solidFill>
                  <a:srgbClr val="6600CC"/>
                </a:solidFill>
              </a:rPr>
              <a:t> : Bois rond de plus petit diamètre que les grumes de sciage, utilisable sans transformation ultérieure pour le support des lignes de transport d'énergie ou pour la construction d'ouvrages relativement grossiers.</a:t>
            </a:r>
          </a:p>
          <a:p>
            <a:pPr algn="just" eaLnBrk="1" hangingPunct="1"/>
            <a:r>
              <a:rPr lang="fr-FR" sz="1200" i="1" dirty="0">
                <a:solidFill>
                  <a:srgbClr val="6600CC"/>
                </a:solidFill>
              </a:rPr>
              <a:t>Potentialité bioclimatique </a:t>
            </a:r>
            <a:r>
              <a:rPr lang="fr-FR" sz="1200" b="0" dirty="0">
                <a:solidFill>
                  <a:srgbClr val="6600CC"/>
                </a:solidFill>
              </a:rPr>
              <a:t>: « [... </a:t>
            </a:r>
            <a:r>
              <a:rPr lang="fr-FR" sz="1200" b="0" i="1" dirty="0">
                <a:solidFill>
                  <a:srgbClr val="6600CC"/>
                </a:solidFill>
              </a:rPr>
              <a:t>Les ressources en eau de la période d’activité végétale constituent un facteur bioclimatique discriminant. L’indice des potentialités bioclimatiques (IVB) tente de traduire cette réalité en exploitant deux paramètres significatifs </a:t>
            </a:r>
            <a:r>
              <a:rPr lang="fr-FR" sz="1200" b="0" i="1" dirty="0" err="1">
                <a:solidFill>
                  <a:srgbClr val="6600CC"/>
                </a:solidFill>
              </a:rPr>
              <a:t>I’évapotranspiration</a:t>
            </a:r>
            <a:r>
              <a:rPr lang="fr-FR" sz="1200" b="0" i="1" dirty="0">
                <a:solidFill>
                  <a:srgbClr val="6600CC"/>
                </a:solidFill>
              </a:rPr>
              <a:t> réelle et le déficit hydrique de la période considérée</a:t>
            </a:r>
            <a:r>
              <a:rPr lang="fr-FR" sz="1200" b="0" dirty="0">
                <a:solidFill>
                  <a:srgbClr val="6600CC"/>
                </a:solidFill>
              </a:rPr>
              <a:t>. » (G. </a:t>
            </a:r>
            <a:r>
              <a:rPr lang="fr-FR" sz="1200" b="0" dirty="0" err="1">
                <a:solidFill>
                  <a:srgbClr val="6600CC"/>
                </a:solidFill>
              </a:rPr>
              <a:t>Houzard</a:t>
            </a:r>
            <a:r>
              <a:rPr lang="fr-FR" sz="1200" b="0" dirty="0">
                <a:solidFill>
                  <a:srgbClr val="6600CC"/>
                </a:solidFill>
              </a:rPr>
              <a:t>, </a:t>
            </a:r>
            <a:r>
              <a:rPr lang="fr-FR" sz="1200" b="0" i="1" dirty="0">
                <a:solidFill>
                  <a:srgbClr val="6600CC"/>
                </a:solidFill>
              </a:rPr>
              <a:t>Vers un classement des bioclimats des forêts caducifoliés fra</a:t>
            </a:r>
            <a:r>
              <a:rPr lang="fr-FR" sz="1200" b="0" dirty="0">
                <a:solidFill>
                  <a:srgbClr val="6600CC"/>
                </a:solidFill>
              </a:rPr>
              <a:t>nçaise, Revue forestière française, vol.36, n°5, 1984, p.362-374).</a:t>
            </a:r>
          </a:p>
          <a:p>
            <a:pPr algn="just" eaLnBrk="1" hangingPunct="1"/>
            <a:r>
              <a:rPr lang="fr-FR" sz="1200" i="1" dirty="0" smtClean="0">
                <a:solidFill>
                  <a:srgbClr val="6600CC"/>
                </a:solidFill>
              </a:rPr>
              <a:t>Poulie</a:t>
            </a:r>
            <a:r>
              <a:rPr lang="fr-FR" sz="1200" b="0" dirty="0" smtClean="0">
                <a:solidFill>
                  <a:srgbClr val="6600CC"/>
                </a:solidFill>
              </a:rPr>
              <a:t> </a:t>
            </a:r>
            <a:r>
              <a:rPr lang="fr-FR" sz="1200" b="0" dirty="0">
                <a:solidFill>
                  <a:srgbClr val="6600CC"/>
                </a:solidFill>
              </a:rPr>
              <a:t>(«block» en anglais) : Grosse poulie servant à modifier la direction des câbles de téléphérage</a:t>
            </a:r>
            <a:r>
              <a:rPr lang="fr-FR" sz="1200" b="0" dirty="0" smtClean="0">
                <a:solidFill>
                  <a:srgbClr val="6600CC"/>
                </a:solidFill>
              </a:rPr>
              <a:t>.</a:t>
            </a:r>
          </a:p>
          <a:p>
            <a:pPr algn="just" eaLnBrk="1" hangingPunct="1"/>
            <a:r>
              <a:rPr lang="fr-FR" sz="1200" i="1" dirty="0">
                <a:solidFill>
                  <a:srgbClr val="6600CC"/>
                </a:solidFill>
              </a:rPr>
              <a:t>Pousse</a:t>
            </a:r>
            <a:r>
              <a:rPr lang="fr-FR" sz="1200" b="0" dirty="0">
                <a:solidFill>
                  <a:srgbClr val="6600CC"/>
                </a:solidFill>
              </a:rPr>
              <a:t> : jeune rameau feuillu.</a:t>
            </a:r>
          </a:p>
          <a:p>
            <a:pPr algn="just" eaLnBrk="1" hangingPunct="1"/>
            <a:r>
              <a:rPr lang="fr-FR" sz="1200" i="1" dirty="0" smtClean="0">
                <a:solidFill>
                  <a:srgbClr val="6600CC"/>
                </a:solidFill>
              </a:rPr>
              <a:t>Ppm</a:t>
            </a:r>
            <a:r>
              <a:rPr lang="fr-FR" sz="1200" dirty="0" smtClean="0">
                <a:solidFill>
                  <a:srgbClr val="6600CC"/>
                </a:solidFill>
              </a:rPr>
              <a:t> </a:t>
            </a:r>
            <a:r>
              <a:rPr lang="fr-FR" sz="1200" dirty="0">
                <a:solidFill>
                  <a:srgbClr val="6600CC"/>
                </a:solidFill>
              </a:rPr>
              <a:t>ou « </a:t>
            </a:r>
            <a:r>
              <a:rPr lang="fr-FR" sz="1200" i="1" dirty="0">
                <a:solidFill>
                  <a:srgbClr val="6600CC"/>
                </a:solidFill>
              </a:rPr>
              <a:t>Parties par million </a:t>
            </a:r>
            <a:r>
              <a:rPr lang="fr-FR" sz="1200" dirty="0">
                <a:solidFill>
                  <a:srgbClr val="6600CC"/>
                </a:solidFill>
              </a:rPr>
              <a:t>» </a:t>
            </a:r>
            <a:r>
              <a:rPr lang="fr-FR" sz="1200" b="0" dirty="0">
                <a:solidFill>
                  <a:srgbClr val="6600CC"/>
                </a:solidFill>
              </a:rPr>
              <a:t>: acronyme exprimant des valeurs de concentration d’une substance (ou produit) dans une autre. Par exemple, quantité de millilitres de CO2 présent dans un litre d’air.</a:t>
            </a:r>
          </a:p>
          <a:p>
            <a:pPr algn="just" eaLnBrk="1" hangingPunct="1"/>
            <a:r>
              <a:rPr lang="fr-FR" sz="1200" i="1" dirty="0">
                <a:solidFill>
                  <a:srgbClr val="6600CC"/>
                </a:solidFill>
              </a:rPr>
              <a:t>Pralinage</a:t>
            </a:r>
            <a:r>
              <a:rPr lang="fr-FR" sz="1200" b="0" dirty="0">
                <a:solidFill>
                  <a:srgbClr val="6600CC"/>
                </a:solidFill>
              </a:rPr>
              <a:t> : action qui consiste, avant la plantation, à enduire les racines d'un arbre d'un mélange qui va former une gangue et éviter le dessèchement.</a:t>
            </a:r>
          </a:p>
          <a:p>
            <a:pPr algn="just" eaLnBrk="1" hangingPunct="1"/>
            <a:r>
              <a:rPr lang="fr-FR" sz="1200" i="1" dirty="0">
                <a:solidFill>
                  <a:srgbClr val="6600CC"/>
                </a:solidFill>
              </a:rPr>
              <a:t>Praliner</a:t>
            </a:r>
            <a:r>
              <a:rPr lang="fr-FR" sz="1200" b="0" dirty="0">
                <a:solidFill>
                  <a:srgbClr val="6600CC"/>
                </a:solidFill>
              </a:rPr>
              <a:t> : plonger les racines dans une boue liquide enrichie d’hormones d’enracinement (le pralin), juste avant la mise en terre.</a:t>
            </a:r>
          </a:p>
          <a:p>
            <a:pPr algn="just" eaLnBrk="1" hangingPunct="1"/>
            <a:r>
              <a:rPr lang="fr-FR" sz="1400" i="1" dirty="0">
                <a:solidFill>
                  <a:srgbClr val="6600CC"/>
                </a:solidFill>
              </a:rPr>
              <a:t>Premier dépôt transitoire </a:t>
            </a:r>
            <a:r>
              <a:rPr lang="fr-FR" sz="1400" b="0" dirty="0">
                <a:solidFill>
                  <a:srgbClr val="6600CC"/>
                </a:solidFill>
              </a:rPr>
              <a:t>: Espace défriché où les billes sont déposées après débardage en vue de leur transport vers l'usine de transformation ou toute autre destination finale. On parle aussi de </a:t>
            </a:r>
            <a:r>
              <a:rPr lang="fr-FR" sz="1400" i="1" dirty="0">
                <a:solidFill>
                  <a:srgbClr val="6600CC"/>
                </a:solidFill>
              </a:rPr>
              <a:t>rampe</a:t>
            </a:r>
            <a:r>
              <a:rPr lang="fr-FR" sz="1400" b="0" dirty="0">
                <a:solidFill>
                  <a:srgbClr val="6600CC"/>
                </a:solidFill>
              </a:rPr>
              <a:t> ou de </a:t>
            </a:r>
            <a:r>
              <a:rPr lang="fr-FR" sz="1400" i="1" dirty="0">
                <a:solidFill>
                  <a:srgbClr val="6600CC"/>
                </a:solidFill>
              </a:rPr>
              <a:t>jetée</a:t>
            </a:r>
            <a:r>
              <a:rPr lang="fr-FR" sz="1400" b="0" dirty="0">
                <a:solidFill>
                  <a:srgbClr val="6600CC"/>
                </a:solidFill>
              </a:rPr>
              <a:t> (Québec).</a:t>
            </a:r>
          </a:p>
          <a:p>
            <a:pPr algn="just" eaLnBrk="1" hangingPunct="1"/>
            <a:r>
              <a:rPr lang="fr-FR" sz="1400" i="1" dirty="0">
                <a:solidFill>
                  <a:srgbClr val="6600CC"/>
                </a:solidFill>
              </a:rPr>
              <a:t>Primaire</a:t>
            </a:r>
            <a:r>
              <a:rPr lang="fr-FR" sz="1400" b="0" dirty="0">
                <a:solidFill>
                  <a:srgbClr val="6600CC"/>
                </a:solidFill>
              </a:rPr>
              <a:t> (forêt) : Forêt à l’état primitif, non perturbée par les activités humaines.</a:t>
            </a:r>
          </a:p>
          <a:p>
            <a:pPr eaLnBrk="1" hangingPunct="1"/>
            <a:r>
              <a:rPr lang="fr-FR" sz="1400" i="1" dirty="0">
                <a:solidFill>
                  <a:srgbClr val="6600CC"/>
                </a:solidFill>
              </a:rPr>
              <a:t>Principe</a:t>
            </a:r>
            <a:r>
              <a:rPr lang="fr-FR" sz="1400" b="0" dirty="0">
                <a:solidFill>
                  <a:srgbClr val="6600CC"/>
                </a:solidFill>
              </a:rPr>
              <a:t> : Règle ou élément essentiel de gestion forestière, dans le cas du FSC.</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rPr>
              <a:t>PRO SYLVA </a:t>
            </a:r>
            <a:r>
              <a:rPr lang="fr-FR" sz="1400" b="0" dirty="0">
                <a:solidFill>
                  <a:srgbClr val="6600CC"/>
                </a:solidFill>
              </a:rPr>
              <a:t>: Union européenne des forestiers aux conceptions de gestion proche de la nature.</a:t>
            </a:r>
          </a:p>
          <a:p>
            <a:pPr algn="just" eaLnBrk="1" hangingPunct="1"/>
            <a:r>
              <a:rPr lang="fr-FR" sz="1400" i="1" dirty="0">
                <a:solidFill>
                  <a:srgbClr val="6600CC"/>
                </a:solidFill>
              </a:rPr>
              <a:t>Production</a:t>
            </a:r>
            <a:r>
              <a:rPr lang="fr-FR" sz="1400" b="0" dirty="0">
                <a:solidFill>
                  <a:srgbClr val="6600CC"/>
                </a:solidFill>
              </a:rPr>
              <a:t> (forêt de) : Forêt qui est destinée à la production de bois d’œuvre</a:t>
            </a:r>
            <a:r>
              <a:rPr lang="fr-FR" sz="1400" b="0" dirty="0" smtClean="0">
                <a:solidFill>
                  <a:srgbClr val="6600CC"/>
                </a:solidFill>
              </a:rPr>
              <a:t>.</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017A9B5-96C2-489B-A444-56C83FDA57BF}" type="slidenum">
              <a:rPr lang="fr-FR" sz="1200" b="0">
                <a:solidFill>
                  <a:schemeClr val="tx1">
                    <a:tint val="75000"/>
                  </a:schemeClr>
                </a:solidFill>
                <a:latin typeface="Times New Roman" pitchFamily="18" charset="0"/>
              </a:rPr>
              <a:pPr algn="r" fontAlgn="auto">
                <a:spcBef>
                  <a:spcPts val="0"/>
                </a:spcBef>
                <a:spcAft>
                  <a:spcPts val="0"/>
                </a:spcAft>
                <a:defRPr/>
              </a:pPr>
              <a:t>195</a:t>
            </a:fld>
            <a:endParaRPr lang="fr-FR" sz="1200" b="0" dirty="0">
              <a:solidFill>
                <a:schemeClr val="tx1">
                  <a:tint val="75000"/>
                </a:schemeClr>
              </a:solidFill>
              <a:latin typeface="Times New Roman" pitchFamily="18" charset="0"/>
            </a:endParaRPr>
          </a:p>
        </p:txBody>
      </p:sp>
      <p:sp>
        <p:nvSpPr>
          <p:cNvPr id="188420" name="ZoneTexte 4"/>
          <p:cNvSpPr txBox="1">
            <a:spLocks noChangeArrowheads="1"/>
          </p:cNvSpPr>
          <p:nvPr/>
        </p:nvSpPr>
        <p:spPr bwMode="auto">
          <a:xfrm>
            <a:off x="179388" y="1125538"/>
            <a:ext cx="8785225"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Produits chimiques</a:t>
            </a:r>
            <a:r>
              <a:rPr lang="fr-FR" sz="1400" b="0" dirty="0">
                <a:solidFill>
                  <a:srgbClr val="6600CC"/>
                </a:solidFill>
              </a:rPr>
              <a:t> : « Palette » d'engrais, d'insecticides, de fongicides et d'hormones utilisés dans la gestion forestière. Voir </a:t>
            </a:r>
            <a:r>
              <a:rPr lang="fr-FR" sz="1400" i="1" dirty="0">
                <a:solidFill>
                  <a:srgbClr val="6600CC"/>
                </a:solidFill>
              </a:rPr>
              <a:t>produits phytosanitaires</a:t>
            </a:r>
            <a:r>
              <a:rPr lang="fr-FR" sz="1400" b="0" dirty="0">
                <a:solidFill>
                  <a:srgbClr val="6600CC"/>
                </a:solidFill>
              </a:rPr>
              <a:t>. </a:t>
            </a:r>
            <a:endParaRPr lang="fr-FR" sz="1200" b="0" dirty="0">
              <a:solidFill>
                <a:srgbClr val="6600CC"/>
              </a:solidFill>
            </a:endParaRPr>
          </a:p>
          <a:p>
            <a:pPr algn="just" eaLnBrk="1" hangingPunct="1"/>
            <a:r>
              <a:rPr lang="fr-FR" sz="1400" i="1" dirty="0">
                <a:solidFill>
                  <a:srgbClr val="6600CC"/>
                </a:solidFill>
              </a:rPr>
              <a:t>Produits phytosanitaires</a:t>
            </a:r>
            <a:r>
              <a:rPr lang="fr-FR" sz="1400" b="0" dirty="0">
                <a:solidFill>
                  <a:srgbClr val="6600CC"/>
                </a:solidFill>
              </a:rPr>
              <a:t> : Ce sont des produits chimiques destinés à éradiquer les maladies les plus courantes des arbres et à éviter les attaques des parasites. L'utilisation de produits chimiques n'est pas un acte anodin : il faut respecter des règles minimales, se protéger les mains, ne pas laisser les produits à portée des enfants. Il convient de les utiliser à bon escient en connaissant les risques sur l'environnement. Les abeilles souffrent de la </a:t>
            </a:r>
            <a:r>
              <a:rPr lang="fr-FR" sz="1400" b="0" dirty="0" err="1">
                <a:solidFill>
                  <a:srgbClr val="6600CC"/>
                </a:solidFill>
              </a:rPr>
              <a:t>deltaméthrine</a:t>
            </a:r>
            <a:r>
              <a:rPr lang="fr-FR" sz="1400" b="0" dirty="0">
                <a:solidFill>
                  <a:srgbClr val="6600CC"/>
                </a:solidFill>
              </a:rPr>
              <a:t>, par exemple. L'abus de produits peut polluer les nappes phréatiques. D'ailleurs certains produits ont été retirés car reconnus nuisibles (ils sont listés "Produits Phytosanitaires Non Utilisables"). Voir </a:t>
            </a:r>
            <a:r>
              <a:rPr lang="fr-FR" sz="1400" i="1" dirty="0">
                <a:solidFill>
                  <a:srgbClr val="6600CC"/>
                </a:solidFill>
              </a:rPr>
              <a:t>Maladies </a:t>
            </a:r>
            <a:r>
              <a:rPr lang="fr-FR" sz="1400" b="0" dirty="0">
                <a:solidFill>
                  <a:srgbClr val="6600CC"/>
                </a:solidFill>
              </a:rPr>
              <a:t>et : </a:t>
            </a:r>
            <a:r>
              <a:rPr lang="fr-FR" sz="1400" b="0" dirty="0">
                <a:solidFill>
                  <a:srgbClr val="6600CC"/>
                </a:solidFill>
                <a:hlinkClick r:id="rId2"/>
              </a:rPr>
              <a:t>http://www.inra.fr/internet/Produits/HYPPZ/cultures.htm</a:t>
            </a:r>
            <a:r>
              <a:rPr lang="fr-FR" sz="1400" b="0" dirty="0">
                <a:solidFill>
                  <a:srgbClr val="6600CC"/>
                </a:solidFill>
              </a:rPr>
              <a:t>  </a:t>
            </a:r>
          </a:p>
          <a:p>
            <a:pPr algn="just" eaLnBrk="1" hangingPunct="1"/>
            <a:r>
              <a:rPr lang="fr-FR" sz="1400" i="1" dirty="0">
                <a:solidFill>
                  <a:srgbClr val="6600CC"/>
                </a:solidFill>
              </a:rPr>
              <a:t>Produit non ligneux</a:t>
            </a:r>
            <a:r>
              <a:rPr lang="fr-FR" sz="1400" b="0" dirty="0">
                <a:solidFill>
                  <a:srgbClr val="6600CC"/>
                </a:solidFill>
              </a:rPr>
              <a:t> : a) Tous les produits de la forêt qui ne sont pas du bois, y compris ceux qui s’obtiennent des arbres (feuilles, résine, etc.) ainsi que tout autre produit de plante ou animal. b) Toute matière biologique autre que le bois rond industriel qui peut être extraite des écosystèmes naturels à des fins commerciales, domestiques, sociales, culturelles ou religieuses. </a:t>
            </a:r>
          </a:p>
          <a:p>
            <a:pPr algn="just" eaLnBrk="1" hangingPunct="1"/>
            <a:r>
              <a:rPr lang="fr-FR" sz="1400" i="1" dirty="0">
                <a:solidFill>
                  <a:srgbClr val="6600CC"/>
                </a:solidFill>
              </a:rPr>
              <a:t>Produits phytosanitaires </a:t>
            </a:r>
            <a:r>
              <a:rPr lang="fr-FR" sz="1400" b="0" dirty="0">
                <a:solidFill>
                  <a:srgbClr val="6600CC"/>
                </a:solidFill>
              </a:rPr>
              <a:t>: produits chimiques destinés à soigner les végétaux. </a:t>
            </a:r>
          </a:p>
          <a:p>
            <a:pPr algn="just" eaLnBrk="1" hangingPunct="1"/>
            <a:r>
              <a:rPr lang="fr-FR" sz="1200" i="1" dirty="0">
                <a:solidFill>
                  <a:srgbClr val="6600CC"/>
                </a:solidFill>
              </a:rPr>
              <a:t>Production courante annuelle nette </a:t>
            </a:r>
            <a:r>
              <a:rPr lang="fr-FR" sz="1200" b="0" dirty="0">
                <a:solidFill>
                  <a:srgbClr val="6600CC"/>
                </a:solidFill>
              </a:rPr>
              <a:t>: Elle correspond à I’« augmentation du volume de bois vif sur pied par an» (IFN).</a:t>
            </a:r>
          </a:p>
          <a:p>
            <a:pPr algn="just" eaLnBrk="1" hangingPunct="1"/>
            <a:r>
              <a:rPr lang="fr-FR" sz="1400" i="1" dirty="0">
                <a:solidFill>
                  <a:srgbClr val="6600CC"/>
                </a:solidFill>
              </a:rPr>
              <a:t>Propagule</a:t>
            </a:r>
            <a:r>
              <a:rPr lang="fr-FR" sz="1400" b="0" dirty="0">
                <a:solidFill>
                  <a:srgbClr val="6600CC"/>
                </a:solidFill>
              </a:rPr>
              <a:t> (botanique) : a) ensemble de cellules assurant la multiplication chez certains végétaux. b) Organe de dissémination et de reproduction (non sexuelle) d'un être vivant animal, végétal, bactérien ou fongique (spore, kyste...). Pour les palétuviers, c'est une graine germée prête à s'en aller au fil des courants et à s'enraciner.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680A5C5-7EE1-47DD-8D96-8370C595845B}" type="slidenum">
              <a:rPr lang="fr-FR" sz="1200" b="0">
                <a:solidFill>
                  <a:schemeClr val="tx1">
                    <a:tint val="75000"/>
                  </a:schemeClr>
                </a:solidFill>
                <a:latin typeface="Times New Roman" pitchFamily="18" charset="0"/>
              </a:rPr>
              <a:pPr algn="r" fontAlgn="auto">
                <a:spcBef>
                  <a:spcPts val="0"/>
                </a:spcBef>
                <a:spcAft>
                  <a:spcPts val="0"/>
                </a:spcAft>
                <a:defRPr/>
              </a:pPr>
              <a:t>196</a:t>
            </a:fld>
            <a:endParaRPr lang="fr-FR" sz="1200" b="0" dirty="0">
              <a:solidFill>
                <a:schemeClr val="tx1">
                  <a:tint val="75000"/>
                </a:schemeClr>
              </a:solidFill>
              <a:latin typeface="Times New Roman" pitchFamily="18" charset="0"/>
            </a:endParaRPr>
          </a:p>
        </p:txBody>
      </p:sp>
      <p:sp>
        <p:nvSpPr>
          <p:cNvPr id="189444" name="ZoneTexte 4"/>
          <p:cNvSpPr txBox="1">
            <a:spLocks noChangeArrowheads="1"/>
          </p:cNvSpPr>
          <p:nvPr/>
        </p:nvSpPr>
        <p:spPr bwMode="auto">
          <a:xfrm>
            <a:off x="142875" y="928688"/>
            <a:ext cx="88582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Propriété foncière</a:t>
            </a:r>
            <a:r>
              <a:rPr lang="fr-FR" sz="1400" b="0" dirty="0">
                <a:solidFill>
                  <a:srgbClr val="6600CC"/>
                </a:solidFill>
              </a:rPr>
              <a:t> : Accords socialement définis para des individus ou des groupes, reconnus par des statuts légaux ou la pratique coutumière, sur l’ensemble de droits et obligations de la propriété, accès et/ou utilisation d’une partie déterminée de terre ou les ressources associées là dedans (par exemple, arbres individuels, espèces de plantes, eau, minéraux, etc.).</a:t>
            </a:r>
            <a:r>
              <a:rPr lang="fr-FR" sz="1400" dirty="0">
                <a:solidFill>
                  <a:srgbClr val="6600CC"/>
                </a:solidFill>
              </a:rPr>
              <a:t> </a:t>
            </a:r>
          </a:p>
          <a:p>
            <a:pPr algn="just" eaLnBrk="1" hangingPunct="1"/>
            <a:r>
              <a:rPr lang="fr-FR" sz="1200" i="1" dirty="0">
                <a:solidFill>
                  <a:srgbClr val="6600CC"/>
                </a:solidFill>
              </a:rPr>
              <a:t>Prosimien</a:t>
            </a:r>
            <a:r>
              <a:rPr lang="fr-FR" sz="1200" b="0" dirty="0">
                <a:solidFill>
                  <a:srgbClr val="6600CC"/>
                </a:solidFill>
              </a:rPr>
              <a:t> : Primate du sous-ordre </a:t>
            </a:r>
            <a:r>
              <a:rPr lang="fr-FR" sz="1200" b="0" dirty="0" err="1">
                <a:solidFill>
                  <a:srgbClr val="6600CC"/>
                </a:solidFill>
              </a:rPr>
              <a:t>Prosimii</a:t>
            </a:r>
            <a:r>
              <a:rPr lang="fr-FR" sz="1200" b="0" dirty="0">
                <a:solidFill>
                  <a:srgbClr val="6600CC"/>
                </a:solidFill>
              </a:rPr>
              <a:t> (lémuriens, lorisidés, galagos et tarsiers), plus étroitement apparenté au primate ancestral que les simiens (singes).</a:t>
            </a:r>
          </a:p>
          <a:p>
            <a:pPr algn="just" eaLnBrk="1" hangingPunct="1"/>
            <a:r>
              <a:rPr lang="fr-FR" sz="1400" i="1" dirty="0">
                <a:solidFill>
                  <a:srgbClr val="6600CC"/>
                </a:solidFill>
              </a:rPr>
              <a:t>Protection</a:t>
            </a:r>
            <a:r>
              <a:rPr lang="fr-FR" sz="1400" b="0" dirty="0">
                <a:solidFill>
                  <a:srgbClr val="6600CC"/>
                </a:solidFill>
              </a:rPr>
              <a:t> (forêt de) : Forêt qui est maintenue pour la protection d’un bassin-versant, d’un versant escarpé ou d’une autre particularité physique</a:t>
            </a:r>
            <a:r>
              <a:rPr lang="fr-FR" sz="1400" b="0" dirty="0" smtClean="0">
                <a:solidFill>
                  <a:srgbClr val="6600CC"/>
                </a:solidFill>
              </a:rPr>
              <a:t>.</a:t>
            </a:r>
          </a:p>
          <a:p>
            <a:pPr algn="just" eaLnBrk="1" hangingPunct="1"/>
            <a:r>
              <a:rPr lang="fr-FR" sz="1200" i="1" dirty="0">
                <a:solidFill>
                  <a:srgbClr val="6600CC"/>
                </a:solidFill>
              </a:rPr>
              <a:t>Provenance</a:t>
            </a:r>
            <a:r>
              <a:rPr lang="fr-FR" sz="1200" b="0" dirty="0">
                <a:solidFill>
                  <a:srgbClr val="6600CC"/>
                </a:solidFill>
              </a:rPr>
              <a:t> : le lieu précis où se trouve un peuplement d'arbres ; la provenance d'un matériel forestier de reproduction est celle du matériel de base dont il est issu.</a:t>
            </a:r>
          </a:p>
          <a:p>
            <a:pPr algn="just" eaLnBrk="1" hangingPunct="1"/>
            <a:r>
              <a:rPr lang="fr-FR" sz="1200" i="1" dirty="0" smtClean="0">
                <a:solidFill>
                  <a:srgbClr val="6600CC"/>
                </a:solidFill>
              </a:rPr>
              <a:t>Pruine</a:t>
            </a:r>
            <a:r>
              <a:rPr lang="fr-FR" sz="1200" b="0" dirty="0" smtClean="0">
                <a:solidFill>
                  <a:srgbClr val="6600CC"/>
                </a:solidFill>
              </a:rPr>
              <a:t> </a:t>
            </a:r>
            <a:r>
              <a:rPr lang="fr-FR" sz="1200" b="0" dirty="0">
                <a:solidFill>
                  <a:srgbClr val="6600CC"/>
                </a:solidFill>
              </a:rPr>
              <a:t>: substance très finement pulvérulente, que l'on enlève facilement par frottement</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PSG</a:t>
            </a:r>
            <a:r>
              <a:rPr lang="fr-FR" sz="1400" b="0" dirty="0">
                <a:solidFill>
                  <a:srgbClr val="6600CC"/>
                </a:solidFill>
              </a:rPr>
              <a:t> (PLAN SIMPLE DE GESTION) : Plan détaillé à long terme visant une propriété forestière privée et constituant un « programme pluriannuel d’entretien et de gestion » (L. 212.4). </a:t>
            </a:r>
            <a:r>
              <a:rPr lang="fr-FR" sz="1400" b="0" dirty="0" err="1">
                <a:solidFill>
                  <a:srgbClr val="6600CC"/>
                </a:solidFill>
              </a:rPr>
              <a:t>lI</a:t>
            </a:r>
            <a:r>
              <a:rPr lang="fr-FR" sz="1400" b="0" dirty="0">
                <a:solidFill>
                  <a:srgbClr val="6600CC"/>
                </a:solidFill>
              </a:rPr>
              <a:t> contient un inventaire et d’autres données sur les ressources et établit les travaux et coupes qui seront menés sur la période considérée.</a:t>
            </a:r>
          </a:p>
          <a:p>
            <a:pPr algn="just" eaLnBrk="1" hangingPunct="1"/>
            <a:r>
              <a:rPr lang="fr-FR" sz="1400" i="1" dirty="0">
                <a:solidFill>
                  <a:srgbClr val="6600CC"/>
                </a:solidFill>
              </a:rPr>
              <a:t>Pyrogène</a:t>
            </a:r>
            <a:r>
              <a:rPr lang="fr-FR" sz="1400" b="0" dirty="0">
                <a:solidFill>
                  <a:srgbClr val="6600CC"/>
                </a:solidFill>
              </a:rPr>
              <a:t> [plante] : Qui contient ou qui est enrobé d'une substance apte à s'enflammer facilement (cas des eucalyptus contenant des huiles essentielles faciles à enflammer, des conifères, de certaines herbes …). </a:t>
            </a:r>
          </a:p>
          <a:p>
            <a:pPr algn="just" eaLnBrk="1" hangingPunct="1"/>
            <a:r>
              <a:rPr lang="fr-FR" sz="1400" i="1" dirty="0" err="1">
                <a:solidFill>
                  <a:srgbClr val="6600CC"/>
                </a:solidFill>
              </a:rPr>
              <a:t>Pyrophile</a:t>
            </a:r>
            <a:r>
              <a:rPr lang="fr-FR" sz="1400" b="0" dirty="0">
                <a:solidFill>
                  <a:srgbClr val="6600CC"/>
                </a:solidFill>
              </a:rPr>
              <a:t> (espèces) : plantes ou organismes vivants profitant des incendies de forêt pour se régénérer ou régénérer la forêt. Une espèce végétale est </a:t>
            </a:r>
            <a:r>
              <a:rPr lang="fr-FR" sz="1400" b="0" i="1" dirty="0" err="1">
                <a:solidFill>
                  <a:srgbClr val="6600CC"/>
                </a:solidFill>
              </a:rPr>
              <a:t>pyrophile</a:t>
            </a:r>
            <a:r>
              <a:rPr lang="fr-FR" sz="1400" b="0" dirty="0">
                <a:solidFill>
                  <a:srgbClr val="6600CC"/>
                </a:solidFill>
              </a:rPr>
              <a:t> quand le feu joue un rôle bénéfique pour cette espèce (</a:t>
            </a:r>
            <a:r>
              <a:rPr lang="fr-FR" sz="1400" b="0" i="1" dirty="0" err="1">
                <a:solidFill>
                  <a:srgbClr val="6600CC"/>
                </a:solidFill>
                <a:hlinkClick r:id="rId2"/>
              </a:rPr>
              <a:t>Spinifex</a:t>
            </a:r>
            <a:r>
              <a:rPr lang="fr-FR" sz="1400" b="0" dirty="0">
                <a:solidFill>
                  <a:srgbClr val="6600CC"/>
                </a:solidFill>
              </a:rPr>
              <a:t> _ </a:t>
            </a:r>
            <a:r>
              <a:rPr lang="fr-FR" sz="1400" b="0" i="1" dirty="0" err="1">
                <a:solidFill>
                  <a:srgbClr val="6600CC"/>
                </a:solidFill>
              </a:rPr>
              <a:t>Triodia</a:t>
            </a:r>
            <a:r>
              <a:rPr lang="fr-FR" sz="1400" b="0" dirty="0">
                <a:solidFill>
                  <a:srgbClr val="6600CC"/>
                </a:solidFill>
              </a:rPr>
              <a:t> (graminée) _ , </a:t>
            </a:r>
            <a:r>
              <a:rPr lang="fr-FR" sz="1400" b="0" i="1" u="sng" dirty="0" err="1">
                <a:hlinkClick r:id="rId3"/>
              </a:rPr>
              <a:t>Imperata</a:t>
            </a:r>
            <a:r>
              <a:rPr lang="fr-FR" sz="1400" b="0" i="1" u="sng" dirty="0">
                <a:hlinkClick r:id="rId3"/>
              </a:rPr>
              <a:t> </a:t>
            </a:r>
            <a:r>
              <a:rPr lang="fr-FR" sz="1400" b="0" i="1" u="sng" dirty="0" err="1">
                <a:hlinkClick r:id="rId3"/>
              </a:rPr>
              <a:t>cylindrica</a:t>
            </a:r>
            <a:r>
              <a:rPr lang="fr-FR" sz="1400" b="0" dirty="0">
                <a:solidFill>
                  <a:srgbClr val="6600CC"/>
                </a:solidFill>
              </a:rPr>
              <a:t>, etc.).</a:t>
            </a:r>
          </a:p>
          <a:p>
            <a:pPr algn="just" eaLnBrk="1" hangingPunct="1"/>
            <a:r>
              <a:rPr lang="fr-FR" sz="1400" i="1" dirty="0">
                <a:solidFill>
                  <a:srgbClr val="6600CC"/>
                </a:solidFill>
              </a:rPr>
              <a:t>Pyromanie</a:t>
            </a:r>
            <a:r>
              <a:rPr lang="fr-FR" sz="1400" b="0" dirty="0">
                <a:solidFill>
                  <a:srgbClr val="6600CC"/>
                </a:solidFill>
              </a:rPr>
              <a:t> ou </a:t>
            </a:r>
            <a:r>
              <a:rPr lang="fr-FR" sz="1400" i="1" dirty="0">
                <a:solidFill>
                  <a:srgbClr val="6600CC"/>
                </a:solidFill>
              </a:rPr>
              <a:t>monomanie incendiaire </a:t>
            </a:r>
            <a:r>
              <a:rPr lang="fr-FR" sz="1400" b="0" dirty="0">
                <a:solidFill>
                  <a:srgbClr val="6600CC"/>
                </a:solidFill>
              </a:rPr>
              <a:t>: trouble du comportement qui entraîne chez celui qui en est atteint une fascination extrême pour le </a:t>
            </a:r>
            <a:r>
              <a:rPr lang="fr-FR" sz="1400" b="0" dirty="0">
                <a:solidFill>
                  <a:srgbClr val="6600CC"/>
                </a:solidFill>
                <a:hlinkClick r:id="rId4" tooltip="Feu"/>
              </a:rPr>
              <a:t>feu</a:t>
            </a:r>
            <a:r>
              <a:rPr lang="fr-FR" sz="1400" b="0" dirty="0">
                <a:solidFill>
                  <a:srgbClr val="6600CC"/>
                </a:solidFill>
              </a:rPr>
              <a:t>. Dans les cas les plus graves, ce trouble se traduit par des pulsions qui poussent le patient à provoquer lui-même des </a:t>
            </a:r>
            <a:r>
              <a:rPr lang="fr-FR" sz="1400" b="0" dirty="0">
                <a:solidFill>
                  <a:srgbClr val="6600CC"/>
                </a:solidFill>
                <a:hlinkClick r:id="rId5" tooltip="Incendie"/>
              </a:rPr>
              <a:t>incendies</a:t>
            </a:r>
            <a:r>
              <a:rPr lang="fr-FR" sz="1400" b="0" dirty="0">
                <a:solidFill>
                  <a:srgbClr val="6600CC"/>
                </a:solidFill>
              </a:rPr>
              <a:t> comme exutoire à un excès de tension provoquant soulagement et gratification. Le pyromane est distinct de l'incendiaire criminel, du psychotique, et n'agit ni par goût du </a:t>
            </a:r>
            <a:r>
              <a:rPr lang="fr-FR" sz="1400" b="0" dirty="0">
                <a:solidFill>
                  <a:srgbClr val="6600CC"/>
                </a:solidFill>
                <a:hlinkClick r:id="rId6" tooltip="Lucre"/>
              </a:rPr>
              <a:t>lucre</a:t>
            </a:r>
            <a:r>
              <a:rPr lang="fr-FR" sz="1400" b="0" dirty="0">
                <a:solidFill>
                  <a:srgbClr val="6600CC"/>
                </a:solidFill>
              </a:rPr>
              <a:t>, ni pour des raisons politiques, ni par désir de vengeance. Voir </a:t>
            </a:r>
            <a:r>
              <a:rPr lang="fr-FR" sz="1400" i="1" dirty="0">
                <a:solidFill>
                  <a:srgbClr val="6600CC"/>
                </a:solidFill>
              </a:rPr>
              <a:t>feu de forêt</a:t>
            </a:r>
            <a:r>
              <a:rPr lang="fr-FR" sz="1400" b="0" dirty="0">
                <a:solidFill>
                  <a:srgbClr val="6600CC"/>
                </a:solidFill>
              </a:rPr>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FA8C8AF-4E94-488C-94EE-3FBDC2623ECE}" type="slidenum">
              <a:rPr lang="fr-FR" sz="1200" b="0">
                <a:solidFill>
                  <a:schemeClr val="tx1">
                    <a:tint val="75000"/>
                  </a:schemeClr>
                </a:solidFill>
                <a:latin typeface="Times New Roman" pitchFamily="18" charset="0"/>
              </a:rPr>
              <a:pPr algn="r" fontAlgn="auto">
                <a:spcBef>
                  <a:spcPts val="0"/>
                </a:spcBef>
                <a:spcAft>
                  <a:spcPts val="0"/>
                </a:spcAft>
                <a:defRPr/>
              </a:pPr>
              <a:t>197</a:t>
            </a:fld>
            <a:endParaRPr lang="fr-FR" sz="1200" b="0" dirty="0">
              <a:solidFill>
                <a:schemeClr val="tx1">
                  <a:tint val="75000"/>
                </a:schemeClr>
              </a:solidFill>
              <a:latin typeface="Times New Roman" pitchFamily="18" charset="0"/>
            </a:endParaRPr>
          </a:p>
        </p:txBody>
      </p:sp>
      <p:sp>
        <p:nvSpPr>
          <p:cNvPr id="190468" name="ZoneTexte 4"/>
          <p:cNvSpPr txBox="1">
            <a:spLocks noChangeArrowheads="1"/>
          </p:cNvSpPr>
          <p:nvPr/>
        </p:nvSpPr>
        <p:spPr bwMode="auto">
          <a:xfrm>
            <a:off x="142875" y="928688"/>
            <a:ext cx="8858250"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Racine (botanique)"/>
              </a:rPr>
              <a:t>Racine</a:t>
            </a:r>
            <a:r>
              <a:rPr lang="fr-FR" sz="1400" b="0" dirty="0">
                <a:solidFill>
                  <a:srgbClr val="6600CC"/>
                </a:solidFill>
              </a:rPr>
              <a:t> : Organe souterrain d'une plante servant à la fixer au sol et à y puiser l'eau et les éléments nutritifs nécessaires à son développement. </a:t>
            </a:r>
          </a:p>
          <a:p>
            <a:pPr algn="just"/>
            <a:r>
              <a:rPr lang="fr-FR" sz="1400" b="0" dirty="0">
                <a:solidFill>
                  <a:srgbClr val="6600CC"/>
                </a:solidFill>
              </a:rPr>
              <a:t>En </a:t>
            </a:r>
            <a:r>
              <a:rPr lang="fr-FR" sz="1400" b="0" dirty="0">
                <a:solidFill>
                  <a:srgbClr val="6600CC"/>
                </a:solidFill>
                <a:hlinkClick r:id="rId3" action="ppaction://hlinkfile" tooltip="Botanique"/>
              </a:rPr>
              <a:t>botanique</a:t>
            </a:r>
            <a:r>
              <a:rPr lang="fr-FR" sz="1400" b="0" dirty="0">
                <a:solidFill>
                  <a:srgbClr val="6600CC"/>
                </a:solidFill>
              </a:rPr>
              <a:t>, la racine est l'organe souterrain d'une </a:t>
            </a:r>
            <a:r>
              <a:rPr lang="fr-FR" sz="1400" b="0" dirty="0">
                <a:solidFill>
                  <a:srgbClr val="6600CC"/>
                </a:solidFill>
                <a:hlinkClick r:id="rId4" action="ppaction://hlinkfile" tooltip="Plante"/>
              </a:rPr>
              <a:t>plante</a:t>
            </a:r>
            <a:r>
              <a:rPr lang="fr-FR" sz="1400" b="0" dirty="0">
                <a:solidFill>
                  <a:srgbClr val="6600CC"/>
                </a:solidFill>
              </a:rPr>
              <a:t> servant à la fixer au sol et à y puiser l'</a:t>
            </a:r>
            <a:r>
              <a:rPr lang="fr-FR" sz="1400" b="0" dirty="0">
                <a:solidFill>
                  <a:srgbClr val="6600CC"/>
                </a:solidFill>
                <a:hlinkClick r:id="rId5" action="ppaction://hlinkfile" tooltip="Eau"/>
              </a:rPr>
              <a:t>eau</a:t>
            </a:r>
            <a:r>
              <a:rPr lang="fr-FR" sz="1400" b="0" dirty="0">
                <a:solidFill>
                  <a:srgbClr val="6600CC"/>
                </a:solidFill>
              </a:rPr>
              <a:t> et les éléments nutritifs nécessaires à son développement. Prolongement de la </a:t>
            </a:r>
            <a:r>
              <a:rPr lang="fr-FR" sz="1400" b="0" dirty="0">
                <a:solidFill>
                  <a:srgbClr val="6600CC"/>
                </a:solidFill>
                <a:hlinkClick r:id="rId6" action="ppaction://hlinkfile" tooltip="Tige"/>
              </a:rPr>
              <a:t>tige</a:t>
            </a:r>
            <a:r>
              <a:rPr lang="fr-FR" sz="1400" b="0" dirty="0">
                <a:solidFill>
                  <a:srgbClr val="6600CC"/>
                </a:solidFill>
              </a:rPr>
              <a:t> vers le bas, elle en diffère par plusieurs caractères : sa structure interne, son </a:t>
            </a:r>
            <a:r>
              <a:rPr lang="fr-FR" sz="1400" b="0" dirty="0">
                <a:solidFill>
                  <a:srgbClr val="6600CC"/>
                </a:solidFill>
                <a:hlinkClick r:id="rId7" action="ppaction://hlinkfile" tooltip="Gravitropisme"/>
              </a:rPr>
              <a:t>géotropisme</a:t>
            </a:r>
            <a:r>
              <a:rPr lang="fr-FR" sz="1400" b="0" dirty="0">
                <a:solidFill>
                  <a:srgbClr val="6600CC"/>
                </a:solidFill>
              </a:rPr>
              <a:t> positif, la présence d'une coiffe terminale et de poils absorbants, l'absence de </a:t>
            </a:r>
            <a:r>
              <a:rPr lang="fr-FR" sz="1400" b="0" dirty="0">
                <a:solidFill>
                  <a:srgbClr val="6600CC"/>
                </a:solidFill>
                <a:hlinkClick r:id="rId8" action="ppaction://hlinkfile" tooltip="Feuille"/>
              </a:rPr>
              <a:t>feuilles</a:t>
            </a:r>
            <a:r>
              <a:rPr lang="fr-FR" sz="1400" b="0" dirty="0">
                <a:solidFill>
                  <a:srgbClr val="6600CC"/>
                </a:solidFill>
              </a:rPr>
              <a:t> et de </a:t>
            </a:r>
            <a:r>
              <a:rPr lang="fr-FR" sz="1400" b="0" dirty="0">
                <a:solidFill>
                  <a:srgbClr val="6600CC"/>
                </a:solidFill>
                <a:hlinkClick r:id="rId9" action="ppaction://hlinkfile" tooltip="Bourgeon (botanique)"/>
              </a:rPr>
              <a:t>bourgeons</a:t>
            </a:r>
            <a:r>
              <a:rPr lang="fr-FR" sz="1400" b="0" dirty="0">
                <a:solidFill>
                  <a:srgbClr val="6600CC"/>
                </a:solidFill>
              </a:rPr>
              <a:t>. C'est ce dernier caractère qui la distingue fondamentalement de la tige.</a:t>
            </a:r>
          </a:p>
          <a:p>
            <a:pPr algn="just"/>
            <a:r>
              <a:rPr lang="fr-FR" sz="1400" b="0" dirty="0">
                <a:solidFill>
                  <a:srgbClr val="6600CC"/>
                </a:solidFill>
              </a:rPr>
              <a:t>Les racines sont souvent le siège de </a:t>
            </a:r>
            <a:r>
              <a:rPr lang="fr-FR" sz="1400" b="0" dirty="0">
                <a:solidFill>
                  <a:srgbClr val="6600CC"/>
                </a:solidFill>
                <a:hlinkClick r:id="rId10" action="ppaction://hlinkfile" tooltip="Symbiose"/>
              </a:rPr>
              <a:t>symbioses</a:t>
            </a:r>
            <a:r>
              <a:rPr lang="fr-FR" sz="1400" b="0" dirty="0">
                <a:solidFill>
                  <a:srgbClr val="6600CC"/>
                </a:solidFill>
              </a:rPr>
              <a:t> avec les </a:t>
            </a:r>
            <a:r>
              <a:rPr lang="fr-FR" sz="1400" b="0" dirty="0">
                <a:solidFill>
                  <a:srgbClr val="6600CC"/>
                </a:solidFill>
                <a:hlinkClick r:id="rId11" action="ppaction://hlinkfile" tooltip="Bactérie"/>
              </a:rPr>
              <a:t>bactéries</a:t>
            </a:r>
            <a:r>
              <a:rPr lang="fr-FR" sz="1400" b="0" dirty="0">
                <a:solidFill>
                  <a:srgbClr val="6600CC"/>
                </a:solidFill>
              </a:rPr>
              <a:t> et les </a:t>
            </a:r>
            <a:r>
              <a:rPr lang="fr-FR" sz="1400" b="0" dirty="0">
                <a:solidFill>
                  <a:srgbClr val="6600CC"/>
                </a:solidFill>
                <a:hlinkClick r:id="rId12" action="ppaction://hlinkfile" tooltip="Champignon"/>
              </a:rPr>
              <a:t>champignons</a:t>
            </a:r>
            <a:r>
              <a:rPr lang="fr-FR" sz="1400" b="0" dirty="0">
                <a:solidFill>
                  <a:srgbClr val="6600CC"/>
                </a:solidFill>
              </a:rPr>
              <a:t> du sol, en particulier pour le </a:t>
            </a:r>
            <a:r>
              <a:rPr lang="fr-FR" sz="1400" b="0" dirty="0">
                <a:solidFill>
                  <a:srgbClr val="6600CC"/>
                </a:solidFill>
                <a:hlinkClick r:id="rId13" action="ppaction://hlinkfile" tooltip="Fixation biologique de l'azote"/>
              </a:rPr>
              <a:t>métabolisme de l'azote</a:t>
            </a:r>
            <a:r>
              <a:rPr lang="fr-FR" sz="1400" b="0" dirty="0">
                <a:solidFill>
                  <a:srgbClr val="6600CC"/>
                </a:solidFill>
              </a:rPr>
              <a:t>. Les racines peuvent présenter des adaptations afin de faciliter le développement de la plante dans un environnement particulier (exemple des racines du </a:t>
            </a:r>
            <a:r>
              <a:rPr lang="fr-FR" sz="1400" b="0" dirty="0">
                <a:solidFill>
                  <a:srgbClr val="6600CC"/>
                </a:solidFill>
                <a:hlinkClick r:id="rId14" action="ppaction://hlinkfile" tooltip="Palétuvier"/>
              </a:rPr>
              <a:t>palétuvier</a:t>
            </a:r>
            <a:r>
              <a:rPr lang="fr-FR" sz="1400" b="0" dirty="0">
                <a:solidFill>
                  <a:srgbClr val="6600CC"/>
                </a:solidFill>
              </a:rPr>
              <a:t>). Dans certains cas les racines servent aussi à stocker des nutriments (exemple du </a:t>
            </a:r>
            <a:r>
              <a:rPr lang="fr-FR" sz="1400" b="0" dirty="0">
                <a:solidFill>
                  <a:srgbClr val="6600CC"/>
                </a:solidFill>
                <a:hlinkClick r:id="rId15" action="ppaction://hlinkfile" tooltip="Radis"/>
              </a:rPr>
              <a:t>radis</a:t>
            </a:r>
            <a:r>
              <a:rPr lang="fr-FR" sz="1400" b="0" dirty="0">
                <a:solidFill>
                  <a:srgbClr val="6600CC"/>
                </a:solidFill>
              </a:rPr>
              <a:t>, la </a:t>
            </a:r>
            <a:r>
              <a:rPr lang="fr-FR" sz="1400" b="0" dirty="0">
                <a:solidFill>
                  <a:srgbClr val="6600CC"/>
                </a:solidFill>
                <a:hlinkClick r:id="rId16" action="ppaction://hlinkfile" tooltip="Betterave"/>
              </a:rPr>
              <a:t>betterave</a:t>
            </a:r>
            <a:r>
              <a:rPr lang="fr-FR" sz="1400" b="0" dirty="0">
                <a:solidFill>
                  <a:srgbClr val="6600CC"/>
                </a:solidFill>
              </a:rPr>
              <a:t>, le </a:t>
            </a:r>
            <a:r>
              <a:rPr lang="fr-FR" sz="1400" b="0" dirty="0">
                <a:solidFill>
                  <a:srgbClr val="6600CC"/>
                </a:solidFill>
                <a:hlinkClick r:id="rId17" action="ppaction://hlinkfile" tooltip="Navet"/>
              </a:rPr>
              <a:t>navet</a:t>
            </a:r>
            <a:r>
              <a:rPr lang="fr-FR" sz="1400" b="0" dirty="0">
                <a:solidFill>
                  <a:srgbClr val="6600CC"/>
                </a:solidFill>
              </a:rPr>
              <a:t>, etc.). Certaines racines de plantes sont comestibles ou à usage médicinal, d'autres sont hautement toxiques.</a:t>
            </a:r>
          </a:p>
          <a:p>
            <a:pPr algn="just"/>
            <a:r>
              <a:rPr lang="fr-FR" sz="1400" b="0" dirty="0">
                <a:solidFill>
                  <a:srgbClr val="6600CC"/>
                </a:solidFill>
              </a:rPr>
              <a:t>Les racines sont les organes de pénétration des </a:t>
            </a:r>
            <a:r>
              <a:rPr lang="fr-FR" sz="1400" b="0" dirty="0">
                <a:solidFill>
                  <a:srgbClr val="6600CC"/>
                </a:solidFill>
                <a:hlinkClick r:id="rId18" action="ppaction://hlinkfile" tooltip="Herbicide"/>
              </a:rPr>
              <a:t>herbicides</a:t>
            </a:r>
            <a:r>
              <a:rPr lang="fr-FR" sz="1400" b="0" dirty="0">
                <a:solidFill>
                  <a:srgbClr val="6600CC"/>
                </a:solidFill>
              </a:rPr>
              <a:t> racinaires, employés pour lutter contre les </a:t>
            </a:r>
            <a:r>
              <a:rPr lang="fr-FR" sz="1400" b="0" dirty="0">
                <a:solidFill>
                  <a:srgbClr val="6600CC"/>
                </a:solidFill>
                <a:hlinkClick r:id="rId19" action="ppaction://hlinkfile" tooltip="Adventice"/>
              </a:rPr>
              <a:t>adventices</a:t>
            </a:r>
            <a:r>
              <a:rPr lang="fr-FR" sz="1400" b="0" dirty="0" smtClean="0">
                <a:solidFill>
                  <a:srgbClr val="6600CC"/>
                </a:solidFill>
              </a:rPr>
              <a:t>. Voir aussi </a:t>
            </a:r>
            <a:r>
              <a:rPr lang="fr-FR" sz="1400" i="1" dirty="0" smtClean="0">
                <a:solidFill>
                  <a:srgbClr val="6600CC"/>
                </a:solidFill>
              </a:rPr>
              <a:t>Enracinement</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Ravageur</a:t>
            </a:r>
            <a:r>
              <a:rPr lang="fr-FR" sz="1400" b="0" dirty="0">
                <a:solidFill>
                  <a:srgbClr val="6600CC"/>
                </a:solidFill>
              </a:rPr>
              <a:t> : Organisme capable de causer des dommages. Les ravageurs forestiers incluent des insectes, des maladies des arbres et des champignons nuisibles. </a:t>
            </a:r>
          </a:p>
          <a:p>
            <a:pPr algn="just" eaLnBrk="1" hangingPunct="1"/>
            <a:r>
              <a:rPr lang="fr-FR" sz="1400" i="1" dirty="0">
                <a:solidFill>
                  <a:srgbClr val="6600CC"/>
                </a:solidFill>
              </a:rPr>
              <a:t>Rabattre</a:t>
            </a:r>
            <a:r>
              <a:rPr lang="fr-FR" sz="1400" b="0" dirty="0">
                <a:solidFill>
                  <a:srgbClr val="6600CC"/>
                </a:solidFill>
              </a:rPr>
              <a:t> : tailler en coupant la cime, les gros rameaux d'un arbre. </a:t>
            </a:r>
          </a:p>
          <a:p>
            <a:pPr algn="just"/>
            <a:r>
              <a:rPr lang="fr-FR" sz="1400" i="1" dirty="0">
                <a:solidFill>
                  <a:srgbClr val="6600CC"/>
                </a:solidFill>
              </a:rPr>
              <a:t>Rameau</a:t>
            </a:r>
            <a:r>
              <a:rPr lang="fr-FR" sz="1400" dirty="0">
                <a:solidFill>
                  <a:srgbClr val="6600CC"/>
                </a:solidFill>
              </a:rPr>
              <a:t> (</a:t>
            </a:r>
            <a:r>
              <a:rPr lang="fr-FR" sz="1400" dirty="0">
                <a:solidFill>
                  <a:srgbClr val="6600CC"/>
                </a:solidFill>
                <a:hlinkClick r:id="rId3" action="ppaction://hlinkfile" tooltip="Botanique"/>
              </a:rPr>
              <a:t>botanique</a:t>
            </a:r>
            <a:r>
              <a:rPr lang="fr-FR" sz="1400" b="0" dirty="0">
                <a:solidFill>
                  <a:srgbClr val="6600CC"/>
                </a:solidFill>
              </a:rPr>
              <a:t>) :  petite branche d'</a:t>
            </a:r>
            <a:r>
              <a:rPr lang="fr-FR" sz="1400" b="0" dirty="0">
                <a:solidFill>
                  <a:srgbClr val="6600CC"/>
                </a:solidFill>
                <a:hlinkClick r:id="rId20" action="ppaction://hlinkfile" tooltip="Arbre"/>
              </a:rPr>
              <a:t>arbre</a:t>
            </a:r>
            <a:r>
              <a:rPr lang="fr-FR" sz="1400" b="0" dirty="0">
                <a:solidFill>
                  <a:srgbClr val="6600CC"/>
                </a:solidFill>
              </a:rPr>
              <a:t>. Tout comme l'</a:t>
            </a:r>
            <a:r>
              <a:rPr lang="fr-FR" sz="1400" b="0" dirty="0">
                <a:solidFill>
                  <a:srgbClr val="6600CC"/>
                </a:solidFill>
                <a:hlinkClick r:id="rId21" action="ppaction://hlinkfile" tooltip="Aubier"/>
              </a:rPr>
              <a:t>aubier</a:t>
            </a:r>
            <a:r>
              <a:rPr lang="fr-FR" sz="1400" b="0" dirty="0">
                <a:solidFill>
                  <a:srgbClr val="6600CC"/>
                </a:solidFill>
              </a:rPr>
              <a:t>, les rameaux de l'année constituent la partie vivante du </a:t>
            </a:r>
            <a:r>
              <a:rPr lang="fr-FR" sz="1400" b="0" dirty="0">
                <a:solidFill>
                  <a:srgbClr val="6600CC"/>
                </a:solidFill>
                <a:hlinkClick r:id="rId22" action="ppaction://hlinkfile" tooltip="Bois"/>
              </a:rPr>
              <a:t>bois</a:t>
            </a:r>
            <a:r>
              <a:rPr lang="fr-FR" sz="1400" b="0" dirty="0">
                <a:solidFill>
                  <a:srgbClr val="6600CC"/>
                </a:solidFill>
              </a:rPr>
              <a:t>. Ils sont composés de </a:t>
            </a:r>
            <a:r>
              <a:rPr lang="fr-FR" sz="1400" b="0" dirty="0">
                <a:solidFill>
                  <a:srgbClr val="6600CC"/>
                </a:solidFill>
                <a:hlinkClick r:id="rId23" action="ppaction://hlinkfile" tooltip="Lignine"/>
              </a:rPr>
              <a:t>lignine</a:t>
            </a:r>
            <a:r>
              <a:rPr lang="fr-FR" sz="1400" b="0" dirty="0">
                <a:solidFill>
                  <a:srgbClr val="6600CC"/>
                </a:solidFill>
              </a:rPr>
              <a:t> non polymérisée. Cette lignine jeune et facilement dégradable est utilisée pour fabriquer du </a:t>
            </a:r>
            <a:r>
              <a:rPr lang="fr-FR" sz="1400" b="0" dirty="0">
                <a:solidFill>
                  <a:srgbClr val="6600CC"/>
                </a:solidFill>
                <a:hlinkClick r:id="rId24" action="ppaction://hlinkfile" tooltip="Bois raméal fragmenté"/>
              </a:rPr>
              <a:t>bois raméal fragmenté</a:t>
            </a:r>
            <a:r>
              <a:rPr lang="fr-FR" sz="1400" b="0" dirty="0">
                <a:solidFill>
                  <a:srgbClr val="6600CC"/>
                </a:solidFill>
              </a:rPr>
              <a:t>.</a:t>
            </a:r>
          </a:p>
          <a:p>
            <a:pPr algn="just" eaLnBrk="1" hangingPunct="1"/>
            <a:r>
              <a:rPr lang="fr-FR" sz="1400" i="1" dirty="0">
                <a:solidFill>
                  <a:srgbClr val="6600CC"/>
                </a:solidFill>
              </a:rPr>
              <a:t>Ramification</a:t>
            </a:r>
            <a:r>
              <a:rPr lang="fr-FR" sz="1400" b="0" dirty="0">
                <a:solidFill>
                  <a:srgbClr val="6600CC"/>
                </a:solidFill>
              </a:rPr>
              <a:t> : Division d'un végétal. </a:t>
            </a:r>
            <a:r>
              <a:rPr lang="fr-FR" sz="1400" b="0" dirty="0">
                <a:solidFill>
                  <a:srgbClr val="6600CC"/>
                </a:solidFill>
                <a:hlinkClick r:id="rId25" action="ppaction://hlinkfile" tooltip="division"/>
              </a:rPr>
              <a:t>Division</a:t>
            </a:r>
            <a:r>
              <a:rPr lang="fr-FR" sz="1400" b="0" dirty="0">
                <a:solidFill>
                  <a:srgbClr val="6600CC"/>
                </a:solidFill>
              </a:rPr>
              <a:t> en </a:t>
            </a:r>
            <a:r>
              <a:rPr lang="fr-FR" sz="1400" b="0" dirty="0">
                <a:solidFill>
                  <a:srgbClr val="6600CC"/>
                </a:solidFill>
                <a:hlinkClick r:id="rId26" action="ppaction://hlinkfile" tooltip="plusieurs"/>
              </a:rPr>
              <a:t>plusieurs</a:t>
            </a:r>
            <a:r>
              <a:rPr lang="fr-FR" sz="1400" b="0" dirty="0">
                <a:solidFill>
                  <a:srgbClr val="6600CC"/>
                </a:solidFill>
              </a:rPr>
              <a:t> </a:t>
            </a:r>
            <a:r>
              <a:rPr lang="fr-FR" sz="1400" b="0" dirty="0">
                <a:solidFill>
                  <a:srgbClr val="6600CC"/>
                </a:solidFill>
                <a:hlinkClick r:id="rId27" action="ppaction://hlinkfile" tooltip="rameau"/>
              </a:rPr>
              <a:t>rameaux</a:t>
            </a:r>
            <a:r>
              <a:rPr lang="fr-FR" sz="1400" b="0" dirty="0">
                <a:solidFill>
                  <a:srgbClr val="6600CC"/>
                </a:solidFill>
              </a:rPr>
              <a:t> (d’une tige). Synonyme de </a:t>
            </a:r>
            <a:r>
              <a:rPr lang="fr-FR" sz="1400" b="0" dirty="0">
                <a:hlinkClick r:id="rId28" action="ppaction://hlinkfile" tooltip="arborisation"/>
              </a:rPr>
              <a:t>arborisation</a:t>
            </a:r>
            <a:r>
              <a:rPr lang="fr-FR" sz="1400" b="0" dirty="0">
                <a:solidFill>
                  <a:srgbClr val="6600CC"/>
                </a:solidFill>
              </a:rPr>
              <a:t>. </a:t>
            </a:r>
          </a:p>
          <a:p>
            <a:pPr algn="just" eaLnBrk="1" hangingPunct="1"/>
            <a:r>
              <a:rPr lang="fr-FR" sz="1400" i="1" dirty="0">
                <a:solidFill>
                  <a:srgbClr val="6600CC"/>
                </a:solidFill>
              </a:rPr>
              <a:t>Rampe</a:t>
            </a:r>
            <a:r>
              <a:rPr lang="fr-FR" sz="1400" b="0" dirty="0">
                <a:solidFill>
                  <a:srgbClr val="6600CC"/>
                </a:solidFill>
              </a:rPr>
              <a:t> : Voir premier dépôt transitoire. </a:t>
            </a:r>
          </a:p>
          <a:p>
            <a:pPr algn="just" eaLnBrk="1" hangingPunct="1"/>
            <a:r>
              <a:rPr lang="fr-FR" sz="1400" i="1" dirty="0">
                <a:solidFill>
                  <a:srgbClr val="6600CC"/>
                </a:solidFill>
              </a:rPr>
              <a:t>Ramure</a:t>
            </a:r>
            <a:r>
              <a:rPr lang="fr-FR" sz="1400" b="0" dirty="0">
                <a:solidFill>
                  <a:srgbClr val="6600CC"/>
                </a:solidFill>
              </a:rPr>
              <a:t> : Ensemble des branches d'un arbre Synonymes: </a:t>
            </a:r>
            <a:r>
              <a:rPr lang="fr-FR" sz="1400" b="0" dirty="0">
                <a:solidFill>
                  <a:srgbClr val="6600CC"/>
                </a:solidFill>
                <a:hlinkClick r:id="rId29"/>
              </a:rPr>
              <a:t>branchage</a:t>
            </a:r>
            <a:r>
              <a:rPr lang="fr-FR" sz="1400" b="0" dirty="0">
                <a:solidFill>
                  <a:srgbClr val="6600CC"/>
                </a:solidFill>
              </a:rPr>
              <a:t>. Voir aussi </a:t>
            </a:r>
            <a:r>
              <a:rPr lang="fr-FR" sz="1400" b="0" dirty="0">
                <a:solidFill>
                  <a:srgbClr val="6600CC"/>
                </a:solidFill>
                <a:hlinkClick r:id="rId30" action="ppaction://hlinkfile" tooltip="Synonymes de feuillage"/>
              </a:rPr>
              <a:t>feuillage</a:t>
            </a:r>
            <a:r>
              <a:rPr lang="fr-FR" sz="1400" b="0" dirty="0">
                <a:solidFill>
                  <a:srgbClr val="6600CC"/>
                </a:solidFill>
              </a:rPr>
              <a:t>, </a:t>
            </a:r>
            <a:r>
              <a:rPr lang="fr-FR" sz="1400" b="0" dirty="0">
                <a:solidFill>
                  <a:srgbClr val="6600CC"/>
                </a:solidFill>
                <a:hlinkClick r:id="rId31" action="ppaction://hlinkfile" tooltip="Synonymes de verdure"/>
              </a:rPr>
              <a:t>verdure</a:t>
            </a:r>
            <a:r>
              <a:rPr lang="fr-FR" sz="1400" b="0" dirty="0">
                <a:solidFill>
                  <a:srgbClr val="6600CC"/>
                </a:solidFill>
              </a:rPr>
              <a:t>, </a:t>
            </a:r>
            <a:r>
              <a:rPr lang="fr-FR" sz="1400" b="0" dirty="0">
                <a:solidFill>
                  <a:srgbClr val="6600CC"/>
                </a:solidFill>
                <a:hlinkClick r:id="rId32" action="ppaction://hlinkfile" tooltip="Synonymes de feuillaison"/>
              </a:rPr>
              <a:t>feuillaison</a:t>
            </a:r>
            <a:r>
              <a:rPr lang="fr-FR" sz="1400" b="0" dirty="0">
                <a:solidFill>
                  <a:srgbClr val="6600CC"/>
                </a:solidFill>
              </a:rPr>
              <a:t>, </a:t>
            </a:r>
            <a:r>
              <a:rPr lang="fr-FR" sz="1400" b="0" dirty="0">
                <a:solidFill>
                  <a:srgbClr val="6600CC"/>
                </a:solidFill>
                <a:hlinkClick r:id="rId33" action="ppaction://hlinkfile" tooltip="Synonymes de feuillée"/>
              </a:rPr>
              <a:t>feuillée</a:t>
            </a:r>
            <a:r>
              <a:rPr lang="fr-FR" sz="1400" b="0" dirty="0">
                <a:solidFill>
                  <a:srgbClr val="6600CC"/>
                </a:solidFill>
              </a:rPr>
              <a:t>, </a:t>
            </a:r>
            <a:r>
              <a:rPr lang="fr-FR" sz="1400" b="0" dirty="0">
                <a:solidFill>
                  <a:srgbClr val="6600CC"/>
                </a:solidFill>
                <a:hlinkClick r:id="rId34" action="ppaction://hlinkfile" tooltip="Synonymes de foliation"/>
              </a:rPr>
              <a:t>foliation</a:t>
            </a:r>
            <a:r>
              <a:rPr lang="fr-FR" sz="1400" b="0" dirty="0">
                <a:solidFill>
                  <a:srgbClr val="6600CC"/>
                </a:solidFill>
              </a:rPr>
              <a:t>, </a:t>
            </a:r>
            <a:r>
              <a:rPr lang="fr-FR" sz="1400" b="0" dirty="0">
                <a:solidFill>
                  <a:srgbClr val="6600CC"/>
                </a:solidFill>
                <a:hlinkClick r:id="rId35" action="ppaction://hlinkfile" tooltip="Synonymes de feuille"/>
              </a:rPr>
              <a:t>feuille</a:t>
            </a:r>
            <a:r>
              <a:rPr lang="fr-FR" sz="1400" b="0" dirty="0">
                <a:solidFill>
                  <a:srgbClr val="6600CC"/>
                </a:solidFill>
              </a:rPr>
              <a:t>, </a:t>
            </a:r>
            <a:r>
              <a:rPr lang="fr-FR" sz="1400" b="0" dirty="0">
                <a:solidFill>
                  <a:srgbClr val="6600CC"/>
                </a:solidFill>
                <a:hlinkClick r:id="rId36" action="ppaction://hlinkfile" tooltip="Synonymes de frondaison"/>
              </a:rPr>
              <a:t>frondaison</a:t>
            </a:r>
            <a:r>
              <a:rPr lang="fr-FR" sz="1400" b="0" dirty="0">
                <a:solidFill>
                  <a:srgbClr val="6600CC"/>
                </a:solidFill>
              </a:rPr>
              <a:t>, </a:t>
            </a:r>
            <a:r>
              <a:rPr lang="fr-FR" sz="1400" b="0" dirty="0">
                <a:solidFill>
                  <a:srgbClr val="6600CC"/>
                </a:solidFill>
                <a:hlinkClick r:id="rId37" action="ppaction://hlinkfile" tooltip="Synonymes de branche"/>
              </a:rPr>
              <a:t>branche</a:t>
            </a:r>
            <a:r>
              <a:rPr lang="fr-FR" sz="1400" b="0" dirty="0">
                <a:solidFill>
                  <a:srgbClr val="6600CC"/>
                </a:solidFill>
              </a:rPr>
              <a:t>, </a:t>
            </a:r>
            <a:r>
              <a:rPr lang="fr-FR" sz="1400" b="0" dirty="0">
                <a:solidFill>
                  <a:srgbClr val="6600CC"/>
                </a:solidFill>
                <a:hlinkClick r:id="rId38" action="ppaction://hlinkfile" tooltip="Synonymes de brindille"/>
              </a:rPr>
              <a:t>brindille</a:t>
            </a:r>
            <a:r>
              <a:rPr lang="fr-FR" sz="1400" b="0" dirty="0">
                <a:solidFill>
                  <a:srgbClr val="6600CC"/>
                </a:solidFill>
              </a:rPr>
              <a:t>, palme, pampre, </a:t>
            </a:r>
            <a:r>
              <a:rPr lang="fr-FR" sz="1400" b="0" dirty="0">
                <a:solidFill>
                  <a:srgbClr val="6600CC"/>
                </a:solidFill>
                <a:hlinkClick r:id="rId39" action="ppaction://hlinkfile" tooltip="Synonymes de rameau"/>
              </a:rPr>
              <a:t>rameau</a:t>
            </a:r>
            <a:r>
              <a:rPr lang="fr-FR" sz="1400" b="0" dirty="0">
                <a:solidFill>
                  <a:srgbClr val="6600CC"/>
                </a:solidFill>
              </a:rPr>
              <a:t>, </a:t>
            </a:r>
            <a:r>
              <a:rPr lang="fr-FR" sz="1400" b="0" dirty="0">
                <a:solidFill>
                  <a:srgbClr val="6600CC"/>
                </a:solidFill>
                <a:hlinkClick r:id="rId40" action="ppaction://hlinkfile" tooltip="Synonymes de ramée"/>
              </a:rPr>
              <a:t>ramée</a:t>
            </a:r>
            <a:r>
              <a:rPr lang="fr-FR" sz="1400" b="0" dirty="0">
                <a:solidFill>
                  <a:srgbClr val="6600CC"/>
                </a:solidFill>
              </a:rPr>
              <a:t>, </a:t>
            </a:r>
            <a:r>
              <a:rPr lang="fr-FR" sz="1400" b="0" dirty="0">
                <a:solidFill>
                  <a:srgbClr val="6600CC"/>
                </a:solidFill>
                <a:hlinkClick r:id="rId41" action="ppaction://hlinkfile" tooltip="Synonymes de ramille"/>
              </a:rPr>
              <a:t>ramille</a:t>
            </a:r>
            <a:r>
              <a:rPr lang="fr-FR" sz="1400" b="0" dirty="0">
                <a:solidFill>
                  <a:srgbClr val="6600CC"/>
                </a:solidFill>
              </a:rPr>
              <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A9E9B75-78EF-4C8A-9531-06D241BC65F9}" type="slidenum">
              <a:rPr lang="fr-FR" sz="1200" b="0">
                <a:solidFill>
                  <a:schemeClr val="tx1">
                    <a:tint val="75000"/>
                  </a:schemeClr>
                </a:solidFill>
                <a:latin typeface="Times New Roman" pitchFamily="18" charset="0"/>
              </a:rPr>
              <a:pPr algn="r" fontAlgn="auto">
                <a:spcBef>
                  <a:spcPts val="0"/>
                </a:spcBef>
                <a:spcAft>
                  <a:spcPts val="0"/>
                </a:spcAft>
                <a:defRPr/>
              </a:pPr>
              <a:t>198</a:t>
            </a:fld>
            <a:endParaRPr lang="fr-FR" sz="1200" b="0" dirty="0">
              <a:solidFill>
                <a:schemeClr val="tx1">
                  <a:tint val="75000"/>
                </a:schemeClr>
              </a:solidFill>
              <a:latin typeface="Times New Roman" pitchFamily="18" charset="0"/>
            </a:endParaRPr>
          </a:p>
        </p:txBody>
      </p:sp>
      <p:sp>
        <p:nvSpPr>
          <p:cNvPr id="191492" name="ZoneTexte 4"/>
          <p:cNvSpPr txBox="1">
            <a:spLocks noChangeArrowheads="1"/>
          </p:cNvSpPr>
          <p:nvPr/>
        </p:nvSpPr>
        <p:spPr bwMode="auto">
          <a:xfrm>
            <a:off x="142875" y="928688"/>
            <a:ext cx="88582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Ravageur</a:t>
            </a:r>
            <a:r>
              <a:rPr lang="fr-FR" sz="1400" b="0" dirty="0">
                <a:solidFill>
                  <a:srgbClr val="6600CC"/>
                </a:solidFill>
              </a:rPr>
              <a:t> : organismes ravageant ou dévastant des espèces cultivées. Ils peut être des insectes, acariens, rongeurs, nématodes, gastéropodes et petits vertébrés. Voir </a:t>
            </a:r>
            <a:r>
              <a:rPr lang="fr-FR" sz="1400" i="1" dirty="0">
                <a:solidFill>
                  <a:srgbClr val="6600CC"/>
                </a:solidFill>
              </a:rPr>
              <a:t>maladies des arbres </a:t>
            </a:r>
            <a:r>
              <a:rPr lang="fr-FR" sz="1400" b="0" dirty="0">
                <a:solidFill>
                  <a:srgbClr val="6600CC"/>
                </a:solidFill>
              </a:rPr>
              <a:t>et </a:t>
            </a:r>
            <a:r>
              <a:rPr lang="fr-FR" sz="1400" i="1" dirty="0">
                <a:solidFill>
                  <a:srgbClr val="6600CC"/>
                </a:solidFill>
              </a:rPr>
              <a:t>parasites</a:t>
            </a:r>
            <a:r>
              <a:rPr lang="fr-FR" sz="1400" b="0" dirty="0">
                <a:solidFill>
                  <a:srgbClr val="6600CC"/>
                </a:solidFill>
              </a:rPr>
              <a:t>.</a:t>
            </a:r>
            <a:endParaRPr lang="fr-FR" sz="1400" i="1" dirty="0">
              <a:solidFill>
                <a:srgbClr val="6600CC"/>
              </a:solidFill>
            </a:endParaRPr>
          </a:p>
          <a:p>
            <a:pPr algn="just" eaLnBrk="1" hangingPunct="1"/>
            <a:r>
              <a:rPr lang="fr-FR" sz="1400" i="1" dirty="0">
                <a:solidFill>
                  <a:srgbClr val="6600CC"/>
                </a:solidFill>
              </a:rPr>
              <a:t>Ravageur</a:t>
            </a:r>
            <a:r>
              <a:rPr lang="fr-FR" sz="1400" b="0" dirty="0">
                <a:solidFill>
                  <a:srgbClr val="6600CC"/>
                </a:solidFill>
              </a:rPr>
              <a:t> (insecte) : insecte nuisible pour les cultures agricoles, pour les arbres et la végétation en général. </a:t>
            </a:r>
          </a:p>
          <a:p>
            <a:pPr algn="just" eaLnBrk="1" hangingPunct="1"/>
            <a:r>
              <a:rPr lang="fr-FR" sz="1400" i="1" dirty="0">
                <a:solidFill>
                  <a:srgbClr val="6600CC"/>
                </a:solidFill>
                <a:hlinkClick r:id="rId2" tooltip="Reboisement"/>
              </a:rPr>
              <a:t>Reboisement</a:t>
            </a:r>
            <a:r>
              <a:rPr lang="fr-FR" sz="1400" b="0" dirty="0">
                <a:solidFill>
                  <a:srgbClr val="6600CC"/>
                </a:solidFill>
              </a:rPr>
              <a:t> : opération consistant à restaurer ou créer des zones </a:t>
            </a:r>
            <a:r>
              <a:rPr lang="fr-FR" sz="1400" b="0" dirty="0">
                <a:solidFill>
                  <a:srgbClr val="6600CC"/>
                </a:solidFill>
                <a:hlinkClick r:id="rId3" tooltip="Bois"/>
              </a:rPr>
              <a:t>boisées</a:t>
            </a:r>
            <a:r>
              <a:rPr lang="fr-FR" sz="1400" b="0" dirty="0">
                <a:solidFill>
                  <a:srgbClr val="6600CC"/>
                </a:solidFill>
              </a:rPr>
              <a:t> ou des </a:t>
            </a:r>
            <a:r>
              <a:rPr lang="fr-FR" sz="1400" b="0" dirty="0">
                <a:solidFill>
                  <a:srgbClr val="6600CC"/>
                </a:solidFill>
                <a:hlinkClick r:id="rId4" tooltip="Forêt"/>
              </a:rPr>
              <a:t>forêts</a:t>
            </a:r>
            <a:r>
              <a:rPr lang="fr-FR" sz="1400" b="0" dirty="0">
                <a:solidFill>
                  <a:srgbClr val="6600CC"/>
                </a:solidFill>
              </a:rPr>
              <a:t> qui ont été supprimées par </a:t>
            </a:r>
            <a:r>
              <a:rPr lang="fr-FR" sz="1400" b="0" dirty="0">
                <a:solidFill>
                  <a:srgbClr val="6600CC"/>
                </a:solidFill>
                <a:hlinkClick r:id="rId5" tooltip="Coupe rase"/>
              </a:rPr>
              <a:t>coupe rase</a:t>
            </a:r>
            <a:r>
              <a:rPr lang="fr-FR" sz="1400" b="0" dirty="0">
                <a:solidFill>
                  <a:srgbClr val="6600CC"/>
                </a:solidFill>
              </a:rPr>
              <a:t> (ou </a:t>
            </a:r>
            <a:r>
              <a:rPr lang="fr-FR" sz="1400" b="0" i="1" dirty="0">
                <a:solidFill>
                  <a:srgbClr val="6600CC"/>
                </a:solidFill>
              </a:rPr>
              <a:t>« coupe à blanc »</a:t>
            </a:r>
            <a:r>
              <a:rPr lang="fr-FR" sz="1400" b="0" dirty="0">
                <a:solidFill>
                  <a:srgbClr val="6600CC"/>
                </a:solidFill>
              </a:rPr>
              <a:t>) ou détruits par différentes causes dans le passé (</a:t>
            </a:r>
            <a:r>
              <a:rPr lang="fr-FR" sz="1400" b="0" dirty="0">
                <a:solidFill>
                  <a:srgbClr val="6600CC"/>
                </a:solidFill>
                <a:hlinkClick r:id="rId6" tooltip="Surexploitation"/>
              </a:rPr>
              <a:t>surexploitation</a:t>
            </a:r>
            <a:r>
              <a:rPr lang="fr-FR" sz="1400" b="0" dirty="0">
                <a:solidFill>
                  <a:srgbClr val="6600CC"/>
                </a:solidFill>
              </a:rPr>
              <a:t>, </a:t>
            </a:r>
            <a:r>
              <a:rPr lang="fr-FR" sz="1400" i="1" dirty="0">
                <a:solidFill>
                  <a:srgbClr val="6600CC"/>
                </a:solidFill>
                <a:hlinkClick r:id="rId7" tooltip="Incendie de forêt"/>
              </a:rPr>
              <a:t>incendie de forêt</a:t>
            </a:r>
            <a:r>
              <a:rPr lang="fr-FR" sz="1400" b="0" dirty="0">
                <a:solidFill>
                  <a:srgbClr val="6600CC"/>
                </a:solidFill>
              </a:rPr>
              <a:t>, </a:t>
            </a:r>
            <a:r>
              <a:rPr lang="fr-FR" sz="1400" b="0" dirty="0">
                <a:solidFill>
                  <a:srgbClr val="6600CC"/>
                </a:solidFill>
                <a:hlinkClick r:id="rId8" tooltip="Surpâturage"/>
              </a:rPr>
              <a:t>surpâturage</a:t>
            </a:r>
            <a:r>
              <a:rPr lang="fr-FR" sz="1400" b="0" dirty="0">
                <a:solidFill>
                  <a:srgbClr val="6600CC"/>
                </a:solidFill>
              </a:rPr>
              <a:t>, </a:t>
            </a:r>
            <a:r>
              <a:rPr lang="fr-FR" sz="1400" b="0" dirty="0">
                <a:solidFill>
                  <a:srgbClr val="6600CC"/>
                </a:solidFill>
                <a:hlinkClick r:id="rId9" tooltip="Guerre"/>
              </a:rPr>
              <a:t>guerre</a:t>
            </a:r>
            <a:r>
              <a:rPr lang="fr-FR" sz="1400" b="0" dirty="0">
                <a:solidFill>
                  <a:srgbClr val="6600CC"/>
                </a:solidFill>
              </a:rPr>
              <a:t>, tempête …). Voir </a:t>
            </a:r>
            <a:r>
              <a:rPr lang="fr-FR" sz="1400" i="1" dirty="0">
                <a:solidFill>
                  <a:srgbClr val="6600CC"/>
                </a:solidFill>
                <a:hlinkClick r:id="rId10" tooltip="Forêts de protection"/>
              </a:rPr>
              <a:t>forêts de protection</a:t>
            </a:r>
            <a:r>
              <a:rPr lang="fr-FR" sz="1400" b="0" dirty="0">
                <a:solidFill>
                  <a:srgbClr val="6600CC"/>
                </a:solidFill>
              </a:rPr>
              <a:t>.</a:t>
            </a:r>
            <a:r>
              <a:rPr lang="fr-FR" sz="1400" dirty="0">
                <a:solidFill>
                  <a:srgbClr val="6600CC"/>
                </a:solidFill>
              </a:rPr>
              <a:t> </a:t>
            </a:r>
          </a:p>
          <a:p>
            <a:pPr algn="just" eaLnBrk="1" hangingPunct="1"/>
            <a:r>
              <a:rPr lang="fr-FR" sz="1400" i="1" dirty="0">
                <a:solidFill>
                  <a:srgbClr val="6600CC"/>
                </a:solidFill>
              </a:rPr>
              <a:t>Recépage </a:t>
            </a:r>
            <a:r>
              <a:rPr lang="fr-FR" sz="1400" b="0" dirty="0">
                <a:solidFill>
                  <a:srgbClr val="6600CC"/>
                </a:solidFill>
              </a:rPr>
              <a:t>: Action qui consiste à couper un arbre près du sol pour permettre la repousse des rejets.</a:t>
            </a:r>
          </a:p>
          <a:p>
            <a:pPr algn="just" eaLnBrk="1" hangingPunct="1"/>
            <a:r>
              <a:rPr lang="fr-FR" sz="1400" i="1" dirty="0">
                <a:solidFill>
                  <a:srgbClr val="6600CC"/>
                </a:solidFill>
              </a:rPr>
              <a:t>Récolte</a:t>
            </a:r>
            <a:r>
              <a:rPr lang="fr-FR" sz="1400" b="0" dirty="0">
                <a:solidFill>
                  <a:srgbClr val="6600CC"/>
                </a:solidFill>
              </a:rPr>
              <a:t> : Ensemble des opérations allant de la planification préalable aux évaluations après récolte, en passant par l'abattage des arbres et le débardage de leurs troncs ou de toute autre partie utilisable hors de la forêt en vue de leur transformation ultérieure en produits industriels. On parle aussi de récolte du bois.</a:t>
            </a:r>
          </a:p>
          <a:p>
            <a:pPr algn="just" eaLnBrk="1" hangingPunct="1"/>
            <a:r>
              <a:rPr lang="fr-FR" sz="1400" i="1" dirty="0">
                <a:solidFill>
                  <a:srgbClr val="6600CC"/>
                </a:solidFill>
              </a:rPr>
              <a:t>Récolte sélective</a:t>
            </a:r>
            <a:r>
              <a:rPr lang="fr-FR" sz="1400" b="0" dirty="0">
                <a:solidFill>
                  <a:srgbClr val="6600CC"/>
                </a:solidFill>
              </a:rPr>
              <a:t> : Voir systèmes de </a:t>
            </a:r>
            <a:r>
              <a:rPr lang="fr-FR" sz="1400" i="1" dirty="0">
                <a:solidFill>
                  <a:srgbClr val="6600CC"/>
                </a:solidFill>
              </a:rPr>
              <a:t>récolte polycyclique</a:t>
            </a:r>
            <a:r>
              <a:rPr lang="fr-FR" sz="1400" b="0" dirty="0">
                <a:solidFill>
                  <a:srgbClr val="6600CC"/>
                </a:solidFill>
              </a:rPr>
              <a:t>.</a:t>
            </a:r>
          </a:p>
          <a:p>
            <a:pPr algn="just" eaLnBrk="1" hangingPunct="1"/>
            <a:r>
              <a:rPr lang="fr-FR" sz="1400" i="1" dirty="0">
                <a:solidFill>
                  <a:srgbClr val="6600CC"/>
                </a:solidFill>
              </a:rPr>
              <a:t>Recrû [forestier] [naturel] </a:t>
            </a:r>
            <a:r>
              <a:rPr lang="fr-FR" sz="1400" b="0" dirty="0">
                <a:solidFill>
                  <a:srgbClr val="6600CC"/>
                </a:solidFill>
              </a:rPr>
              <a:t>: a) Végétation spontanée naturelle apparue après un certain nombre d'années dans les plantations. b</a:t>
            </a:r>
            <a:r>
              <a:rPr lang="fr-FR" sz="1400" b="0" dirty="0">
                <a:solidFill>
                  <a:srgbClr val="6600CC"/>
                </a:solidFill>
              </a:rPr>
              <a:t>) Ensemble des rejets et drageons apparaissant après coupe</a:t>
            </a:r>
            <a:r>
              <a:rPr lang="fr-FR" sz="1400" b="0" dirty="0" smtClean="0">
                <a:solidFill>
                  <a:srgbClr val="6600CC"/>
                </a:solidFill>
              </a:rPr>
              <a:t>. </a:t>
            </a:r>
            <a:r>
              <a:rPr lang="fr-FR" sz="1400" b="0" dirty="0">
                <a:solidFill>
                  <a:srgbClr val="6600CC"/>
                </a:solidFill>
              </a:rPr>
              <a:t>c</a:t>
            </a:r>
            <a:r>
              <a:rPr lang="fr-FR" sz="1400" b="0" dirty="0" smtClean="0">
                <a:solidFill>
                  <a:srgbClr val="6600CC"/>
                </a:solidFill>
              </a:rPr>
              <a:t>) </a:t>
            </a:r>
            <a:r>
              <a:rPr lang="fr-FR" sz="1400" b="0" dirty="0">
                <a:solidFill>
                  <a:srgbClr val="6600CC"/>
                </a:solidFill>
              </a:rPr>
              <a:t>Bois repoussé après la coupe (exemple : « Ces recrus, ou </a:t>
            </a:r>
            <a:r>
              <a:rPr lang="fr-FR" sz="1400" b="0" i="1" dirty="0">
                <a:solidFill>
                  <a:srgbClr val="6600CC"/>
                </a:solidFill>
              </a:rPr>
              <a:t>jachères</a:t>
            </a:r>
            <a:r>
              <a:rPr lang="fr-FR" sz="1400" b="0" dirty="0">
                <a:solidFill>
                  <a:srgbClr val="6600CC"/>
                </a:solidFill>
              </a:rPr>
              <a:t> appelées localement </a:t>
            </a:r>
            <a:r>
              <a:rPr lang="fr-FR" sz="1400" b="0" i="1" dirty="0" err="1">
                <a:solidFill>
                  <a:srgbClr val="6600CC"/>
                </a:solidFill>
              </a:rPr>
              <a:t>kapoka</a:t>
            </a:r>
            <a:r>
              <a:rPr lang="fr-FR" sz="1400" b="0" dirty="0">
                <a:solidFill>
                  <a:srgbClr val="6600CC"/>
                </a:solidFill>
              </a:rPr>
              <a:t>, sont des lieux de collecte privilégiés et ce à différents niveaux (bois de chauffe et bois d’œuvre, plantes médicinales et rituelles, plantes indicatrices de la saisonnalité mais également de la fertilité du milieu).‘ » in S. M. Carrière ''et al.'', '</a:t>
            </a:r>
            <a:r>
              <a:rPr lang="fr-FR" sz="1400" b="0" i="1" dirty="0">
                <a:solidFill>
                  <a:srgbClr val="6600CC"/>
                </a:solidFill>
              </a:rPr>
              <a:t>'Savoirs et usages des recrus post-agricoles du pays Betsiléo : Valorisation d'une biodiversité oubliée à Madagascar</a:t>
            </a:r>
            <a:r>
              <a:rPr lang="fr-FR" sz="1400" b="0" dirty="0">
                <a:solidFill>
                  <a:srgbClr val="6600CC"/>
                </a:solidFill>
              </a:rPr>
              <a:t>'').</a:t>
            </a:r>
          </a:p>
          <a:p>
            <a:pPr algn="just" eaLnBrk="1" hangingPunct="1"/>
            <a:r>
              <a:rPr lang="fr-FR" sz="1400" i="1" dirty="0">
                <a:solidFill>
                  <a:srgbClr val="6600CC"/>
                </a:solidFill>
              </a:rPr>
              <a:t>Reforestation</a:t>
            </a:r>
            <a:r>
              <a:rPr lang="fr-FR" sz="1400" b="0" dirty="0">
                <a:solidFill>
                  <a:srgbClr val="6600CC"/>
                </a:solidFill>
              </a:rPr>
              <a:t> : voir </a:t>
            </a:r>
            <a:r>
              <a:rPr lang="fr-FR" sz="1400" i="1" dirty="0">
                <a:solidFill>
                  <a:srgbClr val="6600CC"/>
                </a:solidFill>
              </a:rPr>
              <a:t>Reboisement</a:t>
            </a:r>
            <a:r>
              <a:rPr lang="fr-FR" sz="1400" b="0" dirty="0">
                <a:solidFill>
                  <a:srgbClr val="6600CC"/>
                </a:solidFill>
              </a:rPr>
              <a:t>.</a:t>
            </a:r>
          </a:p>
          <a:p>
            <a:pPr algn="just" eaLnBrk="1" hangingPunct="1"/>
            <a:r>
              <a:rPr lang="fr-FR" sz="1400" i="1" dirty="0">
                <a:solidFill>
                  <a:srgbClr val="6600CC"/>
                </a:solidFill>
              </a:rPr>
              <a:t>Refuge</a:t>
            </a:r>
            <a:r>
              <a:rPr lang="fr-FR" sz="1400" b="0" dirty="0">
                <a:solidFill>
                  <a:srgbClr val="6600CC"/>
                </a:solidFill>
              </a:rPr>
              <a:t> : Région où des communautés biologiques sont restées relativement peu perturbées pendant des périodes, par ailleurs, défavorables à leur survie.</a:t>
            </a:r>
          </a:p>
          <a:p>
            <a:pPr algn="just" eaLnBrk="1" hangingPunct="1"/>
            <a:r>
              <a:rPr lang="fr-FR" sz="1400" i="1" dirty="0">
                <a:solidFill>
                  <a:srgbClr val="6600CC"/>
                </a:solidFill>
                <a:hlinkClick r:id="rId11" tooltip="Régénération"/>
              </a:rPr>
              <a:t>Régénération</a:t>
            </a:r>
            <a:r>
              <a:rPr lang="fr-FR" sz="1400" b="0" dirty="0">
                <a:solidFill>
                  <a:srgbClr val="6600CC"/>
                </a:solidFill>
              </a:rPr>
              <a:t> : Croissance des jeunes arbres, soit naturelle, soit stimulée artificiellement. La régénération naturelle se fait lorsque les arbres dispersent des graines ou par rejets de taillis. Tandis que l'intervention humaine, par la plantation d'arbres, permet la régénération artificielle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9328971-44DB-4AA3-B331-D3AB55D3C05C}" type="slidenum">
              <a:rPr lang="fr-FR" sz="1200" b="0">
                <a:solidFill>
                  <a:schemeClr val="tx1">
                    <a:tint val="75000"/>
                  </a:schemeClr>
                </a:solidFill>
                <a:latin typeface="Times New Roman" pitchFamily="18" charset="0"/>
              </a:rPr>
              <a:pPr algn="r" fontAlgn="auto">
                <a:spcBef>
                  <a:spcPts val="0"/>
                </a:spcBef>
                <a:spcAft>
                  <a:spcPts val="0"/>
                </a:spcAft>
                <a:defRPr/>
              </a:pPr>
              <a:t>199</a:t>
            </a:fld>
            <a:endParaRPr lang="fr-FR" sz="1200" b="0" dirty="0">
              <a:solidFill>
                <a:schemeClr val="tx1">
                  <a:tint val="75000"/>
                </a:schemeClr>
              </a:solidFill>
              <a:latin typeface="Times New Roman" pitchFamily="18" charset="0"/>
            </a:endParaRPr>
          </a:p>
        </p:txBody>
      </p:sp>
      <p:sp>
        <p:nvSpPr>
          <p:cNvPr id="192516" name="ZoneTexte 4"/>
          <p:cNvSpPr txBox="1">
            <a:spLocks noChangeArrowheads="1"/>
          </p:cNvSpPr>
          <p:nvPr/>
        </p:nvSpPr>
        <p:spPr bwMode="auto">
          <a:xfrm>
            <a:off x="142875" y="928689"/>
            <a:ext cx="8847138"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Régénération artificielle </a:t>
            </a:r>
            <a:r>
              <a:rPr lang="fr-FR" sz="1400" b="0" i="1" dirty="0">
                <a:solidFill>
                  <a:srgbClr val="6600CC"/>
                </a:solidFill>
              </a:rPr>
              <a:t>: </a:t>
            </a:r>
            <a:r>
              <a:rPr lang="fr-FR" sz="1400" b="0" dirty="0">
                <a:solidFill>
                  <a:srgbClr val="6600CC"/>
                </a:solidFill>
              </a:rPr>
              <a:t>a) plantation de jeunes pousses d’arbres (souvent dans des zones ayant subies des coupes rases). b) Jeune peuplement créé artificiellement par semis ou plantation.</a:t>
            </a:r>
          </a:p>
          <a:p>
            <a:pPr algn="just" eaLnBrk="1" hangingPunct="1"/>
            <a:r>
              <a:rPr lang="fr-FR" sz="1400" i="1" dirty="0" smtClean="0">
                <a:solidFill>
                  <a:srgbClr val="6600CC"/>
                </a:solidFill>
              </a:rPr>
              <a:t>Régénération </a:t>
            </a:r>
            <a:r>
              <a:rPr lang="fr-FR" sz="1400" i="1" dirty="0">
                <a:solidFill>
                  <a:srgbClr val="6600CC"/>
                </a:solidFill>
              </a:rPr>
              <a:t>naturelle </a:t>
            </a:r>
            <a:r>
              <a:rPr lang="fr-FR" sz="1400" b="0" dirty="0">
                <a:solidFill>
                  <a:srgbClr val="6600CC"/>
                </a:solidFill>
              </a:rPr>
              <a:t>: Capacité d'un milieu, le plus souvent forestier, à se reconstituer sans intervention extérieure suite à une perturbation (catastrophe naturelle, exploitation forestière...).En sylviculture, c'est une technique de gestion forestière à la fois économique et écologique. Elle constitue des massifs forestiers plus riches en biodiversité qu'une sylviculture mono-spécifique. Régénération spontanée du couvert forestier.</a:t>
            </a:r>
          </a:p>
          <a:p>
            <a:pPr algn="just" eaLnBrk="1" hangingPunct="1"/>
            <a:r>
              <a:rPr lang="fr-FR" sz="1400" i="1" dirty="0">
                <a:solidFill>
                  <a:srgbClr val="6600CC"/>
                </a:solidFill>
              </a:rPr>
              <a:t>Régénération préétablie </a:t>
            </a:r>
            <a:r>
              <a:rPr lang="fr-FR" sz="1400" b="0" dirty="0">
                <a:solidFill>
                  <a:srgbClr val="6600CC"/>
                </a:solidFill>
              </a:rPr>
              <a:t>: Voir </a:t>
            </a:r>
            <a:r>
              <a:rPr lang="fr-FR" sz="1400" i="1" dirty="0">
                <a:solidFill>
                  <a:srgbClr val="6600CC"/>
                </a:solidFill>
              </a:rPr>
              <a:t>régénération préexistante</a:t>
            </a:r>
            <a:r>
              <a:rPr lang="fr-FR" sz="1400" b="0" dirty="0">
                <a:solidFill>
                  <a:srgbClr val="6600CC"/>
                </a:solidFill>
              </a:rPr>
              <a:t>.</a:t>
            </a:r>
          </a:p>
          <a:p>
            <a:pPr algn="just" eaLnBrk="1" hangingPunct="1"/>
            <a:r>
              <a:rPr lang="fr-FR" sz="1400" i="1" dirty="0">
                <a:solidFill>
                  <a:srgbClr val="6600CC"/>
                </a:solidFill>
              </a:rPr>
              <a:t>Régénération préexistante </a:t>
            </a:r>
            <a:r>
              <a:rPr lang="fr-FR" sz="1400" b="0" dirty="0">
                <a:solidFill>
                  <a:srgbClr val="6600CC"/>
                </a:solidFill>
              </a:rPr>
              <a:t>: Petits arbres (jeunes plants ou gaules) déjà présents dans la forêt au moment de la récolte de bois d'œuvre. On parle aussi de régénération préétablie.</a:t>
            </a:r>
          </a:p>
          <a:p>
            <a:pPr algn="just" eaLnBrk="1" hangingPunct="1"/>
            <a:r>
              <a:rPr lang="fr-FR" sz="1400" i="1" dirty="0">
                <a:solidFill>
                  <a:srgbClr val="6600CC"/>
                </a:solidFill>
                <a:hlinkClick r:id="rId2"/>
              </a:rPr>
              <a:t>Régime de futaie</a:t>
            </a:r>
            <a:r>
              <a:rPr lang="fr-FR" sz="1400" i="1" dirty="0">
                <a:solidFill>
                  <a:srgbClr val="6600CC"/>
                </a:solidFill>
              </a:rPr>
              <a:t> </a:t>
            </a:r>
            <a:r>
              <a:rPr lang="fr-FR" sz="1400" b="0" dirty="0">
                <a:solidFill>
                  <a:srgbClr val="6600CC"/>
                </a:solidFill>
              </a:rPr>
              <a:t>: Méthode d'</a:t>
            </a:r>
            <a:r>
              <a:rPr lang="fr-FR" sz="1400" b="0" dirty="0">
                <a:solidFill>
                  <a:srgbClr val="6600CC"/>
                </a:solidFill>
                <a:hlinkClick r:id="rId3" tooltip="Aménagement forestier"/>
              </a:rPr>
              <a:t>aménagement forestier</a:t>
            </a:r>
            <a:r>
              <a:rPr lang="fr-FR" sz="1400" b="0" dirty="0">
                <a:solidFill>
                  <a:srgbClr val="6600CC"/>
                </a:solidFill>
              </a:rPr>
              <a:t> dans laquelle tous les arbres sont issus de semis. Plusieurs modes de gestion (des futaies) en ont été développés. Voir </a:t>
            </a:r>
            <a:r>
              <a:rPr lang="fr-FR" sz="1400" b="0" dirty="0">
                <a:solidFill>
                  <a:srgbClr val="6600CC"/>
                </a:solidFill>
                <a:hlinkClick r:id="rId4" tooltip="Futaie"/>
              </a:rPr>
              <a:t>futaie</a:t>
            </a:r>
            <a:r>
              <a:rPr lang="fr-FR" sz="1400" b="0" dirty="0">
                <a:solidFill>
                  <a:srgbClr val="6600CC"/>
                </a:solidFill>
              </a:rPr>
              <a:t>.</a:t>
            </a:r>
          </a:p>
          <a:p>
            <a:pPr algn="just" eaLnBrk="1" hangingPunct="1"/>
            <a:r>
              <a:rPr lang="fr-FR" sz="1400" i="1" dirty="0">
                <a:solidFill>
                  <a:srgbClr val="6600CC"/>
                </a:solidFill>
              </a:rPr>
              <a:t>Régime forestier</a:t>
            </a:r>
            <a:r>
              <a:rPr lang="fr-FR" sz="1400" b="0" dirty="0">
                <a:solidFill>
                  <a:srgbClr val="6600CC"/>
                </a:solidFill>
              </a:rPr>
              <a:t> : Réglementation relative à l’aménagement des forêts de l’État, des collectivités territoriales et de certaines institutions, et définie par le Code forestier.</a:t>
            </a:r>
          </a:p>
          <a:p>
            <a:pPr algn="just"/>
            <a:r>
              <a:rPr lang="fr-FR" sz="1400" i="1" dirty="0">
                <a:solidFill>
                  <a:srgbClr val="6600CC"/>
                </a:solidFill>
              </a:rPr>
              <a:t>Régime de </a:t>
            </a:r>
            <a:r>
              <a:rPr lang="fr-FR" sz="1400" i="1" dirty="0">
                <a:solidFill>
                  <a:srgbClr val="6600CC"/>
                </a:solidFill>
                <a:hlinkClick r:id="rId5" action="ppaction://hlinkfile" tooltip="Taillis"/>
              </a:rPr>
              <a:t>taillis</a:t>
            </a:r>
            <a:r>
              <a:rPr lang="fr-FR" sz="1400" i="1" dirty="0">
                <a:solidFill>
                  <a:srgbClr val="6600CC"/>
                </a:solidFill>
              </a:rPr>
              <a:t> </a:t>
            </a:r>
            <a:r>
              <a:rPr lang="fr-FR" sz="1400" b="0" dirty="0">
                <a:solidFill>
                  <a:srgbClr val="6600CC"/>
                </a:solidFill>
              </a:rPr>
              <a:t>: méthode traditionnelle d'</a:t>
            </a:r>
            <a:r>
              <a:rPr lang="fr-FR" sz="1400" b="0" dirty="0">
                <a:solidFill>
                  <a:srgbClr val="6600CC"/>
                </a:solidFill>
                <a:hlinkClick r:id="rId3" action="ppaction://hlinkfile" tooltip="Aménagement forestier"/>
              </a:rPr>
              <a:t>aménagement forestier</a:t>
            </a:r>
            <a:r>
              <a:rPr lang="fr-FR" sz="1400" b="0" dirty="0">
                <a:solidFill>
                  <a:srgbClr val="6600CC"/>
                </a:solidFill>
              </a:rPr>
              <a:t> dans laquelle les </a:t>
            </a:r>
            <a:r>
              <a:rPr lang="fr-FR" sz="1400" b="0" dirty="0">
                <a:solidFill>
                  <a:srgbClr val="6600CC"/>
                </a:solidFill>
                <a:hlinkClick r:id="rId6" action="ppaction://hlinkfile" tooltip="Rejet (botanique)"/>
              </a:rPr>
              <a:t>rejets</a:t>
            </a:r>
            <a:r>
              <a:rPr lang="fr-FR" sz="1400" b="0" dirty="0">
                <a:solidFill>
                  <a:srgbClr val="6600CC"/>
                </a:solidFill>
              </a:rPr>
              <a:t> des souches de </a:t>
            </a:r>
            <a:r>
              <a:rPr lang="fr-FR" sz="1400" b="0" dirty="0">
                <a:solidFill>
                  <a:srgbClr val="6600CC"/>
                </a:solidFill>
                <a:hlinkClick r:id="rId7" action="ppaction://hlinkfile" tooltip="Feuillus"/>
              </a:rPr>
              <a:t>feuillus</a:t>
            </a:r>
            <a:r>
              <a:rPr lang="fr-FR" sz="1400" b="0" dirty="0">
                <a:solidFill>
                  <a:srgbClr val="6600CC"/>
                </a:solidFill>
              </a:rPr>
              <a:t> (les </a:t>
            </a:r>
            <a:r>
              <a:rPr lang="fr-FR" sz="1400" b="0" dirty="0">
                <a:solidFill>
                  <a:srgbClr val="6600CC"/>
                </a:solidFill>
                <a:hlinkClick r:id="rId8" action="ppaction://hlinkfile" tooltip="Résineux"/>
              </a:rPr>
              <a:t>résineux</a:t>
            </a:r>
            <a:r>
              <a:rPr lang="fr-FR" sz="1400" b="0" dirty="0">
                <a:solidFill>
                  <a:srgbClr val="6600CC"/>
                </a:solidFill>
              </a:rPr>
              <a:t> ne donnent généralement pas de </a:t>
            </a:r>
            <a:r>
              <a:rPr lang="fr-FR" sz="1400" b="0" dirty="0">
                <a:solidFill>
                  <a:srgbClr val="6600CC"/>
                </a:solidFill>
                <a:hlinkClick r:id="rId6" action="ppaction://hlinkfile" tooltip="Rejet (botanique)"/>
              </a:rPr>
              <a:t>rejets</a:t>
            </a:r>
            <a:r>
              <a:rPr lang="fr-FR" sz="1400" b="0" dirty="0">
                <a:solidFill>
                  <a:srgbClr val="6600CC"/>
                </a:solidFill>
              </a:rPr>
              <a:t>) sont régulièrement </a:t>
            </a:r>
            <a:r>
              <a:rPr lang="fr-FR" sz="1400" b="0" dirty="0">
                <a:solidFill>
                  <a:srgbClr val="6600CC"/>
                </a:solidFill>
                <a:hlinkClick r:id="rId9" action="ppaction://hlinkfile" tooltip="Émondage"/>
              </a:rPr>
              <a:t>émondés</a:t>
            </a:r>
            <a:r>
              <a:rPr lang="fr-FR" sz="1400" b="0" dirty="0">
                <a:solidFill>
                  <a:srgbClr val="6600CC"/>
                </a:solidFill>
              </a:rPr>
              <a:t>. Après avoir été coupée, la </a:t>
            </a:r>
            <a:r>
              <a:rPr lang="fr-FR" sz="1400" b="0" dirty="0">
                <a:solidFill>
                  <a:srgbClr val="6600CC"/>
                </a:solidFill>
                <a:hlinkClick r:id="rId10" action="ppaction://hlinkfile" tooltip="Souche"/>
              </a:rPr>
              <a:t>souche</a:t>
            </a:r>
            <a:r>
              <a:rPr lang="fr-FR" sz="1400" b="0" dirty="0">
                <a:solidFill>
                  <a:srgbClr val="6600CC"/>
                </a:solidFill>
              </a:rPr>
              <a:t> de l'arbre génère des brins. Une fois que les brins ont atteint des dimensions acceptables, on pratique donc une </a:t>
            </a:r>
            <a:r>
              <a:rPr lang="fr-FR" sz="1400" b="0" dirty="0">
                <a:solidFill>
                  <a:srgbClr val="6600CC"/>
                </a:solidFill>
                <a:hlinkClick r:id="rId11" action="ppaction://hlinkfile" tooltip="Coupe à blanc"/>
              </a:rPr>
              <a:t>coupe à blanc</a:t>
            </a:r>
            <a:r>
              <a:rPr lang="fr-FR" sz="1400" b="0" dirty="0">
                <a:solidFill>
                  <a:srgbClr val="6600CC"/>
                </a:solidFill>
              </a:rPr>
              <a:t>. De nouveaux brins apparaîtront à nouveau et ce cycle peut être utilisé jusqu’à épuisement de la souche. Ce type de </a:t>
            </a:r>
            <a:r>
              <a:rPr lang="fr-FR" sz="1400" b="0" dirty="0">
                <a:solidFill>
                  <a:srgbClr val="6600CC"/>
                </a:solidFill>
                <a:hlinkClick r:id="rId12" action="ppaction://hlinkfile" tooltip="Régime forestier"/>
              </a:rPr>
              <a:t>régime forestier</a:t>
            </a:r>
            <a:r>
              <a:rPr lang="fr-FR" sz="1400" b="0" dirty="0">
                <a:solidFill>
                  <a:srgbClr val="6600CC"/>
                </a:solidFill>
              </a:rPr>
              <a:t> est principalement utilisé pour produire du </a:t>
            </a:r>
            <a:r>
              <a:rPr lang="fr-FR" sz="1400" b="0" dirty="0">
                <a:solidFill>
                  <a:srgbClr val="6600CC"/>
                </a:solidFill>
                <a:hlinkClick r:id="rId13" action="ppaction://hlinkfile" tooltip="Bois de chauffage"/>
              </a:rPr>
              <a:t>bois de chauffage</a:t>
            </a:r>
            <a:r>
              <a:rPr lang="fr-FR" sz="1400" b="0" dirty="0" smtClean="0">
                <a:solidFill>
                  <a:srgbClr val="6600CC"/>
                </a:solidFill>
              </a:rPr>
              <a:t>. Pour </a:t>
            </a:r>
            <a:r>
              <a:rPr lang="fr-FR" sz="1400" b="0" dirty="0">
                <a:solidFill>
                  <a:srgbClr val="6600CC"/>
                </a:solidFill>
              </a:rPr>
              <a:t>le taillis simple, tous les brins de même souche sont coupés en même temps. Ils ont donc tous le même âge. Mais il est possible de pratiquer une coupe irrégulière</a:t>
            </a:r>
            <a:r>
              <a:rPr lang="fr-FR" sz="1400" b="0" dirty="0" smtClean="0">
                <a:solidFill>
                  <a:srgbClr val="6600CC"/>
                </a:solidFill>
              </a:rPr>
              <a:t>. Le </a:t>
            </a:r>
            <a:r>
              <a:rPr lang="fr-FR" sz="1400" b="0" dirty="0">
                <a:solidFill>
                  <a:srgbClr val="6600CC"/>
                </a:solidFill>
                <a:hlinkClick r:id="rId14" action="ppaction://hlinkfile" tooltip="Taillis à courte rotation"/>
              </a:rPr>
              <a:t>taillis à courte rotation</a:t>
            </a:r>
            <a:r>
              <a:rPr lang="fr-FR" sz="1400" b="0" dirty="0">
                <a:solidFill>
                  <a:srgbClr val="6600CC"/>
                </a:solidFill>
              </a:rPr>
              <a:t>, ou TCR, est une variante du mode de traitement sylvicole "taillis simple</a:t>
            </a:r>
            <a:r>
              <a:rPr lang="fr-FR" sz="1400" b="0" dirty="0" smtClean="0">
                <a:solidFill>
                  <a:srgbClr val="6600CC"/>
                </a:solidFill>
              </a:rPr>
              <a:t>". Dans </a:t>
            </a:r>
            <a:r>
              <a:rPr lang="fr-FR" sz="1400" b="0" dirty="0">
                <a:solidFill>
                  <a:srgbClr val="6600CC"/>
                </a:solidFill>
              </a:rPr>
              <a:t>les taillis furetés, on ne récolte que les brins ayant un diamètre suffisant. Les brins trop petits sont laissés jusqu’à ce qu’ils atteignent les dimensions minimales requises. Les brins exploités provoquent des rejets. Sur une même </a:t>
            </a:r>
            <a:r>
              <a:rPr lang="fr-FR" sz="1400" b="0" dirty="0">
                <a:solidFill>
                  <a:srgbClr val="6600CC"/>
                </a:solidFill>
                <a:hlinkClick r:id="rId15" action="ppaction://hlinkfile" tooltip="Cépée (page inexistante)"/>
              </a:rPr>
              <a:t>cépée</a:t>
            </a:r>
            <a:r>
              <a:rPr lang="fr-FR" sz="1400" b="0" dirty="0">
                <a:solidFill>
                  <a:srgbClr val="6600CC"/>
                </a:solidFill>
              </a:rPr>
              <a:t>, on peut donc trouver des rejets et des brins d'âge différents.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617D9F-E229-49DE-BE57-B1A61BF83EA2}" type="slidenum">
              <a:rPr lang="fr-FR" sz="1200" b="0">
                <a:solidFill>
                  <a:schemeClr val="tx1">
                    <a:tint val="75000"/>
                  </a:schemeClr>
                </a:solidFill>
                <a:latin typeface="Times New Roman" pitchFamily="18" charset="0"/>
              </a:rPr>
              <a:pPr algn="r" fontAlgn="auto">
                <a:spcBef>
                  <a:spcPts val="0"/>
                </a:spcBef>
                <a:spcAft>
                  <a:spcPts val="0"/>
                </a:spcAft>
                <a:defRPr/>
              </a:pPr>
              <a:t>2</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3076" name="ZoneTexte 5"/>
          <p:cNvSpPr txBox="1">
            <a:spLocks noChangeArrowheads="1"/>
          </p:cNvSpPr>
          <p:nvPr/>
        </p:nvSpPr>
        <p:spPr bwMode="auto">
          <a:xfrm>
            <a:off x="285750" y="973138"/>
            <a:ext cx="850106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Sommaire </a:t>
            </a:r>
          </a:p>
          <a:p>
            <a:pPr eaLnBrk="1" hangingPunct="1"/>
            <a:endParaRPr lang="fr-FR" sz="1200" b="0">
              <a:solidFill>
                <a:srgbClr val="6600CC"/>
              </a:solidFill>
            </a:endParaRPr>
          </a:p>
          <a:p>
            <a:pPr eaLnBrk="1" hangingPunct="1"/>
            <a:r>
              <a:rPr lang="fr-FR" sz="1200" b="0">
                <a:solidFill>
                  <a:srgbClr val="6600CC"/>
                </a:solidFill>
              </a:rPr>
              <a:t>1) Introduction</a:t>
            </a:r>
          </a:p>
          <a:p>
            <a:pPr eaLnBrk="1" hangingPunct="1"/>
            <a:r>
              <a:rPr lang="fr-FR" sz="1200" b="0">
                <a:solidFill>
                  <a:srgbClr val="6600CC"/>
                </a:solidFill>
              </a:rPr>
              <a:t>2) Ampleur de la déforestation dans le monde</a:t>
            </a:r>
          </a:p>
          <a:p>
            <a:pPr eaLnBrk="1" hangingPunct="1"/>
            <a:r>
              <a:rPr lang="fr-FR" sz="1200" b="0">
                <a:solidFill>
                  <a:srgbClr val="6600CC"/>
                </a:solidFill>
              </a:rPr>
              <a:t>3) Importance des forêts pour l’humanité</a:t>
            </a:r>
          </a:p>
          <a:p>
            <a:pPr eaLnBrk="1" hangingPunct="1"/>
            <a:r>
              <a:rPr lang="fr-FR" sz="1200" b="0">
                <a:solidFill>
                  <a:srgbClr val="6600CC"/>
                </a:solidFill>
              </a:rPr>
              <a:t>4) La déforestation dans le monde (précisions)</a:t>
            </a:r>
          </a:p>
          <a:p>
            <a:pPr eaLnBrk="1" hangingPunct="1"/>
            <a:r>
              <a:rPr lang="fr-FR" sz="1200" b="0">
                <a:solidFill>
                  <a:srgbClr val="6600CC"/>
                </a:solidFill>
              </a:rPr>
              <a:t>5) Principaux moteurs actuels de la déforestation</a:t>
            </a:r>
          </a:p>
          <a:p>
            <a:pPr eaLnBrk="1" hangingPunct="1"/>
            <a:r>
              <a:rPr lang="fr-FR" sz="1200" b="0">
                <a:solidFill>
                  <a:srgbClr val="6600CC"/>
                </a:solidFill>
              </a:rPr>
              <a:t>6) Cause de la déforestation</a:t>
            </a:r>
          </a:p>
          <a:p>
            <a:pPr eaLnBrk="1" hangingPunct="1"/>
            <a:r>
              <a:rPr lang="fr-FR" sz="1200" b="0">
                <a:solidFill>
                  <a:srgbClr val="6600CC"/>
                </a:solidFill>
              </a:rPr>
              <a:t>7) Conséquences de la déforestation dans le monde</a:t>
            </a:r>
          </a:p>
          <a:p>
            <a:pPr eaLnBrk="1" hangingPunct="1"/>
            <a:r>
              <a:rPr lang="fr-FR" sz="1200" b="0">
                <a:solidFill>
                  <a:srgbClr val="6600CC"/>
                </a:solidFill>
              </a:rPr>
              <a:t>8) Raisons de protéger les forêts et/ou de reforester</a:t>
            </a:r>
          </a:p>
          <a:p>
            <a:pPr eaLnBrk="1" hangingPunct="1"/>
            <a:r>
              <a:rPr lang="fr-FR" sz="1200" b="0">
                <a:solidFill>
                  <a:srgbClr val="6600CC"/>
                </a:solidFill>
              </a:rPr>
              <a:t>9) Solutions proposées</a:t>
            </a:r>
          </a:p>
          <a:p>
            <a:pPr eaLnBrk="1" hangingPunct="1"/>
            <a:r>
              <a:rPr lang="fr-FR" sz="1200" b="0">
                <a:solidFill>
                  <a:srgbClr val="6600CC"/>
                </a:solidFill>
              </a:rPr>
              <a:t>10) Solution n°1 reforester avec des espèces à pousse rapide</a:t>
            </a:r>
          </a:p>
          <a:p>
            <a:pPr eaLnBrk="1" hangingPunct="1"/>
            <a:r>
              <a:rPr lang="fr-FR" sz="1200" b="0">
                <a:solidFill>
                  <a:srgbClr val="6600CC"/>
                </a:solidFill>
              </a:rPr>
              <a:t>10.1) Paulownia </a:t>
            </a:r>
          </a:p>
          <a:p>
            <a:pPr eaLnBrk="1" hangingPunct="1"/>
            <a:r>
              <a:rPr lang="fr-FR" sz="1200" b="0">
                <a:solidFill>
                  <a:srgbClr val="6600CC"/>
                </a:solidFill>
              </a:rPr>
              <a:t>10.2) Robinier faux acacia </a:t>
            </a:r>
          </a:p>
          <a:p>
            <a:pPr eaLnBrk="1" hangingPunct="1"/>
            <a:r>
              <a:rPr lang="fr-FR" sz="1200" b="0">
                <a:solidFill>
                  <a:srgbClr val="6600CC"/>
                </a:solidFill>
              </a:rPr>
              <a:t>10.3) Bambou géant </a:t>
            </a:r>
          </a:p>
          <a:p>
            <a:pPr eaLnBrk="1" hangingPunct="1"/>
            <a:r>
              <a:rPr lang="fr-FR" sz="1200" b="0">
                <a:solidFill>
                  <a:srgbClr val="6600CC"/>
                </a:solidFill>
              </a:rPr>
              <a:t>10.4) Moringa oleifera ou "Néverdier"</a:t>
            </a:r>
          </a:p>
          <a:p>
            <a:pPr eaLnBrk="1" hangingPunct="1"/>
            <a:r>
              <a:rPr lang="fr-FR" sz="1200" b="0">
                <a:solidFill>
                  <a:srgbClr val="6600CC"/>
                </a:solidFill>
              </a:rPr>
              <a:t>10.5) Acacia raddiana</a:t>
            </a:r>
          </a:p>
          <a:p>
            <a:pPr eaLnBrk="1" hangingPunct="1"/>
            <a:r>
              <a:rPr lang="fr-FR" sz="1200" b="0">
                <a:solidFill>
                  <a:srgbClr val="6600CC"/>
                </a:solidFill>
              </a:rPr>
              <a:t>10.6) Jatropha curcas </a:t>
            </a:r>
          </a:p>
          <a:p>
            <a:pPr eaLnBrk="1" hangingPunct="1"/>
            <a:r>
              <a:rPr lang="fr-FR" sz="1200" b="0">
                <a:solidFill>
                  <a:srgbClr val="6600CC"/>
                </a:solidFill>
              </a:rPr>
              <a:t>10.7) Eucalyptus </a:t>
            </a:r>
          </a:p>
          <a:p>
            <a:pPr eaLnBrk="1" hangingPunct="1"/>
            <a:r>
              <a:rPr lang="fr-FR" sz="1200" b="0">
                <a:solidFill>
                  <a:srgbClr val="6600CC"/>
                </a:solidFill>
              </a:rPr>
              <a:t>10.8) Mûrier </a:t>
            </a:r>
          </a:p>
          <a:p>
            <a:pPr eaLnBrk="1" hangingPunct="1"/>
            <a:r>
              <a:rPr lang="fr-FR" sz="1200" b="0">
                <a:solidFill>
                  <a:srgbClr val="6600CC"/>
                </a:solidFill>
              </a:rPr>
              <a:t>10.9) Saule </a:t>
            </a:r>
          </a:p>
          <a:p>
            <a:pPr eaLnBrk="1" hangingPunct="1"/>
            <a:r>
              <a:rPr lang="fr-FR" sz="1200" b="0">
                <a:solidFill>
                  <a:srgbClr val="6600CC"/>
                </a:solidFill>
              </a:rPr>
              <a:t>10.10) Pins</a:t>
            </a:r>
          </a:p>
          <a:p>
            <a:pPr eaLnBrk="1" hangingPunct="1"/>
            <a:r>
              <a:rPr lang="fr-FR" sz="1200" b="0">
                <a:solidFill>
                  <a:srgbClr val="6600CC"/>
                </a:solidFill>
              </a:rPr>
              <a:t>10.11) Notions de sylviculture / de techniques de gestion des forêts (secondaires)</a:t>
            </a:r>
          </a:p>
          <a:p>
            <a:pPr eaLnBrk="1" hangingPunct="1"/>
            <a:r>
              <a:rPr lang="fr-FR" sz="1200" b="0">
                <a:solidFill>
                  <a:srgbClr val="6600CC"/>
                </a:solidFill>
              </a:rPr>
              <a:t>10.12) Pré-requis pour la réussite du projet de reforestation</a:t>
            </a:r>
          </a:p>
          <a:p>
            <a:pPr eaLnBrk="1" hangingPunct="1"/>
            <a:r>
              <a:rPr lang="fr-FR" sz="1200" b="0">
                <a:solidFill>
                  <a:srgbClr val="6600CC"/>
                </a:solidFill>
              </a:rPr>
              <a:t>10.13) Techniques d ’amélioration naturelle de la fertilité des sols à utiliser</a:t>
            </a:r>
          </a:p>
          <a:p>
            <a:pPr eaLnBrk="1" hangingPunct="1"/>
            <a:r>
              <a:rPr lang="fr-FR" sz="1200" b="0">
                <a:solidFill>
                  <a:srgbClr val="6600CC"/>
                </a:solidFill>
              </a:rPr>
              <a:t>10.14) Le problème des pestes végétales</a:t>
            </a:r>
          </a:p>
          <a:p>
            <a:pPr eaLnBrk="1" hangingPunct="1"/>
            <a:r>
              <a:rPr lang="fr-FR" sz="1200" b="0">
                <a:solidFill>
                  <a:srgbClr val="6600CC"/>
                </a:solidFill>
              </a:rPr>
              <a:t>10.15) Comparaison futaie régulière &gt;&lt; futaie irrégulière</a:t>
            </a:r>
          </a:p>
          <a:p>
            <a:pPr eaLnBrk="1" hangingPunct="1"/>
            <a:r>
              <a:rPr lang="fr-FR" sz="1200" b="0">
                <a:solidFill>
                  <a:srgbClr val="6600CC"/>
                </a:solidFill>
              </a:rPr>
              <a:t>10.16) La forêts jardinée « pied par pied »</a:t>
            </a:r>
          </a:p>
          <a:p>
            <a:pPr eaLnBrk="1" hangingPunct="1"/>
            <a:r>
              <a:rPr lang="fr-FR" sz="1200" b="0">
                <a:solidFill>
                  <a:srgbClr val="6600CC"/>
                </a:solidFill>
              </a:rPr>
              <a:t>10.17) Gains &amp; revenus</a:t>
            </a:r>
          </a:p>
          <a:p>
            <a:pPr eaLnBrk="1" hangingPunct="1"/>
            <a:r>
              <a:rPr lang="fr-FR" sz="1200" b="0">
                <a:solidFill>
                  <a:srgbClr val="6600CC"/>
                </a:solidFill>
              </a:rPr>
              <a:t>10.18) Précautions à prendre au lancement d’un projet de reforestation</a:t>
            </a:r>
          </a:p>
        </p:txBody>
      </p:sp>
      <p:pic>
        <p:nvPicPr>
          <p:cNvPr id="6" name="Image 5" descr="080516112715-lar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131" y="1407156"/>
            <a:ext cx="35718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9"/>
          <p:cNvSpPr txBox="1">
            <a:spLocks noChangeArrowheads="1"/>
          </p:cNvSpPr>
          <p:nvPr/>
        </p:nvSpPr>
        <p:spPr bwMode="auto">
          <a:xfrm>
            <a:off x="5375756" y="3836031"/>
            <a:ext cx="2859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en-US" sz="1200" b="0" dirty="0">
                <a:solidFill>
                  <a:srgbClr val="6600CC"/>
                </a:solidFill>
              </a:rPr>
              <a:t>Photo: </a:t>
            </a:r>
            <a:r>
              <a:rPr lang="en-US" sz="1200" b="0" dirty="0" err="1">
                <a:solidFill>
                  <a:srgbClr val="6600CC"/>
                </a:solidFill>
              </a:rPr>
              <a:t>iStockphoto</a:t>
            </a:r>
            <a:r>
              <a:rPr lang="en-US" sz="1200" b="0" dirty="0">
                <a:solidFill>
                  <a:srgbClr val="6600CC"/>
                </a:solidFill>
              </a:rPr>
              <a:t> / Tammy </a:t>
            </a:r>
            <a:r>
              <a:rPr lang="en-US" sz="1200" b="0" dirty="0" err="1">
                <a:solidFill>
                  <a:srgbClr val="6600CC"/>
                </a:solidFill>
              </a:rPr>
              <a:t>Peluso</a:t>
            </a:r>
            <a:r>
              <a:rPr lang="en-US" sz="1200" b="0" dirty="0">
                <a:solidFill>
                  <a:srgbClr val="6600CC"/>
                </a:solidFill>
              </a:rPr>
              <a:t> (°).</a:t>
            </a:r>
          </a:p>
        </p:txBody>
      </p:sp>
      <p:sp>
        <p:nvSpPr>
          <p:cNvPr id="8" name="ZoneTexte 9"/>
          <p:cNvSpPr txBox="1">
            <a:spLocks noChangeArrowheads="1"/>
          </p:cNvSpPr>
          <p:nvPr/>
        </p:nvSpPr>
        <p:spPr bwMode="auto">
          <a:xfrm rot="16200000">
            <a:off x="6797675" y="3287043"/>
            <a:ext cx="4138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dirty="0">
                <a:solidFill>
                  <a:srgbClr val="6600CC"/>
                </a:solidFill>
              </a:rPr>
              <a:t>(°) </a:t>
            </a:r>
            <a:r>
              <a:rPr lang="fr-FR" sz="1000" b="0" dirty="0">
                <a:solidFill>
                  <a:srgbClr val="6600CC"/>
                </a:solidFill>
                <a:hlinkClick r:id="rId3"/>
              </a:rPr>
              <a:t>http://www.sciencedaily.com/releases/2008/05/080516112715.htm</a:t>
            </a:r>
            <a:r>
              <a:rPr lang="fr-FR" sz="1000" b="0" dirty="0">
                <a:solidFill>
                  <a:srgbClr val="6600CC"/>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357188" y="6215063"/>
            <a:ext cx="597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Tendances de la déforestation à Bornéo, entre 1950 et 2020 (si rien n’est fait).</a:t>
            </a:r>
          </a:p>
          <a:p>
            <a:pPr eaLnBrk="1" hangingPunct="1"/>
            <a:r>
              <a:rPr lang="fr-FR" sz="1200" b="0">
                <a:solidFill>
                  <a:srgbClr val="6600CC"/>
                </a:solidFill>
              </a:rPr>
              <a:t>Source: UNEP, 2007. </a:t>
            </a:r>
            <a:r>
              <a:rPr lang="fr-FR" sz="1200" b="0" i="1">
                <a:solidFill>
                  <a:srgbClr val="6600CC"/>
                </a:solidFill>
              </a:rPr>
              <a:t>Rapid Response Assessment: The Last Stand of the Oranoutan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311212-2CDC-450A-B48E-93AAB64C148C}" type="slidenum">
              <a:rPr lang="fr-FR" sz="1200" b="0">
                <a:solidFill>
                  <a:schemeClr val="tx1">
                    <a:tint val="75000"/>
                  </a:schemeClr>
                </a:solidFill>
                <a:latin typeface="Times New Roman" pitchFamily="18" charset="0"/>
              </a:rPr>
              <a:pPr algn="r" fontAlgn="auto">
                <a:spcBef>
                  <a:spcPts val="0"/>
                </a:spcBef>
                <a:spcAft>
                  <a:spcPts val="0"/>
                </a:spcAft>
                <a:defRPr/>
              </a:pPr>
              <a:t>20</a:t>
            </a:fld>
            <a:endParaRPr lang="fr-FR" sz="1200" b="0" dirty="0">
              <a:solidFill>
                <a:schemeClr val="tx1">
                  <a:tint val="75000"/>
                </a:schemeClr>
              </a:solidFill>
              <a:latin typeface="Times New Roman" pitchFamily="18" charset="0"/>
            </a:endParaRPr>
          </a:p>
        </p:txBody>
      </p:sp>
      <p:pic>
        <p:nvPicPr>
          <p:cNvPr id="18436" name="Picture 7" descr="deforestation_borne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1857375"/>
            <a:ext cx="5715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 7" descr="CA7451Z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75" y="4071938"/>
            <a:ext cx="17192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 8" descr="CA8D63WP.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1000125"/>
            <a:ext cx="197008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ZoneTexte 9"/>
          <p:cNvSpPr txBox="1">
            <a:spLocks noChangeArrowheads="1"/>
          </p:cNvSpPr>
          <p:nvPr/>
        </p:nvSpPr>
        <p:spPr bwMode="auto">
          <a:xfrm>
            <a:off x="6286500" y="5357813"/>
            <a:ext cx="26431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Avec la disparition de la forêt primaire de Bornéo disparaissent les orang-outang et toute sa biodiversité. Ils ne trouvent rien à manger dans les grandes plantations de palmiers à huile, ayant remplacé leur forêt primaire.</a:t>
            </a:r>
          </a:p>
        </p:txBody>
      </p:sp>
      <p:sp>
        <p:nvSpPr>
          <p:cNvPr id="18440" name="ZoneTexte 10"/>
          <p:cNvSpPr txBox="1">
            <a:spLocks noChangeArrowheads="1"/>
          </p:cNvSpPr>
          <p:nvPr/>
        </p:nvSpPr>
        <p:spPr bwMode="auto">
          <a:xfrm>
            <a:off x="6072188" y="2357438"/>
            <a:ext cx="29289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L’Indonésie (qui possède une partie de Bornéo) est le pays qui déforeste le plus au monde, en 2009 (1 terrain de football toutes les 15 s). De ce fait, il est devenu le 3</a:t>
            </a:r>
            <a:r>
              <a:rPr lang="fr-FR" sz="1200" b="0" baseline="30000">
                <a:solidFill>
                  <a:srgbClr val="6600CC"/>
                </a:solidFill>
              </a:rPr>
              <a:t>ème</a:t>
            </a:r>
            <a:r>
              <a:rPr lang="fr-FR" sz="1200" b="0">
                <a:solidFill>
                  <a:srgbClr val="6600CC"/>
                </a:solidFill>
              </a:rPr>
              <a:t> pays émetteur de gaz à effet de serre, en 2009. Les plantations de palmiers à huile couvrent 10 millions ha. L’Indonésie en veut 20 millions ha en 2020. </a:t>
            </a:r>
          </a:p>
        </p:txBody>
      </p:sp>
      <p:sp>
        <p:nvSpPr>
          <p:cNvPr id="18441" name="ZoneTexte 7"/>
          <p:cNvSpPr txBox="1">
            <a:spLocks noChangeArrowheads="1"/>
          </p:cNvSpPr>
          <p:nvPr/>
        </p:nvSpPr>
        <p:spPr bwMode="auto">
          <a:xfrm>
            <a:off x="142875" y="928688"/>
            <a:ext cx="4787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endParaRPr lang="fr-FR" b="0">
              <a:solidFill>
                <a:srgbClr val="6600CC"/>
              </a:solidFill>
            </a:endParaRPr>
          </a:p>
          <a:p>
            <a:pPr eaLnBrk="1" hangingPunct="1"/>
            <a:r>
              <a:rPr lang="fr-FR" b="0">
                <a:solidFill>
                  <a:srgbClr val="FF0000"/>
                </a:solidFill>
              </a:rPr>
              <a:t>4.3</a:t>
            </a:r>
            <a:r>
              <a:rPr lang="fr-FR">
                <a:solidFill>
                  <a:srgbClr val="FF0000"/>
                </a:solidFill>
              </a:rPr>
              <a:t>) À Bornéo (Indonésie) : </a:t>
            </a:r>
          </a:p>
          <a:p>
            <a:pPr eaLnBrk="1" hangingPunct="1"/>
            <a:endParaRPr lang="fr-FR" sz="1200" b="0"/>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C8C825F-5AC2-4950-B09F-4B0C46E75C42}" type="slidenum">
              <a:rPr lang="fr-FR" sz="1200" b="0">
                <a:solidFill>
                  <a:schemeClr val="tx1">
                    <a:tint val="75000"/>
                  </a:schemeClr>
                </a:solidFill>
                <a:latin typeface="Times New Roman" pitchFamily="18" charset="0"/>
              </a:rPr>
              <a:pPr algn="r" fontAlgn="auto">
                <a:spcBef>
                  <a:spcPts val="0"/>
                </a:spcBef>
                <a:spcAft>
                  <a:spcPts val="0"/>
                </a:spcAft>
                <a:defRPr/>
              </a:pPr>
              <a:t>200</a:t>
            </a:fld>
            <a:endParaRPr lang="fr-FR" sz="1200" b="0" dirty="0">
              <a:solidFill>
                <a:schemeClr val="tx1">
                  <a:tint val="75000"/>
                </a:schemeClr>
              </a:solidFill>
              <a:latin typeface="Times New Roman" pitchFamily="18" charset="0"/>
            </a:endParaRPr>
          </a:p>
        </p:txBody>
      </p:sp>
      <p:sp>
        <p:nvSpPr>
          <p:cNvPr id="193540" name="ZoneTexte 4"/>
          <p:cNvSpPr txBox="1">
            <a:spLocks noChangeArrowheads="1"/>
          </p:cNvSpPr>
          <p:nvPr/>
        </p:nvSpPr>
        <p:spPr bwMode="auto">
          <a:xfrm>
            <a:off x="142875" y="887413"/>
            <a:ext cx="885825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Régime de Taillis</a:t>
            </a:r>
            <a:r>
              <a:rPr lang="fr-FR" sz="1400" b="0" dirty="0">
                <a:solidFill>
                  <a:srgbClr val="6600CC"/>
                </a:solidFill>
              </a:rPr>
              <a:t> (suite) : Typiquement, un taillis est récolté par sections et par révolution. De cette façon tous les ans une récolte est disponible. Ceci a pour effet secondaire de fournir une riche variété d'habitats et donc d'être bénéfique pour la </a:t>
            </a:r>
            <a:r>
              <a:rPr lang="fr-FR" sz="1400" b="0" dirty="0">
                <a:solidFill>
                  <a:srgbClr val="6600CC"/>
                </a:solidFill>
                <a:hlinkClick r:id="rId2" action="ppaction://hlinkfile" tooltip="Biodiversité"/>
              </a:rPr>
              <a:t>biodiversité</a:t>
            </a:r>
            <a:r>
              <a:rPr lang="fr-FR" sz="1400" b="0" dirty="0">
                <a:solidFill>
                  <a:srgbClr val="6600CC"/>
                </a:solidFill>
              </a:rPr>
              <a:t>, car le taillis a toujours des brins d'âges différents. La période de révolution dépend des espèces coupées, des conditions locales, et de l'utilisation à laquelle la production est destinée</a:t>
            </a:r>
            <a:r>
              <a:rPr lang="fr-FR" sz="1400" b="0" dirty="0" smtClean="0">
                <a:solidFill>
                  <a:srgbClr val="6600CC"/>
                </a:solidFill>
              </a:rPr>
              <a:t>.</a:t>
            </a:r>
          </a:p>
          <a:p>
            <a:pPr algn="just" eaLnBrk="1" hangingPunct="1"/>
            <a:r>
              <a:rPr lang="fr-FR" sz="1200" b="0" dirty="0">
                <a:solidFill>
                  <a:srgbClr val="6600CC"/>
                </a:solidFill>
              </a:rPr>
              <a:t>Région de provenance : pour une espèce, une sous-espèce ou une variété déterminée, le territoire ou </a:t>
            </a:r>
            <a:r>
              <a:rPr lang="fr-FR" sz="1200" b="0" dirty="0" smtClean="0">
                <a:solidFill>
                  <a:srgbClr val="6600CC"/>
                </a:solidFill>
              </a:rPr>
              <a:t>l'ensemble de </a:t>
            </a:r>
            <a:r>
              <a:rPr lang="fr-FR" sz="1200" b="0" dirty="0">
                <a:solidFill>
                  <a:srgbClr val="6600CC"/>
                </a:solidFill>
              </a:rPr>
              <a:t>territoires soumis à des conditions écologiques suffisamment homogènes, où se trouvent des peuplements ou </a:t>
            </a:r>
            <a:r>
              <a:rPr lang="fr-FR" sz="1200" b="0" dirty="0" smtClean="0">
                <a:solidFill>
                  <a:srgbClr val="6600CC"/>
                </a:solidFill>
              </a:rPr>
              <a:t>des sources </a:t>
            </a:r>
            <a:r>
              <a:rPr lang="fr-FR" sz="1200" b="0" dirty="0">
                <a:solidFill>
                  <a:srgbClr val="6600CC"/>
                </a:solidFill>
              </a:rPr>
              <a:t>de graines présentant des caractères phénotypiques ou génétiques analogues. Le cas échéant, la </a:t>
            </a:r>
            <a:r>
              <a:rPr lang="fr-FR" sz="1200" b="0" dirty="0" smtClean="0">
                <a:solidFill>
                  <a:srgbClr val="6600CC"/>
                </a:solidFill>
              </a:rPr>
              <a:t>délimitation des </a:t>
            </a:r>
            <a:r>
              <a:rPr lang="fr-FR" sz="1200" b="0" dirty="0">
                <a:solidFill>
                  <a:srgbClr val="6600CC"/>
                </a:solidFill>
              </a:rPr>
              <a:t>régions de provenance peut tenir compte des limites altitudinales</a:t>
            </a:r>
            <a:r>
              <a:rPr lang="fr-FR" sz="1200" b="0" dirty="0" smtClean="0">
                <a:solidFill>
                  <a:srgbClr val="6600CC"/>
                </a:solidFill>
              </a:rPr>
              <a:t>. Par </a:t>
            </a:r>
            <a:r>
              <a:rPr lang="fr-FR" sz="1200" b="0" dirty="0">
                <a:solidFill>
                  <a:srgbClr val="6600CC"/>
                </a:solidFill>
              </a:rPr>
              <a:t>opposition à la présente définition dite </a:t>
            </a:r>
            <a:r>
              <a:rPr lang="fr-FR" sz="1200" b="0" i="1" dirty="0" err="1">
                <a:solidFill>
                  <a:srgbClr val="6600CC"/>
                </a:solidFill>
              </a:rPr>
              <a:t>partionniste</a:t>
            </a:r>
            <a:r>
              <a:rPr lang="fr-FR" sz="1200" b="0" dirty="0">
                <a:solidFill>
                  <a:srgbClr val="6600CC"/>
                </a:solidFill>
              </a:rPr>
              <a:t>, les anciennes régions de provenance étaient dites associatives</a:t>
            </a:r>
            <a:r>
              <a:rPr lang="fr-FR" sz="1200" b="0" dirty="0" smtClean="0">
                <a:solidFill>
                  <a:srgbClr val="6600CC"/>
                </a:solidFill>
              </a:rPr>
              <a:t>, au </a:t>
            </a:r>
            <a:r>
              <a:rPr lang="fr-FR" sz="1200" b="0" dirty="0">
                <a:solidFill>
                  <a:srgbClr val="6600CC"/>
                </a:solidFill>
              </a:rPr>
              <a:t>sens où elles étaient constituées d'agrégats de peuplements homogènes, formant sur la carte des France </a:t>
            </a:r>
            <a:r>
              <a:rPr lang="fr-FR" sz="1200" b="0" dirty="0" smtClean="0">
                <a:solidFill>
                  <a:srgbClr val="6600CC"/>
                </a:solidFill>
              </a:rPr>
              <a:t>des patatoïdes </a:t>
            </a:r>
            <a:r>
              <a:rPr lang="fr-FR" sz="1200" b="0" dirty="0">
                <a:solidFill>
                  <a:srgbClr val="6600CC"/>
                </a:solidFill>
              </a:rPr>
              <a:t>dont les bornes étaient fixées par les points de localisation des différents peuplements regroupés.</a:t>
            </a:r>
          </a:p>
          <a:p>
            <a:pPr algn="just" eaLnBrk="1" hangingPunct="1"/>
            <a:r>
              <a:rPr lang="fr-FR" sz="1400" i="1" dirty="0">
                <a:solidFill>
                  <a:srgbClr val="6600CC"/>
                </a:solidFill>
              </a:rPr>
              <a:t>Rejet</a:t>
            </a:r>
            <a:r>
              <a:rPr lang="fr-FR" sz="1400" b="0" dirty="0">
                <a:solidFill>
                  <a:srgbClr val="6600CC"/>
                </a:solidFill>
              </a:rPr>
              <a:t>  : </a:t>
            </a:r>
            <a:r>
              <a:rPr lang="fr-FR" sz="1400" b="0" dirty="0" smtClean="0">
                <a:solidFill>
                  <a:srgbClr val="6600CC"/>
                </a:solidFill>
              </a:rPr>
              <a:t>a) Au </a:t>
            </a:r>
            <a:r>
              <a:rPr lang="fr-FR" sz="1400" b="0" dirty="0">
                <a:solidFill>
                  <a:srgbClr val="6600CC"/>
                </a:solidFill>
              </a:rPr>
              <a:t>sens </a:t>
            </a:r>
            <a:r>
              <a:rPr lang="fr-FR" sz="1400" b="0" dirty="0">
                <a:solidFill>
                  <a:srgbClr val="6600CC"/>
                </a:solidFill>
                <a:hlinkClick r:id="rId3" action="ppaction://hlinkfile" tooltip="Botanique"/>
              </a:rPr>
              <a:t>botanique</a:t>
            </a:r>
            <a:r>
              <a:rPr lang="fr-FR" sz="1400" b="0" dirty="0">
                <a:solidFill>
                  <a:srgbClr val="6600CC"/>
                </a:solidFill>
              </a:rPr>
              <a:t>, nouvelle pousse apparaissant sur une </a:t>
            </a:r>
            <a:r>
              <a:rPr lang="fr-FR" sz="1400" b="0" dirty="0">
                <a:solidFill>
                  <a:srgbClr val="6600CC"/>
                </a:solidFill>
                <a:hlinkClick r:id="rId4" action="ppaction://hlinkfile" tooltip="Plante"/>
              </a:rPr>
              <a:t>plante</a:t>
            </a:r>
            <a:r>
              <a:rPr lang="fr-FR" sz="1400" b="0" dirty="0">
                <a:solidFill>
                  <a:srgbClr val="6600CC"/>
                </a:solidFill>
              </a:rPr>
              <a:t>. Le rejet peut être naturel sur les plantes à port arbustif (</a:t>
            </a:r>
            <a:r>
              <a:rPr lang="fr-FR" sz="1400" b="0" dirty="0">
                <a:solidFill>
                  <a:srgbClr val="6600CC"/>
                </a:solidFill>
                <a:hlinkClick r:id="rId5" action="ppaction://hlinkfile" tooltip="Troène"/>
              </a:rPr>
              <a:t>troène</a:t>
            </a:r>
            <a:r>
              <a:rPr lang="fr-FR" sz="1400" b="0" dirty="0">
                <a:solidFill>
                  <a:srgbClr val="6600CC"/>
                </a:solidFill>
              </a:rPr>
              <a:t>, </a:t>
            </a:r>
            <a:r>
              <a:rPr lang="fr-FR" sz="1400" b="0" dirty="0">
                <a:solidFill>
                  <a:srgbClr val="6600CC"/>
                </a:solidFill>
                <a:hlinkClick r:id="rId6" action="ppaction://hlinkfile" tooltip="Buis"/>
              </a:rPr>
              <a:t>buis</a:t>
            </a:r>
            <a:r>
              <a:rPr lang="fr-FR" sz="1400" b="0" dirty="0">
                <a:solidFill>
                  <a:srgbClr val="6600CC"/>
                </a:solidFill>
              </a:rPr>
              <a:t>) ou consécutif à un </a:t>
            </a:r>
            <a:r>
              <a:rPr lang="fr-FR" sz="1400" b="0" dirty="0">
                <a:solidFill>
                  <a:srgbClr val="6600CC"/>
                </a:solidFill>
                <a:hlinkClick r:id="rId7" action="ppaction://hlinkfile" tooltip="Traumatisme"/>
              </a:rPr>
              <a:t>traumatisme</a:t>
            </a:r>
            <a:r>
              <a:rPr lang="fr-FR" sz="1400" b="0" dirty="0">
                <a:solidFill>
                  <a:srgbClr val="6600CC"/>
                </a:solidFill>
              </a:rPr>
              <a:t> (suite à la coupe d'un </a:t>
            </a:r>
            <a:r>
              <a:rPr lang="fr-FR" sz="1400" b="0" dirty="0">
                <a:solidFill>
                  <a:srgbClr val="6600CC"/>
                </a:solidFill>
                <a:hlinkClick r:id="rId8" action="ppaction://hlinkfile" tooltip="Tronc"/>
              </a:rPr>
              <a:t>tronc</a:t>
            </a:r>
            <a:r>
              <a:rPr lang="fr-FR" sz="1400" b="0" dirty="0">
                <a:solidFill>
                  <a:srgbClr val="6600CC"/>
                </a:solidFill>
              </a:rPr>
              <a:t> par exemple). L'arbre présente alors un déséquilibre entre sa masse racinaire et sa masse aérienne qu'il compense en émettant les rejets nécessaires au retour à l'équilibre. Il ne s'agit donc pas d'une </a:t>
            </a:r>
            <a:r>
              <a:rPr lang="fr-FR" sz="1400" b="0" dirty="0">
                <a:solidFill>
                  <a:srgbClr val="6600CC"/>
                </a:solidFill>
                <a:hlinkClick r:id="rId9" action="ppaction://hlinkfile" tooltip="Ramification"/>
              </a:rPr>
              <a:t>ramification</a:t>
            </a:r>
            <a:r>
              <a:rPr lang="fr-FR" sz="1400" b="0" dirty="0">
                <a:solidFill>
                  <a:srgbClr val="6600CC"/>
                </a:solidFill>
              </a:rPr>
              <a:t> ou d'un </a:t>
            </a:r>
            <a:r>
              <a:rPr lang="fr-FR" sz="1400" b="0" dirty="0">
                <a:solidFill>
                  <a:srgbClr val="6600CC"/>
                </a:solidFill>
                <a:hlinkClick r:id="rId10" action="ppaction://hlinkfile" tooltip="Gourmand"/>
              </a:rPr>
              <a:t>gourmand</a:t>
            </a:r>
            <a:r>
              <a:rPr lang="fr-FR" sz="1400" b="0" dirty="0">
                <a:solidFill>
                  <a:srgbClr val="6600CC"/>
                </a:solidFill>
              </a:rPr>
              <a:t>. Exemple frappant d'une plante produisant de nombreux rejets: le </a:t>
            </a:r>
            <a:r>
              <a:rPr lang="fr-FR" sz="1400" b="0" dirty="0">
                <a:solidFill>
                  <a:srgbClr val="6600CC"/>
                </a:solidFill>
                <a:hlinkClick r:id="rId11" action="ppaction://hlinkfile" tooltip="Bananier"/>
              </a:rPr>
              <a:t>bananier</a:t>
            </a:r>
            <a:r>
              <a:rPr lang="fr-FR" sz="1400" b="0" dirty="0">
                <a:solidFill>
                  <a:srgbClr val="6600CC"/>
                </a:solidFill>
              </a:rPr>
              <a:t>. Un cas de rejet particulier est le </a:t>
            </a:r>
            <a:r>
              <a:rPr lang="fr-FR" sz="1400" b="0" dirty="0">
                <a:solidFill>
                  <a:srgbClr val="6600CC"/>
                </a:solidFill>
                <a:hlinkClick r:id="rId12" action="ppaction://hlinkfile" tooltip="Drageon"/>
              </a:rPr>
              <a:t>drageon</a:t>
            </a:r>
            <a:r>
              <a:rPr lang="fr-FR" sz="1400" b="0" dirty="0">
                <a:solidFill>
                  <a:srgbClr val="6600CC"/>
                </a:solidFill>
              </a:rPr>
              <a:t>, qui naît du développement du méristème porté par une racine. Chez les </a:t>
            </a:r>
            <a:r>
              <a:rPr lang="fr-FR" sz="1400" b="0" dirty="0">
                <a:solidFill>
                  <a:srgbClr val="6600CC"/>
                </a:solidFill>
                <a:hlinkClick r:id="rId13" action="ppaction://hlinkfile" tooltip="Arbre"/>
              </a:rPr>
              <a:t>arbres</a:t>
            </a:r>
            <a:r>
              <a:rPr lang="fr-FR" sz="1400" b="0" dirty="0">
                <a:solidFill>
                  <a:srgbClr val="6600CC"/>
                </a:solidFill>
              </a:rPr>
              <a:t> </a:t>
            </a:r>
            <a:r>
              <a:rPr lang="fr-FR" sz="1400" b="0" dirty="0">
                <a:solidFill>
                  <a:srgbClr val="6600CC"/>
                </a:solidFill>
                <a:hlinkClick r:id="rId14" action="ppaction://hlinkfile" tooltip="Feuillus"/>
              </a:rPr>
              <a:t>feuillus</a:t>
            </a:r>
            <a:r>
              <a:rPr lang="fr-FR" sz="1400" b="0" dirty="0">
                <a:solidFill>
                  <a:srgbClr val="6600CC"/>
                </a:solidFill>
              </a:rPr>
              <a:t>, on utilise le phénomène de rejets pour le </a:t>
            </a:r>
            <a:r>
              <a:rPr lang="fr-FR" sz="1400" b="0" dirty="0">
                <a:solidFill>
                  <a:srgbClr val="6600CC"/>
                </a:solidFill>
                <a:hlinkClick r:id="rId15" action="ppaction://hlinkfile" tooltip="Régime de taillis"/>
              </a:rPr>
              <a:t>régime de taillis</a:t>
            </a:r>
            <a:r>
              <a:rPr lang="fr-FR" sz="1400" b="0" dirty="0">
                <a:solidFill>
                  <a:srgbClr val="6600CC"/>
                </a:solidFill>
              </a:rPr>
              <a:t> et l'</a:t>
            </a:r>
            <a:r>
              <a:rPr lang="fr-FR" sz="1400" b="0" dirty="0">
                <a:solidFill>
                  <a:srgbClr val="6600CC"/>
                </a:solidFill>
                <a:hlinkClick r:id="rId16" action="ppaction://hlinkfile" tooltip="Émondage"/>
              </a:rPr>
              <a:t>émondage</a:t>
            </a:r>
            <a:r>
              <a:rPr lang="fr-FR" sz="1400" b="0" dirty="0">
                <a:solidFill>
                  <a:srgbClr val="6600CC"/>
                </a:solidFill>
              </a:rPr>
              <a:t>. (suite page suivante →).</a:t>
            </a:r>
          </a:p>
          <a:p>
            <a:pPr algn="just" eaLnBrk="1" hangingPunct="1"/>
            <a:r>
              <a:rPr lang="fr-FR" sz="1400" b="0" dirty="0">
                <a:solidFill>
                  <a:srgbClr val="6600CC"/>
                </a:solidFill>
              </a:rPr>
              <a:t>Dans certaines conditions, un rejet est une plante fille naissant d'une plante mère par </a:t>
            </a:r>
            <a:r>
              <a:rPr lang="fr-FR" sz="1400" b="0" dirty="0">
                <a:solidFill>
                  <a:srgbClr val="6600CC"/>
                </a:solidFill>
                <a:hlinkClick r:id="rId17" action="ppaction://hlinkfile" tooltip="Multiplication asexuée"/>
              </a:rPr>
              <a:t>multiplication asexuée</a:t>
            </a:r>
            <a:r>
              <a:rPr lang="fr-FR" sz="1400" b="0" dirty="0">
                <a:solidFill>
                  <a:srgbClr val="6600CC"/>
                </a:solidFill>
              </a:rPr>
              <a:t> consistant dans le développement d'un </a:t>
            </a:r>
            <a:r>
              <a:rPr lang="fr-FR" sz="1400" b="0" dirty="0">
                <a:solidFill>
                  <a:srgbClr val="6600CC"/>
                </a:solidFill>
                <a:hlinkClick r:id="rId18" action="ppaction://hlinkfile" tooltip="Méristème"/>
              </a:rPr>
              <a:t>méristème</a:t>
            </a:r>
            <a:r>
              <a:rPr lang="fr-FR" sz="1400" b="0" dirty="0">
                <a:solidFill>
                  <a:srgbClr val="6600CC"/>
                </a:solidFill>
              </a:rPr>
              <a:t>, dans des conditions telles qu'elle peut développer des </a:t>
            </a:r>
            <a:r>
              <a:rPr lang="fr-FR" sz="1400" b="0" dirty="0">
                <a:solidFill>
                  <a:srgbClr val="6600CC"/>
                </a:solidFill>
                <a:hlinkClick r:id="rId19" action="ppaction://hlinkfile" tooltip="Racine (botanique)"/>
              </a:rPr>
              <a:t>racines</a:t>
            </a:r>
            <a:r>
              <a:rPr lang="fr-FR" sz="1400" b="0" dirty="0">
                <a:solidFill>
                  <a:srgbClr val="6600CC"/>
                </a:solidFill>
              </a:rPr>
              <a:t>. On parle alors de </a:t>
            </a:r>
            <a:r>
              <a:rPr lang="fr-FR" sz="1400" b="0" dirty="0">
                <a:solidFill>
                  <a:srgbClr val="6600CC"/>
                </a:solidFill>
                <a:hlinkClick r:id="rId20" action="ppaction://hlinkfile" tooltip="Marcottage"/>
              </a:rPr>
              <a:t>marcottage</a:t>
            </a:r>
            <a:r>
              <a:rPr lang="fr-FR" sz="1400" b="0" dirty="0">
                <a:solidFill>
                  <a:srgbClr val="6600CC"/>
                </a:solidFill>
              </a:rPr>
              <a:t>. </a:t>
            </a:r>
            <a:endParaRPr lang="fr-FR" sz="1400" b="0" dirty="0" smtClean="0">
              <a:solidFill>
                <a:srgbClr val="6600CC"/>
              </a:solidFill>
            </a:endParaRPr>
          </a:p>
          <a:p>
            <a:pPr algn="just" eaLnBrk="1" hangingPunct="1"/>
            <a:r>
              <a:rPr lang="fr-FR" sz="1400" b="0" dirty="0" smtClean="0">
                <a:solidFill>
                  <a:srgbClr val="6600CC"/>
                </a:solidFill>
              </a:rPr>
              <a:t>b) pousse </a:t>
            </a:r>
            <a:r>
              <a:rPr lang="fr-FR" sz="1400" b="0" dirty="0">
                <a:solidFill>
                  <a:srgbClr val="6600CC"/>
                </a:solidFill>
              </a:rPr>
              <a:t>issue d'une racine, apparaissant au pied d'un arbre (voir </a:t>
            </a:r>
            <a:r>
              <a:rPr lang="fr-FR" sz="1400" b="0" i="1" dirty="0">
                <a:solidFill>
                  <a:srgbClr val="6600CC"/>
                </a:solidFill>
              </a:rPr>
              <a:t>Drageon</a:t>
            </a:r>
            <a:r>
              <a:rPr lang="fr-FR" sz="1400" b="0" dirty="0">
                <a:solidFill>
                  <a:srgbClr val="6600CC"/>
                </a:solidFill>
              </a:rPr>
              <a:t>) ; pousse issue de bourgeons dormants et se développant sur le tronc ou les grosses branches.</a:t>
            </a:r>
          </a:p>
          <a:p>
            <a:pPr algn="just" eaLnBrk="1" hangingPunct="1"/>
            <a:r>
              <a:rPr lang="fr-FR" sz="1400" i="1" dirty="0" err="1">
                <a:solidFill>
                  <a:srgbClr val="6600CC"/>
                </a:solidFill>
              </a:rPr>
              <a:t>Relictuelle</a:t>
            </a:r>
            <a:r>
              <a:rPr lang="fr-FR" sz="1400" b="0" dirty="0">
                <a:solidFill>
                  <a:srgbClr val="6600CC"/>
                </a:solidFill>
              </a:rPr>
              <a:t> (forêt) : Forêt subsistant après la perte d’une grande partie de la forêt originelle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2E1E642-4325-4473-BAB3-558E3B42AD6A}" type="slidenum">
              <a:rPr lang="fr-FR" sz="1200" b="0">
                <a:solidFill>
                  <a:schemeClr val="tx1">
                    <a:tint val="75000"/>
                  </a:schemeClr>
                </a:solidFill>
                <a:latin typeface="Times New Roman" pitchFamily="18" charset="0"/>
              </a:rPr>
              <a:pPr algn="r" fontAlgn="auto">
                <a:spcBef>
                  <a:spcPts val="0"/>
                </a:spcBef>
                <a:spcAft>
                  <a:spcPts val="0"/>
                </a:spcAft>
                <a:defRPr/>
              </a:pPr>
              <a:t>201</a:t>
            </a:fld>
            <a:endParaRPr lang="fr-FR" sz="1200" b="0" dirty="0">
              <a:solidFill>
                <a:schemeClr val="tx1">
                  <a:tint val="75000"/>
                </a:schemeClr>
              </a:solidFill>
              <a:latin typeface="Times New Roman" pitchFamily="18" charset="0"/>
            </a:endParaRPr>
          </a:p>
        </p:txBody>
      </p:sp>
      <p:sp>
        <p:nvSpPr>
          <p:cNvPr id="194564" name="ZoneTexte 4"/>
          <p:cNvSpPr txBox="1">
            <a:spLocks noChangeArrowheads="1"/>
          </p:cNvSpPr>
          <p:nvPr/>
        </p:nvSpPr>
        <p:spPr bwMode="auto">
          <a:xfrm>
            <a:off x="107504" y="955675"/>
            <a:ext cx="896505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Rémanents</a:t>
            </a:r>
            <a:r>
              <a:rPr lang="fr-FR" sz="1400" b="0" dirty="0">
                <a:solidFill>
                  <a:srgbClr val="6600CC"/>
                </a:solidFill>
              </a:rPr>
              <a:t> : Branches ou bois mort qui restent sur le sol après une exploitation. </a:t>
            </a:r>
          </a:p>
          <a:p>
            <a:pPr algn="just" eaLnBrk="1" hangingPunct="1"/>
            <a:r>
              <a:rPr lang="fr-FR" sz="1400" i="1" dirty="0">
                <a:solidFill>
                  <a:srgbClr val="6600CC"/>
                </a:solidFill>
              </a:rPr>
              <a:t>Remembrement</a:t>
            </a:r>
            <a:r>
              <a:rPr lang="fr-FR" sz="1400" b="0" dirty="0">
                <a:solidFill>
                  <a:srgbClr val="6600CC"/>
                </a:solidFill>
              </a:rPr>
              <a:t> (Agriculture) : a) Reconstitution, par voie d’échange, d’un domaine d’un seul tenant. b) Opération qui consiste à favoriser la création de propriétés agricoles exploitables par échange et regroupement de parcelles disséminées.</a:t>
            </a:r>
          </a:p>
          <a:p>
            <a:pPr algn="just" eaLnBrk="1" hangingPunct="1"/>
            <a:r>
              <a:rPr lang="fr-FR" sz="1400" i="1" dirty="0" smtClean="0">
                <a:solidFill>
                  <a:srgbClr val="6600CC"/>
                </a:solidFill>
              </a:rPr>
              <a:t>Renflement </a:t>
            </a:r>
            <a:r>
              <a:rPr lang="fr-FR" sz="1400" i="1" dirty="0">
                <a:solidFill>
                  <a:srgbClr val="6600CC"/>
                </a:solidFill>
              </a:rPr>
              <a:t>du pied </a:t>
            </a:r>
            <a:r>
              <a:rPr lang="fr-FR" sz="1400" b="0" dirty="0">
                <a:solidFill>
                  <a:srgbClr val="6600CC"/>
                </a:solidFill>
              </a:rPr>
              <a:t>: Voir </a:t>
            </a:r>
            <a:r>
              <a:rPr lang="fr-FR" sz="1400" i="1" dirty="0">
                <a:solidFill>
                  <a:srgbClr val="6600CC"/>
                </a:solidFill>
              </a:rPr>
              <a:t>contrefort</a:t>
            </a:r>
            <a:r>
              <a:rPr lang="fr-FR" sz="1400" b="0" dirty="0">
                <a:solidFill>
                  <a:srgbClr val="6600CC"/>
                </a:solidFill>
              </a:rPr>
              <a:t>.</a:t>
            </a:r>
          </a:p>
          <a:p>
            <a:pPr algn="just" eaLnBrk="1" hangingPunct="1"/>
            <a:r>
              <a:rPr lang="fr-FR" sz="1400" i="1" dirty="0">
                <a:solidFill>
                  <a:srgbClr val="6600CC"/>
                </a:solidFill>
              </a:rPr>
              <a:t>Réserve de la biosphère </a:t>
            </a:r>
            <a:r>
              <a:rPr lang="fr-FR" sz="1400" b="0" dirty="0">
                <a:solidFill>
                  <a:srgbClr val="6600CC"/>
                </a:solidFill>
              </a:rPr>
              <a:t>: Concept introduit par le Programme l’Homme et la biosphère de l’Unesco, incluant une ou plusieurs zones centrales à protection totale entourées de zones tampons (cf. zone tampon).</a:t>
            </a:r>
          </a:p>
          <a:p>
            <a:pPr algn="just" eaLnBrk="1" hangingPunct="1"/>
            <a:r>
              <a:rPr lang="fr-FR" sz="1400" i="1" dirty="0" smtClean="0">
                <a:solidFill>
                  <a:srgbClr val="6600CC"/>
                </a:solidFill>
              </a:rPr>
              <a:t>Résilience </a:t>
            </a:r>
            <a:r>
              <a:rPr lang="fr-FR" sz="1400" i="1" dirty="0">
                <a:solidFill>
                  <a:srgbClr val="6600CC"/>
                </a:solidFill>
              </a:rPr>
              <a:t>d'un écosystème</a:t>
            </a:r>
            <a:r>
              <a:rPr lang="fr-FR" sz="1400" b="0" i="1" dirty="0">
                <a:solidFill>
                  <a:srgbClr val="6600CC"/>
                </a:solidFill>
              </a:rPr>
              <a:t> (H.J. Otto) </a:t>
            </a:r>
            <a:r>
              <a:rPr lang="fr-FR" sz="1400" b="0" dirty="0">
                <a:solidFill>
                  <a:srgbClr val="6600CC"/>
                </a:solidFill>
              </a:rPr>
              <a:t>: C'est sa capacité à partir d'un état différent de celui d'équilibre (état d'équilibre au sens bilan des matières nul : entrées = sorties) de revenir à long terme vers des états proches de celui d'équilibre. Par exemple, après une grande perturbation (ouragan, incendie, ...) c'est sa capacité de retrouver, généralement à long terme, son état d'origine ou un état similaire.</a:t>
            </a:r>
          </a:p>
          <a:p>
            <a:pPr algn="just" eaLnBrk="1" hangingPunct="1"/>
            <a:r>
              <a:rPr lang="fr-FR" sz="1400" i="1" dirty="0">
                <a:solidFill>
                  <a:srgbClr val="6600CC"/>
                </a:solidFill>
              </a:rPr>
              <a:t>Respiration</a:t>
            </a:r>
            <a:r>
              <a:rPr lang="fr-FR" sz="1400" b="0" dirty="0">
                <a:solidFill>
                  <a:srgbClr val="6600CC"/>
                </a:solidFill>
              </a:rPr>
              <a:t> : Echange de gaz (par exemple O2 / CO2) entre l’organisme vivant et l’atmosphère.</a:t>
            </a:r>
          </a:p>
          <a:p>
            <a:pPr algn="just" eaLnBrk="1" hangingPunct="1"/>
            <a:r>
              <a:rPr lang="fr-FR" sz="1400" i="1" dirty="0">
                <a:solidFill>
                  <a:srgbClr val="6600CC"/>
                </a:solidFill>
              </a:rPr>
              <a:t>Ressource</a:t>
            </a:r>
            <a:r>
              <a:rPr lang="fr-FR" sz="1400" b="0" dirty="0">
                <a:solidFill>
                  <a:srgbClr val="6600CC"/>
                </a:solidFill>
              </a:rPr>
              <a:t> : Tout élément du milieu naturel auquel on attribue une valeur ou une utilité.</a:t>
            </a:r>
          </a:p>
          <a:p>
            <a:pPr algn="just" eaLnBrk="1" hangingPunct="1"/>
            <a:r>
              <a:rPr lang="fr-FR" sz="1400" i="1" dirty="0">
                <a:solidFill>
                  <a:srgbClr val="6600CC"/>
                </a:solidFill>
              </a:rPr>
              <a:t>Révolution</a:t>
            </a:r>
            <a:r>
              <a:rPr lang="fr-FR" sz="1400" b="0" dirty="0">
                <a:solidFill>
                  <a:srgbClr val="6600CC"/>
                </a:solidFill>
              </a:rPr>
              <a:t> : Nombre planifié d'années séparant la formation ou la régénération d'un peuplement forestier et le moment où ce même peuplement est abattu aux fins de récolte filiale. L'âge du peuplement au moment de la récolte est qualifié d'</a:t>
            </a:r>
            <a:r>
              <a:rPr lang="fr-FR" sz="1400" i="1" dirty="0">
                <a:solidFill>
                  <a:srgbClr val="6600CC"/>
                </a:solidFill>
              </a:rPr>
              <a:t>âge d'exploitabilité </a:t>
            </a:r>
            <a:r>
              <a:rPr lang="fr-FR" sz="1400" b="0" dirty="0">
                <a:solidFill>
                  <a:srgbClr val="6600CC"/>
                </a:solidFill>
              </a:rPr>
              <a:t>s'il coïncide avec la révolution, et d'</a:t>
            </a:r>
            <a:r>
              <a:rPr lang="fr-FR" sz="1400" i="1" dirty="0">
                <a:solidFill>
                  <a:srgbClr val="6600CC"/>
                </a:solidFill>
              </a:rPr>
              <a:t>âge d'exploitation </a:t>
            </a:r>
            <a:r>
              <a:rPr lang="fr-FR" sz="1400" b="0" dirty="0">
                <a:solidFill>
                  <a:srgbClr val="6600CC"/>
                </a:solidFill>
              </a:rPr>
              <a:t>s'il en diffère. Dans le cas des systèmes de récolte sélective, on emploie parfois les expressions </a:t>
            </a:r>
            <a:r>
              <a:rPr lang="fr-FR" sz="1400" i="1" dirty="0">
                <a:solidFill>
                  <a:srgbClr val="6600CC"/>
                </a:solidFill>
              </a:rPr>
              <a:t>âge moyen d'exploitabilité </a:t>
            </a:r>
            <a:r>
              <a:rPr lang="fr-FR" sz="1400" b="0" dirty="0">
                <a:solidFill>
                  <a:srgbClr val="6600CC"/>
                </a:solidFill>
              </a:rPr>
              <a:t>ou </a:t>
            </a:r>
            <a:r>
              <a:rPr lang="fr-FR" sz="1400" i="1" dirty="0">
                <a:solidFill>
                  <a:srgbClr val="6600CC"/>
                </a:solidFill>
              </a:rPr>
              <a:t>âge moyen d'exploitation </a:t>
            </a:r>
            <a:r>
              <a:rPr lang="fr-FR" sz="1400" b="0" dirty="0">
                <a:solidFill>
                  <a:srgbClr val="6600CC"/>
                </a:solidFill>
              </a:rPr>
              <a:t>au lieu de l'expression </a:t>
            </a:r>
            <a:r>
              <a:rPr lang="fr-FR" sz="1400" i="1" dirty="0">
                <a:solidFill>
                  <a:srgbClr val="6600CC"/>
                </a:solidFill>
              </a:rPr>
              <a:t>âge d'exploitabilité</a:t>
            </a:r>
            <a:r>
              <a:rPr lang="fr-FR" sz="1400" b="0" dirty="0">
                <a:solidFill>
                  <a:srgbClr val="6600CC"/>
                </a:solidFill>
              </a:rPr>
              <a:t>.</a:t>
            </a:r>
          </a:p>
          <a:p>
            <a:pPr eaLnBrk="1" hangingPunct="1"/>
            <a:r>
              <a:rPr lang="fr-FR" sz="1400" i="1" dirty="0">
                <a:solidFill>
                  <a:srgbClr val="6600CC"/>
                </a:solidFill>
                <a:hlinkClick r:id="rId2" tooltip="Conifère"/>
              </a:rPr>
              <a:t>Résineux</a:t>
            </a:r>
            <a:r>
              <a:rPr lang="fr-FR" sz="1400" b="0" dirty="0">
                <a:solidFill>
                  <a:srgbClr val="6600CC"/>
                </a:solidFill>
              </a:rPr>
              <a:t> : Arbres du groupe botanique des gymnospermes, qui produisent des cônes et dont les feuilles sont des aiguilles ou ressemblent à des écailles. Se dit aussi du bois de ces arbres</a:t>
            </a:r>
            <a:r>
              <a:rPr lang="fr-FR" sz="1400" b="0" dirty="0" smtClean="0">
                <a:solidFill>
                  <a:srgbClr val="6600CC"/>
                </a:solidFill>
              </a:rPr>
              <a:t>.</a:t>
            </a:r>
            <a:endParaRPr lang="fr-FR" sz="1400" b="0" i="1" dirty="0">
              <a:solidFill>
                <a:srgbClr val="6600CC"/>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5EF65DA-EF0A-44F7-B8B8-F72B38A1207E}" type="slidenum">
              <a:rPr lang="fr-FR" sz="1200" b="0">
                <a:solidFill>
                  <a:schemeClr val="tx1">
                    <a:tint val="75000"/>
                  </a:schemeClr>
                </a:solidFill>
                <a:latin typeface="Times New Roman" pitchFamily="18" charset="0"/>
              </a:rPr>
              <a:pPr algn="r" fontAlgn="auto">
                <a:spcBef>
                  <a:spcPts val="0"/>
                </a:spcBef>
                <a:spcAft>
                  <a:spcPts val="0"/>
                </a:spcAft>
                <a:defRPr/>
              </a:pPr>
              <a:t>202</a:t>
            </a:fld>
            <a:endParaRPr lang="fr-FR" sz="1200" b="0" dirty="0">
              <a:solidFill>
                <a:schemeClr val="tx1">
                  <a:tint val="75000"/>
                </a:schemeClr>
              </a:solidFill>
              <a:latin typeface="Times New Roman" pitchFamily="18" charset="0"/>
            </a:endParaRPr>
          </a:p>
        </p:txBody>
      </p:sp>
      <p:sp>
        <p:nvSpPr>
          <p:cNvPr id="195588" name="ZoneTexte 4"/>
          <p:cNvSpPr txBox="1">
            <a:spLocks noChangeArrowheads="1"/>
          </p:cNvSpPr>
          <p:nvPr/>
        </p:nvSpPr>
        <p:spPr bwMode="auto">
          <a:xfrm>
            <a:off x="214313" y="955675"/>
            <a:ext cx="885825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eaLnBrk="1" hangingPunct="1"/>
            <a:r>
              <a:rPr lang="fr-FR" sz="1200" i="1" dirty="0">
                <a:solidFill>
                  <a:srgbClr val="6600CC"/>
                </a:solidFill>
              </a:rPr>
              <a:t>Rhizome</a:t>
            </a:r>
            <a:r>
              <a:rPr lang="fr-FR" sz="1200" b="0" dirty="0">
                <a:solidFill>
                  <a:srgbClr val="6600CC"/>
                </a:solidFill>
              </a:rPr>
              <a:t> : partie souterraine et parfois subaquatique de la </a:t>
            </a:r>
            <a:r>
              <a:rPr lang="fr-FR" sz="1200" b="0" dirty="0">
                <a:solidFill>
                  <a:srgbClr val="6600CC"/>
                </a:solidFill>
                <a:hlinkClick r:id="rId2" tooltip="Tige"/>
              </a:rPr>
              <a:t>tige</a:t>
            </a:r>
            <a:r>
              <a:rPr lang="fr-FR" sz="1200" b="0" dirty="0">
                <a:solidFill>
                  <a:srgbClr val="6600CC"/>
                </a:solidFill>
              </a:rPr>
              <a:t> de certaines </a:t>
            </a:r>
            <a:r>
              <a:rPr lang="fr-FR" sz="1200" b="0" dirty="0">
                <a:solidFill>
                  <a:srgbClr val="6600CC"/>
                </a:solidFill>
                <a:hlinkClick r:id="rId3" tooltip="Plante"/>
              </a:rPr>
              <a:t>plantes</a:t>
            </a:r>
            <a:r>
              <a:rPr lang="fr-FR" sz="1200" b="0" dirty="0">
                <a:solidFill>
                  <a:srgbClr val="6600CC"/>
                </a:solidFill>
              </a:rPr>
              <a:t> vivaces. Le</a:t>
            </a:r>
            <a:r>
              <a:rPr lang="fr-FR" sz="1200" dirty="0"/>
              <a:t> </a:t>
            </a:r>
            <a:r>
              <a:rPr lang="fr-FR" sz="1200" b="0" dirty="0">
                <a:solidFill>
                  <a:srgbClr val="6600CC"/>
                </a:solidFill>
              </a:rPr>
              <a:t>rhizome diffère d'une </a:t>
            </a:r>
            <a:r>
              <a:rPr lang="fr-FR" sz="1200" b="0" dirty="0">
                <a:solidFill>
                  <a:srgbClr val="6600CC"/>
                </a:solidFill>
                <a:hlinkClick r:id="rId4" tooltip="Racine (botanique)"/>
              </a:rPr>
              <a:t>racine</a:t>
            </a:r>
            <a:r>
              <a:rPr lang="fr-FR" sz="1200" b="0" dirty="0">
                <a:solidFill>
                  <a:srgbClr val="6600CC"/>
                </a:solidFill>
              </a:rPr>
              <a:t> et du </a:t>
            </a:r>
            <a:r>
              <a:rPr lang="fr-FR" sz="1200" b="0" dirty="0">
                <a:solidFill>
                  <a:srgbClr val="6600CC"/>
                </a:solidFill>
                <a:hlinkClick r:id="rId5" tooltip="Tubercule"/>
              </a:rPr>
              <a:t>tubercule</a:t>
            </a:r>
            <a:r>
              <a:rPr lang="fr-FR" sz="1200" b="0" dirty="0">
                <a:solidFill>
                  <a:srgbClr val="6600CC"/>
                </a:solidFill>
              </a:rPr>
              <a:t> par :</a:t>
            </a:r>
          </a:p>
          <a:p>
            <a:pPr eaLnBrk="1" hangingPunct="1"/>
            <a:r>
              <a:rPr lang="fr-FR" sz="1200" b="0" dirty="0">
                <a:solidFill>
                  <a:srgbClr val="6600CC"/>
                </a:solidFill>
              </a:rPr>
              <a:t>sa relative horizontalité (qui peut être contrainte par la texture du sol, la présence de roches, la pente et éventuelle instabilité du sol, etc.);</a:t>
            </a:r>
          </a:p>
          <a:p>
            <a:pPr eaLnBrk="1" hangingPunct="1"/>
            <a:r>
              <a:rPr lang="fr-FR" sz="1200" b="0" dirty="0">
                <a:solidFill>
                  <a:srgbClr val="6600CC"/>
                </a:solidFill>
              </a:rPr>
              <a:t>sa structure interne (il s'agit souvent un organe de réserve stockant par exemple de l'</a:t>
            </a:r>
            <a:r>
              <a:rPr lang="fr-FR" sz="1200" b="0" dirty="0">
                <a:solidFill>
                  <a:srgbClr val="6600CC"/>
                </a:solidFill>
                <a:hlinkClick r:id="rId6" tooltip="Amidon"/>
              </a:rPr>
              <a:t>amidon</a:t>
            </a:r>
            <a:r>
              <a:rPr lang="fr-FR" sz="1200" b="0" dirty="0">
                <a:solidFill>
                  <a:srgbClr val="6600CC"/>
                </a:solidFill>
              </a:rPr>
              <a:t> ou de l'</a:t>
            </a:r>
            <a:r>
              <a:rPr lang="fr-FR" sz="1200" b="0" dirty="0">
                <a:solidFill>
                  <a:srgbClr val="6600CC"/>
                </a:solidFill>
                <a:hlinkClick r:id="rId7" tooltip="Inuline"/>
              </a:rPr>
              <a:t>inuline</a:t>
            </a:r>
            <a:r>
              <a:rPr lang="fr-FR" sz="1200" b="0" dirty="0">
                <a:solidFill>
                  <a:srgbClr val="6600CC"/>
                </a:solidFill>
              </a:rPr>
              <a:t>);</a:t>
            </a:r>
          </a:p>
          <a:p>
            <a:pPr eaLnBrk="1" hangingPunct="1"/>
            <a:r>
              <a:rPr lang="fr-FR" sz="1200" b="0" dirty="0">
                <a:solidFill>
                  <a:srgbClr val="6600CC"/>
                </a:solidFill>
              </a:rPr>
              <a:t>et en ce qu'il porte des </a:t>
            </a:r>
            <a:r>
              <a:rPr lang="fr-FR" sz="1200" b="0" dirty="0">
                <a:solidFill>
                  <a:srgbClr val="6600CC"/>
                </a:solidFill>
                <a:hlinkClick r:id="rId8" tooltip="Feuille"/>
              </a:rPr>
              <a:t>feuilles</a:t>
            </a:r>
            <a:r>
              <a:rPr lang="fr-FR" sz="1200" b="0" dirty="0">
                <a:solidFill>
                  <a:srgbClr val="6600CC"/>
                </a:solidFill>
              </a:rPr>
              <a:t> réduites à des écailles, des nœuds et des bourgeons, qui produisent des tiges aériennes et des racines adventives. Quand il est séparé de sa plante d'origine, le rhizome devient un </a:t>
            </a:r>
            <a:r>
              <a:rPr lang="fr-FR" sz="1200" b="0" dirty="0">
                <a:solidFill>
                  <a:srgbClr val="6600CC"/>
                </a:solidFill>
                <a:hlinkClick r:id="rId9" tooltip="Propagule"/>
              </a:rPr>
              <a:t>propagule</a:t>
            </a:r>
            <a:r>
              <a:rPr lang="fr-FR" sz="1200" b="0" dirty="0">
                <a:solidFill>
                  <a:srgbClr val="6600CC"/>
                </a:solidFill>
              </a:rPr>
              <a:t> potentiel.</a:t>
            </a:r>
          </a:p>
          <a:p>
            <a:pPr algn="just" eaLnBrk="1" hangingPunct="1"/>
            <a:r>
              <a:rPr lang="fr-FR" sz="1400" i="1" dirty="0" err="1" smtClean="0">
                <a:solidFill>
                  <a:srgbClr val="6600CC"/>
                </a:solidFill>
              </a:rPr>
              <a:t>Ripicole</a:t>
            </a:r>
            <a:r>
              <a:rPr lang="fr-FR" sz="1400" b="0" dirty="0" smtClean="0">
                <a:solidFill>
                  <a:srgbClr val="6600CC"/>
                </a:solidFill>
              </a:rPr>
              <a:t> </a:t>
            </a:r>
            <a:r>
              <a:rPr lang="fr-FR" sz="1400" b="0" dirty="0">
                <a:solidFill>
                  <a:srgbClr val="6600CC"/>
                </a:solidFill>
              </a:rPr>
              <a:t>(forêt) : Forêt poussant en bordure d’un cours d’eau.</a:t>
            </a:r>
          </a:p>
          <a:p>
            <a:pPr algn="just" eaLnBrk="1" hangingPunct="1"/>
            <a:r>
              <a:rPr lang="fr-FR" sz="1400" i="1" dirty="0">
                <a:solidFill>
                  <a:srgbClr val="6600CC"/>
                </a:solidFill>
              </a:rPr>
              <a:t>Ripisylve</a:t>
            </a:r>
            <a:r>
              <a:rPr lang="fr-FR" sz="1400" b="0" dirty="0">
                <a:solidFill>
                  <a:srgbClr val="6600CC"/>
                </a:solidFill>
              </a:rPr>
              <a:t> (forêt) : Forêt située au contact d’un cours d’eau.</a:t>
            </a:r>
          </a:p>
          <a:p>
            <a:pPr algn="just" eaLnBrk="1" hangingPunct="1"/>
            <a:r>
              <a:rPr lang="fr-FR" sz="1400" i="1" dirty="0">
                <a:solidFill>
                  <a:srgbClr val="6600CC"/>
                </a:solidFill>
              </a:rPr>
              <a:t>Rotation</a:t>
            </a:r>
            <a:r>
              <a:rPr lang="fr-FR" sz="1400" b="0" dirty="0">
                <a:solidFill>
                  <a:srgbClr val="6600CC"/>
                </a:solidFill>
              </a:rPr>
              <a:t> : Durée séparant deux passages successifs d'une coupe de même nature, dans la même parcelle.</a:t>
            </a:r>
          </a:p>
          <a:p>
            <a:pPr algn="just" eaLnBrk="1" hangingPunct="1"/>
            <a:r>
              <a:rPr lang="fr-FR" sz="1400" i="1" dirty="0" smtClean="0">
                <a:solidFill>
                  <a:srgbClr val="6600CC"/>
                </a:solidFill>
              </a:rPr>
              <a:t>Rotin </a:t>
            </a:r>
            <a:r>
              <a:rPr lang="fr-FR" sz="1400" i="1" dirty="0">
                <a:solidFill>
                  <a:srgbClr val="6600CC"/>
                </a:solidFill>
              </a:rPr>
              <a:t>: </a:t>
            </a:r>
            <a:r>
              <a:rPr lang="fr-FR" sz="1400" b="0" dirty="0">
                <a:solidFill>
                  <a:srgbClr val="6600CC"/>
                </a:solidFill>
              </a:rPr>
              <a:t>Genre de palmier grimpant de la sous-famille des </a:t>
            </a:r>
            <a:r>
              <a:rPr lang="fr-FR" sz="1400" b="0" dirty="0" err="1">
                <a:solidFill>
                  <a:srgbClr val="6600CC"/>
                </a:solidFill>
              </a:rPr>
              <a:t>Calamoidae</a:t>
            </a:r>
            <a:r>
              <a:rPr lang="fr-FR" sz="1400" b="0" dirty="0">
                <a:solidFill>
                  <a:srgbClr val="6600CC"/>
                </a:solidFill>
              </a:rPr>
              <a:t>. Les tiges sont communément utilisées pour la fabrication de divers articles. On trouve du rotin en Afrique et dans la région Asie et Pacifique; en Asie du Sud-Est, ce produit forestier non ligneux a une grande importance économique.</a:t>
            </a:r>
          </a:p>
          <a:p>
            <a:pPr algn="just" eaLnBrk="1" hangingPunct="1"/>
            <a:r>
              <a:rPr lang="fr-FR" sz="1400" i="1" dirty="0">
                <a:solidFill>
                  <a:srgbClr val="6600CC"/>
                </a:solidFill>
                <a:hlinkClick r:id="rId10" tooltip="Roulure"/>
              </a:rPr>
              <a:t>Roulure</a:t>
            </a:r>
            <a:r>
              <a:rPr lang="fr-FR" sz="1400" b="0" i="1" dirty="0">
                <a:solidFill>
                  <a:srgbClr val="6600CC"/>
                </a:solidFill>
              </a:rPr>
              <a:t> </a:t>
            </a:r>
            <a:r>
              <a:rPr lang="fr-FR" sz="1400" b="0" dirty="0">
                <a:solidFill>
                  <a:srgbClr val="6600CC"/>
                </a:solidFill>
              </a:rPr>
              <a:t>: Défaut du bois.</a:t>
            </a:r>
          </a:p>
          <a:p>
            <a:pPr algn="just" eaLnBrk="1" hangingPunct="1"/>
            <a:r>
              <a:rPr lang="fr-FR" sz="1600" i="1" dirty="0">
                <a:solidFill>
                  <a:srgbClr val="6600CC"/>
                </a:solidFill>
              </a:rPr>
              <a:t>RTM</a:t>
            </a:r>
            <a:r>
              <a:rPr lang="fr-FR" sz="1600" b="0" dirty="0">
                <a:solidFill>
                  <a:srgbClr val="6600CC"/>
                </a:solidFill>
              </a:rPr>
              <a:t> (RESTAURATION DES TERRAINS EN MONTAGNE) : Service de l’ONF (France</a:t>
            </a:r>
            <a:r>
              <a:rPr lang="fr-FR" sz="1600" b="0" dirty="0" smtClean="0">
                <a:solidFill>
                  <a:srgbClr val="6600CC"/>
                </a:solidFill>
              </a:rPr>
              <a:t>).</a:t>
            </a:r>
            <a:endParaRPr lang="fr-FR" sz="1600" b="0" dirty="0">
              <a:solidFill>
                <a:srgbClr val="6600CC"/>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5EF65DA-EF0A-44F7-B8B8-F72B38A1207E}" type="slidenum">
              <a:rPr lang="fr-FR" sz="1200" b="0">
                <a:solidFill>
                  <a:schemeClr val="tx1">
                    <a:tint val="75000"/>
                  </a:schemeClr>
                </a:solidFill>
                <a:latin typeface="Times New Roman" pitchFamily="18" charset="0"/>
              </a:rPr>
              <a:pPr algn="r" fontAlgn="auto">
                <a:spcBef>
                  <a:spcPts val="0"/>
                </a:spcBef>
                <a:spcAft>
                  <a:spcPts val="0"/>
                </a:spcAft>
                <a:defRPr/>
              </a:pPr>
              <a:t>203</a:t>
            </a:fld>
            <a:endParaRPr lang="fr-FR" sz="1200" b="0" dirty="0">
              <a:solidFill>
                <a:schemeClr val="tx1">
                  <a:tint val="75000"/>
                </a:schemeClr>
              </a:solidFill>
              <a:latin typeface="Times New Roman" pitchFamily="18" charset="0"/>
            </a:endParaRPr>
          </a:p>
        </p:txBody>
      </p:sp>
      <p:sp>
        <p:nvSpPr>
          <p:cNvPr id="195588" name="ZoneTexte 4"/>
          <p:cNvSpPr txBox="1">
            <a:spLocks noChangeArrowheads="1"/>
          </p:cNvSpPr>
          <p:nvPr/>
        </p:nvSpPr>
        <p:spPr bwMode="auto">
          <a:xfrm>
            <a:off x="214313" y="955675"/>
            <a:ext cx="885825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Sabot de traînage : </a:t>
            </a:r>
            <a:r>
              <a:rPr lang="fr-FR" sz="1400" b="0" dirty="0">
                <a:solidFill>
                  <a:srgbClr val="6600CC"/>
                </a:solidFill>
              </a:rPr>
              <a:t>Plaque métallique, généralement arrondie à l'avant, que l'on place sous l'extrémité avant des billes à débarder pour éviter qu'elles ne buttent dans le sol.</a:t>
            </a:r>
          </a:p>
          <a:p>
            <a:pPr algn="just" eaLnBrk="1" hangingPunct="1"/>
            <a:r>
              <a:rPr lang="fr-FR" sz="1400" i="1" dirty="0">
                <a:solidFill>
                  <a:srgbClr val="6600CC"/>
                </a:solidFill>
              </a:rPr>
              <a:t>Sacrifice d’exploitabilité</a:t>
            </a:r>
            <a:r>
              <a:rPr lang="fr-FR" sz="1400" b="0" i="1" dirty="0">
                <a:solidFill>
                  <a:srgbClr val="6600CC"/>
                </a:solidFill>
              </a:rPr>
              <a:t> </a:t>
            </a:r>
            <a:r>
              <a:rPr lang="fr-FR" sz="1400" b="0" dirty="0">
                <a:solidFill>
                  <a:srgbClr val="6600CC"/>
                </a:solidFill>
              </a:rPr>
              <a:t>:  perte d’exploitation, liée à la telle ou telle technique forestière, qu’on accepte.</a:t>
            </a:r>
          </a:p>
          <a:p>
            <a:pPr algn="just" eaLnBrk="1" hangingPunct="1"/>
            <a:r>
              <a:rPr lang="fr-FR" sz="1200" i="1" dirty="0">
                <a:solidFill>
                  <a:srgbClr val="6600CC"/>
                </a:solidFill>
              </a:rPr>
              <a:t>Samare</a:t>
            </a:r>
            <a:r>
              <a:rPr lang="fr-FR" sz="1200" b="0" dirty="0">
                <a:solidFill>
                  <a:srgbClr val="6600CC"/>
                </a:solidFill>
              </a:rPr>
              <a:t> : type de fruit </a:t>
            </a:r>
            <a:r>
              <a:rPr lang="fr-FR" sz="1200" b="0" i="1" dirty="0">
                <a:solidFill>
                  <a:srgbClr val="6600CC"/>
                </a:solidFill>
              </a:rPr>
              <a:t>indéhiscent</a:t>
            </a:r>
            <a:r>
              <a:rPr lang="fr-FR" sz="1200" b="0" dirty="0">
                <a:solidFill>
                  <a:srgbClr val="6600CC"/>
                </a:solidFill>
              </a:rPr>
              <a:t>, akène à </a:t>
            </a:r>
            <a:r>
              <a:rPr lang="fr-FR" sz="1200" b="0" i="1" dirty="0">
                <a:solidFill>
                  <a:srgbClr val="6600CC"/>
                </a:solidFill>
              </a:rPr>
              <a:t>péricarpe</a:t>
            </a:r>
            <a:r>
              <a:rPr lang="fr-FR" sz="1200" b="0" dirty="0">
                <a:solidFill>
                  <a:srgbClr val="6600CC"/>
                </a:solidFill>
              </a:rPr>
              <a:t> prolongé en </a:t>
            </a:r>
            <a:r>
              <a:rPr lang="fr-FR" sz="1200" b="0" i="1" dirty="0">
                <a:solidFill>
                  <a:srgbClr val="6600CC"/>
                </a:solidFill>
              </a:rPr>
              <a:t>aile</a:t>
            </a:r>
            <a:r>
              <a:rPr lang="fr-FR" sz="1200" b="0" dirty="0">
                <a:solidFill>
                  <a:srgbClr val="6600CC"/>
                </a:solidFill>
              </a:rPr>
              <a:t> membraneuse </a:t>
            </a:r>
            <a:r>
              <a:rPr lang="fr-FR" sz="1200" b="0" dirty="0" smtClean="0">
                <a:solidFill>
                  <a:srgbClr val="6600CC"/>
                </a:solidFill>
              </a:rPr>
              <a:t>(exemple : samares </a:t>
            </a:r>
            <a:r>
              <a:rPr lang="fr-FR" sz="1200" b="0" dirty="0">
                <a:solidFill>
                  <a:srgbClr val="6600CC"/>
                </a:solidFill>
              </a:rPr>
              <a:t>du frêne, de l'érable, de l'orme, </a:t>
            </a:r>
            <a:r>
              <a:rPr lang="fr-FR" sz="1200" b="0" dirty="0" smtClean="0">
                <a:solidFill>
                  <a:srgbClr val="6600CC"/>
                </a:solidFill>
              </a:rPr>
              <a:t>…). Voir </a:t>
            </a:r>
            <a:r>
              <a:rPr lang="fr-FR" sz="1200" b="0" i="1" dirty="0" smtClean="0">
                <a:solidFill>
                  <a:srgbClr val="6600CC"/>
                </a:solidFill>
              </a:rPr>
              <a:t>indéhiscent.</a:t>
            </a:r>
            <a:endParaRPr lang="fr-FR" sz="1200" b="0" dirty="0">
              <a:solidFill>
                <a:srgbClr val="6600CC"/>
              </a:solidFill>
            </a:endParaRPr>
          </a:p>
          <a:p>
            <a:pPr algn="just" eaLnBrk="1" hangingPunct="1"/>
            <a:r>
              <a:rPr lang="fr-FR" sz="1200" i="1" dirty="0" smtClean="0">
                <a:solidFill>
                  <a:srgbClr val="6600CC"/>
                </a:solidFill>
              </a:rPr>
              <a:t>Sapropel </a:t>
            </a:r>
            <a:r>
              <a:rPr lang="fr-FR" sz="1200" i="1" dirty="0">
                <a:solidFill>
                  <a:srgbClr val="6600CC"/>
                </a:solidFill>
              </a:rPr>
              <a:t>/sapropèle </a:t>
            </a:r>
            <a:r>
              <a:rPr lang="fr-FR" sz="1200" b="0" dirty="0">
                <a:solidFill>
                  <a:srgbClr val="6600CC"/>
                </a:solidFill>
              </a:rPr>
              <a:t>: Sédiment limoneux qui se trouve au fond de l’eau, d’origine largement organique.</a:t>
            </a:r>
          </a:p>
          <a:p>
            <a:pPr eaLnBrk="1" hangingPunct="1"/>
            <a:r>
              <a:rPr lang="fr-FR" sz="1400" i="1" dirty="0">
                <a:solidFill>
                  <a:srgbClr val="6600CC"/>
                </a:solidFill>
              </a:rPr>
              <a:t>Savane</a:t>
            </a:r>
            <a:r>
              <a:rPr lang="fr-FR" sz="1400" b="0" dirty="0">
                <a:solidFill>
                  <a:srgbClr val="6600CC"/>
                </a:solidFill>
              </a:rPr>
              <a:t> : Formation végétale constituée d’herbes hautes dans les régions tropicales ou subtropicales.</a:t>
            </a:r>
            <a:endParaRPr lang="fr-FR" sz="1400" b="0" i="1" dirty="0">
              <a:solidFill>
                <a:srgbClr val="6600CC"/>
              </a:solidFill>
            </a:endParaRPr>
          </a:p>
          <a:p>
            <a:pPr algn="just" eaLnBrk="1" hangingPunct="1"/>
            <a:r>
              <a:rPr lang="fr-FR" sz="1200" i="1" dirty="0">
                <a:solidFill>
                  <a:srgbClr val="6600CC"/>
                </a:solidFill>
              </a:rPr>
              <a:t>Scarification</a:t>
            </a:r>
            <a:r>
              <a:rPr lang="fr-FR" sz="1200" b="0" dirty="0">
                <a:solidFill>
                  <a:srgbClr val="6600CC"/>
                </a:solidFill>
              </a:rPr>
              <a:t> : elle a pour but d'abraser le </a:t>
            </a:r>
            <a:r>
              <a:rPr lang="fr-FR" sz="1200" b="0" i="1" dirty="0">
                <a:solidFill>
                  <a:srgbClr val="6600CC"/>
                </a:solidFill>
              </a:rPr>
              <a:t>tégument</a:t>
            </a:r>
            <a:r>
              <a:rPr lang="fr-FR" sz="1200" b="0" dirty="0">
                <a:solidFill>
                  <a:srgbClr val="6600CC"/>
                </a:solidFill>
              </a:rPr>
              <a:t> de la graine pour permettre l'absorption de l'eau. Certaines graines ont besoin d'être scarifiées pour pouvoir germer plus facilement. Cette opération consiste à diminuer l'épaisseur du </a:t>
            </a:r>
            <a:r>
              <a:rPr lang="fr-FR" sz="1200" b="0" i="1" dirty="0">
                <a:solidFill>
                  <a:srgbClr val="6600CC"/>
                </a:solidFill>
              </a:rPr>
              <a:t>tégument</a:t>
            </a:r>
            <a:r>
              <a:rPr lang="fr-FR" sz="1200" b="0" dirty="0">
                <a:solidFill>
                  <a:srgbClr val="6600CC"/>
                </a:solidFill>
              </a:rPr>
              <a:t> ou encore l'affaiblir. On peut les scarifier les graines a) en réalisant une entaille sur le </a:t>
            </a:r>
            <a:r>
              <a:rPr lang="fr-FR" sz="1200" b="0" i="1" dirty="0">
                <a:solidFill>
                  <a:srgbClr val="6600CC"/>
                </a:solidFill>
              </a:rPr>
              <a:t>tégument</a:t>
            </a:r>
            <a:r>
              <a:rPr lang="fr-FR" sz="1200" b="0" dirty="0">
                <a:solidFill>
                  <a:srgbClr val="6600CC"/>
                </a:solidFill>
              </a:rPr>
              <a:t> à l'aide d'un couteau ou d'une lame fine, b) en frottant les graines dans du papier de verre au grain très fin, c) dans un bétonnière, d) à l'eau chaude (qui doit fendiller le </a:t>
            </a:r>
            <a:r>
              <a:rPr lang="fr-FR" sz="1200" b="0" i="1" dirty="0">
                <a:solidFill>
                  <a:srgbClr val="6600CC"/>
                </a:solidFill>
              </a:rPr>
              <a:t>tégument</a:t>
            </a:r>
            <a:r>
              <a:rPr lang="fr-FR" sz="1200" b="0" dirty="0">
                <a:solidFill>
                  <a:srgbClr val="6600CC"/>
                </a:solidFill>
              </a:rPr>
              <a:t>).(voir aussi </a:t>
            </a:r>
            <a:r>
              <a:rPr lang="fr-FR" sz="1200" b="0" i="1" dirty="0" smtClean="0">
                <a:solidFill>
                  <a:srgbClr val="6600CC"/>
                </a:solidFill>
              </a:rPr>
              <a:t>stratification</a:t>
            </a:r>
            <a:r>
              <a:rPr lang="fr-FR" sz="1200" b="0" dirty="0">
                <a:solidFill>
                  <a:srgbClr val="6600CC"/>
                </a:solidFill>
              </a:rPr>
              <a:t> </a:t>
            </a:r>
            <a:r>
              <a:rPr lang="fr-FR" sz="1200" b="0" dirty="0" smtClean="0">
                <a:solidFill>
                  <a:srgbClr val="6600CC"/>
                </a:solidFill>
              </a:rPr>
              <a:t>et </a:t>
            </a:r>
            <a:r>
              <a:rPr lang="fr-FR" sz="1200" b="0" i="1" dirty="0" smtClean="0">
                <a:solidFill>
                  <a:srgbClr val="6600CC"/>
                </a:solidFill>
              </a:rPr>
              <a:t>tégument</a:t>
            </a:r>
            <a:r>
              <a:rPr lang="fr-FR" sz="1200" b="0" dirty="0" smtClean="0">
                <a:solidFill>
                  <a:srgbClr val="6600CC"/>
                </a:solidFill>
              </a:rPr>
              <a:t>).</a:t>
            </a:r>
          </a:p>
          <a:p>
            <a:pPr eaLnBrk="1" hangingPunct="1"/>
            <a:r>
              <a:rPr lang="fr-FR" sz="1200" i="1" dirty="0" err="1" smtClean="0">
                <a:solidFill>
                  <a:srgbClr val="6600CC"/>
                </a:solidFill>
                <a:hlinkClick r:id="rId2" tooltip="Sciaphile (page inexistante)"/>
              </a:rPr>
              <a:t>Sciaphile</a:t>
            </a:r>
            <a:r>
              <a:rPr lang="fr-FR" sz="1200" b="0" dirty="0" smtClean="0">
                <a:solidFill>
                  <a:srgbClr val="6600CC"/>
                </a:solidFill>
              </a:rPr>
              <a:t> : 1) Désigne un arbre qui peut se développer à l'ombre. Exemples : le hêtre, le chêne sessile, le sapin pectiné.  2) </a:t>
            </a:r>
            <a:r>
              <a:rPr lang="fr-FR" sz="1200" b="0" i="1" dirty="0" smtClean="0">
                <a:solidFill>
                  <a:srgbClr val="7030A0"/>
                </a:solidFill>
              </a:rPr>
              <a:t>(Botanique)</a:t>
            </a:r>
            <a:r>
              <a:rPr lang="fr-FR" sz="1200" b="0" dirty="0" smtClean="0">
                <a:solidFill>
                  <a:srgbClr val="7030A0"/>
                </a:solidFill>
              </a:rPr>
              <a:t> Qui se plaît à l’ombre ; se dit d’une espèce </a:t>
            </a:r>
            <a:r>
              <a:rPr lang="fr-FR" sz="1200" b="0" dirty="0" smtClean="0">
                <a:solidFill>
                  <a:srgbClr val="7030A0"/>
                </a:solidFill>
                <a:hlinkClick r:id="rId3" action="ppaction://hlinkfile" tooltip="végétal"/>
              </a:rPr>
              <a:t>végétale</a:t>
            </a:r>
            <a:r>
              <a:rPr lang="fr-FR" sz="1200" b="0" dirty="0" smtClean="0">
                <a:solidFill>
                  <a:srgbClr val="7030A0"/>
                </a:solidFill>
              </a:rPr>
              <a:t> qui a besoin d’ombre pour se </a:t>
            </a:r>
            <a:r>
              <a:rPr lang="fr-FR" sz="1200" b="0" dirty="0" smtClean="0">
                <a:solidFill>
                  <a:srgbClr val="7030A0"/>
                </a:solidFill>
                <a:hlinkClick r:id="rId4" action="ppaction://hlinkfile" tooltip="développer"/>
              </a:rPr>
              <a:t>développer</a:t>
            </a:r>
            <a:r>
              <a:rPr lang="fr-FR" sz="1200" b="0" dirty="0" smtClean="0">
                <a:solidFill>
                  <a:srgbClr val="6600CC"/>
                </a:solidFill>
              </a:rPr>
              <a:t>. </a:t>
            </a:r>
            <a:r>
              <a:rPr lang="fr-FR" sz="1200" b="0" dirty="0">
                <a:solidFill>
                  <a:srgbClr val="6600CC"/>
                </a:solidFill>
              </a:rPr>
              <a:t>3) se dit d'une espèce tolérant un ombrage important</a:t>
            </a:r>
            <a:r>
              <a:rPr lang="fr-FR" sz="1200" b="0" dirty="0" smtClean="0">
                <a:solidFill>
                  <a:srgbClr val="6600CC"/>
                </a:solidFill>
              </a:rPr>
              <a:t>. Voir </a:t>
            </a:r>
            <a:r>
              <a:rPr lang="fr-FR" sz="1200" i="1" dirty="0" smtClean="0">
                <a:solidFill>
                  <a:srgbClr val="6600CC"/>
                </a:solidFill>
              </a:rPr>
              <a:t>ombrophile</a:t>
            </a:r>
            <a:r>
              <a:rPr lang="fr-FR" sz="1200" b="0" dirty="0" smtClean="0">
                <a:solidFill>
                  <a:srgbClr val="6600CC"/>
                </a:solidFill>
              </a:rPr>
              <a:t>. Contraire : </a:t>
            </a:r>
            <a:r>
              <a:rPr lang="fr-FR" sz="1200" b="0" i="1" dirty="0" smtClean="0">
                <a:solidFill>
                  <a:srgbClr val="6600CC"/>
                </a:solidFill>
              </a:rPr>
              <a:t>héliophile</a:t>
            </a:r>
            <a:r>
              <a:rPr lang="fr-FR" sz="1200" b="0" dirty="0" smtClean="0">
                <a:solidFill>
                  <a:srgbClr val="6600CC"/>
                </a:solidFill>
              </a:rPr>
              <a:t>.</a:t>
            </a:r>
            <a:endParaRPr lang="fr-FR" sz="1200" b="0" i="1" dirty="0" smtClean="0">
              <a:solidFill>
                <a:srgbClr val="6600CC"/>
              </a:solidFill>
            </a:endParaRPr>
          </a:p>
          <a:p>
            <a:pPr algn="just" eaLnBrk="1" hangingPunct="1"/>
            <a:r>
              <a:rPr lang="fr-FR" sz="1400" i="1" dirty="0" smtClean="0">
                <a:solidFill>
                  <a:srgbClr val="6600CC"/>
                </a:solidFill>
                <a:hlinkClick r:id="rId5" tooltip="Scie"/>
              </a:rPr>
              <a:t>Scie</a:t>
            </a:r>
            <a:r>
              <a:rPr lang="fr-FR" sz="1400" b="0" dirty="0" smtClean="0">
                <a:solidFill>
                  <a:srgbClr val="6600CC"/>
                </a:solidFill>
              </a:rPr>
              <a:t> : Outil destiné à couper le bois ou d'autres types de matériaux, constituée d'une lame dentée et actionnée par diverses moyens tels que la main, l'électricité, l'eau, etc. </a:t>
            </a:r>
          </a:p>
          <a:p>
            <a:pPr algn="just" eaLnBrk="1" hangingPunct="1"/>
            <a:r>
              <a:rPr lang="fr-FR" sz="1400" i="1" dirty="0" smtClean="0">
                <a:solidFill>
                  <a:srgbClr val="6600CC"/>
                </a:solidFill>
                <a:hlinkClick r:id="rId6" tooltip="Scie de long"/>
              </a:rPr>
              <a:t>Scie de long</a:t>
            </a:r>
            <a:r>
              <a:rPr lang="fr-FR" sz="1400" b="0" dirty="0" smtClean="0">
                <a:solidFill>
                  <a:srgbClr val="6600CC"/>
                </a:solidFill>
              </a:rPr>
              <a:t> : Grande scie maniée par deux ou trois hommes.</a:t>
            </a:r>
            <a:endParaRPr lang="fr-FR" sz="1400" b="0" dirty="0">
              <a:solidFill>
                <a:srgbClr val="6600CC"/>
              </a:solidFill>
            </a:endParaRPr>
          </a:p>
        </p:txBody>
      </p:sp>
    </p:spTree>
    <p:extLst>
      <p:ext uri="{BB962C8B-B14F-4D97-AF65-F5344CB8AC3E}">
        <p14:creationId xmlns:p14="http://schemas.microsoft.com/office/powerpoint/2010/main" val="1994379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1CBC59D-71B7-458E-8421-34444D0B7150}" type="slidenum">
              <a:rPr lang="fr-FR" sz="1200" b="0">
                <a:solidFill>
                  <a:schemeClr val="tx1">
                    <a:tint val="75000"/>
                  </a:schemeClr>
                </a:solidFill>
                <a:latin typeface="Times New Roman" pitchFamily="18" charset="0"/>
              </a:rPr>
              <a:pPr algn="r" fontAlgn="auto">
                <a:spcBef>
                  <a:spcPts val="0"/>
                </a:spcBef>
                <a:spcAft>
                  <a:spcPts val="0"/>
                </a:spcAft>
                <a:defRPr/>
              </a:pPr>
              <a:t>204</a:t>
            </a:fld>
            <a:endParaRPr lang="fr-FR" sz="1200" b="0" dirty="0">
              <a:solidFill>
                <a:schemeClr val="tx1">
                  <a:tint val="75000"/>
                </a:schemeClr>
              </a:solidFill>
              <a:latin typeface="Times New Roman" pitchFamily="18" charset="0"/>
            </a:endParaRPr>
          </a:p>
        </p:txBody>
      </p:sp>
      <p:sp>
        <p:nvSpPr>
          <p:cNvPr id="196612" name="ZoneTexte 4"/>
          <p:cNvSpPr txBox="1">
            <a:spLocks noChangeArrowheads="1"/>
          </p:cNvSpPr>
          <p:nvPr/>
        </p:nvSpPr>
        <p:spPr bwMode="auto">
          <a:xfrm>
            <a:off x="214313" y="955675"/>
            <a:ext cx="88582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Scion</a:t>
            </a:r>
            <a:r>
              <a:rPr lang="fr-FR" sz="1400" b="0" i="1" dirty="0">
                <a:solidFill>
                  <a:srgbClr val="6600CC"/>
                </a:solidFill>
              </a:rPr>
              <a:t> </a:t>
            </a:r>
            <a:r>
              <a:rPr lang="fr-FR" sz="1400" b="0" dirty="0">
                <a:solidFill>
                  <a:srgbClr val="6600CC"/>
                </a:solidFill>
              </a:rPr>
              <a:t>(</a:t>
            </a:r>
            <a:r>
              <a:rPr lang="fr-FR" sz="1400" b="0" dirty="0">
                <a:hlinkClick r:id="rId2" action="ppaction://hlinkfile" tooltip="Arboriculture"/>
              </a:rPr>
              <a:t>arboriculture</a:t>
            </a:r>
            <a:r>
              <a:rPr lang="fr-FR" sz="1400" b="0" dirty="0">
                <a:solidFill>
                  <a:srgbClr val="6600CC"/>
                </a:solidFill>
              </a:rPr>
              <a:t>)</a:t>
            </a:r>
            <a:r>
              <a:rPr lang="fr-FR" sz="1400" b="0" i="1" dirty="0">
                <a:solidFill>
                  <a:srgbClr val="6600CC"/>
                </a:solidFill>
              </a:rPr>
              <a:t> </a:t>
            </a:r>
            <a:r>
              <a:rPr lang="fr-FR" sz="1400" b="0" dirty="0">
                <a:solidFill>
                  <a:srgbClr val="6600CC"/>
                </a:solidFill>
              </a:rPr>
              <a:t>: 1) brin, petit rejeton tendre et très flexible d'un arbre, d'un arbrisseau. 2) jeune </a:t>
            </a:r>
            <a:r>
              <a:rPr lang="fr-FR" sz="1400" b="0" dirty="0">
                <a:solidFill>
                  <a:srgbClr val="6600CC"/>
                </a:solidFill>
                <a:hlinkClick r:id="rId3" action="ppaction://hlinkfile" tooltip="Rameau"/>
              </a:rPr>
              <a:t>rameau</a:t>
            </a:r>
            <a:r>
              <a:rPr lang="fr-FR" sz="1400" b="0" dirty="0">
                <a:solidFill>
                  <a:srgbClr val="6600CC"/>
                </a:solidFill>
              </a:rPr>
              <a:t> flexible, allongé qui résulte du développement de la pousse de l'année issue de l'œil terminal du scion de l'année précédente. 3) Par extension, un </a:t>
            </a:r>
            <a:r>
              <a:rPr lang="fr-FR" sz="1400" b="0" dirty="0">
                <a:solidFill>
                  <a:srgbClr val="6600CC"/>
                </a:solidFill>
                <a:hlinkClick r:id="rId4" action="ppaction://hlinkfile" tooltip="Semis (agriculture)"/>
              </a:rPr>
              <a:t>semis</a:t>
            </a:r>
            <a:r>
              <a:rPr lang="fr-FR" sz="1400" b="0" dirty="0">
                <a:solidFill>
                  <a:srgbClr val="6600CC"/>
                </a:solidFill>
              </a:rPr>
              <a:t> d'un an est aussi appelé scion puisqu'il est forcément uniquement constitué d'une pousse d'un an. 4) Par extension, on nomme scion un jeune arbre greffé en pied à la fin de la première année de végétation du </a:t>
            </a:r>
            <a:r>
              <a:rPr lang="fr-FR" sz="1400" b="0" dirty="0">
                <a:solidFill>
                  <a:srgbClr val="6600CC"/>
                </a:solidFill>
                <a:hlinkClick r:id="rId5" action="ppaction://hlinkfile" tooltip="Greffon"/>
              </a:rPr>
              <a:t>greffon</a:t>
            </a:r>
            <a:r>
              <a:rPr lang="fr-FR" sz="1400" b="0" baseline="30000" dirty="0">
                <a:solidFill>
                  <a:srgbClr val="6600CC"/>
                </a:solidFill>
                <a:hlinkClick r:id="" action="ppaction://hlinkfile"/>
              </a:rPr>
              <a:t>[1]</a:t>
            </a:r>
            <a:r>
              <a:rPr lang="fr-FR" sz="1400" b="0" dirty="0">
                <a:solidFill>
                  <a:srgbClr val="6600CC"/>
                </a:solidFill>
              </a:rPr>
              <a:t>. Les arbres fruitiers sont couramment vendus sous forme de "scions", moins chers que les gobelets, palmettes et autres formes qui demandent deux ans ou plus pour leur mise en forme. </a:t>
            </a:r>
            <a:r>
              <a:rPr lang="fr-FR" sz="1400" b="0" dirty="0" smtClean="0">
                <a:solidFill>
                  <a:srgbClr val="6600CC"/>
                </a:solidFill>
              </a:rPr>
              <a:t>5) jeune </a:t>
            </a:r>
            <a:r>
              <a:rPr lang="fr-FR" sz="1400" b="0" dirty="0">
                <a:solidFill>
                  <a:srgbClr val="6600CC"/>
                </a:solidFill>
              </a:rPr>
              <a:t>arbre greffé.</a:t>
            </a:r>
          </a:p>
          <a:p>
            <a:pPr algn="just" eaLnBrk="1" hangingPunct="1"/>
            <a:r>
              <a:rPr lang="fr-FR" sz="1400" i="1" dirty="0">
                <a:solidFill>
                  <a:srgbClr val="6600CC"/>
                </a:solidFill>
              </a:rPr>
              <a:t>Sclérophylle</a:t>
            </a:r>
            <a:r>
              <a:rPr lang="fr-FR" sz="1400" b="0" dirty="0">
                <a:solidFill>
                  <a:srgbClr val="6600CC"/>
                </a:solidFill>
              </a:rPr>
              <a:t> : a) Feuille à cuticules épaisses et sempervirentes. Par extension, végétation composée d’espèces à feuilles coriaces, épaisses et persistantes.  B) Se dit de certaines plantes dont les feuilles dures et épaisses leur permettent de s'adapter à </a:t>
            </a:r>
            <a:r>
              <a:rPr lang="fr-FR" sz="1400" b="0" dirty="0" err="1">
                <a:solidFill>
                  <a:srgbClr val="6600CC"/>
                </a:solidFill>
              </a:rPr>
              <a:t>à</a:t>
            </a:r>
            <a:r>
              <a:rPr lang="fr-FR" sz="1400" b="0" dirty="0">
                <a:solidFill>
                  <a:srgbClr val="6600CC"/>
                </a:solidFill>
              </a:rPr>
              <a:t> la sécheresse et à des conditions climatiques arides. Voir </a:t>
            </a:r>
            <a:r>
              <a:rPr lang="fr-FR" sz="1400" i="1" dirty="0">
                <a:solidFill>
                  <a:srgbClr val="6600CC"/>
                </a:solidFill>
              </a:rPr>
              <a:t>forêt</a:t>
            </a:r>
            <a:r>
              <a:rPr lang="fr-FR" sz="1400" b="0" dirty="0">
                <a:solidFill>
                  <a:srgbClr val="6600CC"/>
                </a:solidFill>
              </a:rPr>
              <a:t> </a:t>
            </a:r>
            <a:r>
              <a:rPr lang="fr-FR" sz="1400" i="1" dirty="0">
                <a:solidFill>
                  <a:srgbClr val="6600CC"/>
                </a:solidFill>
              </a:rPr>
              <a:t>sclérophylle</a:t>
            </a:r>
            <a:r>
              <a:rPr lang="fr-FR" sz="1400" b="0" dirty="0">
                <a:solidFill>
                  <a:srgbClr val="6600CC"/>
                </a:solidFill>
              </a:rPr>
              <a:t> .</a:t>
            </a:r>
          </a:p>
          <a:p>
            <a:pPr algn="just" eaLnBrk="1" hangingPunct="1"/>
            <a:r>
              <a:rPr lang="fr-FR" sz="1400" i="1" dirty="0">
                <a:solidFill>
                  <a:srgbClr val="6600CC"/>
                </a:solidFill>
              </a:rPr>
              <a:t>Secondaire</a:t>
            </a:r>
            <a:r>
              <a:rPr lang="fr-FR" sz="1400" b="0" dirty="0">
                <a:solidFill>
                  <a:srgbClr val="6600CC"/>
                </a:solidFill>
              </a:rPr>
              <a:t> (forêt) : Forêt s’étant régénérée à la suite d’une perturbation due aux activités humaines.</a:t>
            </a:r>
          </a:p>
          <a:p>
            <a:pPr algn="just" eaLnBrk="1" hangingPunct="1"/>
            <a:r>
              <a:rPr lang="fr-FR" sz="1200" i="1" dirty="0">
                <a:solidFill>
                  <a:srgbClr val="6600CC"/>
                </a:solidFill>
              </a:rPr>
              <a:t>Sédiments</a:t>
            </a:r>
            <a:r>
              <a:rPr lang="fr-FR" sz="1200" b="0" dirty="0">
                <a:solidFill>
                  <a:srgbClr val="6600CC"/>
                </a:solidFill>
              </a:rPr>
              <a:t> : Matériaux d'érosion (sol, sable, argile, gravier et blocs) entraînés par les cours d'eau, transportés en suspension dans l'eau et qui se déposent dans les cônes de déjection ou les plaines d'inondation. Voir aussi </a:t>
            </a:r>
            <a:r>
              <a:rPr lang="fr-FR" sz="1200" i="1" dirty="0">
                <a:solidFill>
                  <a:srgbClr val="6600CC"/>
                </a:solidFill>
              </a:rPr>
              <a:t>érosion</a:t>
            </a:r>
            <a:r>
              <a:rPr lang="fr-FR" sz="1200" b="0" dirty="0">
                <a:solidFill>
                  <a:srgbClr val="6600CC"/>
                </a:solidFill>
              </a:rPr>
              <a:t>.</a:t>
            </a:r>
          </a:p>
          <a:p>
            <a:pPr algn="just" eaLnBrk="1" hangingPunct="1"/>
            <a:r>
              <a:rPr lang="fr-FR" sz="1400" i="1" dirty="0">
                <a:solidFill>
                  <a:srgbClr val="6600CC"/>
                </a:solidFill>
              </a:rPr>
              <a:t>Semences</a:t>
            </a:r>
            <a:r>
              <a:rPr lang="fr-FR" sz="1400" dirty="0">
                <a:solidFill>
                  <a:srgbClr val="6600CC"/>
                </a:solidFill>
              </a:rPr>
              <a:t> :</a:t>
            </a:r>
            <a:r>
              <a:rPr lang="fr-FR" sz="1400" dirty="0"/>
              <a:t> </a:t>
            </a:r>
            <a:r>
              <a:rPr lang="fr-FR" sz="1400" b="0" dirty="0">
                <a:solidFill>
                  <a:srgbClr val="6600CC"/>
                </a:solidFill>
              </a:rPr>
              <a:t>En </a:t>
            </a:r>
            <a:r>
              <a:rPr lang="fr-FR" sz="1400" b="0" dirty="0">
                <a:solidFill>
                  <a:srgbClr val="6600CC"/>
                </a:solidFill>
                <a:hlinkClick r:id="rId6" tooltip="Agriculture"/>
              </a:rPr>
              <a:t>agriculture</a:t>
            </a:r>
            <a:r>
              <a:rPr lang="fr-FR" sz="1400" b="0" dirty="0">
                <a:solidFill>
                  <a:srgbClr val="6600CC"/>
                </a:solidFill>
              </a:rPr>
              <a:t>, les </a:t>
            </a:r>
            <a:r>
              <a:rPr lang="fr-FR" sz="1400" dirty="0">
                <a:solidFill>
                  <a:srgbClr val="6600CC"/>
                </a:solidFill>
              </a:rPr>
              <a:t>semences</a:t>
            </a:r>
            <a:r>
              <a:rPr lang="fr-FR" sz="1400" b="0" dirty="0">
                <a:solidFill>
                  <a:srgbClr val="6600CC"/>
                </a:solidFill>
              </a:rPr>
              <a:t> sont des </a:t>
            </a:r>
            <a:r>
              <a:rPr lang="fr-FR" sz="1400" b="0" dirty="0">
                <a:solidFill>
                  <a:srgbClr val="6600CC"/>
                </a:solidFill>
                <a:hlinkClick r:id="rId7" tooltip="Graine"/>
              </a:rPr>
              <a:t>graines</a:t>
            </a:r>
            <a:r>
              <a:rPr lang="fr-FR" sz="1400" b="0" dirty="0">
                <a:solidFill>
                  <a:srgbClr val="6600CC"/>
                </a:solidFill>
              </a:rPr>
              <a:t>, ou par extension d'autres organes de </a:t>
            </a:r>
            <a:r>
              <a:rPr lang="fr-FR" sz="1400" b="0" dirty="0">
                <a:solidFill>
                  <a:srgbClr val="6600CC"/>
                </a:solidFill>
                <a:hlinkClick r:id="rId8" tooltip="Reproduction (biologie)"/>
              </a:rPr>
              <a:t>reproduction</a:t>
            </a:r>
            <a:r>
              <a:rPr lang="fr-FR" sz="1400" b="0" dirty="0">
                <a:solidFill>
                  <a:srgbClr val="6600CC"/>
                </a:solidFill>
              </a:rPr>
              <a:t> (</a:t>
            </a:r>
            <a:r>
              <a:rPr lang="fr-FR" sz="1400" b="0" dirty="0">
                <a:solidFill>
                  <a:srgbClr val="6600CC"/>
                </a:solidFill>
                <a:hlinkClick r:id="rId9" tooltip="Bulbe"/>
              </a:rPr>
              <a:t>bulbes</a:t>
            </a:r>
            <a:r>
              <a:rPr lang="fr-FR" sz="1400" b="0" dirty="0">
                <a:solidFill>
                  <a:srgbClr val="6600CC"/>
                </a:solidFill>
              </a:rPr>
              <a:t>, </a:t>
            </a:r>
            <a:r>
              <a:rPr lang="fr-FR" sz="1400" b="0" dirty="0">
                <a:solidFill>
                  <a:srgbClr val="6600CC"/>
                </a:solidFill>
                <a:hlinkClick r:id="rId10" tooltip="Tubercule"/>
              </a:rPr>
              <a:t>tubercules</a:t>
            </a:r>
            <a:r>
              <a:rPr lang="fr-FR" sz="1400" b="0" dirty="0">
                <a:solidFill>
                  <a:srgbClr val="6600CC"/>
                </a:solidFill>
              </a:rPr>
              <a:t>...), choisies pour être </a:t>
            </a:r>
            <a:r>
              <a:rPr lang="fr-FR" sz="1400" b="0" dirty="0">
                <a:solidFill>
                  <a:srgbClr val="6600CC"/>
                </a:solidFill>
                <a:hlinkClick r:id="rId4" tooltip="Semis (agriculture)"/>
              </a:rPr>
              <a:t>semées</a:t>
            </a:r>
            <a:r>
              <a:rPr lang="fr-FR" sz="1400" b="0" dirty="0">
                <a:solidFill>
                  <a:srgbClr val="6600CC"/>
                </a:solidFill>
              </a:rPr>
              <a:t>. </a:t>
            </a:r>
            <a:endParaRPr lang="fr-FR" sz="1400" b="0" dirty="0" smtClean="0">
              <a:solidFill>
                <a:srgbClr val="6600CC"/>
              </a:solidFill>
            </a:endParaRPr>
          </a:p>
          <a:p>
            <a:pPr algn="just" eaLnBrk="1" hangingPunct="1"/>
            <a:r>
              <a:rPr lang="fr-FR" sz="1200" i="1" dirty="0">
                <a:solidFill>
                  <a:srgbClr val="6600CC"/>
                </a:solidFill>
              </a:rPr>
              <a:t>Semi-doubles</a:t>
            </a:r>
            <a:r>
              <a:rPr lang="fr-FR" sz="1200" b="0" i="1" dirty="0">
                <a:solidFill>
                  <a:srgbClr val="6600CC"/>
                </a:solidFill>
              </a:rPr>
              <a:t> (fleurs</a:t>
            </a:r>
            <a:r>
              <a:rPr lang="fr-FR" sz="1200" b="0" dirty="0">
                <a:solidFill>
                  <a:srgbClr val="6600CC"/>
                </a:solidFill>
              </a:rPr>
              <a:t>) : avec quelques étamines (mais pas toutes) modifiées en pétales supplémentaires.</a:t>
            </a:r>
          </a:p>
          <a:p>
            <a:pPr algn="just" eaLnBrk="1" hangingPunct="1"/>
            <a:r>
              <a:rPr lang="fr-FR" sz="1400" i="1" dirty="0">
                <a:solidFill>
                  <a:srgbClr val="6600CC"/>
                </a:solidFill>
              </a:rPr>
              <a:t>Sempervirent</a:t>
            </a:r>
            <a:r>
              <a:rPr lang="fr-FR" sz="1400" b="0" dirty="0">
                <a:solidFill>
                  <a:srgbClr val="6600CC"/>
                </a:solidFill>
              </a:rPr>
              <a:t> ou </a:t>
            </a:r>
            <a:r>
              <a:rPr lang="fr-FR" sz="1400" i="1" dirty="0" err="1">
                <a:solidFill>
                  <a:srgbClr val="6600CC"/>
                </a:solidFill>
              </a:rPr>
              <a:t>semperflorens</a:t>
            </a:r>
            <a:r>
              <a:rPr lang="fr-FR" sz="1400" b="0" dirty="0">
                <a:solidFill>
                  <a:srgbClr val="6600CC"/>
                </a:solidFill>
              </a:rPr>
              <a:t> : restant toujours vert ou toujours fleuri. Relatif aux plantes dont le feuillage reste toujours vert (opposé à </a:t>
            </a:r>
            <a:r>
              <a:rPr lang="fr-FR" sz="1400" i="1" dirty="0">
                <a:solidFill>
                  <a:srgbClr val="6600CC"/>
                </a:solidFill>
              </a:rPr>
              <a:t>décidu</a:t>
            </a:r>
            <a:r>
              <a:rPr lang="fr-FR" sz="1400" b="0" dirty="0">
                <a:solidFill>
                  <a:srgbClr val="6600CC"/>
                </a:solidFill>
              </a:rPr>
              <a:t> ou </a:t>
            </a:r>
            <a:r>
              <a:rPr lang="fr-FR" sz="1400" i="1" dirty="0">
                <a:solidFill>
                  <a:srgbClr val="6600CC"/>
                </a:solidFill>
              </a:rPr>
              <a:t>caduc</a:t>
            </a:r>
            <a:r>
              <a:rPr lang="fr-FR" sz="1400" b="0" dirty="0">
                <a:solidFill>
                  <a:srgbClr val="6600CC"/>
                </a:solidFill>
              </a:rPr>
              <a:t>).</a:t>
            </a:r>
            <a:endParaRPr lang="fr-FR" sz="1400" b="0" i="1" dirty="0">
              <a:solidFill>
                <a:srgbClr val="6600CC"/>
              </a:solidFill>
            </a:endParaRPr>
          </a:p>
          <a:p>
            <a:pPr algn="just" eaLnBrk="1" hangingPunct="1"/>
            <a:r>
              <a:rPr lang="fr-FR" sz="1400" i="1" dirty="0">
                <a:solidFill>
                  <a:srgbClr val="6600CC"/>
                </a:solidFill>
              </a:rPr>
              <a:t>Sensibilisation</a:t>
            </a:r>
            <a:r>
              <a:rPr lang="fr-FR" sz="1400" b="0" dirty="0">
                <a:solidFill>
                  <a:srgbClr val="6600CC"/>
                </a:solidFill>
              </a:rPr>
              <a:t> (</a:t>
            </a:r>
            <a:r>
              <a:rPr lang="fr-FR" sz="1400" i="1" dirty="0">
                <a:solidFill>
                  <a:srgbClr val="6600CC"/>
                </a:solidFill>
              </a:rPr>
              <a:t>actions</a:t>
            </a:r>
            <a:r>
              <a:rPr lang="fr-FR" sz="1400" b="0" dirty="0">
                <a:solidFill>
                  <a:srgbClr val="6600CC"/>
                </a:solidFill>
              </a:rPr>
              <a:t> de) à </a:t>
            </a:r>
            <a:r>
              <a:rPr lang="fr-FR" sz="1400" i="1" dirty="0">
                <a:solidFill>
                  <a:srgbClr val="6600CC"/>
                </a:solidFill>
              </a:rPr>
              <a:t>déforestation</a:t>
            </a:r>
            <a:r>
              <a:rPr lang="fr-FR" sz="1400" b="0" dirty="0">
                <a:solidFill>
                  <a:srgbClr val="6600CC"/>
                </a:solidFill>
              </a:rPr>
              <a:t> et </a:t>
            </a:r>
            <a:r>
              <a:rPr lang="fr-FR" sz="1400" i="1" dirty="0">
                <a:solidFill>
                  <a:srgbClr val="6600CC"/>
                </a:solidFill>
              </a:rPr>
              <a:t>reforestation</a:t>
            </a:r>
            <a:r>
              <a:rPr lang="fr-FR" sz="1400" b="0" dirty="0">
                <a:solidFill>
                  <a:srgbClr val="6600CC"/>
                </a:solidFill>
              </a:rPr>
              <a:t> : ces actions consistent à faire comprendre aux acteurs concernés (populations locales …) que la coupe des arbres (le déboisement) contribue à l’érosion, à l’appauvrissement des sols (et à leur perte de fertilité), à la diminution des pluies (en particulier celle d’été), à l’augmentation des périodes de sècheresses et d’inondations catastrophiques, au changement climatique et donc à la diminution des récoltes. Et que des solutions alternatives _ à la coupe des arbres _ existent, comme l’utilisation des cuiseurs solaires, le biogaz, la gestion raisonnée (durable) de la forêt etc.</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17966DF-5379-4066-9E8D-4175EADA910E}" type="slidenum">
              <a:rPr lang="fr-FR" sz="1200" b="0">
                <a:solidFill>
                  <a:schemeClr val="tx1">
                    <a:tint val="75000"/>
                  </a:schemeClr>
                </a:solidFill>
                <a:latin typeface="Times New Roman" pitchFamily="18" charset="0"/>
              </a:rPr>
              <a:pPr algn="r" fontAlgn="auto">
                <a:spcBef>
                  <a:spcPts val="0"/>
                </a:spcBef>
                <a:spcAft>
                  <a:spcPts val="0"/>
                </a:spcAft>
                <a:defRPr/>
              </a:pPr>
              <a:t>205</a:t>
            </a:fld>
            <a:endParaRPr lang="fr-FR" sz="1200" b="0" dirty="0">
              <a:solidFill>
                <a:schemeClr val="tx1">
                  <a:tint val="75000"/>
                </a:schemeClr>
              </a:solidFill>
              <a:latin typeface="Times New Roman" pitchFamily="18" charset="0"/>
            </a:endParaRPr>
          </a:p>
        </p:txBody>
      </p:sp>
      <p:sp>
        <p:nvSpPr>
          <p:cNvPr id="197636" name="ZoneTexte 4"/>
          <p:cNvSpPr txBox="1">
            <a:spLocks noChangeArrowheads="1"/>
          </p:cNvSpPr>
          <p:nvPr/>
        </p:nvSpPr>
        <p:spPr bwMode="auto">
          <a:xfrm>
            <a:off x="214313" y="955675"/>
            <a:ext cx="885825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200" i="1" dirty="0">
                <a:solidFill>
                  <a:srgbClr val="6600CC"/>
                </a:solidFill>
              </a:rPr>
              <a:t>Sépale</a:t>
            </a:r>
            <a:r>
              <a:rPr lang="fr-FR" sz="1200" b="0" dirty="0">
                <a:solidFill>
                  <a:srgbClr val="6600CC"/>
                </a:solidFill>
              </a:rPr>
              <a:t> : une des pièces composant le calice de la fleur (et parfois persistant au sommet de certains fruits).</a:t>
            </a:r>
          </a:p>
          <a:p>
            <a:pPr algn="just" eaLnBrk="1" hangingPunct="1"/>
            <a:r>
              <a:rPr lang="fr-FR" sz="1600" i="1" dirty="0">
                <a:solidFill>
                  <a:srgbClr val="6600CC"/>
                </a:solidFill>
              </a:rPr>
              <a:t>Série forestière</a:t>
            </a:r>
            <a:r>
              <a:rPr lang="fr-FR" sz="1600" b="0" dirty="0">
                <a:solidFill>
                  <a:srgbClr val="6600CC"/>
                </a:solidFill>
              </a:rPr>
              <a:t> : partie de forêt constituant un ensemble homogène du point de vue de son </a:t>
            </a:r>
            <a:r>
              <a:rPr lang="fr-FR" sz="1600" b="0" dirty="0">
                <a:solidFill>
                  <a:srgbClr val="6600CC"/>
                </a:solidFill>
                <a:hlinkClick r:id="rId2" tooltip="Aménagement forestier"/>
              </a:rPr>
              <a:t>aménagement</a:t>
            </a:r>
            <a:r>
              <a:rPr lang="fr-FR" sz="1600" b="0" dirty="0">
                <a:solidFill>
                  <a:srgbClr val="6600CC"/>
                </a:solidFill>
              </a:rPr>
              <a:t> ou des </a:t>
            </a:r>
            <a:r>
              <a:rPr lang="fr-FR" sz="1600" b="0" dirty="0">
                <a:solidFill>
                  <a:srgbClr val="6600CC"/>
                </a:solidFill>
                <a:hlinkClick r:id="rId3" tooltip="Essence forestière"/>
              </a:rPr>
              <a:t>essences</a:t>
            </a:r>
            <a:r>
              <a:rPr lang="fr-FR" sz="1600" b="0" dirty="0">
                <a:solidFill>
                  <a:srgbClr val="6600CC"/>
                </a:solidFill>
              </a:rPr>
              <a:t> qui la composent.</a:t>
            </a:r>
          </a:p>
          <a:p>
            <a:pPr algn="just" eaLnBrk="1" hangingPunct="1"/>
            <a:r>
              <a:rPr lang="fr-FR" sz="1200" i="1" dirty="0">
                <a:solidFill>
                  <a:srgbClr val="6600CC"/>
                </a:solidFill>
              </a:rPr>
              <a:t>Seringueiros</a:t>
            </a:r>
            <a:r>
              <a:rPr lang="fr-FR" sz="1200" b="0" dirty="0">
                <a:solidFill>
                  <a:srgbClr val="6600CC"/>
                </a:solidFill>
              </a:rPr>
              <a:t> : Au Brésil, ouvriers chargés de la collecte du latex. Ils se sont battus pour la préservation de l’Amazonie (forêt).</a:t>
            </a:r>
            <a:endParaRPr lang="fr-FR" sz="1200" b="0" i="1" dirty="0">
              <a:solidFill>
                <a:srgbClr val="6600CC"/>
              </a:solidFill>
            </a:endParaRPr>
          </a:p>
          <a:p>
            <a:pPr algn="just" eaLnBrk="1" hangingPunct="1"/>
            <a:r>
              <a:rPr lang="fr-FR" sz="1400" i="1" dirty="0">
                <a:solidFill>
                  <a:srgbClr val="6600CC"/>
                </a:solidFill>
              </a:rPr>
              <a:t>Service canadien des forêts </a:t>
            </a:r>
            <a:r>
              <a:rPr lang="fr-FR" sz="1400" b="0" dirty="0">
                <a:solidFill>
                  <a:srgbClr val="6600CC"/>
                </a:solidFill>
              </a:rPr>
              <a:t>: il a pour mission de promouvoir le développement durable des forêts canadiennes et un secteur forestier dynamique pour le, site </a:t>
            </a:r>
            <a:r>
              <a:rPr lang="fr-FR" sz="1400" b="0" dirty="0">
                <a:solidFill>
                  <a:srgbClr val="6600CC"/>
                </a:solidFill>
                <a:hlinkClick r:id="rId4"/>
              </a:rPr>
              <a:t>http://cfs.nrcan.gc.ca</a:t>
            </a:r>
            <a:r>
              <a:rPr lang="fr-FR" sz="1400" b="0" dirty="0">
                <a:solidFill>
                  <a:srgbClr val="6600CC"/>
                </a:solidFill>
              </a:rPr>
              <a:t>  </a:t>
            </a:r>
          </a:p>
          <a:p>
            <a:pPr algn="just" eaLnBrk="1" hangingPunct="1"/>
            <a:r>
              <a:rPr lang="fr-FR" sz="1400" i="1" dirty="0">
                <a:hlinkClick r:id="rId5" tooltip="Sève"/>
              </a:rPr>
              <a:t>Sève</a:t>
            </a:r>
            <a:r>
              <a:rPr lang="fr-FR" sz="1400" b="0" dirty="0">
                <a:solidFill>
                  <a:srgbClr val="6600CC"/>
                </a:solidFill>
              </a:rPr>
              <a:t> : Liquide qui circule entre les différents organes des plantes.</a:t>
            </a:r>
            <a:r>
              <a:rPr lang="fr-FR" sz="1400" b="0" i="1" dirty="0">
                <a:solidFill>
                  <a:srgbClr val="6600CC"/>
                </a:solidFill>
              </a:rPr>
              <a:t> b) </a:t>
            </a:r>
            <a:r>
              <a:rPr lang="fr-FR" sz="1400" b="0" dirty="0">
                <a:solidFill>
                  <a:srgbClr val="6600CC"/>
                </a:solidFill>
              </a:rPr>
              <a:t>Liquide nourricier des végétaux (milieu liquide qui circule grâce à des </a:t>
            </a:r>
            <a:r>
              <a:rPr lang="fr-FR" sz="1400" b="0" dirty="0">
                <a:solidFill>
                  <a:srgbClr val="6600CC"/>
                </a:solidFill>
                <a:hlinkClick r:id="rId6" tooltip="Cellule (biologie)"/>
              </a:rPr>
              <a:t>cellules</a:t>
            </a:r>
            <a:r>
              <a:rPr lang="fr-FR" sz="1400" b="0" dirty="0">
                <a:solidFill>
                  <a:srgbClr val="6600CC"/>
                </a:solidFill>
              </a:rPr>
              <a:t> spécialisées appelées « vaisseaux », entre les différents </a:t>
            </a:r>
            <a:r>
              <a:rPr lang="fr-FR" sz="1400" b="0" dirty="0">
                <a:solidFill>
                  <a:srgbClr val="6600CC"/>
                </a:solidFill>
                <a:hlinkClick r:id="rId7" tooltip="Organe"/>
              </a:rPr>
              <a:t>organes</a:t>
            </a:r>
            <a:r>
              <a:rPr lang="fr-FR" sz="1400" b="0" dirty="0">
                <a:solidFill>
                  <a:srgbClr val="6600CC"/>
                </a:solidFill>
              </a:rPr>
              <a:t> des </a:t>
            </a:r>
            <a:r>
              <a:rPr lang="fr-FR" sz="1400" b="0" dirty="0">
                <a:solidFill>
                  <a:srgbClr val="6600CC"/>
                </a:solidFill>
                <a:hlinkClick r:id="rId8" tooltip="Plante"/>
              </a:rPr>
              <a:t>plantes</a:t>
            </a:r>
            <a:r>
              <a:rPr lang="fr-FR" sz="1400" b="0" dirty="0">
                <a:solidFill>
                  <a:srgbClr val="6600CC"/>
                </a:solidFill>
              </a:rPr>
              <a:t> pour transporter les éléments nutritifs nécessaires à leur croissance et redistribuer les </a:t>
            </a:r>
            <a:r>
              <a:rPr lang="fr-FR" sz="1400" b="0" dirty="0">
                <a:solidFill>
                  <a:srgbClr val="6600CC"/>
                </a:solidFill>
                <a:hlinkClick r:id="rId9" tooltip="Substance"/>
              </a:rPr>
              <a:t>substances</a:t>
            </a:r>
            <a:r>
              <a:rPr lang="fr-FR" sz="1400" b="0" dirty="0">
                <a:solidFill>
                  <a:srgbClr val="6600CC"/>
                </a:solidFill>
              </a:rPr>
              <a:t> organiques élaborées par la </a:t>
            </a:r>
            <a:r>
              <a:rPr lang="fr-FR" sz="1400" b="0" dirty="0">
                <a:solidFill>
                  <a:srgbClr val="6600CC"/>
                </a:solidFill>
                <a:hlinkClick r:id="rId10" tooltip="Photosynthèse"/>
              </a:rPr>
              <a:t>photosynthèse</a:t>
            </a:r>
            <a:r>
              <a:rPr lang="fr-FR" sz="1400" b="0" dirty="0">
                <a:solidFill>
                  <a:srgbClr val="6600CC"/>
                </a:solidFill>
              </a:rPr>
              <a:t>). On distingue :</a:t>
            </a:r>
          </a:p>
          <a:p>
            <a:pPr algn="just" eaLnBrk="1" hangingPunct="1"/>
            <a:r>
              <a:rPr lang="fr-FR" sz="1400" b="0" dirty="0">
                <a:solidFill>
                  <a:srgbClr val="6600CC"/>
                </a:solidFill>
              </a:rPr>
              <a:t>La </a:t>
            </a:r>
            <a:r>
              <a:rPr lang="fr-FR" sz="1400" dirty="0">
                <a:solidFill>
                  <a:srgbClr val="6600CC"/>
                </a:solidFill>
              </a:rPr>
              <a:t>sève brute</a:t>
            </a:r>
            <a:r>
              <a:rPr lang="fr-FR" sz="1400" b="0" dirty="0">
                <a:solidFill>
                  <a:srgbClr val="6600CC"/>
                </a:solidFill>
              </a:rPr>
              <a:t>, solution de </a:t>
            </a:r>
            <a:r>
              <a:rPr lang="fr-FR" sz="1400" b="0" dirty="0">
                <a:solidFill>
                  <a:srgbClr val="6600CC"/>
                </a:solidFill>
                <a:hlinkClick r:id="rId11" tooltip="Sels minéraux"/>
              </a:rPr>
              <a:t>sels minéraux</a:t>
            </a:r>
            <a:r>
              <a:rPr lang="fr-FR" sz="1400" b="0" dirty="0">
                <a:solidFill>
                  <a:srgbClr val="6600CC"/>
                </a:solidFill>
              </a:rPr>
              <a:t>, absorbée au niveau des </a:t>
            </a:r>
            <a:r>
              <a:rPr lang="fr-FR" sz="1400" b="0" dirty="0">
                <a:solidFill>
                  <a:srgbClr val="6600CC"/>
                </a:solidFill>
                <a:hlinkClick r:id="rId12" tooltip="Racine (botanique)"/>
              </a:rPr>
              <a:t>racines</a:t>
            </a:r>
            <a:r>
              <a:rPr lang="fr-FR" sz="1400" b="0" dirty="0">
                <a:solidFill>
                  <a:srgbClr val="6600CC"/>
                </a:solidFill>
              </a:rPr>
              <a:t> par les </a:t>
            </a:r>
            <a:r>
              <a:rPr lang="fr-FR" sz="1400" b="0" dirty="0">
                <a:solidFill>
                  <a:srgbClr val="6600CC"/>
                </a:solidFill>
                <a:hlinkClick r:id="rId13" tooltip="Poil absorbant"/>
              </a:rPr>
              <a:t>poils absorbants</a:t>
            </a:r>
            <a:r>
              <a:rPr lang="fr-FR" sz="1400" b="0" dirty="0">
                <a:solidFill>
                  <a:srgbClr val="6600CC"/>
                </a:solidFill>
              </a:rPr>
              <a:t>, circule principalement dans le </a:t>
            </a:r>
            <a:r>
              <a:rPr lang="fr-FR" sz="1400" b="0" dirty="0">
                <a:solidFill>
                  <a:srgbClr val="6600CC"/>
                </a:solidFill>
                <a:hlinkClick r:id="rId14" tooltip="Xylème"/>
              </a:rPr>
              <a:t>xylème</a:t>
            </a:r>
            <a:r>
              <a:rPr lang="fr-FR" sz="1400" b="0" dirty="0">
                <a:solidFill>
                  <a:srgbClr val="6600CC"/>
                </a:solidFill>
              </a:rPr>
              <a:t>, c'est-à-dire les vaisseaux du bois. Dans le </a:t>
            </a:r>
            <a:r>
              <a:rPr lang="fr-FR" sz="1400" b="0" dirty="0">
                <a:solidFill>
                  <a:srgbClr val="6600CC"/>
                </a:solidFill>
                <a:hlinkClick r:id="rId15" tooltip="Tronc (botanique)"/>
              </a:rPr>
              <a:t>tronc</a:t>
            </a:r>
            <a:r>
              <a:rPr lang="fr-FR" sz="1400" b="0" dirty="0">
                <a:solidFill>
                  <a:srgbClr val="6600CC"/>
                </a:solidFill>
              </a:rPr>
              <a:t> des </a:t>
            </a:r>
            <a:r>
              <a:rPr lang="fr-FR" sz="1400" b="0" dirty="0">
                <a:solidFill>
                  <a:srgbClr val="6600CC"/>
                </a:solidFill>
                <a:hlinkClick r:id="rId16" tooltip="Arbre"/>
              </a:rPr>
              <a:t>arbres</a:t>
            </a:r>
            <a:r>
              <a:rPr lang="fr-FR" sz="1400" b="0" dirty="0">
                <a:solidFill>
                  <a:srgbClr val="6600CC"/>
                </a:solidFill>
              </a:rPr>
              <a:t>, les vaisseaux actifs se trouvent dans l'</a:t>
            </a:r>
            <a:r>
              <a:rPr lang="fr-FR" sz="1400" b="0" dirty="0">
                <a:solidFill>
                  <a:srgbClr val="6600CC"/>
                </a:solidFill>
                <a:hlinkClick r:id="rId17" tooltip="Aubier"/>
              </a:rPr>
              <a:t>aubier</a:t>
            </a:r>
            <a:r>
              <a:rPr lang="fr-FR" sz="1400" b="0" dirty="0">
                <a:solidFill>
                  <a:srgbClr val="6600CC"/>
                </a:solidFill>
              </a:rPr>
              <a:t> qui est la partie périphérique du bois, ceux du centre (le </a:t>
            </a:r>
            <a:r>
              <a:rPr lang="fr-FR" sz="1400" b="0" dirty="0">
                <a:solidFill>
                  <a:srgbClr val="6600CC"/>
                </a:solidFill>
                <a:hlinkClick r:id="rId18" tooltip="Duramen"/>
              </a:rPr>
              <a:t>duramen</a:t>
            </a:r>
            <a:r>
              <a:rPr lang="fr-FR" sz="1400" b="0" dirty="0">
                <a:solidFill>
                  <a:srgbClr val="6600CC"/>
                </a:solidFill>
              </a:rPr>
              <a:t>) étant morts et jouant seulement un rôle de soutien grâce à la </a:t>
            </a:r>
            <a:r>
              <a:rPr lang="fr-FR" sz="1400" b="0" dirty="0">
                <a:solidFill>
                  <a:srgbClr val="6600CC"/>
                </a:solidFill>
                <a:hlinkClick r:id="rId19" tooltip="Lignine"/>
              </a:rPr>
              <a:t>lignine</a:t>
            </a:r>
            <a:r>
              <a:rPr lang="fr-FR" sz="1400" b="0" dirty="0">
                <a:solidFill>
                  <a:srgbClr val="6600CC"/>
                </a:solidFill>
              </a:rPr>
              <a:t>. L'ascension de la sève brute peut dépasser largement, dans les arbres, la hauteur de 10 m qui serait la limite d'un simple effet d'aspiration par le haut. Cela s'explique principalement par le phénomène d'</a:t>
            </a:r>
            <a:r>
              <a:rPr lang="fr-FR" sz="1400" b="0" dirty="0">
                <a:solidFill>
                  <a:srgbClr val="6600CC"/>
                </a:solidFill>
                <a:hlinkClick r:id="rId20" tooltip="Osmose"/>
              </a:rPr>
              <a:t>osmose</a:t>
            </a:r>
            <a:r>
              <a:rPr lang="fr-FR" sz="1400" b="0" dirty="0">
                <a:solidFill>
                  <a:srgbClr val="6600CC"/>
                </a:solidFill>
              </a:rPr>
              <a:t> permettant le transfert de liquides de concentrations différentes au travers de membranes semi-perméables (celles des cellules).</a:t>
            </a:r>
          </a:p>
          <a:p>
            <a:pPr algn="just" eaLnBrk="1" hangingPunct="1"/>
            <a:r>
              <a:rPr lang="fr-FR" sz="1400" b="0" dirty="0">
                <a:solidFill>
                  <a:srgbClr val="6600CC"/>
                </a:solidFill>
              </a:rPr>
              <a:t>La </a:t>
            </a:r>
            <a:r>
              <a:rPr lang="fr-FR" sz="1400" dirty="0">
                <a:solidFill>
                  <a:srgbClr val="6600CC"/>
                </a:solidFill>
              </a:rPr>
              <a:t>sève élaborée</a:t>
            </a:r>
            <a:r>
              <a:rPr lang="fr-FR" sz="1400" b="0" dirty="0">
                <a:solidFill>
                  <a:srgbClr val="6600CC"/>
                </a:solidFill>
              </a:rPr>
              <a:t> ou </a:t>
            </a:r>
            <a:r>
              <a:rPr lang="fr-FR" sz="1400" dirty="0">
                <a:solidFill>
                  <a:srgbClr val="6600CC"/>
                </a:solidFill>
              </a:rPr>
              <a:t>sève descendante</a:t>
            </a:r>
            <a:r>
              <a:rPr lang="fr-FR" sz="1400" b="0" dirty="0">
                <a:solidFill>
                  <a:srgbClr val="6600CC"/>
                </a:solidFill>
              </a:rPr>
              <a:t>, qui contient des substances organiques solubles, principalement des </a:t>
            </a:r>
            <a:r>
              <a:rPr lang="fr-FR" sz="1400" b="0" dirty="0">
                <a:solidFill>
                  <a:srgbClr val="6600CC"/>
                </a:solidFill>
                <a:hlinkClick r:id="rId21" tooltip="Acide aminé"/>
              </a:rPr>
              <a:t>acides aminés</a:t>
            </a:r>
            <a:r>
              <a:rPr lang="fr-FR" sz="1400" b="0" dirty="0">
                <a:solidFill>
                  <a:srgbClr val="6600CC"/>
                </a:solidFill>
              </a:rPr>
              <a:t> et des </a:t>
            </a:r>
            <a:r>
              <a:rPr lang="fr-FR" sz="1400" b="0" dirty="0">
                <a:solidFill>
                  <a:srgbClr val="6600CC"/>
                </a:solidFill>
                <a:hlinkClick r:id="rId22" tooltip="Sucre"/>
              </a:rPr>
              <a:t>sucres</a:t>
            </a:r>
            <a:r>
              <a:rPr lang="fr-FR" sz="1400" b="0" dirty="0">
                <a:solidFill>
                  <a:srgbClr val="6600CC"/>
                </a:solidFill>
              </a:rPr>
              <a:t>, provient essentiellement des </a:t>
            </a:r>
            <a:r>
              <a:rPr lang="fr-FR" sz="1400" b="0" dirty="0">
                <a:solidFill>
                  <a:srgbClr val="6600CC"/>
                </a:solidFill>
                <a:hlinkClick r:id="rId23" tooltip="Feuille"/>
              </a:rPr>
              <a:t>feuilles</a:t>
            </a:r>
            <a:r>
              <a:rPr lang="fr-FR" sz="1400" b="0" dirty="0">
                <a:solidFill>
                  <a:srgbClr val="6600CC"/>
                </a:solidFill>
              </a:rPr>
              <a:t>, siège de la </a:t>
            </a:r>
            <a:r>
              <a:rPr lang="fr-FR" sz="1400" b="0" dirty="0">
                <a:solidFill>
                  <a:srgbClr val="6600CC"/>
                </a:solidFill>
                <a:hlinkClick r:id="rId10" tooltip="Photosynthèse"/>
              </a:rPr>
              <a:t>photosynthèse</a:t>
            </a:r>
            <a:r>
              <a:rPr lang="fr-FR" sz="1400" b="0" dirty="0">
                <a:solidFill>
                  <a:srgbClr val="6600CC"/>
                </a:solidFill>
              </a:rPr>
              <a:t>, et circule principalement dans le </a:t>
            </a:r>
            <a:r>
              <a:rPr lang="fr-FR" sz="1400" b="0" dirty="0">
                <a:solidFill>
                  <a:srgbClr val="6600CC"/>
                </a:solidFill>
                <a:hlinkClick r:id="rId24" tooltip="Phloème"/>
              </a:rPr>
              <a:t>phloème</a:t>
            </a:r>
            <a:r>
              <a:rPr lang="fr-FR" sz="1400" b="0" dirty="0">
                <a:solidFill>
                  <a:srgbClr val="6600CC"/>
                </a:solidFill>
              </a:rPr>
              <a:t>, tissu conducteur du </a:t>
            </a:r>
            <a:r>
              <a:rPr lang="fr-FR" sz="1400" b="0" dirty="0">
                <a:solidFill>
                  <a:srgbClr val="6600CC"/>
                </a:solidFill>
                <a:hlinkClick r:id="rId25" tooltip="Liber"/>
              </a:rPr>
              <a:t>liber</a:t>
            </a:r>
            <a:r>
              <a:rPr lang="fr-FR" sz="1400" b="0" dirty="0">
                <a:solidFill>
                  <a:srgbClr val="6600CC"/>
                </a:solidFill>
              </a:rPr>
              <a:t>, situé juste sous l'</a:t>
            </a:r>
            <a:r>
              <a:rPr lang="fr-FR" sz="1400" b="0" dirty="0">
                <a:solidFill>
                  <a:srgbClr val="6600CC"/>
                </a:solidFill>
                <a:hlinkClick r:id="rId26" tooltip="Écorce"/>
              </a:rPr>
              <a:t>écorce</a:t>
            </a:r>
            <a:r>
              <a:rPr lang="fr-FR" sz="1400" b="0" dirty="0">
                <a:solidFill>
                  <a:srgbClr val="6600CC"/>
                </a:solidFill>
              </a:rPr>
              <a:t>. Les échanges se font aussi des feuilles vers les organes de réserves ou organes puits, </a:t>
            </a:r>
            <a:r>
              <a:rPr lang="fr-FR" sz="1400" b="0" dirty="0">
                <a:solidFill>
                  <a:srgbClr val="6600CC"/>
                </a:solidFill>
                <a:hlinkClick r:id="rId27" tooltip="Fruit"/>
              </a:rPr>
              <a:t>fruits</a:t>
            </a:r>
            <a:r>
              <a:rPr lang="fr-FR" sz="1400" b="0" dirty="0">
                <a:solidFill>
                  <a:srgbClr val="6600CC"/>
                </a:solidFill>
              </a:rPr>
              <a:t>, </a:t>
            </a:r>
            <a:r>
              <a:rPr lang="fr-FR" sz="1400" b="0" dirty="0">
                <a:solidFill>
                  <a:srgbClr val="6600CC"/>
                </a:solidFill>
                <a:hlinkClick r:id="rId28" tooltip="Graine"/>
              </a:rPr>
              <a:t>graines</a:t>
            </a:r>
            <a:r>
              <a:rPr lang="fr-FR" sz="1400" b="0" dirty="0">
                <a:solidFill>
                  <a:srgbClr val="6600CC"/>
                </a:solidFill>
              </a:rPr>
              <a:t>, </a:t>
            </a:r>
            <a:r>
              <a:rPr lang="fr-FR" sz="1400" b="0" dirty="0">
                <a:solidFill>
                  <a:srgbClr val="6600CC"/>
                </a:solidFill>
                <a:hlinkClick r:id="rId29" tooltip="Tubercule"/>
              </a:rPr>
              <a:t>tubercules</a:t>
            </a:r>
            <a:r>
              <a:rPr lang="fr-FR" sz="1400" b="0" dirty="0">
                <a:solidFill>
                  <a:srgbClr val="6600CC"/>
                </a:solidFill>
              </a:rPr>
              <a:t>, ou à l'inverse en période de croissance, des organes de réserves vers les </a:t>
            </a:r>
            <a:r>
              <a:rPr lang="fr-FR" sz="1400" b="0" dirty="0">
                <a:solidFill>
                  <a:srgbClr val="6600CC"/>
                </a:solidFill>
                <a:hlinkClick r:id="rId30" tooltip="Tige"/>
              </a:rPr>
              <a:t>tiges</a:t>
            </a:r>
            <a:r>
              <a:rPr lang="fr-FR" sz="1400" b="0" dirty="0">
                <a:solidFill>
                  <a:srgbClr val="6600CC"/>
                </a:solidFill>
              </a:rPr>
              <a:t> en formation. N.B: il est rare qu'il y ait des flux de sève entre les fruits et les autres organes de la plante car les fruits sont des éléments indispensables pour la dispersion des graines et donc la pérennité de l'espèce; ils sont donc très protégés</a:t>
            </a:r>
            <a:r>
              <a:rPr lang="fr-FR" sz="1400" b="0" dirty="0" smtClean="0">
                <a:solidFill>
                  <a:srgbClr val="6600CC"/>
                </a:solidFill>
              </a:rPr>
              <a:t>.</a:t>
            </a:r>
          </a:p>
          <a:p>
            <a:pPr algn="just" eaLnBrk="1" hangingPunct="1"/>
            <a:r>
              <a:rPr lang="fr-FR" sz="1200" i="1" dirty="0">
                <a:solidFill>
                  <a:srgbClr val="6600CC"/>
                </a:solidFill>
              </a:rPr>
              <a:t>Simple</a:t>
            </a:r>
            <a:r>
              <a:rPr lang="fr-FR" sz="1200" b="0" dirty="0">
                <a:solidFill>
                  <a:srgbClr val="6600CC"/>
                </a:solidFill>
              </a:rPr>
              <a:t> : pas double (fleur) ; pas composée (feuille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8A51C7-84B5-4383-A2CA-CF24C929B2B6}" type="slidenum">
              <a:rPr lang="fr-FR" sz="1200" b="0">
                <a:solidFill>
                  <a:schemeClr val="tx1">
                    <a:tint val="75000"/>
                  </a:schemeClr>
                </a:solidFill>
                <a:latin typeface="Times New Roman" pitchFamily="18" charset="0"/>
              </a:rPr>
              <a:pPr algn="r" fontAlgn="auto">
                <a:spcBef>
                  <a:spcPts val="0"/>
                </a:spcBef>
                <a:spcAft>
                  <a:spcPts val="0"/>
                </a:spcAft>
                <a:defRPr/>
              </a:pPr>
              <a:t>206</a:t>
            </a:fld>
            <a:endParaRPr lang="fr-FR" sz="1200" b="0" dirty="0">
              <a:solidFill>
                <a:schemeClr val="tx1">
                  <a:tint val="75000"/>
                </a:schemeClr>
              </a:solidFill>
              <a:latin typeface="Times New Roman" pitchFamily="18" charset="0"/>
            </a:endParaRPr>
          </a:p>
        </p:txBody>
      </p:sp>
      <p:sp>
        <p:nvSpPr>
          <p:cNvPr id="198660" name="ZoneTexte 4"/>
          <p:cNvSpPr txBox="1">
            <a:spLocks noChangeArrowheads="1"/>
          </p:cNvSpPr>
          <p:nvPr/>
        </p:nvSpPr>
        <p:spPr bwMode="auto">
          <a:xfrm>
            <a:off x="142875" y="928688"/>
            <a:ext cx="88582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smtClean="0">
              <a:solidFill>
                <a:srgbClr val="6600CC"/>
              </a:solidFill>
            </a:endParaRPr>
          </a:p>
          <a:p>
            <a:pPr algn="just" eaLnBrk="1" hangingPunct="1"/>
            <a:r>
              <a:rPr lang="fr-FR" sz="1200" i="1" dirty="0">
                <a:solidFill>
                  <a:srgbClr val="6600CC"/>
                </a:solidFill>
              </a:rPr>
              <a:t>Sinus</a:t>
            </a:r>
            <a:r>
              <a:rPr lang="fr-FR" sz="1200" b="0" dirty="0">
                <a:solidFill>
                  <a:srgbClr val="6600CC"/>
                </a:solidFill>
              </a:rPr>
              <a:t> : échancrure séparant deux lobes.</a:t>
            </a:r>
          </a:p>
          <a:p>
            <a:pPr algn="just" eaLnBrk="1" hangingPunct="1"/>
            <a:r>
              <a:rPr lang="fr-FR" sz="1200" i="1" dirty="0" smtClean="0">
                <a:solidFill>
                  <a:srgbClr val="6600CC"/>
                </a:solidFill>
              </a:rPr>
              <a:t>Sociale</a:t>
            </a:r>
            <a:r>
              <a:rPr lang="fr-FR" sz="1200" b="0" dirty="0" smtClean="0">
                <a:solidFill>
                  <a:srgbClr val="6600CC"/>
                </a:solidFill>
              </a:rPr>
              <a:t> </a:t>
            </a:r>
            <a:r>
              <a:rPr lang="fr-FR" sz="1200" b="0" dirty="0">
                <a:solidFill>
                  <a:srgbClr val="6600CC"/>
                </a:solidFill>
              </a:rPr>
              <a:t>: espèce ayant une forte aptitude à coloniser un espace ou à se </a:t>
            </a:r>
            <a:r>
              <a:rPr lang="fr-FR" sz="1200" b="0" dirty="0" err="1">
                <a:solidFill>
                  <a:srgbClr val="6600CC"/>
                </a:solidFill>
              </a:rPr>
              <a:t>propager,se</a:t>
            </a:r>
            <a:r>
              <a:rPr lang="fr-FR" sz="1200" b="0" dirty="0">
                <a:solidFill>
                  <a:srgbClr val="6600CC"/>
                </a:solidFill>
              </a:rPr>
              <a:t> rencontrant en peuplements denses ou étendus.</a:t>
            </a:r>
          </a:p>
          <a:p>
            <a:pPr algn="just" eaLnBrk="1" hangingPunct="1"/>
            <a:r>
              <a:rPr lang="fr-FR" sz="1400" i="1" dirty="0">
                <a:solidFill>
                  <a:srgbClr val="6600CC"/>
                </a:solidFill>
              </a:rPr>
              <a:t>Soins sylvicoles </a:t>
            </a:r>
            <a:r>
              <a:rPr lang="fr-FR" sz="1400" b="0" dirty="0">
                <a:solidFill>
                  <a:srgbClr val="6600CC"/>
                </a:solidFill>
              </a:rPr>
              <a:t>: Tous les traitements effectués au bénéfice d'un peuplement à tout stade de son développement. Quatre principes restent toujours valables: protéger, sélectionner, éduquer, soigner.</a:t>
            </a:r>
          </a:p>
          <a:p>
            <a:pPr algn="just" eaLnBrk="1" hangingPunct="1"/>
            <a:r>
              <a:rPr lang="fr-FR" sz="1400" i="1" dirty="0">
                <a:solidFill>
                  <a:srgbClr val="6600CC"/>
                </a:solidFill>
              </a:rPr>
              <a:t>Souche</a:t>
            </a:r>
            <a:r>
              <a:rPr lang="fr-FR" sz="1400" b="0" dirty="0">
                <a:solidFill>
                  <a:srgbClr val="6600CC"/>
                </a:solidFill>
              </a:rPr>
              <a:t> : Partie d'un arbre (bas du tronc et racines) qui reste en terre après l'abattage.</a:t>
            </a:r>
          </a:p>
          <a:p>
            <a:pPr algn="just" eaLnBrk="1" hangingPunct="1"/>
            <a:r>
              <a:rPr lang="fr-FR" sz="1200" i="1" dirty="0">
                <a:solidFill>
                  <a:srgbClr val="6600CC"/>
                </a:solidFill>
              </a:rPr>
              <a:t>Sous-espèce</a:t>
            </a:r>
            <a:r>
              <a:rPr lang="fr-FR" sz="1200" b="0" dirty="0">
                <a:solidFill>
                  <a:srgbClr val="6600CC"/>
                </a:solidFill>
              </a:rPr>
              <a:t> : variant scientifiquement reconnu (souvent local) d'une espèce</a:t>
            </a:r>
            <a:r>
              <a:rPr lang="fr-FR" sz="1200" b="0" dirty="0" smtClean="0">
                <a:solidFill>
                  <a:srgbClr val="6600CC"/>
                </a:solidFill>
              </a:rPr>
              <a:t>.</a:t>
            </a:r>
          </a:p>
          <a:p>
            <a:pPr algn="just" eaLnBrk="1" hangingPunct="1"/>
            <a:r>
              <a:rPr lang="fr-FR" sz="1400" i="1" dirty="0" smtClean="0">
                <a:solidFill>
                  <a:srgbClr val="6600CC"/>
                </a:solidFill>
              </a:rPr>
              <a:t>Sous-étage </a:t>
            </a:r>
            <a:r>
              <a:rPr lang="fr-FR" sz="1400" b="0" dirty="0">
                <a:solidFill>
                  <a:srgbClr val="6600CC"/>
                </a:solidFill>
              </a:rPr>
              <a:t>: Étage inférieur de la végétation dans une forêt. Généralement formé par la végétation au sol (mousses, herbacées, lichens), des herbes et des arbustes. Voir </a:t>
            </a:r>
            <a:r>
              <a:rPr lang="fr-FR" sz="1400" i="1" dirty="0">
                <a:solidFill>
                  <a:srgbClr val="6600CC"/>
                </a:solidFill>
              </a:rPr>
              <a:t>étage</a:t>
            </a:r>
            <a:r>
              <a:rPr lang="fr-FR" sz="1400" b="0" dirty="0">
                <a:solidFill>
                  <a:srgbClr val="6600CC"/>
                </a:solidFill>
              </a:rPr>
              <a:t>.</a:t>
            </a:r>
          </a:p>
          <a:p>
            <a:pPr algn="just" eaLnBrk="1" hangingPunct="1"/>
            <a:r>
              <a:rPr lang="fr-FR" sz="1200" i="1" dirty="0" smtClean="0">
                <a:solidFill>
                  <a:srgbClr val="6600CC"/>
                </a:solidFill>
              </a:rPr>
              <a:t>Spermaphyte</a:t>
            </a:r>
            <a:r>
              <a:rPr lang="fr-FR" sz="1200" b="0" dirty="0" smtClean="0">
                <a:solidFill>
                  <a:srgbClr val="6600CC"/>
                </a:solidFill>
              </a:rPr>
              <a:t> </a:t>
            </a:r>
            <a:r>
              <a:rPr lang="fr-FR" sz="1200" b="0" dirty="0">
                <a:solidFill>
                  <a:srgbClr val="6600CC"/>
                </a:solidFill>
              </a:rPr>
              <a:t>: phanérogame (plante à fleurs et à graines</a:t>
            </a:r>
            <a:r>
              <a:rPr lang="fr-FR" sz="1200" b="0" dirty="0" smtClean="0">
                <a:solidFill>
                  <a:srgbClr val="6600CC"/>
                </a:solidFill>
              </a:rPr>
              <a:t>).</a:t>
            </a:r>
          </a:p>
          <a:p>
            <a:pPr algn="just" eaLnBrk="1" hangingPunct="1"/>
            <a:r>
              <a:rPr lang="fr-FR" sz="1200" i="1" dirty="0">
                <a:solidFill>
                  <a:srgbClr val="6600CC"/>
                </a:solidFill>
              </a:rPr>
              <a:t>Sport</a:t>
            </a:r>
            <a:r>
              <a:rPr lang="fr-FR" sz="1200" b="0" dirty="0">
                <a:solidFill>
                  <a:srgbClr val="6600CC"/>
                </a:solidFill>
              </a:rPr>
              <a:t> : variant issu d'une mutation spontanée. </a:t>
            </a:r>
          </a:p>
          <a:p>
            <a:pPr algn="just" eaLnBrk="1" hangingPunct="1"/>
            <a:r>
              <a:rPr lang="fr-FR" sz="1400" i="1" dirty="0">
                <a:solidFill>
                  <a:srgbClr val="6600CC"/>
                </a:solidFill>
              </a:rPr>
              <a:t>Station</a:t>
            </a:r>
            <a:r>
              <a:rPr lang="fr-FR" sz="1400" b="0" dirty="0">
                <a:solidFill>
                  <a:srgbClr val="6600CC"/>
                </a:solidFill>
              </a:rPr>
              <a:t> (</a:t>
            </a:r>
            <a:r>
              <a:rPr lang="fr-FR" sz="1400" i="1" dirty="0">
                <a:solidFill>
                  <a:srgbClr val="6600CC"/>
                </a:solidFill>
              </a:rPr>
              <a:t>forestière)</a:t>
            </a:r>
            <a:r>
              <a:rPr lang="fr-FR" sz="1400" b="0" dirty="0">
                <a:solidFill>
                  <a:srgbClr val="6600CC"/>
                </a:solidFill>
              </a:rPr>
              <a:t> : a) Étendue de terrain de superficie variable, homogène dans les conditions physiques et biologiques (climat, topographie, sol). b) étendue de terrain de superficie variable (quelques m2 à plusieurs dizaines d’ha), homogène dans ses conditions physiques et biologiques : </a:t>
            </a:r>
            <a:r>
              <a:rPr lang="fr-FR" sz="1400" b="0" dirty="0" err="1">
                <a:solidFill>
                  <a:srgbClr val="6600CC"/>
                </a:solidFill>
              </a:rPr>
              <a:t>mésoclimat</a:t>
            </a:r>
            <a:r>
              <a:rPr lang="fr-FR" sz="1400" b="0" dirty="0">
                <a:solidFill>
                  <a:srgbClr val="6600CC"/>
                </a:solidFill>
              </a:rPr>
              <a:t>, topographie, composition floristique, sol, dynamique et structure de la végétation spontanée. Elle justifie, pour une essence déterminée, une sylviculture précise avec laquelle on peut espérer une productivité comprise entre des limites connues. </a:t>
            </a:r>
            <a:endParaRPr lang="fr-FR" sz="1400" b="0" dirty="0" smtClean="0">
              <a:solidFill>
                <a:srgbClr val="6600CC"/>
              </a:solidFill>
            </a:endParaRPr>
          </a:p>
          <a:p>
            <a:pPr algn="just" eaLnBrk="1" hangingPunct="1"/>
            <a:r>
              <a:rPr lang="fr-FR" sz="1200" i="1" dirty="0">
                <a:solidFill>
                  <a:srgbClr val="6600CC"/>
                </a:solidFill>
              </a:rPr>
              <a:t>Spéciation</a:t>
            </a:r>
            <a:r>
              <a:rPr lang="fr-FR" sz="1200" b="0" dirty="0">
                <a:solidFill>
                  <a:srgbClr val="6600CC"/>
                </a:solidFill>
              </a:rPr>
              <a:t> : Formation d’une nouvelle espèce biologique.</a:t>
            </a:r>
          </a:p>
          <a:p>
            <a:pPr algn="just" eaLnBrk="1" hangingPunct="1"/>
            <a:r>
              <a:rPr lang="fr-FR" sz="1200" i="1" dirty="0">
                <a:hlinkClick r:id="rId2" tooltip="Stère"/>
              </a:rPr>
              <a:t>Stère</a:t>
            </a:r>
            <a:r>
              <a:rPr lang="fr-FR" sz="1200" b="0" dirty="0">
                <a:solidFill>
                  <a:srgbClr val="6600CC"/>
                </a:solidFill>
              </a:rPr>
              <a:t> : Unité de mesure de volume utilisée pour les bois. </a:t>
            </a:r>
          </a:p>
          <a:p>
            <a:pPr algn="just" eaLnBrk="1" hangingPunct="1"/>
            <a:r>
              <a:rPr lang="fr-FR" sz="1200" i="1" dirty="0">
                <a:solidFill>
                  <a:srgbClr val="6600CC"/>
                </a:solidFill>
              </a:rPr>
              <a:t>Stipule</a:t>
            </a:r>
            <a:r>
              <a:rPr lang="fr-FR" sz="1200" b="0" dirty="0">
                <a:solidFill>
                  <a:srgbClr val="6600CC"/>
                </a:solidFill>
              </a:rPr>
              <a:t> : appendice généralement foliacé à la base du pétiole d'une feuille ou du pédoncule d'une fleur.</a:t>
            </a:r>
          </a:p>
          <a:p>
            <a:pPr algn="just" eaLnBrk="1" hangingPunct="1"/>
            <a:r>
              <a:rPr lang="fr-FR" sz="1200" i="1" dirty="0">
                <a:solidFill>
                  <a:srgbClr val="6600CC"/>
                </a:solidFill>
              </a:rPr>
              <a:t>Stolon</a:t>
            </a:r>
            <a:r>
              <a:rPr lang="fr-FR" sz="1200" b="0" dirty="0">
                <a:solidFill>
                  <a:srgbClr val="6600CC"/>
                </a:solidFill>
              </a:rPr>
              <a:t> : organe végétal de </a:t>
            </a:r>
            <a:r>
              <a:rPr lang="fr-FR" sz="1200" b="0" dirty="0">
                <a:solidFill>
                  <a:srgbClr val="6600CC"/>
                </a:solidFill>
                <a:hlinkClick r:id="rId3" tooltip="Multiplication asexuée"/>
              </a:rPr>
              <a:t>multiplication asexuée</a:t>
            </a:r>
            <a:r>
              <a:rPr lang="fr-FR" sz="1200" b="0" dirty="0">
                <a:solidFill>
                  <a:srgbClr val="6600CC"/>
                </a:solidFill>
              </a:rPr>
              <a:t>. C'est une </a:t>
            </a:r>
            <a:r>
              <a:rPr lang="fr-FR" sz="1200" b="0" dirty="0">
                <a:solidFill>
                  <a:srgbClr val="6600CC"/>
                </a:solidFill>
                <a:hlinkClick r:id="rId4" tooltip="Tige"/>
              </a:rPr>
              <a:t>tige</a:t>
            </a:r>
            <a:r>
              <a:rPr lang="fr-FR" sz="1200" b="0" dirty="0">
                <a:solidFill>
                  <a:srgbClr val="6600CC"/>
                </a:solidFill>
              </a:rPr>
              <a:t> aérienne contrairement au </a:t>
            </a:r>
            <a:r>
              <a:rPr lang="fr-FR" sz="1200" b="0" dirty="0">
                <a:solidFill>
                  <a:srgbClr val="6600CC"/>
                </a:solidFill>
                <a:hlinkClick r:id="rId5" tooltip="Rhizome"/>
              </a:rPr>
              <a:t>rhizome</a:t>
            </a:r>
            <a:r>
              <a:rPr lang="fr-FR" sz="1200" b="0" dirty="0">
                <a:solidFill>
                  <a:srgbClr val="6600CC"/>
                </a:solidFill>
              </a:rPr>
              <a:t>. Il pousse au niveau du sol et ne porte pas de </a:t>
            </a:r>
            <a:r>
              <a:rPr lang="fr-FR" sz="1200" b="0" dirty="0">
                <a:solidFill>
                  <a:srgbClr val="6600CC"/>
                </a:solidFill>
                <a:hlinkClick r:id="rId6" tooltip="Feuille"/>
              </a:rPr>
              <a:t>feuilles</a:t>
            </a:r>
            <a:r>
              <a:rPr lang="fr-FR" sz="1200" b="0" dirty="0">
                <a:solidFill>
                  <a:srgbClr val="6600CC"/>
                </a:solidFill>
              </a:rPr>
              <a:t> ou uniquement des feuilles réduites à des écailles. Au niveau d'un nœud, il donne naissance à une nouvelle plante et, contrairement aux </a:t>
            </a:r>
            <a:r>
              <a:rPr lang="fr-FR" sz="1200" b="0" dirty="0">
                <a:solidFill>
                  <a:srgbClr val="6600CC"/>
                </a:solidFill>
                <a:hlinkClick r:id="rId7" tooltip="Tige radicante"/>
              </a:rPr>
              <a:t>tiges radicantes</a:t>
            </a:r>
            <a:r>
              <a:rPr lang="fr-FR" sz="1200" b="0" dirty="0">
                <a:solidFill>
                  <a:srgbClr val="6600CC"/>
                </a:solidFill>
              </a:rPr>
              <a:t>, s'enracine à son extrémité, souvent au contact du sol. Le stolon meurt puis disparaît quand la nouvelle plantule est autonome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8A51C7-84B5-4383-A2CA-CF24C929B2B6}" type="slidenum">
              <a:rPr lang="fr-FR" sz="1200" b="0">
                <a:solidFill>
                  <a:schemeClr val="tx1">
                    <a:tint val="75000"/>
                  </a:schemeClr>
                </a:solidFill>
                <a:latin typeface="Times New Roman" pitchFamily="18" charset="0"/>
              </a:rPr>
              <a:pPr algn="r" fontAlgn="auto">
                <a:spcBef>
                  <a:spcPts val="0"/>
                </a:spcBef>
                <a:spcAft>
                  <a:spcPts val="0"/>
                </a:spcAft>
                <a:defRPr/>
              </a:pPr>
              <a:t>207</a:t>
            </a:fld>
            <a:endParaRPr lang="fr-FR" sz="1200" b="0" dirty="0">
              <a:solidFill>
                <a:schemeClr val="tx1">
                  <a:tint val="75000"/>
                </a:schemeClr>
              </a:solidFill>
              <a:latin typeface="Times New Roman" pitchFamily="18" charset="0"/>
            </a:endParaRPr>
          </a:p>
        </p:txBody>
      </p:sp>
      <p:sp>
        <p:nvSpPr>
          <p:cNvPr id="198660" name="ZoneTexte 4"/>
          <p:cNvSpPr txBox="1">
            <a:spLocks noChangeArrowheads="1"/>
          </p:cNvSpPr>
          <p:nvPr/>
        </p:nvSpPr>
        <p:spPr bwMode="auto">
          <a:xfrm>
            <a:off x="142875" y="928688"/>
            <a:ext cx="885825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smtClean="0">
              <a:solidFill>
                <a:srgbClr val="6600CC"/>
              </a:solidFill>
            </a:endParaRPr>
          </a:p>
          <a:p>
            <a:pPr algn="just" eaLnBrk="1" hangingPunct="1"/>
            <a:r>
              <a:rPr lang="fr-FR" sz="1200" i="1" dirty="0" smtClean="0">
                <a:solidFill>
                  <a:srgbClr val="6600CC"/>
                </a:solidFill>
              </a:rPr>
              <a:t>Strate</a:t>
            </a:r>
            <a:r>
              <a:rPr lang="fr-FR" sz="1200" b="0" dirty="0" smtClean="0">
                <a:solidFill>
                  <a:srgbClr val="6600CC"/>
                </a:solidFill>
              </a:rPr>
              <a:t> </a:t>
            </a:r>
            <a:r>
              <a:rPr lang="fr-FR" sz="1200" b="0" dirty="0">
                <a:solidFill>
                  <a:srgbClr val="6600CC"/>
                </a:solidFill>
              </a:rPr>
              <a:t>(forestière) : Couche de feuillages plus ou moins bien constituée et, par extension, arbres, arbustes, herbes portant ces feuillages à une hauteur donnée.</a:t>
            </a:r>
          </a:p>
          <a:p>
            <a:pPr algn="just" eaLnBrk="1" hangingPunct="1"/>
            <a:r>
              <a:rPr lang="fr-FR" sz="1100" i="1" dirty="0">
                <a:solidFill>
                  <a:srgbClr val="6600CC"/>
                </a:solidFill>
              </a:rPr>
              <a:t>Stratification</a:t>
            </a:r>
            <a:r>
              <a:rPr lang="fr-FR" sz="1100" b="0" dirty="0">
                <a:solidFill>
                  <a:srgbClr val="6600CC"/>
                </a:solidFill>
              </a:rPr>
              <a:t> (géologique) : Arrangement des matériaux géologiques par couches dans les terrains sédimentaires.</a:t>
            </a:r>
          </a:p>
          <a:p>
            <a:pPr algn="just" eaLnBrk="1" hangingPunct="1"/>
            <a:r>
              <a:rPr lang="fr-FR" sz="1400" i="1" dirty="0">
                <a:solidFill>
                  <a:srgbClr val="6600CC"/>
                </a:solidFill>
              </a:rPr>
              <a:t>Stratification</a:t>
            </a:r>
            <a:r>
              <a:rPr lang="fr-FR" sz="1400" b="0" dirty="0">
                <a:solidFill>
                  <a:srgbClr val="6600CC"/>
                </a:solidFill>
              </a:rPr>
              <a:t> (horticulture) : traitement destiné à lever la dormance, consistant à placer, dans un grand pot de fleurs en terre cuite, des couches alternées de sable humide et de graines. Le pot est fermé avec un grillage pour le protéger des rongeurs, puis placé au pied d'un mur au nord, pendant tout l'hiver. Au printemps, les germes commenceront à apparaître. Un autre procédé, plus moderne, consiste à mettre les graines réhydratées dans un récipient garni de tourbe légèrement humide, placé au réfrigérateur. Attention, ce froid est très déshydratant, utilisez un récipient muni d'un couvercle étanche. Les graines seront préalablement roulées dans de la poudre de charbon de bois pour les protéger de la pourriture (voir </a:t>
            </a:r>
            <a:r>
              <a:rPr lang="fr-FR" sz="1400" b="0" i="1" dirty="0">
                <a:solidFill>
                  <a:srgbClr val="6600CC"/>
                </a:solidFill>
              </a:rPr>
              <a:t>scarification</a:t>
            </a:r>
            <a:r>
              <a:rPr lang="fr-FR" sz="1400" b="0" dirty="0">
                <a:solidFill>
                  <a:srgbClr val="6600CC"/>
                </a:solidFill>
              </a:rPr>
              <a:t> et </a:t>
            </a:r>
            <a:r>
              <a:rPr lang="fr-FR" sz="1400" b="0" i="1" dirty="0">
                <a:solidFill>
                  <a:srgbClr val="6600CC"/>
                </a:solidFill>
              </a:rPr>
              <a:t>dormance</a:t>
            </a:r>
            <a:r>
              <a:rPr lang="fr-FR" sz="1400" b="0" dirty="0">
                <a:solidFill>
                  <a:srgbClr val="6600CC"/>
                </a:solidFill>
              </a:rPr>
              <a:t>).</a:t>
            </a:r>
          </a:p>
          <a:p>
            <a:pPr algn="just" eaLnBrk="1" hangingPunct="1"/>
            <a:r>
              <a:rPr lang="fr-FR" sz="1200" i="1" dirty="0">
                <a:solidFill>
                  <a:srgbClr val="6600CC"/>
                </a:solidFill>
              </a:rPr>
              <a:t>Stratigraphie</a:t>
            </a:r>
            <a:r>
              <a:rPr lang="fr-FR" sz="1200" b="0" dirty="0">
                <a:solidFill>
                  <a:srgbClr val="6600CC"/>
                </a:solidFill>
              </a:rPr>
              <a:t> : Science ayant pour objet l’étude des couches sédimentaires qui se sont déposées à la surface de la Terre</a:t>
            </a:r>
            <a:r>
              <a:rPr lang="fr-FR" sz="1200" b="0" dirty="0" smtClean="0">
                <a:solidFill>
                  <a:srgbClr val="6600CC"/>
                </a:solidFill>
              </a:rPr>
              <a:t>.</a:t>
            </a:r>
          </a:p>
          <a:p>
            <a:pPr algn="just" eaLnBrk="1" hangingPunct="1"/>
            <a:r>
              <a:rPr lang="fr-FR" sz="1100" i="1" dirty="0" err="1">
                <a:solidFill>
                  <a:srgbClr val="6600CC"/>
                </a:solidFill>
              </a:rPr>
              <a:t>Stripling</a:t>
            </a:r>
            <a:r>
              <a:rPr lang="fr-FR" sz="1100" b="0" dirty="0">
                <a:solidFill>
                  <a:srgbClr val="6600CC"/>
                </a:solidFill>
              </a:rPr>
              <a:t> (ou </a:t>
            </a:r>
            <a:r>
              <a:rPr lang="fr-FR" sz="1100" i="1" dirty="0" err="1">
                <a:solidFill>
                  <a:srgbClr val="6600CC"/>
                </a:solidFill>
              </a:rPr>
              <a:t>trimming</a:t>
            </a:r>
            <a:r>
              <a:rPr lang="fr-FR" sz="1100" b="0" dirty="0">
                <a:solidFill>
                  <a:srgbClr val="6600CC"/>
                </a:solidFill>
              </a:rPr>
              <a:t>) (horticulture) : technique de pépinière qui consiste, principalement dans les régions semi-arides, à élaguer les racines et les rameaux des jeunes plants. opération, qui se fait à l'aide d'un sécateur très tranchant, consistant à rafraîchir les racines mutilées en sectionnant leur extrémité, à recouper les pivots trop développés et à raccourcir certaines racines latérales trop longues; en plus du meilleur équilibre donné ainsi au système radiculaire, cette opération présente l'avantage de favoriser la formation d'un chevelu abondant.  Opération consistant à rafraîchir la section des racines endommagées lors de l'extraction en pépinière (voir aussi </a:t>
            </a:r>
            <a:r>
              <a:rPr lang="fr-FR" sz="1100" b="0" i="1" dirty="0">
                <a:solidFill>
                  <a:srgbClr val="6600CC"/>
                </a:solidFill>
              </a:rPr>
              <a:t>habillage</a:t>
            </a:r>
            <a:r>
              <a:rPr lang="fr-FR" sz="1100" b="0" dirty="0" smtClean="0">
                <a:solidFill>
                  <a:srgbClr val="6600CC"/>
                </a:solidFill>
              </a:rPr>
              <a:t>).</a:t>
            </a:r>
          </a:p>
          <a:p>
            <a:pPr algn="just" eaLnBrk="1" hangingPunct="1"/>
            <a:r>
              <a:rPr lang="fr-FR" sz="1100" i="1" dirty="0">
                <a:solidFill>
                  <a:srgbClr val="6600CC"/>
                </a:solidFill>
              </a:rPr>
              <a:t>Structure</a:t>
            </a:r>
            <a:r>
              <a:rPr lang="fr-FR" sz="1100" b="0" dirty="0">
                <a:solidFill>
                  <a:srgbClr val="6600CC"/>
                </a:solidFill>
              </a:rPr>
              <a:t> (d'un peuplement) : Mode d'assemblage des arbres (des « tiges ») sur le plan horizontal (pied à pied, bouquets, parquets, ... ) et sur le plan vertical (étagement des houppiers). En mode de traitement irrégulier, la structure est caractérisée par la présence ou non d'étagement et par la répartition des classes de diamètres (PB, BM, GB) en % ou en nombre de tiges par hectare.</a:t>
            </a:r>
          </a:p>
          <a:p>
            <a:pPr algn="just" eaLnBrk="1" hangingPunct="1"/>
            <a:r>
              <a:rPr lang="fr-FR" sz="1000" i="1" dirty="0">
                <a:solidFill>
                  <a:srgbClr val="6600CC"/>
                </a:solidFill>
              </a:rPr>
              <a:t>Style</a:t>
            </a:r>
            <a:r>
              <a:rPr lang="fr-FR" sz="1000" b="0" dirty="0">
                <a:solidFill>
                  <a:srgbClr val="6600CC"/>
                </a:solidFill>
              </a:rPr>
              <a:t> : partie rétrécie entre l'ovaire et les stigmates de la fleur.</a:t>
            </a:r>
          </a:p>
          <a:p>
            <a:pPr algn="just" eaLnBrk="1" hangingPunct="1"/>
            <a:r>
              <a:rPr lang="fr-FR" sz="1000" i="1" dirty="0">
                <a:solidFill>
                  <a:srgbClr val="6600CC"/>
                </a:solidFill>
              </a:rPr>
              <a:t>Subalpine</a:t>
            </a:r>
            <a:r>
              <a:rPr lang="fr-FR" sz="1000" b="0" dirty="0">
                <a:solidFill>
                  <a:srgbClr val="6600CC"/>
                </a:solidFill>
              </a:rPr>
              <a:t> (végétation) : Végétation vivant immédiatement en dessous de l’étage alpin et le préfigurant.</a:t>
            </a:r>
          </a:p>
          <a:p>
            <a:pPr algn="just" eaLnBrk="1" hangingPunct="1"/>
            <a:r>
              <a:rPr lang="fr-FR" sz="1000" i="1" dirty="0" err="1">
                <a:solidFill>
                  <a:srgbClr val="6600CC"/>
                </a:solidFill>
              </a:rPr>
              <a:t>Submontagnarde</a:t>
            </a:r>
            <a:r>
              <a:rPr lang="fr-FR" sz="1000" b="0" dirty="0">
                <a:solidFill>
                  <a:srgbClr val="6600CC"/>
                </a:solidFill>
              </a:rPr>
              <a:t> (végétation) : Végétation vivant immédiatement en dessous de l’étage montagnard et le préfigurant</a:t>
            </a:r>
            <a:r>
              <a:rPr lang="fr-FR" sz="1000" b="0" dirty="0" smtClean="0">
                <a:solidFill>
                  <a:srgbClr val="6600CC"/>
                </a:solidFill>
              </a:rPr>
              <a:t>.</a:t>
            </a:r>
          </a:p>
        </p:txBody>
      </p:sp>
    </p:spTree>
    <p:extLst>
      <p:ext uri="{BB962C8B-B14F-4D97-AF65-F5344CB8AC3E}">
        <p14:creationId xmlns:p14="http://schemas.microsoft.com/office/powerpoint/2010/main" val="32103037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89C6520-A4DA-4EF1-B2F8-F1020A208DAB}" type="slidenum">
              <a:rPr lang="fr-FR" sz="1200" b="0">
                <a:solidFill>
                  <a:schemeClr val="tx1">
                    <a:tint val="75000"/>
                  </a:schemeClr>
                </a:solidFill>
                <a:latin typeface="Times New Roman" pitchFamily="18" charset="0"/>
              </a:rPr>
              <a:pPr algn="r" fontAlgn="auto">
                <a:spcBef>
                  <a:spcPts val="0"/>
                </a:spcBef>
                <a:spcAft>
                  <a:spcPts val="0"/>
                </a:spcAft>
                <a:defRPr/>
              </a:pPr>
              <a:t>208</a:t>
            </a:fld>
            <a:endParaRPr lang="fr-FR" sz="1200" b="0" dirty="0">
              <a:solidFill>
                <a:schemeClr val="tx1">
                  <a:tint val="75000"/>
                </a:schemeClr>
              </a:solidFill>
              <a:latin typeface="Times New Roman" pitchFamily="18" charset="0"/>
            </a:endParaRPr>
          </a:p>
        </p:txBody>
      </p:sp>
      <p:sp>
        <p:nvSpPr>
          <p:cNvPr id="199684" name="ZoneTexte 4"/>
          <p:cNvSpPr txBox="1">
            <a:spLocks noChangeArrowheads="1"/>
          </p:cNvSpPr>
          <p:nvPr/>
        </p:nvSpPr>
        <p:spPr bwMode="auto">
          <a:xfrm>
            <a:off x="131763" y="923330"/>
            <a:ext cx="885825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a:r>
              <a:rPr lang="fr-FR" sz="1400" i="1" dirty="0">
                <a:solidFill>
                  <a:srgbClr val="6600CC"/>
                </a:solidFill>
              </a:rPr>
              <a:t>Succession</a:t>
            </a:r>
            <a:r>
              <a:rPr lang="fr-FR" sz="1400" b="0" i="1" dirty="0">
                <a:solidFill>
                  <a:srgbClr val="6600CC"/>
                </a:solidFill>
              </a:rPr>
              <a:t> : a) </a:t>
            </a:r>
            <a:r>
              <a:rPr lang="fr-FR" sz="1400" b="0" dirty="0">
                <a:solidFill>
                  <a:srgbClr val="6600CC"/>
                </a:solidFill>
              </a:rPr>
              <a:t>processus de disparition, de transformation ou/et de </a:t>
            </a:r>
            <a:r>
              <a:rPr lang="fr-FR" sz="1400" b="0" dirty="0" err="1">
                <a:solidFill>
                  <a:srgbClr val="6600CC"/>
                </a:solidFill>
              </a:rPr>
              <a:t>regénération</a:t>
            </a:r>
            <a:r>
              <a:rPr lang="fr-FR" sz="1400" b="0" dirty="0">
                <a:solidFill>
                  <a:srgbClr val="6600CC"/>
                </a:solidFill>
              </a:rPr>
              <a:t> de forêts, de plus grande envergure que celui de la </a:t>
            </a:r>
            <a:r>
              <a:rPr lang="fr-FR" sz="1400" b="0" dirty="0" err="1">
                <a:solidFill>
                  <a:srgbClr val="6600CC"/>
                </a:solidFill>
              </a:rPr>
              <a:t>sylvigénèse</a:t>
            </a:r>
            <a:r>
              <a:rPr lang="fr-FR" sz="1400" b="0" dirty="0">
                <a:solidFill>
                  <a:srgbClr val="6600CC"/>
                </a:solidFill>
              </a:rPr>
              <a:t>, lié, en général, à des catastrophes naturelles (tempêtes, incendies, avalanches, crues de fleuves, éruptions volcaniques, changements climatiques …). b) Changement progressif, causé par un processus naturel (non humain), dans la composition des espèces et de la structure communautaire de la forêt au cours du temps.</a:t>
            </a:r>
          </a:p>
          <a:p>
            <a:pPr algn="just"/>
            <a:r>
              <a:rPr lang="fr-FR" sz="1400" i="1" dirty="0" smtClean="0">
                <a:solidFill>
                  <a:srgbClr val="6600CC"/>
                </a:solidFill>
              </a:rPr>
              <a:t>Succession </a:t>
            </a:r>
            <a:r>
              <a:rPr lang="fr-FR" sz="1400" i="1" dirty="0">
                <a:solidFill>
                  <a:srgbClr val="6600CC"/>
                </a:solidFill>
              </a:rPr>
              <a:t>écologique </a:t>
            </a:r>
            <a:r>
              <a:rPr lang="fr-FR" sz="1400" b="0" dirty="0">
                <a:solidFill>
                  <a:srgbClr val="6600CC"/>
                </a:solidFill>
              </a:rPr>
              <a:t>: synonyme de </a:t>
            </a:r>
            <a:r>
              <a:rPr lang="fr-FR" sz="1400" b="0" i="1" dirty="0">
                <a:solidFill>
                  <a:srgbClr val="6600CC"/>
                </a:solidFill>
              </a:rPr>
              <a:t>Succession végétale</a:t>
            </a:r>
            <a:r>
              <a:rPr lang="fr-FR" sz="1400" b="0" dirty="0">
                <a:solidFill>
                  <a:srgbClr val="6600CC"/>
                </a:solidFill>
              </a:rPr>
              <a:t>. La succession écologique est un processus naturel d’évolution des écosystèmes d’un stade initial vers un stade théorique final dit </a:t>
            </a:r>
            <a:r>
              <a:rPr lang="fr-FR" sz="1400" b="0" i="1" dirty="0">
                <a:solidFill>
                  <a:srgbClr val="6600CC"/>
                </a:solidFill>
              </a:rPr>
              <a:t>climacique</a:t>
            </a:r>
            <a:r>
              <a:rPr lang="fr-FR" sz="1400" b="0" dirty="0">
                <a:solidFill>
                  <a:srgbClr val="6600CC"/>
                </a:solidFill>
              </a:rPr>
              <a:t> (voir </a:t>
            </a:r>
            <a:r>
              <a:rPr lang="fr-FR" sz="1400" b="0" i="1" dirty="0">
                <a:solidFill>
                  <a:srgbClr val="6600CC"/>
                </a:solidFill>
              </a:rPr>
              <a:t>climacique</a:t>
            </a:r>
            <a:r>
              <a:rPr lang="fr-FR" sz="1400" b="0" dirty="0">
                <a:solidFill>
                  <a:srgbClr val="6600CC"/>
                </a:solidFill>
              </a:rPr>
              <a:t>).</a:t>
            </a:r>
          </a:p>
          <a:p>
            <a:pPr algn="just"/>
            <a:r>
              <a:rPr lang="fr-FR" sz="1400" i="1" dirty="0">
                <a:solidFill>
                  <a:srgbClr val="6600CC"/>
                </a:solidFill>
              </a:rPr>
              <a:t>Succession végétale </a:t>
            </a:r>
            <a:r>
              <a:rPr lang="fr-FR" sz="1400" b="0" dirty="0">
                <a:solidFill>
                  <a:srgbClr val="6600CC"/>
                </a:solidFill>
              </a:rPr>
              <a:t>: Une </a:t>
            </a:r>
            <a:r>
              <a:rPr lang="fr-FR" sz="1400" b="0" dirty="0">
                <a:solidFill>
                  <a:srgbClr val="6600CC"/>
                </a:solidFill>
                <a:hlinkClick r:id="rId2" tooltip="succession"/>
              </a:rPr>
              <a:t>succession</a:t>
            </a:r>
            <a:r>
              <a:rPr lang="fr-FR" sz="1400" b="0" dirty="0">
                <a:solidFill>
                  <a:srgbClr val="6600CC"/>
                </a:solidFill>
              </a:rPr>
              <a:t> </a:t>
            </a:r>
            <a:r>
              <a:rPr lang="fr-FR" sz="1400" b="0" dirty="0">
                <a:solidFill>
                  <a:srgbClr val="6600CC"/>
                </a:solidFill>
                <a:hlinkClick r:id="rId3" tooltip="étale"/>
              </a:rPr>
              <a:t>végétale</a:t>
            </a:r>
            <a:r>
              <a:rPr lang="fr-FR" sz="1400" b="0" dirty="0">
                <a:solidFill>
                  <a:srgbClr val="6600CC"/>
                </a:solidFill>
              </a:rPr>
              <a:t> consiste en une suite et l'ensemble des stades de la végétation d'un </a:t>
            </a:r>
            <a:r>
              <a:rPr lang="fr-FR" sz="1400" b="0" dirty="0">
                <a:solidFill>
                  <a:srgbClr val="6600CC"/>
                </a:solidFill>
                <a:hlinkClick r:id="rId4" tooltip="territoire"/>
              </a:rPr>
              <a:t>territoire</a:t>
            </a:r>
            <a:r>
              <a:rPr lang="fr-FR" sz="1400" b="0" dirty="0">
                <a:solidFill>
                  <a:srgbClr val="6600CC"/>
                </a:solidFill>
              </a:rPr>
              <a:t> donné qui évolue à cause des changements des conditions écologiques.</a:t>
            </a:r>
          </a:p>
          <a:p>
            <a:pPr algn="just"/>
            <a:r>
              <a:rPr lang="fr-FR" sz="1400" i="1" dirty="0">
                <a:solidFill>
                  <a:srgbClr val="6600CC"/>
                </a:solidFill>
              </a:rPr>
              <a:t>Succession végétale primaire </a:t>
            </a:r>
            <a:r>
              <a:rPr lang="fr-FR" sz="1400" b="0" dirty="0">
                <a:solidFill>
                  <a:srgbClr val="6600CC"/>
                </a:solidFill>
              </a:rPr>
              <a:t>: c’est un processus qui commence dès que la superficie capable de supporter la vie végétale est formée. Quelques exemples : l'</a:t>
            </a:r>
            <a:r>
              <a:rPr lang="fr-FR" sz="1400" b="0" dirty="0">
                <a:solidFill>
                  <a:srgbClr val="6600CC"/>
                </a:solidFill>
                <a:hlinkClick r:id="rId5" tooltip="accumulation"/>
              </a:rPr>
              <a:t>accumulation</a:t>
            </a:r>
            <a:r>
              <a:rPr lang="fr-FR" sz="1400" b="0" dirty="0">
                <a:solidFill>
                  <a:srgbClr val="6600CC"/>
                </a:solidFill>
              </a:rPr>
              <a:t> des dunes de </a:t>
            </a:r>
            <a:r>
              <a:rPr lang="fr-FR" sz="1400" b="0" dirty="0">
                <a:solidFill>
                  <a:srgbClr val="6600CC"/>
                </a:solidFill>
                <a:hlinkClick r:id="rId6" tooltip="sable"/>
              </a:rPr>
              <a:t>sable</a:t>
            </a:r>
            <a:r>
              <a:rPr lang="fr-FR" sz="1400" b="0" dirty="0">
                <a:solidFill>
                  <a:srgbClr val="6600CC"/>
                </a:solidFill>
              </a:rPr>
              <a:t> au bord de la </a:t>
            </a:r>
            <a:r>
              <a:rPr lang="fr-FR" sz="1400" b="0" dirty="0">
                <a:solidFill>
                  <a:srgbClr val="6600CC"/>
                </a:solidFill>
                <a:hlinkClick r:id="rId7" tooltip="mer"/>
              </a:rPr>
              <a:t>mer</a:t>
            </a:r>
            <a:r>
              <a:rPr lang="fr-FR" sz="1400" b="0" dirty="0">
                <a:solidFill>
                  <a:srgbClr val="6600CC"/>
                </a:solidFill>
              </a:rPr>
              <a:t> ou d'un </a:t>
            </a:r>
            <a:r>
              <a:rPr lang="fr-FR" sz="1400" b="0" dirty="0">
                <a:solidFill>
                  <a:srgbClr val="6600CC"/>
                </a:solidFill>
                <a:hlinkClick r:id="rId8" tooltip="lac"/>
              </a:rPr>
              <a:t>lac</a:t>
            </a:r>
            <a:r>
              <a:rPr lang="fr-FR" sz="1400" b="0" dirty="0">
                <a:solidFill>
                  <a:srgbClr val="6600CC"/>
                </a:solidFill>
              </a:rPr>
              <a:t>, refroidissement d'une </a:t>
            </a:r>
            <a:r>
              <a:rPr lang="fr-FR" sz="1400" b="0" dirty="0">
                <a:solidFill>
                  <a:srgbClr val="6600CC"/>
                </a:solidFill>
                <a:hlinkClick r:id="rId9" tooltip="coulée"/>
              </a:rPr>
              <a:t>coulée</a:t>
            </a:r>
            <a:r>
              <a:rPr lang="fr-FR" sz="1400" b="0" dirty="0">
                <a:solidFill>
                  <a:srgbClr val="6600CC"/>
                </a:solidFill>
              </a:rPr>
              <a:t> de lave, l'exposition de la roche par un </a:t>
            </a:r>
            <a:r>
              <a:rPr lang="fr-FR" sz="1400" b="0" dirty="0">
                <a:solidFill>
                  <a:srgbClr val="6600CC"/>
                </a:solidFill>
                <a:hlinkClick r:id="rId10" tooltip="glacier"/>
              </a:rPr>
              <a:t>glacier</a:t>
            </a:r>
            <a:r>
              <a:rPr lang="fr-FR" sz="1400" b="0" dirty="0">
                <a:solidFill>
                  <a:srgbClr val="6600CC"/>
                </a:solidFill>
              </a:rPr>
              <a:t> en recul.</a:t>
            </a:r>
            <a:br>
              <a:rPr lang="fr-FR" sz="1400" b="0" dirty="0">
                <a:solidFill>
                  <a:srgbClr val="6600CC"/>
                </a:solidFill>
              </a:rPr>
            </a:br>
            <a:r>
              <a:rPr lang="fr-FR" sz="1400" b="0" i="1" dirty="0">
                <a:solidFill>
                  <a:srgbClr val="6600CC"/>
                </a:solidFill>
              </a:rPr>
              <a:t>Succession végétale secondaire </a:t>
            </a:r>
            <a:r>
              <a:rPr lang="fr-FR" sz="1400" b="0" dirty="0">
                <a:solidFill>
                  <a:srgbClr val="6600CC"/>
                </a:solidFill>
              </a:rPr>
              <a:t>: elle consiste en l'exploitation forestière, l'agriculture, les incendies, les </a:t>
            </a:r>
            <a:r>
              <a:rPr lang="fr-FR" sz="1400" b="0" dirty="0">
                <a:solidFill>
                  <a:srgbClr val="6600CC"/>
                </a:solidFill>
                <a:hlinkClick r:id="rId11" tooltip="ouragan"/>
              </a:rPr>
              <a:t>ouragans</a:t>
            </a:r>
            <a:r>
              <a:rPr lang="fr-FR" sz="1400" b="0" dirty="0">
                <a:solidFill>
                  <a:srgbClr val="6600CC"/>
                </a:solidFill>
              </a:rPr>
              <a:t> et l'interruption de processus de succession en enlevant les plantes dominantes dans la communauté végétale. Leur élimination ouvre la voie pour commencer une nouvelle succession.</a:t>
            </a:r>
          </a:p>
          <a:p>
            <a:r>
              <a:rPr lang="fr-FR" sz="1200" b="0" dirty="0">
                <a:solidFill>
                  <a:srgbClr val="6600CC"/>
                </a:solidFill>
              </a:rPr>
              <a:t>Source : </a:t>
            </a:r>
            <a:r>
              <a:rPr lang="fr-FR" sz="1200" b="0" dirty="0">
                <a:solidFill>
                  <a:srgbClr val="6600CC"/>
                </a:solidFill>
                <a:hlinkClick r:id="rId12"/>
              </a:rPr>
              <a:t>http://www.aquaportail.com/definition-12526-succession-v</a:t>
            </a:r>
            <a:r>
              <a:rPr lang="fr-FR" sz="1400" b="0" dirty="0">
                <a:solidFill>
                  <a:srgbClr val="6600CC"/>
                </a:solidFill>
                <a:hlinkClick r:id="rId12"/>
              </a:rPr>
              <a:t>egetale.html</a:t>
            </a:r>
            <a:r>
              <a:rPr lang="fr-FR" sz="1400" b="0" dirty="0">
                <a:solidFill>
                  <a:srgbClr val="6600CC"/>
                </a:solidFill>
              </a:rPr>
              <a:t>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3688" y="81648"/>
            <a:ext cx="5112568" cy="646331"/>
          </a:xfrm>
          <a:prstGeom prst="rect">
            <a:avLst/>
          </a:prstGeom>
          <a:solidFill>
            <a:schemeClr val="accent6">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3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89C6520-A4DA-4EF1-B2F8-F1020A208DAB}" type="slidenum">
              <a:rPr lang="fr-FR" sz="1200" b="0">
                <a:solidFill>
                  <a:schemeClr val="tx1">
                    <a:tint val="75000"/>
                  </a:schemeClr>
                </a:solidFill>
                <a:latin typeface="Times New Roman" pitchFamily="18" charset="0"/>
              </a:rPr>
              <a:pPr algn="r" fontAlgn="auto">
                <a:spcBef>
                  <a:spcPts val="0"/>
                </a:spcBef>
                <a:spcAft>
                  <a:spcPts val="0"/>
                </a:spcAft>
                <a:defRPr/>
              </a:pPr>
              <a:t>209</a:t>
            </a:fld>
            <a:endParaRPr lang="fr-FR" sz="1200" b="0" dirty="0">
              <a:solidFill>
                <a:schemeClr val="tx1">
                  <a:tint val="75000"/>
                </a:schemeClr>
              </a:solidFill>
              <a:latin typeface="Times New Roman" pitchFamily="18" charset="0"/>
            </a:endParaRPr>
          </a:p>
        </p:txBody>
      </p:sp>
      <p:sp>
        <p:nvSpPr>
          <p:cNvPr id="199684" name="ZoneTexte 4"/>
          <p:cNvSpPr txBox="1">
            <a:spLocks noChangeArrowheads="1"/>
          </p:cNvSpPr>
          <p:nvPr/>
        </p:nvSpPr>
        <p:spPr bwMode="auto">
          <a:xfrm>
            <a:off x="131763" y="923330"/>
            <a:ext cx="8858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p:txBody>
      </p:sp>
      <p:sp>
        <p:nvSpPr>
          <p:cNvPr id="5" name="ZoneTexte 4"/>
          <p:cNvSpPr txBox="1"/>
          <p:nvPr/>
        </p:nvSpPr>
        <p:spPr>
          <a:xfrm>
            <a:off x="96680" y="4819080"/>
            <a:ext cx="8939816" cy="1969770"/>
          </a:xfrm>
          <a:prstGeom prst="rect">
            <a:avLst/>
          </a:prstGeom>
          <a:noFill/>
        </p:spPr>
        <p:txBody>
          <a:bodyPr wrap="square" rtlCol="0">
            <a:spAutoFit/>
          </a:bodyPr>
          <a:lstStyle/>
          <a:p>
            <a:pPr algn="just"/>
            <a:r>
              <a:rPr lang="fr-FR" sz="1400" dirty="0" smtClean="0">
                <a:solidFill>
                  <a:srgbClr val="6600CC"/>
                </a:solidFill>
              </a:rPr>
              <a:t>                                                              </a:t>
            </a:r>
            <a:r>
              <a:rPr lang="fr-FR" sz="1400" b="0" i="1" dirty="0" smtClean="0">
                <a:solidFill>
                  <a:srgbClr val="6600CC"/>
                </a:solidFill>
                <a:latin typeface="+mn-lt"/>
              </a:rPr>
              <a:t>Succession secondaire</a:t>
            </a:r>
            <a:r>
              <a:rPr lang="fr-FR" sz="1400" b="0" dirty="0" smtClean="0">
                <a:solidFill>
                  <a:srgbClr val="6600CC"/>
                </a:solidFill>
                <a:latin typeface="+mn-lt"/>
              </a:rPr>
              <a:t>.</a:t>
            </a:r>
          </a:p>
          <a:p>
            <a:pPr algn="just"/>
            <a:r>
              <a:rPr lang="fr-FR" sz="1400" b="0" dirty="0" smtClean="0">
                <a:solidFill>
                  <a:srgbClr val="6600CC"/>
                </a:solidFill>
                <a:latin typeface="+mn-lt"/>
              </a:rPr>
              <a:t>La </a:t>
            </a:r>
            <a:r>
              <a:rPr lang="fr-FR" sz="1400" dirty="0">
                <a:solidFill>
                  <a:srgbClr val="6600CC"/>
                </a:solidFill>
                <a:latin typeface="+mn-lt"/>
              </a:rPr>
              <a:t>succession secondaire</a:t>
            </a:r>
            <a:r>
              <a:rPr lang="fr-FR" sz="1400" b="0" dirty="0">
                <a:solidFill>
                  <a:srgbClr val="6600CC"/>
                </a:solidFill>
                <a:latin typeface="+mn-lt"/>
              </a:rPr>
              <a:t> lorsque le milieu initial est engendré par la perturbation d’un milieu déjà avancé dans la succession écologique (feu de forêt, tempête…). Les pionniers sont alors différents et la succession est plus rapide (le sol est déjà en place, il reste des propagules laissés par le milieu précédent...).</a:t>
            </a:r>
          </a:p>
          <a:p>
            <a:pPr algn="just"/>
            <a:r>
              <a:rPr lang="fr-FR" sz="1400" b="0" dirty="0">
                <a:solidFill>
                  <a:srgbClr val="6600CC"/>
                </a:solidFill>
                <a:latin typeface="+mn-lt"/>
              </a:rPr>
              <a:t>Il est important de noter que l’état climatique ne signifie pas nécessairement une forêt de vieux arbres. Il peut s’agir d’un équilibre de cactus dans un biome désertique ou de communautés d’herbacées dans une prairie sèche (steppe) où le climat annihile le développement d’une forêt.</a:t>
            </a:r>
          </a:p>
          <a:p>
            <a:r>
              <a:rPr lang="fr-FR" sz="1200" b="0" dirty="0" smtClean="0">
                <a:solidFill>
                  <a:srgbClr val="6600CC"/>
                </a:solidFill>
                <a:latin typeface="+mn-lt"/>
              </a:rPr>
              <a:t>Sources </a:t>
            </a:r>
            <a:r>
              <a:rPr lang="fr-FR" sz="1200" b="0" dirty="0">
                <a:solidFill>
                  <a:srgbClr val="6600CC"/>
                </a:solidFill>
                <a:latin typeface="+mn-lt"/>
              </a:rPr>
              <a:t>: </a:t>
            </a:r>
            <a:r>
              <a:rPr lang="fr-FR" sz="1200" b="0" i="1" dirty="0" smtClean="0">
                <a:solidFill>
                  <a:srgbClr val="6600CC"/>
                </a:solidFill>
                <a:latin typeface="+mn-lt"/>
              </a:rPr>
              <a:t>D'après </a:t>
            </a:r>
            <a:r>
              <a:rPr lang="fr-FR" sz="1200" b="0" i="1" dirty="0">
                <a:solidFill>
                  <a:srgbClr val="6600CC"/>
                </a:solidFill>
                <a:latin typeface="+mn-lt"/>
              </a:rPr>
              <a:t>Harcourt, </a:t>
            </a:r>
            <a:r>
              <a:rPr lang="fr-FR" sz="1200" b="0" i="1" dirty="0" smtClean="0">
                <a:solidFill>
                  <a:srgbClr val="6600CC"/>
                </a:solidFill>
                <a:latin typeface="+mn-lt"/>
              </a:rPr>
              <a:t>Inc.</a:t>
            </a:r>
            <a:r>
              <a:rPr lang="fr-FR" sz="1200" b="0" dirty="0">
                <a:solidFill>
                  <a:srgbClr val="6600CC"/>
                </a:solidFill>
                <a:latin typeface="+mn-lt"/>
              </a:rPr>
              <a:t> </a:t>
            </a:r>
            <a:r>
              <a:rPr lang="fr-FR" sz="1200" b="0" dirty="0" smtClean="0">
                <a:solidFill>
                  <a:srgbClr val="6600CC"/>
                </a:solidFill>
                <a:latin typeface="+mn-lt"/>
              </a:rPr>
              <a:t>Succession </a:t>
            </a:r>
            <a:r>
              <a:rPr lang="fr-FR" sz="1200" b="0" dirty="0">
                <a:solidFill>
                  <a:srgbClr val="6600CC"/>
                </a:solidFill>
                <a:latin typeface="+mn-lt"/>
              </a:rPr>
              <a:t>écologique et dynamique des milieux, </a:t>
            </a:r>
            <a:r>
              <a:rPr lang="fr-FR" sz="1200" b="0" dirty="0">
                <a:solidFill>
                  <a:srgbClr val="6600CC"/>
                </a:solidFill>
                <a:latin typeface="+mn-lt"/>
                <a:hlinkClick r:id="rId2"/>
              </a:rPr>
              <a:t>http://www.biodiversite-positive.fr/succession-ecologique-dynamique-des-milieux</a:t>
            </a:r>
            <a:r>
              <a:rPr lang="fr-FR" sz="1200" b="0" dirty="0" smtClean="0">
                <a:solidFill>
                  <a:srgbClr val="6600CC"/>
                </a:solidFill>
                <a:latin typeface="+mn-lt"/>
                <a:hlinkClick r:id="rId2"/>
              </a:rPr>
              <a:t>/</a:t>
            </a:r>
            <a:r>
              <a:rPr lang="fr-FR" sz="1200" b="0" dirty="0" smtClean="0">
                <a:solidFill>
                  <a:srgbClr val="6600CC"/>
                </a:solidFill>
                <a:latin typeface="+mn-lt"/>
              </a:rPr>
              <a:t> </a:t>
            </a:r>
            <a:endParaRPr lang="fr-FR" sz="1200" b="0" dirty="0">
              <a:solidFill>
                <a:srgbClr val="6600CC"/>
              </a:solidFill>
              <a:latin typeface="+mn-lt"/>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16939"/>
            <a:ext cx="6049338" cy="4089428"/>
          </a:xfrm>
          <a:prstGeom prst="rect">
            <a:avLst/>
          </a:prstGeom>
        </p:spPr>
      </p:pic>
      <p:sp>
        <p:nvSpPr>
          <p:cNvPr id="7" name="ZoneTexte 6"/>
          <p:cNvSpPr txBox="1"/>
          <p:nvPr/>
        </p:nvSpPr>
        <p:spPr>
          <a:xfrm>
            <a:off x="6330566" y="618307"/>
            <a:ext cx="2705930" cy="4293483"/>
          </a:xfrm>
          <a:prstGeom prst="rect">
            <a:avLst/>
          </a:prstGeom>
          <a:noFill/>
        </p:spPr>
        <p:txBody>
          <a:bodyPr wrap="square" rtlCol="0">
            <a:spAutoFit/>
          </a:bodyPr>
          <a:lstStyle/>
          <a:p>
            <a:pPr algn="just"/>
            <a:r>
              <a:rPr lang="fr-FR" sz="1300" b="1" dirty="0">
                <a:solidFill>
                  <a:srgbClr val="6600CC"/>
                </a:solidFill>
                <a:latin typeface="+mn-lt"/>
              </a:rPr>
              <a:t>On distingue deux types principaux de successions :</a:t>
            </a:r>
            <a:endParaRPr lang="fr-FR" sz="1300" dirty="0">
              <a:solidFill>
                <a:srgbClr val="6600CC"/>
              </a:solidFill>
              <a:latin typeface="+mn-lt"/>
            </a:endParaRPr>
          </a:p>
          <a:p>
            <a:pPr algn="just"/>
            <a:r>
              <a:rPr lang="fr-FR" sz="1300" b="0" dirty="0">
                <a:solidFill>
                  <a:srgbClr val="6600CC"/>
                </a:solidFill>
                <a:latin typeface="+mn-lt"/>
              </a:rPr>
              <a:t>La </a:t>
            </a:r>
            <a:r>
              <a:rPr lang="fr-FR" sz="1300" dirty="0" smtClean="0">
                <a:solidFill>
                  <a:srgbClr val="6600CC"/>
                </a:solidFill>
                <a:latin typeface="+mn-lt"/>
              </a:rPr>
              <a:t>succession primaire</a:t>
            </a:r>
            <a:r>
              <a:rPr lang="fr-FR" sz="1300" b="0" dirty="0">
                <a:solidFill>
                  <a:srgbClr val="6600CC"/>
                </a:solidFill>
                <a:latin typeface="+mn-lt"/>
              </a:rPr>
              <a:t> lorsqu’aucun sol n’est présent au stade initial à cause d’un glissement de terrain, d’une éruption volcanique… La roche apparaît à la surface. Les premières espèces à s’installer sont des lichens, des mousses et d’autres organismes autotrophes appelés pionniers. L’érosion de la roche et la matière formée par la décomposition des pionniers forme un sol superficiel (pédogenèse) qui peu à peu s’épaissit et permet l’installation d’espèces plus complexes : plantes herbacées puis arbustes, puis arbres. Le développement de la végétation est accompagné de la faune associée : insectes, puis petits oiseaux, puis mammifères </a:t>
            </a:r>
            <a:r>
              <a:rPr lang="fr-FR" sz="1300" b="0" dirty="0" smtClean="0">
                <a:solidFill>
                  <a:srgbClr val="6600CC"/>
                </a:solidFill>
                <a:latin typeface="+mn-lt"/>
              </a:rPr>
              <a:t>…</a:t>
            </a:r>
            <a:endParaRPr lang="fr-FR" sz="1300" b="0" dirty="0">
              <a:solidFill>
                <a:srgbClr val="6600CC"/>
              </a:solidFill>
              <a:latin typeface="+mn-lt"/>
            </a:endParaRPr>
          </a:p>
        </p:txBody>
      </p:sp>
    </p:spTree>
    <p:extLst>
      <p:ext uri="{BB962C8B-B14F-4D97-AF65-F5344CB8AC3E}">
        <p14:creationId xmlns:p14="http://schemas.microsoft.com/office/powerpoint/2010/main" val="384504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311212-2CDC-450A-B48E-93AAB64C148C}" type="slidenum">
              <a:rPr lang="fr-FR" sz="1200" b="0">
                <a:solidFill>
                  <a:schemeClr val="tx1">
                    <a:tint val="75000"/>
                  </a:schemeClr>
                </a:solidFill>
                <a:latin typeface="Times New Roman" pitchFamily="18" charset="0"/>
              </a:rPr>
              <a:pPr algn="r" fontAlgn="auto">
                <a:spcBef>
                  <a:spcPts val="0"/>
                </a:spcBef>
                <a:spcAft>
                  <a:spcPts val="0"/>
                </a:spcAft>
                <a:defRPr/>
              </a:pPr>
              <a:t>21</a:t>
            </a:fld>
            <a:endParaRPr lang="fr-FR" sz="1200" b="0" dirty="0">
              <a:solidFill>
                <a:schemeClr val="tx1">
                  <a:tint val="75000"/>
                </a:schemeClr>
              </a:solidFill>
              <a:latin typeface="Times New Roman" pitchFamily="18" charset="0"/>
            </a:endParaRPr>
          </a:p>
        </p:txBody>
      </p:sp>
      <p:sp>
        <p:nvSpPr>
          <p:cNvPr id="18441" name="ZoneTexte 7"/>
          <p:cNvSpPr txBox="1">
            <a:spLocks noChangeArrowheads="1"/>
          </p:cNvSpPr>
          <p:nvPr/>
        </p:nvSpPr>
        <p:spPr bwMode="auto">
          <a:xfrm>
            <a:off x="142875" y="928688"/>
            <a:ext cx="4787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4) La déforestation dans le monde (suite)</a:t>
            </a:r>
            <a:r>
              <a:rPr lang="fr-FR" b="0" dirty="0">
                <a:solidFill>
                  <a:srgbClr val="6600CC"/>
                </a:solidFill>
              </a:rPr>
              <a:t> </a:t>
            </a:r>
          </a:p>
          <a:p>
            <a:pPr eaLnBrk="1" hangingPunct="1"/>
            <a:endParaRPr lang="fr-FR" b="0" dirty="0">
              <a:solidFill>
                <a:srgbClr val="6600CC"/>
              </a:solidFill>
            </a:endParaRPr>
          </a:p>
          <a:p>
            <a:pPr eaLnBrk="1" hangingPunct="1"/>
            <a:r>
              <a:rPr lang="fr-FR" b="0" dirty="0">
                <a:solidFill>
                  <a:srgbClr val="FF0000"/>
                </a:solidFill>
              </a:rPr>
              <a:t>4.3</a:t>
            </a:r>
            <a:r>
              <a:rPr lang="fr-FR" dirty="0">
                <a:solidFill>
                  <a:srgbClr val="FF0000"/>
                </a:solidFill>
              </a:rPr>
              <a:t>) </a:t>
            </a:r>
            <a:r>
              <a:rPr lang="fr-FR" dirty="0" smtClean="0">
                <a:solidFill>
                  <a:srgbClr val="FF0000"/>
                </a:solidFill>
              </a:rPr>
              <a:t>En Asie du Sud-est : </a:t>
            </a:r>
            <a:endParaRPr lang="fr-FR" dirty="0">
              <a:solidFill>
                <a:srgbClr val="FF0000"/>
              </a:solidFill>
            </a:endParaRPr>
          </a:p>
          <a:p>
            <a:pPr eaLnBrk="1" hangingPunct="1"/>
            <a:endParaRPr lang="fr-FR" sz="1200" b="0" dirty="0"/>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 name="Image 10" descr="tpe.gif"/>
          <p:cNvPicPr>
            <a:picLocks noChangeAspect="1"/>
          </p:cNvPicPr>
          <p:nvPr/>
        </p:nvPicPr>
        <p:blipFill>
          <a:blip r:embed="rId2" cstate="print"/>
          <a:stretch>
            <a:fillRect/>
          </a:stretch>
        </p:blipFill>
        <p:spPr>
          <a:xfrm>
            <a:off x="3419872" y="1484783"/>
            <a:ext cx="5040560" cy="4511007"/>
          </a:xfrm>
          <a:prstGeom prst="rect">
            <a:avLst/>
          </a:prstGeom>
        </p:spPr>
      </p:pic>
      <p:sp>
        <p:nvSpPr>
          <p:cNvPr id="12" name="ZoneTexte 11"/>
          <p:cNvSpPr txBox="1"/>
          <p:nvPr/>
        </p:nvSpPr>
        <p:spPr>
          <a:xfrm>
            <a:off x="3347864" y="5949280"/>
            <a:ext cx="5400600" cy="461665"/>
          </a:xfrm>
          <a:prstGeom prst="rect">
            <a:avLst/>
          </a:prstGeom>
          <a:noFill/>
        </p:spPr>
        <p:txBody>
          <a:bodyPr wrap="square" rtlCol="0">
            <a:spAutoFit/>
          </a:bodyPr>
          <a:lstStyle/>
          <a:p>
            <a:r>
              <a:rPr lang="fr-FR" sz="1200" b="0" dirty="0" smtClean="0">
                <a:solidFill>
                  <a:srgbClr val="6600CC"/>
                </a:solidFill>
              </a:rPr>
              <a:t>Source : Causes spécifiques à l’ Asie du sud-est, </a:t>
            </a:r>
            <a:r>
              <a:rPr lang="fr-FR" sz="1200" b="0" dirty="0" smtClean="0">
                <a:solidFill>
                  <a:srgbClr val="6600CC"/>
                </a:solidFill>
                <a:hlinkClick r:id="rId3"/>
              </a:rPr>
              <a:t>http://regardlanature.canalblog.com/archives/2006/02/15/1376674.html</a:t>
            </a:r>
            <a:r>
              <a:rPr lang="fr-FR" sz="1200" b="0" dirty="0" smtClean="0">
                <a:solidFill>
                  <a:srgbClr val="6600CC"/>
                </a:solidFill>
              </a:rPr>
              <a:t> </a:t>
            </a:r>
            <a:endParaRPr lang="fr-FR" sz="1200" b="0" dirty="0">
              <a:solidFill>
                <a:srgbClr val="6600CC"/>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FC58E9E-6F26-41CF-B9CE-A7A0EBF8D897}" type="slidenum">
              <a:rPr lang="fr-FR" sz="1200" b="0">
                <a:solidFill>
                  <a:schemeClr val="tx1">
                    <a:tint val="75000"/>
                  </a:schemeClr>
                </a:solidFill>
                <a:latin typeface="Times New Roman" pitchFamily="18" charset="0"/>
              </a:rPr>
              <a:pPr algn="r" fontAlgn="auto">
                <a:spcBef>
                  <a:spcPts val="0"/>
                </a:spcBef>
                <a:spcAft>
                  <a:spcPts val="0"/>
                </a:spcAft>
                <a:defRPr/>
              </a:pPr>
              <a:t>210</a:t>
            </a:fld>
            <a:endParaRPr lang="fr-FR" sz="1200" b="0" dirty="0">
              <a:solidFill>
                <a:schemeClr val="tx1">
                  <a:tint val="75000"/>
                </a:schemeClr>
              </a:solidFill>
              <a:latin typeface="Times New Roman" pitchFamily="18" charset="0"/>
            </a:endParaRPr>
          </a:p>
        </p:txBody>
      </p:sp>
      <p:sp>
        <p:nvSpPr>
          <p:cNvPr id="200708" name="ZoneTexte 4"/>
          <p:cNvSpPr txBox="1">
            <a:spLocks noChangeArrowheads="1"/>
          </p:cNvSpPr>
          <p:nvPr/>
        </p:nvSpPr>
        <p:spPr bwMode="auto">
          <a:xfrm>
            <a:off x="129350" y="923330"/>
            <a:ext cx="885825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b="0" dirty="0">
                <a:solidFill>
                  <a:srgbClr val="6600CC"/>
                </a:solidFill>
              </a:rPr>
              <a:t>"</a:t>
            </a:r>
            <a:r>
              <a:rPr lang="fr-FR" sz="1200" i="1" dirty="0" err="1">
                <a:solidFill>
                  <a:srgbClr val="6600CC"/>
                </a:solidFill>
              </a:rPr>
              <a:t>Stump</a:t>
            </a:r>
            <a:r>
              <a:rPr lang="fr-FR" sz="1200" b="0" dirty="0">
                <a:solidFill>
                  <a:srgbClr val="6600CC"/>
                </a:solidFill>
              </a:rPr>
              <a:t>" (de l'anglais signifiant "</a:t>
            </a:r>
            <a:r>
              <a:rPr lang="fr-FR" sz="1200" b="0" i="1" dirty="0">
                <a:solidFill>
                  <a:srgbClr val="6600CC"/>
                </a:solidFill>
              </a:rPr>
              <a:t>moignon</a:t>
            </a:r>
            <a:r>
              <a:rPr lang="fr-FR" sz="1200" b="0" dirty="0">
                <a:solidFill>
                  <a:srgbClr val="6600CC"/>
                </a:solidFill>
              </a:rPr>
              <a:t>") (</a:t>
            </a:r>
            <a:r>
              <a:rPr lang="fr-FR" sz="1200" b="0" dirty="0" smtClean="0">
                <a:solidFill>
                  <a:srgbClr val="6600CC"/>
                </a:solidFill>
              </a:rPr>
              <a:t>horticulture) </a:t>
            </a:r>
            <a:r>
              <a:rPr lang="fr-FR" sz="1200" b="0" dirty="0">
                <a:solidFill>
                  <a:srgbClr val="6600CC"/>
                </a:solidFill>
              </a:rPr>
              <a:t>: plant extrait du sol de la pépinière où il a été semé en pleine </a:t>
            </a:r>
            <a:r>
              <a:rPr lang="fr-FR" sz="1200" b="0" dirty="0" smtClean="0">
                <a:solidFill>
                  <a:srgbClr val="6600CC"/>
                </a:solidFill>
              </a:rPr>
              <a:t>terre.</a:t>
            </a:r>
            <a:endParaRPr lang="fr-FR" sz="1200" b="0" dirty="0">
              <a:solidFill>
                <a:srgbClr val="6600CC"/>
              </a:solidFill>
            </a:endParaRPr>
          </a:p>
          <a:p>
            <a:pPr algn="just" eaLnBrk="1" hangingPunct="1"/>
            <a:r>
              <a:rPr lang="fr-FR" sz="1200" i="1" dirty="0">
                <a:solidFill>
                  <a:srgbClr val="6600CC"/>
                </a:solidFill>
              </a:rPr>
              <a:t>Super espèce </a:t>
            </a:r>
            <a:r>
              <a:rPr lang="fr-FR" sz="1200" b="0" dirty="0">
                <a:solidFill>
                  <a:srgbClr val="6600CC"/>
                </a:solidFill>
              </a:rPr>
              <a:t>: Groupe d’espèces étroitement apparentées; ce terme taxonomique est général utilisé par les ornithologues et les primatologues.</a:t>
            </a:r>
          </a:p>
          <a:p>
            <a:pPr algn="just" eaLnBrk="1" hangingPunct="1"/>
            <a:r>
              <a:rPr lang="fr-FR" sz="1200" i="1" dirty="0">
                <a:solidFill>
                  <a:srgbClr val="6600CC"/>
                </a:solidFill>
              </a:rPr>
              <a:t>Suranné</a:t>
            </a:r>
            <a:r>
              <a:rPr lang="fr-FR" sz="1200" b="0" dirty="0">
                <a:solidFill>
                  <a:srgbClr val="6600CC"/>
                </a:solidFill>
              </a:rPr>
              <a:t> : Arbre ou peuplement qui a dépassé l'âge de maturité, où le taux de croissance diminue et les arbres s'affaiblissent.</a:t>
            </a:r>
          </a:p>
          <a:p>
            <a:pPr algn="just" eaLnBrk="1" hangingPunct="1"/>
            <a:r>
              <a:rPr lang="fr-FR" sz="1400" i="1" dirty="0" smtClean="0">
                <a:solidFill>
                  <a:srgbClr val="6600CC"/>
                </a:solidFill>
              </a:rPr>
              <a:t>Surface </a:t>
            </a:r>
            <a:r>
              <a:rPr lang="fr-FR" sz="1400" i="1" dirty="0">
                <a:solidFill>
                  <a:srgbClr val="6600CC"/>
                </a:solidFill>
              </a:rPr>
              <a:t>terrière </a:t>
            </a:r>
            <a:r>
              <a:rPr lang="fr-FR" sz="1400" b="0" dirty="0">
                <a:solidFill>
                  <a:srgbClr val="6600CC"/>
                </a:solidFill>
              </a:rPr>
              <a:t>: a) Pour un arbre, c'est la surface de sa section transversale à 1,30 m de hauteur ; pour un peuplement, c'est la somme des surfaces terrières de tous les arbres </a:t>
            </a:r>
            <a:r>
              <a:rPr lang="fr-FR" sz="1400" b="0" dirty="0" err="1">
                <a:solidFill>
                  <a:srgbClr val="6600CC"/>
                </a:solidFill>
              </a:rPr>
              <a:t>précomptables</a:t>
            </a:r>
            <a:r>
              <a:rPr lang="fr-FR" sz="1400" b="0" dirty="0">
                <a:solidFill>
                  <a:srgbClr val="6600CC"/>
                </a:solidFill>
              </a:rPr>
              <a:t> le composant. Indice correspondant, pour un </a:t>
            </a:r>
            <a:r>
              <a:rPr lang="fr-FR" sz="1400" b="0" dirty="0">
                <a:solidFill>
                  <a:srgbClr val="6600CC"/>
                </a:solidFill>
                <a:hlinkClick r:id="rId2" tooltip="Arbre"/>
              </a:rPr>
              <a:t>arbre</a:t>
            </a:r>
            <a:r>
              <a:rPr lang="fr-FR" sz="1400" b="0" dirty="0">
                <a:solidFill>
                  <a:srgbClr val="6600CC"/>
                </a:solidFill>
              </a:rPr>
              <a:t> donné, en France, à la </a:t>
            </a:r>
            <a:r>
              <a:rPr lang="fr-FR" sz="1400" dirty="0">
                <a:solidFill>
                  <a:srgbClr val="6600CC"/>
                </a:solidFill>
              </a:rPr>
              <a:t>surface de la section d'un arbre mesurée à 1,30 mètre du sol</a:t>
            </a:r>
            <a:r>
              <a:rPr lang="fr-FR" sz="1400" b="0" dirty="0">
                <a:solidFill>
                  <a:srgbClr val="6600CC"/>
                </a:solidFill>
              </a:rPr>
              <a:t> (environ 4.5 pieds de hauteur pour les anglophones, et autrefois </a:t>
            </a:r>
            <a:r>
              <a:rPr lang="fr-FR" sz="1400" b="0" i="1" dirty="0">
                <a:solidFill>
                  <a:srgbClr val="6600CC"/>
                </a:solidFill>
              </a:rPr>
              <a:t>« à hauteur d'épaule »</a:t>
            </a:r>
            <a:r>
              <a:rPr lang="fr-FR" sz="1400" b="0" dirty="0">
                <a:solidFill>
                  <a:srgbClr val="6600CC"/>
                </a:solidFill>
              </a:rPr>
              <a:t>). Mais, selon les pays et époques cette mesure peut être faite ou à avoir été faite à une hauteur comprise entre 1 et 1,5 m au-dessus du niveau du sol. C'est une mesure souvent plus approximative en zone </a:t>
            </a:r>
            <a:r>
              <a:rPr lang="fr-FR" sz="1400" b="0" dirty="0">
                <a:solidFill>
                  <a:srgbClr val="6600CC"/>
                </a:solidFill>
                <a:hlinkClick r:id="rId3" tooltip="Tropicale"/>
              </a:rPr>
              <a:t>tropicale</a:t>
            </a:r>
            <a:r>
              <a:rPr lang="fr-FR" sz="1400" b="0" dirty="0">
                <a:solidFill>
                  <a:srgbClr val="6600CC"/>
                </a:solidFill>
              </a:rPr>
              <a:t> pour les grands arbres, car pour certaines espèces, leurs </a:t>
            </a:r>
            <a:r>
              <a:rPr lang="fr-FR" sz="1400" b="0" i="1" dirty="0">
                <a:solidFill>
                  <a:srgbClr val="6600CC"/>
                </a:solidFill>
              </a:rPr>
              <a:t>« contreforts »</a:t>
            </a:r>
            <a:r>
              <a:rPr lang="fr-FR" sz="1400" b="0" dirty="0">
                <a:solidFill>
                  <a:srgbClr val="6600CC"/>
                </a:solidFill>
              </a:rPr>
              <a:t> peuvent encore à cette hauteur empêcher de "cercler" l'arbre pour en mesurer le périmètre. </a:t>
            </a:r>
            <a:r>
              <a:rPr lang="fr-FR" sz="1400" dirty="0">
                <a:solidFill>
                  <a:srgbClr val="6600CC"/>
                </a:solidFill>
              </a:rPr>
              <a:t>La surface terrière totale ou moyenne</a:t>
            </a:r>
            <a:r>
              <a:rPr lang="fr-FR" sz="1400" b="0" dirty="0">
                <a:solidFill>
                  <a:srgbClr val="6600CC"/>
                </a:solidFill>
              </a:rPr>
              <a:t>, d'une aire donnée (arbres dispersés, alignés ou peuplement forestier, </a:t>
            </a:r>
            <a:r>
              <a:rPr lang="fr-FR" sz="1400" b="0" dirty="0">
                <a:solidFill>
                  <a:srgbClr val="6600CC"/>
                </a:solidFill>
                <a:hlinkClick r:id="rId4" tooltip="Agrosylviculture"/>
              </a:rPr>
              <a:t>agrosylviculture</a:t>
            </a:r>
            <a:r>
              <a:rPr lang="fr-FR" sz="1400" b="0" dirty="0">
                <a:solidFill>
                  <a:srgbClr val="6600CC"/>
                </a:solidFill>
              </a:rPr>
              <a:t>, </a:t>
            </a:r>
            <a:r>
              <a:rPr lang="fr-FR" sz="1400" b="0" dirty="0">
                <a:solidFill>
                  <a:srgbClr val="6600CC"/>
                </a:solidFill>
                <a:hlinkClick r:id="rId5" tooltip="Bocage"/>
              </a:rPr>
              <a:t>bocage</a:t>
            </a:r>
            <a:r>
              <a:rPr lang="fr-FR" sz="1400" b="0" dirty="0">
                <a:solidFill>
                  <a:srgbClr val="6600CC"/>
                </a:solidFill>
              </a:rPr>
              <a:t>, </a:t>
            </a:r>
            <a:r>
              <a:rPr lang="fr-FR" sz="1400" b="0" dirty="0">
                <a:solidFill>
                  <a:srgbClr val="6600CC"/>
                </a:solidFill>
                <a:hlinkClick r:id="rId6" tooltip="Verger"/>
              </a:rPr>
              <a:t>verger</a:t>
            </a:r>
            <a:r>
              <a:rPr lang="fr-FR" sz="1400" b="0" dirty="0">
                <a:solidFill>
                  <a:srgbClr val="6600CC"/>
                </a:solidFill>
              </a:rPr>
              <a:t>, parc urbain, etc.) peut être calculée par la somme des </a:t>
            </a:r>
            <a:r>
              <a:rPr lang="fr-FR" sz="1400" b="0" i="1" dirty="0">
                <a:solidFill>
                  <a:srgbClr val="6600CC"/>
                </a:solidFill>
              </a:rPr>
              <a:t>surfaces terrières</a:t>
            </a:r>
            <a:r>
              <a:rPr lang="fr-FR" sz="1400" b="0" dirty="0">
                <a:solidFill>
                  <a:srgbClr val="6600CC"/>
                </a:solidFill>
              </a:rPr>
              <a:t> de tous les </a:t>
            </a:r>
            <a:r>
              <a:rPr lang="fr-FR" sz="1400" b="0" dirty="0">
                <a:solidFill>
                  <a:srgbClr val="6600CC"/>
                </a:solidFill>
                <a:hlinkClick r:id="rId2" tooltip="Arbre"/>
              </a:rPr>
              <a:t>arbres</a:t>
            </a:r>
            <a:r>
              <a:rPr lang="fr-FR" sz="1400" b="0" dirty="0">
                <a:solidFill>
                  <a:srgbClr val="6600CC"/>
                </a:solidFill>
              </a:rPr>
              <a:t> de cette aire ; elle s'exprime le habituellement en m²/ha. Le nombre calculé pour un ha permet une extrapolation approximative pour une surface homogène plus grande. Ainsi une surface terrière moyenne peut être calculée pour un pays. Par exemple : En France métropolitaine</a:t>
            </a:r>
            <a:r>
              <a:rPr lang="fr-FR" sz="1400" dirty="0">
                <a:solidFill>
                  <a:srgbClr val="6600CC"/>
                </a:solidFill>
              </a:rPr>
              <a:t>,</a:t>
            </a:r>
            <a:r>
              <a:rPr lang="fr-FR" sz="1400" b="0" dirty="0">
                <a:solidFill>
                  <a:srgbClr val="6600CC"/>
                </a:solidFill>
              </a:rPr>
              <a:t> la </a:t>
            </a:r>
            <a:r>
              <a:rPr lang="fr-FR" sz="1400" dirty="0">
                <a:solidFill>
                  <a:srgbClr val="6600CC"/>
                </a:solidFill>
              </a:rPr>
              <a:t>surface terrière moyenne</a:t>
            </a:r>
            <a:r>
              <a:rPr lang="fr-FR" sz="1400" b="0" dirty="0">
                <a:solidFill>
                  <a:srgbClr val="6600CC"/>
                </a:solidFill>
              </a:rPr>
              <a:t> est estimée à </a:t>
            </a:r>
            <a:r>
              <a:rPr lang="fr-FR" sz="1400" dirty="0">
                <a:solidFill>
                  <a:srgbClr val="6600CC"/>
                </a:solidFill>
              </a:rPr>
              <a:t>21,7 m²/ha</a:t>
            </a:r>
            <a:r>
              <a:rPr lang="fr-FR" sz="1400" b="0" dirty="0">
                <a:solidFill>
                  <a:srgbClr val="6600CC"/>
                </a:solidFill>
              </a:rPr>
              <a:t> par l'Inventaire forestier national</a:t>
            </a:r>
            <a:r>
              <a:rPr lang="fr-FR" sz="1400" b="0" baseline="30000" dirty="0">
                <a:solidFill>
                  <a:srgbClr val="6600CC"/>
                </a:solidFill>
                <a:hlinkClick r:id="rId7"/>
              </a:rPr>
              <a:t>[1]</a:t>
            </a:r>
            <a:r>
              <a:rPr lang="fr-FR" sz="1400" b="0" dirty="0">
                <a:solidFill>
                  <a:srgbClr val="6600CC"/>
                </a:solidFill>
              </a:rPr>
              <a:t> pour la forêt publique de métropole. </a:t>
            </a:r>
          </a:p>
          <a:p>
            <a:pPr algn="just" eaLnBrk="1" hangingPunct="1"/>
            <a:r>
              <a:rPr lang="fr-FR" sz="1400" b="0" dirty="0">
                <a:solidFill>
                  <a:srgbClr val="6600CC"/>
                </a:solidFill>
              </a:rPr>
              <a:t>b) Superficie de la section des arbres dans une zone unité de forêt; cette superficie est d'ordinaire mesurée à hauteur de poitrine et exprimée en m</a:t>
            </a:r>
            <a:r>
              <a:rPr lang="fr-FR" sz="1400" b="0" baseline="30000" dirty="0">
                <a:solidFill>
                  <a:srgbClr val="6600CC"/>
                </a:solidFill>
              </a:rPr>
              <a:t>2</a:t>
            </a:r>
            <a:r>
              <a:rPr lang="fr-FR" sz="1400" b="0" dirty="0">
                <a:solidFill>
                  <a:srgbClr val="6600CC"/>
                </a:solidFill>
              </a:rPr>
              <a:t> par hectare. La surface terrière sert couramment à mesurer la densité de peuplement.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68FDE6-5301-4424-9CB3-1DDFC9666232}" type="slidenum">
              <a:rPr lang="fr-FR" sz="1200" b="0">
                <a:solidFill>
                  <a:schemeClr val="tx1">
                    <a:tint val="75000"/>
                  </a:schemeClr>
                </a:solidFill>
                <a:latin typeface="Times New Roman" pitchFamily="18" charset="0"/>
              </a:rPr>
              <a:pPr algn="r" fontAlgn="auto">
                <a:spcBef>
                  <a:spcPts val="0"/>
                </a:spcBef>
                <a:spcAft>
                  <a:spcPts val="0"/>
                </a:spcAft>
                <a:defRPr/>
              </a:pPr>
              <a:t>211</a:t>
            </a:fld>
            <a:endParaRPr lang="fr-FR" sz="1200" b="0" dirty="0">
              <a:solidFill>
                <a:schemeClr val="tx1">
                  <a:tint val="75000"/>
                </a:schemeClr>
              </a:solidFill>
              <a:latin typeface="Times New Roman" pitchFamily="18" charset="0"/>
            </a:endParaRPr>
          </a:p>
        </p:txBody>
      </p:sp>
      <p:sp>
        <p:nvSpPr>
          <p:cNvPr id="201732" name="ZoneTexte 4"/>
          <p:cNvSpPr txBox="1">
            <a:spLocks noChangeArrowheads="1"/>
          </p:cNvSpPr>
          <p:nvPr/>
        </p:nvSpPr>
        <p:spPr bwMode="auto">
          <a:xfrm>
            <a:off x="142875" y="928688"/>
            <a:ext cx="88582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200" i="1">
                <a:solidFill>
                  <a:srgbClr val="6600CC"/>
                </a:solidFill>
              </a:rPr>
              <a:t>Surgeon</a:t>
            </a:r>
            <a:r>
              <a:rPr lang="fr-FR" sz="1200" b="0">
                <a:solidFill>
                  <a:srgbClr val="6600CC"/>
                </a:solidFill>
              </a:rPr>
              <a:t> : Branche qui naît du </a:t>
            </a:r>
            <a:r>
              <a:rPr lang="fr-FR" sz="1200" i="1">
                <a:solidFill>
                  <a:srgbClr val="6600CC"/>
                </a:solidFill>
              </a:rPr>
              <a:t>collet</a:t>
            </a:r>
            <a:r>
              <a:rPr lang="fr-FR" sz="1200" b="0">
                <a:solidFill>
                  <a:srgbClr val="6600CC"/>
                </a:solidFill>
              </a:rPr>
              <a:t> ou de la </a:t>
            </a:r>
            <a:r>
              <a:rPr lang="fr-FR" sz="1200" i="1">
                <a:solidFill>
                  <a:srgbClr val="6600CC"/>
                </a:solidFill>
              </a:rPr>
              <a:t>souche</a:t>
            </a:r>
            <a:r>
              <a:rPr lang="fr-FR" sz="1200" b="0">
                <a:solidFill>
                  <a:srgbClr val="6600CC"/>
                </a:solidFill>
              </a:rPr>
              <a:t>, s'élève dès qu'elle sort de terre, et est susceptible d'être séparée avec une partie de la racine, et de former ainsi un nouvel individu (voir aussi </a:t>
            </a:r>
            <a:r>
              <a:rPr lang="fr-FR" sz="1200" i="1">
                <a:solidFill>
                  <a:srgbClr val="6600CC"/>
                </a:solidFill>
              </a:rPr>
              <a:t>bouturage</a:t>
            </a:r>
            <a:r>
              <a:rPr lang="fr-FR" sz="1200" b="0">
                <a:solidFill>
                  <a:srgbClr val="6600CC"/>
                </a:solidFill>
              </a:rPr>
              <a:t>).</a:t>
            </a:r>
          </a:p>
          <a:p>
            <a:pPr algn="just"/>
            <a:r>
              <a:rPr lang="fr-FR" sz="1200" i="1">
                <a:solidFill>
                  <a:srgbClr val="6600CC"/>
                </a:solidFill>
              </a:rPr>
              <a:t>Sylve </a:t>
            </a:r>
            <a:r>
              <a:rPr lang="fr-FR" sz="1200" b="0">
                <a:solidFill>
                  <a:srgbClr val="6600CC"/>
                </a:solidFill>
              </a:rPr>
              <a:t>(</a:t>
            </a:r>
            <a:r>
              <a:rPr lang="fr-FR" sz="1200" b="0">
                <a:solidFill>
                  <a:srgbClr val="6600CC"/>
                </a:solidFill>
                <a:hlinkClick r:id="rId2" action="ppaction://hlinkfile" tooltip="Annexe:Glossaire grammatical"/>
              </a:rPr>
              <a:t>Littéraire</a:t>
            </a:r>
            <a:r>
              <a:rPr lang="fr-FR" sz="1200" b="0">
                <a:solidFill>
                  <a:srgbClr val="6600CC"/>
                </a:solidFill>
              </a:rPr>
              <a:t>) (</a:t>
            </a:r>
            <a:r>
              <a:rPr lang="fr-FR" sz="1200" b="0">
                <a:solidFill>
                  <a:srgbClr val="6600CC"/>
                </a:solidFill>
                <a:hlinkClick r:id="rId2" action="ppaction://hlinkfile" tooltip="Annexe:Glossaire grammatical"/>
              </a:rPr>
              <a:t>Poétique</a:t>
            </a:r>
            <a:r>
              <a:rPr lang="fr-FR" sz="1200" b="0">
                <a:solidFill>
                  <a:srgbClr val="6600CC"/>
                </a:solidFill>
              </a:rPr>
              <a:t>) : a) Synonyme de forêt. b) </a:t>
            </a:r>
            <a:r>
              <a:rPr lang="fr-FR" sz="1200" b="0" i="1">
                <a:solidFill>
                  <a:srgbClr val="6600CC"/>
                </a:solidFill>
              </a:rPr>
              <a:t>(Géographie)</a:t>
            </a:r>
            <a:r>
              <a:rPr lang="fr-FR" sz="1200" b="0">
                <a:solidFill>
                  <a:srgbClr val="6600CC"/>
                </a:solidFill>
              </a:rPr>
              <a:t> Forêt </a:t>
            </a:r>
            <a:r>
              <a:rPr lang="fr-FR" sz="1200" b="0">
                <a:solidFill>
                  <a:srgbClr val="6600CC"/>
                </a:solidFill>
                <a:hlinkClick r:id="rId3" action="ppaction://hlinkfile" tooltip="équatorial"/>
              </a:rPr>
              <a:t>équatoriale</a:t>
            </a:r>
            <a:r>
              <a:rPr lang="fr-FR" sz="1200" b="0">
                <a:solidFill>
                  <a:srgbClr val="6600CC"/>
                </a:solidFill>
              </a:rPr>
              <a:t> et </a:t>
            </a:r>
            <a:r>
              <a:rPr lang="fr-FR" sz="1200" b="0">
                <a:solidFill>
                  <a:srgbClr val="6600CC"/>
                </a:solidFill>
                <a:hlinkClick r:id="rId4" action="ppaction://hlinkfile" tooltip="humide"/>
              </a:rPr>
              <a:t>humide</a:t>
            </a:r>
            <a:r>
              <a:rPr lang="fr-FR" sz="1200" b="0">
                <a:solidFill>
                  <a:srgbClr val="6600CC"/>
                </a:solidFill>
              </a:rPr>
              <a:t>. </a:t>
            </a:r>
            <a:r>
              <a:rPr lang="fr-FR" sz="1200" b="0" i="1">
                <a:solidFill>
                  <a:srgbClr val="6600CC"/>
                </a:solidFill>
              </a:rPr>
              <a:t>La sylve amazonienne est hygrophile.</a:t>
            </a:r>
            <a:endParaRPr lang="fr-FR" sz="1200" b="0">
              <a:solidFill>
                <a:srgbClr val="6600CC"/>
              </a:solidFill>
            </a:endParaRPr>
          </a:p>
          <a:p>
            <a:pPr algn="just" eaLnBrk="1" hangingPunct="1"/>
            <a:r>
              <a:rPr lang="fr-FR" sz="1400" i="1">
                <a:solidFill>
                  <a:srgbClr val="6600CC"/>
                </a:solidFill>
              </a:rPr>
              <a:t>Sylviculteur</a:t>
            </a:r>
            <a:r>
              <a:rPr lang="fr-FR" sz="1400" b="0">
                <a:solidFill>
                  <a:srgbClr val="6600CC"/>
                </a:solidFill>
              </a:rPr>
              <a:t> : Personne qui participe à la mise en valeur des peuplements forestiers (plantation, entretien, exploitation).</a:t>
            </a:r>
          </a:p>
          <a:p>
            <a:pPr algn="just" eaLnBrk="1" hangingPunct="1"/>
            <a:r>
              <a:rPr lang="fr-FR" sz="1400" i="1">
                <a:solidFill>
                  <a:srgbClr val="6600CC"/>
                </a:solidFill>
              </a:rPr>
              <a:t>Sylviculture</a:t>
            </a:r>
            <a:r>
              <a:rPr lang="fr-FR" sz="1400" b="0">
                <a:solidFill>
                  <a:srgbClr val="6600CC"/>
                </a:solidFill>
              </a:rPr>
              <a:t> : a) art et science de cultiver les forêts. b) Traitement scientifique, technique et commercial de la forêt, depuis la régénération jusqu'à son exploitation. c) Ensemble des opérations (régénération, reboisement, entretien, conservation, etc.) visant à produire et maintenir des arbres et des forêts pour la satisfaction de besoins humains. C'est l'une des disciplines de la foresterie. La sylviculture a pour rôle de faire évoluer les forêts, en mettant à profit les </a:t>
            </a:r>
            <a:r>
              <a:rPr lang="fr-FR" sz="1400" b="0">
                <a:solidFill>
                  <a:srgbClr val="6600CC"/>
                </a:solidFill>
                <a:hlinkClick r:id="rId5" tooltip="Facteur écologique"/>
              </a:rPr>
              <a:t>facteurs écologiques</a:t>
            </a:r>
            <a:r>
              <a:rPr lang="fr-FR" sz="1400" b="0">
                <a:solidFill>
                  <a:srgbClr val="6600CC"/>
                </a:solidFill>
              </a:rPr>
              <a:t> et les potentialités naturelles, afin d’optimiser durablement les produits et les services que l’homme peut en attendre. Le sylviculteur veille principalement à la régénération, à la récolte et à « l'éducation » des forêts. </a:t>
            </a:r>
          </a:p>
          <a:p>
            <a:pPr algn="just" eaLnBrk="1" hangingPunct="1"/>
            <a:r>
              <a:rPr lang="fr-FR" sz="1400" b="0">
                <a:solidFill>
                  <a:srgbClr val="6600CC"/>
                </a:solidFill>
              </a:rPr>
              <a:t>Art de produire et de soigner une forêt en manipulant son établissement, sa composition et sa croissance pour mieux atteindre les objectifs de son propriétaire. Cela peut, ou non, comprendre la production de bois (voir </a:t>
            </a:r>
            <a:r>
              <a:rPr lang="fr-FR" sz="1400" b="0" i="1">
                <a:solidFill>
                  <a:srgbClr val="6600CC"/>
                </a:solidFill>
              </a:rPr>
              <a:t>arboriculture</a:t>
            </a:r>
            <a:r>
              <a:rPr lang="fr-FR" sz="1400" b="0">
                <a:solidFill>
                  <a:srgbClr val="6600CC"/>
                </a:solidFill>
              </a:rPr>
              <a:t> et </a:t>
            </a:r>
            <a:r>
              <a:rPr lang="fr-FR" sz="1400" b="0" i="1">
                <a:solidFill>
                  <a:srgbClr val="6600CC"/>
                </a:solidFill>
              </a:rPr>
              <a:t>horticulture</a:t>
            </a:r>
            <a:r>
              <a:rPr lang="fr-FR" sz="1400" b="0">
                <a:solidFill>
                  <a:srgbClr val="6600CC"/>
                </a:solidFill>
              </a:rPr>
              <a:t>).</a:t>
            </a:r>
            <a:r>
              <a:rPr lang="fr-FR" sz="1400">
                <a:solidFill>
                  <a:srgbClr val="6600CC"/>
                </a:solidFill>
              </a:rPr>
              <a:t> </a:t>
            </a:r>
            <a:endParaRPr lang="fr-FR" sz="1400" b="0">
              <a:solidFill>
                <a:srgbClr val="6600CC"/>
              </a:solidFill>
            </a:endParaRPr>
          </a:p>
          <a:p>
            <a:pPr algn="just" eaLnBrk="1" hangingPunct="1"/>
            <a:r>
              <a:rPr lang="fr-FR" sz="1400" i="1">
                <a:solidFill>
                  <a:srgbClr val="6600CC"/>
                </a:solidFill>
              </a:rPr>
              <a:t>Sylviculture naturaliste </a:t>
            </a:r>
            <a:r>
              <a:rPr lang="fr-FR" sz="1400" b="0">
                <a:solidFill>
                  <a:srgbClr val="6600CC"/>
                </a:solidFill>
              </a:rPr>
              <a:t>: sylviculture proche de la nature, prenant en compte la biodiversité naturelle d’une forêts (cf. mouvement et association </a:t>
            </a:r>
            <a:r>
              <a:rPr lang="fr-FR" sz="1400" i="1">
                <a:solidFill>
                  <a:srgbClr val="6600CC"/>
                </a:solidFill>
              </a:rPr>
              <a:t>Pro Sy</a:t>
            </a:r>
            <a:r>
              <a:rPr lang="fr-FR" sz="1400" b="0">
                <a:solidFill>
                  <a:srgbClr val="6600CC"/>
                </a:solidFill>
              </a:rPr>
              <a:t>lva).</a:t>
            </a:r>
          </a:p>
          <a:p>
            <a:pPr algn="just" eaLnBrk="1" hangingPunct="1"/>
            <a:r>
              <a:rPr lang="fr-FR" sz="1400" i="1">
                <a:solidFill>
                  <a:srgbClr val="6600CC"/>
                </a:solidFill>
              </a:rPr>
              <a:t>Sylvigenèse</a:t>
            </a:r>
            <a:r>
              <a:rPr lang="fr-FR" sz="1400" b="0">
                <a:solidFill>
                  <a:srgbClr val="6600CC"/>
                </a:solidFill>
              </a:rPr>
              <a:t> :  de la croissance et du développement des forêts (et des effets des perturbations sur celles-ci).</a:t>
            </a:r>
          </a:p>
          <a:p>
            <a:pPr algn="just" eaLnBrk="1" hangingPunct="1"/>
            <a:r>
              <a:rPr lang="fr-FR" sz="1200" i="1">
                <a:solidFill>
                  <a:srgbClr val="6600CC"/>
                </a:solidFill>
              </a:rPr>
              <a:t>Symbiose</a:t>
            </a:r>
            <a:r>
              <a:rPr lang="fr-FR" sz="1200" b="0">
                <a:solidFill>
                  <a:srgbClr val="6600CC"/>
                </a:solidFill>
              </a:rPr>
              <a:t> : Association durable et réciproquement profitable entre deux organismes vivants.</a:t>
            </a:r>
          </a:p>
          <a:p>
            <a:pPr algn="just" eaLnBrk="1" hangingPunct="1"/>
            <a:r>
              <a:rPr lang="fr-FR" sz="1200" i="1">
                <a:solidFill>
                  <a:srgbClr val="6600CC"/>
                </a:solidFill>
              </a:rPr>
              <a:t>Sympatrique</a:t>
            </a:r>
            <a:r>
              <a:rPr lang="fr-FR" sz="1200" b="0">
                <a:solidFill>
                  <a:srgbClr val="6600CC"/>
                </a:solidFill>
              </a:rPr>
              <a:t> : Deux ou plusieurs espèce occupant la même aire géographique.</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C02DDE4-FEE2-4A4F-8E6B-CADAB3839196}" type="slidenum">
              <a:rPr lang="fr-FR" sz="1200" b="0">
                <a:solidFill>
                  <a:schemeClr val="tx1">
                    <a:tint val="75000"/>
                  </a:schemeClr>
                </a:solidFill>
                <a:latin typeface="Times New Roman" pitchFamily="18" charset="0"/>
              </a:rPr>
              <a:pPr algn="r" fontAlgn="auto">
                <a:spcBef>
                  <a:spcPts val="0"/>
                </a:spcBef>
                <a:spcAft>
                  <a:spcPts val="0"/>
                </a:spcAft>
                <a:defRPr/>
              </a:pPr>
              <a:t>212</a:t>
            </a:fld>
            <a:endParaRPr lang="fr-FR" sz="1200" b="0" dirty="0">
              <a:solidFill>
                <a:schemeClr val="tx1">
                  <a:tint val="75000"/>
                </a:schemeClr>
              </a:solidFill>
              <a:latin typeface="Times New Roman" pitchFamily="18" charset="0"/>
            </a:endParaRPr>
          </a:p>
        </p:txBody>
      </p:sp>
      <p:sp>
        <p:nvSpPr>
          <p:cNvPr id="202756" name="ZoneTexte 4"/>
          <p:cNvSpPr txBox="1">
            <a:spLocks noChangeArrowheads="1"/>
          </p:cNvSpPr>
          <p:nvPr/>
        </p:nvSpPr>
        <p:spPr bwMode="auto">
          <a:xfrm>
            <a:off x="142875" y="928688"/>
            <a:ext cx="885825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400" i="1">
                <a:solidFill>
                  <a:srgbClr val="6600CC"/>
                </a:solidFill>
              </a:rPr>
              <a:t>Système de débardage par téléphérage </a:t>
            </a:r>
            <a:r>
              <a:rPr lang="fr-FR" sz="1400" b="0">
                <a:solidFill>
                  <a:srgbClr val="6600CC"/>
                </a:solidFill>
              </a:rPr>
              <a:t>: Tout système de transport où des câbles suspendus servent à acheminer des billes jusqu'au premier dépôt transitoire.</a:t>
            </a:r>
          </a:p>
          <a:p>
            <a:pPr algn="just" eaLnBrk="1" hangingPunct="1"/>
            <a:r>
              <a:rPr lang="fr-FR" sz="1400" i="1">
                <a:solidFill>
                  <a:srgbClr val="6600CC"/>
                </a:solidFill>
              </a:rPr>
              <a:t>Systèmes de récolte monocyclique </a:t>
            </a:r>
            <a:r>
              <a:rPr lang="fr-FR" sz="1400" b="0">
                <a:solidFill>
                  <a:srgbClr val="6600CC"/>
                </a:solidFill>
              </a:rPr>
              <a:t>: Systèmes de récolte où les arbres sont récoltés en une seule fois, à la fin de la révolution. On peut procéder à des entrées intermédiaires (éclaircies) pour éliminer les arbres qui ne doivent pas figurer dans le peuplement final, de sorte que ceux qui doivent y figurer bénéficient de davantage de lumière et d'éléments nutritifs et puissent de ce fait mieux se développer. Comparer avec les systèmes de récolte polycyclique. Voir aussi coupe à blanc et coupe rase.</a:t>
            </a:r>
          </a:p>
          <a:p>
            <a:pPr algn="just" eaLnBrk="1" hangingPunct="1"/>
            <a:r>
              <a:rPr lang="fr-FR" sz="1400" i="1">
                <a:solidFill>
                  <a:srgbClr val="6600CC"/>
                </a:solidFill>
              </a:rPr>
              <a:t>Systèmes de récolte poly</a:t>
            </a:r>
            <a:r>
              <a:rPr lang="fr-FR" sz="1400" b="0">
                <a:solidFill>
                  <a:srgbClr val="6600CC"/>
                </a:solidFill>
              </a:rPr>
              <a:t>cyclique : Systèmes de récolte caractérisés par une rotation (un cycle d'abattage) d'une fréquence plus élevée que celle correspondant à une révolution. Dans ces systèmes, on ne coupe pas tous les arbres lors de chacune des opérations d'abattage; la sélection des arbres à récolter peut être fondée sur le diamètre à hauteur de poitrine (on peut par exemple décider d'abattre tous les arbres d'un diamètre à hauteur de poitrine supérieur à 60 cm) ou d'autres critères. C'est la raison pour laquelle les systèmes polycycliques sont souvent qualifiés de systèmes sélectifs. Comparer avec systèmes de récolte monocyclique.</a:t>
            </a:r>
          </a:p>
          <a:p>
            <a:pPr algn="just" eaLnBrk="1" hangingPunct="1"/>
            <a:r>
              <a:rPr lang="fr-FR" sz="1400" i="1">
                <a:solidFill>
                  <a:srgbClr val="6600CC"/>
                </a:solidFill>
              </a:rPr>
              <a:t>Système de téléphérage par câble aérien </a:t>
            </a:r>
            <a:r>
              <a:rPr lang="fr-FR" sz="1400" b="0">
                <a:solidFill>
                  <a:srgbClr val="6600CC"/>
                </a:solidFill>
              </a:rPr>
              <a:t>: Système de téléphérage où l'on tend un gros câble entre deux arbres-pylônes, le long duquel se déplace un chariot de téléphérage.</a:t>
            </a:r>
          </a:p>
          <a:p>
            <a:pPr algn="just" eaLnBrk="1" hangingPunct="1"/>
            <a:r>
              <a:rPr lang="fr-FR" sz="1400" i="1">
                <a:solidFill>
                  <a:srgbClr val="6600CC"/>
                </a:solidFill>
              </a:rPr>
              <a:t>Système tropical d’éclaircissement progressif </a:t>
            </a:r>
            <a:r>
              <a:rPr lang="fr-FR" sz="1400" b="0">
                <a:solidFill>
                  <a:srgbClr val="6600CC"/>
                </a:solidFill>
              </a:rPr>
              <a:t>(TSS) : Forme d’exploitation forestière utilisée en Afrique occidentale, en particulier au Nigeria (TSS). L’objectif était d’accroître la régénération des espèces de bois de valeur en ouvrant progressivement la canopée par des méthodes comme </a:t>
            </a:r>
            <a:r>
              <a:rPr lang="fr-FR" sz="1400">
                <a:solidFill>
                  <a:srgbClr val="6600CC"/>
                </a:solidFill>
              </a:rPr>
              <a:t>l’empoisonnement</a:t>
            </a:r>
            <a:r>
              <a:rPr lang="fr-FR" sz="1400" b="0">
                <a:solidFill>
                  <a:srgbClr val="6600CC"/>
                </a:solidFill>
              </a:rPr>
              <a:t> des arbres indésirables et la coupe des plantes grimpantes.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DF5CB18-68B2-43CC-B9F9-34FEBAB5CAA9}" type="slidenum">
              <a:rPr lang="fr-FR" sz="1200" b="0">
                <a:solidFill>
                  <a:schemeClr val="tx1">
                    <a:tint val="75000"/>
                  </a:schemeClr>
                </a:solidFill>
                <a:latin typeface="Times New Roman" pitchFamily="18" charset="0"/>
              </a:rPr>
              <a:pPr algn="r" fontAlgn="auto">
                <a:spcBef>
                  <a:spcPts val="0"/>
                </a:spcBef>
                <a:spcAft>
                  <a:spcPts val="0"/>
                </a:spcAft>
                <a:defRPr/>
              </a:pPr>
              <a:t>213</a:t>
            </a:fld>
            <a:endParaRPr lang="fr-FR" sz="1200" b="0" dirty="0">
              <a:solidFill>
                <a:schemeClr val="tx1">
                  <a:tint val="75000"/>
                </a:schemeClr>
              </a:solidFill>
              <a:latin typeface="Times New Roman" pitchFamily="18" charset="0"/>
            </a:endParaRPr>
          </a:p>
        </p:txBody>
      </p:sp>
      <p:sp>
        <p:nvSpPr>
          <p:cNvPr id="203780" name="ZoneTexte 4"/>
          <p:cNvSpPr txBox="1">
            <a:spLocks noChangeArrowheads="1"/>
          </p:cNvSpPr>
          <p:nvPr/>
        </p:nvSpPr>
        <p:spPr bwMode="auto">
          <a:xfrm>
            <a:off x="142875" y="928688"/>
            <a:ext cx="88582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Taille</a:t>
            </a:r>
            <a:r>
              <a:rPr lang="fr-FR" sz="1400" b="0" dirty="0">
                <a:solidFill>
                  <a:srgbClr val="6600CC"/>
                </a:solidFill>
              </a:rPr>
              <a:t> : action de tailler afin de favoriser la croissance, la floraison, la production de fruits et donner une forme harmonieuse à l'arbre.</a:t>
            </a:r>
            <a:endParaRPr lang="fr-FR" sz="1400" i="1" dirty="0">
              <a:solidFill>
                <a:srgbClr val="6600CC"/>
              </a:solidFill>
            </a:endParaRPr>
          </a:p>
          <a:p>
            <a:pPr algn="just" eaLnBrk="1" hangingPunct="1"/>
            <a:r>
              <a:rPr lang="fr-FR" sz="1400" i="1" dirty="0" smtClean="0">
                <a:solidFill>
                  <a:srgbClr val="6600CC"/>
                </a:solidFill>
                <a:hlinkClick r:id="rId2" tooltip="Taillis"/>
              </a:rPr>
              <a:t>Taillis</a:t>
            </a:r>
            <a:r>
              <a:rPr lang="fr-FR" sz="1400" b="0" dirty="0">
                <a:solidFill>
                  <a:srgbClr val="6600CC"/>
                </a:solidFill>
              </a:rPr>
              <a:t> : Terme désignant un peuplement forestier caractérisé par des </a:t>
            </a:r>
            <a:r>
              <a:rPr lang="fr-FR" sz="1400" i="1" dirty="0">
                <a:solidFill>
                  <a:srgbClr val="6600CC"/>
                </a:solidFill>
              </a:rPr>
              <a:t>rejets</a:t>
            </a:r>
            <a:r>
              <a:rPr lang="fr-FR" sz="1400" b="0" dirty="0">
                <a:solidFill>
                  <a:srgbClr val="6600CC"/>
                </a:solidFill>
              </a:rPr>
              <a:t> dont la </a:t>
            </a:r>
            <a:r>
              <a:rPr lang="fr-FR" sz="1400" i="1" dirty="0">
                <a:solidFill>
                  <a:srgbClr val="6600CC"/>
                </a:solidFill>
              </a:rPr>
              <a:t>régénération</a:t>
            </a:r>
            <a:r>
              <a:rPr lang="fr-FR" sz="1400" b="0" dirty="0">
                <a:solidFill>
                  <a:srgbClr val="6600CC"/>
                </a:solidFill>
              </a:rPr>
              <a:t> s'obtient par des </a:t>
            </a:r>
            <a:r>
              <a:rPr lang="fr-FR" sz="1400" i="1" dirty="0">
                <a:solidFill>
                  <a:srgbClr val="6600CC"/>
                </a:solidFill>
              </a:rPr>
              <a:t>coupes de rajeunissement</a:t>
            </a:r>
            <a:r>
              <a:rPr lang="fr-FR" sz="1400" b="0" dirty="0">
                <a:solidFill>
                  <a:srgbClr val="6600CC"/>
                </a:solidFill>
              </a:rPr>
              <a:t>. b) </a:t>
            </a:r>
            <a:r>
              <a:rPr lang="fr-FR" sz="1400" b="0" dirty="0">
                <a:solidFill>
                  <a:srgbClr val="6600CC"/>
                </a:solidFill>
                <a:hlinkClick r:id="rId3" tooltip="lieu"/>
              </a:rPr>
              <a:t>Lieu</a:t>
            </a:r>
            <a:r>
              <a:rPr lang="fr-FR" sz="1400" b="0" dirty="0">
                <a:solidFill>
                  <a:srgbClr val="6600CC"/>
                </a:solidFill>
              </a:rPr>
              <a:t> </a:t>
            </a:r>
            <a:r>
              <a:rPr lang="fr-FR" sz="1400" b="0" dirty="0">
                <a:solidFill>
                  <a:srgbClr val="6600CC"/>
                </a:solidFill>
                <a:hlinkClick r:id="rId4" tooltip="planté"/>
              </a:rPr>
              <a:t>planté</a:t>
            </a:r>
            <a:r>
              <a:rPr lang="fr-FR" sz="1400" b="0" dirty="0">
                <a:solidFill>
                  <a:srgbClr val="6600CC"/>
                </a:solidFill>
              </a:rPr>
              <a:t> d'</a:t>
            </a:r>
            <a:r>
              <a:rPr lang="fr-FR" sz="1400" b="0" dirty="0">
                <a:solidFill>
                  <a:srgbClr val="6600CC"/>
                </a:solidFill>
                <a:hlinkClick r:id="rId5" tooltip="arbuste"/>
              </a:rPr>
              <a:t>arbustes</a:t>
            </a:r>
            <a:r>
              <a:rPr lang="fr-FR" sz="1400" b="0" dirty="0">
                <a:solidFill>
                  <a:srgbClr val="6600CC"/>
                </a:solidFill>
              </a:rPr>
              <a:t> ou d'</a:t>
            </a:r>
            <a:r>
              <a:rPr lang="fr-FR" sz="1400" b="0" dirty="0">
                <a:solidFill>
                  <a:srgbClr val="6600CC"/>
                </a:solidFill>
                <a:hlinkClick r:id="rId6" tooltip="arbrisseau"/>
              </a:rPr>
              <a:t>arbrisseaux</a:t>
            </a:r>
            <a:r>
              <a:rPr lang="fr-FR" sz="1400" b="0" dirty="0">
                <a:solidFill>
                  <a:srgbClr val="6600CC"/>
                </a:solidFill>
              </a:rPr>
              <a:t>. c) Peuplement forestier composé d'arbres issus de </a:t>
            </a:r>
            <a:r>
              <a:rPr lang="fr-FR" sz="1400" i="1" dirty="0">
                <a:solidFill>
                  <a:srgbClr val="6600CC"/>
                </a:solidFill>
              </a:rPr>
              <a:t>rejets</a:t>
            </a:r>
            <a:r>
              <a:rPr lang="fr-FR" sz="1400" b="0" dirty="0">
                <a:solidFill>
                  <a:srgbClr val="6600CC"/>
                </a:solidFill>
              </a:rPr>
              <a:t> et de </a:t>
            </a:r>
            <a:r>
              <a:rPr lang="fr-FR" sz="1400" i="1" dirty="0">
                <a:solidFill>
                  <a:srgbClr val="6600CC"/>
                </a:solidFill>
              </a:rPr>
              <a:t>drageons</a:t>
            </a:r>
            <a:r>
              <a:rPr lang="fr-FR" sz="1400" b="0" dirty="0">
                <a:solidFill>
                  <a:srgbClr val="6600CC"/>
                </a:solidFill>
              </a:rPr>
              <a:t>. Dans les peuplements composés d'arbres de futaie, le taillis fait généralement partie du </a:t>
            </a:r>
            <a:r>
              <a:rPr lang="fr-FR" sz="1400" i="1" dirty="0">
                <a:solidFill>
                  <a:srgbClr val="6600CC"/>
                </a:solidFill>
              </a:rPr>
              <a:t>sous-étage</a:t>
            </a:r>
            <a:r>
              <a:rPr lang="fr-FR" sz="1400" b="0" dirty="0">
                <a:solidFill>
                  <a:srgbClr val="6600CC"/>
                </a:solidFill>
              </a:rPr>
              <a:t>. Quelques tiges favorisées par le </a:t>
            </a:r>
            <a:r>
              <a:rPr lang="fr-FR" sz="1400" i="1" dirty="0">
                <a:solidFill>
                  <a:srgbClr val="6600CC"/>
                </a:solidFill>
              </a:rPr>
              <a:t>gestionnaire</a:t>
            </a:r>
            <a:r>
              <a:rPr lang="fr-FR" sz="1400" b="0" dirty="0">
                <a:solidFill>
                  <a:srgbClr val="6600CC"/>
                </a:solidFill>
              </a:rPr>
              <a:t> [forestier] peuvent cependant passer dans l'</a:t>
            </a:r>
            <a:r>
              <a:rPr lang="fr-FR" sz="1400" i="1" dirty="0">
                <a:solidFill>
                  <a:srgbClr val="6600CC"/>
                </a:solidFill>
              </a:rPr>
              <a:t>étage dominant </a:t>
            </a:r>
            <a:r>
              <a:rPr lang="fr-FR" sz="1400" b="0" dirty="0">
                <a:solidFill>
                  <a:srgbClr val="6600CC"/>
                </a:solidFill>
              </a:rPr>
              <a:t>et donner plus tard des arbres de </a:t>
            </a:r>
            <a:r>
              <a:rPr lang="fr-FR" sz="1400" i="1" dirty="0">
                <a:solidFill>
                  <a:srgbClr val="6600CC"/>
                </a:solidFill>
              </a:rPr>
              <a:t>futaie</a:t>
            </a:r>
            <a:r>
              <a:rPr lang="fr-FR" sz="1400" b="0" dirty="0">
                <a:solidFill>
                  <a:srgbClr val="6600CC"/>
                </a:solidFill>
              </a:rPr>
              <a:t> « </a:t>
            </a:r>
            <a:r>
              <a:rPr lang="fr-FR" sz="1400" i="1" dirty="0">
                <a:solidFill>
                  <a:srgbClr val="6600CC"/>
                </a:solidFill>
              </a:rPr>
              <a:t>sur souche </a:t>
            </a:r>
            <a:r>
              <a:rPr lang="fr-FR" sz="1400" b="0" dirty="0">
                <a:solidFill>
                  <a:srgbClr val="6600CC"/>
                </a:solidFill>
              </a:rPr>
              <a:t>».</a:t>
            </a:r>
          </a:p>
          <a:p>
            <a:pPr algn="just" eaLnBrk="1" hangingPunct="1"/>
            <a:r>
              <a:rPr lang="fr-FR" sz="1400" i="1" dirty="0">
                <a:solidFill>
                  <a:srgbClr val="6600CC"/>
                </a:solidFill>
                <a:hlinkClick r:id="rId7" tooltip="Taillis sous futaie"/>
              </a:rPr>
              <a:t>Taillis sous futaie</a:t>
            </a:r>
            <a:r>
              <a:rPr lang="fr-FR" sz="1400" b="0" dirty="0">
                <a:solidFill>
                  <a:srgbClr val="6600CC"/>
                </a:solidFill>
              </a:rPr>
              <a:t> : Peuplement mixte obtenu par un traitement consistant à effectuer une coupe du taillis à rotation d'une durée fixe et courte, et à épargner quelques brins, puis à effectuer une coupe partielle de la même futaie selon les arbres sélectionnés ou réservés.</a:t>
            </a:r>
          </a:p>
          <a:p>
            <a:pPr algn="just" eaLnBrk="1" hangingPunct="1"/>
            <a:r>
              <a:rPr lang="fr-FR" sz="1200" i="1" dirty="0">
                <a:solidFill>
                  <a:srgbClr val="6600CC"/>
                </a:solidFill>
              </a:rPr>
              <a:t>Tambour</a:t>
            </a:r>
            <a:r>
              <a:rPr lang="fr-FR" sz="1200" b="0" dirty="0">
                <a:solidFill>
                  <a:srgbClr val="6600CC"/>
                </a:solidFill>
              </a:rPr>
              <a:t> : Cylindre autour duquel s'enroule le câble. Voir </a:t>
            </a:r>
            <a:r>
              <a:rPr lang="fr-FR" sz="1200" i="1" dirty="0">
                <a:solidFill>
                  <a:srgbClr val="6600CC"/>
                </a:solidFill>
              </a:rPr>
              <a:t>treuil</a:t>
            </a:r>
            <a:r>
              <a:rPr lang="fr-FR" sz="1200" b="0" dirty="0" smtClean="0">
                <a:solidFill>
                  <a:srgbClr val="6600CC"/>
                </a:solidFill>
              </a:rPr>
              <a:t>.</a:t>
            </a:r>
          </a:p>
          <a:p>
            <a:pPr algn="just" eaLnBrk="1" hangingPunct="1"/>
            <a:r>
              <a:rPr lang="fr-FR" sz="1200" i="1" dirty="0" smtClean="0">
                <a:solidFill>
                  <a:srgbClr val="7030A0"/>
                </a:solidFill>
              </a:rPr>
              <a:t>Tarière</a:t>
            </a:r>
            <a:r>
              <a:rPr lang="fr-FR" sz="1200" b="0" dirty="0" smtClean="0">
                <a:solidFill>
                  <a:srgbClr val="7030A0"/>
                </a:solidFill>
              </a:rPr>
              <a:t> : outil permettant </a:t>
            </a:r>
            <a:r>
              <a:rPr lang="fr-FR" sz="1200" b="0" dirty="0">
                <a:solidFill>
                  <a:srgbClr val="7030A0"/>
                </a:solidFill>
              </a:rPr>
              <a:t>de prendre un échantillon de l'arbre pour connaître son âge avec précision </a:t>
            </a:r>
            <a:r>
              <a:rPr lang="fr-FR" sz="1200" b="0" dirty="0" smtClean="0">
                <a:solidFill>
                  <a:srgbClr val="7030A0"/>
                </a:solidFill>
              </a:rPr>
              <a:t>(voire </a:t>
            </a:r>
            <a:r>
              <a:rPr lang="fr-FR" sz="1200" b="0" dirty="0">
                <a:solidFill>
                  <a:srgbClr val="7030A0"/>
                </a:solidFill>
              </a:rPr>
              <a:t>de connaître la couleur de l’</a:t>
            </a:r>
            <a:r>
              <a:rPr lang="fr-FR" sz="1200" b="0" i="1" dirty="0">
                <a:solidFill>
                  <a:srgbClr val="7030A0"/>
                </a:solidFill>
              </a:rPr>
              <a:t>Aubier</a:t>
            </a:r>
            <a:r>
              <a:rPr lang="fr-FR" sz="1200" b="0" dirty="0">
                <a:solidFill>
                  <a:srgbClr val="7030A0"/>
                </a:solidFill>
              </a:rPr>
              <a:t> et du </a:t>
            </a:r>
            <a:r>
              <a:rPr lang="fr-FR" sz="1200" b="0" i="1" dirty="0" smtClean="0">
                <a:solidFill>
                  <a:srgbClr val="7030A0"/>
                </a:solidFill>
              </a:rPr>
              <a:t>Duramen)</a:t>
            </a:r>
            <a:r>
              <a:rPr lang="fr-FR" sz="1200" b="0" dirty="0" smtClean="0">
                <a:solidFill>
                  <a:srgbClr val="7030A0"/>
                </a:solidFill>
              </a:rPr>
              <a:t>, </a:t>
            </a:r>
            <a:r>
              <a:rPr lang="fr-FR" sz="1200" b="0" dirty="0">
                <a:solidFill>
                  <a:srgbClr val="7030A0"/>
                </a:solidFill>
              </a:rPr>
              <a:t>d’une manière non destructrice</a:t>
            </a:r>
            <a:r>
              <a:rPr lang="fr-FR" sz="1200" b="0" dirty="0" smtClean="0">
                <a:solidFill>
                  <a:srgbClr val="7030A0"/>
                </a:solidFill>
              </a:rPr>
              <a:t>. (ex. </a:t>
            </a:r>
            <a:r>
              <a:rPr lang="fr-FR" sz="1200" b="0" i="1" dirty="0">
                <a:solidFill>
                  <a:srgbClr val="7030A0"/>
                </a:solidFill>
              </a:rPr>
              <a:t>Tarière de </a:t>
            </a:r>
            <a:r>
              <a:rPr lang="fr-FR" sz="1200" b="0" i="1" dirty="0" err="1">
                <a:solidFill>
                  <a:srgbClr val="7030A0"/>
                </a:solidFill>
              </a:rPr>
              <a:t>Pressler</a:t>
            </a:r>
            <a:r>
              <a:rPr lang="fr-FR" sz="1200" b="0" i="1" dirty="0">
                <a:solidFill>
                  <a:srgbClr val="7030A0"/>
                </a:solidFill>
              </a:rPr>
              <a:t> </a:t>
            </a:r>
            <a:r>
              <a:rPr lang="fr-FR" sz="1200" b="0" dirty="0" smtClean="0">
                <a:solidFill>
                  <a:srgbClr val="7030A0"/>
                </a:solidFill>
              </a:rPr>
              <a:t>).</a:t>
            </a:r>
            <a:endParaRPr lang="fr-FR" sz="1200" b="0" dirty="0">
              <a:solidFill>
                <a:srgbClr val="7030A0"/>
              </a:solidFill>
            </a:endParaRPr>
          </a:p>
          <a:p>
            <a:pPr algn="just" eaLnBrk="1" hangingPunct="1"/>
            <a:r>
              <a:rPr lang="fr-FR" sz="1400" i="1" dirty="0" err="1">
                <a:solidFill>
                  <a:srgbClr val="6600CC"/>
                </a:solidFill>
              </a:rPr>
              <a:t>Taungya</a:t>
            </a:r>
            <a:r>
              <a:rPr lang="fr-FR" sz="1400" b="0" dirty="0">
                <a:solidFill>
                  <a:srgbClr val="6600CC"/>
                </a:solidFill>
              </a:rPr>
              <a:t> (plantation en) (ou </a:t>
            </a:r>
            <a:r>
              <a:rPr lang="fr-FR" sz="1400" i="1" dirty="0">
                <a:solidFill>
                  <a:srgbClr val="6600CC"/>
                </a:solidFill>
              </a:rPr>
              <a:t>système </a:t>
            </a:r>
            <a:r>
              <a:rPr lang="fr-FR" sz="1400" i="1" dirty="0" err="1">
                <a:solidFill>
                  <a:srgbClr val="6600CC"/>
                </a:solidFill>
              </a:rPr>
              <a:t>Taungya</a:t>
            </a:r>
            <a:r>
              <a:rPr lang="fr-FR" sz="1400" b="0" dirty="0">
                <a:solidFill>
                  <a:srgbClr val="6600CC"/>
                </a:solidFill>
              </a:rPr>
              <a:t>) : a) Plantation d’arbres au milieu de plantes agricoles, l’agriculteur s’engageant à s’occuper des arbres en même temps que de ses propres cultures. Quand la moisson est faite, la surveillance des arbres est en général assurée par les services forestiers (</a:t>
            </a:r>
            <a:r>
              <a:rPr lang="fr-FR" sz="1400" b="0" i="1" dirty="0">
                <a:solidFill>
                  <a:srgbClr val="6600CC"/>
                </a:solidFill>
              </a:rPr>
              <a:t>pour que ce système réussisse, il faut, en général, que les arbres apportent une source de revenus aux agriculteurs).</a:t>
            </a:r>
            <a:endParaRPr lang="fr-FR" sz="1200" b="0" i="1" dirty="0">
              <a:solidFill>
                <a:srgbClr val="6600CC"/>
              </a:solidFill>
            </a:endParaRPr>
          </a:p>
          <a:p>
            <a:pPr algn="just" eaLnBrk="1" hangingPunct="1"/>
            <a:r>
              <a:rPr lang="fr-FR" sz="1400" b="0" dirty="0">
                <a:solidFill>
                  <a:srgbClr val="6600CC"/>
                </a:solidFill>
              </a:rPr>
              <a:t>b) Système de culture consistant à planter des essences forestières en intercalaire avec des cultures vivrières.</a:t>
            </a:r>
          </a:p>
          <a:p>
            <a:pPr algn="just" eaLnBrk="1" hangingPunct="1"/>
            <a:r>
              <a:rPr lang="fr-FR" sz="1400" i="1" dirty="0">
                <a:solidFill>
                  <a:srgbClr val="6600CC"/>
                </a:solidFill>
              </a:rPr>
              <a:t>Taux de prélèvement </a:t>
            </a:r>
            <a:r>
              <a:rPr lang="fr-FR" sz="1400" b="0" dirty="0">
                <a:solidFill>
                  <a:srgbClr val="6600CC"/>
                </a:solidFill>
              </a:rPr>
              <a:t>: Volume prélevé/ production courante.</a:t>
            </a:r>
          </a:p>
          <a:p>
            <a:pPr algn="just" eaLnBrk="1" hangingPunct="1"/>
            <a:r>
              <a:rPr lang="fr-FR" sz="1400" i="1" dirty="0" err="1">
                <a:solidFill>
                  <a:srgbClr val="6600CC"/>
                </a:solidFill>
              </a:rPr>
              <a:t>Tavy</a:t>
            </a:r>
            <a:r>
              <a:rPr lang="fr-FR" sz="1400" b="0" dirty="0">
                <a:solidFill>
                  <a:srgbClr val="6600CC"/>
                </a:solidFill>
              </a:rPr>
              <a:t> : Mot malgache qui désigne l’agriculture itinérante sur brûlis.</a:t>
            </a:r>
          </a:p>
          <a:p>
            <a:pPr algn="just" eaLnBrk="1" hangingPunct="1"/>
            <a:r>
              <a:rPr lang="fr-FR" sz="1200" i="1" dirty="0">
                <a:solidFill>
                  <a:srgbClr val="6600CC"/>
                </a:solidFill>
              </a:rPr>
              <a:t>Taxon</a:t>
            </a:r>
            <a:r>
              <a:rPr lang="fr-FR" sz="1200" b="0" dirty="0">
                <a:solidFill>
                  <a:srgbClr val="6600CC"/>
                </a:solidFill>
              </a:rPr>
              <a:t> : </a:t>
            </a:r>
            <a:r>
              <a:rPr lang="fr-FR" sz="1200" b="0" dirty="0" smtClean="0">
                <a:solidFill>
                  <a:srgbClr val="6600CC"/>
                </a:solidFill>
              </a:rPr>
              <a:t>a) </a:t>
            </a:r>
            <a:r>
              <a:rPr lang="fr-FR" sz="1200" b="0" dirty="0" err="1" smtClean="0">
                <a:solidFill>
                  <a:srgbClr val="6600CC"/>
                </a:solidFill>
              </a:rPr>
              <a:t>nité</a:t>
            </a:r>
            <a:r>
              <a:rPr lang="fr-FR" sz="1200" b="0" dirty="0" smtClean="0">
                <a:solidFill>
                  <a:srgbClr val="6600CC"/>
                </a:solidFill>
              </a:rPr>
              <a:t> </a:t>
            </a:r>
            <a:r>
              <a:rPr lang="fr-FR" sz="1200" b="0" dirty="0">
                <a:solidFill>
                  <a:srgbClr val="6600CC"/>
                </a:solidFill>
              </a:rPr>
              <a:t>systématique (famille, genre, espèce, etc.). Pluriel : taxa (taxons est aussi accepté</a:t>
            </a:r>
            <a:r>
              <a:rPr lang="fr-FR" sz="1200" b="0" dirty="0" smtClean="0">
                <a:solidFill>
                  <a:srgbClr val="6600CC"/>
                </a:solidFill>
              </a:rPr>
              <a:t>). b) terme </a:t>
            </a:r>
            <a:r>
              <a:rPr lang="fr-FR" sz="1200" b="0" dirty="0">
                <a:solidFill>
                  <a:srgbClr val="6600CC"/>
                </a:solidFill>
              </a:rPr>
              <a:t>général pour désigner une unité quelconque de la classification systémique.</a:t>
            </a:r>
          </a:p>
          <a:p>
            <a:pPr algn="just" eaLnBrk="1" hangingPunct="1"/>
            <a:r>
              <a:rPr lang="fr-FR" sz="1200" i="1" dirty="0">
                <a:solidFill>
                  <a:srgbClr val="6600CC"/>
                </a:solidFill>
              </a:rPr>
              <a:t>Techniques de récolte </a:t>
            </a:r>
            <a:r>
              <a:rPr lang="fr-FR" sz="1200" b="0" dirty="0">
                <a:solidFill>
                  <a:srgbClr val="6600CC"/>
                </a:solidFill>
              </a:rPr>
              <a:t>: Etude ou application des principes scientifiques et techniques en vue de la récolte. Dans le présent code modèle des pratiques d'exploitation forestière, ce terme recouvre le matériel et les techniques, les méthodes de planification et de contrôle, le savoir scientifique et les principes techniques, l'enseignement et la formation et toutes les pratiques qui concourent directement ou indirectement au succès des opérations de récolte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F4471D-3180-4804-B9CD-84D4702FBC50}" type="slidenum">
              <a:rPr lang="fr-FR" sz="1200" b="0">
                <a:solidFill>
                  <a:schemeClr val="tx1">
                    <a:tint val="75000"/>
                  </a:schemeClr>
                </a:solidFill>
                <a:latin typeface="Times New Roman" pitchFamily="18" charset="0"/>
              </a:rPr>
              <a:pPr algn="r" fontAlgn="auto">
                <a:spcBef>
                  <a:spcPts val="0"/>
                </a:spcBef>
                <a:spcAft>
                  <a:spcPts val="0"/>
                </a:spcAft>
                <a:defRPr/>
              </a:pPr>
              <a:t>214</a:t>
            </a:fld>
            <a:endParaRPr lang="fr-FR" sz="1200" b="0" dirty="0">
              <a:solidFill>
                <a:schemeClr val="tx1">
                  <a:tint val="75000"/>
                </a:schemeClr>
              </a:solidFill>
              <a:latin typeface="Times New Roman" pitchFamily="18" charset="0"/>
            </a:endParaRPr>
          </a:p>
        </p:txBody>
      </p:sp>
      <p:sp>
        <p:nvSpPr>
          <p:cNvPr id="204804" name="ZoneTexte 4"/>
          <p:cNvSpPr txBox="1">
            <a:spLocks noChangeArrowheads="1"/>
          </p:cNvSpPr>
          <p:nvPr/>
        </p:nvSpPr>
        <p:spPr bwMode="auto">
          <a:xfrm>
            <a:off x="142875" y="928688"/>
            <a:ext cx="885825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Tégument</a:t>
            </a:r>
            <a:r>
              <a:rPr lang="fr-FR" sz="1200" b="0" dirty="0">
                <a:solidFill>
                  <a:srgbClr val="6600CC"/>
                </a:solidFill>
              </a:rPr>
              <a:t> : 1) 'une façon générale, enveloppe protectrice recouvrant un organisme ou un organe. enveloppe protectrice d'une graine. 2) (</a:t>
            </a:r>
            <a:r>
              <a:rPr lang="fr-FR" sz="1200" b="0" dirty="0">
                <a:solidFill>
                  <a:srgbClr val="7030A0"/>
                </a:solidFill>
                <a:hlinkClick r:id="rId2" action="ppaction://hlinkfile" tooltip="Botanique"/>
              </a:rPr>
              <a:t>botanique</a:t>
            </a:r>
            <a:r>
              <a:rPr lang="fr-FR" sz="1200" b="0" dirty="0">
                <a:solidFill>
                  <a:srgbClr val="7030A0"/>
                </a:solidFill>
              </a:rPr>
              <a:t>) désigne un </a:t>
            </a:r>
            <a:r>
              <a:rPr lang="fr-FR" sz="1200" b="0" dirty="0">
                <a:solidFill>
                  <a:srgbClr val="7030A0"/>
                </a:solidFill>
                <a:hlinkClick r:id="rId3" action="ppaction://hlinkfile" tooltip="Tissu végétal"/>
              </a:rPr>
              <a:t>tissu</a:t>
            </a:r>
            <a:r>
              <a:rPr lang="fr-FR" sz="1200" b="0" dirty="0">
                <a:solidFill>
                  <a:srgbClr val="7030A0"/>
                </a:solidFill>
              </a:rPr>
              <a:t> différencié formant une enveloppe autour de divers </a:t>
            </a:r>
            <a:r>
              <a:rPr lang="fr-FR" sz="1200" b="0" dirty="0">
                <a:solidFill>
                  <a:srgbClr val="7030A0"/>
                </a:solidFill>
                <a:hlinkClick r:id="rId4" action="ppaction://hlinkfile" tooltip="Organe"/>
              </a:rPr>
              <a:t>organes</a:t>
            </a:r>
            <a:r>
              <a:rPr lang="fr-FR" sz="1200" b="0" dirty="0">
                <a:solidFill>
                  <a:srgbClr val="7030A0"/>
                </a:solidFill>
              </a:rPr>
              <a:t>, notamment l'</a:t>
            </a:r>
            <a:r>
              <a:rPr lang="fr-FR" sz="1200" b="0" dirty="0">
                <a:solidFill>
                  <a:srgbClr val="7030A0"/>
                </a:solidFill>
                <a:hlinkClick r:id="rId5" action="ppaction://hlinkfile" tooltip="Ovule (botanique)"/>
              </a:rPr>
              <a:t>ovule</a:t>
            </a:r>
            <a:r>
              <a:rPr lang="fr-FR" sz="1200" b="0" dirty="0">
                <a:solidFill>
                  <a:srgbClr val="7030A0"/>
                </a:solidFill>
              </a:rPr>
              <a:t> et la </a:t>
            </a:r>
            <a:r>
              <a:rPr lang="fr-FR" sz="1200" b="0" dirty="0">
                <a:solidFill>
                  <a:srgbClr val="7030A0"/>
                </a:solidFill>
                <a:hlinkClick r:id="rId6" action="ppaction://hlinkfile" tooltip="Graine"/>
              </a:rPr>
              <a:t>graine</a:t>
            </a:r>
            <a:r>
              <a:rPr lang="fr-FR" sz="1200" b="0" dirty="0">
                <a:solidFill>
                  <a:srgbClr val="7030A0"/>
                </a:solidFill>
              </a:rPr>
              <a:t>. Le terme vient du </a:t>
            </a:r>
            <a:r>
              <a:rPr lang="fr-FR" sz="1200" b="0" dirty="0">
                <a:solidFill>
                  <a:srgbClr val="7030A0"/>
                </a:solidFill>
                <a:hlinkClick r:id="rId7" action="ppaction://hlinkfile" tooltip="Latin"/>
              </a:rPr>
              <a:t>latin</a:t>
            </a:r>
            <a:r>
              <a:rPr lang="fr-FR" sz="1200" b="0" dirty="0">
                <a:solidFill>
                  <a:srgbClr val="7030A0"/>
                </a:solidFill>
              </a:rPr>
              <a:t> </a:t>
            </a:r>
            <a:r>
              <a:rPr lang="fr-FR" sz="1200" b="0" i="1" dirty="0" err="1">
                <a:solidFill>
                  <a:srgbClr val="7030A0"/>
                </a:solidFill>
              </a:rPr>
              <a:t>tegumentum</a:t>
            </a:r>
            <a:r>
              <a:rPr lang="fr-FR" sz="1200" b="0" dirty="0">
                <a:solidFill>
                  <a:srgbClr val="7030A0"/>
                </a:solidFill>
              </a:rPr>
              <a:t>, ce qui enveloppe, ce qui couvre. </a:t>
            </a:r>
            <a:r>
              <a:rPr lang="fr-FR" sz="1200" b="0" dirty="0">
                <a:solidFill>
                  <a:srgbClr val="6600CC"/>
                </a:solidFill>
              </a:rPr>
              <a:t>Voir </a:t>
            </a:r>
            <a:r>
              <a:rPr lang="fr-FR" sz="1200" b="0" i="1" dirty="0">
                <a:solidFill>
                  <a:srgbClr val="6600CC"/>
                </a:solidFill>
              </a:rPr>
              <a:t>Graine</a:t>
            </a:r>
            <a:r>
              <a:rPr lang="fr-FR" sz="1200" b="0" dirty="0">
                <a:solidFill>
                  <a:srgbClr val="6600CC"/>
                </a:solidFill>
              </a:rPr>
              <a:t>, </a:t>
            </a:r>
            <a:r>
              <a:rPr lang="fr-FR" sz="1200" b="0" i="1" dirty="0">
                <a:solidFill>
                  <a:srgbClr val="6600CC"/>
                </a:solidFill>
              </a:rPr>
              <a:t>Scarification</a:t>
            </a:r>
            <a:r>
              <a:rPr lang="fr-FR" sz="1200" b="0" dirty="0">
                <a:solidFill>
                  <a:srgbClr val="6600CC"/>
                </a:solidFill>
              </a:rPr>
              <a:t>, </a:t>
            </a:r>
            <a:r>
              <a:rPr lang="fr-FR" sz="1200" b="0" i="1" dirty="0">
                <a:solidFill>
                  <a:srgbClr val="6600CC"/>
                </a:solidFill>
              </a:rPr>
              <a:t>Hile</a:t>
            </a:r>
            <a:r>
              <a:rPr lang="fr-FR" sz="1200" b="0" dirty="0">
                <a:solidFill>
                  <a:srgbClr val="6600CC"/>
                </a:solidFill>
              </a:rPr>
              <a:t>. </a:t>
            </a:r>
            <a:endParaRPr lang="fr-FR" sz="1200" b="0" dirty="0" smtClean="0">
              <a:solidFill>
                <a:srgbClr val="6600CC"/>
              </a:solidFill>
            </a:endParaRPr>
          </a:p>
          <a:p>
            <a:pPr algn="just" eaLnBrk="1" hangingPunct="1"/>
            <a:r>
              <a:rPr lang="fr-FR" sz="1200" i="1" dirty="0">
                <a:solidFill>
                  <a:srgbClr val="6600CC"/>
                </a:solidFill>
              </a:rPr>
              <a:t>Tépale</a:t>
            </a:r>
            <a:r>
              <a:rPr lang="fr-FR" sz="1200" b="0" dirty="0">
                <a:solidFill>
                  <a:srgbClr val="6600CC"/>
                </a:solidFill>
              </a:rPr>
              <a:t> : pétale ou sépale indifférencié chez certaines fleurs (magnolias, tulipes, par exemple).</a:t>
            </a:r>
          </a:p>
          <a:p>
            <a:pPr algn="just" eaLnBrk="1" hangingPunct="1"/>
            <a:r>
              <a:rPr lang="fr-FR" sz="1200" i="1" dirty="0" smtClean="0">
                <a:solidFill>
                  <a:srgbClr val="6600CC"/>
                </a:solidFill>
              </a:rPr>
              <a:t>Terrains </a:t>
            </a:r>
            <a:r>
              <a:rPr lang="fr-FR" sz="1200" i="1" dirty="0">
                <a:solidFill>
                  <a:srgbClr val="6600CC"/>
                </a:solidFill>
              </a:rPr>
              <a:t>et territoires indigènes</a:t>
            </a:r>
            <a:r>
              <a:rPr lang="fr-FR" sz="1200" b="0" dirty="0">
                <a:solidFill>
                  <a:srgbClr val="6600CC"/>
                </a:solidFill>
              </a:rPr>
              <a:t> : L’environnement total des terres, air, eau, mer, mer-glace, flore et faune, ainsi que d’autres ressources qui traditionnellement ont été propriété des peuples indigènes ou qui ont été occupés ou utilisés par ces peuples (Avant-projet de la Déclaration des Droits des Peuples Indigènes : Partie VI).</a:t>
            </a:r>
            <a:r>
              <a:rPr lang="fr-FR" sz="1200" dirty="0">
                <a:solidFill>
                  <a:srgbClr val="6600CC"/>
                </a:solidFill>
              </a:rPr>
              <a:t>  </a:t>
            </a:r>
            <a:r>
              <a:rPr lang="fr-FR" sz="1200" b="0" dirty="0">
                <a:solidFill>
                  <a:srgbClr val="6600CC"/>
                </a:solidFill>
              </a:rPr>
              <a:t>Voir </a:t>
            </a:r>
            <a:r>
              <a:rPr lang="fr-FR" sz="1200" i="1" dirty="0">
                <a:solidFill>
                  <a:srgbClr val="6600CC"/>
                </a:solidFill>
              </a:rPr>
              <a:t>peuples indigènes</a:t>
            </a:r>
            <a:r>
              <a:rPr lang="fr-FR" sz="1200" b="0" dirty="0">
                <a:solidFill>
                  <a:srgbClr val="6600CC"/>
                </a:solidFill>
              </a:rPr>
              <a:t>.</a:t>
            </a:r>
            <a:endParaRPr lang="fr-FR" sz="1200" dirty="0">
              <a:solidFill>
                <a:srgbClr val="6600CC"/>
              </a:solidFill>
            </a:endParaRPr>
          </a:p>
          <a:p>
            <a:pPr algn="just" eaLnBrk="1" hangingPunct="1"/>
            <a:r>
              <a:rPr lang="fr-FR" sz="1200" i="1" dirty="0">
                <a:solidFill>
                  <a:srgbClr val="6600CC"/>
                </a:solidFill>
              </a:rPr>
              <a:t>Têtard</a:t>
            </a:r>
            <a:r>
              <a:rPr lang="fr-FR" sz="1200" dirty="0">
                <a:solidFill>
                  <a:srgbClr val="6600CC"/>
                </a:solidFill>
              </a:rPr>
              <a:t> </a:t>
            </a:r>
            <a:r>
              <a:rPr lang="fr-FR" sz="1200" b="0" dirty="0">
                <a:solidFill>
                  <a:srgbClr val="6600CC"/>
                </a:solidFill>
              </a:rPr>
              <a:t>[arbre]</a:t>
            </a:r>
            <a:r>
              <a:rPr lang="fr-FR" sz="1200" dirty="0">
                <a:solidFill>
                  <a:srgbClr val="6600CC"/>
                </a:solidFill>
              </a:rPr>
              <a:t> : </a:t>
            </a:r>
            <a:r>
              <a:rPr lang="fr-FR" sz="1200" b="0" dirty="0">
                <a:solidFill>
                  <a:srgbClr val="6600CC"/>
                </a:solidFill>
                <a:hlinkClick r:id="rId8" tooltip="Tronc"/>
              </a:rPr>
              <a:t>tronc</a:t>
            </a:r>
            <a:r>
              <a:rPr lang="fr-FR" sz="1200" b="0" dirty="0">
                <a:solidFill>
                  <a:srgbClr val="6600CC"/>
                </a:solidFill>
              </a:rPr>
              <a:t> rectiligne terminé par une grosse tête d'où partent tous les rejets (voir </a:t>
            </a:r>
            <a:r>
              <a:rPr lang="fr-FR" sz="1200" i="1" dirty="0">
                <a:solidFill>
                  <a:srgbClr val="6600CC"/>
                </a:solidFill>
              </a:rPr>
              <a:t>émondage</a:t>
            </a:r>
            <a:r>
              <a:rPr lang="fr-FR" sz="1200" b="0" dirty="0">
                <a:solidFill>
                  <a:srgbClr val="6600CC"/>
                </a:solidFill>
              </a:rPr>
              <a:t>).</a:t>
            </a:r>
          </a:p>
          <a:p>
            <a:pPr algn="just" eaLnBrk="1" hangingPunct="1"/>
            <a:r>
              <a:rPr lang="fr-FR" sz="1200" i="1" dirty="0">
                <a:solidFill>
                  <a:srgbClr val="6600CC"/>
                </a:solidFill>
              </a:rPr>
              <a:t>Thermophile</a:t>
            </a:r>
            <a:r>
              <a:rPr lang="fr-FR" sz="1200" b="0" dirty="0">
                <a:solidFill>
                  <a:srgbClr val="6600CC"/>
                </a:solidFill>
              </a:rPr>
              <a:t> : se dit d’une plante qui croît de préférence dans des sites chauds et ensoleillés.</a:t>
            </a:r>
          </a:p>
          <a:p>
            <a:pPr algn="just" eaLnBrk="1" hangingPunct="1"/>
            <a:r>
              <a:rPr lang="fr-FR" sz="1400" i="1" dirty="0">
                <a:solidFill>
                  <a:srgbClr val="6600CC"/>
                </a:solidFill>
              </a:rPr>
              <a:t>Tige</a:t>
            </a:r>
            <a:r>
              <a:rPr lang="fr-FR" sz="1400" b="0" dirty="0">
                <a:solidFill>
                  <a:srgbClr val="6600CC"/>
                </a:solidFill>
              </a:rPr>
              <a:t> : Axe principal d'une plante, à partir duquel se développent bourgeons et pousses. On parle de tronc dans le cas d'un arbre. Le tronc d'un gros arbre peut aussi être appelé fût.</a:t>
            </a:r>
          </a:p>
          <a:p>
            <a:pPr algn="just"/>
            <a:r>
              <a:rPr lang="fr-FR" sz="1400" b="0" dirty="0">
                <a:solidFill>
                  <a:srgbClr val="6600CC"/>
                </a:solidFill>
              </a:rPr>
              <a:t>La </a:t>
            </a:r>
            <a:r>
              <a:rPr lang="fr-FR" sz="1400" b="0" dirty="0">
                <a:solidFill>
                  <a:srgbClr val="6600CC"/>
                </a:solidFill>
                <a:hlinkClick r:id="rId9" action="ppaction://hlinkfile"/>
              </a:rPr>
              <a:t>tige</a:t>
            </a:r>
            <a:r>
              <a:rPr lang="fr-FR" sz="1400" b="0" dirty="0">
                <a:solidFill>
                  <a:srgbClr val="6600CC"/>
                </a:solidFill>
              </a:rPr>
              <a:t> (La tige est chez les plantes à fleurs, l'axe, généralement aérien, qui prolonge la racine et porte les bourgeons et les feuilles. La tige se ramifie généralement en branches et rameaux formant...) est chez les plantes à fleurs, l'axe, généralement aérien, qui prolonge la racine et porte les bourgeons et les feuilles. La tige se ramifie généralement en branches et rameaux </a:t>
            </a:r>
            <a:r>
              <a:rPr lang="fr-FR" sz="1400" b="0" dirty="0">
                <a:solidFill>
                  <a:srgbClr val="6600CC"/>
                </a:solidFill>
                <a:hlinkClick r:id="rId10" action="ppaction://hlinkfile"/>
              </a:rPr>
              <a:t>formant</a:t>
            </a:r>
            <a:r>
              <a:rPr lang="fr-FR" sz="1400" b="0" dirty="0">
                <a:solidFill>
                  <a:srgbClr val="6600CC"/>
                </a:solidFill>
              </a:rPr>
              <a:t> (Dans l'intonation, les changements de fréquence fondamentale sont perçus comme des variations de hauteur : plus la fréquence est élevée, plus la hauteur perçue est haute et inversement. Chaque voyelle se...) l'appareil caulinaire.</a:t>
            </a:r>
          </a:p>
          <a:p>
            <a:pPr algn="just"/>
            <a:r>
              <a:rPr lang="fr-FR" sz="1400" b="0" dirty="0">
                <a:solidFill>
                  <a:srgbClr val="6600CC"/>
                </a:solidFill>
              </a:rPr>
              <a:t>Elle diffère de la racine par la présence de nœuds où s'insèrent les bourgeons axillaires et les feuilles, par l'absence de coiffe terminale et par sa structure anatomique. La transition entre racine et tige se fait dans le " collet ". Il peut exister des tiges souterraines comme il existe des racines aériennes.</a:t>
            </a:r>
          </a:p>
          <a:p>
            <a:pPr algn="just"/>
            <a:r>
              <a:rPr lang="fr-FR" sz="1400" b="0" dirty="0">
                <a:solidFill>
                  <a:srgbClr val="6600CC"/>
                </a:solidFill>
              </a:rPr>
              <a:t>Par son mode de croissance et de </a:t>
            </a:r>
            <a:r>
              <a:rPr lang="fr-FR" sz="1400" b="0" dirty="0">
                <a:solidFill>
                  <a:srgbClr val="6600CC"/>
                </a:solidFill>
                <a:hlinkClick r:id="rId11" action="ppaction://hlinkfile"/>
              </a:rPr>
              <a:t>ramification</a:t>
            </a:r>
            <a:r>
              <a:rPr lang="fr-FR" sz="1400" b="0" dirty="0">
                <a:solidFill>
                  <a:srgbClr val="6600CC"/>
                </a:solidFill>
              </a:rPr>
              <a:t> (En mathématiques, la ramification est un terme géométrique utilisé pour exprimer l'embranchement extérieur, dans la manière dont la fonction racine...), la tige détermine le port de la plante; elle assure une fonction de soutien de la plante et une fonction de </a:t>
            </a:r>
            <a:r>
              <a:rPr lang="fr-FR" sz="1400" b="0" dirty="0">
                <a:solidFill>
                  <a:srgbClr val="6600CC"/>
                </a:solidFill>
                <a:hlinkClick r:id="rId12" action="ppaction://hlinkfile"/>
              </a:rPr>
              <a:t>transport</a:t>
            </a:r>
            <a:r>
              <a:rPr lang="fr-FR" sz="1400" b="0" dirty="0">
                <a:solidFill>
                  <a:srgbClr val="6600CC"/>
                </a:solidFill>
              </a:rPr>
              <a:t> (Le transport, du latin </a:t>
            </a:r>
            <a:r>
              <a:rPr lang="fr-FR" sz="1400" b="0" i="1" dirty="0" err="1">
                <a:solidFill>
                  <a:srgbClr val="6600CC"/>
                </a:solidFill>
              </a:rPr>
              <a:t>trans</a:t>
            </a:r>
            <a:r>
              <a:rPr lang="fr-FR" sz="1400" b="0" dirty="0">
                <a:solidFill>
                  <a:srgbClr val="6600CC"/>
                </a:solidFill>
              </a:rPr>
              <a:t>, au-delà, et </a:t>
            </a:r>
            <a:r>
              <a:rPr lang="fr-FR" sz="1400" b="0" i="1" dirty="0" err="1">
                <a:solidFill>
                  <a:srgbClr val="6600CC"/>
                </a:solidFill>
              </a:rPr>
              <a:t>portare</a:t>
            </a:r>
            <a:r>
              <a:rPr lang="fr-FR" sz="1400" b="0" dirty="0">
                <a:solidFill>
                  <a:srgbClr val="6600CC"/>
                </a:solidFill>
              </a:rPr>
              <a:t>, porter, est le fait de porter quelque chose, ou quelqu'un, d'un lieu à un autre.) des éléments nutritifs entre les racines et les feuilles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A6FE0A-C237-4F31-8751-EB228316DC12}" type="slidenum">
              <a:rPr lang="fr-FR" sz="1200" b="0">
                <a:solidFill>
                  <a:schemeClr val="tx1">
                    <a:tint val="75000"/>
                  </a:schemeClr>
                </a:solidFill>
                <a:latin typeface="Times New Roman" pitchFamily="18" charset="0"/>
              </a:rPr>
              <a:pPr algn="r" fontAlgn="auto">
                <a:spcBef>
                  <a:spcPts val="0"/>
                </a:spcBef>
                <a:spcAft>
                  <a:spcPts val="0"/>
                </a:spcAft>
                <a:defRPr/>
              </a:pPr>
              <a:t>215</a:t>
            </a:fld>
            <a:endParaRPr lang="fr-FR" sz="1200" b="0" dirty="0">
              <a:solidFill>
                <a:schemeClr val="tx1">
                  <a:tint val="75000"/>
                </a:schemeClr>
              </a:solidFill>
              <a:latin typeface="Times New Roman" pitchFamily="18" charset="0"/>
            </a:endParaRPr>
          </a:p>
        </p:txBody>
      </p:sp>
      <p:sp>
        <p:nvSpPr>
          <p:cNvPr id="205828" name="ZoneTexte 4"/>
          <p:cNvSpPr txBox="1">
            <a:spLocks noChangeArrowheads="1"/>
          </p:cNvSpPr>
          <p:nvPr/>
        </p:nvSpPr>
        <p:spPr bwMode="auto">
          <a:xfrm>
            <a:off x="142875" y="928688"/>
            <a:ext cx="885825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Tontine : </a:t>
            </a:r>
            <a:r>
              <a:rPr lang="fr-FR" sz="1200" b="0" dirty="0">
                <a:solidFill>
                  <a:srgbClr val="6600CC"/>
                </a:solidFill>
              </a:rPr>
              <a:t>(horticulture) corbeille ou paillon qui sert à maintenir la motte d'un arbre que l'on doit transplanter. Paillon ou filet en plastique destiné à maintenir la terre autour des racines d'un arbre qu'on transplante.</a:t>
            </a:r>
          </a:p>
          <a:p>
            <a:pPr algn="just" eaLnBrk="1" hangingPunct="1"/>
            <a:r>
              <a:rPr lang="fr-FR" sz="1200" i="1" dirty="0">
                <a:solidFill>
                  <a:srgbClr val="6600CC"/>
                </a:solidFill>
              </a:rPr>
              <a:t>Toundra</a:t>
            </a:r>
            <a:r>
              <a:rPr lang="fr-FR" sz="1200" b="0" dirty="0">
                <a:solidFill>
                  <a:srgbClr val="6600CC"/>
                </a:solidFill>
              </a:rPr>
              <a:t> : Formation basse des régions des hautes latitudes.</a:t>
            </a:r>
          </a:p>
          <a:p>
            <a:pPr algn="just" eaLnBrk="1" hangingPunct="1"/>
            <a:r>
              <a:rPr lang="fr-FR" sz="1200" i="1" dirty="0" smtClean="0">
                <a:solidFill>
                  <a:srgbClr val="6600CC"/>
                </a:solidFill>
              </a:rPr>
              <a:t>Tour</a:t>
            </a:r>
            <a:r>
              <a:rPr lang="fr-FR" sz="1200" b="0" dirty="0" smtClean="0">
                <a:solidFill>
                  <a:srgbClr val="6600CC"/>
                </a:solidFill>
              </a:rPr>
              <a:t> </a:t>
            </a:r>
            <a:r>
              <a:rPr lang="fr-FR" sz="1200" b="0" dirty="0">
                <a:solidFill>
                  <a:srgbClr val="6600CC"/>
                </a:solidFill>
              </a:rPr>
              <a:t>: Mât, généralement métallique, utilisé dans les systèmes de débardage par téléphérage. Comparer avec arbre-pylône.</a:t>
            </a:r>
          </a:p>
          <a:p>
            <a:pPr algn="just" eaLnBrk="1" hangingPunct="1"/>
            <a:r>
              <a:rPr lang="fr-FR" sz="1200" i="1" dirty="0">
                <a:solidFill>
                  <a:srgbClr val="6600CC"/>
                </a:solidFill>
              </a:rPr>
              <a:t>Tranchée pare-feu </a:t>
            </a:r>
            <a:r>
              <a:rPr lang="fr-FR" sz="1200" b="0" dirty="0">
                <a:solidFill>
                  <a:srgbClr val="6600CC"/>
                </a:solidFill>
              </a:rPr>
              <a:t>(en anglais « </a:t>
            </a:r>
            <a:r>
              <a:rPr lang="fr-FR" sz="1200" b="0" i="1" dirty="0" err="1">
                <a:solidFill>
                  <a:srgbClr val="6600CC"/>
                </a:solidFill>
              </a:rPr>
              <a:t>fire</a:t>
            </a:r>
            <a:r>
              <a:rPr lang="fr-FR" sz="1200" b="0" i="1" dirty="0">
                <a:solidFill>
                  <a:srgbClr val="6600CC"/>
                </a:solidFill>
              </a:rPr>
              <a:t> line </a:t>
            </a:r>
            <a:r>
              <a:rPr lang="fr-FR" sz="1200" b="0" dirty="0">
                <a:solidFill>
                  <a:srgbClr val="6600CC"/>
                </a:solidFill>
              </a:rPr>
              <a:t>»): a) </a:t>
            </a:r>
            <a:r>
              <a:rPr lang="fr-FR" sz="1200" b="0" i="1" dirty="0">
                <a:solidFill>
                  <a:srgbClr val="6600CC"/>
                </a:solidFill>
              </a:rPr>
              <a:t>permanente</a:t>
            </a:r>
            <a:r>
              <a:rPr lang="fr-FR" sz="1200" b="0" dirty="0">
                <a:solidFill>
                  <a:srgbClr val="6600CC"/>
                </a:solidFill>
              </a:rPr>
              <a:t>: elle désigne une bande de territoire de laquelle on a retiré tous les arbres, broussailles et matière inflammables, de manière à ce que le feu ne se propage pas à l'ensemble de la plantation concernée, en cas d'incendie. Les tranchées </a:t>
            </a:r>
            <a:r>
              <a:rPr lang="fr-FR" sz="1200" b="0" dirty="0" err="1">
                <a:solidFill>
                  <a:srgbClr val="6600CC"/>
                </a:solidFill>
              </a:rPr>
              <a:t>pare-feux</a:t>
            </a:r>
            <a:r>
              <a:rPr lang="fr-FR" sz="1200" b="0" dirty="0">
                <a:solidFill>
                  <a:srgbClr val="6600CC"/>
                </a:solidFill>
              </a:rPr>
              <a:t> permanentes doivent être débroussaillées régulièrement pour conserver leur efficacité. b) De la même manière, lorsqu'un feu attaque une forêt ou une plantation, une </a:t>
            </a:r>
            <a:r>
              <a:rPr lang="fr-FR" sz="1200" b="0" i="1" dirty="0">
                <a:solidFill>
                  <a:srgbClr val="6600CC"/>
                </a:solidFill>
              </a:rPr>
              <a:t>tranchée pare-feu temporaire </a:t>
            </a:r>
            <a:r>
              <a:rPr lang="fr-FR" sz="1200" b="0" dirty="0">
                <a:solidFill>
                  <a:srgbClr val="6600CC"/>
                </a:solidFill>
              </a:rPr>
              <a:t>peut être utilisée comme ligne d'arrêt par les sapeurs-pompiers, pour limiter la propagation du feu (voir </a:t>
            </a:r>
            <a:r>
              <a:rPr lang="fr-FR" sz="1200" b="0" i="1" dirty="0">
                <a:solidFill>
                  <a:srgbClr val="6600CC"/>
                </a:solidFill>
              </a:rPr>
              <a:t>feu de forêt, écobuage</a:t>
            </a:r>
            <a:r>
              <a:rPr lang="fr-FR" sz="1200" b="0" dirty="0">
                <a:solidFill>
                  <a:srgbClr val="6600CC"/>
                </a:solidFill>
              </a:rPr>
              <a:t>).</a:t>
            </a:r>
          </a:p>
          <a:p>
            <a:pPr algn="just" eaLnBrk="1" hangingPunct="1"/>
            <a:r>
              <a:rPr lang="fr-FR" sz="1200" i="1" dirty="0">
                <a:solidFill>
                  <a:srgbClr val="6600CC"/>
                </a:solidFill>
              </a:rPr>
              <a:t>Transformation</a:t>
            </a:r>
            <a:r>
              <a:rPr lang="fr-FR" sz="1200" b="0" dirty="0">
                <a:solidFill>
                  <a:srgbClr val="6600CC"/>
                </a:solidFill>
              </a:rPr>
              <a:t>: Opération qui consiste à remplacer d'un coup, un peuplement par un autre.</a:t>
            </a:r>
          </a:p>
          <a:p>
            <a:pPr algn="just" eaLnBrk="1" hangingPunct="1"/>
            <a:r>
              <a:rPr lang="fr-FR" sz="1200" i="1" dirty="0">
                <a:solidFill>
                  <a:srgbClr val="6600CC"/>
                </a:solidFill>
              </a:rPr>
              <a:t>Transport de billes </a:t>
            </a:r>
            <a:r>
              <a:rPr lang="fr-FR" sz="1200" b="0" dirty="0">
                <a:solidFill>
                  <a:srgbClr val="6600CC"/>
                </a:solidFill>
              </a:rPr>
              <a:t>: Transport de billes du premier dépôt transitoire à l'usine de transformation ou toute autre destination finale.</a:t>
            </a:r>
            <a:endParaRPr lang="fr-FR" sz="1200" i="1" dirty="0">
              <a:solidFill>
                <a:srgbClr val="6600CC"/>
              </a:solidFill>
            </a:endParaRPr>
          </a:p>
          <a:p>
            <a:pPr algn="just" eaLnBrk="1" hangingPunct="1"/>
            <a:r>
              <a:rPr lang="fr-FR" sz="1200" i="1" dirty="0">
                <a:solidFill>
                  <a:srgbClr val="6600CC"/>
                </a:solidFill>
              </a:rPr>
              <a:t>Trame verte </a:t>
            </a:r>
            <a:r>
              <a:rPr lang="fr-FR" sz="1200" b="0" dirty="0">
                <a:solidFill>
                  <a:srgbClr val="6600CC"/>
                </a:solidFill>
              </a:rPr>
              <a:t>: Recoupe la notion de réseau plus ou moins physiquement connecté d’espaces verts et la notion de maillage écologique, fondée sur une approche scientifique (modélisation, estimations, etc.).</a:t>
            </a:r>
          </a:p>
          <a:p>
            <a:pPr algn="just" eaLnBrk="1" hangingPunct="1"/>
            <a:r>
              <a:rPr lang="fr-FR" sz="1200" i="1" dirty="0">
                <a:solidFill>
                  <a:srgbClr val="6600CC"/>
                </a:solidFill>
              </a:rPr>
              <a:t>Treuil</a:t>
            </a:r>
            <a:r>
              <a:rPr lang="fr-FR" sz="1200" b="0" dirty="0">
                <a:solidFill>
                  <a:srgbClr val="6600CC"/>
                </a:solidFill>
              </a:rPr>
              <a:t> : Tambour motorisé servant à enrouler ou à dérouler le câble de débardage ou de levage. Voir aussi tambour.</a:t>
            </a:r>
          </a:p>
          <a:p>
            <a:pPr algn="just" eaLnBrk="1" hangingPunct="1"/>
            <a:r>
              <a:rPr lang="fr-FR" sz="1200" i="1" dirty="0">
                <a:solidFill>
                  <a:srgbClr val="6600CC"/>
                </a:solidFill>
              </a:rPr>
              <a:t>Treuil de téléphérage </a:t>
            </a:r>
            <a:r>
              <a:rPr lang="fr-FR" sz="1200" b="0" dirty="0">
                <a:solidFill>
                  <a:srgbClr val="6600CC"/>
                </a:solidFill>
              </a:rPr>
              <a:t>: En cas de débardage par téléphérage, machine comportant un système de treuils destinés à transporter les billes du lieu d'abattage au premier dépôt transitoire. On parle aussi de machine de treuillage</a:t>
            </a:r>
            <a:r>
              <a:rPr lang="fr-FR" sz="1200" b="0" dirty="0" smtClean="0">
                <a:solidFill>
                  <a:srgbClr val="6600CC"/>
                </a:solidFill>
              </a:rPr>
              <a:t>.</a:t>
            </a:r>
          </a:p>
          <a:p>
            <a:pPr algn="just" eaLnBrk="1" hangingPunct="1"/>
            <a:r>
              <a:rPr lang="fr-FR" sz="1200" i="1" dirty="0">
                <a:solidFill>
                  <a:srgbClr val="6600CC"/>
                </a:solidFill>
              </a:rPr>
              <a:t>Trifoliolée</a:t>
            </a:r>
            <a:r>
              <a:rPr lang="fr-FR" sz="1200" b="0" dirty="0">
                <a:solidFill>
                  <a:srgbClr val="6600CC"/>
                </a:solidFill>
              </a:rPr>
              <a:t> : feuille divisée en trois folioles.</a:t>
            </a:r>
          </a:p>
          <a:p>
            <a:pPr algn="just" eaLnBrk="1" hangingPunct="1"/>
            <a:r>
              <a:rPr lang="fr-FR" sz="1400" i="1" dirty="0">
                <a:solidFill>
                  <a:srgbClr val="6600CC"/>
                </a:solidFill>
              </a:rPr>
              <a:t>Triqueballe</a:t>
            </a:r>
            <a:r>
              <a:rPr lang="fr-FR" sz="1400" b="0" dirty="0">
                <a:solidFill>
                  <a:srgbClr val="6600CC"/>
                </a:solidFill>
              </a:rPr>
              <a:t> : Bâti ouvert muni de roues servant à supporter l'extrémité avant des billes en cas de débardage manuel, par tramage ou à l'aide d'animaux de trait. On parle aussi de </a:t>
            </a:r>
            <a:r>
              <a:rPr lang="fr-FR" sz="1400" i="1" dirty="0">
                <a:solidFill>
                  <a:srgbClr val="6600CC"/>
                </a:solidFill>
              </a:rPr>
              <a:t>fardier</a:t>
            </a:r>
            <a:r>
              <a:rPr lang="fr-FR" sz="1400" b="0" dirty="0">
                <a:solidFill>
                  <a:srgbClr val="6600CC"/>
                </a:solidFill>
              </a:rPr>
              <a:t>.</a:t>
            </a:r>
          </a:p>
          <a:p>
            <a:pPr algn="just" eaLnBrk="1" hangingPunct="1"/>
            <a:r>
              <a:rPr lang="fr-FR" sz="1400" i="1" dirty="0">
                <a:solidFill>
                  <a:srgbClr val="6600CC"/>
                </a:solidFill>
              </a:rPr>
              <a:t>Tronçonnage</a:t>
            </a:r>
            <a:r>
              <a:rPr lang="fr-FR" sz="1400" b="0" dirty="0">
                <a:solidFill>
                  <a:srgbClr val="6600CC"/>
                </a:solidFill>
              </a:rPr>
              <a:t> : Opération consistant à couper transversalement le tronc ou les branches d'un arbre abattu en billes.</a:t>
            </a:r>
          </a:p>
        </p:txBody>
      </p:sp>
      <p:pic>
        <p:nvPicPr>
          <p:cNvPr id="205829" name="Picture 8" descr="triquebal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526142"/>
            <a:ext cx="20145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10" descr="triqueball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0913" y="5538842"/>
            <a:ext cx="14605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11"/>
          <p:cNvSpPr txBox="1">
            <a:spLocks noChangeArrowheads="1"/>
          </p:cNvSpPr>
          <p:nvPr/>
        </p:nvSpPr>
        <p:spPr bwMode="auto">
          <a:xfrm>
            <a:off x="5971312" y="6088117"/>
            <a:ext cx="1323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cs typeface="Arial" charset="0"/>
              </a:rPr>
              <a:t>←</a:t>
            </a:r>
            <a:r>
              <a:rPr lang="fr-FR" sz="1200" b="0" dirty="0">
                <a:solidFill>
                  <a:srgbClr val="6600CC"/>
                </a:solidFill>
              </a:rPr>
              <a:t> Triqueballe </a:t>
            </a:r>
            <a:r>
              <a:rPr lang="fr-FR" sz="1200" b="0" dirty="0">
                <a:solidFill>
                  <a:srgbClr val="6600CC"/>
                </a:solidFill>
                <a:cs typeface="Arial" charset="0"/>
              </a:rPr>
              <a:t>→</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38" y="5472590"/>
            <a:ext cx="1283667" cy="1289398"/>
          </a:xfrm>
          <a:prstGeom prst="rect">
            <a:avLst/>
          </a:prstGeom>
        </p:spPr>
      </p:pic>
      <p:sp>
        <p:nvSpPr>
          <p:cNvPr id="9" name="Text Box 11"/>
          <p:cNvSpPr txBox="1">
            <a:spLocks noChangeArrowheads="1"/>
          </p:cNvSpPr>
          <p:nvPr/>
        </p:nvSpPr>
        <p:spPr bwMode="auto">
          <a:xfrm>
            <a:off x="1408105" y="5806558"/>
            <a:ext cx="2659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cs typeface="Arial" charset="0"/>
              </a:rPr>
              <a:t>←</a:t>
            </a:r>
            <a:r>
              <a:rPr lang="fr-FR" sz="1200" b="0" dirty="0">
                <a:solidFill>
                  <a:srgbClr val="6600CC"/>
                </a:solidFill>
              </a:rPr>
              <a:t> </a:t>
            </a:r>
            <a:r>
              <a:rPr lang="fr-FR" sz="1200" b="0" dirty="0" smtClean="0">
                <a:solidFill>
                  <a:srgbClr val="6600CC"/>
                </a:solidFill>
              </a:rPr>
              <a:t>Tontine </a:t>
            </a:r>
            <a:r>
              <a:rPr lang="fr-FR" sz="1200" b="0" i="1" dirty="0" smtClean="0">
                <a:solidFill>
                  <a:srgbClr val="6600CC"/>
                </a:solidFill>
              </a:rPr>
              <a:t>(</a:t>
            </a:r>
            <a:r>
              <a:rPr lang="fr-FR" sz="1200" b="0" i="1" dirty="0">
                <a:solidFill>
                  <a:srgbClr val="6600CC"/>
                </a:solidFill>
              </a:rPr>
              <a:t>source : </a:t>
            </a:r>
            <a:r>
              <a:rPr lang="fr-FR" sz="1200" b="0" i="1" dirty="0" smtClean="0">
                <a:solidFill>
                  <a:srgbClr val="6600CC"/>
                </a:solidFill>
                <a:hlinkClick r:id="rId5"/>
              </a:rPr>
              <a:t>www.pratique.fr/planter-arbre.html</a:t>
            </a:r>
            <a:r>
              <a:rPr lang="fr-FR" sz="1200" b="0" i="1" dirty="0" smtClean="0">
                <a:solidFill>
                  <a:srgbClr val="6600CC"/>
                </a:solidFill>
              </a:rPr>
              <a:t> ).</a:t>
            </a:r>
            <a:endParaRPr lang="fr-FR" sz="1200" b="0" i="1" dirty="0">
              <a:solidFill>
                <a:srgbClr val="6600CC"/>
              </a:solidFill>
              <a:cs typeface="Arial"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2D24B0A-4786-49A5-BF2E-9A2FC240A3A7}" type="slidenum">
              <a:rPr lang="fr-FR" sz="1200" b="0">
                <a:solidFill>
                  <a:schemeClr val="tx1">
                    <a:tint val="75000"/>
                  </a:schemeClr>
                </a:solidFill>
                <a:latin typeface="Times New Roman" pitchFamily="18" charset="0"/>
              </a:rPr>
              <a:pPr algn="r" fontAlgn="auto">
                <a:spcBef>
                  <a:spcPts val="0"/>
                </a:spcBef>
                <a:spcAft>
                  <a:spcPts val="0"/>
                </a:spcAft>
                <a:defRPr/>
              </a:pPr>
              <a:t>216</a:t>
            </a:fld>
            <a:endParaRPr lang="fr-FR" sz="1200" b="0" dirty="0">
              <a:solidFill>
                <a:schemeClr val="tx1">
                  <a:tint val="75000"/>
                </a:schemeClr>
              </a:solidFill>
              <a:latin typeface="Times New Roman" pitchFamily="18" charset="0"/>
            </a:endParaRPr>
          </a:p>
        </p:txBody>
      </p:sp>
      <p:sp>
        <p:nvSpPr>
          <p:cNvPr id="206852" name="ZoneTexte 4"/>
          <p:cNvSpPr txBox="1">
            <a:spLocks noChangeArrowheads="1"/>
          </p:cNvSpPr>
          <p:nvPr/>
        </p:nvSpPr>
        <p:spPr bwMode="auto">
          <a:xfrm>
            <a:off x="142875" y="928688"/>
            <a:ext cx="88582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400" i="1" dirty="0" smtClean="0">
                <a:solidFill>
                  <a:srgbClr val="6600CC"/>
                </a:solidFill>
              </a:rPr>
              <a:t>Trouée d’abattage </a:t>
            </a:r>
            <a:r>
              <a:rPr lang="fr-FR" sz="1400" b="0" dirty="0" smtClean="0">
                <a:solidFill>
                  <a:srgbClr val="6600CC"/>
                </a:solidFill>
              </a:rPr>
              <a:t>:</a:t>
            </a:r>
            <a:r>
              <a:rPr lang="fr-FR" sz="1400" b="0" i="1" dirty="0" smtClean="0">
                <a:solidFill>
                  <a:srgbClr val="6600CC"/>
                </a:solidFill>
              </a:rPr>
              <a:t> </a:t>
            </a:r>
            <a:r>
              <a:rPr lang="fr-FR" sz="1400" b="0" dirty="0" smtClean="0">
                <a:solidFill>
                  <a:srgbClr val="6600CC"/>
                </a:solidFill>
              </a:rPr>
              <a:t>trouée ou éclaircie obtenues dans une forêt après la chute des arbres coupés ou entraînés dans la chute des arbres abattus (voir </a:t>
            </a:r>
            <a:r>
              <a:rPr lang="fr-FR" sz="1400" b="0" i="1" dirty="0" smtClean="0">
                <a:solidFill>
                  <a:srgbClr val="6600CC"/>
                </a:solidFill>
              </a:rPr>
              <a:t>abattage, éclaircie, coupe à blanc</a:t>
            </a:r>
            <a:r>
              <a:rPr lang="fr-FR" sz="1400" b="0" dirty="0" smtClean="0">
                <a:solidFill>
                  <a:srgbClr val="6600CC"/>
                </a:solidFill>
              </a:rPr>
              <a:t>). Ces trouées sont souvent  ensuite colonisées par des </a:t>
            </a:r>
            <a:r>
              <a:rPr lang="fr-FR" sz="1400" b="0" i="1" dirty="0" smtClean="0">
                <a:solidFill>
                  <a:srgbClr val="6600CC"/>
                </a:solidFill>
              </a:rPr>
              <a:t>essences héliophiles </a:t>
            </a:r>
            <a:r>
              <a:rPr lang="fr-FR" sz="1400" b="0" dirty="0" smtClean="0">
                <a:solidFill>
                  <a:srgbClr val="6600CC"/>
                </a:solidFill>
              </a:rPr>
              <a:t>i.e. </a:t>
            </a:r>
            <a:r>
              <a:rPr lang="fr-FR" sz="1400" b="0" i="1" dirty="0" smtClean="0">
                <a:solidFill>
                  <a:srgbClr val="6600CC"/>
                </a:solidFill>
              </a:rPr>
              <a:t>pionnières </a:t>
            </a:r>
            <a:r>
              <a:rPr lang="fr-FR" sz="1400" b="0" dirty="0" smtClean="0">
                <a:solidFill>
                  <a:srgbClr val="6600CC"/>
                </a:solidFill>
              </a:rPr>
              <a:t>(voir </a:t>
            </a:r>
            <a:r>
              <a:rPr lang="fr-FR" sz="1400" b="0" i="1" dirty="0" smtClean="0">
                <a:solidFill>
                  <a:srgbClr val="6600CC"/>
                </a:solidFill>
              </a:rPr>
              <a:t>pionnier)</a:t>
            </a:r>
            <a:r>
              <a:rPr lang="fr-FR" sz="1400" b="0" dirty="0" smtClean="0">
                <a:solidFill>
                  <a:srgbClr val="6600CC"/>
                </a:solidFill>
              </a:rPr>
              <a:t>. </a:t>
            </a:r>
            <a:endParaRPr lang="fr-FR" sz="1400" b="0" dirty="0">
              <a:solidFill>
                <a:srgbClr val="6600CC"/>
              </a:solidFill>
            </a:endParaRPr>
          </a:p>
          <a:p>
            <a:pPr algn="just" eaLnBrk="1" hangingPunct="1"/>
            <a:r>
              <a:rPr lang="fr-FR" sz="1200" i="1" dirty="0">
                <a:solidFill>
                  <a:srgbClr val="6600CC"/>
                </a:solidFill>
              </a:rPr>
              <a:t>Trypanosomiase</a:t>
            </a:r>
            <a:r>
              <a:rPr lang="fr-FR" sz="1200" b="0" dirty="0">
                <a:solidFill>
                  <a:srgbClr val="6600CC"/>
                </a:solidFill>
              </a:rPr>
              <a:t> / </a:t>
            </a:r>
            <a:r>
              <a:rPr lang="fr-FR" sz="1200" i="1" dirty="0">
                <a:solidFill>
                  <a:srgbClr val="6600CC"/>
                </a:solidFill>
              </a:rPr>
              <a:t>Maladie du sommeil </a:t>
            </a:r>
            <a:r>
              <a:rPr lang="fr-FR" sz="1200" b="0" dirty="0">
                <a:solidFill>
                  <a:srgbClr val="6600CC"/>
                </a:solidFill>
              </a:rPr>
              <a:t>: Maladie touchant les humains ou les animaux causée par un </a:t>
            </a:r>
            <a:r>
              <a:rPr lang="fr-FR" sz="1200" b="0" i="1" dirty="0">
                <a:solidFill>
                  <a:srgbClr val="6600CC"/>
                </a:solidFill>
              </a:rPr>
              <a:t>trypanosome</a:t>
            </a:r>
            <a:r>
              <a:rPr lang="fr-FR" sz="1200" b="0" dirty="0">
                <a:solidFill>
                  <a:srgbClr val="6600CC"/>
                </a:solidFill>
              </a:rPr>
              <a:t> (protozoaire flagellé) inoculé par une </a:t>
            </a:r>
            <a:r>
              <a:rPr lang="fr-FR" sz="1200" b="0" i="1" dirty="0">
                <a:solidFill>
                  <a:srgbClr val="6600CC"/>
                </a:solidFill>
              </a:rPr>
              <a:t>glossine</a:t>
            </a:r>
            <a:r>
              <a:rPr lang="fr-FR" sz="1200" b="0" dirty="0">
                <a:solidFill>
                  <a:srgbClr val="6600CC"/>
                </a:solidFill>
              </a:rPr>
              <a:t> (ou </a:t>
            </a:r>
            <a:r>
              <a:rPr lang="fr-FR" sz="1200" b="0" i="1" dirty="0">
                <a:solidFill>
                  <a:srgbClr val="6600CC"/>
                </a:solidFill>
              </a:rPr>
              <a:t>mouche tsé-tsé</a:t>
            </a:r>
            <a:r>
              <a:rPr lang="fr-FR" sz="1200" b="0" dirty="0">
                <a:solidFill>
                  <a:srgbClr val="6600CC"/>
                </a:solidFill>
              </a:rPr>
              <a:t>). Non traitée, elle est souvent mortelle.</a:t>
            </a:r>
          </a:p>
          <a:p>
            <a:pPr algn="just" eaLnBrk="1" hangingPunct="1"/>
            <a:r>
              <a:rPr lang="fr-FR" sz="1200" i="1" dirty="0">
                <a:solidFill>
                  <a:srgbClr val="6600CC"/>
                </a:solidFill>
              </a:rPr>
              <a:t>TRANSECT</a:t>
            </a:r>
            <a:r>
              <a:rPr lang="fr-FR" sz="1200" b="0" dirty="0">
                <a:solidFill>
                  <a:srgbClr val="6600CC"/>
                </a:solidFill>
              </a:rPr>
              <a:t> : Dispositif d’observation de terrain ou représentation d’un espace : coupe géologique ou biogéographique.</a:t>
            </a:r>
          </a:p>
          <a:p>
            <a:pPr algn="just" eaLnBrk="1" hangingPunct="1"/>
            <a:r>
              <a:rPr lang="fr-FR" sz="1400" i="1" dirty="0">
                <a:solidFill>
                  <a:srgbClr val="6600CC"/>
                </a:solidFill>
              </a:rPr>
              <a:t>Transformation</a:t>
            </a:r>
            <a:r>
              <a:rPr lang="fr-FR" sz="1400" b="0" dirty="0">
                <a:solidFill>
                  <a:srgbClr val="6600CC"/>
                </a:solidFill>
              </a:rPr>
              <a:t> (du bois) : </a:t>
            </a:r>
          </a:p>
          <a:p>
            <a:pPr algn="just" eaLnBrk="1" hangingPunct="1"/>
            <a:r>
              <a:rPr lang="fr-FR" sz="1400" b="0" dirty="0">
                <a:solidFill>
                  <a:srgbClr val="6600CC"/>
                </a:solidFill>
              </a:rPr>
              <a:t>• Première transformation ensemble des métiers du bois et opérations organisées autour des métiers de la scierie.</a:t>
            </a:r>
          </a:p>
          <a:p>
            <a:pPr algn="just" eaLnBrk="1" hangingPunct="1"/>
            <a:r>
              <a:rPr lang="fr-FR" sz="1400" b="0" dirty="0">
                <a:solidFill>
                  <a:srgbClr val="6600CC"/>
                </a:solidFill>
              </a:rPr>
              <a:t>• Seconde transformation : « La deuxième transformation du bois apporte de la valeur ajoutée aux produits issus de la première transformation et les met à disposition de la distribution et de la mise en œuvre pour un usage direct par le consommateur ». (ONF).</a:t>
            </a:r>
          </a:p>
          <a:p>
            <a:pPr algn="just" eaLnBrk="1" hangingPunct="1"/>
            <a:r>
              <a:rPr lang="fr-FR" sz="1400" i="1" dirty="0">
                <a:solidFill>
                  <a:srgbClr val="6600CC"/>
                </a:solidFill>
              </a:rPr>
              <a:t>Transpiration</a:t>
            </a:r>
            <a:r>
              <a:rPr lang="fr-FR" sz="1400" b="0" dirty="0">
                <a:solidFill>
                  <a:srgbClr val="6600CC"/>
                </a:solidFill>
              </a:rPr>
              <a:t> (ou </a:t>
            </a:r>
            <a:r>
              <a:rPr lang="fr-FR" sz="1400" i="1" dirty="0">
                <a:solidFill>
                  <a:srgbClr val="6600CC"/>
                </a:solidFill>
              </a:rPr>
              <a:t>évapotranspiration</a:t>
            </a:r>
            <a:r>
              <a:rPr lang="fr-FR" sz="1400" b="0" dirty="0">
                <a:solidFill>
                  <a:srgbClr val="6600CC"/>
                </a:solidFill>
              </a:rPr>
              <a:t>) : Evaporation de l’eau à travers les feuilles d’une plante.</a:t>
            </a:r>
          </a:p>
          <a:p>
            <a:pPr algn="just" eaLnBrk="1" hangingPunct="1"/>
            <a:r>
              <a:rPr lang="fr-FR" sz="1400" i="1" dirty="0">
                <a:solidFill>
                  <a:srgbClr val="6600CC"/>
                </a:solidFill>
              </a:rPr>
              <a:t>Triage</a:t>
            </a:r>
            <a:r>
              <a:rPr lang="fr-FR" sz="1400" b="0" dirty="0">
                <a:solidFill>
                  <a:srgbClr val="6600CC"/>
                </a:solidFill>
              </a:rPr>
              <a:t> : La plus petite subdivision administrative d'une forêt ; étendue de forêt confiée à un garde forestier.</a:t>
            </a:r>
          </a:p>
          <a:p>
            <a:pPr algn="just" eaLnBrk="1" hangingPunct="1"/>
            <a:r>
              <a:rPr lang="fr-FR" sz="1400" i="1" dirty="0">
                <a:solidFill>
                  <a:srgbClr val="6600CC"/>
                </a:solidFill>
                <a:hlinkClick r:id="rId2" tooltip="Tronc (botanique)"/>
              </a:rPr>
              <a:t>Tronc</a:t>
            </a:r>
            <a:r>
              <a:rPr lang="fr-FR" sz="1400" b="0" dirty="0">
                <a:solidFill>
                  <a:srgbClr val="6600CC"/>
                </a:solidFill>
              </a:rPr>
              <a:t> : partie principale de la </a:t>
            </a:r>
            <a:r>
              <a:rPr lang="fr-FR" sz="1400" b="0" dirty="0">
                <a:solidFill>
                  <a:srgbClr val="6600CC"/>
                </a:solidFill>
                <a:hlinkClick r:id="rId3" tooltip="Tige"/>
              </a:rPr>
              <a:t>tige</a:t>
            </a:r>
            <a:r>
              <a:rPr lang="fr-FR" sz="1400" b="0" dirty="0">
                <a:solidFill>
                  <a:srgbClr val="6600CC"/>
                </a:solidFill>
              </a:rPr>
              <a:t> d'un </a:t>
            </a:r>
            <a:r>
              <a:rPr lang="fr-FR" sz="1400" b="0" dirty="0">
                <a:solidFill>
                  <a:srgbClr val="6600CC"/>
                </a:solidFill>
                <a:hlinkClick r:id="rId4" tooltip="Arbre"/>
              </a:rPr>
              <a:t>arbre</a:t>
            </a:r>
            <a:r>
              <a:rPr lang="fr-FR" sz="1400" b="0" dirty="0">
                <a:solidFill>
                  <a:srgbClr val="6600CC"/>
                </a:solidFill>
              </a:rPr>
              <a:t>, généralement dénudée, située entre les racines et le houppier.</a:t>
            </a:r>
          </a:p>
          <a:p>
            <a:pPr algn="just" eaLnBrk="1" hangingPunct="1"/>
            <a:r>
              <a:rPr lang="fr-FR" sz="1400" i="1" dirty="0">
                <a:solidFill>
                  <a:srgbClr val="6600CC"/>
                </a:solidFill>
              </a:rPr>
              <a:t>Tronçonnage</a:t>
            </a:r>
            <a:r>
              <a:rPr lang="fr-FR" sz="1400" b="0" dirty="0">
                <a:solidFill>
                  <a:srgbClr val="6600CC"/>
                </a:solidFill>
              </a:rPr>
              <a:t> : Opération consistant à couper transversalement le tronc ou les branches d'un arbre abattu en billes. </a:t>
            </a:r>
          </a:p>
          <a:p>
            <a:pPr algn="just" eaLnBrk="1" hangingPunct="1"/>
            <a:r>
              <a:rPr lang="fr-FR" sz="1400" i="1" dirty="0">
                <a:solidFill>
                  <a:srgbClr val="6600CC"/>
                </a:solidFill>
                <a:hlinkClick r:id="rId5" tooltip="Tronçonneuse"/>
              </a:rPr>
              <a:t>Tronçonneuse</a:t>
            </a:r>
            <a:r>
              <a:rPr lang="fr-FR" sz="1400" b="0" dirty="0">
                <a:solidFill>
                  <a:srgbClr val="6600CC"/>
                </a:solidFill>
              </a:rPr>
              <a:t> : Scie motorisée et portable.</a:t>
            </a:r>
          </a:p>
          <a:p>
            <a:pPr algn="just" eaLnBrk="1" hangingPunct="1"/>
            <a:r>
              <a:rPr lang="fr-FR" sz="1400" i="1" dirty="0">
                <a:solidFill>
                  <a:srgbClr val="6600CC"/>
                </a:solidFill>
              </a:rPr>
              <a:t>TSS</a:t>
            </a:r>
            <a:r>
              <a:rPr lang="fr-FR" sz="1400" b="0" dirty="0">
                <a:solidFill>
                  <a:srgbClr val="6600CC"/>
                </a:solidFill>
              </a:rPr>
              <a:t> : Voir Système tropical d’éclaircissement progressif</a:t>
            </a:r>
            <a:r>
              <a:rPr lang="fr-FR" sz="1400" b="0" dirty="0" smtClean="0">
                <a:solidFill>
                  <a:srgbClr val="6600CC"/>
                </a:solidFill>
              </a:rPr>
              <a:t>.</a:t>
            </a:r>
          </a:p>
          <a:p>
            <a:pPr algn="just" eaLnBrk="1" hangingPunct="1"/>
            <a:r>
              <a:rPr lang="fr-FR" sz="1200" i="1" dirty="0">
                <a:solidFill>
                  <a:srgbClr val="6600CC"/>
                </a:solidFill>
              </a:rPr>
              <a:t>Type</a:t>
            </a:r>
            <a:r>
              <a:rPr lang="fr-FR" sz="1200" b="0" dirty="0">
                <a:solidFill>
                  <a:srgbClr val="6600CC"/>
                </a:solidFill>
              </a:rPr>
              <a:t> </a:t>
            </a:r>
            <a:r>
              <a:rPr lang="fr-FR" sz="1200" b="0" dirty="0" smtClean="0">
                <a:solidFill>
                  <a:srgbClr val="6600CC"/>
                </a:solidFill>
              </a:rPr>
              <a:t>(botanique) : </a:t>
            </a:r>
            <a:r>
              <a:rPr lang="fr-FR" sz="1200" b="0" dirty="0">
                <a:solidFill>
                  <a:srgbClr val="6600CC"/>
                </a:solidFill>
              </a:rPr>
              <a:t>la forme habituelle d'une espèce (par opposition à une </a:t>
            </a:r>
            <a:r>
              <a:rPr lang="fr-FR" sz="1200" b="0" i="1" dirty="0">
                <a:solidFill>
                  <a:srgbClr val="6600CC"/>
                </a:solidFill>
              </a:rPr>
              <a:t>variété</a:t>
            </a:r>
            <a:r>
              <a:rPr lang="fr-FR" sz="1200" b="0" dirty="0">
                <a:solidFill>
                  <a:srgbClr val="6600CC"/>
                </a:solidFill>
              </a:rPr>
              <a:t> ou un </a:t>
            </a:r>
            <a:r>
              <a:rPr lang="fr-FR" sz="1200" b="0" i="1" dirty="0">
                <a:solidFill>
                  <a:srgbClr val="6600CC"/>
                </a:solidFill>
              </a:rPr>
              <a:t>clone</a:t>
            </a:r>
            <a:r>
              <a:rPr lang="fr-FR" sz="1200" b="0" dirty="0">
                <a:solidFill>
                  <a:srgbClr val="6600CC"/>
                </a:solidFill>
              </a:rPr>
              <a:t>).</a:t>
            </a:r>
          </a:p>
          <a:p>
            <a:pPr algn="just" eaLnBrk="1" hangingPunct="1"/>
            <a:r>
              <a:rPr lang="fr-FR" sz="1400" i="1" dirty="0">
                <a:solidFill>
                  <a:srgbClr val="6600CC"/>
                </a:solidFill>
              </a:rPr>
              <a:t>Type ou Typologie des peuplements</a:t>
            </a:r>
            <a:r>
              <a:rPr lang="fr-FR" sz="1400" b="0" dirty="0">
                <a:solidFill>
                  <a:srgbClr val="6600CC"/>
                </a:solidFill>
              </a:rPr>
              <a:t> : créer une typologie des peuplements, c’est réunir dans un effort de synthèse, en général sous une même appellation, des peuplements ayant en commun certaines caractéristiques jugées déterminantes (dendrométriques, structures, capital sur pied) en ce qui concerne à la fois les objectifs à leur assigner à long terme et les règles sylvicoles à leur appliquer.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E3A83FF-861C-446B-9CB1-D2CFB099577A}" type="slidenum">
              <a:rPr lang="fr-FR" sz="1200" b="0">
                <a:solidFill>
                  <a:schemeClr val="tx1">
                    <a:tint val="75000"/>
                  </a:schemeClr>
                </a:solidFill>
                <a:latin typeface="Times New Roman" pitchFamily="18" charset="0"/>
              </a:rPr>
              <a:pPr algn="r" fontAlgn="auto">
                <a:spcBef>
                  <a:spcPts val="0"/>
                </a:spcBef>
                <a:spcAft>
                  <a:spcPts val="0"/>
                </a:spcAft>
                <a:defRPr/>
              </a:pPr>
              <a:t>217</a:t>
            </a:fld>
            <a:endParaRPr lang="fr-FR" sz="1200" b="0" dirty="0">
              <a:solidFill>
                <a:schemeClr val="tx1">
                  <a:tint val="75000"/>
                </a:schemeClr>
              </a:solidFill>
              <a:latin typeface="Times New Roman" pitchFamily="18" charset="0"/>
            </a:endParaRPr>
          </a:p>
        </p:txBody>
      </p:sp>
      <p:sp>
        <p:nvSpPr>
          <p:cNvPr id="207876" name="ZoneTexte 4"/>
          <p:cNvSpPr txBox="1">
            <a:spLocks noChangeArrowheads="1"/>
          </p:cNvSpPr>
          <p:nvPr/>
        </p:nvSpPr>
        <p:spPr bwMode="auto">
          <a:xfrm>
            <a:off x="142875" y="928688"/>
            <a:ext cx="8858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i="1" dirty="0">
                <a:solidFill>
                  <a:srgbClr val="6600CC"/>
                </a:solidFill>
              </a:rPr>
              <a:t>UNFF</a:t>
            </a:r>
            <a:r>
              <a:rPr lang="fr-FR" sz="1200" b="0" dirty="0">
                <a:solidFill>
                  <a:srgbClr val="6600CC"/>
                </a:solidFill>
              </a:rPr>
              <a:t> (UNITED NATIONS FORUM ON FORESTS) : Forum des Nations unis sur les forêts. Cet organisme intergouvernemental, établi en 2000, est chargé de la formulation et du suivi des . politiques internationales à l’appui de la gestion forestière « durable ».</a:t>
            </a:r>
          </a:p>
          <a:p>
            <a:pPr algn="just" eaLnBrk="1" hangingPunct="1"/>
            <a:r>
              <a:rPr lang="fr-FR" sz="1200" i="1" dirty="0">
                <a:hlinkClick r:id="rId2"/>
              </a:rPr>
              <a:t>Union de la Coopération Forestière Française</a:t>
            </a:r>
            <a:r>
              <a:rPr lang="fr-FR" sz="1200" i="1" dirty="0"/>
              <a:t> </a:t>
            </a:r>
            <a:r>
              <a:rPr lang="fr-FR" sz="1200" b="0" dirty="0">
                <a:solidFill>
                  <a:srgbClr val="6600CC"/>
                </a:solidFill>
              </a:rPr>
              <a:t>(</a:t>
            </a:r>
            <a:r>
              <a:rPr lang="fr-FR" sz="1200" i="1" dirty="0">
                <a:hlinkClick r:id="rId2"/>
              </a:rPr>
              <a:t>UCFF </a:t>
            </a:r>
            <a:r>
              <a:rPr lang="fr-FR" sz="1200" b="0" dirty="0">
                <a:solidFill>
                  <a:srgbClr val="6600CC"/>
                </a:solidFill>
              </a:rPr>
              <a:t>) : regroupe les coopératives forestières et les groupements de gestion qui sont répartis sur le tout le territoire national français.</a:t>
            </a:r>
          </a:p>
          <a:p>
            <a:pPr algn="just" eaLnBrk="1" hangingPunct="1"/>
            <a:r>
              <a:rPr lang="fr-FR" sz="1400" i="1" dirty="0">
                <a:solidFill>
                  <a:srgbClr val="6600CC"/>
                </a:solidFill>
              </a:rPr>
              <a:t>Unité de coupe </a:t>
            </a:r>
            <a:r>
              <a:rPr lang="fr-FR" sz="1400" b="0" dirty="0">
                <a:solidFill>
                  <a:srgbClr val="6600CC"/>
                </a:solidFill>
              </a:rPr>
              <a:t>: Etendue de forêt dont le bois est débardé vers un même premier dépôt transitoire.</a:t>
            </a:r>
          </a:p>
          <a:p>
            <a:pPr algn="just" eaLnBrk="1" hangingPunct="1"/>
            <a:r>
              <a:rPr lang="fr-FR" sz="1200" i="1" dirty="0">
                <a:solidFill>
                  <a:srgbClr val="6600CC"/>
                </a:solidFill>
              </a:rPr>
              <a:t>Upwelling</a:t>
            </a:r>
            <a:r>
              <a:rPr lang="fr-FR" sz="1200" b="0" dirty="0">
                <a:solidFill>
                  <a:srgbClr val="6600CC"/>
                </a:solidFill>
              </a:rPr>
              <a:t> : Phénomène océanographique  qui se produit lorsque de forts vents marins poussent l’eau de surface des océans, laissant ainsi un vide et provoquant une remontée d’eau et de nutriments. </a:t>
            </a:r>
          </a:p>
          <a:p>
            <a:pPr algn="just" eaLnBrk="1" hangingPunct="1"/>
            <a:endParaRPr lang="fr-FR" sz="1400" i="1" dirty="0">
              <a:solidFill>
                <a:srgbClr val="6600CC"/>
              </a:solidFill>
            </a:endParaRPr>
          </a:p>
          <a:p>
            <a:pPr algn="just" eaLnBrk="1" hangingPunct="1"/>
            <a:r>
              <a:rPr lang="fr-FR" sz="1400" i="1" dirty="0">
                <a:solidFill>
                  <a:srgbClr val="6600CC"/>
                </a:solidFill>
              </a:rPr>
              <a:t>Vaisseau : </a:t>
            </a:r>
            <a:r>
              <a:rPr lang="fr-FR" sz="1400" b="0" dirty="0">
                <a:solidFill>
                  <a:srgbClr val="6600CC"/>
                </a:solidFill>
              </a:rPr>
              <a:t>élément conducteur de la sève brute dans le xylème, présent chez les végétaux évolués.</a:t>
            </a:r>
          </a:p>
          <a:p>
            <a:pPr algn="just" eaLnBrk="1" hangingPunct="1"/>
            <a:r>
              <a:rPr lang="fr-FR" sz="1400" i="1" dirty="0">
                <a:solidFill>
                  <a:srgbClr val="6600CC"/>
                </a:solidFill>
              </a:rPr>
              <a:t>Valeurs de diversité biologique</a:t>
            </a:r>
            <a:r>
              <a:rPr lang="fr-FR" sz="1400" b="0" dirty="0">
                <a:solidFill>
                  <a:srgbClr val="6600CC"/>
                </a:solidFill>
              </a:rPr>
              <a:t> : Les valeurs intrinsèques écologiques, génétiques, sociales, économiques, scientifiques, éducatives, culturelles, </a:t>
            </a:r>
            <a:r>
              <a:rPr lang="fr-FR" sz="1400" b="0" dirty="0" err="1">
                <a:solidFill>
                  <a:srgbClr val="6600CC"/>
                </a:solidFill>
              </a:rPr>
              <a:t>récreationelles</a:t>
            </a:r>
            <a:r>
              <a:rPr lang="fr-FR" sz="1400" b="0" dirty="0">
                <a:solidFill>
                  <a:srgbClr val="6600CC"/>
                </a:solidFill>
              </a:rPr>
              <a:t> et esthétiques de la diversité biologique et ses éléments (voir la Convention sur Diversité Biologique, 1992</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E3A83FF-861C-446B-9CB1-D2CFB099577A}" type="slidenum">
              <a:rPr lang="fr-FR" sz="1200" b="0">
                <a:solidFill>
                  <a:schemeClr val="tx1">
                    <a:tint val="75000"/>
                  </a:schemeClr>
                </a:solidFill>
                <a:latin typeface="Times New Roman" pitchFamily="18" charset="0"/>
              </a:rPr>
              <a:pPr algn="r" fontAlgn="auto">
                <a:spcBef>
                  <a:spcPts val="0"/>
                </a:spcBef>
                <a:spcAft>
                  <a:spcPts val="0"/>
                </a:spcAft>
                <a:defRPr/>
              </a:pPr>
              <a:t>218</a:t>
            </a:fld>
            <a:endParaRPr lang="fr-FR" sz="1200" b="0" dirty="0">
              <a:solidFill>
                <a:schemeClr val="tx1">
                  <a:tint val="75000"/>
                </a:schemeClr>
              </a:solidFill>
              <a:latin typeface="Times New Roman" pitchFamily="18" charset="0"/>
            </a:endParaRPr>
          </a:p>
        </p:txBody>
      </p:sp>
      <p:sp>
        <p:nvSpPr>
          <p:cNvPr id="207876" name="ZoneTexte 4"/>
          <p:cNvSpPr txBox="1">
            <a:spLocks noChangeArrowheads="1"/>
          </p:cNvSpPr>
          <p:nvPr/>
        </p:nvSpPr>
        <p:spPr bwMode="auto">
          <a:xfrm>
            <a:off x="142875" y="928688"/>
            <a:ext cx="885825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i="1" dirty="0" smtClean="0">
                <a:solidFill>
                  <a:srgbClr val="6600CC"/>
                </a:solidFill>
              </a:rPr>
              <a:t>Variété</a:t>
            </a:r>
            <a:r>
              <a:rPr lang="fr-FR" sz="1200" b="0" dirty="0" smtClean="0">
                <a:solidFill>
                  <a:srgbClr val="6600CC"/>
                </a:solidFill>
              </a:rPr>
              <a:t> </a:t>
            </a:r>
            <a:r>
              <a:rPr lang="fr-FR" sz="1200" b="0" dirty="0">
                <a:solidFill>
                  <a:srgbClr val="6600CC"/>
                </a:solidFill>
              </a:rPr>
              <a:t>: unité de classification systémique venant après l'espèce.</a:t>
            </a:r>
          </a:p>
          <a:p>
            <a:pPr algn="just" eaLnBrk="1" hangingPunct="1"/>
            <a:r>
              <a:rPr lang="fr-FR" sz="1200" i="1" dirty="0" err="1" smtClean="0">
                <a:solidFill>
                  <a:srgbClr val="6600CC"/>
                </a:solidFill>
              </a:rPr>
              <a:t>Varzéa</a:t>
            </a:r>
            <a:r>
              <a:rPr lang="fr-FR" sz="1200" b="0" dirty="0" smtClean="0">
                <a:solidFill>
                  <a:srgbClr val="6600CC"/>
                </a:solidFill>
              </a:rPr>
              <a:t> </a:t>
            </a:r>
            <a:r>
              <a:rPr lang="fr-FR" sz="1200" b="0" dirty="0">
                <a:solidFill>
                  <a:srgbClr val="6600CC"/>
                </a:solidFill>
              </a:rPr>
              <a:t>: Zone de la forêt amazonienne inondée par la crue.</a:t>
            </a:r>
          </a:p>
          <a:p>
            <a:pPr algn="just" eaLnBrk="1" hangingPunct="1"/>
            <a:r>
              <a:rPr lang="fr-FR" sz="1200" i="1" dirty="0">
                <a:solidFill>
                  <a:srgbClr val="6600CC"/>
                </a:solidFill>
              </a:rPr>
              <a:t>Vasculaire</a:t>
            </a:r>
            <a:r>
              <a:rPr lang="fr-FR" sz="1200" b="0" dirty="0">
                <a:solidFill>
                  <a:srgbClr val="6600CC"/>
                </a:solidFill>
              </a:rPr>
              <a:t> : Utilisé pour décrire des canaux transportant les fluides dans les plantes et les animaux</a:t>
            </a:r>
            <a:r>
              <a:rPr lang="fr-FR" sz="1200" b="0" dirty="0" smtClean="0">
                <a:solidFill>
                  <a:srgbClr val="6600CC"/>
                </a:solidFill>
              </a:rPr>
              <a:t>.</a:t>
            </a:r>
          </a:p>
          <a:p>
            <a:pPr algn="just" eaLnBrk="1" hangingPunct="1"/>
            <a:r>
              <a:rPr lang="fr-FR" sz="1200" i="1" dirty="0">
                <a:solidFill>
                  <a:srgbClr val="6600CC"/>
                </a:solidFill>
              </a:rPr>
              <a:t>Verticille</a:t>
            </a:r>
            <a:r>
              <a:rPr lang="fr-FR" sz="1200" b="0" dirty="0">
                <a:solidFill>
                  <a:srgbClr val="6600CC"/>
                </a:solidFill>
              </a:rPr>
              <a:t> : ensemble d'organes insérés en cercle sur un même point.</a:t>
            </a:r>
          </a:p>
          <a:p>
            <a:pPr eaLnBrk="1" hangingPunct="1"/>
            <a:r>
              <a:rPr lang="fr-FR" sz="1200" i="1" dirty="0">
                <a:solidFill>
                  <a:srgbClr val="6600CC"/>
                </a:solidFill>
              </a:rPr>
              <a:t>Vidange</a:t>
            </a:r>
            <a:r>
              <a:rPr lang="fr-FR" sz="1200" b="0" dirty="0">
                <a:solidFill>
                  <a:srgbClr val="6600CC"/>
                </a:solidFill>
              </a:rPr>
              <a:t> : Action d’enlever et de mettre bord de route le bois exploité sur une coupe.</a:t>
            </a:r>
          </a:p>
          <a:p>
            <a:pPr eaLnBrk="1" hangingPunct="1"/>
            <a:r>
              <a:rPr lang="fr-FR" sz="1200" i="1" dirty="0">
                <a:solidFill>
                  <a:srgbClr val="6600CC"/>
                </a:solidFill>
              </a:rPr>
              <a:t>Vieille forêt</a:t>
            </a:r>
            <a:r>
              <a:rPr lang="fr-FR" sz="1200" b="0" dirty="0">
                <a:solidFill>
                  <a:srgbClr val="6600CC"/>
                </a:solidFill>
              </a:rPr>
              <a:t> : Peuplement dominé par des arbres mûrs ou surannés relativement à l’abri des activités humaines. Le peuplement peut contenir plusieurs espèces végétales dont l’âge varie.</a:t>
            </a:r>
          </a:p>
          <a:p>
            <a:pPr eaLnBrk="1" hangingPunct="1"/>
            <a:r>
              <a:rPr lang="fr-FR" sz="1200" i="1" dirty="0">
                <a:solidFill>
                  <a:srgbClr val="6600CC"/>
                </a:solidFill>
                <a:hlinkClick r:id="rId2" tooltip="Volis"/>
              </a:rPr>
              <a:t>Volis</a:t>
            </a:r>
            <a:r>
              <a:rPr lang="fr-FR" sz="1200" b="0" dirty="0">
                <a:solidFill>
                  <a:srgbClr val="6600CC"/>
                </a:solidFill>
              </a:rPr>
              <a:t> : Terme utilisé pour désigner chez un arbre brisé la partie de la tige qui est tombée au sol.</a:t>
            </a:r>
          </a:p>
          <a:p>
            <a:pPr algn="just" eaLnBrk="1" hangingPunct="1"/>
            <a:r>
              <a:rPr lang="fr-FR" sz="1200" i="1" dirty="0">
                <a:solidFill>
                  <a:srgbClr val="6600CC"/>
                </a:solidFill>
              </a:rPr>
              <a:t>Voie de téléphérage </a:t>
            </a:r>
            <a:r>
              <a:rPr lang="fr-FR" sz="1200" b="0" dirty="0">
                <a:solidFill>
                  <a:srgbClr val="6600CC"/>
                </a:solidFill>
              </a:rPr>
              <a:t>: Voie par laquelle les billes sont débardées au moyen d'un système de téléphérage. On parle aussi de couloir de téléphérage.</a:t>
            </a:r>
          </a:p>
          <a:p>
            <a:pPr algn="just" eaLnBrk="1" hangingPunct="1"/>
            <a:r>
              <a:rPr lang="fr-FR" sz="1400" i="1" dirty="0">
                <a:solidFill>
                  <a:srgbClr val="6600CC"/>
                </a:solidFill>
              </a:rPr>
              <a:t>Volume</a:t>
            </a:r>
            <a:r>
              <a:rPr lang="fr-FR" sz="1400" b="0" dirty="0">
                <a:solidFill>
                  <a:srgbClr val="6600CC"/>
                </a:solidFill>
              </a:rPr>
              <a:t> : Quantité de bois estimée ou mesurée que contient une bille ou un arbre; habituellement exprimé en m</a:t>
            </a:r>
            <a:r>
              <a:rPr lang="fr-FR" sz="1400" b="0" baseline="30000" dirty="0">
                <a:solidFill>
                  <a:srgbClr val="6600CC"/>
                </a:solidFill>
              </a:rPr>
              <a:t>3</a:t>
            </a:r>
            <a:r>
              <a:rPr lang="fr-FR" sz="1400" b="0" dirty="0" smtClean="0">
                <a:solidFill>
                  <a:srgbClr val="6600CC"/>
                </a:solidFill>
              </a:rPr>
              <a:t>.</a:t>
            </a:r>
          </a:p>
          <a:p>
            <a:pPr algn="just" eaLnBrk="1" hangingPunct="1"/>
            <a:r>
              <a:rPr lang="fr-FR" sz="1400" i="1" dirty="0" smtClean="0">
                <a:solidFill>
                  <a:srgbClr val="6600CC"/>
                </a:solidFill>
              </a:rPr>
              <a:t>Voûte forestière </a:t>
            </a:r>
            <a:r>
              <a:rPr lang="fr-FR" sz="1400" b="0" dirty="0" smtClean="0">
                <a:solidFill>
                  <a:srgbClr val="6600CC"/>
                </a:solidFill>
              </a:rPr>
              <a:t>: Ensemble des feuillage des arbres de la strate supérieure agencés en un volume plus ou moins compact reconnaissable à la vue (cf. canopée</a:t>
            </a:r>
            <a:r>
              <a:rPr lang="fr-FR" sz="1400" b="0" dirty="0" smtClean="0">
                <a:solidFill>
                  <a:srgbClr val="6600CC"/>
                </a:solidFill>
              </a:rPr>
              <a:t>).</a:t>
            </a:r>
          </a:p>
          <a:p>
            <a:pPr algn="just" eaLnBrk="1" hangingPunct="1"/>
            <a:endParaRPr lang="fr-FR" sz="1400" b="0" dirty="0">
              <a:solidFill>
                <a:srgbClr val="6600CC"/>
              </a:solidFill>
            </a:endParaRPr>
          </a:p>
          <a:p>
            <a:pPr algn="just" eaLnBrk="1" hangingPunct="1"/>
            <a:r>
              <a:rPr lang="fr-FR" sz="1600" i="1" dirty="0">
                <a:solidFill>
                  <a:srgbClr val="6600CC"/>
                </a:solidFill>
              </a:rPr>
              <a:t>WWF</a:t>
            </a:r>
            <a:r>
              <a:rPr lang="fr-FR" sz="1600" b="0" dirty="0">
                <a:solidFill>
                  <a:srgbClr val="6600CC"/>
                </a:solidFill>
              </a:rPr>
              <a:t> (WORLD WIDE FUND FOR NATURE) : ONG internationale de protection de la nature.</a:t>
            </a:r>
          </a:p>
          <a:p>
            <a:pPr algn="just" eaLnBrk="1" hangingPunct="1"/>
            <a:endParaRPr lang="fr-FR" sz="1200" b="0" dirty="0">
              <a:solidFill>
                <a:srgbClr val="6600CC"/>
              </a:solidFill>
            </a:endParaRPr>
          </a:p>
          <a:p>
            <a:pPr algn="just" eaLnBrk="1" hangingPunct="1"/>
            <a:r>
              <a:rPr lang="fr-FR" sz="1200" i="1" dirty="0" err="1">
                <a:solidFill>
                  <a:srgbClr val="6600CC"/>
                </a:solidFill>
              </a:rPr>
              <a:t>Xéro</a:t>
            </a:r>
            <a:r>
              <a:rPr lang="fr-FR" sz="1200" b="0" dirty="0">
                <a:solidFill>
                  <a:srgbClr val="6600CC"/>
                </a:solidFill>
              </a:rPr>
              <a:t>** : relatif à la sécheresse.</a:t>
            </a:r>
          </a:p>
          <a:p>
            <a:pPr algn="just" eaLnBrk="1" hangingPunct="1"/>
            <a:r>
              <a:rPr lang="fr-FR" sz="1200" i="1" dirty="0">
                <a:solidFill>
                  <a:srgbClr val="6600CC"/>
                </a:solidFill>
              </a:rPr>
              <a:t>Xérophile</a:t>
            </a:r>
            <a:r>
              <a:rPr lang="fr-FR" sz="1200" b="0" dirty="0">
                <a:solidFill>
                  <a:srgbClr val="6600CC"/>
                </a:solidFill>
              </a:rPr>
              <a:t> : a) Plante qui vit dans des lieux très arides. b) Se dit d’une espèce pouvant s’accommoder de milieux secs.</a:t>
            </a:r>
          </a:p>
          <a:p>
            <a:pPr algn="just" eaLnBrk="1" hangingPunct="1"/>
            <a:r>
              <a:rPr lang="fr-FR" sz="1200" i="1" dirty="0">
                <a:solidFill>
                  <a:srgbClr val="6600CC"/>
                </a:solidFill>
              </a:rPr>
              <a:t>Xylème</a:t>
            </a:r>
            <a:r>
              <a:rPr lang="fr-FR" sz="1200" b="0" dirty="0">
                <a:solidFill>
                  <a:srgbClr val="6600CC"/>
                </a:solidFill>
              </a:rPr>
              <a:t> ou </a:t>
            </a:r>
            <a:r>
              <a:rPr lang="fr-FR" sz="1200" i="1" dirty="0">
                <a:solidFill>
                  <a:srgbClr val="6600CC"/>
                </a:solidFill>
              </a:rPr>
              <a:t>bois</a:t>
            </a:r>
            <a:r>
              <a:rPr lang="fr-FR" sz="1200" b="0" dirty="0">
                <a:solidFill>
                  <a:srgbClr val="6600CC"/>
                </a:solidFill>
              </a:rPr>
              <a:t> : partie du tronc comprenant l’aubier et le </a:t>
            </a:r>
            <a:r>
              <a:rPr lang="fr-FR" sz="1200" b="0" i="1" dirty="0">
                <a:solidFill>
                  <a:srgbClr val="6600CC"/>
                </a:solidFill>
              </a:rPr>
              <a:t>duramen</a:t>
            </a:r>
            <a:r>
              <a:rPr lang="fr-FR" sz="1200" b="0" dirty="0">
                <a:solidFill>
                  <a:srgbClr val="6600CC"/>
                </a:solidFill>
              </a:rPr>
              <a:t>. </a:t>
            </a:r>
          </a:p>
        </p:txBody>
      </p:sp>
    </p:spTree>
    <p:extLst>
      <p:ext uri="{BB962C8B-B14F-4D97-AF65-F5344CB8AC3E}">
        <p14:creationId xmlns:p14="http://schemas.microsoft.com/office/powerpoint/2010/main" val="35959307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E678D32-7D35-4FE8-A10A-CD5A24217B52}" type="slidenum">
              <a:rPr lang="fr-FR" sz="1200" b="0">
                <a:solidFill>
                  <a:schemeClr val="tx1">
                    <a:tint val="75000"/>
                  </a:schemeClr>
                </a:solidFill>
                <a:latin typeface="Times New Roman" pitchFamily="18" charset="0"/>
              </a:rPr>
              <a:pPr algn="r" fontAlgn="auto">
                <a:spcBef>
                  <a:spcPts val="0"/>
                </a:spcBef>
                <a:spcAft>
                  <a:spcPts val="0"/>
                </a:spcAft>
                <a:defRPr/>
              </a:pPr>
              <a:t>219</a:t>
            </a:fld>
            <a:endParaRPr lang="fr-FR" sz="1200" b="0" dirty="0">
              <a:solidFill>
                <a:schemeClr val="tx1">
                  <a:tint val="75000"/>
                </a:schemeClr>
              </a:solidFill>
              <a:latin typeface="Times New Roman" pitchFamily="18" charset="0"/>
            </a:endParaRPr>
          </a:p>
        </p:txBody>
      </p:sp>
      <p:sp>
        <p:nvSpPr>
          <p:cNvPr id="208900" name="ZoneTexte 4"/>
          <p:cNvSpPr txBox="1">
            <a:spLocks noChangeArrowheads="1"/>
          </p:cNvSpPr>
          <p:nvPr/>
        </p:nvSpPr>
        <p:spPr bwMode="auto">
          <a:xfrm>
            <a:off x="214313" y="928688"/>
            <a:ext cx="8786812" cy="489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 et fin)</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400" i="1" dirty="0">
                <a:solidFill>
                  <a:srgbClr val="6600CC"/>
                </a:solidFill>
              </a:rPr>
              <a:t>Zone tampon </a:t>
            </a:r>
            <a:r>
              <a:rPr lang="fr-FR" sz="1400" b="0" dirty="0">
                <a:solidFill>
                  <a:srgbClr val="6600CC"/>
                </a:solidFill>
              </a:rPr>
              <a:t>: Aire qui entoure un parc national ou une réserve dont l’usage est soumis à des restrictions, de façon à donner un surcroît de protection à la réserve elle-même. Voir </a:t>
            </a:r>
            <a:r>
              <a:rPr lang="fr-FR" sz="1400" i="1" dirty="0">
                <a:solidFill>
                  <a:srgbClr val="6600CC"/>
                </a:solidFill>
              </a:rPr>
              <a:t>réserve de la biosphère </a:t>
            </a:r>
            <a:r>
              <a:rPr lang="fr-FR" sz="1400" b="0" dirty="0">
                <a:solidFill>
                  <a:srgbClr val="6600CC"/>
                </a:solidFill>
              </a:rPr>
              <a:t>et </a:t>
            </a:r>
            <a:r>
              <a:rPr lang="fr-FR" sz="1400" i="1" dirty="0">
                <a:solidFill>
                  <a:srgbClr val="6600CC"/>
                </a:solidFill>
              </a:rPr>
              <a:t>bande tampon</a:t>
            </a:r>
            <a:r>
              <a:rPr lang="fr-FR" sz="1400" b="0" dirty="0">
                <a:solidFill>
                  <a:srgbClr val="6600CC"/>
                </a:solidFill>
              </a:rPr>
              <a:t>.</a:t>
            </a:r>
          </a:p>
          <a:p>
            <a:pPr algn="just" eaLnBrk="1" hangingPunct="1"/>
            <a:r>
              <a:rPr lang="fr-FR" sz="1400" i="1" dirty="0">
                <a:solidFill>
                  <a:srgbClr val="6600CC"/>
                </a:solidFill>
              </a:rPr>
              <a:t>ZNIEFF</a:t>
            </a:r>
            <a:r>
              <a:rPr lang="fr-FR" sz="1400" b="0" dirty="0">
                <a:solidFill>
                  <a:srgbClr val="6600CC"/>
                </a:solidFill>
              </a:rPr>
              <a:t> (ZONE NATURELLE D’INTÉRÊT ÉCOLOGIQUE, FAUNISTIQUE ET FLORISTIQUE) : Les ZNIEFF sont, en France, le produit du recensement d’espaces naturels remarquables régionaux.</a:t>
            </a:r>
          </a:p>
          <a:p>
            <a:pPr algn="just" eaLnBrk="1" hangingPunct="1"/>
            <a:endParaRPr lang="fr-FR" sz="1400" b="0" dirty="0">
              <a:solidFill>
                <a:srgbClr val="6600CC"/>
              </a:solidFill>
            </a:endParaRPr>
          </a:p>
          <a:p>
            <a:pPr algn="just" eaLnBrk="1" hangingPunct="1">
              <a:lnSpc>
                <a:spcPct val="80000"/>
              </a:lnSpc>
            </a:pPr>
            <a:r>
              <a:rPr lang="fr-FR" sz="1400" b="0" u="sng" dirty="0">
                <a:solidFill>
                  <a:srgbClr val="6600CC"/>
                </a:solidFill>
              </a:rPr>
              <a:t>Sources</a:t>
            </a:r>
            <a:r>
              <a:rPr lang="fr-FR" sz="1400" b="0" dirty="0">
                <a:solidFill>
                  <a:srgbClr val="6600CC"/>
                </a:solidFill>
              </a:rPr>
              <a:t> : </a:t>
            </a:r>
          </a:p>
          <a:p>
            <a:pPr algn="just" eaLnBrk="1" hangingPunct="1">
              <a:lnSpc>
                <a:spcPct val="80000"/>
              </a:lnSpc>
            </a:pPr>
            <a:endParaRPr lang="fr-FR" sz="1400" b="0" dirty="0">
              <a:solidFill>
                <a:srgbClr val="6600CC"/>
              </a:solidFill>
            </a:endParaRPr>
          </a:p>
          <a:p>
            <a:pPr algn="just" eaLnBrk="1" hangingPunct="1">
              <a:lnSpc>
                <a:spcPct val="80000"/>
              </a:lnSpc>
            </a:pPr>
            <a:r>
              <a:rPr lang="fr-FR" sz="1400" b="0" dirty="0">
                <a:solidFill>
                  <a:srgbClr val="6600CC"/>
                </a:solidFill>
              </a:rPr>
              <a:t>1) </a:t>
            </a:r>
            <a:r>
              <a:rPr lang="fr-FR" sz="1400" b="0" i="1" dirty="0">
                <a:solidFill>
                  <a:srgbClr val="6600CC"/>
                </a:solidFill>
              </a:rPr>
              <a:t>Manuel d'aménagement forestier, Jean </a:t>
            </a:r>
            <a:r>
              <a:rPr lang="fr-FR" sz="1400" b="0" i="1" dirty="0" err="1">
                <a:solidFill>
                  <a:srgbClr val="6600CC"/>
                </a:solidFill>
              </a:rPr>
              <a:t>Dubourdieu</a:t>
            </a:r>
            <a:r>
              <a:rPr lang="fr-FR" sz="1400" b="0" dirty="0">
                <a:solidFill>
                  <a:srgbClr val="6600CC"/>
                </a:solidFill>
              </a:rPr>
              <a:t>, éd. ONF - Technique et Documentation, 1997.</a:t>
            </a:r>
          </a:p>
          <a:p>
            <a:pPr algn="just" eaLnBrk="1" hangingPunct="1">
              <a:lnSpc>
                <a:spcPct val="80000"/>
              </a:lnSpc>
            </a:pPr>
            <a:r>
              <a:rPr lang="fr-FR" sz="1400" b="0" dirty="0">
                <a:solidFill>
                  <a:srgbClr val="6600CC"/>
                </a:solidFill>
              </a:rPr>
              <a:t>2) glossaire FAO : </a:t>
            </a:r>
            <a:r>
              <a:rPr lang="fr-FR" sz="1400" b="0" dirty="0">
                <a:solidFill>
                  <a:srgbClr val="6600CC"/>
                </a:solidFill>
                <a:hlinkClick r:id="rId2"/>
              </a:rPr>
              <a:t>http://www.fao.org/docrep/V6530f/v6530f0e.htm</a:t>
            </a:r>
            <a:r>
              <a:rPr lang="fr-FR" sz="1400" b="0" dirty="0">
                <a:solidFill>
                  <a:srgbClr val="6600CC"/>
                </a:solidFill>
              </a:rPr>
              <a:t> </a:t>
            </a:r>
          </a:p>
          <a:p>
            <a:pPr algn="just" eaLnBrk="1" hangingPunct="1">
              <a:lnSpc>
                <a:spcPct val="80000"/>
              </a:lnSpc>
            </a:pPr>
            <a:r>
              <a:rPr lang="fr-FR" sz="1400" b="0" dirty="0">
                <a:solidFill>
                  <a:srgbClr val="6600CC"/>
                </a:solidFill>
              </a:rPr>
              <a:t>3) </a:t>
            </a:r>
            <a:r>
              <a:rPr lang="fr-FR" sz="1400" b="0" dirty="0">
                <a:solidFill>
                  <a:srgbClr val="6600CC"/>
                </a:solidFill>
                <a:hlinkClick r:id="rId3"/>
              </a:rPr>
              <a:t>http://fr.wikipedia.org/wiki/Glossaire_de_sylviculture</a:t>
            </a:r>
            <a:r>
              <a:rPr lang="fr-FR" sz="1400" b="0" dirty="0">
                <a:solidFill>
                  <a:srgbClr val="6600CC"/>
                </a:solidFill>
              </a:rPr>
              <a:t> </a:t>
            </a:r>
          </a:p>
          <a:p>
            <a:pPr algn="just" eaLnBrk="1" hangingPunct="1">
              <a:lnSpc>
                <a:spcPct val="80000"/>
              </a:lnSpc>
            </a:pPr>
            <a:endParaRPr lang="fr-FR" sz="1400" b="0" dirty="0">
              <a:solidFill>
                <a:srgbClr val="6600CC"/>
              </a:solidFill>
            </a:endParaRPr>
          </a:p>
          <a:p>
            <a:pPr algn="just" eaLnBrk="1" hangingPunct="1">
              <a:lnSpc>
                <a:spcPct val="80000"/>
              </a:lnSpc>
            </a:pPr>
            <a:r>
              <a:rPr lang="fr-FR" sz="1400" b="0" dirty="0">
                <a:solidFill>
                  <a:srgbClr val="6600CC"/>
                </a:solidFill>
              </a:rPr>
              <a:t>Certaines définitions, n’étant pas dans le glossaire ci-avant, se trouvent dans ces pages ci-après :</a:t>
            </a:r>
          </a:p>
          <a:p>
            <a:pPr algn="just" eaLnBrk="1" hangingPunct="1">
              <a:lnSpc>
                <a:spcPct val="80000"/>
              </a:lnSpc>
            </a:pPr>
            <a:endParaRPr lang="fr-FR" sz="1200" b="0" dirty="0">
              <a:solidFill>
                <a:srgbClr val="6600CC"/>
              </a:solidFill>
            </a:endParaRPr>
          </a:p>
          <a:p>
            <a:pPr algn="just" eaLnBrk="1" hangingPunct="1">
              <a:lnSpc>
                <a:spcPct val="80000"/>
              </a:lnSpc>
            </a:pPr>
            <a:r>
              <a:rPr lang="fr-FR" sz="1100" b="0" dirty="0">
                <a:solidFill>
                  <a:srgbClr val="6600CC"/>
                </a:solidFill>
              </a:rPr>
              <a:t>4) </a:t>
            </a:r>
            <a:r>
              <a:rPr lang="fr-FR" sz="1100" b="0" dirty="0">
                <a:solidFill>
                  <a:srgbClr val="6600CC"/>
                </a:solidFill>
                <a:hlinkClick r:id="rId4"/>
              </a:rPr>
              <a:t>http://jeanmarie.chantrel.free.fr/annu/glossair.html</a:t>
            </a:r>
            <a:r>
              <a:rPr lang="fr-FR" sz="1100" b="0" dirty="0">
                <a:solidFill>
                  <a:srgbClr val="6600CC"/>
                </a:solidFill>
              </a:rPr>
              <a:t> </a:t>
            </a:r>
          </a:p>
          <a:p>
            <a:pPr algn="just" eaLnBrk="1" hangingPunct="1">
              <a:lnSpc>
                <a:spcPct val="80000"/>
              </a:lnSpc>
            </a:pPr>
            <a:r>
              <a:rPr lang="fr-FR" sz="1100" b="0" dirty="0">
                <a:solidFill>
                  <a:srgbClr val="6600CC"/>
                </a:solidFill>
              </a:rPr>
              <a:t>5) </a:t>
            </a:r>
            <a:r>
              <a:rPr lang="fr-FR" sz="1100" b="0" dirty="0">
                <a:solidFill>
                  <a:srgbClr val="6600CC"/>
                </a:solidFill>
                <a:hlinkClick r:id="rId5"/>
              </a:rPr>
              <a:t>http://www.cbfp.org/Gloss_for.html</a:t>
            </a:r>
            <a:r>
              <a:rPr lang="fr-FR" sz="1100" b="0" dirty="0"/>
              <a:t> </a:t>
            </a:r>
          </a:p>
          <a:p>
            <a:pPr algn="just" eaLnBrk="1" hangingPunct="1">
              <a:lnSpc>
                <a:spcPct val="80000"/>
              </a:lnSpc>
            </a:pPr>
            <a:r>
              <a:rPr lang="fr-FR" sz="1100" b="0" dirty="0">
                <a:solidFill>
                  <a:srgbClr val="6600CC"/>
                </a:solidFill>
              </a:rPr>
              <a:t>6) </a:t>
            </a:r>
            <a:r>
              <a:rPr lang="fr-FR" sz="1100" b="0" dirty="0">
                <a:solidFill>
                  <a:srgbClr val="6600CC"/>
                </a:solidFill>
                <a:hlinkClick r:id="rId6"/>
              </a:rPr>
              <a:t>http://www.babylon.com/free-dictionaries/science/botany/glossaire-forestier-fran%C3%A7ais-anglais/28678.html</a:t>
            </a:r>
            <a:r>
              <a:rPr lang="fr-FR" sz="1100" b="0" dirty="0">
                <a:solidFill>
                  <a:srgbClr val="6600CC"/>
                </a:solidFill>
              </a:rPr>
              <a:t> </a:t>
            </a:r>
          </a:p>
          <a:p>
            <a:pPr algn="just" eaLnBrk="1" hangingPunct="1">
              <a:lnSpc>
                <a:spcPct val="80000"/>
              </a:lnSpc>
            </a:pPr>
            <a:r>
              <a:rPr lang="fr-FR" sz="1100" b="0" dirty="0">
                <a:solidFill>
                  <a:srgbClr val="6600CC"/>
                </a:solidFill>
              </a:rPr>
              <a:t>7) </a:t>
            </a:r>
            <a:r>
              <a:rPr lang="fr-FR" sz="1100" b="0" dirty="0">
                <a:solidFill>
                  <a:srgbClr val="6600CC"/>
                </a:solidFill>
                <a:hlinkClick r:id="rId7"/>
              </a:rPr>
              <a:t>www.fpbq.qc.ca/download.php%3Fchemin%3Dupload/editeurDocument/DOC_29_168.pdf</a:t>
            </a:r>
            <a:r>
              <a:rPr lang="fr-FR" sz="1100" b="0" dirty="0">
                <a:solidFill>
                  <a:srgbClr val="6600CC"/>
                </a:solidFill>
              </a:rPr>
              <a:t> </a:t>
            </a:r>
            <a:r>
              <a:rPr lang="fr-FR" sz="1100" b="0" dirty="0"/>
              <a:t> </a:t>
            </a:r>
            <a:r>
              <a:rPr lang="fr-FR" sz="1100" b="0" dirty="0">
                <a:solidFill>
                  <a:srgbClr val="6600CC"/>
                </a:solidFill>
              </a:rPr>
              <a:t> </a:t>
            </a:r>
          </a:p>
          <a:p>
            <a:pPr algn="just" eaLnBrk="1" hangingPunct="1">
              <a:lnSpc>
                <a:spcPct val="80000"/>
              </a:lnSpc>
            </a:pPr>
            <a:r>
              <a:rPr lang="fr-FR" sz="1100" b="0" dirty="0">
                <a:solidFill>
                  <a:srgbClr val="6600CC"/>
                </a:solidFill>
              </a:rPr>
              <a:t>8) </a:t>
            </a:r>
            <a:r>
              <a:rPr lang="fr-FR" sz="1100" b="0" dirty="0">
                <a:solidFill>
                  <a:srgbClr val="6600CC"/>
                </a:solidFill>
                <a:hlinkClick r:id="rId8"/>
              </a:rPr>
              <a:t>http://www.territoire.org/FRANCAIS/CREAF/foretcreative/glossairetermesforestiers.html</a:t>
            </a:r>
            <a:r>
              <a:rPr lang="fr-FR" sz="1100" b="0" dirty="0">
                <a:solidFill>
                  <a:srgbClr val="6600CC"/>
                </a:solidFill>
              </a:rPr>
              <a:t>  </a:t>
            </a:r>
          </a:p>
          <a:p>
            <a:pPr algn="just" eaLnBrk="1" hangingPunct="1">
              <a:lnSpc>
                <a:spcPct val="80000"/>
              </a:lnSpc>
            </a:pPr>
            <a:r>
              <a:rPr lang="fr-FR" sz="1100" b="0" dirty="0">
                <a:solidFill>
                  <a:srgbClr val="6600CC"/>
                </a:solidFill>
              </a:rPr>
              <a:t>9) </a:t>
            </a:r>
            <a:r>
              <a:rPr lang="fr-FR" sz="1100" b="0" dirty="0">
                <a:solidFill>
                  <a:srgbClr val="6600CC"/>
                </a:solidFill>
                <a:hlinkClick r:id="rId9"/>
              </a:rPr>
              <a:t>Terminologie de la sylviculture au Canada</a:t>
            </a:r>
            <a:r>
              <a:rPr lang="fr-FR" sz="1100" b="0" dirty="0">
                <a:solidFill>
                  <a:srgbClr val="6600CC"/>
                </a:solidFill>
              </a:rPr>
              <a:t> sur le site Base de données nationale sur les forêts (BDNF) du Canada.</a:t>
            </a:r>
          </a:p>
          <a:p>
            <a:pPr eaLnBrk="1" hangingPunct="1"/>
            <a:r>
              <a:rPr lang="fr-FR" sz="1100" b="0" dirty="0">
                <a:solidFill>
                  <a:srgbClr val="6600CC"/>
                </a:solidFill>
              </a:rPr>
              <a:t>10) </a:t>
            </a:r>
            <a:r>
              <a:rPr lang="fr-FR" sz="1100" b="0" dirty="0">
                <a:solidFill>
                  <a:srgbClr val="6600CC"/>
                </a:solidFill>
                <a:hlinkClick r:id="rId10"/>
              </a:rPr>
              <a:t>Les forêts du Canada - Glossaire</a:t>
            </a:r>
            <a:r>
              <a:rPr lang="fr-FR" sz="1100" b="0" dirty="0">
                <a:solidFill>
                  <a:srgbClr val="6600CC"/>
                </a:solidFill>
              </a:rPr>
              <a:t> sur le site gouvernemental des Ressources naturelles du Canada. </a:t>
            </a:r>
          </a:p>
          <a:p>
            <a:pPr eaLnBrk="1" hangingPunct="1"/>
            <a:r>
              <a:rPr lang="fr-FR" sz="1100" b="0" dirty="0">
                <a:solidFill>
                  <a:srgbClr val="6600CC"/>
                </a:solidFill>
              </a:rPr>
              <a:t>11) </a:t>
            </a:r>
            <a:r>
              <a:rPr lang="fr-FR" sz="1100" b="0" dirty="0">
                <a:solidFill>
                  <a:srgbClr val="6600CC"/>
                </a:solidFill>
                <a:hlinkClick r:id="rId11"/>
              </a:rPr>
              <a:t>Glossaire de l'Inventaire forestier national de la Suisse</a:t>
            </a:r>
            <a:endParaRPr lang="fr-FR" sz="1100" b="0" dirty="0">
              <a:solidFill>
                <a:srgbClr val="6600CC"/>
              </a:solidFill>
            </a:endParaRPr>
          </a:p>
          <a:p>
            <a:pPr eaLnBrk="1" hangingPunct="1"/>
            <a:r>
              <a:rPr lang="fr-FR" sz="1100" b="0" dirty="0">
                <a:solidFill>
                  <a:srgbClr val="6600CC"/>
                </a:solidFill>
              </a:rPr>
              <a:t>12) Dans le Lexique du "</a:t>
            </a:r>
            <a:r>
              <a:rPr lang="fr-FR" sz="1100" b="0" i="1" dirty="0">
                <a:solidFill>
                  <a:srgbClr val="6600CC"/>
                </a:solidFill>
              </a:rPr>
              <a:t>Carnets de voyages naturalistes au Maroc</a:t>
            </a:r>
            <a:r>
              <a:rPr lang="fr-FR" sz="1100" b="0" dirty="0">
                <a:solidFill>
                  <a:srgbClr val="6600CC"/>
                </a:solidFill>
              </a:rPr>
              <a:t>", de Michel </a:t>
            </a:r>
            <a:r>
              <a:rPr lang="fr-FR" sz="1100" b="0" dirty="0" err="1">
                <a:solidFill>
                  <a:srgbClr val="6600CC"/>
                </a:solidFill>
              </a:rPr>
              <a:t>Tarrier</a:t>
            </a:r>
            <a:r>
              <a:rPr lang="fr-FR" sz="1100" b="0" dirty="0">
                <a:solidFill>
                  <a:srgbClr val="6600CC"/>
                </a:solidFill>
              </a:rPr>
              <a:t> &amp; Jean </a:t>
            </a:r>
            <a:r>
              <a:rPr lang="fr-FR" sz="1100" b="0" dirty="0" err="1">
                <a:solidFill>
                  <a:srgbClr val="6600CC"/>
                </a:solidFill>
              </a:rPr>
              <a:t>Delacre</a:t>
            </a:r>
            <a:r>
              <a:rPr lang="fr-FR" sz="1100" b="0" dirty="0">
                <a:solidFill>
                  <a:srgbClr val="6600CC"/>
                </a:solidFill>
              </a:rPr>
              <a:t>, on trouve énormément de définitions botaniques. Page : </a:t>
            </a:r>
            <a:r>
              <a:rPr lang="fr-FR" sz="1100" b="0" dirty="0">
                <a:solidFill>
                  <a:srgbClr val="6600CC"/>
                </a:solidFill>
                <a:hlinkClick r:id="rId12"/>
              </a:rPr>
              <a:t>http://homepage.mac.com/jdelacre/carnets/page19/page19.html</a:t>
            </a:r>
            <a:r>
              <a:rPr lang="fr-FR" sz="1100" b="0" dirty="0">
                <a:solidFill>
                  <a:srgbClr val="6600CC"/>
                </a:solidFill>
              </a:rPr>
              <a:t> </a:t>
            </a:r>
            <a:endParaRPr lang="fr-FR" sz="1100" b="0" dirty="0" smtClean="0">
              <a:solidFill>
                <a:srgbClr val="6600CC"/>
              </a:solidFill>
            </a:endParaRPr>
          </a:p>
          <a:p>
            <a:pPr eaLnBrk="1" hangingPunct="1"/>
            <a:r>
              <a:rPr lang="fr-FR" sz="1100" b="0" dirty="0">
                <a:solidFill>
                  <a:srgbClr val="6600CC"/>
                </a:solidFill>
              </a:rPr>
              <a:t>13) Lexique forestier, </a:t>
            </a:r>
            <a:r>
              <a:rPr lang="fr-FR" sz="1100" b="0" dirty="0">
                <a:solidFill>
                  <a:srgbClr val="6600CC"/>
                </a:solidFill>
                <a:hlinkClick r:id="rId13"/>
              </a:rPr>
              <a:t>http://</a:t>
            </a:r>
            <a:r>
              <a:rPr lang="fr-FR" sz="1100" b="0" dirty="0" smtClean="0">
                <a:solidFill>
                  <a:srgbClr val="6600CC"/>
                </a:solidFill>
                <a:hlinkClick r:id="rId13"/>
              </a:rPr>
              <a:t>www.crpf-limousin.com/france/lexique-forestier-71.htm</a:t>
            </a:r>
            <a:r>
              <a:rPr lang="fr-FR" sz="1100" b="0" dirty="0" smtClean="0">
                <a:solidFill>
                  <a:srgbClr val="6600CC"/>
                </a:solidFill>
              </a:rPr>
              <a:t> </a:t>
            </a:r>
            <a:endParaRPr lang="fr-FR" sz="1100" b="0" dirty="0">
              <a:solidFill>
                <a:srgbClr val="6600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9D6B977-0B26-438A-B85D-6ABD391042D3}" type="slidenum">
              <a:rPr lang="fr-FR" sz="1200" b="0">
                <a:solidFill>
                  <a:schemeClr val="tx1">
                    <a:tint val="75000"/>
                  </a:schemeClr>
                </a:solidFill>
                <a:latin typeface="Times New Roman" pitchFamily="18" charset="0"/>
              </a:rPr>
              <a:pPr algn="r" fontAlgn="auto">
                <a:spcBef>
                  <a:spcPts val="0"/>
                </a:spcBef>
                <a:spcAft>
                  <a:spcPts val="0"/>
                </a:spcAft>
                <a:defRPr/>
              </a:pPr>
              <a:t>22</a:t>
            </a:fld>
            <a:endParaRPr lang="fr-FR" sz="1200" b="0" dirty="0">
              <a:solidFill>
                <a:schemeClr val="tx1">
                  <a:tint val="75000"/>
                </a:schemeClr>
              </a:solidFill>
              <a:latin typeface="Times New Roman" pitchFamily="18" charset="0"/>
            </a:endParaRPr>
          </a:p>
        </p:txBody>
      </p:sp>
      <p:sp>
        <p:nvSpPr>
          <p:cNvPr id="19459" name="ZoneTexte 7"/>
          <p:cNvSpPr txBox="1">
            <a:spLocks noChangeArrowheads="1"/>
          </p:cNvSpPr>
          <p:nvPr/>
        </p:nvSpPr>
        <p:spPr bwMode="auto">
          <a:xfrm>
            <a:off x="952500" y="981075"/>
            <a:ext cx="41529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u="sng">
                <a:solidFill>
                  <a:srgbClr val="6600CC"/>
                </a:solidFill>
              </a:rPr>
              <a:t>4) La déforestation dans le monde (suite)</a:t>
            </a:r>
            <a:r>
              <a:rPr lang="fr-FR" sz="1400" b="0">
                <a:solidFill>
                  <a:srgbClr val="6600CC"/>
                </a:solidFill>
              </a:rPr>
              <a:t> </a:t>
            </a:r>
          </a:p>
          <a:p>
            <a:pPr algn="just" eaLnBrk="1" hangingPunct="1"/>
            <a:endParaRPr lang="fr-FR" sz="1400" b="0">
              <a:solidFill>
                <a:srgbClr val="6600CC"/>
              </a:solidFill>
            </a:endParaRPr>
          </a:p>
          <a:p>
            <a:pPr algn="just" eaLnBrk="1" hangingPunct="1"/>
            <a:r>
              <a:rPr lang="fr-FR" sz="1200" b="0">
                <a:solidFill>
                  <a:srgbClr val="FF0000"/>
                </a:solidFill>
              </a:rPr>
              <a:t>4.4</a:t>
            </a:r>
            <a:r>
              <a:rPr lang="fr-FR" sz="1200">
                <a:solidFill>
                  <a:srgbClr val="FF0000"/>
                </a:solidFill>
              </a:rPr>
              <a:t>) La catastrophe haïtienne : </a:t>
            </a:r>
          </a:p>
          <a:p>
            <a:pPr algn="just" eaLnBrk="1" hangingPunct="1"/>
            <a:endParaRPr lang="fr-FR" sz="1200" b="0"/>
          </a:p>
          <a:p>
            <a:pPr algn="just" eaLnBrk="1" hangingPunct="1"/>
            <a:r>
              <a:rPr lang="fr-FR" sz="1200" b="0">
                <a:solidFill>
                  <a:srgbClr val="6600CC"/>
                </a:solidFill>
              </a:rPr>
              <a:t>En 1923, 60% de Haïti était couvert par les forêts. </a:t>
            </a:r>
          </a:p>
          <a:p>
            <a:pPr algn="just" eaLnBrk="1" hangingPunct="1"/>
            <a:endParaRPr lang="fr-FR" sz="1200" b="0">
              <a:solidFill>
                <a:srgbClr val="6600CC"/>
              </a:solidFill>
            </a:endParaRPr>
          </a:p>
          <a:p>
            <a:pPr algn="just" eaLnBrk="1" hangingPunct="1"/>
            <a:r>
              <a:rPr lang="fr-FR" sz="1200" b="0">
                <a:solidFill>
                  <a:srgbClr val="6600CC"/>
                </a:solidFill>
              </a:rPr>
              <a:t>En 2008, son couvert forestier ne couvre plus que 4% (et </a:t>
            </a:r>
          </a:p>
          <a:p>
            <a:pPr algn="just" eaLnBrk="1" hangingPunct="1"/>
            <a:r>
              <a:rPr lang="fr-FR" sz="1200" b="0">
                <a:solidFill>
                  <a:srgbClr val="6600CC"/>
                </a:solidFill>
              </a:rPr>
              <a:t>Il n’y a plus que 2% de forêts primaires en Haïti).</a:t>
            </a:r>
          </a:p>
          <a:p>
            <a:pPr algn="just" eaLnBrk="1" hangingPunct="1"/>
            <a:endParaRPr lang="fr-FR" sz="1200" b="0">
              <a:solidFill>
                <a:srgbClr val="6600CC"/>
              </a:solidFill>
            </a:endParaRPr>
          </a:p>
          <a:p>
            <a:pPr algn="just" eaLnBrk="1" hangingPunct="1"/>
            <a:r>
              <a:rPr lang="fr-FR" sz="1200" b="0">
                <a:solidFill>
                  <a:srgbClr val="6600CC"/>
                </a:solidFill>
              </a:rPr>
              <a:t>Alors que la République dominicaine, toute proche, </a:t>
            </a:r>
          </a:p>
          <a:p>
            <a:pPr algn="just" eaLnBrk="1" hangingPunct="1"/>
            <a:r>
              <a:rPr lang="fr-FR" sz="1200" b="0">
                <a:solidFill>
                  <a:srgbClr val="6600CC"/>
                </a:solidFill>
              </a:rPr>
              <a:t>a conservé 29% de son couvert, en 2008.</a:t>
            </a:r>
          </a:p>
          <a:p>
            <a:pPr algn="just" eaLnBrk="1" hangingPunct="1"/>
            <a:endParaRPr lang="fr-FR" sz="1200" b="0">
              <a:solidFill>
                <a:srgbClr val="6600CC"/>
              </a:solidFill>
            </a:endParaRPr>
          </a:p>
          <a:p>
            <a:pPr algn="just" eaLnBrk="1" hangingPunct="1"/>
            <a:r>
              <a:rPr lang="fr-FR" sz="1200" b="0">
                <a:solidFill>
                  <a:srgbClr val="6600CC"/>
                </a:solidFill>
              </a:rPr>
              <a:t>Sans la protection de la forêt, la bonne terre est emportée </a:t>
            </a:r>
          </a:p>
          <a:p>
            <a:pPr algn="just" eaLnBrk="1" hangingPunct="1"/>
            <a:r>
              <a:rPr lang="fr-FR" sz="1200" b="0">
                <a:solidFill>
                  <a:srgbClr val="6600CC"/>
                </a:solidFill>
              </a:rPr>
              <a:t>par les orages tropicaux vers la mer.</a:t>
            </a:r>
          </a:p>
          <a:p>
            <a:pPr algn="just" eaLnBrk="1" hangingPunct="1"/>
            <a:r>
              <a:rPr lang="fr-FR" sz="1200" b="0">
                <a:solidFill>
                  <a:srgbClr val="6600CC"/>
                </a:solidFill>
              </a:rPr>
              <a:t>Les paysans ayant perdu leur terre fertile, le pays dépend </a:t>
            </a:r>
          </a:p>
          <a:p>
            <a:pPr algn="just" eaLnBrk="1" hangingPunct="1"/>
            <a:r>
              <a:rPr lang="fr-FR" sz="1200" b="0">
                <a:solidFill>
                  <a:srgbClr val="6600CC"/>
                </a:solidFill>
              </a:rPr>
              <a:t>maintenant de l'aide internationale pour sa nourriture.</a:t>
            </a:r>
          </a:p>
          <a:p>
            <a:pPr algn="just" eaLnBrk="1" hangingPunct="1"/>
            <a:r>
              <a:rPr lang="fr-FR" sz="1200" b="0">
                <a:solidFill>
                  <a:srgbClr val="6600CC"/>
                </a:solidFill>
              </a:rPr>
              <a:t>L'eau ruisselante n'est plus absorbée par le sol </a:t>
            </a:r>
          </a:p>
          <a:p>
            <a:pPr algn="just" eaLnBrk="1" hangingPunct="1"/>
            <a:r>
              <a:rPr lang="fr-FR" sz="1200" b="0">
                <a:solidFill>
                  <a:srgbClr val="6600CC"/>
                </a:solidFill>
              </a:rPr>
              <a:t>et il une résulte une diminution des ressources en eau.</a:t>
            </a: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946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214563"/>
            <a:ext cx="342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2786063"/>
            <a:ext cx="342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375" y="1000125"/>
            <a:ext cx="14478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10"/>
          <p:cNvSpPr txBox="1">
            <a:spLocks noChangeArrowheads="1"/>
          </p:cNvSpPr>
          <p:nvPr/>
        </p:nvSpPr>
        <p:spPr bwMode="auto">
          <a:xfrm>
            <a:off x="4859338" y="1268413"/>
            <a:ext cx="283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Comparaison entre le couvert forestier de Haïti </a:t>
            </a:r>
          </a:p>
          <a:p>
            <a:pPr algn="just" eaLnBrk="1" hangingPunct="1"/>
            <a:r>
              <a:rPr lang="fr-FR" sz="1000" b="0">
                <a:solidFill>
                  <a:srgbClr val="6600CC"/>
                </a:solidFill>
              </a:rPr>
              <a:t>Et celui de la République dominicaine </a:t>
            </a:r>
            <a:r>
              <a:rPr lang="fr-FR" sz="1000" b="0">
                <a:solidFill>
                  <a:srgbClr val="6600CC"/>
                </a:solidFill>
                <a:cs typeface="Arial" charset="0"/>
              </a:rPr>
              <a:t>→</a:t>
            </a:r>
            <a:r>
              <a:rPr lang="fr-FR" sz="1000" b="0">
                <a:solidFill>
                  <a:srgbClr val="6600CC"/>
                </a:solidFill>
              </a:rPr>
              <a:t> </a:t>
            </a:r>
          </a:p>
        </p:txBody>
      </p:sp>
      <p:pic>
        <p:nvPicPr>
          <p:cNvPr id="19465" name="Picture 11" descr="CarteCatastropheHai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725" y="2492375"/>
            <a:ext cx="32956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2"/>
          <p:cNvSpPr txBox="1">
            <a:spLocks noChangeArrowheads="1"/>
          </p:cNvSpPr>
          <p:nvPr/>
        </p:nvSpPr>
        <p:spPr bwMode="auto">
          <a:xfrm>
            <a:off x="4357688" y="5143500"/>
            <a:ext cx="4786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Catastrophes naturelles de 2008 (ici en  rouge, les zones les plus touchées par les cyclones et de tempêtes tropicales ..) Source : </a:t>
            </a:r>
            <a:r>
              <a:rPr lang="fr-FR" sz="1000" b="0" i="1">
                <a:solidFill>
                  <a:srgbClr val="6600CC"/>
                </a:solidFill>
              </a:rPr>
              <a:t>OCHA Haïti.</a:t>
            </a:r>
          </a:p>
        </p:txBody>
      </p:sp>
      <p:pic>
        <p:nvPicPr>
          <p:cNvPr id="19467" name="Image 10" descr="Haiti_flood_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643438"/>
            <a:ext cx="15033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ZoneTexte 11"/>
          <p:cNvSpPr txBox="1">
            <a:spLocks noChangeArrowheads="1"/>
          </p:cNvSpPr>
          <p:nvPr/>
        </p:nvSpPr>
        <p:spPr bwMode="auto">
          <a:xfrm>
            <a:off x="7072313" y="5643563"/>
            <a:ext cx="1857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sym typeface="Symbol" pitchFamily="18" charset="2"/>
              </a:rPr>
              <a:t> Haïti est régulièrement victime de terribles inondations meurtrières liées à de catastrophiques ravinements causés par sa déforestation.</a:t>
            </a:r>
            <a:endParaRPr lang="fr-FR" sz="1000" b="0">
              <a:solidFill>
                <a:srgbClr val="6600CC"/>
              </a:solidFill>
            </a:endParaRPr>
          </a:p>
        </p:txBody>
      </p:sp>
      <p:pic>
        <p:nvPicPr>
          <p:cNvPr id="19469" name="Image 12" descr="Haiti_flood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688" y="5715000"/>
            <a:ext cx="14287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Image 13" descr="Haiti_flood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313" y="5715000"/>
            <a:ext cx="11350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ZoneTexte 14"/>
          <p:cNvSpPr txBox="1">
            <a:spLocks noChangeArrowheads="1"/>
          </p:cNvSpPr>
          <p:nvPr/>
        </p:nvSpPr>
        <p:spPr bwMode="auto">
          <a:xfrm>
            <a:off x="142875" y="6357938"/>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Production charbon de bois, 1980 &amp; 1990, </a:t>
            </a:r>
          </a:p>
          <a:p>
            <a:pPr eaLnBrk="1" hangingPunct="1"/>
            <a:r>
              <a:rPr lang="fr-FR" sz="1000" b="0">
                <a:solidFill>
                  <a:srgbClr val="6600CC"/>
                </a:solidFill>
              </a:rPr>
              <a:t>Source de déforestation (UNDP) (°).</a:t>
            </a:r>
          </a:p>
        </p:txBody>
      </p:sp>
      <p:pic>
        <p:nvPicPr>
          <p:cNvPr id="19472" name="Image 15" descr="haitiCharbonBois1.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375" y="4425950"/>
            <a:ext cx="13573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3" name="ZoneTexte 16"/>
          <p:cNvSpPr txBox="1">
            <a:spLocks noChangeArrowheads="1"/>
          </p:cNvSpPr>
          <p:nvPr/>
        </p:nvSpPr>
        <p:spPr bwMode="auto">
          <a:xfrm rot="-5400000">
            <a:off x="-1604963" y="3765551"/>
            <a:ext cx="3916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 Source : </a:t>
            </a:r>
            <a:r>
              <a:rPr lang="fr-FR" sz="1000" b="0">
                <a:solidFill>
                  <a:srgbClr val="6600CC"/>
                </a:solidFill>
                <a:hlinkClick r:id="rId10"/>
              </a:rPr>
              <a:t>http://www1.american.edu/ted/ice/haiti-hurricane.htm</a:t>
            </a:r>
            <a:r>
              <a:rPr lang="fr-FR" sz="1000" b="0">
                <a:solidFill>
                  <a:srgbClr val="6600CC"/>
                </a:solidFill>
              </a:rPr>
              <a:t>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D1C49E7-5016-435C-8716-8F79C660BD9C}" type="slidenum">
              <a:rPr lang="fr-FR" sz="1200" b="0">
                <a:solidFill>
                  <a:schemeClr val="tx1">
                    <a:tint val="75000"/>
                  </a:schemeClr>
                </a:solidFill>
                <a:latin typeface="Times New Roman" pitchFamily="18" charset="0"/>
              </a:rPr>
              <a:pPr algn="r" fontAlgn="auto">
                <a:spcBef>
                  <a:spcPts val="0"/>
                </a:spcBef>
                <a:spcAft>
                  <a:spcPts val="0"/>
                </a:spcAft>
                <a:defRPr/>
              </a:pPr>
              <a:t>220</a:t>
            </a:fld>
            <a:endParaRPr lang="fr-FR" sz="1200" b="0" dirty="0">
              <a:solidFill>
                <a:schemeClr val="tx1">
                  <a:tint val="75000"/>
                </a:schemeClr>
              </a:solidFill>
              <a:latin typeface="Times New Roman" pitchFamily="18" charset="0"/>
            </a:endParaRPr>
          </a:p>
        </p:txBody>
      </p:sp>
      <p:sp>
        <p:nvSpPr>
          <p:cNvPr id="209924" name="ZoneTexte 4"/>
          <p:cNvSpPr txBox="1">
            <a:spLocks noChangeArrowheads="1"/>
          </p:cNvSpPr>
          <p:nvPr/>
        </p:nvSpPr>
        <p:spPr bwMode="auto">
          <a:xfrm>
            <a:off x="179388" y="928688"/>
            <a:ext cx="8785225"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 Consolutions » des « consom’acteurs » _ solutions des consommateurs _ pour protéger les forêts primaires)</a:t>
            </a:r>
          </a:p>
          <a:p>
            <a:pPr algn="just" eaLnBrk="1" hangingPunct="1"/>
            <a:endParaRPr lang="fr-FR" b="0">
              <a:solidFill>
                <a:srgbClr val="6600CC"/>
              </a:solidFill>
            </a:endParaRPr>
          </a:p>
          <a:p>
            <a:pPr algn="just" eaLnBrk="1" hangingPunct="1">
              <a:buFontTx/>
              <a:buChar char="•"/>
            </a:pPr>
            <a:r>
              <a:rPr lang="fr-FR" b="0">
                <a:solidFill>
                  <a:srgbClr val="6600CC"/>
                </a:solidFill>
              </a:rPr>
              <a:t>La déforestation contribue pour 20% aux émissions de gaz à effets de serre.</a:t>
            </a:r>
          </a:p>
          <a:p>
            <a:pPr algn="just" eaLnBrk="1" hangingPunct="1">
              <a:buFontTx/>
              <a:buChar char="•"/>
            </a:pPr>
            <a:r>
              <a:rPr lang="fr-FR" b="0">
                <a:solidFill>
                  <a:srgbClr val="6600CC"/>
                </a:solidFill>
              </a:rPr>
              <a:t>En provoquant l’extinction d’espèces vivantes, elle nous prive de la possibilité de découvrir les molécules de nos prochains médicaments.</a:t>
            </a:r>
          </a:p>
          <a:p>
            <a:pPr algn="just" eaLnBrk="1" hangingPunct="1">
              <a:buFontTx/>
              <a:buChar char="•"/>
            </a:pPr>
            <a:r>
              <a:rPr lang="fr-FR" b="0">
                <a:solidFill>
                  <a:srgbClr val="6600CC"/>
                </a:solidFill>
              </a:rPr>
              <a:t>La disparition d’espèces nous prive de connaissances scientifiques</a:t>
            </a:r>
            <a:r>
              <a:rPr lang="fr-FR" b="0"/>
              <a:t> </a:t>
            </a:r>
            <a:r>
              <a:rPr lang="fr-FR" b="0">
                <a:solidFill>
                  <a:srgbClr val="6600CC"/>
                </a:solidFill>
              </a:rPr>
              <a:t>sur le vivant.</a:t>
            </a:r>
          </a:p>
          <a:p>
            <a:pPr algn="just" eaLnBrk="1" hangingPunct="1">
              <a:buFontTx/>
              <a:buChar char="•"/>
            </a:pPr>
            <a:r>
              <a:rPr lang="fr-FR" b="0">
                <a:solidFill>
                  <a:srgbClr val="6600CC"/>
                </a:solidFill>
              </a:rPr>
              <a:t>Elle peuvent contribuer à des extinctions de masse (voir le modèle château de carte).</a:t>
            </a:r>
          </a:p>
          <a:p>
            <a:pPr algn="just" eaLnBrk="1" hangingPunct="1">
              <a:buFontTx/>
              <a:buChar char="•"/>
            </a:pPr>
            <a:r>
              <a:rPr lang="fr-FR" b="0">
                <a:solidFill>
                  <a:srgbClr val="6600CC"/>
                </a:solidFill>
              </a:rPr>
              <a:t>Elle détruit les cultures des peuples autochtones qui vivent de la forêt (culture qui peut contribuer à la connaissance scientifique et à celle du milieu où ils évoluent).</a:t>
            </a:r>
          </a:p>
          <a:p>
            <a:pPr algn="just" eaLnBrk="1" hangingPunct="1"/>
            <a:endParaRPr lang="fr-FR" b="0">
              <a:solidFill>
                <a:srgbClr val="6600CC"/>
              </a:solidFill>
            </a:endParaRPr>
          </a:p>
          <a:p>
            <a:pPr algn="just" eaLnBrk="1" hangingPunct="1"/>
            <a:r>
              <a:rPr lang="fr-FR" b="0">
                <a:solidFill>
                  <a:srgbClr val="6600CC"/>
                </a:solidFill>
              </a:rPr>
              <a:t>La déforestation est principalement due :</a:t>
            </a:r>
          </a:p>
          <a:p>
            <a:pPr algn="just" eaLnBrk="1" hangingPunct="1"/>
            <a:r>
              <a:rPr lang="fr-FR" b="0">
                <a:solidFill>
                  <a:srgbClr val="6600CC"/>
                </a:solidFill>
              </a:rPr>
              <a:t>1) à la conversion des forêts en cultures agricoles (l'élevage, les plantations de soja, de palmiers à huile ou d'eucalyptus pour la pâte à papier , etc.), </a:t>
            </a:r>
          </a:p>
          <a:p>
            <a:pPr algn="just" eaLnBrk="1" hangingPunct="1"/>
            <a:r>
              <a:rPr lang="fr-FR" b="0">
                <a:solidFill>
                  <a:srgbClr val="6600CC"/>
                </a:solidFill>
              </a:rPr>
              <a:t>2) À l'exploitation du bois (menuiserie …) et à son commerce parfois illégal. </a:t>
            </a:r>
          </a:p>
          <a:p>
            <a:pPr algn="just" eaLnBrk="1" hangingPunct="1"/>
            <a:r>
              <a:rPr lang="fr-FR" b="0">
                <a:solidFill>
                  <a:srgbClr val="6600CC"/>
                </a:solidFill>
              </a:rPr>
              <a:t>3) À l’utilisation du bois pour la cuisson des aliments et le chauffage (°).</a:t>
            </a:r>
          </a:p>
          <a:p>
            <a:pPr eaLnBrk="1" hangingPunct="1"/>
            <a:endParaRPr lang="fr-FR" b="0">
              <a:solidFill>
                <a:srgbClr val="6600CC"/>
              </a:solidFill>
            </a:endParaRPr>
          </a:p>
          <a:p>
            <a:pPr algn="just" eaLnBrk="1" hangingPunct="1">
              <a:buFont typeface="Symbol" pitchFamily="18" charset="2"/>
              <a:buNone/>
            </a:pPr>
            <a:r>
              <a:rPr lang="fr-FR" sz="1200" b="0">
                <a:solidFill>
                  <a:srgbClr val="6600CC"/>
                </a:solidFill>
              </a:rPr>
              <a:t>(°) 80% de la déforestation en Afrique est due à la coupe du bois et des forêts pour la fabrication du charbon de bois (source Greenpeace).</a:t>
            </a:r>
            <a:endParaRPr lang="fr-FR" b="0">
              <a:solidFill>
                <a:srgbClr val="6600CC"/>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99DA1CA-0EF0-42A5-A367-C94C2C5E68CB}" type="slidenum">
              <a:rPr lang="fr-FR" sz="1200" b="0">
                <a:solidFill>
                  <a:schemeClr val="tx1">
                    <a:tint val="75000"/>
                  </a:schemeClr>
                </a:solidFill>
                <a:latin typeface="Times New Roman" pitchFamily="18" charset="0"/>
              </a:rPr>
              <a:pPr algn="r" fontAlgn="auto">
                <a:spcBef>
                  <a:spcPts val="0"/>
                </a:spcBef>
                <a:spcAft>
                  <a:spcPts val="0"/>
                </a:spcAft>
                <a:defRPr/>
              </a:pPr>
              <a:t>221</a:t>
            </a:fld>
            <a:endParaRPr lang="fr-FR" sz="1200" b="0" dirty="0">
              <a:solidFill>
                <a:schemeClr val="tx1">
                  <a:tint val="75000"/>
                </a:schemeClr>
              </a:solidFill>
              <a:latin typeface="Times New Roman" pitchFamily="18" charset="0"/>
            </a:endParaRPr>
          </a:p>
        </p:txBody>
      </p:sp>
      <p:sp>
        <p:nvSpPr>
          <p:cNvPr id="210948" name="ZoneTexte 4"/>
          <p:cNvSpPr txBox="1">
            <a:spLocks noChangeArrowheads="1"/>
          </p:cNvSpPr>
          <p:nvPr/>
        </p:nvSpPr>
        <p:spPr bwMode="auto">
          <a:xfrm>
            <a:off x="0" y="928688"/>
            <a:ext cx="896461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La déforestation en lien avec notre consommation.</a:t>
            </a:r>
          </a:p>
          <a:p>
            <a:pPr algn="just" eaLnBrk="1" hangingPunct="1"/>
            <a:endParaRPr lang="fr-FR" b="0">
              <a:solidFill>
                <a:srgbClr val="6600CC"/>
              </a:solidFill>
            </a:endParaRPr>
          </a:p>
          <a:p>
            <a:pPr algn="just" eaLnBrk="1" hangingPunct="1"/>
            <a:r>
              <a:rPr lang="fr-FR" b="0">
                <a:solidFill>
                  <a:srgbClr val="6600CC"/>
                </a:solidFill>
              </a:rPr>
              <a:t>(« consolutions » _ solutions des consommateurs ou solutions des</a:t>
            </a:r>
            <a:r>
              <a:rPr lang="fr-FR"/>
              <a:t> </a:t>
            </a:r>
            <a:r>
              <a:rPr lang="fr-FR" b="0">
                <a:solidFill>
                  <a:srgbClr val="6600CC"/>
                </a:solidFill>
              </a:rPr>
              <a:t>« consom’acteurs » _ pour protéger les forêts primaires)</a:t>
            </a:r>
          </a:p>
          <a:p>
            <a:pPr algn="just" eaLnBrk="1" hangingPunct="1"/>
            <a:endParaRPr lang="fr-FR" b="0">
              <a:solidFill>
                <a:srgbClr val="6600CC"/>
              </a:solidFill>
            </a:endParaRPr>
          </a:p>
          <a:p>
            <a:pPr eaLnBrk="1" hangingPunct="1"/>
            <a:r>
              <a:rPr lang="fr-FR" b="0">
                <a:solidFill>
                  <a:srgbClr val="6600CC"/>
                </a:solidFill>
              </a:rPr>
              <a:t>=&gt; La déforestation peut donc être en lien avec notre consommation.</a:t>
            </a:r>
          </a:p>
          <a:p>
            <a:pPr eaLnBrk="1" hangingPunct="1"/>
            <a:r>
              <a:rPr lang="fr-FR" b="0" i="1">
                <a:solidFill>
                  <a:srgbClr val="6600CC"/>
                </a:solidFill>
              </a:rPr>
              <a:t>En effet, les produits à base d'huile de palme, comme les cookies, ou encore la viande provenant de bétails nourris au soja d'Amérique du sud …, sont en partie responsables de la déforestation en Amazonie, en Indonésie etc.</a:t>
            </a:r>
            <a:r>
              <a:rPr lang="fr-FR" b="0">
                <a:solidFill>
                  <a:srgbClr val="6600CC"/>
                </a:solidFill>
              </a:rPr>
              <a:t> </a:t>
            </a:r>
          </a:p>
          <a:p>
            <a:pPr algn="just" eaLnBrk="1" hangingPunct="1"/>
            <a:endParaRPr lang="fr-FR" b="0">
              <a:solidFill>
                <a:srgbClr val="6600CC"/>
              </a:solidFill>
            </a:endParaRPr>
          </a:p>
          <a:p>
            <a:pPr algn="just" eaLnBrk="1" hangingPunct="1"/>
            <a:r>
              <a:rPr lang="fr-FR" b="0">
                <a:solidFill>
                  <a:srgbClr val="6600CC"/>
                </a:solidFill>
              </a:rPr>
              <a:t>Le site </a:t>
            </a:r>
            <a:r>
              <a:rPr lang="fr-FR" b="0">
                <a:solidFill>
                  <a:srgbClr val="6600CC"/>
                </a:solidFill>
                <a:hlinkClick r:id="rId2"/>
              </a:rPr>
              <a:t>www.protegelaforet.com</a:t>
            </a:r>
            <a:r>
              <a:rPr lang="fr-FR" b="0">
                <a:solidFill>
                  <a:srgbClr val="6600CC"/>
                </a:solidFill>
              </a:rPr>
              <a:t> du WWF propose des « </a:t>
            </a:r>
            <a:r>
              <a:rPr lang="fr-FR">
                <a:solidFill>
                  <a:srgbClr val="6600CC"/>
                </a:solidFill>
              </a:rPr>
              <a:t>conso'lutions</a:t>
            </a:r>
            <a:r>
              <a:rPr lang="fr-FR" b="0">
                <a:solidFill>
                  <a:srgbClr val="6600CC"/>
                </a:solidFill>
              </a:rPr>
              <a:t> » adaptées aux différents produits pour réduire au maximum l'impact de sa consommation sur la forêt, que nous allons présenter dans les pages ci-après (</a:t>
            </a:r>
            <a:r>
              <a:rPr lang="fr-FR" b="0">
                <a:solidFill>
                  <a:srgbClr val="6600CC"/>
                </a:solidFill>
                <a:cs typeface="Arial" charset="0"/>
              </a:rPr>
              <a:t>→</a:t>
            </a:r>
            <a:r>
              <a:rPr lang="fr-FR" b="0">
                <a:solidFill>
                  <a:srgbClr val="6600CC"/>
                </a:solidFill>
              </a:rPr>
              <a:t>).</a:t>
            </a:r>
            <a:endParaRPr lang="fr-FR" sz="1200" b="0">
              <a:solidFill>
                <a:srgbClr val="6600CC"/>
              </a:solidFill>
            </a:endParaRPr>
          </a:p>
        </p:txBody>
      </p:sp>
      <p:pic>
        <p:nvPicPr>
          <p:cNvPr id="210949" name="Picture 6" descr="consommacteu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797425"/>
            <a:ext cx="12954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C27071A-CB7B-402F-919C-3E1D311E2DBC}" type="slidenum">
              <a:rPr lang="fr-FR" sz="1200" b="0">
                <a:solidFill>
                  <a:schemeClr val="tx1">
                    <a:tint val="75000"/>
                  </a:schemeClr>
                </a:solidFill>
                <a:latin typeface="Times New Roman" pitchFamily="18" charset="0"/>
              </a:rPr>
              <a:pPr algn="r" fontAlgn="auto">
                <a:spcBef>
                  <a:spcPts val="0"/>
                </a:spcBef>
                <a:spcAft>
                  <a:spcPts val="0"/>
                </a:spcAft>
                <a:defRPr/>
              </a:pPr>
              <a:t>222</a:t>
            </a:fld>
            <a:endParaRPr lang="fr-FR" sz="1200" b="0" dirty="0">
              <a:solidFill>
                <a:schemeClr val="tx1">
                  <a:tint val="75000"/>
                </a:schemeClr>
              </a:solidFill>
              <a:latin typeface="Times New Roman" pitchFamily="18" charset="0"/>
            </a:endParaRPr>
          </a:p>
        </p:txBody>
      </p:sp>
      <p:sp>
        <p:nvSpPr>
          <p:cNvPr id="211971" name="ZoneTexte 4"/>
          <p:cNvSpPr txBox="1">
            <a:spLocks noChangeArrowheads="1"/>
          </p:cNvSpPr>
          <p:nvPr/>
        </p:nvSpPr>
        <p:spPr bwMode="auto">
          <a:xfrm>
            <a:off x="0" y="928688"/>
            <a:ext cx="896461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 Consolutions » _ solutions des consommateurs _ pour protéger les forêts primaires)</a:t>
            </a:r>
          </a:p>
          <a:p>
            <a:pPr algn="just" eaLnBrk="1" hangingPunct="1"/>
            <a:endParaRPr lang="fr-FR" b="0">
              <a:solidFill>
                <a:srgbClr val="6600CC"/>
              </a:solidFill>
            </a:endParaRPr>
          </a:p>
          <a:p>
            <a:pPr algn="just" eaLnBrk="1" hangingPunct="1"/>
            <a:r>
              <a:rPr lang="fr-FR" u="sng">
                <a:solidFill>
                  <a:srgbClr val="6600CC"/>
                </a:solidFill>
              </a:rPr>
              <a:t>A) « Consolutions » : gestion et recyclage du papier</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Le papier est une matière fabriquée à partir de fibres de cellulose, principalement à partir du bois. La production, la consommation et le gaspillage de pâte et de papier entraînent des impacts sociaux et environnementaux en menaçant notamment dans certaines régions les dernières forêts naturelles restantes. En France, même si le secteur du papier a fait des efforts, on consomme 10,7 millions de tonnes de papier avec une partie non négligeable, provenant de zone à risques.</a:t>
            </a:r>
          </a:p>
          <a:p>
            <a:pPr algn="just" eaLnBrk="1" hangingPunct="1">
              <a:buFont typeface="Calibri" pitchFamily="34" charset="0"/>
              <a:buNone/>
            </a:pPr>
            <a:endParaRPr lang="fr-FR" b="0">
              <a:solidFill>
                <a:srgbClr val="6600CC"/>
              </a:solidFill>
            </a:endParaRPr>
          </a:p>
          <a:p>
            <a:pPr algn="just" eaLnBrk="1" hangingPunct="1">
              <a:buFontTx/>
              <a:buChar char="•"/>
            </a:pPr>
            <a:r>
              <a:rPr lang="fr-FR" b="0">
                <a:solidFill>
                  <a:srgbClr val="6600CC"/>
                </a:solidFill>
              </a:rPr>
              <a:t>Privilégiez les papiers 100% recyclés (labélisé papier recyclé) ou avec des fibres vierges certifiées «</a:t>
            </a:r>
            <a:r>
              <a:rPr lang="fr-FR" b="0">
                <a:solidFill>
                  <a:srgbClr val="6600CC"/>
                </a:solidFill>
                <a:hlinkClick r:id="rId2"/>
              </a:rPr>
              <a:t>FSC</a:t>
            </a:r>
            <a:r>
              <a:rPr lang="fr-FR" b="0">
                <a:solidFill>
                  <a:srgbClr val="6600CC"/>
                </a:solidFill>
              </a:rPr>
              <a:t>» (°).</a:t>
            </a:r>
          </a:p>
          <a:p>
            <a:pPr algn="just" eaLnBrk="1" hangingPunct="1">
              <a:buFontTx/>
              <a:buChar char="•"/>
            </a:pPr>
            <a:r>
              <a:rPr lang="fr-FR" b="0">
                <a:solidFill>
                  <a:srgbClr val="6600CC"/>
                </a:solidFill>
              </a:rPr>
              <a:t>Etre modéré sur sa consommation de papier _ utiliser le verso des feuilles etc.</a:t>
            </a:r>
          </a:p>
          <a:p>
            <a:pPr algn="just" eaLnBrk="1" hangingPunct="1">
              <a:buFontTx/>
              <a:buChar char="•"/>
            </a:pPr>
            <a:r>
              <a:rPr lang="fr-FR" b="0">
                <a:solidFill>
                  <a:srgbClr val="6600CC"/>
                </a:solidFill>
              </a:rPr>
              <a:t>Recycler le papier. Ayez un bac à papiers au bureau (dont le papier est récolté ensuite par une entreprise de recyclage du papier _ « Shed-it » etc.).</a:t>
            </a:r>
            <a:r>
              <a:rPr lang="fr-FR" b="0"/>
              <a:t> </a:t>
            </a:r>
            <a:r>
              <a:rPr lang="fr-FR" b="0">
                <a:solidFill>
                  <a:srgbClr val="6600CC"/>
                </a:solidFill>
              </a:rPr>
              <a:t>N’oubliez pas de recycler vos papiers ou imprimés usagés !</a:t>
            </a:r>
          </a:p>
          <a:p>
            <a:pPr algn="just" eaLnBrk="1" hangingPunct="1">
              <a:buFontTx/>
              <a:buChar char="•"/>
            </a:pPr>
            <a:r>
              <a:rPr lang="fr-FR" b="0">
                <a:solidFill>
                  <a:srgbClr val="6600CC"/>
                </a:solidFill>
              </a:rPr>
              <a:t>Vérifiez qu’ils soient imprimés localement.</a:t>
            </a:r>
          </a:p>
          <a:p>
            <a:pPr eaLnBrk="1" hangingPunct="1">
              <a:buFontTx/>
              <a:buChar char="•"/>
            </a:pPr>
            <a:r>
              <a:rPr lang="fr-FR" sz="1200" b="0" i="1">
                <a:solidFill>
                  <a:srgbClr val="6600CC"/>
                </a:solidFill>
              </a:rPr>
              <a:t>(Testez-vous avec le «</a:t>
            </a:r>
            <a:r>
              <a:rPr lang="fr-FR" sz="1200" b="0" i="1">
                <a:hlinkClick r:id="rId3"/>
              </a:rPr>
              <a:t>jeu des éco-gestes</a:t>
            </a:r>
            <a:r>
              <a:rPr lang="fr-FR" sz="1200" b="0" i="1">
                <a:solidFill>
                  <a:srgbClr val="6600CC"/>
                </a:solidFill>
              </a:rPr>
              <a:t>», à mettre en pratique au bureau pour réduire votre empreinte écologique papier).</a:t>
            </a:r>
          </a:p>
          <a:p>
            <a:pPr eaLnBrk="1" hangingPunct="1"/>
            <a:endParaRPr lang="fr-FR" sz="1200" b="0" i="1">
              <a:solidFill>
                <a:srgbClr val="6600CC"/>
              </a:solidFill>
            </a:endParaRPr>
          </a:p>
          <a:p>
            <a:pPr algn="just" eaLnBrk="1" hangingPunct="1">
              <a:buFont typeface="Calibri" pitchFamily="34" charset="0"/>
              <a:buNone/>
            </a:pPr>
            <a:r>
              <a:rPr lang="fr-FR" sz="1200" b="0">
                <a:solidFill>
                  <a:srgbClr val="6600CC"/>
                </a:solidFill>
              </a:rPr>
              <a:t>(°) 20% du papier non recyclé proviendrait encore des forêts primaires.</a:t>
            </a:r>
          </a:p>
        </p:txBody>
      </p:sp>
      <p:pic>
        <p:nvPicPr>
          <p:cNvPr id="211972" name="Image 7" descr="papierRecycle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113" y="1557338"/>
            <a:ext cx="11064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Image 8" descr="papierRecycl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484313"/>
            <a:ext cx="8128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Image 9" descr="papierRecycle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1557338"/>
            <a:ext cx="10080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BD0AF2E-CF43-4300-ABF1-0ECD209EA622}" type="slidenum">
              <a:rPr lang="fr-FR" sz="1200" b="0">
                <a:solidFill>
                  <a:schemeClr val="tx1">
                    <a:tint val="75000"/>
                  </a:schemeClr>
                </a:solidFill>
                <a:latin typeface="Times New Roman" pitchFamily="18" charset="0"/>
              </a:rPr>
              <a:pPr algn="r" fontAlgn="auto">
                <a:spcBef>
                  <a:spcPts val="0"/>
                </a:spcBef>
                <a:spcAft>
                  <a:spcPts val="0"/>
                </a:spcAft>
                <a:defRPr/>
              </a:pPr>
              <a:t>223</a:t>
            </a:fld>
            <a:endParaRPr lang="fr-FR" sz="1200" b="0" dirty="0">
              <a:solidFill>
                <a:schemeClr val="tx1">
                  <a:tint val="75000"/>
                </a:schemeClr>
              </a:solidFill>
              <a:latin typeface="Times New Roman" pitchFamily="18" charset="0"/>
            </a:endParaRPr>
          </a:p>
        </p:txBody>
      </p:sp>
      <p:sp>
        <p:nvSpPr>
          <p:cNvPr id="212995" name="ZoneTexte 4"/>
          <p:cNvSpPr txBox="1">
            <a:spLocks noChangeArrowheads="1"/>
          </p:cNvSpPr>
          <p:nvPr/>
        </p:nvSpPr>
        <p:spPr bwMode="auto">
          <a:xfrm>
            <a:off x="0" y="928688"/>
            <a:ext cx="8964613"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B) « Consolutions » : choix du bois et de sa provenance</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Le bois est une matière durable et renouvelable. Cependant il faut qu’elle soit produite de manière responsable. En effet l’exploitation de bois non responsable participe à la déforestation mondiale en étant la première étape de ce processus. </a:t>
            </a:r>
            <a:r>
              <a:rPr lang="fr-FR" b="0" i="1">
                <a:solidFill>
                  <a:srgbClr val="6600CC"/>
                </a:solidFill>
              </a:rPr>
              <a:t>Le teck, le moabi, le merbau</a:t>
            </a:r>
            <a:r>
              <a:rPr lang="fr-FR" b="0">
                <a:solidFill>
                  <a:srgbClr val="6600CC"/>
                </a:solidFill>
              </a:rPr>
              <a:t>, de nombreuses espèces de bois sont menacées. En France, 40% des bois tropicaux importés proviendraient de l’exploitation illégale des forêts. De plus la France est le premier importateur de bois des forêts d’Afrique centrale. Pour le bois français même si les forêts ne disparaissent pas, leur biodiversité diminue : plus de 200 espèces seraient ainsi menacées.</a:t>
            </a:r>
          </a:p>
          <a:p>
            <a:pPr algn="just" eaLnBrk="1" hangingPunct="1">
              <a:buFont typeface="Calibri" pitchFamily="34" charset="0"/>
              <a:buNone/>
            </a:pPr>
            <a:endParaRPr lang="fr-FR" b="0">
              <a:solidFill>
                <a:srgbClr val="6600CC"/>
              </a:solidFill>
            </a:endParaRPr>
          </a:p>
          <a:p>
            <a:pPr algn="just" eaLnBrk="1" hangingPunct="1">
              <a:buFont typeface="Calibri" pitchFamily="34" charset="0"/>
              <a:buChar char="•"/>
            </a:pPr>
            <a:r>
              <a:rPr lang="fr-FR" b="0">
                <a:solidFill>
                  <a:srgbClr val="6600CC"/>
                </a:solidFill>
              </a:rPr>
              <a:t>Acheter du bois (d’œuvre, d’ameublement …), labélisé FSC. </a:t>
            </a:r>
          </a:p>
          <a:p>
            <a:pPr algn="just" eaLnBrk="1" hangingPunct="1">
              <a:buFont typeface="Calibri" pitchFamily="34" charset="0"/>
              <a:buChar char="•"/>
            </a:pPr>
            <a:r>
              <a:rPr lang="fr-FR" b="0">
                <a:solidFill>
                  <a:srgbClr val="6600CC"/>
                </a:solidFill>
              </a:rPr>
              <a:t>Sinon, si le bois est Européen, le label PEFC est acceptable.</a:t>
            </a:r>
          </a:p>
          <a:p>
            <a:pPr algn="just" eaLnBrk="1" hangingPunct="1">
              <a:buFont typeface="Calibri" pitchFamily="34" charset="0"/>
              <a:buChar char="•"/>
            </a:pPr>
            <a:r>
              <a:rPr lang="fr-FR" b="0">
                <a:solidFill>
                  <a:srgbClr val="6600CC"/>
                </a:solidFill>
              </a:rPr>
              <a:t>Eviter l’achat de bois exotiques (ou seulement des bois FSC). Leur préférer les bois européens, la plupart des forêts européennes étant gérées durablement.</a:t>
            </a:r>
          </a:p>
          <a:p>
            <a:pPr algn="just" eaLnBrk="1" hangingPunct="1">
              <a:buFont typeface="Calibri" pitchFamily="34" charset="0"/>
              <a:buChar char="•"/>
            </a:pPr>
            <a:r>
              <a:rPr lang="fr-FR" b="0">
                <a:solidFill>
                  <a:srgbClr val="6600CC"/>
                </a:solidFill>
              </a:rPr>
              <a:t>Eviter, en particulier, les bois exotiques suivants (en voie de disparition) : </a:t>
            </a:r>
            <a:r>
              <a:rPr lang="fr-FR" b="0" i="1">
                <a:solidFill>
                  <a:srgbClr val="6600CC"/>
                </a:solidFill>
              </a:rPr>
              <a:t>ramin, teck, acajou, merbau, bankiraï, iroko, moabi</a:t>
            </a:r>
            <a:r>
              <a:rPr lang="fr-FR" b="0">
                <a:solidFill>
                  <a:srgbClr val="6600CC"/>
                </a:solidFill>
              </a:rPr>
              <a:t> …</a:t>
            </a:r>
          </a:p>
          <a:p>
            <a:pPr algn="just" eaLnBrk="1" hangingPunct="1">
              <a:buFont typeface="Calibri" pitchFamily="34" charset="0"/>
              <a:buChar char="•"/>
            </a:pPr>
            <a:r>
              <a:rPr lang="fr-FR" b="0">
                <a:solidFill>
                  <a:srgbClr val="6600CC"/>
                </a:solidFill>
              </a:rPr>
              <a:t>privilégiez des fabricants utilisant du bois près de chez soi, </a:t>
            </a:r>
            <a:r>
              <a:rPr lang="fr-FR" sz="1000" b="0">
                <a:solidFill>
                  <a:srgbClr val="6600CC"/>
                </a:solidFill>
              </a:rPr>
              <a:t>ce qui limite l’impact du transport.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2997" name="Image 6" descr="FS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9563" y="1412875"/>
            <a:ext cx="15128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41CF74B-A16A-4472-8A5B-D5042C0C3EC3}" type="slidenum">
              <a:rPr lang="fr-FR" sz="1200" b="0">
                <a:solidFill>
                  <a:schemeClr val="tx1">
                    <a:tint val="75000"/>
                  </a:schemeClr>
                </a:solidFill>
                <a:latin typeface="Times New Roman" pitchFamily="18" charset="0"/>
              </a:rPr>
              <a:pPr algn="r" fontAlgn="auto">
                <a:spcBef>
                  <a:spcPts val="0"/>
                </a:spcBef>
                <a:spcAft>
                  <a:spcPts val="0"/>
                </a:spcAft>
                <a:defRPr/>
              </a:pPr>
              <a:t>224</a:t>
            </a:fld>
            <a:endParaRPr lang="fr-FR" sz="1200" b="0" dirty="0">
              <a:solidFill>
                <a:schemeClr val="tx1">
                  <a:tint val="75000"/>
                </a:schemeClr>
              </a:solidFill>
              <a:latin typeface="Times New Roman" pitchFamily="18" charset="0"/>
            </a:endParaRPr>
          </a:p>
        </p:txBody>
      </p:sp>
      <p:sp>
        <p:nvSpPr>
          <p:cNvPr id="214019" name="ZoneTexte 4"/>
          <p:cNvSpPr txBox="1">
            <a:spLocks noChangeArrowheads="1"/>
          </p:cNvSpPr>
          <p:nvPr/>
        </p:nvSpPr>
        <p:spPr bwMode="auto">
          <a:xfrm>
            <a:off x="0" y="928688"/>
            <a:ext cx="896461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C) « Consolutions » : soutenir les ONG qui luttent contre la déforestation</a:t>
            </a:r>
          </a:p>
          <a:p>
            <a:pPr algn="just" eaLnBrk="1" hangingPunct="1">
              <a:buFont typeface="Calibri" pitchFamily="34" charset="0"/>
              <a:buNone/>
            </a:pPr>
            <a:endParaRPr lang="fr-FR" b="0">
              <a:solidFill>
                <a:srgbClr val="6600CC"/>
              </a:solidFill>
            </a:endParaRPr>
          </a:p>
          <a:p>
            <a:pPr algn="just" eaLnBrk="1" hangingPunct="1">
              <a:buFont typeface="Calibri" pitchFamily="34" charset="0"/>
              <a:buChar char="•"/>
            </a:pPr>
            <a:r>
              <a:rPr lang="fr-FR" b="0">
                <a:solidFill>
                  <a:srgbClr val="6600CC"/>
                </a:solidFill>
              </a:rPr>
              <a:t>Soutenir (financièrement ou par le bénévolat) les ONG qui défendent les forêts primaires et luttent contre leur destruction : GREENPEACE, WWF etc.</a:t>
            </a:r>
          </a:p>
          <a:p>
            <a:pPr algn="just" eaLnBrk="1" hangingPunct="1">
              <a:buFont typeface="Calibri" pitchFamily="34" charset="0"/>
              <a:buChar char="•"/>
            </a:pPr>
            <a:r>
              <a:rPr lang="fr-FR" b="0">
                <a:solidFill>
                  <a:srgbClr val="6600CC"/>
                </a:solidFill>
              </a:rPr>
              <a:t>Soutenir les ONG qui « reforestent » dans le respect de la biodiversité _ comme </a:t>
            </a:r>
            <a:r>
              <a:rPr lang="fr-FR" b="0">
                <a:solidFill>
                  <a:srgbClr val="6600CC"/>
                </a:solidFill>
                <a:hlinkClick r:id="rId2"/>
              </a:rPr>
              <a:t>Green Belt Movement </a:t>
            </a:r>
            <a:r>
              <a:rPr lang="fr-FR" b="0">
                <a:solidFill>
                  <a:srgbClr val="6600CC"/>
                </a:solidFill>
              </a:rPr>
              <a:t>(au Kenya) etc.</a:t>
            </a:r>
          </a:p>
          <a:p>
            <a:pPr algn="just" eaLnBrk="1" hangingPunct="1">
              <a:buFont typeface="Calibri" pitchFamily="34" charset="0"/>
              <a:buChar char="•"/>
            </a:pPr>
            <a:r>
              <a:rPr lang="fr-FR" b="0">
                <a:solidFill>
                  <a:srgbClr val="6600CC"/>
                </a:solidFill>
              </a:rPr>
              <a:t>Soutenir les ONG proposant des alternatives énergétiques (°) au bois et surtout au charbon de bois, utilisés comme combustibles, dans les pays en voie de développement, pour la cuisson des aliments ou le chauffage _ des ONG comme </a:t>
            </a:r>
            <a:r>
              <a:rPr lang="fr-FR" b="0">
                <a:solidFill>
                  <a:srgbClr val="6600CC"/>
                </a:solidFill>
                <a:hlinkClick r:id="rId3"/>
              </a:rPr>
              <a:t>Bolivia Inti</a:t>
            </a:r>
            <a:r>
              <a:rPr lang="fr-FR" b="0">
                <a:solidFill>
                  <a:srgbClr val="6600CC"/>
                </a:solidFill>
              </a:rPr>
              <a:t>, </a:t>
            </a:r>
            <a:r>
              <a:rPr lang="fr-FR" b="0">
                <a:hlinkClick r:id="rId4"/>
              </a:rPr>
              <a:t>Pro-Natura International (PNI)</a:t>
            </a:r>
            <a:r>
              <a:rPr lang="fr-FR" b="0"/>
              <a:t> </a:t>
            </a:r>
            <a:r>
              <a:rPr lang="fr-FR" b="0">
                <a:solidFill>
                  <a:srgbClr val="6600CC"/>
                </a:solidFill>
              </a:rPr>
              <a:t> ou </a:t>
            </a:r>
            <a:r>
              <a:rPr lang="fr-FR" b="0">
                <a:solidFill>
                  <a:srgbClr val="6600CC"/>
                </a:solidFill>
                <a:hlinkClick r:id="rId5"/>
              </a:rPr>
              <a:t>Action carbone</a:t>
            </a:r>
            <a:r>
              <a:rPr lang="fr-FR" b="0">
                <a:solidFill>
                  <a:srgbClr val="6600CC"/>
                </a:solidFill>
              </a:rPr>
              <a:t>, qui font la promotion du </a:t>
            </a:r>
            <a:r>
              <a:rPr lang="fr-FR" b="0">
                <a:solidFill>
                  <a:srgbClr val="6600CC"/>
                </a:solidFill>
                <a:hlinkClick r:id="rId6"/>
              </a:rPr>
              <a:t>charbon vert</a:t>
            </a:r>
            <a:r>
              <a:rPr lang="fr-FR" b="0">
                <a:solidFill>
                  <a:srgbClr val="6600CC"/>
                </a:solidFill>
              </a:rPr>
              <a:t>, des solutions solaires etc. …</a:t>
            </a:r>
          </a:p>
          <a:p>
            <a:pPr algn="just" eaLnBrk="1" hangingPunct="1">
              <a:buFont typeface="Calibri" pitchFamily="34" charset="0"/>
              <a:buChar char="•"/>
            </a:pPr>
            <a:r>
              <a:rPr lang="fr-FR" b="0">
                <a:solidFill>
                  <a:srgbClr val="6600CC"/>
                </a:solidFill>
              </a:rPr>
              <a:t>Soutenir les ONG luttant, sur le terrain, contre l’avancée de l’orpaillage illégal dans certaines régions du monde (Guyane …) (comme le WWF …).</a:t>
            </a:r>
            <a:r>
              <a:rPr lang="fr-FR" b="0"/>
              <a:t> </a:t>
            </a:r>
            <a:r>
              <a:rPr lang="fr-FR" b="0">
                <a:solidFill>
                  <a:srgbClr val="6600CC"/>
                </a:solidFill>
              </a:rPr>
              <a:t>    </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 tels que solaire, biogaz, utilisation de la bouse, de la balle de son etc.</a:t>
            </a:r>
            <a:r>
              <a:rPr lang="fr-FR" b="0"/>
              <a: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4021" name="Image 6" descr="FSC.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7625" y="1268413"/>
            <a:ext cx="936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3F7036-6E58-47FF-867C-8D166639FA9F}" type="slidenum">
              <a:rPr lang="fr-FR" sz="1200" b="0">
                <a:solidFill>
                  <a:schemeClr val="tx1">
                    <a:tint val="75000"/>
                  </a:schemeClr>
                </a:solidFill>
                <a:latin typeface="Times New Roman" pitchFamily="18" charset="0"/>
              </a:rPr>
              <a:pPr algn="r" fontAlgn="auto">
                <a:spcBef>
                  <a:spcPts val="0"/>
                </a:spcBef>
                <a:spcAft>
                  <a:spcPts val="0"/>
                </a:spcAft>
                <a:defRPr/>
              </a:pPr>
              <a:t>225</a:t>
            </a:fld>
            <a:endParaRPr lang="fr-FR" sz="1200" b="0" dirty="0">
              <a:solidFill>
                <a:schemeClr val="tx1">
                  <a:tint val="75000"/>
                </a:schemeClr>
              </a:solidFill>
              <a:latin typeface="Times New Roman" pitchFamily="18" charset="0"/>
            </a:endParaRPr>
          </a:p>
        </p:txBody>
      </p:sp>
      <p:sp>
        <p:nvSpPr>
          <p:cNvPr id="215043" name="ZoneTexte 4"/>
          <p:cNvSpPr txBox="1">
            <a:spLocks noChangeArrowheads="1"/>
          </p:cNvSpPr>
          <p:nvPr/>
        </p:nvSpPr>
        <p:spPr bwMode="auto">
          <a:xfrm>
            <a:off x="0" y="928688"/>
            <a:ext cx="8964613"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D) « Consolutions » : contribuer à diminuer notre consommation de soja</a:t>
            </a:r>
          </a:p>
          <a:p>
            <a:pPr algn="just" eaLnBrk="1" hangingPunct="1">
              <a:buFont typeface="Calibri" pitchFamily="34" charset="0"/>
              <a:buNone/>
            </a:pPr>
            <a:r>
              <a:rPr lang="fr-FR" sz="1400" b="0">
                <a:solidFill>
                  <a:srgbClr val="6600CC"/>
                </a:solidFill>
              </a:rPr>
              <a:t>(Directe ou indirecte)</a:t>
            </a:r>
          </a:p>
          <a:p>
            <a:pPr algn="just" eaLnBrk="1" hangingPunct="1">
              <a:buFont typeface="Calibri" pitchFamily="34" charset="0"/>
              <a:buNone/>
            </a:pPr>
            <a:endParaRPr lang="fr-FR" sz="1400" b="0">
              <a:solidFill>
                <a:srgbClr val="6600CC"/>
              </a:solidFill>
            </a:endParaRPr>
          </a:p>
          <a:p>
            <a:pPr algn="just" eaLnBrk="1" hangingPunct="1"/>
            <a:r>
              <a:rPr lang="fr-FR" b="0">
                <a:solidFill>
                  <a:srgbClr val="6600CC"/>
                </a:solidFill>
              </a:rPr>
              <a:t>Le soja est une plante cultivée pour ses graines pour fabriquer de l’huile et des tourteaux de soja. D’abord cultivé aux Etats-Unis, le soja se développe désormais principalement au Brésil et en Argentine. </a:t>
            </a:r>
            <a:r>
              <a:rPr lang="fr-FR">
                <a:solidFill>
                  <a:srgbClr val="6600CC"/>
                </a:solidFill>
              </a:rPr>
              <a:t>Cette culture</a:t>
            </a:r>
            <a:r>
              <a:rPr lang="fr-FR" b="0">
                <a:solidFill>
                  <a:srgbClr val="6600CC"/>
                </a:solidFill>
              </a:rPr>
              <a:t> principalement exportée pour nourrir le bétail notamment Européen </a:t>
            </a:r>
            <a:r>
              <a:rPr lang="fr-FR">
                <a:solidFill>
                  <a:srgbClr val="6600CC"/>
                </a:solidFill>
              </a:rPr>
              <a:t>se développe au détriment des cultures vivrières et des écosystèmes naturels tels que la savane arborée, et la forêt amazonienne.</a:t>
            </a:r>
          </a:p>
          <a:p>
            <a:pPr algn="just" eaLnBrk="1" hangingPunct="1"/>
            <a:endParaRPr lang="fr-FR" b="0">
              <a:solidFill>
                <a:srgbClr val="6600CC"/>
              </a:solidFill>
            </a:endParaRPr>
          </a:p>
          <a:p>
            <a:pPr algn="just" eaLnBrk="1" hangingPunct="1"/>
            <a:r>
              <a:rPr lang="fr-FR" b="0">
                <a:solidFill>
                  <a:srgbClr val="6600CC"/>
                </a:solidFill>
              </a:rPr>
              <a:t>1) Remplacez dans votre menu hebdomadaire la viande conventionnelle par d’autres protéines ou de la viande de qualité (bio, nourri à l’herbe...)</a:t>
            </a:r>
          </a:p>
          <a:p>
            <a:pPr algn="just" eaLnBrk="1" hangingPunct="1"/>
            <a:r>
              <a:rPr lang="fr-FR" b="0">
                <a:solidFill>
                  <a:srgbClr val="6600CC"/>
                </a:solidFill>
              </a:rPr>
              <a:t>2) Exigez des labels responsables (Pro Terra, RTRS Non OGM) pour l’alimentation animale</a:t>
            </a:r>
          </a:p>
          <a:p>
            <a:pPr algn="just" eaLnBrk="1" hangingPunct="1"/>
            <a:r>
              <a:rPr lang="fr-FR" b="0">
                <a:solidFill>
                  <a:srgbClr val="6600CC"/>
                </a:solidFill>
              </a:rPr>
              <a:t>3) Vérifiez sur l’étiquette de vos viandes « nourri sans utilisation d’OGM ».</a:t>
            </a:r>
            <a:endParaRPr lang="fr-FR" sz="1200"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5045" name="Picture 6" descr="NourriSansOG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300" y="58054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7" descr="sansSojaOG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5805488"/>
            <a:ext cx="9017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E43907D-572D-4E69-93F4-EDC4E1BB68CB}" type="slidenum">
              <a:rPr lang="fr-FR" sz="1200" b="0">
                <a:solidFill>
                  <a:schemeClr val="tx1">
                    <a:tint val="75000"/>
                  </a:schemeClr>
                </a:solidFill>
                <a:latin typeface="Times New Roman" pitchFamily="18" charset="0"/>
              </a:rPr>
              <a:pPr algn="r" fontAlgn="auto">
                <a:spcBef>
                  <a:spcPts val="0"/>
                </a:spcBef>
                <a:spcAft>
                  <a:spcPts val="0"/>
                </a:spcAft>
                <a:defRPr/>
              </a:pPr>
              <a:t>226</a:t>
            </a:fld>
            <a:endParaRPr lang="fr-FR" sz="1200" b="0" dirty="0">
              <a:solidFill>
                <a:schemeClr val="tx1">
                  <a:tint val="75000"/>
                </a:schemeClr>
              </a:solidFill>
              <a:latin typeface="Times New Roman" pitchFamily="18" charset="0"/>
            </a:endParaRPr>
          </a:p>
        </p:txBody>
      </p:sp>
      <p:sp>
        <p:nvSpPr>
          <p:cNvPr id="216067" name="ZoneTexte 4"/>
          <p:cNvSpPr txBox="1">
            <a:spLocks noChangeArrowheads="1"/>
          </p:cNvSpPr>
          <p:nvPr/>
        </p:nvSpPr>
        <p:spPr bwMode="auto">
          <a:xfrm>
            <a:off x="0" y="928688"/>
            <a:ext cx="8964613"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E) « Consolutions » : Diminuer notre consommation d’huile de palme</a:t>
            </a:r>
          </a:p>
          <a:p>
            <a:pPr algn="just" eaLnBrk="1" hangingPunct="1">
              <a:buFont typeface="Calibri" pitchFamily="34" charset="0"/>
              <a:buNone/>
            </a:pPr>
            <a:r>
              <a:rPr lang="fr-FR" sz="1400" b="0">
                <a:solidFill>
                  <a:srgbClr val="6600CC"/>
                </a:solidFill>
              </a:rPr>
              <a:t>(Directe ou indirecte)</a:t>
            </a:r>
          </a:p>
          <a:p>
            <a:pPr algn="just" eaLnBrk="1" hangingPunct="1">
              <a:buFont typeface="Calibri" pitchFamily="34" charset="0"/>
              <a:buNone/>
            </a:pPr>
            <a:endParaRPr lang="fr-FR" sz="1400" b="0">
              <a:solidFill>
                <a:srgbClr val="6600CC"/>
              </a:solidFill>
            </a:endParaRPr>
          </a:p>
          <a:p>
            <a:pPr algn="just" eaLnBrk="1" hangingPunct="1"/>
            <a:r>
              <a:rPr lang="fr-FR" b="0">
                <a:solidFill>
                  <a:srgbClr val="6600CC"/>
                </a:solidFill>
              </a:rPr>
              <a:t>Bien qu’originaire d’Afrique de l’Ouest, le palmier à huile est principalement cultivé en Indonésie et en Malaisie. C’est ainsi que les surfaces des plantations ont doublé en Malaisie et quintuplé en Indonésie entre le début des années 90 et la fin 2010. Le principal impact de cette culture est que plus de la moitié des plantations de palmiers à huile se fait à la place des forêts : « 1 fois sur 2 les plantations de palmiers à huile remplacent les forêts primaire ».</a:t>
            </a:r>
          </a:p>
          <a:p>
            <a:pPr algn="just" eaLnBrk="1" hangingPunct="1"/>
            <a:endParaRPr lang="fr-FR" b="0">
              <a:solidFill>
                <a:srgbClr val="6600CC"/>
              </a:solidFill>
            </a:endParaRPr>
          </a:p>
          <a:p>
            <a:pPr algn="just" eaLnBrk="1" hangingPunct="1"/>
            <a:r>
              <a:rPr lang="fr-FR" b="0">
                <a:solidFill>
                  <a:srgbClr val="6600CC"/>
                </a:solidFill>
              </a:rPr>
              <a:t>• Diminuez votre consommation de produits à base d’huile de palme.</a:t>
            </a:r>
          </a:p>
          <a:p>
            <a:pPr algn="just" eaLnBrk="1" hangingPunct="1"/>
            <a:r>
              <a:rPr lang="fr-FR" b="0">
                <a:solidFill>
                  <a:srgbClr val="6600CC"/>
                </a:solidFill>
              </a:rPr>
              <a:t>• Evitez d’acheter les produits, si seul est mentionné « matière grasse » ou « huile végétale ».</a:t>
            </a:r>
          </a:p>
          <a:p>
            <a:pPr algn="just" eaLnBrk="1" hangingPunct="1"/>
            <a:r>
              <a:rPr lang="fr-FR" b="0">
                <a:solidFill>
                  <a:srgbClr val="6600CC"/>
                </a:solidFill>
              </a:rPr>
              <a:t>• Privilégiez les produits utilisant de l’huile de palme durable CSPO ou issue de l’agriculture biologique.</a:t>
            </a:r>
          </a:p>
          <a:p>
            <a:pPr algn="just" eaLnBrk="1" hangingPunct="1"/>
            <a:r>
              <a:rPr lang="fr-FR" b="0">
                <a:solidFill>
                  <a:srgbClr val="6600CC"/>
                </a:solidFill>
              </a:rPr>
              <a:t>• Demandez à votre distributeur des garanties sur la production d’huile de palme utilisée (si possible).</a:t>
            </a:r>
          </a:p>
          <a:p>
            <a:pPr algn="just" eaLnBrk="1" hangingPunct="1">
              <a:buFont typeface="Calibri" pitchFamily="34" charset="0"/>
              <a:buNone/>
            </a:pPr>
            <a:endParaRPr lang="fr-FR"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6069" name="Picture 6" descr="SansHuileDePal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7625" y="1341438"/>
            <a:ext cx="885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7A5A117-018E-4CDF-BD52-EBB0B265115B}" type="slidenum">
              <a:rPr lang="fr-FR" sz="1200" b="0">
                <a:solidFill>
                  <a:schemeClr val="tx1">
                    <a:tint val="75000"/>
                  </a:schemeClr>
                </a:solidFill>
                <a:latin typeface="Times New Roman" pitchFamily="18" charset="0"/>
              </a:rPr>
              <a:pPr algn="r" fontAlgn="auto">
                <a:spcBef>
                  <a:spcPts val="0"/>
                </a:spcBef>
                <a:spcAft>
                  <a:spcPts val="0"/>
                </a:spcAft>
                <a:defRPr/>
              </a:pPr>
              <a:t>227</a:t>
            </a:fld>
            <a:endParaRPr lang="fr-FR" sz="1200" b="0" dirty="0">
              <a:solidFill>
                <a:schemeClr val="tx1">
                  <a:tint val="75000"/>
                </a:schemeClr>
              </a:solidFill>
              <a:latin typeface="Times New Roman" pitchFamily="18" charset="0"/>
            </a:endParaRPr>
          </a:p>
        </p:txBody>
      </p:sp>
      <p:sp>
        <p:nvSpPr>
          <p:cNvPr id="217091" name="ZoneTexte 4"/>
          <p:cNvSpPr txBox="1">
            <a:spLocks noChangeArrowheads="1"/>
          </p:cNvSpPr>
          <p:nvPr/>
        </p:nvSpPr>
        <p:spPr bwMode="auto">
          <a:xfrm>
            <a:off x="0" y="928688"/>
            <a:ext cx="89646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F) « Consolutions » : Obtenir la traçabilité de l’or</a:t>
            </a:r>
          </a:p>
          <a:p>
            <a:pPr algn="just" eaLnBrk="1" hangingPunct="1">
              <a:buFont typeface="Calibri" pitchFamily="34" charset="0"/>
              <a:buNone/>
            </a:pPr>
            <a:endParaRPr lang="fr-FR" b="0">
              <a:solidFill>
                <a:srgbClr val="6600CC"/>
              </a:solidFill>
            </a:endParaRPr>
          </a:p>
          <a:p>
            <a:pPr algn="just" eaLnBrk="1" hangingPunct="1">
              <a:buFont typeface="Arial" charset="0"/>
              <a:buChar char="•"/>
            </a:pPr>
            <a:r>
              <a:rPr lang="fr-FR">
                <a:solidFill>
                  <a:srgbClr val="6600CC"/>
                </a:solidFill>
              </a:rPr>
              <a:t> 1,3 kg de mercure pour extraire 1 seul kilo d’or !</a:t>
            </a:r>
          </a:p>
          <a:p>
            <a:pPr algn="just" eaLnBrk="1" hangingPunct="1">
              <a:buFont typeface="Arial" charset="0"/>
              <a:buChar char="•"/>
            </a:pPr>
            <a:r>
              <a:rPr lang="fr-FR" b="0">
                <a:solidFill>
                  <a:srgbClr val="6600CC"/>
                </a:solidFill>
              </a:rPr>
              <a:t> L’industrie du bijou représente 80% de la consommation d’or dans le monde.</a:t>
            </a:r>
          </a:p>
          <a:p>
            <a:pPr algn="just" eaLnBrk="1" hangingPunct="1">
              <a:buFont typeface="Arial" charset="0"/>
              <a:buChar char="•"/>
            </a:pPr>
            <a:r>
              <a:rPr lang="fr-FR" b="0">
                <a:solidFill>
                  <a:srgbClr val="6600CC"/>
                </a:solidFill>
              </a:rPr>
              <a:t> L’extraction d’or a un fort impact social et environnemental. </a:t>
            </a:r>
          </a:p>
          <a:p>
            <a:pPr algn="just" eaLnBrk="1" hangingPunct="1">
              <a:buFont typeface="Arial" charset="0"/>
              <a:buChar char="•"/>
            </a:pPr>
            <a:r>
              <a:rPr lang="fr-FR" b="0">
                <a:solidFill>
                  <a:srgbClr val="6600CC"/>
                </a:solidFill>
              </a:rPr>
              <a:t> Afrique du sud, États-Unis, Ghana, Chine ou Japon, font partie des principaux producteurs d’or dans le monde. Ils ne sont pas les seuls. </a:t>
            </a:r>
          </a:p>
          <a:p>
            <a:pPr algn="just" eaLnBrk="1" hangingPunct="1">
              <a:buFont typeface="Arial" charset="0"/>
              <a:buChar char="•"/>
            </a:pPr>
            <a:r>
              <a:rPr lang="fr-FR" b="0">
                <a:solidFill>
                  <a:srgbClr val="6600CC"/>
                </a:solidFill>
              </a:rPr>
              <a:t> En France, dans un de nos départements : la Guyane, une autre réalité économique se cache des regards. Dans la plus grande illégalité, une économie souterraine s’est mise en place. Les zones de non-droit ont surgi au cœur de la forêt amazonienne.</a:t>
            </a:r>
          </a:p>
          <a:p>
            <a:pPr algn="just" eaLnBrk="1" hangingPunct="1">
              <a:buFont typeface="Arial" charset="0"/>
              <a:buChar char="•"/>
            </a:pPr>
            <a:r>
              <a:rPr lang="fr-FR" b="0">
                <a:solidFill>
                  <a:srgbClr val="6600CC"/>
                </a:solidFill>
              </a:rPr>
              <a:t> Aujourd'hui aucune filière internationale d’or n’est traçable, c'est-à-dire que le consommateur n'a aucune information sur la façon dont l'or est extrait et transformé.</a:t>
            </a:r>
          </a:p>
          <a:p>
            <a:pPr algn="just" eaLnBrk="1" hangingPunct="1">
              <a:buFont typeface="Arial" charset="0"/>
              <a:buChar char="•"/>
            </a:pPr>
            <a:r>
              <a:rPr lang="fr-FR" b="0">
                <a:solidFill>
                  <a:srgbClr val="6600CC"/>
                </a:solidFill>
              </a:rPr>
              <a:t> Ce qui permet, en Guyane, à l'or illégal d'intégrer la filière légale : il est alors blanchi.</a:t>
            </a:r>
          </a:p>
          <a:p>
            <a:pPr algn="just" eaLnBrk="1" hangingPunct="1"/>
            <a:endParaRPr lang="fr-FR" b="0">
              <a:solidFill>
                <a:srgbClr val="6600CC"/>
              </a:solidFill>
            </a:endParaRPr>
          </a:p>
          <a:p>
            <a:pPr algn="just" eaLnBrk="1" hangingPunct="1">
              <a:buFontTx/>
              <a:buChar char="•"/>
            </a:pPr>
            <a:r>
              <a:rPr lang="fr-FR" b="0">
                <a:solidFill>
                  <a:srgbClr val="6600CC"/>
                </a:solidFill>
              </a:rPr>
              <a:t>Pour cela =&gt;</a:t>
            </a:r>
          </a:p>
          <a:p>
            <a:pPr algn="just" eaLnBrk="1" hangingPunct="1">
              <a:buFontTx/>
              <a:buChar char="•"/>
            </a:pPr>
            <a:r>
              <a:rPr lang="fr-FR" b="0">
                <a:solidFill>
                  <a:srgbClr val="6600CC"/>
                </a:solidFill>
              </a:rPr>
              <a:t>on peut participer à «</a:t>
            </a:r>
            <a:r>
              <a:rPr lang="fr-FR" b="0">
                <a:solidFill>
                  <a:srgbClr val="6600CC"/>
                </a:solidFill>
                <a:hlinkClick r:id="rId2"/>
              </a:rPr>
              <a:t>1ère démarche mondiale pour une traçabilité de l'or </a:t>
            </a:r>
            <a:r>
              <a:rPr lang="fr-FR" b="0">
                <a:solidFill>
                  <a:srgbClr val="6600CC"/>
                </a:solidFill>
              </a:rPr>
              <a:t>».</a:t>
            </a:r>
          </a:p>
          <a:p>
            <a:pPr algn="just" eaLnBrk="1" hangingPunct="1">
              <a:buFontTx/>
              <a:buChar char="•"/>
            </a:pPr>
            <a:r>
              <a:rPr lang="fr-FR" b="0">
                <a:solidFill>
                  <a:srgbClr val="6600CC"/>
                </a:solidFill>
              </a:rPr>
              <a:t>Et on peut signer la pétition «</a:t>
            </a:r>
            <a:r>
              <a:rPr lang="fr-FR" b="0">
                <a:solidFill>
                  <a:srgbClr val="6600CC"/>
                </a:solidFill>
                <a:hlinkClick r:id="rId3"/>
              </a:rPr>
              <a:t>Non à l’or illégal</a:t>
            </a:r>
            <a:r>
              <a:rPr lang="fr-FR" b="0">
                <a:solidFill>
                  <a:srgbClr val="6600CC"/>
                </a:solidFill>
              </a:rPr>
              <a:t>» (sur </a:t>
            </a:r>
            <a:r>
              <a:rPr lang="fr-FR" b="0">
                <a:hlinkClick r:id="rId3"/>
              </a:rPr>
              <a:t>www.nonalorillegal.fr</a:t>
            </a:r>
            <a:r>
              <a:rPr lang="fr-FR" b="0">
                <a:solidFill>
                  <a:srgbClr val="6600CC"/>
                </a:solidFill>
              </a:rPr>
              <a:t>).</a:t>
            </a:r>
          </a:p>
          <a:p>
            <a:pPr algn="just" eaLnBrk="1" hangingPunct="1">
              <a:buFont typeface="Calibri" pitchFamily="34" charset="0"/>
              <a:buNone/>
            </a:pPr>
            <a:endParaRPr lang="fr-FR"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7093" name="Picture 7" descr="orpaillag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6725" y="1557338"/>
            <a:ext cx="10572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8" descr="orpaillag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628775"/>
            <a:ext cx="11715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9" descr="orpaillag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7213" y="1628775"/>
            <a:ext cx="12858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9" descr="nonAOrIlleg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088" y="5445125"/>
            <a:ext cx="120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8DD77E7-992B-4A07-A5B2-5D16B1268B90}" type="slidenum">
              <a:rPr lang="fr-FR" sz="1200" b="0">
                <a:solidFill>
                  <a:schemeClr val="tx1">
                    <a:tint val="75000"/>
                  </a:schemeClr>
                </a:solidFill>
                <a:latin typeface="Times New Roman" pitchFamily="18" charset="0"/>
              </a:rPr>
              <a:pPr algn="r" fontAlgn="auto">
                <a:spcBef>
                  <a:spcPts val="0"/>
                </a:spcBef>
                <a:spcAft>
                  <a:spcPts val="0"/>
                </a:spcAft>
                <a:defRPr/>
              </a:pPr>
              <a:t>228</a:t>
            </a:fld>
            <a:endParaRPr lang="fr-FR" sz="1200" b="0" dirty="0">
              <a:solidFill>
                <a:schemeClr val="tx1">
                  <a:tint val="75000"/>
                </a:schemeClr>
              </a:solidFill>
              <a:latin typeface="Times New Roman" pitchFamily="18" charset="0"/>
            </a:endParaRPr>
          </a:p>
        </p:txBody>
      </p:sp>
      <p:sp>
        <p:nvSpPr>
          <p:cNvPr id="203779" name="ZoneTexte 4"/>
          <p:cNvSpPr txBox="1">
            <a:spLocks noChangeArrowheads="1"/>
          </p:cNvSpPr>
          <p:nvPr/>
        </p:nvSpPr>
        <p:spPr bwMode="auto">
          <a:xfrm>
            <a:off x="107950" y="908050"/>
            <a:ext cx="8856663" cy="5940425"/>
          </a:xfrm>
          <a:prstGeom prst="rect">
            <a:avLst/>
          </a:prstGeom>
          <a:noFill/>
          <a:ln w="9525">
            <a:noFill/>
            <a:miter lim="800000"/>
            <a:headEnd/>
            <a:tailEnd/>
          </a:ln>
        </p:spPr>
        <p:txBody>
          <a:bodyPr>
            <a:spAutoFit/>
          </a:bodyPr>
          <a:lstStyle/>
          <a:p>
            <a:pPr>
              <a:defRPr/>
            </a:pPr>
            <a:r>
              <a:rPr lang="fr-FR" sz="1600" u="sng" dirty="0">
                <a:solidFill>
                  <a:schemeClr val="folHlink"/>
                </a:solidFill>
                <a:latin typeface="Comic Sans MS" pitchFamily="66" charset="0"/>
              </a:rPr>
              <a:t>31) Annexe : Maladies des arbres</a:t>
            </a:r>
            <a:endParaRPr lang="fr-FR" sz="1600" b="0" dirty="0">
              <a:solidFill>
                <a:schemeClr val="folHlink"/>
              </a:solidFill>
              <a:latin typeface="Comic Sans MS" pitchFamily="66" charset="0"/>
            </a:endParaRPr>
          </a:p>
          <a:p>
            <a:pPr algn="just">
              <a:defRPr/>
            </a:pPr>
            <a:endParaRPr lang="fr-FR" sz="1600" b="0" u="sng" dirty="0">
              <a:solidFill>
                <a:schemeClr val="folHlink"/>
              </a:solidFill>
              <a:latin typeface="Comic Sans MS" pitchFamily="66" charset="0"/>
            </a:endParaRPr>
          </a:p>
          <a:p>
            <a:pPr algn="just">
              <a:defRPr/>
            </a:pPr>
            <a:r>
              <a:rPr lang="fr-FR" sz="1600" b="0" u="sng" dirty="0">
                <a:solidFill>
                  <a:srgbClr val="7030A0"/>
                </a:solidFill>
                <a:latin typeface="+mn-lt"/>
              </a:rPr>
              <a:t>Pour rappels</a:t>
            </a:r>
            <a:r>
              <a:rPr lang="fr-FR" sz="1600" b="0" dirty="0">
                <a:solidFill>
                  <a:srgbClr val="7030A0"/>
                </a:solidFill>
                <a:latin typeface="+mn-lt"/>
              </a:rPr>
              <a:t> : </a:t>
            </a:r>
          </a:p>
          <a:p>
            <a:pPr algn="just">
              <a:buFont typeface="Arial" pitchFamily="34" charset="0"/>
              <a:buChar char="•"/>
              <a:defRPr/>
            </a:pPr>
            <a:r>
              <a:rPr lang="fr-FR" sz="1600" b="0" dirty="0">
                <a:solidFill>
                  <a:srgbClr val="7030A0"/>
                </a:solidFill>
                <a:latin typeface="+mn-lt"/>
              </a:rPr>
              <a:t> Un arbre sera plus fragile aux maladies :</a:t>
            </a:r>
          </a:p>
          <a:p>
            <a:pPr marL="342900" indent="-342900" algn="just">
              <a:buFont typeface="Arial" pitchFamily="34" charset="0"/>
              <a:buChar char="•"/>
              <a:defRPr/>
            </a:pPr>
            <a:r>
              <a:rPr lang="fr-FR" sz="1600" b="0" dirty="0">
                <a:solidFill>
                  <a:srgbClr val="7030A0"/>
                </a:solidFill>
                <a:latin typeface="+mn-lt"/>
              </a:rPr>
              <a:t>qu’il a été blessé (certains ne supportant pas la mutilation de leur branche), </a:t>
            </a:r>
          </a:p>
          <a:p>
            <a:pPr marL="342900" indent="-342900" algn="just">
              <a:buFont typeface="Arial" pitchFamily="34" charset="0"/>
              <a:buChar char="•"/>
              <a:defRPr/>
            </a:pPr>
            <a:r>
              <a:rPr lang="fr-FR" sz="1600" b="0" dirty="0">
                <a:solidFill>
                  <a:srgbClr val="7030A0"/>
                </a:solidFill>
                <a:latin typeface="+mn-lt"/>
              </a:rPr>
              <a:t>que ses racines auront été écrasés par des engins forestiers lourds ou qu’il ne bénéficiera pas des conditions adéquates (sol _ nutriments, pH … _, humidité ou sècheresse, climat, soins, absence de pollution) à son épanouissement (tel, par exemple, un saule souffrant de sècheresse ou un mûrier dans un sol trop humide,</a:t>
            </a:r>
            <a:r>
              <a:rPr lang="fr-FR" sz="1600" dirty="0">
                <a:solidFill>
                  <a:srgbClr val="7030A0"/>
                </a:solidFill>
                <a:latin typeface="+mn-lt"/>
              </a:rPr>
              <a:t> </a:t>
            </a:r>
            <a:r>
              <a:rPr lang="fr-FR" sz="1600" b="0" dirty="0">
                <a:solidFill>
                  <a:srgbClr val="7030A0"/>
                </a:solidFill>
                <a:latin typeface="+mn-lt"/>
              </a:rPr>
              <a:t>développeront des maladies). </a:t>
            </a:r>
          </a:p>
          <a:p>
            <a:pPr algn="just">
              <a:buFont typeface="Arial" pitchFamily="34" charset="0"/>
              <a:buChar char="•"/>
              <a:defRPr/>
            </a:pPr>
            <a:r>
              <a:rPr lang="fr-FR" sz="1600" b="0" dirty="0">
                <a:solidFill>
                  <a:srgbClr val="7030A0"/>
                </a:solidFill>
                <a:latin typeface="+mn-lt"/>
              </a:rPr>
              <a:t> Une forêt mélangée, diversifiée est plus résistante aux maladies que les monocultures forestières. </a:t>
            </a:r>
          </a:p>
          <a:p>
            <a:pPr algn="just">
              <a:buFont typeface="Arial" pitchFamily="34" charset="0"/>
              <a:buChar char="•"/>
              <a:defRPr/>
            </a:pPr>
            <a:r>
              <a:rPr lang="fr-FR" sz="1600" b="0" dirty="0">
                <a:solidFill>
                  <a:srgbClr val="7030A0"/>
                </a:solidFill>
                <a:latin typeface="+mn-lt"/>
              </a:rPr>
              <a:t> Ces maladies sont dues à des agents pathogènes comme les vers, les insectes, les champignons, les bactéries ou les virus.</a:t>
            </a:r>
            <a:r>
              <a:rPr lang="fr-FR" sz="1600" dirty="0">
                <a:solidFill>
                  <a:srgbClr val="7030A0"/>
                </a:solidFill>
                <a:latin typeface="+mn-lt"/>
              </a:rPr>
              <a:t> </a:t>
            </a:r>
            <a:endParaRPr lang="fr-FR" sz="1600" b="0" dirty="0">
              <a:solidFill>
                <a:srgbClr val="7030A0"/>
              </a:solidFill>
              <a:latin typeface="+mn-lt"/>
            </a:endParaRPr>
          </a:p>
          <a:p>
            <a:pPr>
              <a:buFont typeface="Arial" pitchFamily="34" charset="0"/>
              <a:buChar char="•"/>
              <a:defRPr/>
            </a:pPr>
            <a:r>
              <a:rPr lang="fr-FR" sz="1600" b="0" dirty="0">
                <a:solidFill>
                  <a:srgbClr val="7030A0"/>
                </a:solidFill>
                <a:latin typeface="+mn-lt"/>
              </a:rPr>
              <a:t> Il existe des centaines ou milliers de maladies des arbres, impossible  à répertorier toutes. </a:t>
            </a:r>
          </a:p>
          <a:p>
            <a:pPr>
              <a:defRPr/>
            </a:pPr>
            <a:r>
              <a:rPr lang="fr-FR" sz="1400" b="0" dirty="0">
                <a:solidFill>
                  <a:srgbClr val="7030A0"/>
                </a:solidFill>
                <a:latin typeface="+mn-lt"/>
              </a:rPr>
              <a:t>(Cf. </a:t>
            </a:r>
            <a:r>
              <a:rPr lang="fr-FR" sz="1400" b="0" dirty="0">
                <a:solidFill>
                  <a:srgbClr val="7030A0"/>
                </a:solidFill>
                <a:latin typeface="+mn-lt"/>
                <a:hlinkClick r:id="rId2"/>
              </a:rPr>
              <a:t>http://en.wikipedia.org/wiki/Category:Tree_diseases</a:t>
            </a:r>
            <a:r>
              <a:rPr lang="fr-FR" sz="1400" b="0" dirty="0">
                <a:solidFill>
                  <a:srgbClr val="7030A0"/>
                </a:solidFill>
                <a:latin typeface="+mn-lt"/>
              </a:rPr>
              <a:t> &amp; </a:t>
            </a:r>
            <a:r>
              <a:rPr lang="fr-FR" sz="1400" b="0" dirty="0">
                <a:solidFill>
                  <a:srgbClr val="7030A0"/>
                </a:solidFill>
                <a:latin typeface="+mn-lt"/>
                <a:hlinkClick r:id="rId3"/>
              </a:rPr>
              <a:t>http://en.wikipedia.org/wiki/Category:Fruit_tree_diseases</a:t>
            </a:r>
            <a:r>
              <a:rPr lang="fr-FR" sz="1400" b="0" dirty="0">
                <a:solidFill>
                  <a:srgbClr val="7030A0"/>
                </a:solidFill>
                <a:latin typeface="+mn-lt"/>
              </a:rPr>
              <a:t> (sites  en anglais)).</a:t>
            </a:r>
          </a:p>
          <a:p>
            <a:pPr algn="just">
              <a:buFont typeface="Arial" pitchFamily="34" charset="0"/>
              <a:buChar char="•"/>
              <a:defRPr/>
            </a:pPr>
            <a:r>
              <a:rPr lang="fr-FR" sz="1600" b="0" dirty="0">
                <a:solidFill>
                  <a:srgbClr val="7030A0"/>
                </a:solidFill>
                <a:latin typeface="+mn-lt"/>
              </a:rPr>
              <a:t> Par exemple pour le </a:t>
            </a:r>
            <a:r>
              <a:rPr lang="fr-FR" sz="1600" dirty="0">
                <a:solidFill>
                  <a:srgbClr val="7030A0"/>
                </a:solidFill>
                <a:latin typeface="+mn-lt"/>
              </a:rPr>
              <a:t>pin</a:t>
            </a:r>
            <a:r>
              <a:rPr lang="fr-FR" sz="1600" b="0" dirty="0">
                <a:solidFill>
                  <a:srgbClr val="7030A0"/>
                </a:solidFill>
                <a:latin typeface="+mn-lt"/>
              </a:rPr>
              <a:t> : insectes (</a:t>
            </a:r>
            <a:r>
              <a:rPr lang="fr-FR" sz="1600" b="0" i="1" dirty="0">
                <a:solidFill>
                  <a:srgbClr val="7030A0"/>
                </a:solidFill>
                <a:latin typeface="+mn-lt"/>
              </a:rPr>
              <a:t>scolytes, chenilles processionnaires, </a:t>
            </a:r>
            <a:r>
              <a:rPr lang="fr-FR" sz="1600" b="0" i="1" dirty="0" err="1">
                <a:solidFill>
                  <a:srgbClr val="7030A0"/>
                </a:solidFill>
                <a:latin typeface="+mn-lt"/>
              </a:rPr>
              <a:t>megastigmus</a:t>
            </a:r>
            <a:r>
              <a:rPr lang="fr-FR" sz="1600" b="0" i="1" dirty="0">
                <a:solidFill>
                  <a:srgbClr val="7030A0"/>
                </a:solidFill>
                <a:latin typeface="+mn-lt"/>
              </a:rPr>
              <a:t> </a:t>
            </a:r>
            <a:r>
              <a:rPr lang="fr-FR" sz="1600" b="0" i="1" dirty="0" err="1">
                <a:solidFill>
                  <a:srgbClr val="7030A0"/>
                </a:solidFill>
                <a:latin typeface="+mn-lt"/>
              </a:rPr>
              <a:t>spermotrophus</a:t>
            </a:r>
            <a:r>
              <a:rPr lang="fr-FR" sz="1600" b="0" dirty="0">
                <a:solidFill>
                  <a:srgbClr val="7030A0"/>
                </a:solidFill>
                <a:latin typeface="+mn-lt"/>
              </a:rPr>
              <a:t>...), champignons (</a:t>
            </a:r>
            <a:r>
              <a:rPr lang="fr-FR" sz="1600" b="0" i="1" dirty="0">
                <a:solidFill>
                  <a:srgbClr val="7030A0"/>
                </a:solidFill>
                <a:latin typeface="+mn-lt"/>
              </a:rPr>
              <a:t>armillaire, polypore du pin, rouille </a:t>
            </a:r>
            <a:r>
              <a:rPr lang="fr-FR" sz="1600" b="0" i="1" dirty="0" err="1">
                <a:solidFill>
                  <a:srgbClr val="7030A0"/>
                </a:solidFill>
                <a:latin typeface="+mn-lt"/>
              </a:rPr>
              <a:t>courbeuse</a:t>
            </a:r>
            <a:r>
              <a:rPr lang="fr-FR" sz="1600" b="0" i="1" dirty="0">
                <a:solidFill>
                  <a:srgbClr val="7030A0"/>
                </a:solidFill>
                <a:latin typeface="+mn-lt"/>
              </a:rPr>
              <a:t>, nématode du pin</a:t>
            </a:r>
            <a:r>
              <a:rPr lang="fr-FR" sz="1600" i="1" dirty="0">
                <a:solidFill>
                  <a:srgbClr val="7030A0"/>
                </a:solidFill>
                <a:latin typeface="+mn-lt"/>
              </a:rPr>
              <a:t> </a:t>
            </a:r>
            <a:r>
              <a:rPr lang="fr-FR" sz="1600" b="0" dirty="0">
                <a:solidFill>
                  <a:srgbClr val="7030A0"/>
                </a:solidFill>
                <a:latin typeface="+mn-lt"/>
              </a:rPr>
              <a:t>etc. ).</a:t>
            </a:r>
          </a:p>
          <a:p>
            <a:pPr algn="just">
              <a:buFont typeface="Arial" pitchFamily="34" charset="0"/>
              <a:buChar char="•"/>
              <a:defRPr/>
            </a:pPr>
            <a:r>
              <a:rPr lang="fr-FR" sz="1600" b="0" dirty="0">
                <a:solidFill>
                  <a:srgbClr val="7030A0"/>
                </a:solidFill>
                <a:latin typeface="+mn-lt"/>
              </a:rPr>
              <a:t> Une fois la maladie reconnue et détectée suffisamment tôt, un traitement peut être élaboré, à base de pulvérisation </a:t>
            </a:r>
            <a:r>
              <a:rPr lang="fr-FR" sz="1600" dirty="0">
                <a:solidFill>
                  <a:srgbClr val="7030A0"/>
                </a:solidFill>
                <a:latin typeface="+mn-lt"/>
              </a:rPr>
              <a:t>d'agents chimiques </a:t>
            </a:r>
            <a:r>
              <a:rPr lang="fr-FR" sz="1600" b="0" dirty="0">
                <a:solidFill>
                  <a:srgbClr val="7030A0"/>
                </a:solidFill>
                <a:latin typeface="+mn-lt"/>
              </a:rPr>
              <a:t>(fongicides, pesticides, insecticides, ...) ou d’</a:t>
            </a:r>
            <a:r>
              <a:rPr lang="fr-FR" sz="1600" dirty="0">
                <a:solidFill>
                  <a:srgbClr val="7030A0"/>
                </a:solidFill>
                <a:latin typeface="+mn-lt"/>
              </a:rPr>
              <a:t>agents d'origine naturelle </a:t>
            </a:r>
            <a:r>
              <a:rPr lang="fr-FR" sz="1600" b="0" dirty="0">
                <a:solidFill>
                  <a:srgbClr val="7030A0"/>
                </a:solidFill>
                <a:latin typeface="+mn-lt"/>
              </a:rPr>
              <a:t>(comme le </a:t>
            </a:r>
            <a:r>
              <a:rPr lang="fr-FR" sz="1600" b="0" i="1" dirty="0" err="1">
                <a:solidFill>
                  <a:srgbClr val="7030A0"/>
                </a:solidFill>
                <a:latin typeface="+mn-lt"/>
              </a:rPr>
              <a:t>Bacillus</a:t>
            </a:r>
            <a:r>
              <a:rPr lang="fr-FR" sz="1600" b="0" i="1" dirty="0">
                <a:solidFill>
                  <a:srgbClr val="7030A0"/>
                </a:solidFill>
                <a:latin typeface="+mn-lt"/>
              </a:rPr>
              <a:t> </a:t>
            </a:r>
            <a:r>
              <a:rPr lang="fr-FR" sz="1600" b="0" i="1" dirty="0" err="1">
                <a:solidFill>
                  <a:srgbClr val="7030A0"/>
                </a:solidFill>
                <a:latin typeface="+mn-lt"/>
              </a:rPr>
              <a:t>thuringiensis</a:t>
            </a:r>
            <a:r>
              <a:rPr lang="fr-FR" sz="1600" b="0" dirty="0">
                <a:solidFill>
                  <a:srgbClr val="7030A0"/>
                </a:solidFill>
                <a:latin typeface="+mn-lt"/>
              </a:rPr>
              <a:t>). On peut aussi utiliser la </a:t>
            </a:r>
            <a:r>
              <a:rPr lang="fr-FR" sz="1600" b="0" i="1" dirty="0">
                <a:solidFill>
                  <a:srgbClr val="7030A0"/>
                </a:solidFill>
                <a:latin typeface="+mn-lt"/>
              </a:rPr>
              <a:t>désinfection à la vapeur,</a:t>
            </a:r>
            <a:r>
              <a:rPr lang="fr-FR" sz="1600" b="0" dirty="0">
                <a:solidFill>
                  <a:srgbClr val="7030A0"/>
                </a:solidFill>
                <a:latin typeface="+mn-lt"/>
              </a:rPr>
              <a:t> des </a:t>
            </a:r>
            <a:r>
              <a:rPr lang="fr-FR" sz="1600" b="0" i="1" dirty="0">
                <a:solidFill>
                  <a:srgbClr val="7030A0"/>
                </a:solidFill>
                <a:latin typeface="+mn-lt"/>
              </a:rPr>
              <a:t>pansements</a:t>
            </a:r>
            <a:r>
              <a:rPr lang="fr-FR" sz="1600" b="0" dirty="0">
                <a:solidFill>
                  <a:srgbClr val="7030A0"/>
                </a:solidFill>
                <a:latin typeface="+mn-lt"/>
              </a:rPr>
              <a:t> etc.</a:t>
            </a:r>
          </a:p>
          <a:p>
            <a:pPr algn="just">
              <a:buFont typeface="Arial" pitchFamily="34" charset="0"/>
              <a:buChar char="•"/>
              <a:defRPr/>
            </a:pPr>
            <a:r>
              <a:rPr lang="fr-FR" sz="1600" b="0" dirty="0">
                <a:solidFill>
                  <a:srgbClr val="7030A0"/>
                </a:solidFill>
                <a:latin typeface="+mn-lt"/>
              </a:rPr>
              <a:t> On peut aussi faire appel à la </a:t>
            </a:r>
            <a:r>
              <a:rPr lang="fr-FR" sz="1600" dirty="0">
                <a:solidFill>
                  <a:srgbClr val="7030A0"/>
                </a:solidFill>
                <a:latin typeface="+mn-lt"/>
              </a:rPr>
              <a:t>lutte biologique</a:t>
            </a:r>
            <a:r>
              <a:rPr lang="fr-FR" sz="1600" b="0" dirty="0">
                <a:solidFill>
                  <a:srgbClr val="7030A0"/>
                </a:solidFill>
                <a:latin typeface="+mn-lt"/>
              </a:rPr>
              <a:t>, si le parasite ou le ravageur possède un ennemi naturel. </a:t>
            </a:r>
          </a:p>
          <a:p>
            <a:pPr algn="just">
              <a:buFont typeface="Arial" pitchFamily="34" charset="0"/>
              <a:buChar char="•"/>
              <a:defRPr/>
            </a:pPr>
            <a:r>
              <a:rPr lang="fr-FR" sz="1600" b="0" dirty="0">
                <a:solidFill>
                  <a:srgbClr val="7030A0"/>
                </a:solidFill>
                <a:latin typeface="+mn-lt"/>
              </a:rPr>
              <a:t> Certaines maladies sont très contagieuses et/ou mortelles. </a:t>
            </a:r>
          </a:p>
          <a:p>
            <a:pPr algn="just">
              <a:buFont typeface="Arial" pitchFamily="34" charset="0"/>
              <a:buChar char="•"/>
              <a:defRPr/>
            </a:pPr>
            <a:r>
              <a:rPr lang="fr-FR" sz="1600" b="0" dirty="0">
                <a:solidFill>
                  <a:srgbClr val="7030A0"/>
                </a:solidFill>
                <a:latin typeface="+mn-lt"/>
              </a:rPr>
              <a:t> Dans le cas de certaines maladies mortelles et donc le traitement est difficile, il faut souvent couper et brûler l’arbre contaminé, afin d’éviter qu’il contamine d’autres arbres (cas de la graphiose de l’orme etc.).</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4CB9AB2-5281-47F2-8D80-9E575274603C}" type="slidenum">
              <a:rPr lang="fr-FR" sz="1200" b="0">
                <a:solidFill>
                  <a:schemeClr val="tx1">
                    <a:tint val="75000"/>
                  </a:schemeClr>
                </a:solidFill>
                <a:latin typeface="Times New Roman" pitchFamily="18" charset="0"/>
              </a:rPr>
              <a:pPr algn="r" fontAlgn="auto">
                <a:spcBef>
                  <a:spcPts val="0"/>
                </a:spcBef>
                <a:spcAft>
                  <a:spcPts val="0"/>
                </a:spcAft>
                <a:defRPr/>
              </a:pPr>
              <a:t>229</a:t>
            </a:fld>
            <a:endParaRPr lang="fr-FR" sz="1200" b="0" dirty="0">
              <a:solidFill>
                <a:schemeClr val="tx1">
                  <a:tint val="75000"/>
                </a:schemeClr>
              </a:solidFill>
              <a:latin typeface="Times New Roman" pitchFamily="18" charset="0"/>
            </a:endParaRPr>
          </a:p>
        </p:txBody>
      </p:sp>
      <p:sp>
        <p:nvSpPr>
          <p:cNvPr id="203779" name="ZoneTexte 4"/>
          <p:cNvSpPr txBox="1">
            <a:spLocks noChangeArrowheads="1"/>
          </p:cNvSpPr>
          <p:nvPr/>
        </p:nvSpPr>
        <p:spPr bwMode="auto">
          <a:xfrm>
            <a:off x="287338" y="908050"/>
            <a:ext cx="8856662" cy="1570038"/>
          </a:xfrm>
          <a:prstGeom prst="rect">
            <a:avLst/>
          </a:prstGeom>
          <a:noFill/>
          <a:ln w="9525">
            <a:noFill/>
            <a:miter lim="800000"/>
            <a:headEnd/>
            <a:tailEnd/>
          </a:ln>
        </p:spPr>
        <p:txBody>
          <a:bodyPr>
            <a:spAutoFit/>
          </a:bodyPr>
          <a:lstStyle/>
          <a:p>
            <a:pPr>
              <a:defRPr/>
            </a:pPr>
            <a:r>
              <a:rPr lang="fr-FR" sz="1600" u="sng" dirty="0">
                <a:solidFill>
                  <a:schemeClr val="folHlink"/>
                </a:solidFill>
                <a:latin typeface="Comic Sans MS" pitchFamily="66" charset="0"/>
              </a:rPr>
              <a:t>31) Annexe : Maladies des arbres (suite)</a:t>
            </a:r>
            <a:endParaRPr lang="fr-FR" sz="1600" b="0" u="sng" dirty="0">
              <a:solidFill>
                <a:schemeClr val="folHlink"/>
              </a:solidFill>
              <a:latin typeface="+mj-lt"/>
            </a:endParaRPr>
          </a:p>
          <a:p>
            <a:pPr algn="just">
              <a:buFont typeface="Arial" pitchFamily="34" charset="0"/>
              <a:buChar char="•"/>
              <a:defRPr/>
            </a:pPr>
            <a:r>
              <a:rPr lang="fr-FR" sz="1600" b="0" dirty="0">
                <a:solidFill>
                  <a:schemeClr val="folHlink"/>
                </a:solidFill>
                <a:latin typeface="+mj-lt"/>
              </a:rPr>
              <a:t> Les parasites sont en général spécifiques à la plante-hôte.</a:t>
            </a:r>
          </a:p>
          <a:p>
            <a:pPr algn="just">
              <a:buFont typeface="Arial" pitchFamily="34" charset="0"/>
              <a:buChar char="•"/>
              <a:defRPr/>
            </a:pPr>
            <a:r>
              <a:rPr lang="fr-FR" sz="1600" b="0" dirty="0">
                <a:solidFill>
                  <a:schemeClr val="folHlink"/>
                </a:solidFill>
                <a:latin typeface="+mj-lt"/>
              </a:rPr>
              <a:t> Les vers nématodes parasites ne sont visibles qu’au microscopes.</a:t>
            </a:r>
          </a:p>
          <a:p>
            <a:pPr algn="just">
              <a:buFont typeface="Arial" pitchFamily="34" charset="0"/>
              <a:buChar char="•"/>
              <a:defRPr/>
            </a:pPr>
            <a:endParaRPr lang="fr-FR" sz="1600" b="0" dirty="0">
              <a:solidFill>
                <a:schemeClr val="folHlink"/>
              </a:solidFill>
              <a:latin typeface="+mj-lt"/>
            </a:endParaRPr>
          </a:p>
          <a:p>
            <a:pPr algn="just">
              <a:defRPr/>
            </a:pPr>
            <a:r>
              <a:rPr lang="fr-FR" sz="1600" b="0" u="sng" dirty="0">
                <a:solidFill>
                  <a:schemeClr val="folHlink"/>
                </a:solidFill>
                <a:latin typeface="+mj-lt"/>
              </a:rPr>
              <a:t>Tableau de certains parasites, insectes nuisibles, maladies etc. </a:t>
            </a:r>
            <a:r>
              <a:rPr lang="fr-FR" sz="1600" b="0" dirty="0">
                <a:solidFill>
                  <a:schemeClr val="folHlink"/>
                </a:solidFill>
                <a:latin typeface="+mj-lt"/>
              </a:rPr>
              <a:t>:</a:t>
            </a:r>
          </a:p>
          <a:p>
            <a:pPr algn="just">
              <a:defRPr/>
            </a:pPr>
            <a:r>
              <a:rPr lang="fr-FR" sz="1600" b="0" u="sng" dirty="0">
                <a:solidFill>
                  <a:schemeClr val="folHlink"/>
                </a:solidFill>
                <a:latin typeface="+mj-lt"/>
              </a:rPr>
              <a:t>Note</a:t>
            </a:r>
            <a:r>
              <a:rPr lang="fr-FR" sz="1600" b="0" dirty="0">
                <a:solidFill>
                  <a:schemeClr val="folHlink"/>
                </a:solidFill>
                <a:latin typeface="+mj-lt"/>
              </a:rPr>
              <a:t> : Nom du parasite identifié par une lettre : </a:t>
            </a:r>
            <a:r>
              <a:rPr lang="fr-FR" sz="1600" dirty="0">
                <a:solidFill>
                  <a:schemeClr val="folHlink"/>
                </a:solidFill>
                <a:latin typeface="+mj-lt"/>
              </a:rPr>
              <a:t>N</a:t>
            </a:r>
            <a:r>
              <a:rPr lang="fr-FR" sz="1600" b="0" dirty="0">
                <a:solidFill>
                  <a:schemeClr val="folHlink"/>
                </a:solidFill>
                <a:latin typeface="+mj-lt"/>
              </a:rPr>
              <a:t> : nématode, </a:t>
            </a:r>
            <a:r>
              <a:rPr lang="fr-FR" sz="1600" dirty="0">
                <a:solidFill>
                  <a:schemeClr val="folHlink"/>
                </a:solidFill>
                <a:latin typeface="+mj-lt"/>
              </a:rPr>
              <a:t>A</a:t>
            </a:r>
            <a:r>
              <a:rPr lang="fr-FR" sz="1600" b="0" dirty="0">
                <a:solidFill>
                  <a:schemeClr val="folHlink"/>
                </a:solidFill>
                <a:latin typeface="+mj-lt"/>
              </a:rPr>
              <a:t> : acarien, </a:t>
            </a:r>
            <a:r>
              <a:rPr lang="fr-FR" sz="1600" dirty="0">
                <a:solidFill>
                  <a:schemeClr val="folHlink"/>
                </a:solidFill>
                <a:latin typeface="+mj-lt"/>
              </a:rPr>
              <a:t>I </a:t>
            </a:r>
            <a:r>
              <a:rPr lang="fr-FR" sz="1600" b="0" dirty="0">
                <a:solidFill>
                  <a:schemeClr val="folHlink"/>
                </a:solidFill>
                <a:latin typeface="+mj-lt"/>
              </a:rPr>
              <a:t>: Insecte, </a:t>
            </a:r>
            <a:r>
              <a:rPr lang="fr-FR" sz="1600" dirty="0">
                <a:solidFill>
                  <a:schemeClr val="folHlink"/>
                </a:solidFill>
                <a:latin typeface="+mj-lt"/>
              </a:rPr>
              <a:t>C</a:t>
            </a:r>
            <a:r>
              <a:rPr lang="fr-FR" sz="1600" b="0" dirty="0">
                <a:solidFill>
                  <a:schemeClr val="folHlink"/>
                </a:solidFill>
                <a:latin typeface="+mj-lt"/>
              </a:rPr>
              <a:t> : champignon.</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5" name="Tableau 4"/>
          <p:cNvGraphicFramePr>
            <a:graphicFrameLocks noGrp="1"/>
          </p:cNvGraphicFramePr>
          <p:nvPr/>
        </p:nvGraphicFramePr>
        <p:xfrm>
          <a:off x="250825" y="2492375"/>
          <a:ext cx="8713788" cy="4343400"/>
        </p:xfrm>
        <a:graphic>
          <a:graphicData uri="http://schemas.openxmlformats.org/drawingml/2006/table">
            <a:tbl>
              <a:tblPr firstRow="1" bandRow="1">
                <a:tableStyleId>{5940675A-B579-460E-94D1-54222C63F5DA}</a:tableStyleId>
              </a:tblPr>
              <a:tblGrid>
                <a:gridCol w="1296266"/>
                <a:gridCol w="1080221"/>
                <a:gridCol w="2880590"/>
                <a:gridCol w="2160443"/>
                <a:gridCol w="1296268"/>
              </a:tblGrid>
              <a:tr h="360090">
                <a:tc>
                  <a:txBody>
                    <a:bodyPr/>
                    <a:lstStyle/>
                    <a:p>
                      <a:r>
                        <a:rPr lang="fr-FR" sz="1400" dirty="0" smtClean="0"/>
                        <a:t>parasite</a:t>
                      </a:r>
                      <a:endParaRPr lang="fr-FR" sz="1400" dirty="0"/>
                    </a:p>
                  </a:txBody>
                  <a:tcPr marL="91449" marR="91449" marT="45726" marB="45726"/>
                </a:tc>
                <a:tc>
                  <a:txBody>
                    <a:bodyPr/>
                    <a:lstStyle/>
                    <a:p>
                      <a:r>
                        <a:rPr lang="fr-FR" sz="1400" dirty="0" smtClean="0"/>
                        <a:t>Photo</a:t>
                      </a:r>
                      <a:endParaRPr lang="fr-FR" sz="1400" dirty="0"/>
                    </a:p>
                  </a:txBody>
                  <a:tcPr marL="91449" marR="91449" marT="45726" marB="45726"/>
                </a:tc>
                <a:tc>
                  <a:txBody>
                    <a:bodyPr/>
                    <a:lstStyle/>
                    <a:p>
                      <a:r>
                        <a:rPr lang="fr-FR" sz="1400" dirty="0" smtClean="0"/>
                        <a:t>Dégâts, effets</a:t>
                      </a:r>
                      <a:endParaRPr lang="fr-FR" sz="1400" dirty="0"/>
                    </a:p>
                  </a:txBody>
                  <a:tcPr marL="91449" marR="91449" marT="45726" marB="45726"/>
                </a:tc>
                <a:tc>
                  <a:txBody>
                    <a:bodyPr/>
                    <a:lstStyle/>
                    <a:p>
                      <a:r>
                        <a:rPr lang="fr-FR" sz="1400" dirty="0" smtClean="0"/>
                        <a:t>Lutte, traitement</a:t>
                      </a:r>
                      <a:endParaRPr lang="fr-FR" sz="1400" dirty="0"/>
                    </a:p>
                  </a:txBody>
                  <a:tcPr marL="91449" marR="91449" marT="45726" marB="45726"/>
                </a:tc>
                <a:tc>
                  <a:txBody>
                    <a:bodyPr/>
                    <a:lstStyle/>
                    <a:p>
                      <a:r>
                        <a:rPr lang="fr-FR" sz="1400" dirty="0" smtClean="0"/>
                        <a:t>Arbres</a:t>
                      </a:r>
                      <a:r>
                        <a:rPr lang="fr-FR" sz="1400" baseline="0" dirty="0" smtClean="0"/>
                        <a:t> touchés</a:t>
                      </a:r>
                      <a:endParaRPr lang="fr-FR" sz="1400" dirty="0"/>
                    </a:p>
                  </a:txBody>
                  <a:tcPr marL="91449" marR="91449" marT="45726" marB="45726"/>
                </a:tc>
              </a:tr>
              <a:tr h="1005983">
                <a:tc>
                  <a:txBody>
                    <a:bodyPr/>
                    <a:lstStyle/>
                    <a:p>
                      <a:r>
                        <a:rPr lang="fr-FR" sz="1400" dirty="0" smtClean="0"/>
                        <a:t>Cochenille</a:t>
                      </a:r>
                      <a:r>
                        <a:rPr lang="fr-FR" sz="1400" baseline="0" dirty="0" smtClean="0"/>
                        <a:t> </a:t>
                      </a:r>
                      <a:r>
                        <a:rPr lang="fr-FR" sz="1400" b="1" baseline="0" dirty="0" smtClean="0">
                          <a:solidFill>
                            <a:srgbClr val="7030A0"/>
                          </a:solidFill>
                        </a:rPr>
                        <a:t>I</a:t>
                      </a:r>
                    </a:p>
                    <a:p>
                      <a:r>
                        <a:rPr lang="fr-FR" sz="1400" i="1" baseline="0" dirty="0" err="1" smtClean="0"/>
                        <a:t>Saissetia</a:t>
                      </a:r>
                      <a:r>
                        <a:rPr lang="fr-FR" sz="1400" i="1" baseline="0" dirty="0" smtClean="0"/>
                        <a:t> </a:t>
                      </a:r>
                      <a:r>
                        <a:rPr lang="fr-FR" sz="1400" i="1" baseline="0" dirty="0" err="1" smtClean="0"/>
                        <a:t>oleae</a:t>
                      </a:r>
                      <a:endParaRPr lang="fr-FR" sz="1400" i="1" baseline="0" dirty="0" smtClean="0"/>
                    </a:p>
                    <a:p>
                      <a:r>
                        <a:rPr lang="fr-FR" sz="1400" i="1" baseline="0" dirty="0" smtClean="0"/>
                        <a:t>Coccus </a:t>
                      </a:r>
                      <a:r>
                        <a:rPr lang="fr-FR" sz="1400" i="1" baseline="0" dirty="0" err="1" smtClean="0"/>
                        <a:t>hesperidum</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Sur tiges et feuille,</a:t>
                      </a:r>
                      <a:r>
                        <a:rPr lang="fr-FR" sz="1400" baseline="0" dirty="0" smtClean="0"/>
                        <a:t> présence de boucliers brun-noir, bombés, carénés (3-4 mn) ou ovales aplati.</a:t>
                      </a:r>
                    </a:p>
                    <a:p>
                      <a:r>
                        <a:rPr lang="fr-FR" sz="1400" baseline="0" dirty="0" smtClean="0"/>
                        <a:t>Tiges encroûtées par boucliers </a:t>
                      </a:r>
                      <a:r>
                        <a:rPr lang="fr-FR" sz="1400" baseline="0" dirty="0" err="1" smtClean="0"/>
                        <a:t>circul</a:t>
                      </a:r>
                      <a:r>
                        <a:rPr lang="fr-FR" sz="1400" baseline="0" dirty="0" smtClean="0"/>
                        <a:t>.</a:t>
                      </a:r>
                      <a:endParaRPr lang="fr-FR" sz="1400" dirty="0"/>
                    </a:p>
                  </a:txBody>
                  <a:tcPr marL="91449" marR="91449" marT="45726" marB="45726"/>
                </a:tc>
                <a:tc>
                  <a:txBody>
                    <a:bodyPr/>
                    <a:lstStyle/>
                    <a:p>
                      <a:r>
                        <a:rPr lang="fr-FR" sz="1200" dirty="0" smtClean="0"/>
                        <a:t>Pulvériser des insecticides du</a:t>
                      </a:r>
                      <a:r>
                        <a:rPr lang="fr-FR" sz="1200" baseline="0" dirty="0" smtClean="0"/>
                        <a:t> type </a:t>
                      </a:r>
                      <a:r>
                        <a:rPr lang="fr-FR" sz="1200" baseline="0" dirty="0" err="1" smtClean="0"/>
                        <a:t>Parathion</a:t>
                      </a:r>
                      <a:r>
                        <a:rPr lang="fr-FR" sz="1200" baseline="0" dirty="0" smtClean="0"/>
                        <a:t> (°), </a:t>
                      </a:r>
                      <a:r>
                        <a:rPr lang="fr-FR" sz="1200" baseline="0" dirty="0" err="1" smtClean="0"/>
                        <a:t>Malathion</a:t>
                      </a:r>
                      <a:r>
                        <a:rPr lang="fr-FR" sz="1200" baseline="0" dirty="0" smtClean="0"/>
                        <a:t> (°), </a:t>
                      </a:r>
                      <a:r>
                        <a:rPr lang="fr-FR" sz="1200" baseline="0" dirty="0" err="1" smtClean="0"/>
                        <a:t>Chloorfenvinphos</a:t>
                      </a:r>
                      <a:r>
                        <a:rPr lang="fr-FR" sz="1200" baseline="0" dirty="0" smtClean="0"/>
                        <a:t> …</a:t>
                      </a:r>
                    </a:p>
                    <a:p>
                      <a:r>
                        <a:rPr lang="fr-FR" sz="1200" baseline="0" dirty="0" smtClean="0"/>
                        <a:t>(°) En solution huileuse pour citrus</a:t>
                      </a:r>
                      <a:endParaRPr lang="fr-FR" sz="1200" dirty="0"/>
                    </a:p>
                  </a:txBody>
                  <a:tcPr marL="91449" marR="91449" marT="45726" marB="45726"/>
                </a:tc>
                <a:tc>
                  <a:txBody>
                    <a:bodyPr/>
                    <a:lstStyle/>
                    <a:p>
                      <a:r>
                        <a:rPr lang="fr-FR" sz="1400" dirty="0" err="1" smtClean="0"/>
                        <a:t>Arbustus</a:t>
                      </a:r>
                      <a:r>
                        <a:rPr lang="fr-FR" sz="1400" dirty="0" smtClean="0"/>
                        <a:t>, Yucca, Citrus</a:t>
                      </a:r>
                      <a:r>
                        <a:rPr lang="fr-FR" sz="1400" baseline="0" dirty="0" smtClean="0"/>
                        <a:t> (citronniers et agrumes)</a:t>
                      </a:r>
                      <a:endParaRPr lang="fr-FR" sz="1400" dirty="0"/>
                    </a:p>
                  </a:txBody>
                  <a:tcPr marL="91449" marR="91449" marT="45726" marB="45726"/>
                </a:tc>
              </a:tr>
              <a:tr h="873909">
                <a:tc>
                  <a:txBody>
                    <a:bodyPr/>
                    <a:lstStyle/>
                    <a:p>
                      <a:r>
                        <a:rPr lang="fr-FR" sz="1400" dirty="0" smtClean="0"/>
                        <a:t>Piérides </a:t>
                      </a:r>
                      <a:r>
                        <a:rPr lang="fr-FR" sz="1400" b="1" baseline="0" dirty="0" smtClean="0">
                          <a:solidFill>
                            <a:srgbClr val="7030A0"/>
                          </a:solidFill>
                        </a:rPr>
                        <a:t>I</a:t>
                      </a:r>
                      <a:endParaRPr lang="fr-FR" sz="1400" dirty="0" smtClean="0"/>
                    </a:p>
                    <a:p>
                      <a:r>
                        <a:rPr lang="fr-FR" sz="1400" i="1" dirty="0" err="1" smtClean="0"/>
                        <a:t>Aporia</a:t>
                      </a:r>
                      <a:r>
                        <a:rPr lang="fr-FR" sz="1400" i="1" dirty="0" smtClean="0"/>
                        <a:t> </a:t>
                      </a:r>
                      <a:r>
                        <a:rPr lang="fr-FR" sz="1400" i="1" dirty="0" err="1" smtClean="0"/>
                        <a:t>crataegi</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Feuilles</a:t>
                      </a:r>
                      <a:r>
                        <a:rPr lang="fr-FR" sz="1400" baseline="0" dirty="0" smtClean="0"/>
                        <a:t> dévorées par des chenilles (20-40 mn) vertes rayées de jaune orangé.</a:t>
                      </a:r>
                      <a:endParaRPr lang="fr-FR" sz="1400" dirty="0"/>
                    </a:p>
                  </a:txBody>
                  <a:tcPr marL="91449" marR="91449" marT="45726" marB="45726"/>
                </a:tc>
                <a:tc>
                  <a:txBody>
                    <a:bodyPr/>
                    <a:lstStyle/>
                    <a:p>
                      <a:r>
                        <a:rPr lang="fr-FR" sz="1400" dirty="0" smtClean="0"/>
                        <a:t>Pulvériser un insecticide du</a:t>
                      </a:r>
                      <a:r>
                        <a:rPr lang="fr-FR" sz="1400" baseline="0" dirty="0" smtClean="0"/>
                        <a:t> type </a:t>
                      </a:r>
                      <a:r>
                        <a:rPr lang="fr-FR" sz="1400" baseline="0" dirty="0" err="1" smtClean="0"/>
                        <a:t>Parathion</a:t>
                      </a:r>
                      <a:r>
                        <a:rPr lang="fr-FR" sz="1400" baseline="0" dirty="0" smtClean="0"/>
                        <a:t>, </a:t>
                      </a:r>
                      <a:r>
                        <a:rPr lang="fr-FR" sz="1400" baseline="0" dirty="0" err="1" smtClean="0"/>
                        <a:t>Vamidothion</a:t>
                      </a:r>
                      <a:r>
                        <a:rPr lang="fr-FR" sz="1400" baseline="0" dirty="0" smtClean="0"/>
                        <a:t>.</a:t>
                      </a:r>
                      <a:endParaRPr lang="fr-FR" sz="1400" dirty="0"/>
                    </a:p>
                  </a:txBody>
                  <a:tcPr marL="91449" marR="91449" marT="45726" marB="45726"/>
                </a:tc>
                <a:tc>
                  <a:txBody>
                    <a:bodyPr/>
                    <a:lstStyle/>
                    <a:p>
                      <a:r>
                        <a:rPr lang="fr-FR" sz="1400" dirty="0" smtClean="0"/>
                        <a:t>Aubépine</a:t>
                      </a:r>
                      <a:endParaRPr lang="fr-FR" sz="1400" dirty="0"/>
                    </a:p>
                  </a:txBody>
                  <a:tcPr marL="91449" marR="91449" marT="45726" marB="45726"/>
                </a:tc>
              </a:tr>
              <a:tr h="945014">
                <a:tc>
                  <a:txBody>
                    <a:bodyPr/>
                    <a:lstStyle/>
                    <a:p>
                      <a:r>
                        <a:rPr lang="fr-FR" sz="1400" dirty="0" smtClean="0"/>
                        <a:t>Hyponomeute </a:t>
                      </a:r>
                      <a:r>
                        <a:rPr lang="fr-FR" sz="1400" b="1" baseline="0" dirty="0" smtClean="0">
                          <a:solidFill>
                            <a:srgbClr val="7030A0"/>
                          </a:solidFill>
                        </a:rPr>
                        <a:t>I</a:t>
                      </a:r>
                      <a:r>
                        <a:rPr lang="fr-FR" sz="1400" dirty="0" smtClean="0"/>
                        <a:t> </a:t>
                      </a:r>
                    </a:p>
                    <a:p>
                      <a:r>
                        <a:rPr lang="fr-FR" sz="1400" i="1" dirty="0" err="1" smtClean="0"/>
                        <a:t>Hyponomeuta</a:t>
                      </a:r>
                      <a:r>
                        <a:rPr lang="fr-FR" sz="1400" i="1" baseline="0" dirty="0" smtClean="0"/>
                        <a:t> </a:t>
                      </a:r>
                      <a:r>
                        <a:rPr lang="fr-FR" sz="1400" i="1" baseline="0" dirty="0" err="1" smtClean="0"/>
                        <a:t>padellus</a:t>
                      </a:r>
                      <a:r>
                        <a:rPr lang="fr-FR" sz="1400" i="1" dirty="0" smtClean="0"/>
                        <a:t> </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               Destruction</a:t>
                      </a:r>
                      <a:r>
                        <a:rPr lang="fr-FR" sz="1400" baseline="0" dirty="0" smtClean="0"/>
                        <a:t> complète du</a:t>
                      </a:r>
                    </a:p>
                    <a:p>
                      <a:r>
                        <a:rPr lang="fr-FR" sz="1400" dirty="0" smtClean="0"/>
                        <a:t>              feuillage,</a:t>
                      </a:r>
                      <a:r>
                        <a:rPr lang="fr-FR" sz="1400" baseline="0" dirty="0" smtClean="0"/>
                        <a:t> qui est emprisonné</a:t>
                      </a:r>
                    </a:p>
                    <a:p>
                      <a:r>
                        <a:rPr lang="fr-FR" sz="1400" baseline="0" dirty="0" smtClean="0"/>
                        <a:t>         par des toiles abritant des </a:t>
                      </a:r>
                    </a:p>
                    <a:p>
                      <a:r>
                        <a:rPr lang="fr-FR" sz="1400" baseline="0" dirty="0" smtClean="0"/>
                        <a:t>          colonies de chenilles jaunâtres.</a:t>
                      </a:r>
                      <a:endParaRPr lang="fr-FR" sz="1400" dirty="0"/>
                    </a:p>
                  </a:txBody>
                  <a:tcPr marL="91449" marR="91449" marT="45726" marB="45726"/>
                </a:tc>
                <a:tc>
                  <a:txBody>
                    <a:bodyPr/>
                    <a:lstStyle/>
                    <a:p>
                      <a:r>
                        <a:rPr lang="fr-FR" sz="1400" dirty="0" smtClean="0"/>
                        <a:t>Détruire</a:t>
                      </a:r>
                      <a:r>
                        <a:rPr lang="fr-FR" sz="1400" baseline="0" dirty="0" smtClean="0"/>
                        <a:t> les rameaux envahis.</a:t>
                      </a:r>
                    </a:p>
                    <a:p>
                      <a:r>
                        <a:rPr lang="fr-FR" sz="1400" dirty="0" smtClean="0"/>
                        <a:t>Pulvériser des insecticides (</a:t>
                      </a:r>
                      <a:r>
                        <a:rPr lang="fr-FR" sz="1400" dirty="0" err="1" smtClean="0"/>
                        <a:t>Diflubenzuron</a:t>
                      </a:r>
                      <a:r>
                        <a:rPr lang="fr-FR" sz="1400" dirty="0" smtClean="0"/>
                        <a:t> …)</a:t>
                      </a:r>
                      <a:endParaRPr lang="fr-FR" sz="1400" dirty="0"/>
                    </a:p>
                  </a:txBody>
                  <a:tcPr marL="91449" marR="91449" marT="45726" marB="45726"/>
                </a:tc>
                <a:tc>
                  <a:txBody>
                    <a:bodyPr/>
                    <a:lstStyle/>
                    <a:p>
                      <a:r>
                        <a:rPr lang="fr-FR" sz="1400" dirty="0" smtClean="0"/>
                        <a:t>Aubépine</a:t>
                      </a:r>
                      <a:endParaRPr lang="fr-FR" sz="1400" dirty="0"/>
                    </a:p>
                  </a:txBody>
                  <a:tcPr marL="91449" marR="91449" marT="45726" marB="45726"/>
                </a:tc>
              </a:tr>
              <a:tr h="1158404">
                <a:tc>
                  <a:txBody>
                    <a:bodyPr/>
                    <a:lstStyle/>
                    <a:p>
                      <a:r>
                        <a:rPr lang="fr-FR" sz="1400" dirty="0" smtClean="0"/>
                        <a:t>Scolytes </a:t>
                      </a:r>
                      <a:r>
                        <a:rPr lang="fr-FR" sz="1400" b="1" baseline="0" dirty="0" smtClean="0">
                          <a:solidFill>
                            <a:srgbClr val="7030A0"/>
                          </a:solidFill>
                        </a:rPr>
                        <a:t>I</a:t>
                      </a:r>
                      <a:r>
                        <a:rPr lang="fr-FR" sz="1400" dirty="0" smtClean="0"/>
                        <a:t> </a:t>
                      </a:r>
                      <a:r>
                        <a:rPr lang="fr-FR" sz="1400" i="1" dirty="0" err="1" smtClean="0"/>
                        <a:t>Scolytus</a:t>
                      </a:r>
                      <a:r>
                        <a:rPr lang="fr-FR" sz="1400" i="1" dirty="0" smtClean="0"/>
                        <a:t> </a:t>
                      </a:r>
                      <a:r>
                        <a:rPr lang="fr-FR" sz="1400" i="1" dirty="0" err="1" smtClean="0"/>
                        <a:t>retzeburgi</a:t>
                      </a:r>
                      <a:r>
                        <a:rPr lang="fr-FR" sz="1400" i="1" dirty="0" smtClean="0"/>
                        <a:t>,</a:t>
                      </a:r>
                      <a:r>
                        <a:rPr lang="fr-FR" sz="1400" i="1" baseline="0" dirty="0" smtClean="0"/>
                        <a:t> S. </a:t>
                      </a:r>
                      <a:r>
                        <a:rPr lang="fr-FR" sz="1400" i="1" baseline="0" dirty="0" err="1" smtClean="0"/>
                        <a:t>rugulosus</a:t>
                      </a:r>
                      <a:r>
                        <a:rPr lang="fr-FR" sz="1400" i="1" baseline="0" dirty="0" smtClean="0"/>
                        <a:t> …</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Affaiblissement</a:t>
                      </a:r>
                      <a:r>
                        <a:rPr lang="fr-FR" sz="1400" baseline="0" dirty="0" smtClean="0"/>
                        <a:t> et mort des arbres âgés. Ecorce présentant des petits trous ( 2 mm). Décollement de l’écorce, présence de galeries.</a:t>
                      </a:r>
                      <a:endParaRPr lang="fr-FR" sz="1400" dirty="0"/>
                    </a:p>
                  </a:txBody>
                  <a:tcPr marL="91449" marR="91449" marT="45726" marB="45726"/>
                </a:tc>
                <a:tc>
                  <a:txBody>
                    <a:bodyPr/>
                    <a:lstStyle/>
                    <a:p>
                      <a:r>
                        <a:rPr lang="fr-FR" sz="1400" dirty="0" smtClean="0"/>
                        <a:t>Détruire</a:t>
                      </a:r>
                      <a:r>
                        <a:rPr lang="fr-FR" sz="1400" baseline="0" dirty="0" smtClean="0"/>
                        <a:t> les  arbres très atteints. </a:t>
                      </a:r>
                      <a:r>
                        <a:rPr lang="fr-FR" sz="1400" dirty="0" smtClean="0"/>
                        <a:t>Pulvériser des insecticides (</a:t>
                      </a:r>
                      <a:r>
                        <a:rPr lang="fr-FR" sz="1400" baseline="0" dirty="0" err="1" smtClean="0"/>
                        <a:t>Parathion</a:t>
                      </a:r>
                      <a:r>
                        <a:rPr lang="fr-FR" sz="1400" baseline="0" dirty="0" smtClean="0"/>
                        <a:t>, Lindane) en mars-avril (Hémisphère nord).</a:t>
                      </a:r>
                    </a:p>
                  </a:txBody>
                  <a:tcPr marL="91449" marR="91449" marT="45726" marB="45726"/>
                </a:tc>
                <a:tc>
                  <a:txBody>
                    <a:bodyPr/>
                    <a:lstStyle/>
                    <a:p>
                      <a:r>
                        <a:rPr lang="fr-FR" sz="1400" dirty="0" smtClean="0"/>
                        <a:t>Bouleau,</a:t>
                      </a:r>
                    </a:p>
                    <a:p>
                      <a:r>
                        <a:rPr lang="fr-FR" sz="1400" dirty="0" smtClean="0"/>
                        <a:t>Chêne,</a:t>
                      </a:r>
                    </a:p>
                    <a:p>
                      <a:r>
                        <a:rPr lang="fr-FR" sz="1400" dirty="0" smtClean="0"/>
                        <a:t>Erable, Sapin</a:t>
                      </a:r>
                      <a:endParaRPr lang="fr-FR" sz="1400" dirty="0"/>
                    </a:p>
                  </a:txBody>
                  <a:tcPr marL="91449" marR="91449" marT="45726" marB="45726"/>
                </a:tc>
              </a:tr>
            </a:tbl>
          </a:graphicData>
        </a:graphic>
      </p:graphicFrame>
      <p:pic>
        <p:nvPicPr>
          <p:cNvPr id="219179" name="Image 5" descr="cochenil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2997200"/>
            <a:ext cx="944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0" name="Image 6" descr="pieri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933825"/>
            <a:ext cx="9636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1" name="Image 7" descr="Hyponomeut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4797425"/>
            <a:ext cx="1371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2" name="Image 8" descr="scolyt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805488"/>
            <a:ext cx="7921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14FCFDA-B520-4196-BF3E-5E0BF13475BF}" type="slidenum">
              <a:rPr lang="fr-FR" sz="1200" b="0">
                <a:solidFill>
                  <a:schemeClr val="tx1">
                    <a:tint val="75000"/>
                  </a:schemeClr>
                </a:solidFill>
                <a:latin typeface="Times New Roman" pitchFamily="18" charset="0"/>
              </a:rPr>
              <a:pPr algn="r" fontAlgn="auto">
                <a:spcBef>
                  <a:spcPts val="0"/>
                </a:spcBef>
                <a:spcAft>
                  <a:spcPts val="0"/>
                </a:spcAft>
                <a:defRPr/>
              </a:pPr>
              <a:t>23</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0484" name="Image 5" descr="fig92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3" y="1571625"/>
            <a:ext cx="50069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 6" descr="0311-Madagascar-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3571875"/>
            <a:ext cx="32766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 7" descr="amazonie-en-feu.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63" y="1143000"/>
            <a:ext cx="2571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ZoneTexte 8"/>
          <p:cNvSpPr txBox="1">
            <a:spLocks noChangeArrowheads="1"/>
          </p:cNvSpPr>
          <p:nvPr/>
        </p:nvSpPr>
        <p:spPr bwMode="auto">
          <a:xfrm>
            <a:off x="214313" y="2928938"/>
            <a:ext cx="3373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L’Amazonie en feu, à cause de la déforestation</a:t>
            </a:r>
          </a:p>
          <a:p>
            <a:pPr eaLnBrk="1" hangingPunct="1"/>
            <a:r>
              <a:rPr lang="fr-FR" sz="1200" b="0">
                <a:solidFill>
                  <a:srgbClr val="6600CC"/>
                </a:solidFill>
              </a:rPr>
              <a:t>pour faire place à des prairies ou des cultures</a:t>
            </a:r>
          </a:p>
          <a:p>
            <a:pPr eaLnBrk="1" hangingPunct="1"/>
            <a:r>
              <a:rPr lang="fr-FR" sz="1200" b="0">
                <a:solidFill>
                  <a:srgbClr val="6600CC"/>
                </a:solidFill>
              </a:rPr>
              <a:t>Rentables _ sojas etc. (source Greenpeace).</a:t>
            </a:r>
          </a:p>
        </p:txBody>
      </p:sp>
      <p:sp>
        <p:nvSpPr>
          <p:cNvPr id="20488" name="ZoneTexte 9"/>
          <p:cNvSpPr txBox="1">
            <a:spLocks noChangeArrowheads="1"/>
          </p:cNvSpPr>
          <p:nvPr/>
        </p:nvSpPr>
        <p:spPr bwMode="auto">
          <a:xfrm>
            <a:off x="142875" y="5857875"/>
            <a:ext cx="3500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Le pillage des bois de rose très précieux dans la Réserve Nationale protégée de </a:t>
            </a:r>
            <a:r>
              <a:rPr lang="fr-FR" sz="1200" b="0" i="1">
                <a:solidFill>
                  <a:srgbClr val="6600CC"/>
                </a:solidFill>
              </a:rPr>
              <a:t>Marojejy</a:t>
            </a:r>
            <a:r>
              <a:rPr lang="fr-FR" sz="1200" b="0">
                <a:solidFill>
                  <a:srgbClr val="6600CC"/>
                </a:solidFill>
              </a:rPr>
              <a:t> (Madagacar) en 2009. Source : </a:t>
            </a:r>
            <a:r>
              <a:rPr lang="fr-FR" sz="1200" b="0" i="1">
                <a:solidFill>
                  <a:srgbClr val="6600CC"/>
                </a:solidFill>
              </a:rPr>
              <a:t>Les autorités complices de la déforestation</a:t>
            </a:r>
            <a:r>
              <a:rPr lang="fr-FR" sz="1200" b="0">
                <a:solidFill>
                  <a:srgbClr val="6600CC"/>
                </a:solidFill>
              </a:rPr>
              <a:t>, Courrier International, 5 novembre 2009.</a:t>
            </a:r>
          </a:p>
        </p:txBody>
      </p:sp>
      <p:sp>
        <p:nvSpPr>
          <p:cNvPr id="20489" name="ZoneTexte 10"/>
          <p:cNvSpPr txBox="1">
            <a:spLocks noChangeArrowheads="1"/>
          </p:cNvSpPr>
          <p:nvPr/>
        </p:nvSpPr>
        <p:spPr bwMode="auto">
          <a:xfrm>
            <a:off x="3786188" y="5214938"/>
            <a:ext cx="5357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a:solidFill>
                  <a:srgbClr val="6600CC"/>
                </a:solidFill>
              </a:rPr>
              <a:t>Causes de transformation des superficies forestières (pourcentage du total) par région.</a:t>
            </a:r>
          </a:p>
          <a:p>
            <a:pPr algn="just" eaLnBrk="1" hangingPunct="1"/>
            <a:r>
              <a:rPr lang="fr-FR" sz="1200" b="0">
                <a:solidFill>
                  <a:srgbClr val="6600CC"/>
                </a:solidFill>
              </a:rPr>
              <a:t>Dans les années 90, près de 70 % des zones déboisées ont été transformées en terres agricoles. En Amérique latine, elles ont surtout été transformées en grandes exploitations, tandis qu'en Afrique ce sont les petites exploitations qui ont prédominé. Source : UNEP (</a:t>
            </a:r>
            <a:r>
              <a:rPr lang="en-US" sz="1200" b="0">
                <a:solidFill>
                  <a:srgbClr val="6600CC"/>
                </a:solidFill>
              </a:rPr>
              <a:t>GEO: Global Environment Outlook 3),</a:t>
            </a:r>
            <a:r>
              <a:rPr lang="fr-FR" sz="1200" b="0">
                <a:solidFill>
                  <a:srgbClr val="6600CC"/>
                </a:solidFill>
              </a:rPr>
              <a:t> 2001.</a:t>
            </a:r>
          </a:p>
        </p:txBody>
      </p:sp>
      <p:sp>
        <p:nvSpPr>
          <p:cNvPr id="20490" name="ZoneTexte 9"/>
          <p:cNvSpPr txBox="1">
            <a:spLocks noChangeArrowheads="1"/>
          </p:cNvSpPr>
          <p:nvPr/>
        </p:nvSpPr>
        <p:spPr bwMode="auto">
          <a:xfrm>
            <a:off x="3429000" y="1071563"/>
            <a:ext cx="478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endParaRPr lang="fr-FR" b="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C01A194-7A8D-4F08-9E92-AC6C7ABC18DF}" type="slidenum">
              <a:rPr lang="fr-FR" sz="1200" b="0">
                <a:solidFill>
                  <a:schemeClr val="tx1">
                    <a:tint val="75000"/>
                  </a:schemeClr>
                </a:solidFill>
                <a:latin typeface="Times New Roman" pitchFamily="18" charset="0"/>
              </a:rPr>
              <a:pPr algn="r" fontAlgn="auto">
                <a:spcBef>
                  <a:spcPts val="0"/>
                </a:spcBef>
                <a:spcAft>
                  <a:spcPts val="0"/>
                </a:spcAft>
                <a:defRPr/>
              </a:pPr>
              <a:t>230</a:t>
            </a:fld>
            <a:endParaRPr lang="fr-FR" sz="1200" b="0" dirty="0">
              <a:solidFill>
                <a:schemeClr val="tx1">
                  <a:tint val="75000"/>
                </a:schemeClr>
              </a:solidFill>
              <a:latin typeface="Times New Roman" pitchFamily="18" charset="0"/>
            </a:endParaRPr>
          </a:p>
        </p:txBody>
      </p:sp>
      <p:sp>
        <p:nvSpPr>
          <p:cNvPr id="220163" name="ZoneTexte 4"/>
          <p:cNvSpPr txBox="1">
            <a:spLocks noChangeArrowheads="1"/>
          </p:cNvSpPr>
          <p:nvPr/>
        </p:nvSpPr>
        <p:spPr bwMode="auto">
          <a:xfrm>
            <a:off x="107950" y="981075"/>
            <a:ext cx="8856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31) Annexe : Maladies des arbres (suite)</a:t>
            </a: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7" name="Tableau 6"/>
          <p:cNvGraphicFramePr>
            <a:graphicFrameLocks noGrp="1"/>
          </p:cNvGraphicFramePr>
          <p:nvPr/>
        </p:nvGraphicFramePr>
        <p:xfrm>
          <a:off x="179388" y="1484313"/>
          <a:ext cx="8713788" cy="5145117"/>
        </p:xfrm>
        <a:graphic>
          <a:graphicData uri="http://schemas.openxmlformats.org/drawingml/2006/table">
            <a:tbl>
              <a:tblPr firstRow="1" bandRow="1">
                <a:tableStyleId>{5940675A-B579-460E-94D1-54222C63F5DA}</a:tableStyleId>
              </a:tblPr>
              <a:tblGrid>
                <a:gridCol w="1440295"/>
                <a:gridCol w="936192"/>
                <a:gridCol w="2880590"/>
                <a:gridCol w="2160443"/>
                <a:gridCol w="1296268"/>
              </a:tblGrid>
              <a:tr h="359907">
                <a:tc>
                  <a:txBody>
                    <a:bodyPr/>
                    <a:lstStyle/>
                    <a:p>
                      <a:r>
                        <a:rPr lang="fr-FR" sz="1400" dirty="0" smtClean="0"/>
                        <a:t>parasite</a:t>
                      </a:r>
                      <a:endParaRPr lang="fr-FR" sz="1400" dirty="0"/>
                    </a:p>
                  </a:txBody>
                  <a:tcPr marL="91449" marR="91449" marT="45705" marB="45705"/>
                </a:tc>
                <a:tc>
                  <a:txBody>
                    <a:bodyPr/>
                    <a:lstStyle/>
                    <a:p>
                      <a:r>
                        <a:rPr lang="fr-FR" sz="1400" dirty="0" smtClean="0"/>
                        <a:t>Photo</a:t>
                      </a:r>
                      <a:endParaRPr lang="fr-FR" sz="1400" dirty="0"/>
                    </a:p>
                  </a:txBody>
                  <a:tcPr marL="91449" marR="91449" marT="45705" marB="45705"/>
                </a:tc>
                <a:tc>
                  <a:txBody>
                    <a:bodyPr/>
                    <a:lstStyle/>
                    <a:p>
                      <a:r>
                        <a:rPr lang="fr-FR" sz="1400" dirty="0" smtClean="0"/>
                        <a:t>Dégâts, effets</a:t>
                      </a:r>
                      <a:endParaRPr lang="fr-FR" sz="1400" dirty="0"/>
                    </a:p>
                  </a:txBody>
                  <a:tcPr marL="91449" marR="91449" marT="45705" marB="45705"/>
                </a:tc>
                <a:tc>
                  <a:txBody>
                    <a:bodyPr/>
                    <a:lstStyle/>
                    <a:p>
                      <a:r>
                        <a:rPr lang="fr-FR" sz="1400" dirty="0" smtClean="0"/>
                        <a:t>Lutte, traitement</a:t>
                      </a:r>
                      <a:endParaRPr lang="fr-FR" sz="1400" dirty="0"/>
                    </a:p>
                  </a:txBody>
                  <a:tcPr marL="91449" marR="91449" marT="45705" marB="45705"/>
                </a:tc>
                <a:tc>
                  <a:txBody>
                    <a:bodyPr/>
                    <a:lstStyle/>
                    <a:p>
                      <a:r>
                        <a:rPr lang="fr-FR" sz="1400" dirty="0" smtClean="0"/>
                        <a:t>Arbres</a:t>
                      </a:r>
                      <a:r>
                        <a:rPr lang="fr-FR" sz="1400" baseline="0" dirty="0" smtClean="0"/>
                        <a:t> touchés</a:t>
                      </a:r>
                      <a:endParaRPr lang="fr-FR" sz="1400" dirty="0"/>
                    </a:p>
                  </a:txBody>
                  <a:tcPr marL="91449" marR="91449" marT="45705" marB="45705"/>
                </a:tc>
              </a:tr>
              <a:tr h="944844">
                <a:tc>
                  <a:txBody>
                    <a:bodyPr/>
                    <a:lstStyle/>
                    <a:p>
                      <a:r>
                        <a:rPr lang="fr-FR" sz="1400" dirty="0" smtClean="0"/>
                        <a:t>bombyx </a:t>
                      </a:r>
                      <a:r>
                        <a:rPr lang="fr-FR" sz="1400" b="1" baseline="0" dirty="0" smtClean="0">
                          <a:solidFill>
                            <a:srgbClr val="7030A0"/>
                          </a:solidFill>
                        </a:rPr>
                        <a:t>I</a:t>
                      </a:r>
                      <a:r>
                        <a:rPr lang="fr-FR" sz="1400" dirty="0" smtClean="0"/>
                        <a:t>   </a:t>
                      </a:r>
                      <a:r>
                        <a:rPr lang="fr-FR" sz="1200" i="1" dirty="0" err="1" smtClean="0"/>
                        <a:t>Lymantria</a:t>
                      </a:r>
                      <a:r>
                        <a:rPr lang="fr-FR" sz="1200" i="1" dirty="0" smtClean="0"/>
                        <a:t> </a:t>
                      </a:r>
                      <a:r>
                        <a:rPr lang="fr-FR" sz="1200" i="1" dirty="0" err="1" smtClean="0"/>
                        <a:t>dispar</a:t>
                      </a:r>
                      <a:r>
                        <a:rPr lang="fr-FR" sz="1200" i="1" dirty="0" smtClean="0"/>
                        <a:t>, </a:t>
                      </a:r>
                      <a:r>
                        <a:rPr lang="fr-FR" sz="1200" i="1" dirty="0" err="1" smtClean="0"/>
                        <a:t>Euproctis</a:t>
                      </a:r>
                      <a:r>
                        <a:rPr lang="fr-FR" sz="1200" i="1" baseline="0" dirty="0" smtClean="0"/>
                        <a:t> </a:t>
                      </a:r>
                      <a:r>
                        <a:rPr lang="fr-FR" sz="1200" i="1" baseline="0" dirty="0" err="1" smtClean="0"/>
                        <a:t>chrysorrhoea</a:t>
                      </a:r>
                      <a:r>
                        <a:rPr lang="fr-FR" sz="1200" i="1" baseline="0" dirty="0" smtClean="0"/>
                        <a:t>.</a:t>
                      </a:r>
                      <a:endParaRPr lang="fr-FR" sz="1200" i="1" dirty="0"/>
                    </a:p>
                  </a:txBody>
                  <a:tcPr marL="91449" marR="91449" marT="45705" marB="45705"/>
                </a:tc>
                <a:tc>
                  <a:txBody>
                    <a:bodyPr/>
                    <a:lstStyle/>
                    <a:p>
                      <a:endParaRPr lang="fr-FR" sz="1400" dirty="0"/>
                    </a:p>
                  </a:txBody>
                  <a:tcPr marL="91449" marR="91449" marT="45705" marB="45705"/>
                </a:tc>
                <a:tc>
                  <a:txBody>
                    <a:bodyPr/>
                    <a:lstStyle/>
                    <a:p>
                      <a:r>
                        <a:rPr lang="fr-FR" sz="1400" dirty="0" smtClean="0"/>
                        <a:t>Feuilles dévorées par des chenilles (30-70 mm), velues, gris-brun avec tubercules bleus et rouges ou brunes</a:t>
                      </a:r>
                      <a:r>
                        <a:rPr lang="fr-FR" sz="1400" baseline="0" dirty="0" smtClean="0"/>
                        <a:t> et touffe de poils blancs</a:t>
                      </a:r>
                      <a:r>
                        <a:rPr lang="fr-FR" sz="1200" baseline="0" dirty="0" smtClean="0"/>
                        <a:t>, nids en hiver</a:t>
                      </a:r>
                      <a:endParaRPr lang="fr-FR" sz="1200" dirty="0"/>
                    </a:p>
                  </a:txBody>
                  <a:tcPr marL="91449" marR="91449" marT="45705" marB="45705"/>
                </a:tc>
                <a:tc>
                  <a:txBody>
                    <a:bodyPr/>
                    <a:lstStyle/>
                    <a:p>
                      <a:r>
                        <a:rPr lang="fr-FR" sz="1200" dirty="0" smtClean="0"/>
                        <a:t>Pulvériser des insecticides d’ingestion (</a:t>
                      </a:r>
                      <a:r>
                        <a:rPr lang="fr-FR" sz="1200" dirty="0" err="1" smtClean="0"/>
                        <a:t>Diflubenzueron</a:t>
                      </a:r>
                      <a:r>
                        <a:rPr lang="fr-FR" sz="1200" dirty="0" smtClean="0"/>
                        <a:t>) ou des préparations à base</a:t>
                      </a:r>
                      <a:r>
                        <a:rPr lang="fr-FR" sz="1200" baseline="0" dirty="0" smtClean="0"/>
                        <a:t> de </a:t>
                      </a:r>
                      <a:r>
                        <a:rPr lang="fr-FR" sz="1200" i="1" baseline="0" dirty="0" err="1" smtClean="0"/>
                        <a:t>Bacillus</a:t>
                      </a:r>
                      <a:r>
                        <a:rPr lang="fr-FR" sz="1200" i="1" baseline="0" dirty="0" smtClean="0"/>
                        <a:t> </a:t>
                      </a:r>
                      <a:r>
                        <a:rPr lang="fr-FR" sz="1200" i="1" baseline="0" dirty="0" err="1" smtClean="0"/>
                        <a:t>thuringiensis</a:t>
                      </a:r>
                      <a:r>
                        <a:rPr lang="fr-FR" sz="1200" i="1" baseline="0" dirty="0" smtClean="0"/>
                        <a:t>.</a:t>
                      </a:r>
                      <a:endParaRPr lang="fr-FR" sz="1200" i="1" dirty="0"/>
                    </a:p>
                  </a:txBody>
                  <a:tcPr marL="91449" marR="91449" marT="45705" marB="45705"/>
                </a:tc>
                <a:tc>
                  <a:txBody>
                    <a:bodyPr/>
                    <a:lstStyle/>
                    <a:p>
                      <a:r>
                        <a:rPr lang="fr-FR" sz="1400" dirty="0" smtClean="0"/>
                        <a:t>Châtaignier </a:t>
                      </a:r>
                    </a:p>
                    <a:p>
                      <a:r>
                        <a:rPr lang="fr-FR" sz="1400" dirty="0" smtClean="0"/>
                        <a:t>(</a:t>
                      </a:r>
                      <a:r>
                        <a:rPr lang="fr-FR" sz="1400" i="1" dirty="0" err="1" smtClean="0"/>
                        <a:t>Castanea</a:t>
                      </a:r>
                      <a:r>
                        <a:rPr lang="fr-FR" sz="1400" dirty="0" smtClean="0"/>
                        <a:t>)</a:t>
                      </a:r>
                    </a:p>
                    <a:p>
                      <a:r>
                        <a:rPr lang="fr-FR" sz="1400" dirty="0" smtClean="0"/>
                        <a:t>Hêtre, </a:t>
                      </a:r>
                      <a:r>
                        <a:rPr lang="fr-FR" sz="1400" dirty="0" err="1" smtClean="0"/>
                        <a:t>Epicea</a:t>
                      </a:r>
                      <a:r>
                        <a:rPr lang="fr-FR" sz="1400" dirty="0" smtClean="0"/>
                        <a:t>,</a:t>
                      </a:r>
                    </a:p>
                    <a:p>
                      <a:endParaRPr lang="fr-FR" sz="1400" dirty="0"/>
                    </a:p>
                  </a:txBody>
                  <a:tcPr marL="91449" marR="91449" marT="45705" marB="45705"/>
                </a:tc>
              </a:tr>
              <a:tr h="944844">
                <a:tc>
                  <a:txBody>
                    <a:bodyPr/>
                    <a:lstStyle/>
                    <a:p>
                      <a:r>
                        <a:rPr lang="fr-FR" sz="1400" dirty="0" smtClean="0"/>
                        <a:t>Processionnaires  </a:t>
                      </a:r>
                      <a:r>
                        <a:rPr lang="fr-FR" sz="1400" b="1" baseline="0" dirty="0" smtClean="0">
                          <a:solidFill>
                            <a:srgbClr val="7030A0"/>
                          </a:solidFill>
                        </a:rPr>
                        <a:t>I</a:t>
                      </a:r>
                      <a:r>
                        <a:rPr lang="fr-FR" sz="1400" dirty="0" smtClean="0"/>
                        <a:t>   </a:t>
                      </a:r>
                    </a:p>
                    <a:p>
                      <a:r>
                        <a:rPr lang="fr-FR" sz="1400" dirty="0" err="1" smtClean="0"/>
                        <a:t>Thaumetopoea</a:t>
                      </a:r>
                      <a:r>
                        <a:rPr lang="fr-FR" sz="1400" dirty="0" smtClean="0"/>
                        <a:t> </a:t>
                      </a:r>
                      <a:r>
                        <a:rPr lang="fr-FR" sz="1400" dirty="0" err="1" smtClean="0"/>
                        <a:t>processioea</a:t>
                      </a:r>
                      <a:endParaRPr lang="fr-FR" sz="1400" dirty="0"/>
                    </a:p>
                  </a:txBody>
                  <a:tcPr marL="91449" marR="91449" marT="45705" marB="45705"/>
                </a:tc>
                <a:tc>
                  <a:txBody>
                    <a:bodyPr/>
                    <a:lstStyle/>
                    <a:p>
                      <a:endParaRPr lang="fr-FR" sz="1400" dirty="0"/>
                    </a:p>
                  </a:txBody>
                  <a:tcPr marL="91449" marR="91449" marT="45705" marB="45705"/>
                </a:tc>
                <a:tc>
                  <a:txBody>
                    <a:bodyPr/>
                    <a:lstStyle/>
                    <a:p>
                      <a:r>
                        <a:rPr lang="fr-FR" sz="1200" dirty="0" smtClean="0"/>
                        <a:t>Feuilles</a:t>
                      </a:r>
                      <a:r>
                        <a:rPr lang="fr-FR" sz="1200" baseline="0" dirty="0" smtClean="0"/>
                        <a:t> rongées par des chenilles velues (20-50 cm) de couleurs variées, certaines réalisant des nids communs soyeux et se déplaçant en file indienne.</a:t>
                      </a:r>
                      <a:endParaRPr lang="fr-FR" sz="1200" dirty="0"/>
                    </a:p>
                  </a:txBody>
                  <a:tcPr marL="91449" marR="91449" marT="45705" marB="45705"/>
                </a:tc>
                <a:tc>
                  <a:txBody>
                    <a:bodyPr/>
                    <a:lstStyle/>
                    <a:p>
                      <a:r>
                        <a:rPr lang="fr-FR" sz="1200" dirty="0" smtClean="0"/>
                        <a:t>Détruire les branches portant</a:t>
                      </a:r>
                      <a:r>
                        <a:rPr lang="fr-FR" sz="1200" baseline="0" dirty="0" smtClean="0"/>
                        <a:t> les nids.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Pulvériser  des préparations à base</a:t>
                      </a:r>
                      <a:r>
                        <a:rPr lang="fr-FR" sz="1200" baseline="0" dirty="0" smtClean="0"/>
                        <a:t> de </a:t>
                      </a:r>
                      <a:r>
                        <a:rPr lang="fr-FR" sz="1200" i="1" baseline="0" dirty="0" err="1" smtClean="0"/>
                        <a:t>Bacillus</a:t>
                      </a:r>
                      <a:r>
                        <a:rPr lang="fr-FR" sz="1200" i="1" baseline="0" dirty="0" smtClean="0"/>
                        <a:t> </a:t>
                      </a:r>
                      <a:r>
                        <a:rPr lang="fr-FR" sz="1200" i="1" baseline="0" dirty="0" err="1" smtClean="0"/>
                        <a:t>thuringiensis</a:t>
                      </a:r>
                      <a:r>
                        <a:rPr lang="fr-FR" sz="1200" i="1" baseline="0" dirty="0" smtClean="0"/>
                        <a:t>.</a:t>
                      </a:r>
                      <a:endParaRPr lang="fr-FR" sz="1200" i="1" dirty="0" smtClean="0"/>
                    </a:p>
                  </a:txBody>
                  <a:tcPr marL="91449" marR="91449" marT="45705" marB="45705"/>
                </a:tc>
                <a:tc>
                  <a:txBody>
                    <a:bodyPr/>
                    <a:lstStyle/>
                    <a:p>
                      <a:r>
                        <a:rPr lang="fr-FR" sz="1400" dirty="0" smtClean="0"/>
                        <a:t>Pin,</a:t>
                      </a:r>
                    </a:p>
                    <a:p>
                      <a:r>
                        <a:rPr lang="fr-FR" sz="1400" dirty="0" smtClean="0"/>
                        <a:t>Chêne</a:t>
                      </a:r>
                      <a:endParaRPr lang="fr-FR" sz="1400" dirty="0"/>
                    </a:p>
                  </a:txBody>
                  <a:tcPr marL="91449" marR="91449" marT="45705" marB="45705"/>
                </a:tc>
              </a:tr>
              <a:tr h="1005804">
                <a:tc>
                  <a:txBody>
                    <a:bodyPr/>
                    <a:lstStyle/>
                    <a:p>
                      <a:r>
                        <a:rPr lang="fr-FR" sz="1400" dirty="0" smtClean="0"/>
                        <a:t>Nématodes   </a:t>
                      </a:r>
                      <a:r>
                        <a:rPr lang="fr-FR" sz="1400" b="1" baseline="0" dirty="0" smtClean="0">
                          <a:solidFill>
                            <a:srgbClr val="7030A0"/>
                          </a:solidFill>
                        </a:rPr>
                        <a:t>N</a:t>
                      </a:r>
                      <a:r>
                        <a:rPr lang="fr-FR" sz="1400" dirty="0" smtClean="0"/>
                        <a:t> </a:t>
                      </a:r>
                    </a:p>
                    <a:p>
                      <a:r>
                        <a:rPr lang="fr-FR" sz="1400" i="1" baseline="0" dirty="0" err="1" smtClean="0"/>
                        <a:t>Thylenchulus</a:t>
                      </a:r>
                      <a:r>
                        <a:rPr lang="fr-FR" sz="1400" i="1" baseline="0" dirty="0" smtClean="0"/>
                        <a:t> </a:t>
                      </a:r>
                      <a:r>
                        <a:rPr lang="fr-FR" sz="1400" i="1" baseline="0" dirty="0" err="1" smtClean="0"/>
                        <a:t>semipenetrans</a:t>
                      </a:r>
                      <a:r>
                        <a:rPr lang="fr-FR" sz="1400" i="1" baseline="0" dirty="0" smtClean="0"/>
                        <a:t> </a:t>
                      </a:r>
                      <a:endParaRPr lang="fr-FR" sz="1400" i="1" dirty="0"/>
                    </a:p>
                  </a:txBody>
                  <a:tcPr marL="91449" marR="91449" marT="45705" marB="45705"/>
                </a:tc>
                <a:tc>
                  <a:txBody>
                    <a:bodyPr/>
                    <a:lstStyle/>
                    <a:p>
                      <a:endParaRPr lang="fr-FR" sz="1400" dirty="0"/>
                    </a:p>
                  </a:txBody>
                  <a:tcPr marL="91449" marR="91449" marT="45705" marB="45705"/>
                </a:tc>
                <a:tc>
                  <a:txBody>
                    <a:bodyPr/>
                    <a:lstStyle/>
                    <a:p>
                      <a:r>
                        <a:rPr lang="fr-FR" sz="1400" dirty="0" smtClean="0"/>
                        <a:t>Dépérissement</a:t>
                      </a:r>
                      <a:r>
                        <a:rPr lang="fr-FR" sz="1400" baseline="0" dirty="0" smtClean="0"/>
                        <a:t> progressif des arbres. Racines présentant des lésions brunes évoluant en pourriture.</a:t>
                      </a:r>
                      <a:endParaRPr lang="fr-FR" sz="1400" dirty="0"/>
                    </a:p>
                  </a:txBody>
                  <a:tcPr marL="91449" marR="91449" marT="45705" marB="45705"/>
                </a:tc>
                <a:tc>
                  <a:txBody>
                    <a:bodyPr/>
                    <a:lstStyle/>
                    <a:p>
                      <a:r>
                        <a:rPr lang="fr-FR" sz="1200" dirty="0" smtClean="0"/>
                        <a:t>Désinfecter le sol à la</a:t>
                      </a:r>
                      <a:r>
                        <a:rPr lang="fr-FR" sz="1200" baseline="0" dirty="0" smtClean="0"/>
                        <a:t> vapeur</a:t>
                      </a:r>
                      <a:r>
                        <a:rPr lang="fr-FR" sz="1200" dirty="0" smtClean="0"/>
                        <a:t>. Incorporer</a:t>
                      </a:r>
                      <a:r>
                        <a:rPr lang="fr-FR" sz="1200" baseline="0" dirty="0" smtClean="0"/>
                        <a:t> dans le sol des produits </a:t>
                      </a:r>
                      <a:r>
                        <a:rPr lang="fr-FR" sz="1200" baseline="0" dirty="0" err="1" smtClean="0"/>
                        <a:t>nématicides</a:t>
                      </a:r>
                      <a:r>
                        <a:rPr lang="fr-FR" sz="1200" baseline="0" dirty="0" smtClean="0"/>
                        <a:t> à base d’</a:t>
                      </a:r>
                      <a:r>
                        <a:rPr lang="fr-FR" sz="1200" baseline="0" dirty="0" err="1" smtClean="0"/>
                        <a:t>Aldicarbe</a:t>
                      </a:r>
                      <a:r>
                        <a:rPr lang="fr-FR" sz="1200" baseline="0" dirty="0" smtClean="0"/>
                        <a:t>, </a:t>
                      </a:r>
                      <a:r>
                        <a:rPr lang="fr-FR" sz="1200" baseline="0" dirty="0" err="1" smtClean="0"/>
                        <a:t>Oxamyl</a:t>
                      </a:r>
                      <a:r>
                        <a:rPr lang="fr-FR" sz="1200" baseline="0" dirty="0" smtClean="0"/>
                        <a:t> (Ornement).</a:t>
                      </a:r>
                      <a:endParaRPr lang="fr-FR" sz="12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Citrus</a:t>
                      </a:r>
                      <a:r>
                        <a:rPr lang="fr-FR" sz="1400" baseline="0" dirty="0" smtClean="0"/>
                        <a:t> (citronniers et agrumes)</a:t>
                      </a:r>
                      <a:endParaRPr lang="fr-FR" sz="1400" dirty="0" smtClean="0"/>
                    </a:p>
                  </a:txBody>
                  <a:tcPr marL="91449" marR="91449" marT="45705" marB="45705"/>
                </a:tc>
              </a:tr>
              <a:tr h="944844">
                <a:tc>
                  <a:txBody>
                    <a:bodyPr/>
                    <a:lstStyle/>
                    <a:p>
                      <a:r>
                        <a:rPr lang="fr-FR" sz="1400" dirty="0" smtClean="0"/>
                        <a:t>Pucerons  </a:t>
                      </a:r>
                      <a:r>
                        <a:rPr lang="fr-FR" sz="1400" b="1" baseline="0" dirty="0" smtClean="0">
                          <a:solidFill>
                            <a:srgbClr val="7030A0"/>
                          </a:solidFill>
                        </a:rPr>
                        <a:t>I</a:t>
                      </a:r>
                      <a:r>
                        <a:rPr lang="fr-FR" sz="1400" dirty="0" smtClean="0"/>
                        <a:t> </a:t>
                      </a:r>
                    </a:p>
                    <a:p>
                      <a:r>
                        <a:rPr lang="fr-FR" sz="1400" i="1" dirty="0" err="1" smtClean="0"/>
                        <a:t>Liosomaphis</a:t>
                      </a:r>
                      <a:r>
                        <a:rPr lang="fr-FR" sz="1400" i="1" baseline="0" dirty="0" smtClean="0"/>
                        <a:t> </a:t>
                      </a:r>
                      <a:r>
                        <a:rPr lang="fr-FR" sz="1400" i="1" baseline="0" dirty="0" err="1" smtClean="0"/>
                        <a:t>berberidis</a:t>
                      </a:r>
                      <a:endParaRPr lang="fr-FR" sz="1400" i="1" baseline="0" dirty="0" smtClean="0"/>
                    </a:p>
                    <a:p>
                      <a:r>
                        <a:rPr lang="fr-FR" sz="1400" i="1" baseline="0" dirty="0" err="1" smtClean="0"/>
                        <a:t>Etc</a:t>
                      </a:r>
                      <a:endParaRPr lang="fr-FR" sz="1400" i="1" dirty="0"/>
                    </a:p>
                  </a:txBody>
                  <a:tcPr marL="91449" marR="91449" marT="45705" marB="45705"/>
                </a:tc>
                <a:tc>
                  <a:txBody>
                    <a:bodyPr/>
                    <a:lstStyle/>
                    <a:p>
                      <a:endParaRPr lang="fr-FR" sz="1400"/>
                    </a:p>
                  </a:txBody>
                  <a:tcPr marL="91449" marR="91449" marT="45705" marB="45705"/>
                </a:tc>
                <a:tc>
                  <a:txBody>
                    <a:bodyPr/>
                    <a:lstStyle/>
                    <a:p>
                      <a:r>
                        <a:rPr lang="fr-FR" sz="1400" dirty="0" smtClean="0"/>
                        <a:t>Pousses e</a:t>
                      </a:r>
                      <a:r>
                        <a:rPr lang="fr-FR" sz="1400" baseline="0" dirty="0" smtClean="0"/>
                        <a:t>t feuilles envahies par des colonies de pucerons vert-clair.</a:t>
                      </a:r>
                    </a:p>
                    <a:p>
                      <a:r>
                        <a:rPr lang="fr-FR" sz="1400" baseline="0" dirty="0" smtClean="0"/>
                        <a:t>Réduction de croissance.</a:t>
                      </a:r>
                      <a:endParaRPr lang="fr-FR" sz="14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Pulvériser des insecticides à base </a:t>
                      </a:r>
                      <a:r>
                        <a:rPr lang="fr-FR" sz="1400" baseline="0" dirty="0" err="1" smtClean="0"/>
                        <a:t>Parathion</a:t>
                      </a:r>
                      <a:r>
                        <a:rPr lang="fr-FR" sz="1400" baseline="0" dirty="0" smtClean="0"/>
                        <a:t>, </a:t>
                      </a:r>
                      <a:r>
                        <a:rPr lang="fr-FR" sz="1400" baseline="0" dirty="0" err="1" smtClean="0"/>
                        <a:t>Vamidothion</a:t>
                      </a:r>
                      <a:r>
                        <a:rPr lang="fr-FR" sz="1400" baseline="0" dirty="0" smtClean="0"/>
                        <a:t> …</a:t>
                      </a:r>
                      <a:endParaRPr lang="fr-FR" sz="1400" dirty="0" smtClean="0"/>
                    </a:p>
                  </a:txBody>
                  <a:tcPr marL="91449" marR="91449" marT="45705" marB="45705"/>
                </a:tc>
                <a:tc>
                  <a:txBody>
                    <a:bodyPr/>
                    <a:lstStyle/>
                    <a:p>
                      <a:r>
                        <a:rPr lang="fr-FR" sz="1400" dirty="0" smtClean="0"/>
                        <a:t>Epine-vinette (</a:t>
                      </a:r>
                      <a:r>
                        <a:rPr lang="fr-FR" sz="1400" dirty="0" err="1" smtClean="0"/>
                        <a:t>berberis</a:t>
                      </a:r>
                      <a:r>
                        <a:rPr lang="fr-FR" sz="1400" dirty="0" smtClean="0"/>
                        <a:t>),</a:t>
                      </a:r>
                    </a:p>
                    <a:p>
                      <a:r>
                        <a:rPr lang="fr-FR" sz="1400" dirty="0" smtClean="0"/>
                        <a:t>Rosier, Yucca, </a:t>
                      </a:r>
                      <a:r>
                        <a:rPr lang="fr-FR" sz="1400" baseline="0" dirty="0" smtClean="0"/>
                        <a:t>Noisetier …</a:t>
                      </a:r>
                      <a:endParaRPr lang="fr-FR" sz="1400" dirty="0"/>
                    </a:p>
                  </a:txBody>
                  <a:tcPr marL="91449" marR="91449" marT="45705" marB="45705"/>
                </a:tc>
              </a:tr>
              <a:tr h="944844">
                <a:tc>
                  <a:txBody>
                    <a:bodyPr/>
                    <a:lstStyle/>
                    <a:p>
                      <a:r>
                        <a:rPr lang="fr-FR" sz="1400" i="0" dirty="0" smtClean="0"/>
                        <a:t>Acariens</a:t>
                      </a:r>
                      <a:r>
                        <a:rPr lang="fr-FR" sz="1400" i="1" dirty="0" smtClean="0"/>
                        <a:t> </a:t>
                      </a:r>
                      <a:r>
                        <a:rPr lang="fr-FR" sz="1400" b="1" i="0" baseline="0" dirty="0" smtClean="0">
                          <a:solidFill>
                            <a:srgbClr val="7030A0"/>
                          </a:solidFill>
                        </a:rPr>
                        <a:t>A</a:t>
                      </a:r>
                      <a:r>
                        <a:rPr lang="fr-FR" sz="1400" dirty="0" smtClean="0"/>
                        <a:t> </a:t>
                      </a:r>
                      <a:r>
                        <a:rPr lang="fr-FR" sz="1400" i="1" dirty="0" smtClean="0"/>
                        <a:t> </a:t>
                      </a:r>
                    </a:p>
                    <a:p>
                      <a:r>
                        <a:rPr lang="fr-FR" sz="1400" i="1" dirty="0" err="1" smtClean="0"/>
                        <a:t>Paratetranychus</a:t>
                      </a:r>
                      <a:r>
                        <a:rPr lang="fr-FR" sz="1400" i="1" dirty="0" smtClean="0"/>
                        <a:t> </a:t>
                      </a:r>
                      <a:r>
                        <a:rPr lang="fr-FR" sz="1400" i="1" dirty="0" err="1" smtClean="0"/>
                        <a:t>ununguis</a:t>
                      </a:r>
                      <a:endParaRPr lang="fr-FR" sz="1400" i="1" dirty="0"/>
                    </a:p>
                  </a:txBody>
                  <a:tcPr marL="91449" marR="91449" marT="45705" marB="45705"/>
                </a:tc>
                <a:tc>
                  <a:txBody>
                    <a:bodyPr/>
                    <a:lstStyle/>
                    <a:p>
                      <a:endParaRPr lang="fr-FR" sz="1400"/>
                    </a:p>
                  </a:txBody>
                  <a:tcPr marL="91449" marR="91449" marT="45705" marB="45705"/>
                </a:tc>
                <a:tc>
                  <a:txBody>
                    <a:bodyPr/>
                    <a:lstStyle/>
                    <a:p>
                      <a:r>
                        <a:rPr lang="fr-FR" sz="1400" dirty="0" smtClean="0"/>
                        <a:t>Dessèchement</a:t>
                      </a:r>
                      <a:r>
                        <a:rPr lang="fr-FR" sz="1400" baseline="0" dirty="0" smtClean="0"/>
                        <a:t> progressif du feuillage. </a:t>
                      </a:r>
                    </a:p>
                    <a:p>
                      <a:r>
                        <a:rPr lang="fr-FR" sz="1400" baseline="0" dirty="0" smtClean="0"/>
                        <a:t>Présence d’acariens (0,4-0,8 mm) rouges.</a:t>
                      </a:r>
                      <a:endParaRPr lang="fr-FR" sz="14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Pulvériser des acaricides spécifiques (</a:t>
                      </a:r>
                      <a:r>
                        <a:rPr lang="fr-FR" sz="1400" dirty="0" err="1" smtClean="0"/>
                        <a:t>Dicofol</a:t>
                      </a:r>
                      <a:r>
                        <a:rPr lang="fr-FR" sz="1400" dirty="0" smtClean="0"/>
                        <a:t>, </a:t>
                      </a:r>
                      <a:r>
                        <a:rPr lang="fr-FR" sz="1400" dirty="0" err="1" smtClean="0"/>
                        <a:t>Fénizon</a:t>
                      </a:r>
                      <a:r>
                        <a:rPr lang="fr-FR" sz="1400" dirty="0" smtClean="0"/>
                        <a:t> …)</a:t>
                      </a:r>
                    </a:p>
                  </a:txBody>
                  <a:tcPr marL="91449" marR="91449" marT="45705" marB="45705"/>
                </a:tc>
                <a:tc>
                  <a:txBody>
                    <a:bodyPr/>
                    <a:lstStyle/>
                    <a:p>
                      <a:r>
                        <a:rPr lang="fr-FR" sz="1400" dirty="0" smtClean="0"/>
                        <a:t>Genévrier (</a:t>
                      </a:r>
                      <a:r>
                        <a:rPr lang="fr-FR" sz="1400" dirty="0" err="1" smtClean="0"/>
                        <a:t>Juniperus</a:t>
                      </a:r>
                      <a:r>
                        <a:rPr lang="fr-FR" sz="1400" dirty="0" smtClean="0"/>
                        <a:t>)</a:t>
                      </a:r>
                      <a:endParaRPr lang="fr-FR" sz="1400" dirty="0"/>
                    </a:p>
                  </a:txBody>
                  <a:tcPr marL="91449" marR="91449" marT="45705" marB="45705"/>
                </a:tc>
              </a:tr>
            </a:tbl>
          </a:graphicData>
        </a:graphic>
      </p:graphicFrame>
      <p:pic>
        <p:nvPicPr>
          <p:cNvPr id="220209" name="Image 7" descr="bombyx.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1916113"/>
            <a:ext cx="65246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0" name="Image 8" descr="Processionnai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2924175"/>
            <a:ext cx="8842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1" name="Image 9" descr="Thylenchulus semipenetran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275" y="3779838"/>
            <a:ext cx="7762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2" name="Image 10" descr="Liosomaphis berberidi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0" y="4868863"/>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3" name="Image 11" descr="Paratetranychus unungui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250" y="5805488"/>
            <a:ext cx="865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CAC3DED-CEEB-4EFB-8B9B-21113F3717C3}" type="slidenum">
              <a:rPr lang="fr-FR" sz="1200" b="0">
                <a:solidFill>
                  <a:schemeClr val="tx1">
                    <a:tint val="75000"/>
                  </a:schemeClr>
                </a:solidFill>
                <a:latin typeface="Times New Roman" pitchFamily="18" charset="0"/>
              </a:rPr>
              <a:pPr algn="r" fontAlgn="auto">
                <a:spcBef>
                  <a:spcPts val="0"/>
                </a:spcBef>
                <a:spcAft>
                  <a:spcPts val="0"/>
                </a:spcAft>
                <a:defRPr/>
              </a:pPr>
              <a:t>231</a:t>
            </a:fld>
            <a:endParaRPr lang="fr-FR" sz="1200" b="0" dirty="0">
              <a:solidFill>
                <a:schemeClr val="tx1">
                  <a:tint val="75000"/>
                </a:schemeClr>
              </a:solidFill>
              <a:latin typeface="Times New Roman" pitchFamily="18" charset="0"/>
            </a:endParaRPr>
          </a:p>
        </p:txBody>
      </p:sp>
      <p:sp>
        <p:nvSpPr>
          <p:cNvPr id="221187" name="ZoneTexte 4"/>
          <p:cNvSpPr txBox="1">
            <a:spLocks noChangeArrowheads="1"/>
          </p:cNvSpPr>
          <p:nvPr/>
        </p:nvSpPr>
        <p:spPr bwMode="auto">
          <a:xfrm>
            <a:off x="107950" y="981075"/>
            <a:ext cx="8856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31) Annexe : Maladies des arbres (suite)</a:t>
            </a: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7" name="Tableau 6"/>
          <p:cNvGraphicFramePr>
            <a:graphicFrameLocks noGrp="1"/>
          </p:cNvGraphicFramePr>
          <p:nvPr/>
        </p:nvGraphicFramePr>
        <p:xfrm>
          <a:off x="250825" y="1484313"/>
          <a:ext cx="8642349" cy="4933951"/>
        </p:xfrm>
        <a:graphic>
          <a:graphicData uri="http://schemas.openxmlformats.org/drawingml/2006/table">
            <a:tbl>
              <a:tblPr firstRow="1" bandRow="1">
                <a:tableStyleId>{5940675A-B579-460E-94D1-54222C63F5DA}</a:tableStyleId>
              </a:tblPr>
              <a:tblGrid>
                <a:gridCol w="1428487"/>
                <a:gridCol w="928517"/>
                <a:gridCol w="2856974"/>
                <a:gridCol w="2142731"/>
                <a:gridCol w="1285640"/>
              </a:tblGrid>
              <a:tr h="330836">
                <a:tc>
                  <a:txBody>
                    <a:bodyPr/>
                    <a:lstStyle/>
                    <a:p>
                      <a:r>
                        <a:rPr lang="fr-FR" sz="1400" dirty="0" smtClean="0"/>
                        <a:t>parasite</a:t>
                      </a:r>
                      <a:endParaRPr lang="fr-FR" sz="1400" dirty="0"/>
                    </a:p>
                  </a:txBody>
                  <a:tcPr marL="91455" marR="91455" marT="45726" marB="45726"/>
                </a:tc>
                <a:tc>
                  <a:txBody>
                    <a:bodyPr/>
                    <a:lstStyle/>
                    <a:p>
                      <a:r>
                        <a:rPr lang="fr-FR" sz="1400" dirty="0" smtClean="0"/>
                        <a:t>Photo</a:t>
                      </a:r>
                      <a:endParaRPr lang="fr-FR" sz="1400" dirty="0"/>
                    </a:p>
                  </a:txBody>
                  <a:tcPr marL="91455" marR="91455" marT="45726" marB="45726"/>
                </a:tc>
                <a:tc>
                  <a:txBody>
                    <a:bodyPr/>
                    <a:lstStyle/>
                    <a:p>
                      <a:r>
                        <a:rPr lang="fr-FR" sz="1400" dirty="0" smtClean="0"/>
                        <a:t>Dégâts, effets</a:t>
                      </a:r>
                      <a:endParaRPr lang="fr-FR" sz="1400" dirty="0"/>
                    </a:p>
                  </a:txBody>
                  <a:tcPr marL="91455" marR="91455" marT="45726" marB="45726"/>
                </a:tc>
                <a:tc>
                  <a:txBody>
                    <a:bodyPr/>
                    <a:lstStyle/>
                    <a:p>
                      <a:r>
                        <a:rPr lang="fr-FR" sz="1400" dirty="0" smtClean="0"/>
                        <a:t>Lutte, traitement</a:t>
                      </a:r>
                      <a:endParaRPr lang="fr-FR" sz="1400" dirty="0"/>
                    </a:p>
                  </a:txBody>
                  <a:tcPr marL="91455" marR="91455" marT="45726" marB="45726"/>
                </a:tc>
                <a:tc>
                  <a:txBody>
                    <a:bodyPr/>
                    <a:lstStyle/>
                    <a:p>
                      <a:r>
                        <a:rPr lang="fr-FR" sz="1400" dirty="0" smtClean="0"/>
                        <a:t>Arbres</a:t>
                      </a:r>
                      <a:r>
                        <a:rPr lang="fr-FR" sz="1400" baseline="0" dirty="0" smtClean="0"/>
                        <a:t> touchés</a:t>
                      </a:r>
                      <a:endParaRPr lang="fr-FR" sz="1400" dirty="0"/>
                    </a:p>
                  </a:txBody>
                  <a:tcPr marL="91455" marR="91455" marT="45726" marB="45726"/>
                </a:tc>
              </a:tr>
              <a:tr h="1005979">
                <a:tc>
                  <a:txBody>
                    <a:bodyPr/>
                    <a:lstStyle/>
                    <a:p>
                      <a:r>
                        <a:rPr lang="fr-FR" sz="1400" dirty="0" err="1" smtClean="0"/>
                        <a:t>Bupestre</a:t>
                      </a:r>
                      <a:r>
                        <a:rPr lang="fr-FR" sz="1400" dirty="0" smtClean="0"/>
                        <a:t>  </a:t>
                      </a:r>
                      <a:r>
                        <a:rPr lang="fr-FR" sz="1400" b="1" baseline="0" dirty="0" smtClean="0">
                          <a:solidFill>
                            <a:srgbClr val="7030A0"/>
                          </a:solidFill>
                        </a:rPr>
                        <a:t>I</a:t>
                      </a:r>
                      <a:r>
                        <a:rPr lang="fr-FR" sz="1400" dirty="0" smtClean="0"/>
                        <a:t>     </a:t>
                      </a:r>
                      <a:r>
                        <a:rPr lang="fr-FR" sz="1400" i="1" dirty="0" err="1" smtClean="0"/>
                        <a:t>Lampra</a:t>
                      </a:r>
                      <a:r>
                        <a:rPr lang="fr-FR" sz="1400" i="1" dirty="0" smtClean="0"/>
                        <a:t> </a:t>
                      </a:r>
                      <a:r>
                        <a:rPr lang="fr-FR" sz="1400" i="1" dirty="0" err="1" smtClean="0"/>
                        <a:t>festiva</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Dessèchement</a:t>
                      </a:r>
                      <a:r>
                        <a:rPr lang="fr-FR" sz="1200" baseline="0" dirty="0" smtClean="0"/>
                        <a:t> de certaines branches du à la présence de galeries réalisées par des larves blanches à « tête » large. Présence éventuelle de coléoptère allongés (6 à 8 mm) verts ponctués de bleu, métalliques.</a:t>
                      </a:r>
                      <a:endParaRPr lang="fr-FR" sz="1200" dirty="0"/>
                    </a:p>
                  </a:txBody>
                  <a:tcPr marL="91455" marR="91455" marT="45726" marB="45726"/>
                </a:tc>
                <a:tc>
                  <a:txBody>
                    <a:bodyPr/>
                    <a:lstStyle/>
                    <a:p>
                      <a:r>
                        <a:rPr lang="fr-FR" sz="1200" dirty="0" smtClean="0"/>
                        <a:t>Détruire les branches infectées.</a:t>
                      </a:r>
                    </a:p>
                    <a:p>
                      <a:r>
                        <a:rPr lang="fr-FR" sz="1200" dirty="0" smtClean="0"/>
                        <a:t>Pulvériser</a:t>
                      </a:r>
                      <a:r>
                        <a:rPr lang="fr-FR" sz="1200" baseline="0" dirty="0" smtClean="0"/>
                        <a:t> des insecticides systémiques (</a:t>
                      </a:r>
                      <a:r>
                        <a:rPr lang="fr-FR" sz="1200" baseline="0" dirty="0" err="1" smtClean="0"/>
                        <a:t>Vamidothion</a:t>
                      </a:r>
                      <a:r>
                        <a:rPr lang="fr-FR" sz="1200" baseline="0" dirty="0" smtClean="0"/>
                        <a:t>, </a:t>
                      </a:r>
                      <a:r>
                        <a:rPr lang="fr-FR" sz="1200" baseline="0" dirty="0" err="1" smtClean="0"/>
                        <a:t>Mévinphos</a:t>
                      </a:r>
                      <a:r>
                        <a:rPr lang="fr-FR" sz="1200" baseline="0" dirty="0" smtClean="0"/>
                        <a:t>), en été (Hémisphère nord).</a:t>
                      </a:r>
                      <a:endParaRPr lang="fr-FR" sz="1200" dirty="0"/>
                    </a:p>
                  </a:txBody>
                  <a:tcPr marL="91455" marR="91455" marT="45726" marB="45726"/>
                </a:tc>
                <a:tc>
                  <a:txBody>
                    <a:bodyPr/>
                    <a:lstStyle/>
                    <a:p>
                      <a:r>
                        <a:rPr lang="fr-FR" sz="1400" dirty="0" smtClean="0"/>
                        <a:t>Genévrier (</a:t>
                      </a:r>
                      <a:r>
                        <a:rPr lang="fr-FR" sz="1400" dirty="0" err="1" smtClean="0"/>
                        <a:t>Juniperus</a:t>
                      </a:r>
                      <a:r>
                        <a:rPr lang="fr-FR" sz="1400" dirty="0" smtClean="0"/>
                        <a:t>).</a:t>
                      </a:r>
                    </a:p>
                    <a:p>
                      <a:r>
                        <a:rPr lang="fr-FR" sz="1400" dirty="0" smtClean="0"/>
                        <a:t>Chêne</a:t>
                      </a:r>
                      <a:endParaRPr lang="fr-FR" sz="1400" dirty="0"/>
                    </a:p>
                  </a:txBody>
                  <a:tcPr marL="91455" marR="91455" marT="45726" marB="45726"/>
                </a:tc>
              </a:tr>
              <a:tr h="1005979">
                <a:tc>
                  <a:txBody>
                    <a:bodyPr/>
                    <a:lstStyle/>
                    <a:p>
                      <a:r>
                        <a:rPr lang="fr-FR" sz="1400" dirty="0" smtClean="0"/>
                        <a:t>Capricorne  </a:t>
                      </a:r>
                      <a:r>
                        <a:rPr lang="fr-FR" sz="1400" b="1" baseline="0" dirty="0" smtClean="0">
                          <a:solidFill>
                            <a:srgbClr val="7030A0"/>
                          </a:solidFill>
                        </a:rPr>
                        <a:t>I</a:t>
                      </a:r>
                      <a:r>
                        <a:rPr lang="fr-FR" sz="1400" dirty="0" smtClean="0"/>
                        <a:t> </a:t>
                      </a:r>
                    </a:p>
                    <a:p>
                      <a:r>
                        <a:rPr lang="fr-FR" sz="1400" i="1" dirty="0" err="1" smtClean="0"/>
                        <a:t>Cerambyx</a:t>
                      </a:r>
                      <a:r>
                        <a:rPr lang="fr-FR" sz="1400" i="1" dirty="0" smtClean="0"/>
                        <a:t> </a:t>
                      </a:r>
                      <a:r>
                        <a:rPr lang="fr-FR" sz="1400" i="1" dirty="0" err="1" smtClean="0"/>
                        <a:t>scopolii</a:t>
                      </a:r>
                      <a:endParaRPr lang="fr-FR" sz="1400" i="1" dirty="0" smtClean="0"/>
                    </a:p>
                    <a:p>
                      <a:r>
                        <a:rPr lang="fr-FR" sz="1400" i="1" dirty="0" err="1" smtClean="0"/>
                        <a:t>Morinus</a:t>
                      </a:r>
                      <a:r>
                        <a:rPr lang="fr-FR" sz="1400" i="1" dirty="0" smtClean="0"/>
                        <a:t> </a:t>
                      </a:r>
                      <a:r>
                        <a:rPr lang="fr-FR" sz="1400" i="1" dirty="0" err="1" smtClean="0"/>
                        <a:t>apser</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Dessèchement</a:t>
                      </a:r>
                      <a:r>
                        <a:rPr lang="fr-FR" sz="1200" baseline="0" dirty="0" smtClean="0"/>
                        <a:t> des branches du à des galeries aplaties creusées par des larves blanches (30-80 </a:t>
                      </a:r>
                      <a:r>
                        <a:rPr lang="fr-FR" sz="1200" baseline="0" dirty="0" err="1" smtClean="0"/>
                        <a:t>mmn</a:t>
                      </a:r>
                      <a:r>
                        <a:rPr lang="fr-FR" sz="1200" baseline="0" dirty="0" smtClean="0"/>
                        <a:t>). Présence de coléoptères noirs (20-40 mn) dotés de très longues antennes.</a:t>
                      </a:r>
                      <a:endParaRPr lang="fr-FR" sz="1200" dirty="0"/>
                    </a:p>
                  </a:txBody>
                  <a:tcPr marL="91455" marR="91455" marT="45726" marB="45726"/>
                </a:tc>
                <a:tc>
                  <a:txBody>
                    <a:bodyPr/>
                    <a:lstStyle/>
                    <a:p>
                      <a:r>
                        <a:rPr lang="fr-FR" sz="1200" dirty="0" smtClean="0"/>
                        <a:t>Détruire</a:t>
                      </a:r>
                      <a:r>
                        <a:rPr lang="fr-FR" sz="1200" baseline="0" dirty="0" smtClean="0"/>
                        <a:t> les arbres morts.</a:t>
                      </a:r>
                    </a:p>
                    <a:p>
                      <a:r>
                        <a:rPr lang="fr-FR" sz="1200" baseline="0" dirty="0" smtClean="0"/>
                        <a:t>Elaguer les branches infestées.</a:t>
                      </a:r>
                    </a:p>
                    <a:p>
                      <a:r>
                        <a:rPr lang="fr-FR" sz="1200" dirty="0" smtClean="0"/>
                        <a:t>Détruire</a:t>
                      </a:r>
                      <a:r>
                        <a:rPr lang="fr-FR" sz="1200" baseline="0" dirty="0" smtClean="0"/>
                        <a:t>  si possible les larves dans leur galerie à l’aide d’un fil de fer.</a:t>
                      </a:r>
                      <a:endParaRPr lang="fr-FR" sz="1200" dirty="0"/>
                    </a:p>
                  </a:txBody>
                  <a:tcPr marL="91455" marR="91455" marT="45726" marB="45726"/>
                </a:tc>
                <a:tc>
                  <a:txBody>
                    <a:bodyPr/>
                    <a:lstStyle/>
                    <a:p>
                      <a:r>
                        <a:rPr lang="fr-FR" sz="1400" dirty="0" smtClean="0"/>
                        <a:t>Hêtre, Pin (</a:t>
                      </a:r>
                      <a:r>
                        <a:rPr lang="fr-FR" sz="1400" dirty="0" err="1" smtClean="0"/>
                        <a:t>pinus</a:t>
                      </a:r>
                      <a:r>
                        <a:rPr lang="fr-FR" sz="1400" dirty="0" smtClean="0"/>
                        <a:t>), Saule,</a:t>
                      </a:r>
                    </a:p>
                    <a:p>
                      <a:r>
                        <a:rPr lang="fr-FR" sz="1400" dirty="0" smtClean="0"/>
                        <a:t>Chêne,</a:t>
                      </a:r>
                      <a:r>
                        <a:rPr lang="fr-FR" sz="1400" baseline="0" dirty="0" smtClean="0"/>
                        <a:t> Noisetier.</a:t>
                      </a:r>
                      <a:endParaRPr lang="fr-FR" sz="1400" dirty="0"/>
                    </a:p>
                  </a:txBody>
                  <a:tcPr marL="91455" marR="91455" marT="45726" marB="45726"/>
                </a:tc>
              </a:tr>
              <a:tr h="1036463">
                <a:tc>
                  <a:txBody>
                    <a:bodyPr/>
                    <a:lstStyle/>
                    <a:p>
                      <a:r>
                        <a:rPr lang="fr-FR" sz="1400" dirty="0" smtClean="0"/>
                        <a:t>Chrysomèle  </a:t>
                      </a:r>
                      <a:r>
                        <a:rPr lang="fr-FR" sz="1400" b="1" baseline="0" dirty="0" smtClean="0">
                          <a:solidFill>
                            <a:srgbClr val="7030A0"/>
                          </a:solidFill>
                        </a:rPr>
                        <a:t>I</a:t>
                      </a:r>
                      <a:r>
                        <a:rPr lang="fr-FR" sz="1400" dirty="0" smtClean="0"/>
                        <a:t>   </a:t>
                      </a:r>
                    </a:p>
                    <a:p>
                      <a:r>
                        <a:rPr lang="fr-FR" sz="1200" i="1" dirty="0" err="1" smtClean="0"/>
                        <a:t>Plagiodera</a:t>
                      </a:r>
                      <a:r>
                        <a:rPr lang="fr-FR" sz="1200" i="1" dirty="0" smtClean="0"/>
                        <a:t> </a:t>
                      </a:r>
                      <a:r>
                        <a:rPr lang="fr-FR" sz="1200" i="1" dirty="0" err="1" smtClean="0"/>
                        <a:t>versicolor</a:t>
                      </a:r>
                      <a:endParaRPr lang="fr-FR" sz="1200" i="1" dirty="0" smtClean="0"/>
                    </a:p>
                    <a:p>
                      <a:r>
                        <a:rPr lang="fr-FR" sz="1200" i="1" dirty="0" err="1" smtClean="0"/>
                        <a:t>Phyllodecta</a:t>
                      </a:r>
                      <a:r>
                        <a:rPr lang="fr-FR" sz="1200" i="1" baseline="0" dirty="0" smtClean="0"/>
                        <a:t> vi..</a:t>
                      </a:r>
                    </a:p>
                    <a:p>
                      <a:r>
                        <a:rPr lang="fr-FR" sz="1200" i="1" baseline="0" dirty="0" err="1" smtClean="0"/>
                        <a:t>Melasoma</a:t>
                      </a:r>
                      <a:r>
                        <a:rPr lang="fr-FR" sz="1200" i="1" baseline="0" dirty="0" smtClean="0"/>
                        <a:t> </a:t>
                      </a:r>
                      <a:r>
                        <a:rPr lang="fr-FR" sz="1200" i="1" baseline="0" dirty="0" err="1" smtClean="0"/>
                        <a:t>saliceti</a:t>
                      </a:r>
                      <a:r>
                        <a:rPr lang="fr-FR" sz="1200" i="1" baseline="0" dirty="0" smtClean="0"/>
                        <a:t>..</a:t>
                      </a:r>
                      <a:endParaRPr lang="fr-FR" sz="1200" i="1" dirty="0"/>
                    </a:p>
                  </a:txBody>
                  <a:tcPr marL="91455" marR="91455" marT="45726" marB="45726"/>
                </a:tc>
                <a:tc>
                  <a:txBody>
                    <a:bodyPr/>
                    <a:lstStyle/>
                    <a:p>
                      <a:endParaRPr lang="fr-FR" sz="1400" dirty="0"/>
                    </a:p>
                  </a:txBody>
                  <a:tcPr marL="91455" marR="91455" marT="45726" marB="45726"/>
                </a:tc>
                <a:tc>
                  <a:txBody>
                    <a:bodyPr/>
                    <a:lstStyle/>
                    <a:p>
                      <a:r>
                        <a:rPr lang="fr-FR" sz="1200" dirty="0" smtClean="0"/>
                        <a:t>Feuille</a:t>
                      </a:r>
                      <a:r>
                        <a:rPr lang="fr-FR" sz="1200" baseline="0" dirty="0" smtClean="0"/>
                        <a:t>s broutées par des larves globuleuses (3-10 mn) et par des coléoptère hémisphériques (2-5 mn) bleu-verdâtre, (4 mn) doré-verdâtre, (5-7 mn) cuivrés, (6-9 mn) rouges …</a:t>
                      </a:r>
                      <a:endParaRPr lang="fr-FR" sz="1200" dirty="0"/>
                    </a:p>
                  </a:txBody>
                  <a:tcPr marL="91455" marR="91455" marT="45726" marB="45726"/>
                </a:tc>
                <a:tc>
                  <a:txBody>
                    <a:bodyPr/>
                    <a:lstStyle/>
                    <a:p>
                      <a:r>
                        <a:rPr lang="fr-FR" sz="1400" dirty="0" smtClean="0"/>
                        <a:t>Pulvériser des insecticides du</a:t>
                      </a:r>
                      <a:r>
                        <a:rPr lang="fr-FR" sz="1400" baseline="0" dirty="0" smtClean="0"/>
                        <a:t> type </a:t>
                      </a:r>
                      <a:r>
                        <a:rPr lang="fr-FR" sz="1400" dirty="0" err="1" smtClean="0"/>
                        <a:t>Parathion</a:t>
                      </a:r>
                      <a:r>
                        <a:rPr lang="fr-FR" sz="1400" dirty="0" smtClean="0"/>
                        <a:t>, Lindane, </a:t>
                      </a:r>
                      <a:r>
                        <a:rPr lang="fr-FR" sz="1400" dirty="0" err="1" smtClean="0"/>
                        <a:t>Endosulfan</a:t>
                      </a:r>
                      <a:endParaRPr lang="fr-FR" sz="1400" dirty="0"/>
                    </a:p>
                  </a:txBody>
                  <a:tcPr marL="91455" marR="91455" marT="45726" marB="45726"/>
                </a:tc>
                <a:tc>
                  <a:txBody>
                    <a:bodyPr/>
                    <a:lstStyle/>
                    <a:p>
                      <a:r>
                        <a:rPr lang="fr-FR" sz="1400" dirty="0" smtClean="0"/>
                        <a:t>Saule</a:t>
                      </a:r>
                      <a:endParaRPr lang="fr-FR" sz="1400" dirty="0"/>
                    </a:p>
                  </a:txBody>
                  <a:tcPr marL="91455" marR="91455" marT="45726" marB="45726"/>
                </a:tc>
              </a:tr>
              <a:tr h="1554694">
                <a:tc>
                  <a:txBody>
                    <a:bodyPr/>
                    <a:lstStyle/>
                    <a:p>
                      <a:r>
                        <a:rPr lang="fr-FR" sz="1400" dirty="0" smtClean="0"/>
                        <a:t>Pourridiés</a:t>
                      </a:r>
                      <a:r>
                        <a:rPr lang="fr-FR" sz="1400" baseline="0" dirty="0" smtClean="0"/>
                        <a:t>    </a:t>
                      </a:r>
                      <a:r>
                        <a:rPr lang="fr-FR" sz="1400" b="1" baseline="0" dirty="0" smtClean="0">
                          <a:solidFill>
                            <a:srgbClr val="7030A0"/>
                          </a:solidFill>
                        </a:rPr>
                        <a:t>C</a:t>
                      </a:r>
                      <a:endParaRPr lang="fr-FR" sz="1400" baseline="0" dirty="0" smtClean="0"/>
                    </a:p>
                    <a:p>
                      <a:r>
                        <a:rPr lang="fr-FR" sz="1400" i="1" baseline="0" dirty="0" err="1" smtClean="0"/>
                        <a:t>Armillaria</a:t>
                      </a:r>
                      <a:r>
                        <a:rPr lang="fr-FR" sz="1400" i="1" baseline="0" dirty="0" smtClean="0"/>
                        <a:t> </a:t>
                      </a:r>
                      <a:r>
                        <a:rPr lang="fr-FR" sz="1400" i="1" baseline="0" dirty="0" err="1" smtClean="0"/>
                        <a:t>mellea</a:t>
                      </a:r>
                      <a:r>
                        <a:rPr lang="fr-FR" sz="1400" i="1" baseline="0" dirty="0" smtClean="0"/>
                        <a:t>, </a:t>
                      </a:r>
                      <a:r>
                        <a:rPr lang="fr-FR" sz="1400" i="1" baseline="0" dirty="0" err="1" smtClean="0"/>
                        <a:t>Rosellinia</a:t>
                      </a:r>
                      <a:r>
                        <a:rPr lang="fr-FR" sz="1400" i="1" baseline="0" dirty="0" smtClean="0"/>
                        <a:t> </a:t>
                      </a:r>
                      <a:r>
                        <a:rPr lang="fr-FR" sz="1400" i="1" baseline="0" dirty="0" err="1" smtClean="0"/>
                        <a:t>ps</a:t>
                      </a:r>
                      <a:r>
                        <a:rPr lang="fr-FR" sz="1400" i="1" baseline="0" dirty="0" smtClean="0"/>
                        <a:t>.</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Dépérissement</a:t>
                      </a:r>
                      <a:r>
                        <a:rPr lang="fr-FR" sz="1200" baseline="0" dirty="0" smtClean="0"/>
                        <a:t> brutal des arbres entraînant une chute des feuilles. </a:t>
                      </a:r>
                    </a:p>
                    <a:p>
                      <a:r>
                        <a:rPr lang="fr-FR" sz="1200" baseline="0" dirty="0" smtClean="0"/>
                        <a:t>Sur les sujets adultes, pourriture du bois de la base du tronc et des racines, présence d’un feutrage blanc et de gros filaments noirs sous l’écorce.</a:t>
                      </a:r>
                      <a:endParaRPr lang="fr-FR" sz="1200" dirty="0"/>
                    </a:p>
                  </a:txBody>
                  <a:tcPr marL="91455" marR="91455" marT="45726" marB="45726"/>
                </a:tc>
                <a:tc>
                  <a:txBody>
                    <a:bodyPr/>
                    <a:lstStyle/>
                    <a:p>
                      <a:r>
                        <a:rPr lang="fr-FR" sz="1200" dirty="0" smtClean="0"/>
                        <a:t>En</a:t>
                      </a:r>
                      <a:r>
                        <a:rPr lang="fr-FR" sz="1200" baseline="0" dirty="0" smtClean="0"/>
                        <a:t> pépinière, désinfecter le sol à la vapeur. Lutter contre les excès d’humidité,. Détruire les plantes malades. Planter  en sol sain (ou désinfectés). Creuser une tranchée autour des arbres malades pour enrayer la propagation de la maladie.</a:t>
                      </a:r>
                      <a:endParaRPr lang="fr-FR" sz="1200" dirty="0"/>
                    </a:p>
                  </a:txBody>
                  <a:tcPr marL="91455" marR="91455" marT="45726" marB="45726"/>
                </a:tc>
                <a:tc>
                  <a:txBody>
                    <a:bodyPr/>
                    <a:lstStyle/>
                    <a:p>
                      <a:r>
                        <a:rPr lang="fr-FR" sz="1400" dirty="0" smtClean="0"/>
                        <a:t>Agrumes (citrus</a:t>
                      </a:r>
                      <a:r>
                        <a:rPr lang="fr-FR" sz="1400" baseline="0" dirty="0" smtClean="0"/>
                        <a:t> …), mûrier, vignes, </a:t>
                      </a:r>
                      <a:r>
                        <a:rPr lang="fr-FR" sz="1400" baseline="0" dirty="0" err="1" smtClean="0"/>
                        <a:t>ailanthe</a:t>
                      </a:r>
                      <a:r>
                        <a:rPr lang="fr-FR" sz="1400" baseline="0" dirty="0" smtClean="0"/>
                        <a:t> …</a:t>
                      </a:r>
                      <a:endParaRPr lang="fr-FR" sz="1400" dirty="0"/>
                    </a:p>
                  </a:txBody>
                  <a:tcPr marL="91455" marR="91455" marT="45726" marB="45726"/>
                </a:tc>
              </a:tr>
            </a:tbl>
          </a:graphicData>
        </a:graphic>
      </p:graphicFrame>
      <p:pic>
        <p:nvPicPr>
          <p:cNvPr id="221227" name="Image 12" descr="Lampra festiv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89138"/>
            <a:ext cx="9144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8" name="Image 13" descr="Cerambyx scopoli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781300"/>
            <a:ext cx="5826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9" name="Image 14" descr="Plagiodera versicolo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4005263"/>
            <a:ext cx="7921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0" name="Image 15" descr="Pourridié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4941888"/>
            <a:ext cx="7921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1" name="Image 16" descr="Pourridiés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9925" y="260350"/>
            <a:ext cx="143986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232" name="Rectangle 17"/>
          <p:cNvSpPr>
            <a:spLocks noChangeArrowheads="1"/>
          </p:cNvSpPr>
          <p:nvPr/>
        </p:nvSpPr>
        <p:spPr bwMode="auto">
          <a:xfrm>
            <a:off x="4500563" y="981075"/>
            <a:ext cx="257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7030A0"/>
                </a:solidFill>
              </a:rPr>
              <a:t>Attaque de pourridiés sur vignes </a:t>
            </a:r>
            <a:r>
              <a:rPr lang="fr-FR" sz="1200" b="0">
                <a:solidFill>
                  <a:srgbClr val="7030A0"/>
                </a:solidFill>
                <a:sym typeface="Symbol" pitchFamily="18" charset="2"/>
              </a:rPr>
              <a:t></a:t>
            </a:r>
            <a:endParaRPr lang="fr-F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FE1A8D7-7A29-465F-938F-A78BBF939E00}" type="slidenum">
              <a:rPr lang="fr-FR" sz="1200" b="0">
                <a:solidFill>
                  <a:schemeClr val="tx1">
                    <a:tint val="75000"/>
                  </a:schemeClr>
                </a:solidFill>
                <a:latin typeface="Times New Roman" pitchFamily="18" charset="0"/>
              </a:rPr>
              <a:pPr algn="r" fontAlgn="auto">
                <a:spcBef>
                  <a:spcPts val="0"/>
                </a:spcBef>
                <a:spcAft>
                  <a:spcPts val="0"/>
                </a:spcAft>
                <a:defRPr/>
              </a:pPr>
              <a:t>232</a:t>
            </a:fld>
            <a:endParaRPr lang="fr-FR" sz="1200" b="0" dirty="0">
              <a:solidFill>
                <a:schemeClr val="tx1">
                  <a:tint val="75000"/>
                </a:schemeClr>
              </a:solidFill>
              <a:latin typeface="Times New Roman" pitchFamily="18" charset="0"/>
            </a:endParaRPr>
          </a:p>
        </p:txBody>
      </p:sp>
      <p:sp>
        <p:nvSpPr>
          <p:cNvPr id="222211" name="ZoneTexte 4"/>
          <p:cNvSpPr txBox="1">
            <a:spLocks noChangeArrowheads="1"/>
          </p:cNvSpPr>
          <p:nvPr/>
        </p:nvSpPr>
        <p:spPr bwMode="auto">
          <a:xfrm>
            <a:off x="0" y="928688"/>
            <a:ext cx="89646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a:t>
            </a:r>
            <a:endParaRPr lang="fr-FR" sz="1600" b="0">
              <a:solidFill>
                <a:schemeClr val="folHlink"/>
              </a:solidFill>
              <a:latin typeface="Comic Sans MS" pitchFamily="66" charset="0"/>
            </a:endParaRPr>
          </a:p>
          <a:p>
            <a:pPr algn="just" eaLnBrk="1" hangingPunct="1"/>
            <a:endParaRPr lang="fr-FR" sz="1600" b="0">
              <a:solidFill>
                <a:srgbClr val="6600CC"/>
              </a:solidFill>
              <a:latin typeface="Comic Sans MS" pitchFamily="66" charset="0"/>
            </a:endParaRPr>
          </a:p>
          <a:p>
            <a:pPr eaLnBrk="1" hangingPunct="1"/>
            <a:r>
              <a:rPr lang="fr-FR" sz="1600">
                <a:solidFill>
                  <a:srgbClr val="6600CC"/>
                </a:solidFill>
                <a:latin typeface="Comic Sans MS" pitchFamily="66" charset="0"/>
              </a:rPr>
              <a:t>=&gt; Petits rappels :</a:t>
            </a:r>
            <a:r>
              <a:rPr lang="fr-FR" sz="1600">
                <a:latin typeface="Comic Sans MS" pitchFamily="66" charset="0"/>
              </a:rPr>
              <a:t> </a:t>
            </a:r>
            <a:endParaRPr lang="fr-FR" sz="1600" b="0">
              <a:solidFill>
                <a:srgbClr val="6600CC"/>
              </a:solidFill>
              <a:latin typeface="Comic Sans MS" pitchFamily="66" charset="0"/>
            </a:endParaRPr>
          </a:p>
          <a:p>
            <a:pPr algn="just" eaLnBrk="1" hangingPunct="1">
              <a:buFontTx/>
              <a:buChar char="•"/>
            </a:pPr>
            <a:r>
              <a:rPr lang="fr-FR" sz="1600" b="0">
                <a:solidFill>
                  <a:srgbClr val="6600CC"/>
                </a:solidFill>
                <a:latin typeface="Comic Sans MS" pitchFamily="66" charset="0"/>
              </a:rPr>
              <a:t>« </a:t>
            </a:r>
            <a:r>
              <a:rPr lang="fr-FR" sz="1600" b="0" i="1">
                <a:solidFill>
                  <a:srgbClr val="6600CC"/>
                </a:solidFill>
                <a:latin typeface="Comic Sans MS" pitchFamily="66" charset="0"/>
              </a:rPr>
              <a:t>Quand on intervient immédiatement, un verre d'eau éteint un départ de feu. Une minute après, un seau suffit. Dans les 5 mn, 600 litres sont nécessaire. Au-delà, les grands moyens doivent être déployés (camions de pompiers, Avions ou hélicoptère largueur d’eau …)</a:t>
            </a:r>
            <a:r>
              <a:rPr lang="fr-FR" sz="1600" b="0">
                <a:solidFill>
                  <a:srgbClr val="6600CC"/>
                </a:solidFill>
                <a:latin typeface="Comic Sans MS" pitchFamily="66" charset="0"/>
              </a:rPr>
              <a:t> ».</a:t>
            </a:r>
          </a:p>
          <a:p>
            <a:pPr algn="just" eaLnBrk="1" hangingPunct="1"/>
            <a:endParaRPr lang="fr-FR" sz="1600" b="0">
              <a:solidFill>
                <a:srgbClr val="6600CC"/>
              </a:solidFill>
              <a:latin typeface="Comic Sans MS" pitchFamily="66" charset="0"/>
            </a:endParaRPr>
          </a:p>
          <a:p>
            <a:pPr algn="just" eaLnBrk="1" hangingPunct="1">
              <a:buFontTx/>
              <a:buChar char="•"/>
            </a:pPr>
            <a:r>
              <a:rPr lang="fr-FR" sz="1600" b="0" u="sng">
                <a:solidFill>
                  <a:srgbClr val="6600CC"/>
                </a:solidFill>
                <a:latin typeface="Comic Sans MS" pitchFamily="66" charset="0"/>
              </a:rPr>
              <a:t>Cause de départ de feux</a:t>
            </a:r>
            <a:r>
              <a:rPr lang="fr-FR" sz="1600" b="0">
                <a:solidFill>
                  <a:srgbClr val="6600CC"/>
                </a:solidFill>
                <a:latin typeface="Comic Sans MS" pitchFamily="66" charset="0"/>
              </a:rPr>
              <a:t>: lignes électriques, décharges incontrôlées, fumeurs, feux de camp ou allumés par les éleveurs, activités agricoles et forestières non maîtrisés, forêt mal entretenue, avec sous-bois non débroussaillés =&gt; et donc accumulation combustible hautement</a:t>
            </a:r>
            <a:r>
              <a:rPr lang="fr-FR" sz="1600" b="0">
                <a:latin typeface="Comic Sans MS" pitchFamily="66" charset="0"/>
              </a:rPr>
              <a:t> </a:t>
            </a:r>
            <a:r>
              <a:rPr lang="fr-FR" sz="1600" b="0">
                <a:solidFill>
                  <a:srgbClr val="6600CC"/>
                </a:solidFill>
                <a:latin typeface="Comic Sans MS" pitchFamily="66" charset="0"/>
              </a:rPr>
              <a:t>inflammable, foudre, vents chauds, canicules, très fortes chaleurs en association avec des espèces très inflammables et/ou pyrogènes (eucalyptus, certains pins, dégageant des essences et vapeurs très inflammables …). Ces causes dépendent souvent de l’endroit : </a:t>
            </a:r>
          </a:p>
          <a:p>
            <a:pPr algn="just" eaLnBrk="1" hangingPunct="1"/>
            <a:r>
              <a:rPr lang="fr-FR" sz="1600" b="0">
                <a:solidFill>
                  <a:srgbClr val="6600CC"/>
                </a:solidFill>
                <a:latin typeface="Comic Sans MS" pitchFamily="66" charset="0"/>
              </a:rPr>
              <a:t>a) de la texture du sol (de la structure de la biomasse), b) du type de peuplement forestier, c) des conditions atmosphériques (vent chaud et sec …), d) de la densité de la foudre, e) de la densité du peuplement humain (source : Pr. Max Moritz, Université de Californie).</a:t>
            </a:r>
          </a:p>
          <a:p>
            <a:pPr algn="just" eaLnBrk="1" hangingPunct="1"/>
            <a:r>
              <a:rPr lang="fr-FR" sz="1200" b="0">
                <a:solidFill>
                  <a:srgbClr val="6600CC"/>
                </a:solidFill>
                <a:latin typeface="Comic Sans MS" pitchFamily="66" charset="0"/>
              </a:rPr>
              <a:t>Le réchauffement climatique augmente aussi l’inflammabilité des forêts.</a:t>
            </a:r>
          </a:p>
          <a:p>
            <a:pPr algn="just" eaLnBrk="1" hangingPunct="1"/>
            <a:endParaRPr lang="fr-FR" sz="1600" b="0" u="sng">
              <a:solidFill>
                <a:schemeClr val="folHlink"/>
              </a:solidFill>
              <a:latin typeface="Comic Sans MS" pitchFamily="66" charset="0"/>
            </a:endParaRPr>
          </a:p>
          <a:p>
            <a:pPr algn="just" eaLnBrk="1" hangingPunct="1"/>
            <a:r>
              <a:rPr lang="fr-FR" sz="1600" b="0">
                <a:solidFill>
                  <a:srgbClr val="6600CC"/>
                </a:solidFill>
                <a:latin typeface="Comic Sans MS" pitchFamily="66" charset="0"/>
              </a:rPr>
              <a:t>Dans beaucoup de pays, il y a peu de soucis de préservation des forêts et de prévenir les feux de forêt. On y mets le feu pour n’importe quelle raison (la culture sur brûlis, la chasse la vengeance, etc.). </a:t>
            </a:r>
            <a:r>
              <a:rPr lang="fr-FR" sz="1600" b="0">
                <a:solidFill>
                  <a:srgbClr val="FF0000"/>
                </a:solidFill>
                <a:latin typeface="Comic Sans MS" pitchFamily="66" charset="0"/>
              </a:rPr>
              <a:t>Souvent les campagnes de reforestation peuvent être réduire à néant, à cause d’un simple feu, d’un manque de moyen et de conscience des populations.</a:t>
            </a:r>
          </a:p>
          <a:p>
            <a:pPr algn="just" eaLnBrk="1" hangingPunct="1"/>
            <a:r>
              <a:rPr lang="fr-FR" sz="1600" b="0">
                <a:solidFill>
                  <a:srgbClr val="6600CC"/>
                </a:solidFill>
                <a:latin typeface="Comic Sans MS" pitchFamily="66" charset="0"/>
              </a:rPr>
              <a:t>Parmi les causes humaines dans le sud de la France : négligence ou accident (43%), incendies criminels (34%). </a:t>
            </a:r>
            <a:r>
              <a:rPr lang="fr-FR" sz="1200" b="0">
                <a:solidFill>
                  <a:srgbClr val="6600CC"/>
                </a:solidFill>
                <a:latin typeface="Comic Sans MS" pitchFamily="66" charset="0"/>
              </a:rPr>
              <a:t>Source : </a:t>
            </a:r>
            <a:r>
              <a:rPr lang="fr-FR" sz="1200" b="0" i="1">
                <a:latin typeface="Comic Sans MS" pitchFamily="66" charset="0"/>
                <a:hlinkClick r:id="rId2"/>
              </a:rPr>
              <a:t>Feux</a:t>
            </a:r>
            <a:r>
              <a:rPr lang="fr-FR" sz="1200" b="0">
                <a:latin typeface="Comic Sans MS" pitchFamily="66" charset="0"/>
                <a:hlinkClick r:id="rId2"/>
              </a:rPr>
              <a:t> de forêt dans la région méditerranéenne</a:t>
            </a:r>
            <a:r>
              <a:rPr lang="fr-FR" sz="1200" b="0">
                <a:latin typeface="Comic Sans MS" pitchFamily="66" charset="0"/>
              </a:rPr>
              <a:t>, </a:t>
            </a:r>
            <a:r>
              <a:rPr lang="fr-FR" sz="1200" b="0">
                <a:latin typeface="Comic Sans MS" pitchFamily="66" charset="0"/>
                <a:hlinkClick r:id="rId2"/>
              </a:rPr>
              <a:t>www.fao.org/docrep/x1880f/x1880f07.htm</a:t>
            </a:r>
            <a:r>
              <a:rPr lang="fr-FR" sz="1200" b="0">
                <a:latin typeface="Comic Sans MS" pitchFamily="66" charset="0"/>
              </a:rPr>
              <a: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2213" name="Picture 11" descr="feuxCa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15888"/>
            <a:ext cx="122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3E7C7B7-FF2F-4290-AC7E-CDD8F94AA7AB}" type="slidenum">
              <a:rPr lang="fr-FR" sz="1200" b="0">
                <a:solidFill>
                  <a:schemeClr val="tx1">
                    <a:tint val="75000"/>
                  </a:schemeClr>
                </a:solidFill>
                <a:latin typeface="Times New Roman" pitchFamily="18" charset="0"/>
              </a:rPr>
              <a:pPr algn="r" fontAlgn="auto">
                <a:spcBef>
                  <a:spcPts val="0"/>
                </a:spcBef>
                <a:spcAft>
                  <a:spcPts val="0"/>
                </a:spcAft>
                <a:defRPr/>
              </a:pPr>
              <a:t>233</a:t>
            </a:fld>
            <a:endParaRPr lang="fr-FR" sz="1200" b="0" dirty="0">
              <a:solidFill>
                <a:schemeClr val="tx1">
                  <a:tint val="75000"/>
                </a:schemeClr>
              </a:solidFill>
              <a:latin typeface="Times New Roman" pitchFamily="18" charset="0"/>
            </a:endParaRPr>
          </a:p>
        </p:txBody>
      </p:sp>
      <p:sp>
        <p:nvSpPr>
          <p:cNvPr id="223235" name="ZoneTexte 4"/>
          <p:cNvSpPr txBox="1">
            <a:spLocks noChangeArrowheads="1"/>
          </p:cNvSpPr>
          <p:nvPr/>
        </p:nvSpPr>
        <p:spPr bwMode="auto">
          <a:xfrm>
            <a:off x="0" y="928688"/>
            <a:ext cx="896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a:t>
            </a:r>
            <a:endParaRPr lang="fr-FR" sz="1600" b="0">
              <a:solidFill>
                <a:schemeClr val="folHlink"/>
              </a:solidFill>
              <a:latin typeface="Comic Sans MS" pitchFamily="66" charset="0"/>
            </a:endParaRPr>
          </a:p>
          <a:p>
            <a:pPr algn="just" eaLnBrk="1" hangingPunct="1"/>
            <a:endParaRPr lang="fr-FR" sz="1200" b="0">
              <a:solidFill>
                <a:srgbClr val="6600CC"/>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3237" name="Picture 11" descr="feuxCa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15888"/>
            <a:ext cx="122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1268413"/>
            <a:ext cx="9144000" cy="4186237"/>
          </a:xfrm>
          <a:prstGeom prst="rect">
            <a:avLst/>
          </a:prstGeom>
        </p:spPr>
        <p:txBody>
          <a:bodyPr>
            <a:spAutoFit/>
          </a:bodyPr>
          <a:lstStyle/>
          <a:p>
            <a:pPr algn="just">
              <a:defRPr/>
            </a:pPr>
            <a:endParaRPr lang="fr-FR" sz="1400" b="0" dirty="0">
              <a:solidFill>
                <a:srgbClr val="6600CC"/>
              </a:solidFill>
              <a:latin typeface="Comic Sans MS" pitchFamily="66" charset="0"/>
            </a:endParaRPr>
          </a:p>
          <a:p>
            <a:pPr marL="342900" indent="-342900" algn="just">
              <a:buFontTx/>
              <a:buAutoNum type="alphaLcParenR"/>
              <a:defRPr/>
            </a:pPr>
            <a:r>
              <a:rPr lang="fr-FR" dirty="0">
                <a:solidFill>
                  <a:srgbClr val="6600CC"/>
                </a:solidFill>
              </a:rPr>
              <a:t>développement d'une culture du risque et de la prévention :</a:t>
            </a:r>
          </a:p>
          <a:p>
            <a:pPr marL="342900" indent="-342900" algn="just">
              <a:defRPr/>
            </a:pPr>
            <a:endParaRPr lang="fr-FR" dirty="0">
              <a:solidFill>
                <a:srgbClr val="6600CC"/>
              </a:solidFill>
            </a:endParaRPr>
          </a:p>
          <a:p>
            <a:pPr>
              <a:buFontTx/>
              <a:buChar char="•"/>
              <a:defRPr/>
            </a:pPr>
            <a:r>
              <a:rPr lang="fr-FR" b="0" dirty="0">
                <a:solidFill>
                  <a:srgbClr val="6600CC"/>
                </a:solidFill>
              </a:rPr>
              <a:t>campagnes d'information sur les risques et la prévention auprès du public : </a:t>
            </a:r>
          </a:p>
          <a:p>
            <a:pPr>
              <a:buFontTx/>
              <a:buChar char="•"/>
              <a:defRPr/>
            </a:pPr>
            <a:r>
              <a:rPr lang="fr-FR" b="0" dirty="0">
                <a:solidFill>
                  <a:srgbClr val="6600CC"/>
                </a:solidFill>
              </a:rPr>
              <a:t> formation professionnelle et citoyenne, des habitants, par les pompiers, à la lutte anti-feux.</a:t>
            </a:r>
          </a:p>
          <a:p>
            <a:pPr>
              <a:buFontTx/>
              <a:buChar char="•"/>
              <a:defRPr/>
            </a:pPr>
            <a:r>
              <a:rPr lang="fr-FR" b="0" dirty="0">
                <a:solidFill>
                  <a:srgbClr val="6600CC"/>
                </a:solidFill>
              </a:rPr>
              <a:t>apprendre l'extinction des feux (tous les moyens d'intervention, quels qu'ils soient).</a:t>
            </a:r>
          </a:p>
          <a:p>
            <a:pPr>
              <a:buFontTx/>
              <a:buChar char="•"/>
              <a:defRPr/>
            </a:pPr>
            <a:r>
              <a:rPr lang="fr-FR" b="0" dirty="0">
                <a:solidFill>
                  <a:srgbClr val="6600CC"/>
                </a:solidFill>
              </a:rPr>
              <a:t>et la remise en état (les mesures prises après l'incendie, pour en limiter les effets négatifs).</a:t>
            </a:r>
          </a:p>
          <a:p>
            <a:pPr>
              <a:buFontTx/>
              <a:buChar char="•"/>
              <a:defRPr/>
            </a:pPr>
            <a:r>
              <a:rPr lang="fr-FR" b="0" dirty="0">
                <a:solidFill>
                  <a:srgbClr val="6600CC"/>
                </a:solidFill>
              </a:rPr>
              <a:t>programmes spécifiques destinés aux écoliers, avec interventions de forestiers et de sapeurs-pompiers dans les écoles. </a:t>
            </a:r>
          </a:p>
          <a:p>
            <a:pPr>
              <a:buFontTx/>
              <a:buChar char="•"/>
              <a:defRPr/>
            </a:pPr>
            <a:r>
              <a:rPr lang="fr-FR" b="0" dirty="0">
                <a:solidFill>
                  <a:srgbClr val="6600CC"/>
                </a:solidFill>
              </a:rPr>
              <a:t>spots télévisés, campagne d’affiches, annonces radio de sensibilisation.</a:t>
            </a:r>
          </a:p>
          <a:p>
            <a:pPr>
              <a:buFontTx/>
              <a:buChar char="•"/>
              <a:defRPr/>
            </a:pPr>
            <a:r>
              <a:rPr lang="fr-FR" b="0" dirty="0">
                <a:solidFill>
                  <a:srgbClr val="6600CC"/>
                </a:solidFill>
              </a:rPr>
              <a:t>représentations théâtrales sur les conséquences des feux avec accent sur les risques.</a:t>
            </a:r>
          </a:p>
          <a:p>
            <a:pPr>
              <a:buFontTx/>
              <a:buChar char="•"/>
              <a:defRPr/>
            </a:pPr>
            <a:r>
              <a:rPr lang="fr-FR" b="0" dirty="0">
                <a:solidFill>
                  <a:srgbClr val="6600CC"/>
                </a:solidFill>
              </a:rPr>
              <a:t> faire comprendre les enjeux économiques, écologiques (l’érosion …) de ces feux etc.</a:t>
            </a:r>
          </a:p>
          <a:p>
            <a:pPr>
              <a:buFontTx/>
              <a:buChar char="•"/>
              <a:defRPr/>
            </a:pPr>
            <a:r>
              <a:rPr lang="fr-FR" b="0" dirty="0">
                <a:solidFill>
                  <a:srgbClr val="6600CC"/>
                </a:solidFill>
              </a:rPr>
              <a:t> maîtriser le développement urbain, ne pas construire en zones inflammables. </a:t>
            </a:r>
          </a:p>
        </p:txBody>
      </p:sp>
      <p:pic>
        <p:nvPicPr>
          <p:cNvPr id="223239" name="Picture 25" descr="LandRover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975" y="5418138"/>
            <a:ext cx="13430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Picture 26" descr="camion3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5732463"/>
            <a:ext cx="1304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1" name="Picture 27" descr="camion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5876925"/>
            <a:ext cx="10080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2" name="Text Box 28"/>
          <p:cNvSpPr txBox="1">
            <a:spLocks noChangeArrowheads="1"/>
          </p:cNvSpPr>
          <p:nvPr/>
        </p:nvSpPr>
        <p:spPr bwMode="auto">
          <a:xfrm>
            <a:off x="5795963" y="6583363"/>
            <a:ext cx="2879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Véhicules et camions de pompiers </a:t>
            </a:r>
            <a:r>
              <a:rPr lang="fr-FR" sz="1200" b="0">
                <a:solidFill>
                  <a:srgbClr val="6600CC"/>
                </a:solidFill>
                <a:cs typeface="Arial" charset="0"/>
              </a:rPr>
              <a:t>↑</a:t>
            </a:r>
          </a:p>
        </p:txBody>
      </p:sp>
      <p:sp>
        <p:nvSpPr>
          <p:cNvPr id="223243" name="ZoneTexte 15"/>
          <p:cNvSpPr txBox="1">
            <a:spLocks noChangeArrowheads="1"/>
          </p:cNvSpPr>
          <p:nvPr/>
        </p:nvSpPr>
        <p:spPr bwMode="auto">
          <a:xfrm>
            <a:off x="0" y="5300663"/>
            <a:ext cx="55800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Arial" charset="0"/>
              <a:buChar char="•"/>
            </a:pPr>
            <a:r>
              <a:rPr lang="fr-FR">
                <a:solidFill>
                  <a:srgbClr val="6600CC"/>
                </a:solidFill>
              </a:rPr>
              <a:t> </a:t>
            </a:r>
            <a:r>
              <a:rPr lang="fr-FR" b="0">
                <a:solidFill>
                  <a:srgbClr val="6600CC"/>
                </a:solidFill>
              </a:rPr>
              <a:t>Cartographie des zones à risque (pyro-géographie).</a:t>
            </a:r>
          </a:p>
          <a:p>
            <a:pPr eaLnBrk="1" hangingPunct="1">
              <a:buFont typeface="Arial" charset="0"/>
              <a:buChar char="•"/>
            </a:pPr>
            <a:r>
              <a:rPr lang="fr-FR" b="0">
                <a:solidFill>
                  <a:srgbClr val="6600CC"/>
                </a:solidFill>
              </a:rPr>
              <a:t> Eviter les terres et forêts en fiches, non entretenues</a:t>
            </a:r>
          </a:p>
          <a:p>
            <a:pPr eaLnBrk="1" hangingPunct="1">
              <a:buFont typeface="Arial" charset="0"/>
              <a:buChar char="•"/>
            </a:pPr>
            <a:r>
              <a:rPr lang="fr-FR" b="0">
                <a:solidFill>
                  <a:srgbClr val="6600CC"/>
                </a:solidFill>
              </a:rPr>
              <a:t> Eviter d’assécher les tourbières.</a:t>
            </a:r>
          </a:p>
          <a:p>
            <a:pPr eaLnBrk="1" hangingPunct="1">
              <a:buFont typeface="Arial" charset="0"/>
              <a:buChar char="•"/>
            </a:pPr>
            <a:r>
              <a:rPr lang="fr-FR" b="0">
                <a:solidFill>
                  <a:srgbClr val="6600CC"/>
                </a:solidFill>
              </a:rPr>
              <a:t> Disposer en permanence d’eau, de réserve d’eau, d’extincteurs, à proximité des zones à risques.</a:t>
            </a:r>
            <a:endParaRPr lang="fr-FR">
              <a:solidFill>
                <a:srgbClr val="6600CC"/>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242288-4243-43CA-A493-458277F3D0AE}" type="slidenum">
              <a:rPr lang="fr-FR" sz="1200" b="0">
                <a:solidFill>
                  <a:schemeClr val="tx1">
                    <a:tint val="75000"/>
                  </a:schemeClr>
                </a:solidFill>
                <a:latin typeface="Times New Roman" pitchFamily="18" charset="0"/>
              </a:rPr>
              <a:pPr algn="r" fontAlgn="auto">
                <a:spcBef>
                  <a:spcPts val="0"/>
                </a:spcBef>
                <a:spcAft>
                  <a:spcPts val="0"/>
                </a:spcAft>
                <a:defRPr/>
              </a:pPr>
              <a:t>234</a:t>
            </a:fld>
            <a:endParaRPr lang="fr-FR" sz="1200" b="0" dirty="0">
              <a:solidFill>
                <a:schemeClr val="tx1">
                  <a:tint val="75000"/>
                </a:schemeClr>
              </a:solidFill>
              <a:latin typeface="Times New Roman" pitchFamily="18" charset="0"/>
            </a:endParaRPr>
          </a:p>
        </p:txBody>
      </p:sp>
      <p:sp>
        <p:nvSpPr>
          <p:cNvPr id="224259" name="ZoneTexte 4"/>
          <p:cNvSpPr txBox="1">
            <a:spLocks noChangeArrowheads="1"/>
          </p:cNvSpPr>
          <p:nvPr/>
        </p:nvSpPr>
        <p:spPr bwMode="auto">
          <a:xfrm>
            <a:off x="0" y="928688"/>
            <a:ext cx="896461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b) Les bons gestes (les apprendre)</a:t>
            </a:r>
          </a:p>
          <a:p>
            <a:pPr eaLnBrk="1" hangingPunct="1">
              <a:buFontTx/>
              <a:buChar char="•"/>
            </a:pPr>
            <a:r>
              <a:rPr lang="fr-FR" b="0">
                <a:solidFill>
                  <a:srgbClr val="6600CC"/>
                </a:solidFill>
              </a:rPr>
              <a:t>alerter immédiatement les secours (en France : 112 / 18), en cas de départ de feux, </a:t>
            </a:r>
          </a:p>
          <a:p>
            <a:pPr eaLnBrk="1" hangingPunct="1">
              <a:buFontTx/>
              <a:buChar char="•"/>
            </a:pPr>
            <a:r>
              <a:rPr lang="fr-FR" b="0">
                <a:solidFill>
                  <a:srgbClr val="6600CC"/>
                </a:solidFill>
              </a:rPr>
              <a:t>éviter de fumer ou de faire un barbecue, un feu, en période sèche.</a:t>
            </a:r>
          </a:p>
          <a:p>
            <a:pPr eaLnBrk="1" hangingPunct="1">
              <a:buFontTx/>
              <a:buChar char="•"/>
            </a:pPr>
            <a:r>
              <a:rPr lang="fr-FR" b="0">
                <a:solidFill>
                  <a:srgbClr val="6600CC"/>
                </a:solidFill>
              </a:rPr>
              <a:t>s’entraîner ensemble à « des exercices incendie » dans les zones sensibles.</a:t>
            </a:r>
          </a:p>
          <a:p>
            <a:pPr eaLnBrk="1" hangingPunct="1">
              <a:buFontTx/>
              <a:buChar char="•"/>
            </a:pPr>
            <a:r>
              <a:rPr lang="fr-FR" b="0">
                <a:solidFill>
                  <a:srgbClr val="6600CC"/>
                </a:solidFill>
              </a:rPr>
              <a:t> Installer des panneaux de signalisation et d’alerte sur les risques.</a:t>
            </a:r>
          </a:p>
          <a:p>
            <a:pPr algn="just" eaLnBrk="1" hangingPunct="1"/>
            <a:endParaRPr lang="fr-FR" sz="1600" b="0" u="sng">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4261" name="Picture 5" descr="panneauFeuFor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2924175"/>
            <a:ext cx="9334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6" descr="feuxInter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292417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7" descr="fig1_firedanger_s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063" y="2997200"/>
            <a:ext cx="187483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4" name="Picture 8" descr="fire_hazard_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2781300"/>
            <a:ext cx="1619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5" name="Picture 10" descr="PanneauFeuBoboDiouLasso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2924175"/>
            <a:ext cx="12239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6" name="Picture 11" descr="panneauFeuFor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013" y="2924175"/>
            <a:ext cx="8667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Text Box 13"/>
          <p:cNvSpPr txBox="1">
            <a:spLocks noChangeArrowheads="1"/>
          </p:cNvSpPr>
          <p:nvPr/>
        </p:nvSpPr>
        <p:spPr bwMode="auto">
          <a:xfrm>
            <a:off x="179388" y="4292600"/>
            <a:ext cx="88566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c) La prévention (mesures visant à empêcher les feux de forêt) :</a:t>
            </a:r>
          </a:p>
          <a:p>
            <a:pPr algn="just" eaLnBrk="1" hangingPunct="1">
              <a:buFontTx/>
              <a:buChar char="•"/>
            </a:pPr>
            <a:r>
              <a:rPr lang="fr-FR" sz="1600" b="0">
                <a:solidFill>
                  <a:srgbClr val="6600CC"/>
                </a:solidFill>
              </a:rPr>
              <a:t>prévention des incendies accidentels, au niveau des installations (chemins de fer, décharges, lignes électriques, routes (dégagées) etc.).</a:t>
            </a:r>
          </a:p>
          <a:p>
            <a:pPr algn="just" eaLnBrk="1" hangingPunct="1">
              <a:buFontTx/>
              <a:buChar char="•"/>
            </a:pPr>
            <a:r>
              <a:rPr lang="fr-FR" sz="1600" b="0">
                <a:solidFill>
                  <a:srgbClr val="6600CC"/>
                </a:solidFill>
              </a:rPr>
              <a:t>Mise en place de tours de guet confortable, pour la surveillance.</a:t>
            </a:r>
          </a:p>
          <a:p>
            <a:pPr algn="just" eaLnBrk="1" hangingPunct="1">
              <a:buFontTx/>
              <a:buChar char="•"/>
            </a:pPr>
            <a:r>
              <a:rPr lang="fr-FR" sz="1600" b="0">
                <a:solidFill>
                  <a:srgbClr val="6600CC"/>
                </a:solidFill>
              </a:rPr>
              <a:t>Instauration d’une surveillance assurée par population locale (impliquée dans la lutte).</a:t>
            </a:r>
          </a:p>
          <a:p>
            <a:pPr algn="just" eaLnBrk="1" hangingPunct="1">
              <a:buFontTx/>
              <a:buChar char="•"/>
            </a:pPr>
            <a:r>
              <a:rPr lang="fr-FR" sz="1600" b="0">
                <a:solidFill>
                  <a:srgbClr val="6600CC"/>
                </a:solidFill>
              </a:rPr>
              <a:t> Mise en place de :</a:t>
            </a:r>
          </a:p>
          <a:p>
            <a:pPr algn="just" eaLnBrk="1" hangingPunct="1">
              <a:buFont typeface="Wingdings" pitchFamily="2" charset="2"/>
              <a:buChar char="Ø"/>
            </a:pPr>
            <a:r>
              <a:rPr lang="fr-FR" sz="1600" b="0">
                <a:solidFill>
                  <a:srgbClr val="6600CC"/>
                </a:solidFill>
              </a:rPr>
              <a:t> de </a:t>
            </a:r>
            <a:r>
              <a:rPr lang="fr-FR" sz="1600" b="0" i="1">
                <a:solidFill>
                  <a:srgbClr val="6600CC"/>
                </a:solidFill>
              </a:rPr>
              <a:t>tranchées, </a:t>
            </a:r>
          </a:p>
          <a:p>
            <a:pPr algn="just" eaLnBrk="1" hangingPunct="1">
              <a:buFont typeface="Wingdings" pitchFamily="2" charset="2"/>
              <a:buChar char="Ø"/>
            </a:pPr>
            <a:r>
              <a:rPr lang="fr-FR" sz="1600" b="0" i="1">
                <a:solidFill>
                  <a:srgbClr val="6600CC"/>
                </a:solidFill>
              </a:rPr>
              <a:t>de coupe-feu, </a:t>
            </a:r>
          </a:p>
          <a:p>
            <a:pPr algn="just" eaLnBrk="1" hangingPunct="1">
              <a:buFont typeface="Wingdings" pitchFamily="2" charset="2"/>
              <a:buChar char="Ø"/>
            </a:pPr>
            <a:r>
              <a:rPr lang="fr-FR" sz="1600" b="0" i="1">
                <a:solidFill>
                  <a:srgbClr val="6600CC"/>
                </a:solidFill>
              </a:rPr>
              <a:t>et de réserves d'eau.</a:t>
            </a:r>
          </a:p>
          <a:p>
            <a:pPr algn="just" eaLnBrk="1" hangingPunct="1">
              <a:buFont typeface="Wingdings" pitchFamily="2" charset="2"/>
              <a:buChar char="Ø"/>
            </a:pPr>
            <a:r>
              <a:rPr lang="fr-FR" sz="1600" b="0" i="1">
                <a:solidFill>
                  <a:srgbClr val="6600CC"/>
                </a:solidFill>
              </a:rPr>
              <a:t> de plans de préventions.</a:t>
            </a:r>
          </a:p>
        </p:txBody>
      </p:sp>
      <p:pic>
        <p:nvPicPr>
          <p:cNvPr id="224268" name="Picture 15" descr="tourDeGuet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9700" y="5749925"/>
            <a:ext cx="7413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9" name="Picture 16" descr="tourDeGuet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573405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0" name="Picture 17" descr="tourDeGuet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950" y="5702300"/>
            <a:ext cx="8159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1" name="Picture 18" descr="tourDeGu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5738" y="5734050"/>
            <a:ext cx="94456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2" name="Picture 19" descr="scannen0006df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950" y="2852738"/>
            <a:ext cx="965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3" name="Picture 20" descr="tourGuet7_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16913" y="5003800"/>
            <a:ext cx="4984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4" name="Text Box 21"/>
          <p:cNvSpPr txBox="1">
            <a:spLocks noChangeArrowheads="1"/>
          </p:cNvSpPr>
          <p:nvPr/>
        </p:nvSpPr>
        <p:spPr bwMode="auto">
          <a:xfrm>
            <a:off x="2627313" y="5661025"/>
            <a:ext cx="1393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Tours de guets </a:t>
            </a:r>
            <a:r>
              <a:rPr lang="fr-FR" sz="1200" b="0">
                <a:solidFill>
                  <a:srgbClr val="6600CC"/>
                </a:solidFill>
                <a:cs typeface="Arial" charset="0"/>
              </a:rPr>
              <a:t>→</a:t>
            </a:r>
          </a:p>
        </p:txBody>
      </p:sp>
      <p:pic>
        <p:nvPicPr>
          <p:cNvPr id="224275" name="Picture 25" descr="panneauFeuForet2_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9150" y="765175"/>
            <a:ext cx="7048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BE944722-1091-4D86-9E6D-081FBA5DE5D8}" type="slidenum">
              <a:rPr lang="fr-FR" sz="1200" b="0">
                <a:solidFill>
                  <a:schemeClr val="tx1">
                    <a:tint val="75000"/>
                  </a:schemeClr>
                </a:solidFill>
                <a:latin typeface="Times New Roman" pitchFamily="18" charset="0"/>
              </a:rPr>
              <a:pPr algn="r" fontAlgn="auto">
                <a:spcBef>
                  <a:spcPts val="0"/>
                </a:spcBef>
                <a:spcAft>
                  <a:spcPts val="0"/>
                </a:spcAft>
                <a:defRPr/>
              </a:pPr>
              <a:t>235</a:t>
            </a:fld>
            <a:endParaRPr lang="fr-FR" sz="1200" b="0" dirty="0">
              <a:solidFill>
                <a:schemeClr val="tx1">
                  <a:tint val="75000"/>
                </a:schemeClr>
              </a:solidFill>
              <a:latin typeface="Times New Roman" pitchFamily="18" charset="0"/>
            </a:endParaRPr>
          </a:p>
        </p:txBody>
      </p:sp>
      <p:sp>
        <p:nvSpPr>
          <p:cNvPr id="225283" name="ZoneTexte 4"/>
          <p:cNvSpPr txBox="1">
            <a:spLocks noChangeArrowheads="1"/>
          </p:cNvSpPr>
          <p:nvPr/>
        </p:nvSpPr>
        <p:spPr bwMode="auto">
          <a:xfrm>
            <a:off x="0" y="928688"/>
            <a:ext cx="89646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c) Mesures de prévention (suite) :</a:t>
            </a:r>
          </a:p>
          <a:p>
            <a:pPr algn="just" eaLnBrk="1" hangingPunct="1"/>
            <a:endParaRPr lang="fr-FR" sz="1600">
              <a:solidFill>
                <a:schemeClr val="folHlink"/>
              </a:solidFill>
              <a:latin typeface="Comic Sans MS" pitchFamily="66" charset="0"/>
            </a:endParaRPr>
          </a:p>
          <a:p>
            <a:pPr algn="just" eaLnBrk="1" hangingPunct="1">
              <a:buFontTx/>
              <a:buChar char="•"/>
            </a:pPr>
            <a:r>
              <a:rPr lang="fr-FR" sz="1600" b="0">
                <a:solidFill>
                  <a:schemeClr val="folHlink"/>
                </a:solidFill>
                <a:latin typeface="Comic Sans MS" pitchFamily="66" charset="0"/>
              </a:rPr>
              <a:t> formation à la surveillance anti-incendie pour les guetteurs,</a:t>
            </a:r>
          </a:p>
          <a:p>
            <a:pPr algn="just" eaLnBrk="1" hangingPunct="1">
              <a:buFontTx/>
              <a:buChar char="•"/>
            </a:pPr>
            <a:r>
              <a:rPr lang="fr-FR" sz="1600" b="0">
                <a:solidFill>
                  <a:schemeClr val="folHlink"/>
                </a:solidFill>
                <a:latin typeface="Comic Sans MS" pitchFamily="66" charset="0"/>
              </a:rPr>
              <a:t> </a:t>
            </a:r>
            <a:r>
              <a:rPr lang="fr-FR" sz="1600" b="0" i="1">
                <a:solidFill>
                  <a:srgbClr val="6600CC"/>
                </a:solidFill>
                <a:latin typeface="Comic Sans MS" pitchFamily="66" charset="0"/>
              </a:rPr>
              <a:t>Caméras et systèmes automatisés à infrarouge </a:t>
            </a:r>
            <a:r>
              <a:rPr lang="fr-FR" sz="1600" b="0">
                <a:solidFill>
                  <a:srgbClr val="6600CC"/>
                </a:solidFill>
                <a:latin typeface="Comic Sans MS" pitchFamily="66" charset="0"/>
              </a:rPr>
              <a:t>(</a:t>
            </a:r>
            <a:r>
              <a:rPr lang="fr-FR" sz="1600" b="0" i="1">
                <a:solidFill>
                  <a:srgbClr val="6600CC"/>
                </a:solidFill>
                <a:latin typeface="Comic Sans MS" pitchFamily="66" charset="0"/>
              </a:rPr>
              <a:t>si les moyens financiers le permettent</a:t>
            </a:r>
            <a:r>
              <a:rPr lang="fr-FR" sz="1600" b="0">
                <a:solidFill>
                  <a:srgbClr val="6600CC"/>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débroussaillage manuel, pâture par les herbivores du couvert végétal (dans les sous-bois …).</a:t>
            </a:r>
          </a:p>
          <a:p>
            <a:pPr algn="just" eaLnBrk="1" hangingPunct="1">
              <a:buFontTx/>
              <a:buChar char="•"/>
            </a:pPr>
            <a:r>
              <a:rPr lang="fr-FR" sz="1600" b="0">
                <a:solidFill>
                  <a:schemeClr val="folHlink"/>
                </a:solidFill>
                <a:latin typeface="Comic Sans MS" pitchFamily="66" charset="0"/>
              </a:rPr>
              <a:t> chemins forestiers, largement dégagés, d’accès rapides aux sites, sur les crêtes.</a:t>
            </a:r>
          </a:p>
          <a:p>
            <a:pPr algn="just" eaLnBrk="1" hangingPunct="1">
              <a:buFontTx/>
              <a:buChar char="•"/>
            </a:pPr>
            <a:r>
              <a:rPr lang="fr-FR" sz="1600" b="0">
                <a:solidFill>
                  <a:schemeClr val="folHlink"/>
                </a:solidFill>
                <a:latin typeface="Comic Sans MS" pitchFamily="66" charset="0"/>
              </a:rPr>
              <a:t> véhicule 4x4 rapide de lutte anti-incendie, camion réservoir de pompier (+ entretien).</a:t>
            </a:r>
          </a:p>
          <a:p>
            <a:pPr algn="just" eaLnBrk="1" hangingPunct="1">
              <a:buFontTx/>
              <a:buChar char="•"/>
            </a:pPr>
            <a:endParaRPr lang="fr-FR" sz="1600" b="0">
              <a:solidFill>
                <a:schemeClr val="folHlink"/>
              </a:solidFill>
              <a:latin typeface="Comic Sans MS" pitchFamily="66" charset="0"/>
            </a:endParaRPr>
          </a:p>
        </p:txBody>
      </p:sp>
      <p:sp>
        <p:nvSpPr>
          <p:cNvPr id="2" name="Rectangle 1"/>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25285" name="Text Box 20"/>
          <p:cNvSpPr txBox="1">
            <a:spLocks noChangeArrowheads="1"/>
          </p:cNvSpPr>
          <p:nvPr/>
        </p:nvSpPr>
        <p:spPr bwMode="auto">
          <a:xfrm>
            <a:off x="0" y="5257800"/>
            <a:ext cx="9036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c) La loi </a:t>
            </a:r>
            <a:r>
              <a:rPr lang="fr-FR" sz="1600">
                <a:solidFill>
                  <a:srgbClr val="6600CC"/>
                </a:solidFill>
              </a:rPr>
              <a:t>(?)</a:t>
            </a:r>
            <a:r>
              <a:rPr lang="fr-FR">
                <a:solidFill>
                  <a:srgbClr val="6600CC"/>
                </a:solidFill>
              </a:rPr>
              <a:t> :</a:t>
            </a:r>
          </a:p>
          <a:p>
            <a:pPr algn="just" eaLnBrk="1" hangingPunct="1">
              <a:buFontTx/>
              <a:buChar char="•"/>
            </a:pPr>
            <a:r>
              <a:rPr lang="fr-FR" sz="1600" b="0">
                <a:solidFill>
                  <a:srgbClr val="6600CC"/>
                </a:solidFill>
              </a:rPr>
              <a:t> </a:t>
            </a:r>
            <a:r>
              <a:rPr lang="fr-FR" sz="1600" b="0" i="1">
                <a:solidFill>
                  <a:srgbClr val="6600CC"/>
                </a:solidFill>
              </a:rPr>
              <a:t>Législation forestière imposant aux propriétaires de nettoyer les sous-bois, le long des routes, d'éclaircir les taillis (voire le </a:t>
            </a:r>
            <a:r>
              <a:rPr lang="fr-FR" sz="1600" b="0" i="1">
                <a:solidFill>
                  <a:srgbClr val="7030A0"/>
                </a:solidFill>
              </a:rPr>
              <a:t>reboisement des zones brûlées</a:t>
            </a:r>
            <a:r>
              <a:rPr lang="fr-FR" sz="1600" b="0" i="1">
                <a:solidFill>
                  <a:srgbClr val="6600CC"/>
                </a:solidFill>
              </a:rPr>
              <a:t>).</a:t>
            </a:r>
          </a:p>
          <a:p>
            <a:pPr algn="just" eaLnBrk="1" hangingPunct="1">
              <a:buFontTx/>
              <a:buChar char="•"/>
            </a:pPr>
            <a:r>
              <a:rPr lang="fr-FR" sz="1600" b="0" i="1">
                <a:solidFill>
                  <a:srgbClr val="6600CC"/>
                </a:solidFill>
              </a:rPr>
              <a:t> Obligation du débroussaillement pour les propriétaires de forêt.</a:t>
            </a:r>
          </a:p>
          <a:p>
            <a:pPr algn="just" eaLnBrk="1" hangingPunct="1">
              <a:buFontTx/>
              <a:buChar char="•"/>
            </a:pPr>
            <a:r>
              <a:rPr lang="fr-FR" sz="1600" b="0" i="1">
                <a:solidFill>
                  <a:srgbClr val="6600CC"/>
                </a:solidFill>
              </a:rPr>
              <a:t> </a:t>
            </a:r>
            <a:r>
              <a:rPr lang="fr-FR" sz="1600" b="0" i="1">
                <a:solidFill>
                  <a:srgbClr val="FF0000"/>
                </a:solidFill>
              </a:rPr>
              <a:t>Peines sévères en cas d'incendies intentionnels (jusqu’à l’emprisonnement à perpétuité en France).</a:t>
            </a:r>
          </a:p>
        </p:txBody>
      </p:sp>
      <p:pic>
        <p:nvPicPr>
          <p:cNvPr id="225286" name="Picture 25" descr="bulldoz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7900" y="3357563"/>
            <a:ext cx="1228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26" descr="CameraSitueSurPicBertac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350" y="3284538"/>
            <a:ext cx="5334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27" descr="CameraSystemeArtisF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3286125"/>
            <a:ext cx="19621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9" name="Picture 28" descr="CheminCre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6375" y="3357563"/>
            <a:ext cx="12763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0" name="Picture 30" descr="DFCIPradels-Cogolin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02025"/>
            <a:ext cx="100806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1" name="Picture 31" descr="coupe-feu_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238" y="3357563"/>
            <a:ext cx="17145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2" name="Text Box 32"/>
          <p:cNvSpPr txBox="1">
            <a:spLocks noChangeArrowheads="1"/>
          </p:cNvSpPr>
          <p:nvPr/>
        </p:nvSpPr>
        <p:spPr bwMode="auto">
          <a:xfrm>
            <a:off x="0" y="4292600"/>
            <a:ext cx="2843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Chemins de crête, largement dégagés ,d’accès facile, souvent servant de coupe-feux.</a:t>
            </a:r>
          </a:p>
        </p:txBody>
      </p:sp>
      <p:sp>
        <p:nvSpPr>
          <p:cNvPr id="225293" name="Text Box 33"/>
          <p:cNvSpPr txBox="1">
            <a:spLocks noChangeArrowheads="1"/>
          </p:cNvSpPr>
          <p:nvPr/>
        </p:nvSpPr>
        <p:spPr bwMode="auto">
          <a:xfrm>
            <a:off x="2987675" y="4294188"/>
            <a:ext cx="1577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Coupe-feux (Maroc).</a:t>
            </a:r>
          </a:p>
        </p:txBody>
      </p:sp>
      <p:sp>
        <p:nvSpPr>
          <p:cNvPr id="225294" name="Text Box 34"/>
          <p:cNvSpPr txBox="1">
            <a:spLocks noChangeArrowheads="1"/>
          </p:cNvSpPr>
          <p:nvPr/>
        </p:nvSpPr>
        <p:spPr bwMode="auto">
          <a:xfrm>
            <a:off x="4643438" y="4149725"/>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Bulldozer pour aménager les chemins et coupe-feux.</a:t>
            </a:r>
          </a:p>
        </p:txBody>
      </p:sp>
      <p:sp>
        <p:nvSpPr>
          <p:cNvPr id="225295" name="Rectangle 35"/>
          <p:cNvSpPr>
            <a:spLocks noChangeArrowheads="1"/>
          </p:cNvSpPr>
          <p:nvPr/>
        </p:nvSpPr>
        <p:spPr bwMode="auto">
          <a:xfrm>
            <a:off x="6227763" y="47259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1200" b="0">
                <a:solidFill>
                  <a:srgbClr val="6600CC"/>
                </a:solidFill>
              </a:rPr>
              <a:t>Camera infrarouge système Artis Fire </a:t>
            </a:r>
          </a:p>
          <a:p>
            <a:pPr defTabSz="912813"/>
            <a:r>
              <a:rPr lang="fr-FR" sz="1200" b="0">
                <a:solidFill>
                  <a:srgbClr val="6600CC"/>
                </a:solidFill>
              </a:rPr>
              <a:t>(</a:t>
            </a:r>
            <a:r>
              <a:rPr lang="fr-FR" sz="1200" b="0">
                <a:solidFill>
                  <a:srgbClr val="FF0000"/>
                </a:solidFill>
              </a:rPr>
              <a:t>efficace</a:t>
            </a:r>
            <a:r>
              <a:rPr lang="fr-FR" sz="1200" b="0">
                <a:solidFill>
                  <a:srgbClr val="6600CC"/>
                </a:solidFill>
              </a:rPr>
              <a:t> </a:t>
            </a:r>
            <a:r>
              <a:rPr lang="fr-FR" sz="1200" b="0">
                <a:solidFill>
                  <a:srgbClr val="FF0000"/>
                </a:solidFill>
              </a:rPr>
              <a:t>mais coûteux</a:t>
            </a:r>
            <a:r>
              <a:rPr lang="fr-FR" sz="1200" b="0">
                <a:solidFill>
                  <a:srgbClr val="6600CC"/>
                </a:solidFill>
              </a:rPr>
              <a:t>)</a:t>
            </a:r>
          </a:p>
        </p:txBody>
      </p:sp>
      <p:pic>
        <p:nvPicPr>
          <p:cNvPr id="225296" name="Picture 29" descr="mout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052513"/>
            <a:ext cx="11049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7" name="Picture 30" descr="debroussaillementManuel1_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2950" y="1052513"/>
            <a:ext cx="666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8" name="Text Box 31"/>
          <p:cNvSpPr txBox="1">
            <a:spLocks noChangeArrowheads="1"/>
          </p:cNvSpPr>
          <p:nvPr/>
        </p:nvSpPr>
        <p:spPr bwMode="auto">
          <a:xfrm>
            <a:off x="5580063" y="1125538"/>
            <a:ext cx="1512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Débroussaillement et pâturage par les moutons , ovins etc. </a:t>
            </a:r>
            <a:r>
              <a:rPr lang="fr-FR" sz="1200" b="0">
                <a:solidFill>
                  <a:srgbClr val="6600CC"/>
                </a:solidFill>
                <a:cs typeface="Arial" charset="0"/>
              </a:rPr>
              <a:t>→</a:t>
            </a:r>
          </a:p>
        </p:txBody>
      </p:sp>
      <p:pic>
        <p:nvPicPr>
          <p:cNvPr id="225299" name="Image 25" descr="LaLoi4.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713" y="4724400"/>
            <a:ext cx="1044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C8FF8C69-0D13-4768-8D8D-CBD59B0CCEE0}" type="slidenum">
              <a:rPr lang="fr-FR" sz="1200" b="0">
                <a:solidFill>
                  <a:schemeClr val="tx1">
                    <a:tint val="75000"/>
                  </a:schemeClr>
                </a:solidFill>
                <a:latin typeface="Times New Roman" pitchFamily="18" charset="0"/>
              </a:rPr>
              <a:pPr algn="r" fontAlgn="auto">
                <a:spcBef>
                  <a:spcPts val="0"/>
                </a:spcBef>
                <a:spcAft>
                  <a:spcPts val="0"/>
                </a:spcAft>
                <a:defRPr/>
              </a:pPr>
              <a:t>236</a:t>
            </a:fld>
            <a:endParaRPr lang="fr-FR" sz="1200" b="0" dirty="0">
              <a:solidFill>
                <a:schemeClr val="tx1">
                  <a:tint val="75000"/>
                </a:schemeClr>
              </a:solidFill>
              <a:latin typeface="Times New Roman" pitchFamily="18" charset="0"/>
            </a:endParaRPr>
          </a:p>
        </p:txBody>
      </p:sp>
      <p:sp>
        <p:nvSpPr>
          <p:cNvPr id="226307" name="ZoneTexte 4"/>
          <p:cNvSpPr txBox="1">
            <a:spLocks noChangeArrowheads="1"/>
          </p:cNvSpPr>
          <p:nvPr/>
        </p:nvSpPr>
        <p:spPr bwMode="auto">
          <a:xfrm>
            <a:off x="0" y="928688"/>
            <a:ext cx="896461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c) Mesures de prévention (suite) :</a:t>
            </a:r>
          </a:p>
          <a:p>
            <a:pPr algn="just" eaLnBrk="1" hangingPunct="1">
              <a:buFontTx/>
              <a:buChar char="•"/>
            </a:pPr>
            <a:r>
              <a:rPr lang="fr-FR" sz="1600" b="0">
                <a:solidFill>
                  <a:srgbClr val="6600CC"/>
                </a:solidFill>
              </a:rPr>
              <a:t>brûlage dirigé (écobuage, contre-feux ….), utilisant le feu de façon planifiée et contrôlée sur une zone prédéfinie, pour créer des zones coupe-feux (cet acte dépend des conditions climatiques).</a:t>
            </a:r>
          </a:p>
          <a:p>
            <a:pPr algn="just" eaLnBrk="1" hangingPunct="1">
              <a:buFontTx/>
              <a:buChar char="•"/>
            </a:pPr>
            <a:r>
              <a:rPr lang="fr-FR" sz="1600" b="0">
                <a:solidFill>
                  <a:srgbClr val="6600CC"/>
                </a:solidFill>
              </a:rPr>
              <a:t> </a:t>
            </a:r>
            <a:r>
              <a:rPr lang="fr-FR" sz="1600" b="0">
                <a:solidFill>
                  <a:srgbClr val="FF0000"/>
                </a:solidFill>
              </a:rPr>
              <a:t>Attention ! Les écobuages sont loin d'être anodins. Mal maîtrisés, ils peuvent conduire à des départs de feux catastrophiques, à la morts d’humains (de promeneurs…) ou d’animaux …</a:t>
            </a:r>
          </a:p>
          <a:p>
            <a:pPr algn="just" eaLnBrk="1" hangingPunct="1">
              <a:buFontTx/>
              <a:buChar char="•"/>
            </a:pPr>
            <a:r>
              <a:rPr lang="fr-FR" sz="1600" b="0">
                <a:solidFill>
                  <a:srgbClr val="6600CC"/>
                </a:solidFill>
              </a:rPr>
              <a:t>débroussaillement manuel ou mécanique, dessouchage, pâturage et améliorations pastorales.</a:t>
            </a:r>
          </a:p>
          <a:p>
            <a:pPr eaLnBrk="1" hangingPunct="1"/>
            <a:endParaRPr lang="fr-FR" sz="1600" b="0">
              <a:solidFill>
                <a:srgbClr val="6600CC"/>
              </a:solidFill>
            </a:endParaRPr>
          </a:p>
          <a:p>
            <a:pPr eaLnBrk="1" hangingPunct="1"/>
            <a:r>
              <a:rPr lang="fr-FR">
                <a:solidFill>
                  <a:srgbClr val="6600CC"/>
                </a:solidFill>
              </a:rPr>
              <a:t>d) Durant le feu :</a:t>
            </a:r>
          </a:p>
          <a:p>
            <a:pPr eaLnBrk="1" hangingPunct="1">
              <a:buFontTx/>
              <a:buChar char="•"/>
            </a:pPr>
            <a:r>
              <a:rPr lang="fr-FR" sz="1600" b="0">
                <a:solidFill>
                  <a:srgbClr val="6600CC"/>
                </a:solidFill>
              </a:rPr>
              <a:t>stratégie d'attaque immédiate des feux naissants.</a:t>
            </a:r>
          </a:p>
          <a:p>
            <a:pPr eaLnBrk="1" hangingPunct="1"/>
            <a:r>
              <a:rPr lang="fr-FR" sz="1600" b="0">
                <a:solidFill>
                  <a:srgbClr val="6600CC"/>
                </a:solidFill>
              </a:rPr>
              <a:t>(surtout ne pas les laisser prendre de l’ampleur !).</a:t>
            </a:r>
          </a:p>
          <a:p>
            <a:pPr eaLnBrk="1" hangingPunct="1"/>
            <a:r>
              <a:rPr lang="fr-FR" sz="1600" b="0">
                <a:solidFill>
                  <a:srgbClr val="6600CC"/>
                </a:solidFill>
              </a:rPr>
              <a:t>Par exemple, apporter, avec soi, un pulvérisateur ou</a:t>
            </a:r>
          </a:p>
          <a:p>
            <a:pPr eaLnBrk="1" hangingPunct="1"/>
            <a:r>
              <a:rPr lang="fr-FR" sz="1600" b="0">
                <a:solidFill>
                  <a:srgbClr val="6600CC"/>
                </a:solidFill>
              </a:rPr>
              <a:t>des extincteurs, des réserves d’eau, dans un sac à dos …</a:t>
            </a:r>
          </a:p>
          <a:p>
            <a:pPr eaLnBrk="1" hangingPunct="1"/>
            <a:r>
              <a:rPr lang="fr-FR" sz="1600" b="0">
                <a:solidFill>
                  <a:srgbClr val="6600CC"/>
                </a:solidFill>
              </a:rPr>
              <a:t>Les solutions étant toujours variées et flexibles, fonction du contexte, de la situation…</a:t>
            </a:r>
          </a:p>
          <a:p>
            <a:pPr eaLnBrk="1" hangingPunct="1"/>
            <a:endParaRPr lang="fr-FR" sz="1600" b="0">
              <a:solidFill>
                <a:srgbClr val="6600CC"/>
              </a:solidFill>
            </a:endParaRPr>
          </a:p>
          <a:p>
            <a:pPr eaLnBrk="1" hangingPunct="1"/>
            <a:r>
              <a:rPr lang="fr-FR">
                <a:solidFill>
                  <a:srgbClr val="6600CC"/>
                </a:solidFill>
              </a:rPr>
              <a:t>e) Remise en état de la forêt après un incendie</a:t>
            </a:r>
            <a:r>
              <a:rPr lang="fr-FR" sz="1600" b="0">
                <a:solidFill>
                  <a:srgbClr val="6600CC"/>
                </a:solidFill>
              </a:rPr>
              <a:t> :</a:t>
            </a:r>
          </a:p>
          <a:p>
            <a:pPr eaLnBrk="1" hangingPunct="1"/>
            <a:endParaRPr lang="fr-FR" sz="1600" b="0">
              <a:solidFill>
                <a:srgbClr val="6600CC"/>
              </a:solidFill>
            </a:endParaRPr>
          </a:p>
          <a:p>
            <a:pPr algn="just" eaLnBrk="1" hangingPunct="1">
              <a:buFontTx/>
              <a:buChar char="•"/>
            </a:pPr>
            <a:r>
              <a:rPr lang="fr-FR" sz="1600" b="0">
                <a:solidFill>
                  <a:srgbClr val="6600CC"/>
                </a:solidFill>
              </a:rPr>
              <a:t>Extraction et disposition de pierres et du bois brûlé, le long des lignes de nivellement, pour retenir le sol et éviter l’érosion. </a:t>
            </a:r>
          </a:p>
          <a:p>
            <a:pPr algn="just" eaLnBrk="1" hangingPunct="1">
              <a:buFontTx/>
              <a:buChar char="•"/>
            </a:pPr>
            <a:r>
              <a:rPr lang="fr-FR" sz="1600" b="0">
                <a:solidFill>
                  <a:srgbClr val="6600CC"/>
                </a:solidFill>
              </a:rPr>
              <a:t>ramassage des arbres brûlés, pour éviter qu'ils soient abattus par le vent.</a:t>
            </a:r>
          </a:p>
          <a:p>
            <a:pPr algn="just" eaLnBrk="1" hangingPunct="1">
              <a:buFontTx/>
              <a:buChar char="•"/>
            </a:pPr>
            <a:r>
              <a:rPr lang="fr-FR" sz="1600" b="0">
                <a:solidFill>
                  <a:srgbClr val="6600CC"/>
                </a:solidFill>
              </a:rPr>
              <a:t>Abattage partie aérienne d'arbres non brûlés, pour accélérer leur régénération.</a:t>
            </a:r>
          </a:p>
          <a:p>
            <a:pPr algn="just" eaLnBrk="1" hangingPunct="1">
              <a:buFontTx/>
              <a:buChar char="•"/>
            </a:pPr>
            <a:r>
              <a:rPr lang="fr-FR" sz="1600" b="0" i="1">
                <a:solidFill>
                  <a:srgbClr val="6600CC"/>
                </a:solidFill>
              </a:rPr>
              <a:t>Loi ordonnant le reboisement des zones brûlées.</a:t>
            </a:r>
            <a:endParaRPr lang="fr-FR" sz="1600" b="0" i="1">
              <a:solidFill>
                <a:srgbClr val="6600CC"/>
              </a:solidFill>
              <a:latin typeface="Comic Sans MS" pitchFamily="66" charset="0"/>
            </a:endParaRPr>
          </a:p>
        </p:txBody>
      </p:sp>
      <p:sp>
        <p:nvSpPr>
          <p:cNvPr id="2" name="Rectangle 1"/>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6309" name="Picture 9" descr="lutteManuel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3429000"/>
            <a:ext cx="13620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23" descr="pulverisateurIndividuel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3213100"/>
            <a:ext cx="1390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1" name="Rectangle 24"/>
          <p:cNvSpPr>
            <a:spLocks noChangeArrowheads="1"/>
          </p:cNvSpPr>
          <p:nvPr/>
        </p:nvSpPr>
        <p:spPr bwMode="auto">
          <a:xfrm>
            <a:off x="5580063" y="3141663"/>
            <a:ext cx="1954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6600CC"/>
                </a:solidFill>
              </a:rPr>
              <a:t>Pulvérisateur individuel </a:t>
            </a:r>
            <a:r>
              <a:rPr lang="fr-FR" sz="1200" b="0">
                <a:solidFill>
                  <a:srgbClr val="6600CC"/>
                </a:solidFill>
                <a:sym typeface="Symbol" pitchFamily="18" charset="2"/>
              </a:rPr>
              <a:t></a:t>
            </a:r>
            <a:endParaRPr lang="fr-FR" sz="1200" b="0">
              <a:solidFill>
                <a:srgbClr val="6600CC"/>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672EF528-D850-46E4-959E-4B6DC5131656}" type="slidenum">
              <a:rPr lang="fr-FR" sz="1200" b="0">
                <a:solidFill>
                  <a:schemeClr val="tx1">
                    <a:tint val="75000"/>
                  </a:schemeClr>
                </a:solidFill>
                <a:latin typeface="Times New Roman" pitchFamily="18" charset="0"/>
              </a:rPr>
              <a:pPr algn="r" fontAlgn="auto">
                <a:spcBef>
                  <a:spcPts val="0"/>
                </a:spcBef>
                <a:spcAft>
                  <a:spcPts val="0"/>
                </a:spcAft>
                <a:defRPr/>
              </a:pPr>
              <a:t>237</a:t>
            </a:fld>
            <a:endParaRPr lang="fr-FR" sz="1200" b="0" dirty="0">
              <a:solidFill>
                <a:schemeClr val="tx1">
                  <a:tint val="75000"/>
                </a:schemeClr>
              </a:solidFill>
              <a:latin typeface="Times New Roman" pitchFamily="18" charset="0"/>
            </a:endParaRPr>
          </a:p>
        </p:txBody>
      </p:sp>
      <p:sp>
        <p:nvSpPr>
          <p:cNvPr id="3" name="Rectangle 2"/>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27332" name="Rectangle 3"/>
          <p:cNvSpPr>
            <a:spLocks noChangeArrowheads="1"/>
          </p:cNvSpPr>
          <p:nvPr/>
        </p:nvSpPr>
        <p:spPr bwMode="auto">
          <a:xfrm>
            <a:off x="107950" y="1052513"/>
            <a:ext cx="88820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u="sng">
                <a:solidFill>
                  <a:schemeClr val="folHlink"/>
                </a:solidFill>
                <a:latin typeface="Comic Sans MS" pitchFamily="66" charset="0"/>
              </a:rPr>
              <a:t>32) Annexe : Lutte contre les feux de forêt (suite)</a:t>
            </a:r>
            <a:endParaRPr lang="fr-FR" b="0">
              <a:solidFill>
                <a:schemeClr val="folHlink"/>
              </a:solidFill>
              <a:latin typeface="Comic Sans MS" pitchFamily="66" charset="0"/>
            </a:endParaRPr>
          </a:p>
          <a:p>
            <a:pPr algn="just"/>
            <a:endParaRPr lang="fr-FR" b="0" u="sng">
              <a:solidFill>
                <a:schemeClr val="folHlink"/>
              </a:solidFill>
              <a:latin typeface="Comic Sans MS" pitchFamily="66" charset="0"/>
            </a:endParaRPr>
          </a:p>
          <a:p>
            <a:pPr algn="just"/>
            <a:r>
              <a:rPr lang="fr-FR">
                <a:solidFill>
                  <a:schemeClr val="folHlink"/>
                </a:solidFill>
                <a:latin typeface="Comic Sans MS" pitchFamily="66" charset="0"/>
              </a:rPr>
              <a:t>f) Pare-feu (coupe-feu) :</a:t>
            </a:r>
          </a:p>
          <a:p>
            <a:r>
              <a:rPr lang="fr-FR" sz="1400" b="0">
                <a:solidFill>
                  <a:srgbClr val="6600CC"/>
                </a:solidFill>
              </a:rPr>
              <a:t>Ce sont habituellement des </a:t>
            </a:r>
            <a:r>
              <a:rPr lang="fr-FR" sz="1400" b="0">
                <a:solidFill>
                  <a:srgbClr val="6600CC"/>
                </a:solidFill>
                <a:hlinkClick r:id="rId2" action="ppaction://hlinkfile" tooltip="Layon"/>
              </a:rPr>
              <a:t>layons</a:t>
            </a:r>
            <a:r>
              <a:rPr lang="fr-FR" sz="1400" b="0">
                <a:solidFill>
                  <a:srgbClr val="6600CC"/>
                </a:solidFill>
              </a:rPr>
              <a:t>, </a:t>
            </a:r>
            <a:r>
              <a:rPr lang="fr-FR" sz="1400" b="0">
                <a:solidFill>
                  <a:srgbClr val="6600CC"/>
                </a:solidFill>
                <a:hlinkClick r:id="rId3" action="ppaction://hlinkfile" tooltip="Chemin (passage)"/>
              </a:rPr>
              <a:t>chemins</a:t>
            </a:r>
            <a:r>
              <a:rPr lang="fr-FR" sz="1400" b="0">
                <a:solidFill>
                  <a:srgbClr val="6600CC"/>
                </a:solidFill>
              </a:rPr>
              <a:t>, </a:t>
            </a:r>
            <a:r>
              <a:rPr lang="fr-FR" sz="1400" b="0">
                <a:solidFill>
                  <a:srgbClr val="6600CC"/>
                </a:solidFill>
                <a:hlinkClick r:id="rId4" action="ppaction://hlinkfile" tooltip="Allée Haute Qualité Environnementale"/>
              </a:rPr>
              <a:t>allées</a:t>
            </a:r>
            <a:r>
              <a:rPr lang="fr-FR" sz="1400" b="0">
                <a:solidFill>
                  <a:srgbClr val="6600CC"/>
                </a:solidFill>
              </a:rPr>
              <a:t> (éventuellement bordées d'un ou deux </a:t>
            </a:r>
            <a:r>
              <a:rPr lang="fr-FR" sz="1400" b="0">
                <a:solidFill>
                  <a:srgbClr val="6600CC"/>
                </a:solidFill>
                <a:hlinkClick r:id="rId5" action="ppaction://hlinkfile" tooltip="Fossé (infrastructure)"/>
              </a:rPr>
              <a:t>fossés</a:t>
            </a:r>
            <a:r>
              <a:rPr lang="fr-FR" sz="1400" b="0">
                <a:solidFill>
                  <a:srgbClr val="6600CC"/>
                </a:solidFill>
              </a:rPr>
              <a:t>) qui doivent être aménagés et régulièrement entretenus.</a:t>
            </a:r>
            <a:br>
              <a:rPr lang="fr-FR" sz="1400" b="0">
                <a:solidFill>
                  <a:srgbClr val="6600CC"/>
                </a:solidFill>
              </a:rPr>
            </a:br>
            <a:r>
              <a:rPr lang="fr-FR" sz="1400" b="0">
                <a:solidFill>
                  <a:srgbClr val="6600CC"/>
                </a:solidFill>
              </a:rPr>
              <a:t>Ce sont parfois aussi des tranchées </a:t>
            </a:r>
            <a:r>
              <a:rPr lang="fr-FR" sz="1400" b="0">
                <a:solidFill>
                  <a:srgbClr val="6600CC"/>
                </a:solidFill>
                <a:hlinkClick r:id="rId6" action="ppaction://hlinkfile" tooltip="Défrichement"/>
              </a:rPr>
              <a:t>déboisées</a:t>
            </a:r>
            <a:r>
              <a:rPr lang="fr-FR" sz="1400" b="0">
                <a:solidFill>
                  <a:srgbClr val="6600CC"/>
                </a:solidFill>
              </a:rPr>
              <a:t> pour le passage de </a:t>
            </a:r>
            <a:r>
              <a:rPr lang="fr-FR" sz="1400" b="0">
                <a:solidFill>
                  <a:srgbClr val="6600CC"/>
                </a:solidFill>
                <a:hlinkClick r:id="rId7" action="ppaction://hlinkfile" tooltip="Ligne électrique"/>
              </a:rPr>
              <a:t>lignes électrique</a:t>
            </a:r>
            <a:r>
              <a:rPr lang="fr-FR" sz="1400" b="0">
                <a:solidFill>
                  <a:srgbClr val="6600CC"/>
                </a:solidFill>
              </a:rPr>
              <a:t> (de moyenne ou haute tension) ou d'un </a:t>
            </a:r>
            <a:r>
              <a:rPr lang="fr-FR" sz="1400" b="0">
                <a:solidFill>
                  <a:srgbClr val="6600CC"/>
                </a:solidFill>
                <a:hlinkClick r:id="rId8" action="ppaction://hlinkfile" tooltip="Oléoduc"/>
              </a:rPr>
              <a:t>pipe-line</a:t>
            </a:r>
            <a:r>
              <a:rPr lang="fr-FR" sz="1400" b="0">
                <a:solidFill>
                  <a:srgbClr val="6600CC"/>
                </a:solidFill>
              </a:rPr>
              <a:t> qui jouent ce rôle avec plus ou moins d'efficacité.</a:t>
            </a:r>
          </a:p>
          <a:p>
            <a:r>
              <a:rPr lang="fr-FR" sz="1400" b="0">
                <a:solidFill>
                  <a:srgbClr val="6600CC"/>
                </a:solidFill>
              </a:rPr>
              <a:t>Selon les contextes, ils sont désherbés, voire labourés ou au contraire plantés d'herbacées fauchées et/ou pâturées.</a:t>
            </a:r>
          </a:p>
          <a:p>
            <a:r>
              <a:rPr lang="fr-FR" sz="1400" b="0">
                <a:solidFill>
                  <a:srgbClr val="6600CC"/>
                </a:solidFill>
              </a:rPr>
              <a:t>Les coupe-feux visent notamment à interrompre la continuité des chaumes secs de la </a:t>
            </a:r>
            <a:r>
              <a:rPr lang="fr-FR" sz="1400" b="0">
                <a:solidFill>
                  <a:srgbClr val="6600CC"/>
                </a:solidFill>
                <a:hlinkClick r:id="rId9" action="ppaction://hlinkfile" tooltip="Strate herbacée"/>
              </a:rPr>
              <a:t>strate herbacée</a:t>
            </a:r>
            <a:r>
              <a:rPr lang="fr-FR" sz="1400" b="0">
                <a:solidFill>
                  <a:srgbClr val="6600CC"/>
                </a:solidFill>
              </a:rPr>
              <a:t> ou de la litière de feuilles sèches (des sous-bois), très inflammables en saisons sèche. </a:t>
            </a:r>
          </a:p>
          <a:p>
            <a:r>
              <a:rPr lang="fr-FR" sz="1400" b="0">
                <a:solidFill>
                  <a:srgbClr val="6600CC"/>
                </a:solidFill>
              </a:rPr>
              <a:t>Les pare-feux ont une efficacité très variable selon la saison, le </a:t>
            </a:r>
            <a:r>
              <a:rPr lang="fr-FR" sz="1400" b="0">
                <a:solidFill>
                  <a:srgbClr val="6600CC"/>
                </a:solidFill>
                <a:hlinkClick r:id="rId10" action="ppaction://hlinkfile" tooltip="Vent"/>
              </a:rPr>
              <a:t>vent</a:t>
            </a:r>
            <a:r>
              <a:rPr lang="fr-FR" sz="1400" b="0">
                <a:solidFill>
                  <a:srgbClr val="6600CC"/>
                </a:solidFill>
              </a:rPr>
              <a:t>, l'intensité du </a:t>
            </a:r>
            <a:r>
              <a:rPr lang="fr-FR" sz="1400" b="0">
                <a:solidFill>
                  <a:srgbClr val="6600CC"/>
                </a:solidFill>
                <a:hlinkClick r:id="rId11" action="ppaction://hlinkfile" tooltip="Feu"/>
              </a:rPr>
              <a:t>feu</a:t>
            </a:r>
            <a:r>
              <a:rPr lang="fr-FR" sz="1400" b="0">
                <a:solidFill>
                  <a:srgbClr val="6600CC"/>
                </a:solidFill>
              </a:rPr>
              <a:t> et le contexte </a:t>
            </a:r>
            <a:r>
              <a:rPr lang="fr-FR" sz="1400" b="0">
                <a:solidFill>
                  <a:srgbClr val="6600CC"/>
                </a:solidFill>
                <a:hlinkClick r:id="rId12" action="ppaction://hlinkfile" tooltip="Biogéographie"/>
              </a:rPr>
              <a:t>biogéographique</a:t>
            </a:r>
            <a:r>
              <a:rPr lang="fr-FR" sz="1400" b="0">
                <a:solidFill>
                  <a:srgbClr val="6600CC"/>
                </a:solidFill>
              </a:rPr>
              <a:t>. En zone </a:t>
            </a:r>
            <a:r>
              <a:rPr lang="fr-FR" sz="1400" b="0">
                <a:solidFill>
                  <a:srgbClr val="6600CC"/>
                </a:solidFill>
                <a:hlinkClick r:id="rId13" action="ppaction://hlinkfile" tooltip="Aride"/>
              </a:rPr>
              <a:t>aride</a:t>
            </a:r>
            <a:r>
              <a:rPr lang="fr-FR" sz="1400" b="0">
                <a:solidFill>
                  <a:srgbClr val="6600CC"/>
                </a:solidFill>
              </a:rPr>
              <a:t> ou sèche, les pare-feux se sont souvent montrés vains contre les grands incendies de forêt sauf si le feu et le vent sont modérés, et/ou si la forêt est assez humide et si le feu s'est déclaré au bord du pare-feu et contre le vent. En dépit des stratégies croissante de création et d'entretien de coupe-feux, les feux de forêts continuent globalement à progresser et les incendies touchent des surfaces de plus en plus grandes, malgré les coupe-feux. Ils semblent utiles dans de nombreuses situations, mais doivent toujours être accompagnés de stratégie plus globale de prévention du risque, et de formation, information…</a:t>
            </a:r>
          </a:p>
        </p:txBody>
      </p:sp>
      <p:pic>
        <p:nvPicPr>
          <p:cNvPr id="227333" name="Image 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16825" y="5207000"/>
            <a:ext cx="1368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ZoneTexte 5"/>
          <p:cNvSpPr txBox="1">
            <a:spLocks noChangeArrowheads="1"/>
          </p:cNvSpPr>
          <p:nvPr/>
        </p:nvSpPr>
        <p:spPr bwMode="auto">
          <a:xfrm>
            <a:off x="7164388" y="6226175"/>
            <a:ext cx="19796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 Des feux contrôlés sont une stratégie préventive depuis longtemps utilisée.</a:t>
            </a:r>
          </a:p>
          <a:p>
            <a:pPr eaLnBrk="1" hangingPunct="1"/>
            <a:endParaRPr lang="fr-FR" sz="1200" b="0">
              <a:solidFill>
                <a:srgbClr val="6600CC"/>
              </a:solidFill>
            </a:endParaRPr>
          </a:p>
        </p:txBody>
      </p:sp>
      <p:sp>
        <p:nvSpPr>
          <p:cNvPr id="227335" name="ZoneTexte 6"/>
          <p:cNvSpPr txBox="1">
            <a:spLocks noChangeArrowheads="1"/>
          </p:cNvSpPr>
          <p:nvPr/>
        </p:nvSpPr>
        <p:spPr bwMode="auto">
          <a:xfrm>
            <a:off x="107950" y="5207000"/>
            <a:ext cx="74168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fr-FR" sz="1400">
                <a:solidFill>
                  <a:srgbClr val="6600CC"/>
                </a:solidFill>
              </a:rPr>
              <a:t>Valorisation des coupe-feux</a:t>
            </a:r>
            <a:r>
              <a:rPr lang="fr-FR" sz="1400" b="0">
                <a:solidFill>
                  <a:srgbClr val="6600CC"/>
                </a:solidFill>
              </a:rPr>
              <a:t> : On peut combiner plusieurs activités sur les pare-feux : </a:t>
            </a:r>
            <a:r>
              <a:rPr lang="fr-FR" sz="1400" b="0">
                <a:solidFill>
                  <a:srgbClr val="6600CC"/>
                </a:solidFill>
                <a:hlinkClick r:id="rId15" action="ppaction://hlinkfile" tooltip="Sylvopastoralisme"/>
              </a:rPr>
              <a:t>sylvopastoralisme</a:t>
            </a:r>
            <a:r>
              <a:rPr lang="fr-FR" sz="1400" b="0">
                <a:solidFill>
                  <a:srgbClr val="6600CC"/>
                </a:solidFill>
              </a:rPr>
              <a:t>, </a:t>
            </a:r>
            <a:r>
              <a:rPr lang="fr-FR" sz="1400" b="0">
                <a:solidFill>
                  <a:srgbClr val="6600CC"/>
                </a:solidFill>
                <a:hlinkClick r:id="rId16" action="ppaction://hlinkfile" tooltip="Viticulture"/>
              </a:rPr>
              <a:t>viticulture</a:t>
            </a:r>
            <a:r>
              <a:rPr lang="fr-FR" sz="1400" b="0">
                <a:solidFill>
                  <a:srgbClr val="6600CC"/>
                </a:solidFill>
              </a:rPr>
              <a:t>, culture du </a:t>
            </a:r>
            <a:r>
              <a:rPr lang="fr-FR" sz="1400" b="0">
                <a:solidFill>
                  <a:srgbClr val="6600CC"/>
                </a:solidFill>
                <a:hlinkClick r:id="rId17" action="ppaction://hlinkfile" tooltip="Figuier de Barbarie"/>
              </a:rPr>
              <a:t>figuier de Barbarie</a:t>
            </a:r>
            <a:r>
              <a:rPr lang="fr-FR" sz="1400" b="0">
                <a:solidFill>
                  <a:srgbClr val="6600CC"/>
                </a:solidFill>
              </a:rPr>
              <a:t>, production d'</a:t>
            </a:r>
            <a:r>
              <a:rPr lang="fr-FR" sz="1400" b="0">
                <a:solidFill>
                  <a:srgbClr val="6600CC"/>
                </a:solidFill>
                <a:hlinkClick r:id="rId18" action="ppaction://hlinkfile" tooltip="Olive"/>
              </a:rPr>
              <a:t>olives</a:t>
            </a:r>
            <a:r>
              <a:rPr lang="fr-FR" sz="1400" b="0">
                <a:solidFill>
                  <a:srgbClr val="6600CC"/>
                </a:solidFill>
              </a:rPr>
              <a:t> et d'</a:t>
            </a:r>
            <a:r>
              <a:rPr lang="fr-FR" sz="1400" b="0">
                <a:solidFill>
                  <a:srgbClr val="6600CC"/>
                </a:solidFill>
                <a:hlinkClick r:id="rId19" action="ppaction://hlinkfile" tooltip="Amande"/>
              </a:rPr>
              <a:t>amandes</a:t>
            </a:r>
            <a:r>
              <a:rPr lang="fr-FR" sz="1400" b="0">
                <a:solidFill>
                  <a:srgbClr val="6600CC"/>
                </a:solidFill>
              </a:rPr>
              <a:t> etc. Plantation de légumineuses sauvages autochtone enrichissant le sol et le </a:t>
            </a:r>
            <a:r>
              <a:rPr lang="fr-FR" sz="1400" b="0">
                <a:solidFill>
                  <a:srgbClr val="6600CC"/>
                </a:solidFill>
                <a:hlinkClick r:id="rId20" action="ppaction://hlinkfile" tooltip="Paysage"/>
              </a:rPr>
              <a:t>paysage</a:t>
            </a:r>
            <a:r>
              <a:rPr lang="fr-FR" sz="1400" b="0">
                <a:solidFill>
                  <a:srgbClr val="6600CC"/>
                </a:solidFill>
              </a:rPr>
              <a:t> tout en améliorant l'efficacité de la barrière contre le feu</a:t>
            </a:r>
            <a:r>
              <a:rPr lang="fr-FR" sz="1400" b="0" baseline="30000">
                <a:solidFill>
                  <a:srgbClr val="6600CC"/>
                </a:solidFill>
                <a:hlinkClick r:id="" action="ppaction://hlinkfile"/>
              </a:rPr>
              <a:t>[7]</a:t>
            </a:r>
            <a:r>
              <a:rPr lang="fr-FR" sz="1400" b="0">
                <a:solidFill>
                  <a:srgbClr val="6600CC"/>
                </a:solidFill>
              </a:rPr>
              <a:t>.</a:t>
            </a:r>
          </a:p>
          <a:p>
            <a:pPr eaLnBrk="1" hangingPunct="1"/>
            <a:r>
              <a:rPr lang="fr-FR" sz="1400">
                <a:solidFill>
                  <a:srgbClr val="6600CC"/>
                </a:solidFill>
              </a:rPr>
              <a:t>Inconvénient des feux contrôlés </a:t>
            </a:r>
            <a:r>
              <a:rPr lang="fr-FR" sz="1400" b="0">
                <a:solidFill>
                  <a:srgbClr val="6600CC"/>
                </a:solidFill>
              </a:rPr>
              <a:t>: Les Feux contrôlés peuvent cependant à terme appauvrir le sol et sélectionner des plantes qui brûlent bien et dont les graines germent mieux suite aux incendies (espèces pyrogènes/pyrophyles) (Ex.: ajonc, imperata…).</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5CD7CA58-7F5C-46BA-BFC6-E70D61BC907B}" type="slidenum">
              <a:rPr lang="fr-FR" sz="1200" b="0">
                <a:solidFill>
                  <a:schemeClr val="tx1">
                    <a:tint val="75000"/>
                  </a:schemeClr>
                </a:solidFill>
                <a:latin typeface="Times New Roman" pitchFamily="18" charset="0"/>
              </a:rPr>
              <a:pPr algn="r" fontAlgn="auto">
                <a:spcBef>
                  <a:spcPts val="0"/>
                </a:spcBef>
                <a:spcAft>
                  <a:spcPts val="0"/>
                </a:spcAft>
                <a:defRPr/>
              </a:pPr>
              <a:t>238</a:t>
            </a:fld>
            <a:endParaRPr lang="fr-FR" sz="1200" b="0" dirty="0">
              <a:solidFill>
                <a:schemeClr val="tx1">
                  <a:tint val="75000"/>
                </a:schemeClr>
              </a:solidFill>
              <a:latin typeface="Times New Roman" pitchFamily="18" charset="0"/>
            </a:endParaRPr>
          </a:p>
        </p:txBody>
      </p:sp>
      <p:sp>
        <p:nvSpPr>
          <p:cNvPr id="228355" name="ZoneTexte 4"/>
          <p:cNvSpPr txBox="1">
            <a:spLocks noChangeArrowheads="1"/>
          </p:cNvSpPr>
          <p:nvPr/>
        </p:nvSpPr>
        <p:spPr bwMode="auto">
          <a:xfrm>
            <a:off x="0" y="928688"/>
            <a:ext cx="89646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a:solidFill>
                  <a:schemeClr val="folHlink"/>
                </a:solidFill>
                <a:latin typeface="+mn-lt"/>
              </a:rPr>
              <a:t>32) Annexe : Lutte contre les feux de forêt (suite)</a:t>
            </a:r>
            <a:endParaRPr lang="fr-FR" sz="1600" b="0" dirty="0">
              <a:solidFill>
                <a:schemeClr val="folHlink"/>
              </a:solidFill>
              <a:latin typeface="+mn-lt"/>
            </a:endParaRPr>
          </a:p>
          <a:p>
            <a:pPr algn="just" eaLnBrk="1" hangingPunct="1"/>
            <a:endParaRPr lang="fr-FR" sz="1600" b="0" u="sng" dirty="0">
              <a:solidFill>
                <a:schemeClr val="folHlink"/>
              </a:solidFill>
              <a:latin typeface="+mn-lt"/>
            </a:endParaRPr>
          </a:p>
          <a:p>
            <a:pPr algn="just" eaLnBrk="1" hangingPunct="1"/>
            <a:r>
              <a:rPr lang="fr-FR" sz="1600" dirty="0">
                <a:solidFill>
                  <a:schemeClr val="folHlink"/>
                </a:solidFill>
                <a:latin typeface="+mn-lt"/>
              </a:rPr>
              <a:t>d) Réservoirs :</a:t>
            </a:r>
          </a:p>
          <a:p>
            <a:pPr algn="just" eaLnBrk="1" hangingPunct="1"/>
            <a:endParaRPr lang="fr-FR" sz="1600" b="0" dirty="0">
              <a:solidFill>
                <a:schemeClr val="folHlink"/>
              </a:solidFill>
              <a:latin typeface="+mn-lt"/>
            </a:endParaRPr>
          </a:p>
          <a:p>
            <a:pPr algn="just" eaLnBrk="1" hangingPunct="1"/>
            <a:r>
              <a:rPr lang="fr-FR" sz="1600" b="0" dirty="0">
                <a:solidFill>
                  <a:schemeClr val="folHlink"/>
                </a:solidFill>
                <a:latin typeface="+mn-lt"/>
              </a:rPr>
              <a:t>Pour son étanchéité, le fond du réservoir peut être tapissé d’argile, d’un mélange d’argile et de pierres (moellons) ou d’un géotextile étanche (plus coûteux).</a:t>
            </a:r>
          </a:p>
          <a:p>
            <a:pPr algn="just" eaLnBrk="1" hangingPunct="1"/>
            <a:r>
              <a:rPr lang="fr-FR" sz="1600" b="0" dirty="0">
                <a:solidFill>
                  <a:schemeClr val="folHlink"/>
                </a:solidFill>
                <a:latin typeface="+mn-lt"/>
              </a:rPr>
              <a:t>Voire des réservoirs remplis d’eau, fermés, en plastique, en néoprène , en bois (ignifugé) ou métalliques (plus coûteux), peuvent être disposés à des points stratégiques, pour la lutte anti-incendie.</a:t>
            </a:r>
          </a:p>
          <a:p>
            <a:pPr algn="just" eaLnBrk="1" hangingPunct="1"/>
            <a:r>
              <a:rPr lang="fr-FR" sz="1600" b="0" dirty="0">
                <a:solidFill>
                  <a:schemeClr val="folHlink"/>
                </a:solidFill>
                <a:latin typeface="Comic Sans MS" pitchFamily="66" charset="0"/>
              </a:rPr>
              <a:t> </a:t>
            </a:r>
          </a:p>
          <a:p>
            <a:pPr algn="just" eaLnBrk="1" hangingPunct="1">
              <a:buFontTx/>
              <a:buChar char="•"/>
            </a:pPr>
            <a:endParaRPr lang="fr-FR" sz="1600" b="0" dirty="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8357" name="Picture 30" descr="reservoirFeuxFor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5302250"/>
            <a:ext cx="12858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8" name="Text Box 31"/>
          <p:cNvSpPr txBox="1">
            <a:spLocks noChangeArrowheads="1"/>
          </p:cNvSpPr>
          <p:nvPr/>
        </p:nvSpPr>
        <p:spPr bwMode="auto">
          <a:xfrm>
            <a:off x="7669213" y="6310313"/>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cs typeface="Arial" charset="0"/>
              </a:rPr>
              <a:t>← </a:t>
            </a:r>
            <a:r>
              <a:rPr lang="fr-FR" sz="1200" b="0">
                <a:solidFill>
                  <a:srgbClr val="6600CC"/>
                </a:solidFill>
              </a:rPr>
              <a:t>Réservoirs </a:t>
            </a:r>
            <a:r>
              <a:rPr lang="fr-FR" sz="1200" b="0">
                <a:solidFill>
                  <a:srgbClr val="6600CC"/>
                </a:solidFill>
                <a:cs typeface="Arial" charset="0"/>
              </a:rPr>
              <a:t>↑</a:t>
            </a:r>
            <a:endParaRPr lang="fr-FR" sz="1200" b="0">
              <a:solidFill>
                <a:srgbClr val="6600CC"/>
              </a:solidFill>
            </a:endParaRPr>
          </a:p>
        </p:txBody>
      </p:sp>
      <p:pic>
        <p:nvPicPr>
          <p:cNvPr id="228359" name="Picture 33" descr="reservoirGeotext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4294188"/>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0" name="Picture 34" descr="ABREUVOI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5373688"/>
            <a:ext cx="1362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1" name="Picture 36" descr="ABREUVOIR7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4365625"/>
            <a:ext cx="23050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2" name="Picture 37" descr="abrevoir6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294188"/>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3" name="Picture 38" descr="reserve-d-eau-souple-incendie-120-m3-2595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5157788"/>
            <a:ext cx="19510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39" descr="reserve-incendie-souple-pvc-448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513" y="5230813"/>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5" name="Picture 40" descr="reservoir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3" y="5014913"/>
            <a:ext cx="16859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41" descr="ABREUVOIR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988" y="4294188"/>
            <a:ext cx="1085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7" name="Picture 40" descr="ABREUVOIR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7763" y="3070225"/>
            <a:ext cx="1362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8" name="Picture 41" descr="ABREUVOIR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9613" y="3529013"/>
            <a:ext cx="1085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9" name="Picture 42" descr="clayReservoi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7163" y="3141663"/>
            <a:ext cx="115093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0" name="Picture 43" descr="mare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6600" y="3502025"/>
            <a:ext cx="1285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1" name="Picture 44" descr="reservoi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7900" y="3141663"/>
            <a:ext cx="12858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72" name="Text Box 45"/>
          <p:cNvSpPr txBox="1">
            <a:spLocks noChangeArrowheads="1"/>
          </p:cNvSpPr>
          <p:nvPr/>
        </p:nvSpPr>
        <p:spPr bwMode="auto">
          <a:xfrm>
            <a:off x="611188" y="3717925"/>
            <a:ext cx="1273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Réservoirs </a:t>
            </a:r>
            <a:r>
              <a:rPr lang="fr-FR" sz="1200" b="0">
                <a:solidFill>
                  <a:srgbClr val="6600CC"/>
                </a:solidFill>
                <a:cs typeface="Arial" charset="0"/>
                <a:sym typeface="Symbol" pitchFamily="18" charset="2"/>
              </a:rPr>
              <a:t></a:t>
            </a:r>
            <a:r>
              <a:rPr lang="fr-FR" sz="1200" b="0">
                <a:solidFill>
                  <a:srgbClr val="6600CC"/>
                </a:solidFill>
                <a:cs typeface="Arial" charset="0"/>
              </a:rPr>
              <a:t> </a:t>
            </a:r>
            <a:r>
              <a:rPr lang="fr-FR" sz="1200" b="0">
                <a:solidFill>
                  <a:srgbClr val="6600CC"/>
                </a:solidFill>
              </a:rPr>
              <a:t>→</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8C2460D7-8BC9-40DE-B320-52B33920C87B}" type="slidenum">
              <a:rPr lang="fr-FR" sz="1200" b="0">
                <a:solidFill>
                  <a:schemeClr val="tx1">
                    <a:tint val="75000"/>
                  </a:schemeClr>
                </a:solidFill>
                <a:latin typeface="Times New Roman" pitchFamily="18" charset="0"/>
              </a:rPr>
              <a:pPr algn="r" fontAlgn="auto">
                <a:spcBef>
                  <a:spcPts val="0"/>
                </a:spcBef>
                <a:spcAft>
                  <a:spcPts val="0"/>
                </a:spcAft>
                <a:defRPr/>
              </a:pPr>
              <a:t>239</a:t>
            </a:fld>
            <a:endParaRPr lang="fr-FR" sz="1200" b="0" dirty="0">
              <a:solidFill>
                <a:schemeClr val="tx1">
                  <a:tint val="75000"/>
                </a:schemeClr>
              </a:solidFill>
              <a:latin typeface="Times New Roman" pitchFamily="18" charset="0"/>
            </a:endParaRPr>
          </a:p>
        </p:txBody>
      </p:sp>
      <p:sp>
        <p:nvSpPr>
          <p:cNvPr id="229379" name="ZoneTexte 4"/>
          <p:cNvSpPr txBox="1">
            <a:spLocks noChangeArrowheads="1"/>
          </p:cNvSpPr>
          <p:nvPr/>
        </p:nvSpPr>
        <p:spPr bwMode="auto">
          <a:xfrm>
            <a:off x="0" y="928688"/>
            <a:ext cx="89646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e) Affiches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9381" name="Picture 52" descr="affiche-lutte-depart-de-feu02b_thum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2" name="Picture 53" descr="affiche-lutte-depart-de-feu04a_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3" name="Picture 54" descr="affiche-lutte-depart-de-feu04b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4" name="Picture 55" descr="affiche-sanction-anti-incendiaire02a_thum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42195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5" name="Picture 58" descr="affiche-ecobuag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13" y="4292600"/>
            <a:ext cx="1619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A284EED9-29E1-40E7-AC17-1269C942A942}" type="slidenum">
              <a:rPr lang="fr-FR" sz="1200" b="0">
                <a:solidFill>
                  <a:schemeClr val="tx1">
                    <a:tint val="75000"/>
                  </a:schemeClr>
                </a:solidFill>
                <a:latin typeface="Times New Roman" pitchFamily="18" charset="0"/>
              </a:rPr>
              <a:pPr algn="r" fontAlgn="auto">
                <a:spcBef>
                  <a:spcPts val="0"/>
                </a:spcBef>
                <a:spcAft>
                  <a:spcPts val="0"/>
                </a:spcAft>
                <a:defRPr/>
              </a:pPr>
              <a:t>239</a:t>
            </a:fld>
            <a:endParaRPr lang="fr-FR" sz="1200" b="0" dirty="0">
              <a:solidFill>
                <a:schemeClr val="tx1">
                  <a:tint val="75000"/>
                </a:schemeClr>
              </a:solidFill>
              <a:latin typeface="Times New Roman" pitchFamily="18" charset="0"/>
            </a:endParaRPr>
          </a:p>
        </p:txBody>
      </p:sp>
      <p:sp>
        <p:nvSpPr>
          <p:cNvPr id="229387" name="ZoneTexte 4"/>
          <p:cNvSpPr txBox="1">
            <a:spLocks noChangeArrowheads="1"/>
          </p:cNvSpPr>
          <p:nvPr/>
        </p:nvSpPr>
        <p:spPr bwMode="auto">
          <a:xfrm>
            <a:off x="0" y="928688"/>
            <a:ext cx="8964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d) Affiches ou images des compagnes de sensibilisation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pic>
        <p:nvPicPr>
          <p:cNvPr id="229388" name="Picture 20" descr="affiche-incendie-vigilance04_thu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9" name="Picture 21" descr="affiche-incendie-vigilance05_thum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150"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22" descr="affiche-incendie-vigilance09_thum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475"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1" name="Picture 23" descr="affiche-incendie-vigilance10_thum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3800"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2" name="Picture 29" descr="A4-PrevInc_DGALN-2010bd_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9563" y="692150"/>
            <a:ext cx="236855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31775" y="1019175"/>
            <a:ext cx="876935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a:t>
            </a:r>
          </a:p>
          <a:p>
            <a:pPr eaLnBrk="1" hangingPunct="1"/>
            <a:endParaRPr lang="fr-FR" sz="2000" b="0">
              <a:solidFill>
                <a:srgbClr val="FF0000"/>
              </a:solidFill>
            </a:endParaRPr>
          </a:p>
          <a:p>
            <a:pPr eaLnBrk="1" hangingPunct="1">
              <a:buFont typeface="Arial" charset="0"/>
              <a:buChar char="•"/>
            </a:pPr>
            <a:r>
              <a:rPr lang="fr-FR" sz="2000" b="0">
                <a:solidFill>
                  <a:srgbClr val="FF0000"/>
                </a:solidFill>
              </a:rPr>
              <a:t>Les causes sont souvent : multiples (naturelles ou humaines), complexes.</a:t>
            </a:r>
          </a:p>
          <a:p>
            <a:pPr eaLnBrk="1" hangingPunct="1">
              <a:buFont typeface="Arial" charset="0"/>
              <a:buChar char="•"/>
            </a:pPr>
            <a:r>
              <a:rPr lang="fr-FR" sz="2000">
                <a:solidFill>
                  <a:srgbClr val="FF0000"/>
                </a:solidFill>
              </a:rPr>
              <a:t>principalement humaines.</a:t>
            </a:r>
          </a:p>
          <a:p>
            <a:pPr eaLnBrk="1" hangingPunct="1">
              <a:buFont typeface="Arial" charset="0"/>
              <a:buChar char="•"/>
            </a:pPr>
            <a:r>
              <a:rPr lang="fr-FR" sz="2000" b="0">
                <a:solidFill>
                  <a:srgbClr val="FF0000"/>
                </a:solidFill>
              </a:rPr>
              <a:t>Dans tout cas, difficiles à résoudre.</a:t>
            </a:r>
          </a:p>
          <a:p>
            <a:pPr eaLnBrk="1" hangingPunct="1"/>
            <a:endParaRPr lang="fr-FR" sz="2000" b="0">
              <a:solidFill>
                <a:srgbClr val="FF0000"/>
              </a:solidFill>
            </a:endParaRPr>
          </a:p>
          <a:p>
            <a:pPr eaLnBrk="1" hangingPunct="1"/>
            <a:r>
              <a:rPr lang="fr-FR" sz="2000" b="0">
                <a:solidFill>
                  <a:srgbClr val="6600CC"/>
                </a:solidFill>
              </a:rPr>
              <a:t>Parmi les causes importantes, toutes liées à l’homme, on peut citer :</a:t>
            </a:r>
          </a:p>
          <a:p>
            <a:pPr algn="just" eaLnBrk="1" hangingPunct="1">
              <a:buFont typeface="Arial" charset="0"/>
              <a:buChar char="•"/>
            </a:pPr>
            <a:r>
              <a:rPr lang="fr-FR" sz="2000" b="0" i="1">
                <a:solidFill>
                  <a:srgbClr val="FF0000"/>
                </a:solidFill>
              </a:rPr>
              <a:t>Pauvreté et survie </a:t>
            </a:r>
            <a:r>
              <a:rPr lang="fr-FR" sz="2000" b="0">
                <a:solidFill>
                  <a:srgbClr val="FF0000"/>
                </a:solidFill>
              </a:rPr>
              <a:t>(recherche de devises et/ou remboursement de la dette par le pays pauvre, manque d’éducation, précarité alimentaire ou matérielle favorisant comportements « prédateurs » sur la nature …).</a:t>
            </a:r>
          </a:p>
          <a:p>
            <a:pPr algn="just" eaLnBrk="1" hangingPunct="1"/>
            <a:r>
              <a:rPr lang="fr-FR" sz="2000" b="0">
                <a:solidFill>
                  <a:srgbClr val="FF0000"/>
                </a:solidFill>
              </a:rPr>
              <a:t>=&gt; cercle vicieux de la Pauvreté </a:t>
            </a:r>
            <a:r>
              <a:rPr lang="fr-FR" sz="2000" b="0">
                <a:solidFill>
                  <a:srgbClr val="FF0000"/>
                </a:solidFill>
                <a:sym typeface="Wingdings" pitchFamily="2" charset="2"/>
              </a:rPr>
              <a:t></a:t>
            </a:r>
            <a:r>
              <a:rPr lang="fr-FR" sz="2000" b="0">
                <a:solidFill>
                  <a:srgbClr val="FF0000"/>
                </a:solidFill>
              </a:rPr>
              <a:t>déforestation.</a:t>
            </a:r>
          </a:p>
          <a:p>
            <a:pPr algn="just" eaLnBrk="1" hangingPunct="1">
              <a:buFont typeface="Arial" charset="0"/>
              <a:buChar char="•"/>
            </a:pPr>
            <a:r>
              <a:rPr lang="fr-FR" sz="2000" b="0" i="1">
                <a:solidFill>
                  <a:srgbClr val="FF0000"/>
                </a:solidFill>
              </a:rPr>
              <a:t>Conservatisme, traditions </a:t>
            </a:r>
            <a:r>
              <a:rPr lang="fr-FR" sz="2000" b="0">
                <a:solidFill>
                  <a:srgbClr val="FF0000"/>
                </a:solidFill>
              </a:rPr>
              <a:t>&gt;&lt; s’opposant aux progrès techniques et à la réduction de la pauvreté. </a:t>
            </a:r>
            <a:r>
              <a:rPr lang="fr-FR" sz="2000" b="0" i="1">
                <a:solidFill>
                  <a:srgbClr val="FF0000"/>
                </a:solidFill>
              </a:rPr>
              <a:t>Persistance de Vieilles Pratiques</a:t>
            </a:r>
            <a:r>
              <a:rPr lang="fr-FR" sz="2000" b="0">
                <a:solidFill>
                  <a:srgbClr val="FF0000"/>
                </a:solidFill>
              </a:rPr>
              <a:t>.</a:t>
            </a:r>
          </a:p>
          <a:p>
            <a:pPr algn="just" eaLnBrk="1" hangingPunct="1">
              <a:buFont typeface="Arial" charset="0"/>
              <a:buChar char="•"/>
            </a:pPr>
            <a:r>
              <a:rPr lang="fr-FR" sz="2000" b="0" i="1">
                <a:solidFill>
                  <a:srgbClr val="FF0000"/>
                </a:solidFill>
              </a:rPr>
              <a:t>Manques de ressources </a:t>
            </a:r>
            <a:r>
              <a:rPr lang="fr-FR" sz="2000" b="0">
                <a:solidFill>
                  <a:srgbClr val="FF0000"/>
                </a:solidFill>
              </a:rPr>
              <a:t>(dont énergétiques et alimentaires).</a:t>
            </a:r>
          </a:p>
          <a:p>
            <a:pPr algn="just" eaLnBrk="1" hangingPunct="1">
              <a:buFont typeface="Arial" charset="0"/>
              <a:buChar char="•"/>
            </a:pPr>
            <a:r>
              <a:rPr lang="fr-FR" sz="2000" b="0" i="1">
                <a:solidFill>
                  <a:srgbClr val="FF0000"/>
                </a:solidFill>
              </a:rPr>
              <a:t>Coupes pour le bois de chauffe</a:t>
            </a:r>
            <a:r>
              <a:rPr lang="fr-FR" sz="2000" b="0">
                <a:solidFill>
                  <a:srgbClr val="FF0000"/>
                </a:solidFill>
              </a:rPr>
              <a:t>, pour la cuisine, la cuisson, le chauffage.</a:t>
            </a:r>
          </a:p>
          <a:p>
            <a:pPr algn="just" eaLnBrk="1" hangingPunct="1">
              <a:buFont typeface="Arial" charset="0"/>
              <a:buChar char="•"/>
            </a:pPr>
            <a:r>
              <a:rPr lang="fr-FR" sz="2000" b="0" i="1">
                <a:solidFill>
                  <a:srgbClr val="FF0000"/>
                </a:solidFill>
              </a:rPr>
              <a:t>Inégalité foncières </a:t>
            </a:r>
            <a:r>
              <a:rPr lang="fr-FR" sz="2000" b="0">
                <a:solidFill>
                  <a:srgbClr val="FF0000"/>
                </a:solidFill>
              </a:rPr>
              <a:t>(poussant les paysans pauvres à défricher la forêt).</a:t>
            </a:r>
          </a:p>
          <a:p>
            <a:pPr algn="just" eaLnBrk="1" hangingPunct="1">
              <a:buFont typeface="Arial" charset="0"/>
              <a:buChar char="•"/>
            </a:pPr>
            <a:r>
              <a:rPr lang="fr-FR" sz="2000" b="0" i="1">
                <a:solidFill>
                  <a:srgbClr val="FF0000"/>
                </a:solidFill>
              </a:rPr>
              <a:t>Défrichement de parcelles </a:t>
            </a:r>
            <a:r>
              <a:rPr lang="fr-FR" sz="2000" b="0">
                <a:solidFill>
                  <a:srgbClr val="FF0000"/>
                </a:solidFill>
              </a:rPr>
              <a:t>pour les cultures agricoles ou l’élevage (que cela soit pour l’agriculture vivrière ou industrielle et intensive).</a:t>
            </a:r>
          </a:p>
          <a:p>
            <a:pPr algn="r" eaLnBrk="1" hangingPunct="1"/>
            <a:r>
              <a:rPr lang="fr-FR" sz="1600" b="0">
                <a:solidFill>
                  <a:srgbClr val="FF0000"/>
                </a:solidFill>
              </a:rPr>
              <a:t>(suite voir page suivante </a:t>
            </a:r>
            <a:r>
              <a:rPr lang="fr-FR" sz="1600" b="0">
                <a:solidFill>
                  <a:srgbClr val="FF0000"/>
                </a:solidFill>
                <a:sym typeface="Symbol" pitchFamily="18" charset="2"/>
              </a:rPr>
              <a:t>).</a:t>
            </a:r>
            <a:endParaRPr lang="fr-FR" sz="1600" b="0">
              <a:solidFill>
                <a:srgbClr val="FF0000"/>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AA6AEFB-0A94-43A0-9AD8-AD19EDADFD39}" type="slidenum">
              <a:rPr lang="fr-FR" sz="1200" b="0">
                <a:solidFill>
                  <a:schemeClr val="tx1">
                    <a:tint val="75000"/>
                  </a:schemeClr>
                </a:solidFill>
                <a:latin typeface="Times New Roman" pitchFamily="18" charset="0"/>
              </a:rPr>
              <a:pPr algn="r" fontAlgn="auto">
                <a:spcBef>
                  <a:spcPts val="0"/>
                </a:spcBef>
                <a:spcAft>
                  <a:spcPts val="0"/>
                </a:spcAft>
                <a:defRPr/>
              </a:pPr>
              <a:t>24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30403" name="Picture 15" descr="affiche-debroussaillement01a_thum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13" y="19415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16" descr="affiche-debroussaillement02a_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989138"/>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17" descr="affiche-debroussaillement02b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989138"/>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18" descr="affiche-incendie-vigilance01a_thum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19" descr="affiche-incendie-vigilance03_thum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8" name="ZoneTexte 4"/>
          <p:cNvSpPr txBox="1">
            <a:spLocks noChangeArrowheads="1"/>
          </p:cNvSpPr>
          <p:nvPr/>
        </p:nvSpPr>
        <p:spPr bwMode="auto">
          <a:xfrm>
            <a:off x="0" y="928688"/>
            <a:ext cx="8964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 et fin)</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d) Affiches et images des campagnes de sensibilisation (suite et fin)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sp>
        <p:nvSpPr>
          <p:cNvPr id="9"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842029FA-5590-4DDB-9809-B10D17F98009}" type="slidenum">
              <a:rPr lang="fr-FR" sz="1200" b="0">
                <a:solidFill>
                  <a:schemeClr val="tx1">
                    <a:tint val="75000"/>
                  </a:schemeClr>
                </a:solidFill>
                <a:latin typeface="Times New Roman" pitchFamily="18" charset="0"/>
              </a:rPr>
              <a:pPr algn="r" fontAlgn="auto">
                <a:spcBef>
                  <a:spcPts val="0"/>
                </a:spcBef>
                <a:spcAft>
                  <a:spcPts val="0"/>
                </a:spcAft>
                <a:defRPr/>
              </a:pPr>
              <a:t>240</a:t>
            </a:fld>
            <a:endParaRPr lang="fr-FR" sz="1200" b="0" dirty="0">
              <a:solidFill>
                <a:schemeClr val="tx1">
                  <a:tint val="75000"/>
                </a:schemeClr>
              </a:solidFill>
              <a:latin typeface="Times New Roman" pitchFamily="18" charset="0"/>
            </a:endParaRPr>
          </a:p>
        </p:txBody>
      </p:sp>
      <p:pic>
        <p:nvPicPr>
          <p:cNvPr id="230410" name="Picture 7" descr="trianglefeu_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4076700"/>
            <a:ext cx="19446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1" name="Text Box 8"/>
          <p:cNvSpPr txBox="1">
            <a:spLocks noChangeArrowheads="1"/>
          </p:cNvSpPr>
          <p:nvPr/>
        </p:nvSpPr>
        <p:spPr bwMode="auto">
          <a:xfrm>
            <a:off x="1187450" y="5876925"/>
            <a:ext cx="2081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Le triangle du feu :</a:t>
            </a:r>
          </a:p>
          <a:p>
            <a:pPr eaLnBrk="1" hangingPunct="1"/>
            <a:r>
              <a:rPr lang="fr-FR" sz="1200" b="0">
                <a:solidFill>
                  <a:srgbClr val="6600CC"/>
                </a:solidFill>
              </a:rPr>
              <a:t>   Combustible,</a:t>
            </a:r>
          </a:p>
          <a:p>
            <a:pPr eaLnBrk="1" hangingPunct="1"/>
            <a:r>
              <a:rPr lang="fr-FR" sz="1200" b="0">
                <a:solidFill>
                  <a:srgbClr val="6600CC"/>
                </a:solidFill>
              </a:rPr>
              <a:t>+ Oxygène,</a:t>
            </a:r>
          </a:p>
          <a:p>
            <a:pPr eaLnBrk="1" hangingPunct="1"/>
            <a:r>
              <a:rPr lang="fr-FR" sz="1200" b="0">
                <a:solidFill>
                  <a:srgbClr val="6600CC"/>
                </a:solidFill>
              </a:rPr>
              <a:t>+ Chaleur =&gt; donne le </a:t>
            </a:r>
            <a:r>
              <a:rPr lang="fr-FR" sz="1200">
                <a:solidFill>
                  <a:srgbClr val="FF0000"/>
                </a:solidFill>
              </a:rPr>
              <a:t>feu</a:t>
            </a:r>
            <a:r>
              <a:rPr lang="fr-FR" sz="1200" b="0">
                <a:solidFill>
                  <a:srgbClr val="6600CC"/>
                </a:solidFill>
              </a:rPr>
              <a:t>.</a:t>
            </a:r>
          </a:p>
        </p:txBody>
      </p:sp>
      <p:sp>
        <p:nvSpPr>
          <p:cNvPr id="230412" name="Rectangle 10"/>
          <p:cNvSpPr>
            <a:spLocks noChangeArrowheads="1"/>
          </p:cNvSpPr>
          <p:nvPr/>
        </p:nvSpPr>
        <p:spPr bwMode="auto">
          <a:xfrm>
            <a:off x="4067175" y="6000750"/>
            <a:ext cx="360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2813" eaLnBrk="0" hangingPunct="0"/>
            <a:r>
              <a:rPr lang="fr-FR" sz="1200" b="0">
                <a:solidFill>
                  <a:srgbClr val="FF0000"/>
                </a:solidFill>
              </a:rPr>
              <a:t>Un geste en apparence anodin</a:t>
            </a:r>
          </a:p>
          <a:p>
            <a:pPr algn="ctr" defTabSz="912813" eaLnBrk="0" hangingPunct="0"/>
            <a:r>
              <a:rPr lang="fr-FR" sz="1200" b="0">
                <a:solidFill>
                  <a:srgbClr val="6600CC"/>
                </a:solidFill>
              </a:rPr>
              <a:t>Tableau </a:t>
            </a:r>
            <a:r>
              <a:rPr lang="fr-FR" sz="1200" b="0" i="1">
                <a:solidFill>
                  <a:srgbClr val="6600CC"/>
                </a:solidFill>
              </a:rPr>
              <a:t>Bergère - départ de feu </a:t>
            </a:r>
            <a:r>
              <a:rPr lang="fr-FR" sz="1200" b="0">
                <a:solidFill>
                  <a:srgbClr val="6600CC"/>
                </a:solidFill>
              </a:rPr>
              <a:t>par Aimée Rapin</a:t>
            </a:r>
          </a:p>
          <a:p>
            <a:pPr algn="ctr" defTabSz="912813" eaLnBrk="0" hangingPunct="0"/>
            <a:r>
              <a:rPr lang="fr-FR" sz="800">
                <a:hlinkClick r:id="rId8"/>
              </a:rPr>
              <a:t>http://masmoulin.blog.lemonde.fr/2010/11/09/peintres-de-la-bouche-et-du-pied-of-mouth-and-foot-painting-artists-pintor-de-la-boca-o-el-pie</a:t>
            </a:r>
            <a:r>
              <a:rPr lang="fr-FR" sz="800"/>
              <a:t> </a:t>
            </a:r>
          </a:p>
        </p:txBody>
      </p:sp>
      <p:pic>
        <p:nvPicPr>
          <p:cNvPr id="230413" name="Image 14" descr="aimee-rapin-depart-de-feu_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363" y="4292600"/>
            <a:ext cx="17843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7091" name="ZoneTexte 4"/>
          <p:cNvSpPr txBox="1">
            <a:spLocks noChangeArrowheads="1"/>
          </p:cNvSpPr>
          <p:nvPr/>
        </p:nvSpPr>
        <p:spPr bwMode="auto">
          <a:xfrm>
            <a:off x="0" y="928688"/>
            <a:ext cx="8964613" cy="37861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a:t>
            </a:r>
            <a:endParaRPr lang="fr-FR" sz="1600" b="0" dirty="0" smtClean="0">
              <a:solidFill>
                <a:schemeClr val="folHlink"/>
              </a:solidFill>
              <a:latin typeface="Comic Sans MS" pitchFamily="66" charset="0"/>
            </a:endParaRPr>
          </a:p>
          <a:p>
            <a:pPr>
              <a:defRPr/>
            </a:pPr>
            <a:endParaRPr lang="fr-FR" sz="1600" dirty="0" smtClean="0">
              <a:solidFill>
                <a:srgbClr val="7030A0"/>
              </a:solidFill>
            </a:endParaRPr>
          </a:p>
          <a:p>
            <a:pPr>
              <a:defRPr/>
            </a:pPr>
            <a:r>
              <a:rPr lang="fr-FR" sz="1600" dirty="0" smtClean="0">
                <a:solidFill>
                  <a:srgbClr val="7030A0"/>
                </a:solidFill>
              </a:rPr>
              <a:t>Tout ce qui suit est extrait de la fiche Castorama « JE RÉALISE Planter et tailler un arbre »</a:t>
            </a:r>
          </a:p>
          <a:p>
            <a:pPr>
              <a:defRPr/>
            </a:pPr>
            <a:endParaRPr lang="fr-FR" sz="1600" dirty="0" smtClean="0">
              <a:solidFill>
                <a:srgbClr val="7030A0"/>
              </a:solidFill>
            </a:endParaRPr>
          </a:p>
          <a:p>
            <a:pPr>
              <a:defRPr/>
            </a:pPr>
            <a:r>
              <a:rPr lang="fr-FR" sz="1600" dirty="0" smtClean="0">
                <a:solidFill>
                  <a:schemeClr val="tx2">
                    <a:lumMod val="75000"/>
                  </a:schemeClr>
                </a:solidFill>
              </a:rPr>
              <a:t>Etape 1 : La préparation</a:t>
            </a:r>
          </a:p>
          <a:p>
            <a:pPr>
              <a:defRPr/>
            </a:pPr>
            <a:endParaRPr lang="fr-FR" sz="1600" dirty="0" smtClean="0">
              <a:solidFill>
                <a:srgbClr val="7030A0"/>
              </a:solidFill>
            </a:endParaRPr>
          </a:p>
          <a:p>
            <a:pPr>
              <a:defRPr/>
            </a:pPr>
            <a:r>
              <a:rPr lang="fr-FR" sz="1600" dirty="0" smtClean="0">
                <a:solidFill>
                  <a:srgbClr val="7030A0"/>
                </a:solidFill>
              </a:rPr>
              <a:t>Quel arbre choisir ?</a:t>
            </a:r>
          </a:p>
          <a:p>
            <a:pPr>
              <a:defRPr/>
            </a:pPr>
            <a:r>
              <a:rPr lang="fr-FR" sz="1600" dirty="0" smtClean="0">
                <a:solidFill>
                  <a:srgbClr val="7030A0"/>
                </a:solidFill>
              </a:rPr>
              <a:t>Il est important de bien choisir vos arbres avant de les planter. </a:t>
            </a:r>
          </a:p>
          <a:p>
            <a:pPr>
              <a:defRPr/>
            </a:pPr>
            <a:r>
              <a:rPr lang="fr-FR" sz="1600" dirty="0" smtClean="0">
                <a:solidFill>
                  <a:srgbClr val="7030A0"/>
                </a:solidFill>
              </a:rPr>
              <a:t>Lors du choix d’un arbre, il faut à la fois tenir compte :</a:t>
            </a:r>
          </a:p>
          <a:p>
            <a:pPr>
              <a:defRPr/>
            </a:pPr>
            <a:r>
              <a:rPr lang="fr-FR" sz="1600" dirty="0" smtClean="0">
                <a:solidFill>
                  <a:srgbClr val="7030A0"/>
                </a:solidFill>
              </a:rPr>
              <a:t>• de la place qu’il occupera à l’âge adulte;</a:t>
            </a:r>
          </a:p>
          <a:p>
            <a:pPr>
              <a:defRPr/>
            </a:pPr>
            <a:r>
              <a:rPr lang="fr-FR" sz="1600" dirty="0" smtClean="0">
                <a:solidFill>
                  <a:srgbClr val="7030A0"/>
                </a:solidFill>
              </a:rPr>
              <a:t>• de l’effet recherché (forme de l’arbre, fonction);</a:t>
            </a:r>
          </a:p>
          <a:p>
            <a:pPr>
              <a:defRPr/>
            </a:pPr>
            <a:r>
              <a:rPr lang="fr-FR" sz="1600" dirty="0" smtClean="0">
                <a:solidFill>
                  <a:srgbClr val="7030A0"/>
                </a:solidFill>
              </a:rPr>
              <a:t>• de la nature particulière du terrain, de son orientation et de la zone climatique;</a:t>
            </a:r>
          </a:p>
          <a:p>
            <a:pPr>
              <a:defRPr/>
            </a:pPr>
            <a:r>
              <a:rPr lang="fr-FR" sz="1600" dirty="0" smtClean="0">
                <a:solidFill>
                  <a:srgbClr val="7030A0"/>
                </a:solidFill>
              </a:rPr>
              <a:t>• de la zone d’ombre et de l’ampleur de ses racines (construction).</a:t>
            </a:r>
          </a:p>
          <a:p>
            <a:pPr>
              <a:defRPr/>
            </a:pPr>
            <a:r>
              <a:rPr lang="fr-FR" sz="1600" dirty="0" smtClean="0">
                <a:solidFill>
                  <a:srgbClr val="7030A0"/>
                </a:solidFill>
              </a:rPr>
              <a:t>Une taille régulière les premières années leur assurera une forme harmonieuse et équilibrée.</a:t>
            </a:r>
          </a:p>
        </p:txBody>
      </p:sp>
      <p:pic>
        <p:nvPicPr>
          <p:cNvPr id="231428"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7175" y="4468813"/>
            <a:ext cx="34671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ZoneTexte 5"/>
          <p:cNvSpPr txBox="1">
            <a:spLocks noChangeArrowheads="1"/>
          </p:cNvSpPr>
          <p:nvPr/>
        </p:nvSpPr>
        <p:spPr bwMode="auto">
          <a:xfrm>
            <a:off x="2419350" y="6421438"/>
            <a:ext cx="4221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t>Port pleureur ou étalé.   Port fastigié.   Port en colonne.</a:t>
            </a:r>
          </a:p>
        </p:txBody>
      </p:sp>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89F0021-0398-4F5B-85AD-8D6D41FB5A25}" type="slidenum">
              <a:rPr lang="fr-FR" sz="1200" b="0">
                <a:solidFill>
                  <a:schemeClr val="tx1">
                    <a:tint val="75000"/>
                  </a:schemeClr>
                </a:solidFill>
                <a:latin typeface="Times New Roman" pitchFamily="18" charset="0"/>
              </a:rPr>
              <a:pPr algn="r" fontAlgn="auto">
                <a:spcBef>
                  <a:spcPts val="0"/>
                </a:spcBef>
                <a:spcAft>
                  <a:spcPts val="0"/>
                </a:spcAft>
                <a:defRPr/>
              </a:pPr>
              <a:t>241</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7091" name="ZoneTexte 4"/>
          <p:cNvSpPr txBox="1">
            <a:spLocks noChangeArrowheads="1"/>
          </p:cNvSpPr>
          <p:nvPr/>
        </p:nvSpPr>
        <p:spPr bwMode="auto">
          <a:xfrm>
            <a:off x="107950" y="928688"/>
            <a:ext cx="8856663" cy="5262562"/>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a:t>
            </a:r>
            <a:endParaRPr lang="fr-FR" sz="1600" b="0" dirty="0" smtClean="0">
              <a:solidFill>
                <a:schemeClr val="folHlink"/>
              </a:solidFill>
              <a:latin typeface="Comic Sans MS" pitchFamily="66" charset="0"/>
            </a:endParaRPr>
          </a:p>
          <a:p>
            <a:pPr>
              <a:defRPr/>
            </a:pPr>
            <a:endParaRPr lang="fr-FR" sz="1600" dirty="0" smtClean="0">
              <a:solidFill>
                <a:srgbClr val="7030A0"/>
              </a:solidFill>
            </a:endParaRPr>
          </a:p>
          <a:p>
            <a:pPr>
              <a:defRPr/>
            </a:pPr>
            <a:r>
              <a:rPr lang="fr-FR" sz="1600" dirty="0" smtClean="0">
                <a:solidFill>
                  <a:srgbClr val="7030A0"/>
                </a:solidFill>
              </a:rPr>
              <a:t>Tout ce qui suit est extrait de la fiche Castorama « JE RÉALISE. Planter et tailler un arbre »</a:t>
            </a:r>
          </a:p>
          <a:p>
            <a:pPr>
              <a:defRPr/>
            </a:pPr>
            <a:endParaRPr lang="fr-FR" sz="1600" dirty="0" smtClean="0">
              <a:solidFill>
                <a:srgbClr val="7030A0"/>
              </a:solidFill>
            </a:endParaRPr>
          </a:p>
          <a:p>
            <a:pPr>
              <a:defRPr/>
            </a:pPr>
            <a:r>
              <a:rPr lang="fr-FR" sz="1600" dirty="0" smtClean="0">
                <a:solidFill>
                  <a:schemeClr val="tx2">
                    <a:lumMod val="75000"/>
                  </a:schemeClr>
                </a:solidFill>
              </a:rPr>
              <a:t>Etape 1 : La préparation</a:t>
            </a:r>
          </a:p>
          <a:p>
            <a:pPr>
              <a:defRPr/>
            </a:pPr>
            <a:endParaRPr lang="fr-FR" sz="1600" dirty="0" smtClean="0">
              <a:solidFill>
                <a:srgbClr val="7030A0"/>
              </a:solidFill>
            </a:endParaRPr>
          </a:p>
          <a:p>
            <a:pPr>
              <a:defRPr/>
            </a:pPr>
            <a:r>
              <a:rPr lang="fr-FR" sz="1600" dirty="0" smtClean="0">
                <a:solidFill>
                  <a:srgbClr val="7030A0"/>
                </a:solidFill>
              </a:rPr>
              <a:t>Le nécessaire :</a:t>
            </a:r>
          </a:p>
          <a:p>
            <a:pPr>
              <a:defRPr/>
            </a:pPr>
            <a:endParaRPr lang="fr-FR" sz="1600" i="1" dirty="0" smtClean="0"/>
          </a:p>
          <a:p>
            <a:pPr>
              <a:defRPr/>
            </a:pPr>
            <a:r>
              <a:rPr lang="fr-FR" sz="1600" i="1" dirty="0" smtClean="0">
                <a:solidFill>
                  <a:srgbClr val="6600CC"/>
                </a:solidFill>
              </a:rPr>
              <a:t>Les produits :</a:t>
            </a:r>
            <a:endParaRPr lang="fr-FR" sz="1600" dirty="0" smtClean="0">
              <a:solidFill>
                <a:srgbClr val="6600CC"/>
              </a:solidFill>
            </a:endParaRPr>
          </a:p>
          <a:p>
            <a:pPr>
              <a:defRPr/>
            </a:pPr>
            <a:r>
              <a:rPr lang="fr-FR" sz="1600" dirty="0" smtClean="0">
                <a:solidFill>
                  <a:srgbClr val="6600CC"/>
                </a:solidFill>
              </a:rPr>
              <a:t>• tuteurs et colliers,</a:t>
            </a:r>
          </a:p>
          <a:p>
            <a:pPr>
              <a:defRPr/>
            </a:pPr>
            <a:r>
              <a:rPr lang="fr-FR" sz="1600" dirty="0" smtClean="0">
                <a:solidFill>
                  <a:srgbClr val="6600CC"/>
                </a:solidFill>
              </a:rPr>
              <a:t>• </a:t>
            </a:r>
            <a:r>
              <a:rPr lang="fr-FR" sz="1600" dirty="0" err="1" smtClean="0">
                <a:solidFill>
                  <a:srgbClr val="6600CC"/>
                </a:solidFill>
              </a:rPr>
              <a:t>ﬁl</a:t>
            </a:r>
            <a:r>
              <a:rPr lang="fr-FR" sz="1600" dirty="0" smtClean="0">
                <a:solidFill>
                  <a:srgbClr val="6600CC"/>
                </a:solidFill>
              </a:rPr>
              <a:t> de fer,</a:t>
            </a:r>
          </a:p>
          <a:p>
            <a:pPr>
              <a:defRPr/>
            </a:pPr>
            <a:r>
              <a:rPr lang="fr-FR" sz="1600" dirty="0" smtClean="0">
                <a:solidFill>
                  <a:srgbClr val="6600CC"/>
                </a:solidFill>
              </a:rPr>
              <a:t>• engrais,</a:t>
            </a:r>
          </a:p>
          <a:p>
            <a:pPr>
              <a:defRPr/>
            </a:pPr>
            <a:r>
              <a:rPr lang="fr-FR" sz="1600" dirty="0" smtClean="0">
                <a:solidFill>
                  <a:srgbClr val="6600CC"/>
                </a:solidFill>
              </a:rPr>
              <a:t>• terreau,</a:t>
            </a:r>
          </a:p>
          <a:p>
            <a:pPr>
              <a:defRPr/>
            </a:pPr>
            <a:r>
              <a:rPr lang="fr-FR" sz="1600" dirty="0" smtClean="0">
                <a:solidFill>
                  <a:srgbClr val="6600CC"/>
                </a:solidFill>
              </a:rPr>
              <a:t>• préparation pour pralinage,</a:t>
            </a:r>
          </a:p>
          <a:p>
            <a:pPr>
              <a:defRPr/>
            </a:pPr>
            <a:r>
              <a:rPr lang="fr-FR" sz="1600" dirty="0" smtClean="0">
                <a:solidFill>
                  <a:srgbClr val="6600CC"/>
                </a:solidFill>
              </a:rPr>
              <a:t>• écorces de pin,</a:t>
            </a:r>
          </a:p>
          <a:p>
            <a:pPr>
              <a:defRPr/>
            </a:pPr>
            <a:r>
              <a:rPr lang="fr-FR" sz="1600" dirty="0" smtClean="0">
                <a:solidFill>
                  <a:srgbClr val="6600CC"/>
                </a:solidFill>
              </a:rPr>
              <a:t>• traitement insecticide et fongicide,</a:t>
            </a:r>
          </a:p>
          <a:p>
            <a:pPr>
              <a:defRPr/>
            </a:pPr>
            <a:r>
              <a:rPr lang="fr-FR" sz="1600" dirty="0" smtClean="0">
                <a:solidFill>
                  <a:srgbClr val="6600CC"/>
                </a:solidFill>
              </a:rPr>
              <a:t>• mastic à cicatriser,</a:t>
            </a:r>
          </a:p>
          <a:p>
            <a:pPr>
              <a:defRPr/>
            </a:pPr>
            <a:r>
              <a:rPr lang="fr-FR" sz="1600" dirty="0" smtClean="0">
                <a:solidFill>
                  <a:srgbClr val="6600CC"/>
                </a:solidFill>
              </a:rPr>
              <a:t>• tourbe brune,</a:t>
            </a:r>
          </a:p>
          <a:p>
            <a:pPr>
              <a:defRPr/>
            </a:pPr>
            <a:r>
              <a:rPr lang="fr-FR" sz="1600" dirty="0" smtClean="0">
                <a:solidFill>
                  <a:srgbClr val="6600CC"/>
                </a:solidFill>
              </a:rPr>
              <a:t>• fumier de cheval décomposé enrichi en</a:t>
            </a:r>
          </a:p>
          <a:p>
            <a:pPr>
              <a:defRPr/>
            </a:pPr>
            <a:r>
              <a:rPr lang="fr-FR" sz="1600" dirty="0" err="1" smtClean="0">
                <a:solidFill>
                  <a:srgbClr val="6600CC"/>
                </a:solidFill>
              </a:rPr>
              <a:t>oligaux</a:t>
            </a:r>
            <a:r>
              <a:rPr lang="fr-FR" sz="1600" dirty="0" smtClean="0">
                <a:solidFill>
                  <a:srgbClr val="6600CC"/>
                </a:solidFill>
              </a:rPr>
              <a:t> éléments.</a:t>
            </a:r>
          </a:p>
        </p:txBody>
      </p:sp>
      <p:sp>
        <p:nvSpPr>
          <p:cNvPr id="232452" name="ZoneTexte 2"/>
          <p:cNvSpPr txBox="1">
            <a:spLocks noChangeArrowheads="1"/>
          </p:cNvSpPr>
          <p:nvPr/>
        </p:nvSpPr>
        <p:spPr bwMode="auto">
          <a:xfrm>
            <a:off x="5003800" y="3213100"/>
            <a:ext cx="30972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i="1" dirty="0">
                <a:solidFill>
                  <a:srgbClr val="6600CC"/>
                </a:solidFill>
              </a:rPr>
              <a:t>Les outils :</a:t>
            </a:r>
            <a:endParaRPr lang="fr-FR" sz="1600" dirty="0">
              <a:solidFill>
                <a:srgbClr val="6600CC"/>
              </a:solidFill>
            </a:endParaRPr>
          </a:p>
          <a:p>
            <a:pPr eaLnBrk="1" hangingPunct="1"/>
            <a:r>
              <a:rPr lang="fr-FR" sz="1600" dirty="0">
                <a:solidFill>
                  <a:srgbClr val="6600CC"/>
                </a:solidFill>
              </a:rPr>
              <a:t>• bêche ou fourche à bêcher,</a:t>
            </a:r>
          </a:p>
          <a:p>
            <a:pPr eaLnBrk="1" hangingPunct="1"/>
            <a:r>
              <a:rPr lang="fr-FR" sz="1600" dirty="0">
                <a:solidFill>
                  <a:srgbClr val="6600CC"/>
                </a:solidFill>
              </a:rPr>
              <a:t>• sécateur,</a:t>
            </a:r>
          </a:p>
          <a:p>
            <a:pPr eaLnBrk="1" hangingPunct="1"/>
            <a:r>
              <a:rPr lang="fr-FR" sz="1600" dirty="0">
                <a:solidFill>
                  <a:srgbClr val="6600CC"/>
                </a:solidFill>
              </a:rPr>
              <a:t>• scie,</a:t>
            </a:r>
          </a:p>
          <a:p>
            <a:pPr eaLnBrk="1" hangingPunct="1"/>
            <a:r>
              <a:rPr lang="fr-FR" sz="1600" dirty="0">
                <a:solidFill>
                  <a:srgbClr val="6600CC"/>
                </a:solidFill>
              </a:rPr>
              <a:t>• serpette,</a:t>
            </a:r>
          </a:p>
          <a:p>
            <a:pPr eaLnBrk="1" hangingPunct="1"/>
            <a:r>
              <a:rPr lang="fr-FR" sz="1600" dirty="0">
                <a:solidFill>
                  <a:srgbClr val="6600CC"/>
                </a:solidFill>
              </a:rPr>
              <a:t>• pinceau,</a:t>
            </a:r>
          </a:p>
          <a:p>
            <a:pPr eaLnBrk="1" hangingPunct="1"/>
            <a:r>
              <a:rPr lang="fr-FR" sz="1600" dirty="0">
                <a:solidFill>
                  <a:srgbClr val="6600CC"/>
                </a:solidFill>
              </a:rPr>
              <a:t>• masse,</a:t>
            </a:r>
          </a:p>
          <a:p>
            <a:pPr eaLnBrk="1" hangingPunct="1"/>
            <a:r>
              <a:rPr lang="fr-FR" sz="1600" dirty="0">
                <a:solidFill>
                  <a:srgbClr val="6600CC"/>
                </a:solidFill>
              </a:rPr>
              <a:t>• tronçonneuse,</a:t>
            </a:r>
          </a:p>
          <a:p>
            <a:pPr eaLnBrk="1" hangingPunct="1"/>
            <a:r>
              <a:rPr lang="fr-FR" sz="1600" dirty="0">
                <a:solidFill>
                  <a:srgbClr val="6600CC"/>
                </a:solidFill>
              </a:rPr>
              <a:t>• ceinture porte-outils,</a:t>
            </a:r>
          </a:p>
          <a:p>
            <a:pPr eaLnBrk="1" hangingPunct="1"/>
            <a:r>
              <a:rPr lang="fr-FR" sz="1600" dirty="0">
                <a:solidFill>
                  <a:srgbClr val="6600CC"/>
                </a:solidFill>
              </a:rPr>
              <a:t>• masque et gants de protection.</a:t>
            </a:r>
          </a:p>
        </p:txBody>
      </p:sp>
      <p:pic>
        <p:nvPicPr>
          <p:cNvPr id="232453"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025" y="1844675"/>
            <a:ext cx="1439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313" y="4648200"/>
            <a:ext cx="1295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9367818-7BAA-4627-B4A5-EE495AC92DF7}" type="slidenum">
              <a:rPr lang="fr-FR" sz="1200" b="0">
                <a:solidFill>
                  <a:schemeClr val="tx1">
                    <a:tint val="75000"/>
                  </a:schemeClr>
                </a:solidFill>
                <a:latin typeface="Times New Roman" pitchFamily="18" charset="0"/>
              </a:rPr>
              <a:pPr algn="r" fontAlgn="auto">
                <a:spcBef>
                  <a:spcPts val="0"/>
                </a:spcBef>
                <a:spcAft>
                  <a:spcPts val="0"/>
                </a:spcAft>
                <a:defRPr/>
              </a:pPr>
              <a:t>242</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07950" y="928688"/>
            <a:ext cx="8856663" cy="57546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lgn="just">
              <a:defRPr/>
            </a:pPr>
            <a:r>
              <a:rPr lang="fr-FR" sz="1600" dirty="0" smtClean="0">
                <a:solidFill>
                  <a:schemeClr val="tx2">
                    <a:lumMod val="75000"/>
                  </a:schemeClr>
                </a:solidFill>
              </a:rPr>
              <a:t>Etape 1 : La préparation (suite)</a:t>
            </a:r>
          </a:p>
          <a:p>
            <a:pPr algn="just">
              <a:defRPr/>
            </a:pPr>
            <a:endParaRPr lang="fr-FR" sz="1600" dirty="0" smtClean="0">
              <a:solidFill>
                <a:srgbClr val="7030A0"/>
              </a:solidFill>
            </a:endParaRPr>
          </a:p>
          <a:p>
            <a:pPr algn="just">
              <a:defRPr/>
            </a:pPr>
            <a:r>
              <a:rPr lang="fr-FR" sz="1600" dirty="0" smtClean="0">
                <a:solidFill>
                  <a:srgbClr val="7030A0"/>
                </a:solidFill>
              </a:rPr>
              <a:t>• Dès réception des plants, les mettre en attente dans un local non chauffé et à l’abri du gel pour éviter le dessèchement des racines.</a:t>
            </a:r>
          </a:p>
          <a:p>
            <a:pPr algn="just">
              <a:defRPr/>
            </a:pPr>
            <a:r>
              <a:rPr lang="fr-FR" sz="1600" dirty="0" smtClean="0">
                <a:solidFill>
                  <a:srgbClr val="7030A0"/>
                </a:solidFill>
              </a:rPr>
              <a:t>• Mettre en jauge les plants à racines nues si la plantation ne peut s’effectuer dans les 10 jours : ouvrir une fosse dans un coin abrité du jardin, coucher l’arbre tête au sud et recouvrir les racines de terre.</a:t>
            </a:r>
          </a:p>
          <a:p>
            <a:pPr algn="just">
              <a:defRPr/>
            </a:pPr>
            <a:r>
              <a:rPr lang="fr-FR" sz="1600" dirty="0" smtClean="0">
                <a:solidFill>
                  <a:srgbClr val="7030A0"/>
                </a:solidFill>
              </a:rPr>
              <a:t>• Si de grands froids sont à craindre, couvrir l’arbre entier avec des feuilles mortes, des branches ou de la paille.</a:t>
            </a:r>
          </a:p>
          <a:p>
            <a:pPr algn="just">
              <a:defRPr/>
            </a:pPr>
            <a:r>
              <a:rPr lang="fr-FR" sz="1600" dirty="0" smtClean="0">
                <a:solidFill>
                  <a:srgbClr val="7030A0"/>
                </a:solidFill>
              </a:rPr>
              <a:t>• Préparer, de préférence 2 à 3 mois auparavant, l’emplacement de plantation en ameublissant le terrain.</a:t>
            </a:r>
          </a:p>
          <a:p>
            <a:pPr algn="just">
              <a:defRPr/>
            </a:pPr>
            <a:r>
              <a:rPr lang="fr-FR" sz="1600" dirty="0" smtClean="0">
                <a:solidFill>
                  <a:srgbClr val="7030A0"/>
                </a:solidFill>
              </a:rPr>
              <a:t>• Améliorer les qualités physiques de la terre si elle est trop lourde ou trop crayeuse. Faire dans ce cas un apport de tourbe brune ou de terreau de plantation, de fumier ou d’engrais à décomposition lente.</a:t>
            </a:r>
          </a:p>
          <a:p>
            <a:pPr algn="just">
              <a:defRPr/>
            </a:pPr>
            <a:r>
              <a:rPr lang="fr-FR" sz="1600" dirty="0" smtClean="0">
                <a:solidFill>
                  <a:srgbClr val="7030A0"/>
                </a:solidFill>
              </a:rPr>
              <a:t>• Attendre le meilleur moment pour planter : temps sec et terre non gelée.</a:t>
            </a:r>
          </a:p>
          <a:p>
            <a:pPr algn="just">
              <a:defRPr/>
            </a:pPr>
            <a:r>
              <a:rPr lang="fr-FR" sz="1600" dirty="0" smtClean="0">
                <a:solidFill>
                  <a:srgbClr val="7030A0"/>
                </a:solidFill>
              </a:rPr>
              <a:t>• Au moment de la plantation, creuser un trou </a:t>
            </a:r>
            <a:r>
              <a:rPr lang="fr-FR" sz="1600" dirty="0" err="1" smtClean="0">
                <a:solidFill>
                  <a:srgbClr val="7030A0"/>
                </a:solidFill>
              </a:rPr>
              <a:t>sufﬁsament</a:t>
            </a:r>
            <a:r>
              <a:rPr lang="fr-FR" sz="1600" dirty="0" smtClean="0">
                <a:solidFill>
                  <a:srgbClr val="7030A0"/>
                </a:solidFill>
              </a:rPr>
              <a:t> grand pour y loger aisément les racines déployées, ou la motte, s’il s’agit d’un plant livré en conteneur, ou avec tontine de paille. Les racines doivent être humides et souples.</a:t>
            </a:r>
          </a:p>
          <a:p>
            <a:pPr algn="just">
              <a:defRPr/>
            </a:pPr>
            <a:r>
              <a:rPr lang="fr-FR" sz="1600" dirty="0" smtClean="0">
                <a:solidFill>
                  <a:srgbClr val="7030A0"/>
                </a:solidFill>
              </a:rPr>
              <a:t>• Toiletter l’arbre en raccourcissant les branches d ‘ 1 /4 à 1 / 3 de leur longueur. Ne couper que les racines abîmées.</a:t>
            </a:r>
          </a:p>
          <a:p>
            <a:pPr algn="just">
              <a:defRPr/>
            </a:pPr>
            <a:r>
              <a:rPr lang="fr-FR" sz="1600" dirty="0" smtClean="0">
                <a:solidFill>
                  <a:srgbClr val="7030A0"/>
                </a:solidFill>
              </a:rPr>
              <a:t>• Pour une meilleure reprise de l’arbre, praliner le plant.</a:t>
            </a:r>
          </a:p>
        </p:txBody>
      </p:sp>
      <p:pic>
        <p:nvPicPr>
          <p:cNvPr id="233476"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9523AC2-050F-484F-88D9-6218ED630B2B}" type="slidenum">
              <a:rPr lang="fr-FR" sz="1200" b="0">
                <a:solidFill>
                  <a:schemeClr val="tx1">
                    <a:tint val="75000"/>
                  </a:schemeClr>
                </a:solidFill>
                <a:latin typeface="Times New Roman" pitchFamily="18" charset="0"/>
              </a:rPr>
              <a:pPr algn="r" fontAlgn="auto">
                <a:spcBef>
                  <a:spcPts val="0"/>
                </a:spcBef>
                <a:spcAft>
                  <a:spcPts val="0"/>
                </a:spcAft>
                <a:defRPr/>
              </a:pPr>
              <a:t>243</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07950" y="928688"/>
            <a:ext cx="7056438" cy="590867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2: la plantation : </a:t>
            </a:r>
          </a:p>
          <a:p>
            <a:pPr>
              <a:defRPr/>
            </a:pPr>
            <a:endParaRPr lang="fr-FR" sz="1600" dirty="0" smtClean="0">
              <a:solidFill>
                <a:schemeClr val="tx2">
                  <a:lumMod val="75000"/>
                </a:schemeClr>
              </a:solidFill>
            </a:endParaRPr>
          </a:p>
          <a:p>
            <a:pPr>
              <a:defRPr/>
            </a:pPr>
            <a:r>
              <a:rPr lang="fr-FR" sz="1600" dirty="0" smtClean="0">
                <a:solidFill>
                  <a:schemeClr val="tx2">
                    <a:lumMod val="75000"/>
                  </a:schemeClr>
                </a:solidFill>
              </a:rPr>
              <a:t>La mise en terre</a:t>
            </a:r>
          </a:p>
          <a:p>
            <a:pPr algn="just">
              <a:defRPr/>
            </a:pPr>
            <a:r>
              <a:rPr lang="fr-FR" sz="1600" dirty="0" smtClean="0">
                <a:solidFill>
                  <a:srgbClr val="7030A0"/>
                </a:solidFill>
              </a:rPr>
              <a:t>• Avant de placer l’arbre, enfoncer un tuteur en le décalant de 10 cm vers l’ouest par rapport au centre du trou.</a:t>
            </a:r>
          </a:p>
          <a:p>
            <a:pPr algn="just">
              <a:defRPr/>
            </a:pPr>
            <a:r>
              <a:rPr lang="fr-FR" sz="1600" dirty="0" smtClean="0">
                <a:solidFill>
                  <a:srgbClr val="7030A0"/>
                </a:solidFill>
              </a:rPr>
              <a:t>• Placer l’arbre dans le trou à la bonne hauteur, celle qu’il avait lorsqu’il était en pépinière (on remarque facilement la marque sur le tronc). Une baguette posée en travers du trou peut faciliter le repérage (voir schéma ci-contre).</a:t>
            </a:r>
          </a:p>
          <a:p>
            <a:pPr algn="just">
              <a:defRPr/>
            </a:pPr>
            <a:r>
              <a:rPr lang="fr-FR" sz="1600" dirty="0" smtClean="0">
                <a:solidFill>
                  <a:srgbClr val="7030A0"/>
                </a:solidFill>
              </a:rPr>
              <a:t>• Faire couler d’abord de la bonne terre fine et enrichie entre les racines. Eviter la formation de poches d’air.</a:t>
            </a:r>
          </a:p>
          <a:p>
            <a:pPr algn="just">
              <a:defRPr/>
            </a:pPr>
            <a:r>
              <a:rPr lang="fr-FR" sz="1600" dirty="0" smtClean="0">
                <a:solidFill>
                  <a:srgbClr val="7030A0"/>
                </a:solidFill>
              </a:rPr>
              <a:t>• Arroser une première fois.</a:t>
            </a:r>
          </a:p>
          <a:p>
            <a:pPr algn="just">
              <a:defRPr/>
            </a:pPr>
            <a:r>
              <a:rPr lang="fr-FR" sz="1600" dirty="0" smtClean="0">
                <a:solidFill>
                  <a:srgbClr val="7030A0"/>
                </a:solidFill>
              </a:rPr>
              <a:t>• Achever de combler le trou, bien tasser et arroser de nouveau copieusement.</a:t>
            </a:r>
          </a:p>
          <a:p>
            <a:pPr algn="just">
              <a:defRPr/>
            </a:pPr>
            <a:r>
              <a:rPr lang="fr-FR" sz="1600" dirty="0" smtClean="0">
                <a:solidFill>
                  <a:srgbClr val="7030A0"/>
                </a:solidFill>
              </a:rPr>
              <a:t>• Pour conserver l’humidité, étaler autour de l’arbre des écorces de pins.</a:t>
            </a:r>
          </a:p>
          <a:p>
            <a:pPr algn="just">
              <a:defRPr/>
            </a:pPr>
            <a:r>
              <a:rPr lang="fr-FR" sz="1600" dirty="0" smtClean="0">
                <a:solidFill>
                  <a:srgbClr val="7030A0"/>
                </a:solidFill>
              </a:rPr>
              <a:t>• Attacher l’arbre au tuteur avec des colliers munis d’un isolant de mousse évitant de blesser le tronc (voir schéma ci-dessous).</a:t>
            </a:r>
          </a:p>
          <a:p>
            <a:pPr algn="just">
              <a:defRPr/>
            </a:pPr>
            <a:endParaRPr lang="fr-FR" sz="1600" dirty="0" smtClean="0">
              <a:solidFill>
                <a:srgbClr val="7030A0"/>
              </a:solidFill>
            </a:endParaRPr>
          </a:p>
          <a:p>
            <a:pPr algn="just">
              <a:defRPr/>
            </a:pPr>
            <a:r>
              <a:rPr lang="fr-FR" sz="1400" b="0" u="sng" dirty="0" smtClean="0">
                <a:solidFill>
                  <a:schemeClr val="tx2">
                    <a:lumMod val="75000"/>
                  </a:schemeClr>
                </a:solidFill>
              </a:rPr>
              <a:t>Conseils</a:t>
            </a:r>
            <a:r>
              <a:rPr lang="fr-FR" sz="1400" b="0" dirty="0" smtClean="0">
                <a:solidFill>
                  <a:schemeClr val="tx2">
                    <a:lumMod val="75000"/>
                  </a:schemeClr>
                </a:solidFill>
              </a:rPr>
              <a:t> : </a:t>
            </a:r>
          </a:p>
          <a:p>
            <a:pPr algn="just">
              <a:defRPr/>
            </a:pPr>
            <a:r>
              <a:rPr lang="fr-FR" sz="1400" b="0" dirty="0" smtClean="0">
                <a:solidFill>
                  <a:schemeClr val="tx2">
                    <a:lumMod val="75000"/>
                  </a:schemeClr>
                </a:solidFill>
              </a:rPr>
              <a:t>• Faites-vous aider, il est plus facile de planter à deux, car les conteneurs sont lourds. Seul vous risqueriez de planter votre arbre «de travers».</a:t>
            </a:r>
          </a:p>
        </p:txBody>
      </p:sp>
      <p:pic>
        <p:nvPicPr>
          <p:cNvPr id="234500"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850" y="898525"/>
            <a:ext cx="14001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1125538"/>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31CEBF6E-6AAF-4CED-A39B-2E1BB83347A0}" type="slidenum">
              <a:rPr lang="fr-FR" sz="1200" b="0">
                <a:solidFill>
                  <a:schemeClr val="tx1">
                    <a:tint val="75000"/>
                  </a:schemeClr>
                </a:solidFill>
                <a:latin typeface="Times New Roman" pitchFamily="18" charset="0"/>
              </a:rPr>
              <a:pPr algn="r" fontAlgn="auto">
                <a:spcBef>
                  <a:spcPts val="0"/>
                </a:spcBef>
                <a:spcAft>
                  <a:spcPts val="0"/>
                </a:spcAft>
                <a:defRPr/>
              </a:pPr>
              <a:t>244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7200900" cy="3046412"/>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2: la plantation (suite) : </a:t>
            </a:r>
          </a:p>
          <a:p>
            <a:pPr algn="just">
              <a:defRPr/>
            </a:pPr>
            <a:endParaRPr lang="fr-FR" sz="1600" dirty="0" smtClean="0">
              <a:solidFill>
                <a:schemeClr val="tx2">
                  <a:lumMod val="75000"/>
                </a:schemeClr>
              </a:solidFill>
            </a:endParaRPr>
          </a:p>
          <a:p>
            <a:pPr algn="just">
              <a:defRPr/>
            </a:pPr>
            <a:r>
              <a:rPr lang="fr-FR" sz="1600" dirty="0" smtClean="0">
                <a:solidFill>
                  <a:schemeClr val="tx2">
                    <a:lumMod val="75000"/>
                  </a:schemeClr>
                </a:solidFill>
              </a:rPr>
              <a:t>Le haubanage des sujets de haute taille</a:t>
            </a:r>
          </a:p>
          <a:p>
            <a:pPr algn="just">
              <a:defRPr/>
            </a:pPr>
            <a:r>
              <a:rPr lang="fr-FR" sz="1600" dirty="0" smtClean="0">
                <a:solidFill>
                  <a:srgbClr val="7030A0"/>
                </a:solidFill>
              </a:rPr>
              <a:t>Lorsqu’il est impossible ou difficile de tuteurer (conifères de plus de 1,50 m et plants de très grande taille), il est nécessaire de haubaner.</a:t>
            </a:r>
          </a:p>
          <a:p>
            <a:pPr algn="just">
              <a:defRPr/>
            </a:pPr>
            <a:r>
              <a:rPr lang="fr-FR" sz="1600" dirty="0" smtClean="0">
                <a:solidFill>
                  <a:srgbClr val="7030A0"/>
                </a:solidFill>
              </a:rPr>
              <a:t>• Attacher un collier de caoutchouc ou de mousse plastique sur le tronc à la hauteur des premières branches.</a:t>
            </a:r>
          </a:p>
          <a:p>
            <a:pPr algn="just">
              <a:defRPr/>
            </a:pPr>
            <a:r>
              <a:rPr lang="fr-FR" sz="1600" dirty="0" smtClean="0">
                <a:solidFill>
                  <a:srgbClr val="7030A0"/>
                </a:solidFill>
              </a:rPr>
              <a:t>• Fixer 3 fils de tension au collier et les arrimer au sol avec des piquets en formant un triangle.</a:t>
            </a:r>
          </a:p>
          <a:p>
            <a:pPr algn="just">
              <a:defRPr/>
            </a:pPr>
            <a:r>
              <a:rPr lang="fr-FR" sz="1600" dirty="0" smtClean="0">
                <a:solidFill>
                  <a:srgbClr val="7030A0"/>
                </a:solidFill>
              </a:rPr>
              <a:t>Serrer modérément les tendeurs.</a:t>
            </a:r>
          </a:p>
        </p:txBody>
      </p:sp>
      <p:pic>
        <p:nvPicPr>
          <p:cNvPr id="235524"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2213" y="1700213"/>
            <a:ext cx="13144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07950" y="3975100"/>
            <a:ext cx="8856663" cy="1816100"/>
          </a:xfrm>
          <a:prstGeom prst="rect">
            <a:avLst/>
          </a:prstGeom>
          <a:noFill/>
        </p:spPr>
        <p:txBody>
          <a:bodyPr>
            <a:spAutoFit/>
          </a:bodyPr>
          <a:lstStyle/>
          <a:p>
            <a:pPr algn="just">
              <a:defRPr/>
            </a:pPr>
            <a:r>
              <a:rPr lang="fr-FR" sz="1600" dirty="0">
                <a:solidFill>
                  <a:schemeClr val="tx2">
                    <a:lumMod val="75000"/>
                  </a:schemeClr>
                </a:solidFill>
              </a:rPr>
              <a:t>La plantation des sujets avec motte</a:t>
            </a:r>
          </a:p>
          <a:p>
            <a:pPr algn="just">
              <a:defRPr/>
            </a:pPr>
            <a:r>
              <a:rPr lang="fr-FR" sz="1600" dirty="0">
                <a:solidFill>
                  <a:srgbClr val="7030A0"/>
                </a:solidFill>
              </a:rPr>
              <a:t>En conteneur :</a:t>
            </a:r>
          </a:p>
          <a:p>
            <a:pPr algn="just">
              <a:defRPr/>
            </a:pPr>
            <a:r>
              <a:rPr lang="fr-FR" sz="1600" dirty="0">
                <a:solidFill>
                  <a:srgbClr val="7030A0"/>
                </a:solidFill>
              </a:rPr>
              <a:t>• Oter l’arbre du pot.</a:t>
            </a:r>
          </a:p>
          <a:p>
            <a:pPr algn="just">
              <a:defRPr/>
            </a:pPr>
            <a:r>
              <a:rPr lang="fr-FR" sz="1600" dirty="0">
                <a:solidFill>
                  <a:srgbClr val="7030A0"/>
                </a:solidFill>
              </a:rPr>
              <a:t>• Le mettre en terre, à la bonne profondeur, puis combler.</a:t>
            </a:r>
          </a:p>
          <a:p>
            <a:pPr algn="just">
              <a:defRPr/>
            </a:pPr>
            <a:r>
              <a:rPr lang="fr-FR" sz="1600" dirty="0">
                <a:solidFill>
                  <a:srgbClr val="7030A0"/>
                </a:solidFill>
              </a:rPr>
              <a:t>En tontine :</a:t>
            </a:r>
          </a:p>
          <a:p>
            <a:pPr algn="just">
              <a:defRPr/>
            </a:pPr>
            <a:r>
              <a:rPr lang="fr-FR" sz="1600" dirty="0">
                <a:solidFill>
                  <a:srgbClr val="7030A0"/>
                </a:solidFill>
              </a:rPr>
              <a:t>• Mettre en terre à la bonne profondeur, la motte entourée de sa tontine de paille.</a:t>
            </a:r>
          </a:p>
          <a:p>
            <a:pPr algn="just">
              <a:defRPr/>
            </a:pPr>
            <a:r>
              <a:rPr lang="fr-FR" sz="1600" dirty="0">
                <a:solidFill>
                  <a:srgbClr val="7030A0"/>
                </a:solidFill>
              </a:rPr>
              <a:t>• Couper les liens et étaler la paille sur les bords du trou, puis combler.</a:t>
            </a:r>
          </a:p>
        </p:txBody>
      </p:sp>
      <p:pic>
        <p:nvPicPr>
          <p:cNvPr id="235526"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5786438"/>
            <a:ext cx="71913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775" y="5868988"/>
            <a:ext cx="8191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9" name="ZoneTexte 8"/>
          <p:cNvSpPr txBox="1">
            <a:spLocks noChangeArrowheads="1"/>
          </p:cNvSpPr>
          <p:nvPr/>
        </p:nvSpPr>
        <p:spPr bwMode="auto">
          <a:xfrm>
            <a:off x="3590925" y="6092825"/>
            <a:ext cx="1346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7030A0"/>
                </a:solidFill>
              </a:rPr>
              <a:t>← Tontines →</a:t>
            </a:r>
          </a:p>
        </p:txBody>
      </p:sp>
      <p:sp>
        <p:nvSpPr>
          <p:cNvPr id="10"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BBE9C10E-90AD-4E8A-BAFF-7E986F4046D1}" type="slidenum">
              <a:rPr lang="fr-FR" sz="1200" b="0">
                <a:solidFill>
                  <a:schemeClr val="tx1">
                    <a:tint val="75000"/>
                  </a:schemeClr>
                </a:solidFill>
                <a:latin typeface="Times New Roman" pitchFamily="18" charset="0"/>
              </a:rPr>
              <a:pPr algn="r" fontAlgn="auto">
                <a:spcBef>
                  <a:spcPts val="0"/>
                </a:spcBef>
                <a:spcAft>
                  <a:spcPts val="0"/>
                </a:spcAft>
                <a:defRPr/>
              </a:pPr>
              <a:t>245</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57546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3: la taille : </a:t>
            </a:r>
          </a:p>
          <a:p>
            <a:pPr algn="just">
              <a:defRPr/>
            </a:pPr>
            <a:endParaRPr lang="fr-FR" sz="1600" dirty="0" smtClean="0">
              <a:solidFill>
                <a:schemeClr val="tx2">
                  <a:lumMod val="75000"/>
                </a:schemeClr>
              </a:solidFill>
            </a:endParaRPr>
          </a:p>
          <a:p>
            <a:pPr algn="just">
              <a:defRPr/>
            </a:pPr>
            <a:r>
              <a:rPr lang="fr-FR" sz="1600" dirty="0" smtClean="0">
                <a:solidFill>
                  <a:srgbClr val="7030A0"/>
                </a:solidFill>
              </a:rPr>
              <a:t>• Tailler, en hiver, pendant le repos de la végétation. Des tailles</a:t>
            </a:r>
          </a:p>
          <a:p>
            <a:pPr algn="just">
              <a:defRPr/>
            </a:pPr>
            <a:r>
              <a:rPr lang="fr-FR" sz="1600" dirty="0" smtClean="0">
                <a:solidFill>
                  <a:srgbClr val="7030A0"/>
                </a:solidFill>
              </a:rPr>
              <a:t>répétées sont inutiles chez la plupart des arbres. Seuls les arbres d’ornement, pendant leur 3 ou 4 premières années de croissance ont besoin d’une taille pour équilibrer leurs branches.</a:t>
            </a:r>
          </a:p>
          <a:p>
            <a:pPr algn="just">
              <a:defRPr/>
            </a:pPr>
            <a:r>
              <a:rPr lang="fr-FR" sz="1600" dirty="0" smtClean="0">
                <a:solidFill>
                  <a:srgbClr val="7030A0"/>
                </a:solidFill>
              </a:rPr>
              <a:t>• Lorsque la tige principale a tendance à monter trop vite sans se ramifier : étêter l’arbre pour provoquer la naissance de pousses latérales vigoureuses.(1)</a:t>
            </a:r>
          </a:p>
          <a:p>
            <a:pPr algn="just">
              <a:defRPr/>
            </a:pPr>
            <a:r>
              <a:rPr lang="fr-FR" sz="1600" dirty="0" smtClean="0">
                <a:solidFill>
                  <a:srgbClr val="7030A0"/>
                </a:solidFill>
              </a:rPr>
              <a:t>• Lorsque la tige principale ne monte pas assez vite : tailler sévèrement les branches latérales, en dessinant une tête conique.(2)</a:t>
            </a:r>
          </a:p>
          <a:p>
            <a:pPr algn="just">
              <a:defRPr/>
            </a:pPr>
            <a:r>
              <a:rPr lang="fr-FR" sz="1600" dirty="0" smtClean="0">
                <a:solidFill>
                  <a:srgbClr val="7030A0"/>
                </a:solidFill>
              </a:rPr>
              <a:t>• Lorsque la tige principale s’est bifurquée : couper l’une des deux branches terminales,</a:t>
            </a:r>
          </a:p>
          <a:p>
            <a:pPr algn="just">
              <a:defRPr/>
            </a:pPr>
            <a:r>
              <a:rPr lang="fr-FR" sz="1600" dirty="0" smtClean="0">
                <a:solidFill>
                  <a:srgbClr val="7030A0"/>
                </a:solidFill>
              </a:rPr>
              <a:t>redresser l’autre et la palisser verticalement.(3)</a:t>
            </a:r>
          </a:p>
          <a:p>
            <a:pPr algn="just">
              <a:defRPr/>
            </a:pPr>
            <a:r>
              <a:rPr lang="fr-FR" sz="1600" dirty="0" smtClean="0">
                <a:solidFill>
                  <a:srgbClr val="7030A0"/>
                </a:solidFill>
              </a:rPr>
              <a:t>Ces tailles de formation ne se pratiquent pas sur les conifères qui prennent naturellement une forme symétrique et harmonieuse. Les arbres utilisés pour la constitution de haies ont bien entendu besoin d’une taille spécifique en fonction de la forme finale souhaitée.</a:t>
            </a:r>
          </a:p>
          <a:p>
            <a:pPr algn="just">
              <a:defRPr/>
            </a:pPr>
            <a:endParaRPr lang="fr-FR" sz="1600" dirty="0" smtClean="0">
              <a:solidFill>
                <a:srgbClr val="7030A0"/>
              </a:solidFill>
            </a:endParaRPr>
          </a:p>
          <a:p>
            <a:pPr algn="just">
              <a:defRPr/>
            </a:pPr>
            <a:r>
              <a:rPr lang="fr-FR" sz="1600" b="0" u="sng" dirty="0" smtClean="0">
                <a:solidFill>
                  <a:schemeClr val="tx2">
                    <a:lumMod val="75000"/>
                  </a:schemeClr>
                </a:solidFill>
              </a:rPr>
              <a:t>Langage</a:t>
            </a:r>
            <a:r>
              <a:rPr lang="fr-FR" sz="1600" b="0" dirty="0" smtClean="0">
                <a:solidFill>
                  <a:schemeClr val="tx2">
                    <a:lumMod val="75000"/>
                  </a:schemeClr>
                </a:solidFill>
              </a:rPr>
              <a:t> : </a:t>
            </a:r>
          </a:p>
          <a:p>
            <a:pPr algn="just">
              <a:defRPr/>
            </a:pPr>
            <a:r>
              <a:rPr lang="fr-FR" sz="1600" b="0" dirty="0" smtClean="0">
                <a:solidFill>
                  <a:schemeClr val="tx2">
                    <a:lumMod val="75000"/>
                  </a:schemeClr>
                </a:solidFill>
              </a:rPr>
              <a:t>•  </a:t>
            </a:r>
            <a:r>
              <a:rPr lang="fr-FR" sz="1600" i="1" dirty="0" smtClean="0">
                <a:solidFill>
                  <a:schemeClr val="tx2">
                    <a:lumMod val="75000"/>
                  </a:schemeClr>
                </a:solidFill>
              </a:rPr>
              <a:t>Praliner</a:t>
            </a:r>
            <a:r>
              <a:rPr lang="fr-FR" sz="1600" b="0" dirty="0" smtClean="0">
                <a:solidFill>
                  <a:schemeClr val="tx2">
                    <a:lumMod val="75000"/>
                  </a:schemeClr>
                </a:solidFill>
              </a:rPr>
              <a:t> :  plonger les racines dans une boue liquide enrichie d’hormones d’enracinement (le pralin), juste avant la mise en terre.</a:t>
            </a:r>
          </a:p>
          <a:p>
            <a:pPr algn="just">
              <a:defRPr/>
            </a:pPr>
            <a:r>
              <a:rPr lang="fr-FR" sz="1600" b="0" dirty="0" smtClean="0">
                <a:solidFill>
                  <a:schemeClr val="tx2">
                    <a:lumMod val="75000"/>
                  </a:schemeClr>
                </a:solidFill>
              </a:rPr>
              <a:t>• </a:t>
            </a:r>
            <a:r>
              <a:rPr lang="fr-FR" sz="1600" i="1" dirty="0" smtClean="0">
                <a:solidFill>
                  <a:schemeClr val="tx2">
                    <a:lumMod val="75000"/>
                  </a:schemeClr>
                </a:solidFill>
              </a:rPr>
              <a:t>Haubaner</a:t>
            </a:r>
            <a:r>
              <a:rPr lang="fr-FR" sz="1600" b="0" dirty="0" smtClean="0">
                <a:solidFill>
                  <a:schemeClr val="tx2">
                    <a:lumMod val="75000"/>
                  </a:schemeClr>
                </a:solidFill>
              </a:rPr>
              <a:t> : </a:t>
            </a:r>
            <a:r>
              <a:rPr lang="fr-FR" sz="1600" b="0" dirty="0" err="1" smtClean="0">
                <a:solidFill>
                  <a:schemeClr val="tx2">
                    <a:lumMod val="75000"/>
                  </a:schemeClr>
                </a:solidFill>
              </a:rPr>
              <a:t>ﬁxer</a:t>
            </a:r>
            <a:r>
              <a:rPr lang="fr-FR" sz="1600" b="0" dirty="0" smtClean="0">
                <a:solidFill>
                  <a:schemeClr val="tx2">
                    <a:lumMod val="75000"/>
                  </a:schemeClr>
                </a:solidFill>
              </a:rPr>
              <a:t> l’arbre au moyen de </a:t>
            </a:r>
            <a:r>
              <a:rPr lang="fr-FR" sz="1600" b="0" dirty="0" err="1" smtClean="0">
                <a:solidFill>
                  <a:schemeClr val="tx2">
                    <a:lumMod val="75000"/>
                  </a:schemeClr>
                </a:solidFill>
              </a:rPr>
              <a:t>ﬁls</a:t>
            </a:r>
            <a:r>
              <a:rPr lang="fr-FR" sz="1600" b="0" dirty="0" smtClean="0">
                <a:solidFill>
                  <a:schemeClr val="tx2">
                    <a:lumMod val="75000"/>
                  </a:schemeClr>
                </a:solidFill>
              </a:rPr>
              <a:t> de tension </a:t>
            </a:r>
            <a:r>
              <a:rPr lang="fr-FR" sz="1600" b="0" dirty="0" err="1" smtClean="0">
                <a:solidFill>
                  <a:schemeClr val="tx2">
                    <a:lumMod val="75000"/>
                  </a:schemeClr>
                </a:solidFill>
              </a:rPr>
              <a:t>aﬁn</a:t>
            </a:r>
            <a:r>
              <a:rPr lang="fr-FR" sz="1600" b="0" dirty="0" smtClean="0">
                <a:solidFill>
                  <a:schemeClr val="tx2">
                    <a:lumMod val="75000"/>
                  </a:schemeClr>
                </a:solidFill>
              </a:rPr>
              <a:t> d’éviter sa chute.</a:t>
            </a:r>
            <a:endParaRPr lang="fr-FR" sz="1600" dirty="0" smtClean="0">
              <a:solidFill>
                <a:srgbClr val="7030A0"/>
              </a:solidFill>
            </a:endParaRPr>
          </a:p>
        </p:txBody>
      </p:sp>
      <p:pic>
        <p:nvPicPr>
          <p:cNvPr id="236548"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C0DDACC3-35DE-4AA9-B938-C65C9007F7A7}" type="slidenum">
              <a:rPr lang="fr-FR" sz="1200" b="0">
                <a:solidFill>
                  <a:schemeClr val="tx1">
                    <a:tint val="75000"/>
                  </a:schemeClr>
                </a:solidFill>
                <a:latin typeface="Times New Roman" pitchFamily="18" charset="0"/>
              </a:rPr>
              <a:pPr algn="r" fontAlgn="auto">
                <a:spcBef>
                  <a:spcPts val="0"/>
                </a:spcBef>
                <a:spcAft>
                  <a:spcPts val="0"/>
                </a:spcAft>
                <a:defRPr/>
              </a:pPr>
              <a:t>246</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354012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3: la taille (suite) : </a:t>
            </a:r>
          </a:p>
          <a:p>
            <a:pPr algn="just">
              <a:defRPr/>
            </a:pPr>
            <a:endParaRPr lang="fr-FR" sz="1600" dirty="0" smtClean="0">
              <a:solidFill>
                <a:schemeClr val="tx2">
                  <a:lumMod val="75000"/>
                </a:schemeClr>
              </a:solidFill>
            </a:endParaRPr>
          </a:p>
          <a:p>
            <a:pPr>
              <a:defRPr/>
            </a:pPr>
            <a:r>
              <a:rPr lang="fr-FR" sz="1600" dirty="0" smtClean="0">
                <a:solidFill>
                  <a:schemeClr val="tx2">
                    <a:lumMod val="75000"/>
                  </a:schemeClr>
                </a:solidFill>
              </a:rPr>
              <a:t>L’élagage</a:t>
            </a:r>
          </a:p>
          <a:p>
            <a:pPr algn="just">
              <a:defRPr/>
            </a:pPr>
            <a:r>
              <a:rPr lang="fr-FR" sz="1600" dirty="0" smtClean="0">
                <a:solidFill>
                  <a:srgbClr val="7030A0"/>
                </a:solidFill>
              </a:rPr>
              <a:t>• Lorsque la ramure d’un arbre devient gênante, il faut élaguer.</a:t>
            </a:r>
          </a:p>
          <a:p>
            <a:pPr algn="just">
              <a:defRPr/>
            </a:pPr>
            <a:r>
              <a:rPr lang="fr-FR" sz="1600" dirty="0" smtClean="0">
                <a:solidFill>
                  <a:srgbClr val="7030A0"/>
                </a:solidFill>
              </a:rPr>
              <a:t>• Attention : tenir compte de la proximité d’une habitation ou d’une ligne électrique.</a:t>
            </a:r>
          </a:p>
          <a:p>
            <a:pPr algn="just">
              <a:defRPr/>
            </a:pPr>
            <a:r>
              <a:rPr lang="fr-FR" sz="1600" dirty="0" smtClean="0">
                <a:solidFill>
                  <a:srgbClr val="7030A0"/>
                </a:solidFill>
              </a:rPr>
              <a:t>• Faire une première entaille de 3 ou 4 cm de profondeur en dessous de la branche et à 30 cm minimum du tronc.</a:t>
            </a:r>
          </a:p>
          <a:p>
            <a:pPr algn="just">
              <a:defRPr/>
            </a:pPr>
            <a:r>
              <a:rPr lang="fr-FR" sz="1600" dirty="0" smtClean="0">
                <a:solidFill>
                  <a:srgbClr val="7030A0"/>
                </a:solidFill>
              </a:rPr>
              <a:t>• Scier ensuite un peu plus loin du tronc et au-dessus de la branche jusqu’à sa chute.</a:t>
            </a:r>
          </a:p>
          <a:p>
            <a:pPr algn="just">
              <a:defRPr/>
            </a:pPr>
            <a:r>
              <a:rPr lang="fr-FR" sz="1600" dirty="0" smtClean="0">
                <a:solidFill>
                  <a:srgbClr val="7030A0"/>
                </a:solidFill>
              </a:rPr>
              <a:t>• Renouveler ces deux opérations près du tronc pour enlever la portion de branche qui reste.</a:t>
            </a:r>
          </a:p>
          <a:p>
            <a:pPr algn="just">
              <a:defRPr/>
            </a:pPr>
            <a:r>
              <a:rPr lang="fr-FR" sz="1600" dirty="0" smtClean="0">
                <a:solidFill>
                  <a:srgbClr val="7030A0"/>
                </a:solidFill>
              </a:rPr>
              <a:t>• Mettre la plaie au net avec une serpette et la badigeonner avec un goudron de cicatrisation type goudron de Norvège.</a:t>
            </a:r>
          </a:p>
        </p:txBody>
      </p:sp>
      <p:pic>
        <p:nvPicPr>
          <p:cNvPr id="237572"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6688" y="4221163"/>
            <a:ext cx="378936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9388" y="4581525"/>
            <a:ext cx="4968875" cy="2062163"/>
          </a:xfrm>
          <a:prstGeom prst="rect">
            <a:avLst/>
          </a:prstGeom>
          <a:noFill/>
        </p:spPr>
        <p:txBody>
          <a:bodyPr>
            <a:spAutoFit/>
          </a:bodyPr>
          <a:lstStyle/>
          <a:p>
            <a:pPr algn="just">
              <a:defRPr/>
            </a:pPr>
            <a:r>
              <a:rPr lang="fr-FR" sz="1600" b="0" u="sng" dirty="0">
                <a:solidFill>
                  <a:schemeClr val="tx2">
                    <a:lumMod val="75000"/>
                  </a:schemeClr>
                </a:solidFill>
              </a:rPr>
              <a:t>Sécurité</a:t>
            </a:r>
            <a:r>
              <a:rPr lang="fr-FR" sz="1600" b="0" dirty="0">
                <a:solidFill>
                  <a:schemeClr val="tx2">
                    <a:lumMod val="75000"/>
                  </a:schemeClr>
                </a:solidFill>
              </a:rPr>
              <a:t> : </a:t>
            </a:r>
          </a:p>
          <a:p>
            <a:pPr algn="just">
              <a:defRPr/>
            </a:pPr>
            <a:r>
              <a:rPr lang="fr-FR" sz="1600" b="0" dirty="0">
                <a:solidFill>
                  <a:schemeClr val="tx2">
                    <a:lumMod val="75000"/>
                  </a:schemeClr>
                </a:solidFill>
              </a:rPr>
              <a:t>• Assurez-vous d’une bonne assise de votre escabeau ou échelle.</a:t>
            </a:r>
          </a:p>
          <a:p>
            <a:pPr algn="just">
              <a:defRPr/>
            </a:pPr>
            <a:r>
              <a:rPr lang="fr-FR" sz="1600" b="0" dirty="0">
                <a:solidFill>
                  <a:schemeClr val="tx2">
                    <a:lumMod val="75000"/>
                  </a:schemeClr>
                </a:solidFill>
              </a:rPr>
              <a:t>• Prévoyez une ceinture porte-outils pour ranger votre sécateur et avoir toujours les mains libres.</a:t>
            </a:r>
          </a:p>
          <a:p>
            <a:pPr algn="just">
              <a:defRPr/>
            </a:pPr>
            <a:r>
              <a:rPr lang="fr-FR" sz="1600" b="0" dirty="0">
                <a:solidFill>
                  <a:schemeClr val="tx2">
                    <a:lumMod val="75000"/>
                  </a:schemeClr>
                </a:solidFill>
              </a:rPr>
              <a:t>• Avant la taille, accordez-vous un temps de </a:t>
            </a:r>
            <a:r>
              <a:rPr lang="fr-FR" sz="1600" b="0" dirty="0" err="1">
                <a:solidFill>
                  <a:schemeClr val="tx2">
                    <a:lumMod val="75000"/>
                  </a:schemeClr>
                </a:solidFill>
              </a:rPr>
              <a:t>réﬂexion</a:t>
            </a:r>
            <a:r>
              <a:rPr lang="fr-FR" sz="1600" b="0" dirty="0">
                <a:solidFill>
                  <a:schemeClr val="tx2">
                    <a:lumMod val="75000"/>
                  </a:schemeClr>
                </a:solidFill>
              </a:rPr>
              <a:t> pour anticiper l’impact de la chute des grosses branches.</a:t>
            </a:r>
          </a:p>
        </p:txBody>
      </p:sp>
      <p:pic>
        <p:nvPicPr>
          <p:cNvPr id="237574"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1341438"/>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6B452EF7-5AAA-4EBD-8660-4340831B2BE7}" type="slidenum">
              <a:rPr lang="fr-FR" sz="1200" b="0">
                <a:solidFill>
                  <a:schemeClr val="tx1">
                    <a:tint val="75000"/>
                  </a:schemeClr>
                </a:solidFill>
                <a:latin typeface="Times New Roman" pitchFamily="18" charset="0"/>
              </a:rPr>
              <a:pPr algn="r" fontAlgn="auto">
                <a:spcBef>
                  <a:spcPts val="0"/>
                </a:spcBef>
                <a:spcAft>
                  <a:spcPts val="0"/>
                </a:spcAft>
                <a:defRPr/>
              </a:pPr>
              <a:t>247</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452437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4: le traitement : </a:t>
            </a:r>
          </a:p>
          <a:p>
            <a:pPr algn="just">
              <a:defRPr/>
            </a:pPr>
            <a:endParaRPr lang="fr-FR" sz="1600" dirty="0" smtClean="0">
              <a:solidFill>
                <a:schemeClr val="tx2">
                  <a:lumMod val="75000"/>
                </a:schemeClr>
              </a:solidFill>
            </a:endParaRPr>
          </a:p>
          <a:p>
            <a:pPr algn="just">
              <a:defRPr/>
            </a:pPr>
            <a:r>
              <a:rPr lang="fr-FR" sz="1600" dirty="0" smtClean="0">
                <a:solidFill>
                  <a:srgbClr val="7030A0"/>
                </a:solidFill>
              </a:rPr>
              <a:t>Les arbres peuvent être sujets à maladies ou, plus couramment, être victimes d’attaques</a:t>
            </a:r>
          </a:p>
          <a:p>
            <a:pPr algn="just">
              <a:defRPr/>
            </a:pPr>
            <a:r>
              <a:rPr lang="fr-FR" sz="1600" dirty="0" smtClean="0">
                <a:solidFill>
                  <a:srgbClr val="7030A0"/>
                </a:solidFill>
              </a:rPr>
              <a:t>d’insectes (chenilles et pucerons principalement). Lorsque des symptômes apparaissent, il est essentiel de bien </a:t>
            </a:r>
            <a:r>
              <a:rPr lang="fr-FR" sz="1600" dirty="0" err="1" smtClean="0">
                <a:solidFill>
                  <a:srgbClr val="7030A0"/>
                </a:solidFill>
              </a:rPr>
              <a:t>identiﬁer</a:t>
            </a:r>
            <a:r>
              <a:rPr lang="fr-FR" sz="1600" dirty="0" smtClean="0">
                <a:solidFill>
                  <a:srgbClr val="7030A0"/>
                </a:solidFill>
              </a:rPr>
              <a:t> la cause et de choisir le traitement approprié.</a:t>
            </a:r>
          </a:p>
          <a:p>
            <a:pPr algn="just">
              <a:defRPr/>
            </a:pPr>
            <a:r>
              <a:rPr lang="fr-FR" sz="1600" dirty="0" smtClean="0">
                <a:solidFill>
                  <a:srgbClr val="7030A0"/>
                </a:solidFill>
              </a:rPr>
              <a:t>Pour cela ne pas hésiter à présenter au conseiller de votre magasin, une feuille abîmée.</a:t>
            </a:r>
          </a:p>
          <a:p>
            <a:pPr algn="just">
              <a:defRPr/>
            </a:pPr>
            <a:r>
              <a:rPr lang="fr-FR" sz="1600" dirty="0" smtClean="0">
                <a:solidFill>
                  <a:srgbClr val="7030A0"/>
                </a:solidFill>
              </a:rPr>
              <a:t>• En période de sécheresse, veiller à arroser régulièrement et copieusement les arbres, de préférence en </a:t>
            </a:r>
            <a:r>
              <a:rPr lang="fr-FR" sz="1600" dirty="0" err="1" smtClean="0">
                <a:solidFill>
                  <a:srgbClr val="7030A0"/>
                </a:solidFill>
              </a:rPr>
              <a:t>ﬁn</a:t>
            </a:r>
            <a:r>
              <a:rPr lang="fr-FR" sz="1600" dirty="0" smtClean="0">
                <a:solidFill>
                  <a:srgbClr val="7030A0"/>
                </a:solidFill>
              </a:rPr>
              <a:t> de journée. L’eau doit pénétrer en profondeur. Au besoin, percer quelques trous dans le sol avec une barre de fer. Etaler des écorces de pin pour conserver l’humidité.</a:t>
            </a:r>
          </a:p>
          <a:p>
            <a:pPr algn="just">
              <a:defRPr/>
            </a:pPr>
            <a:r>
              <a:rPr lang="fr-FR" sz="1600" dirty="0" smtClean="0">
                <a:solidFill>
                  <a:srgbClr val="7030A0"/>
                </a:solidFill>
              </a:rPr>
              <a:t>• Sous un arbre à feuillage dense, le gazon se </a:t>
            </a:r>
            <a:r>
              <a:rPr lang="fr-FR" sz="1600" dirty="0" err="1" smtClean="0">
                <a:solidFill>
                  <a:srgbClr val="7030A0"/>
                </a:solidFill>
              </a:rPr>
              <a:t>raréﬁe</a:t>
            </a:r>
            <a:r>
              <a:rPr lang="fr-FR" sz="1600" dirty="0" smtClean="0">
                <a:solidFill>
                  <a:srgbClr val="7030A0"/>
                </a:solidFill>
              </a:rPr>
              <a:t>. Le remplacer par des plantes </a:t>
            </a:r>
            <a:r>
              <a:rPr lang="fr-FR" sz="1600" dirty="0" err="1" smtClean="0">
                <a:solidFill>
                  <a:srgbClr val="7030A0"/>
                </a:solidFill>
              </a:rPr>
              <a:t>tapissantes</a:t>
            </a:r>
            <a:r>
              <a:rPr lang="fr-FR" sz="1600" dirty="0" smtClean="0">
                <a:solidFill>
                  <a:srgbClr val="7030A0"/>
                </a:solidFill>
              </a:rPr>
              <a:t> qui acceptent l’ombre : lierre, millepertuis...</a:t>
            </a:r>
          </a:p>
          <a:p>
            <a:pPr algn="just">
              <a:defRPr/>
            </a:pPr>
            <a:r>
              <a:rPr lang="fr-FR" sz="1600" dirty="0" smtClean="0">
                <a:solidFill>
                  <a:srgbClr val="7030A0"/>
                </a:solidFill>
              </a:rPr>
              <a:t>• Ameublir le sol en bêchant </a:t>
            </a:r>
            <a:r>
              <a:rPr lang="fr-FR" sz="1600" dirty="0" err="1" smtClean="0">
                <a:solidFill>
                  <a:srgbClr val="7030A0"/>
                </a:solidFill>
              </a:rPr>
              <a:t>superﬁciellement</a:t>
            </a:r>
            <a:r>
              <a:rPr lang="fr-FR" sz="1600" dirty="0" smtClean="0">
                <a:solidFill>
                  <a:srgbClr val="7030A0"/>
                </a:solidFill>
              </a:rPr>
              <a:t> au pied de l’arbre chaque hiver. Enlever les mauvaises herbes et incorporer un engrais </a:t>
            </a:r>
            <a:r>
              <a:rPr lang="fr-FR" sz="1600" dirty="0" err="1" smtClean="0">
                <a:solidFill>
                  <a:srgbClr val="7030A0"/>
                </a:solidFill>
              </a:rPr>
              <a:t>spéciﬁque</a:t>
            </a:r>
            <a:r>
              <a:rPr lang="fr-FR" sz="1600" dirty="0" smtClean="0">
                <a:solidFill>
                  <a:srgbClr val="7030A0"/>
                </a:solidFill>
              </a:rPr>
              <a:t>.</a:t>
            </a:r>
          </a:p>
          <a:p>
            <a:pPr algn="just">
              <a:defRPr/>
            </a:pPr>
            <a:r>
              <a:rPr lang="fr-FR" sz="1600" dirty="0" smtClean="0">
                <a:solidFill>
                  <a:srgbClr val="7030A0"/>
                </a:solidFill>
              </a:rPr>
              <a:t>• La neige qui s’accumule en hiver pèse lourd sur la ramure des arbres fragiles et risque de les casser. Eviter un tel dommage en secouant les branches.</a:t>
            </a:r>
          </a:p>
        </p:txBody>
      </p:sp>
      <p:sp>
        <p:nvSpPr>
          <p:cNvPr id="4" name="ZoneTexte 3"/>
          <p:cNvSpPr txBox="1"/>
          <p:nvPr/>
        </p:nvSpPr>
        <p:spPr>
          <a:xfrm>
            <a:off x="179388" y="5453063"/>
            <a:ext cx="8856662" cy="1077912"/>
          </a:xfrm>
          <a:prstGeom prst="rect">
            <a:avLst/>
          </a:prstGeom>
          <a:noFill/>
        </p:spPr>
        <p:txBody>
          <a:bodyPr>
            <a:spAutoFit/>
          </a:bodyPr>
          <a:lstStyle/>
          <a:p>
            <a:pPr algn="just">
              <a:defRPr/>
            </a:pPr>
            <a:r>
              <a:rPr lang="fr-FR" sz="1600" b="0" u="sng" dirty="0">
                <a:solidFill>
                  <a:schemeClr val="tx2">
                    <a:lumMod val="75000"/>
                  </a:schemeClr>
                </a:solidFill>
              </a:rPr>
              <a:t>Sécurité</a:t>
            </a:r>
            <a:r>
              <a:rPr lang="fr-FR" sz="1600" b="0" dirty="0">
                <a:solidFill>
                  <a:schemeClr val="tx2">
                    <a:lumMod val="75000"/>
                  </a:schemeClr>
                </a:solidFill>
              </a:rPr>
              <a:t> : </a:t>
            </a:r>
          </a:p>
          <a:p>
            <a:pPr algn="just">
              <a:defRPr/>
            </a:pPr>
            <a:r>
              <a:rPr lang="fr-FR" sz="1600" b="0" dirty="0">
                <a:solidFill>
                  <a:schemeClr val="tx2">
                    <a:lumMod val="75000"/>
                  </a:schemeClr>
                </a:solidFill>
              </a:rPr>
              <a:t>• Les produits de traitement comprennent des principes toxiques : portez un masque de protection, des gants et des vêtements imperméables. Ne traitez pas s’il y a du vent.</a:t>
            </a:r>
          </a:p>
          <a:p>
            <a:pPr algn="just">
              <a:defRPr/>
            </a:pPr>
            <a:r>
              <a:rPr lang="fr-FR" sz="1600" b="0" dirty="0">
                <a:solidFill>
                  <a:schemeClr val="tx2">
                    <a:lumMod val="75000"/>
                  </a:schemeClr>
                </a:solidFill>
              </a:rPr>
              <a:t>• Ne dispersez que la dose utile de traitement, les produits ont un impact sur l’environnement.</a:t>
            </a:r>
          </a:p>
        </p:txBody>
      </p:sp>
      <p:pic>
        <p:nvPicPr>
          <p:cNvPr id="238597"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530975"/>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FDA2F12-ABC6-42EC-B67A-A781A42B070B}" type="slidenum">
              <a:rPr lang="fr-FR" sz="1200" b="0">
                <a:solidFill>
                  <a:schemeClr val="tx1">
                    <a:tint val="75000"/>
                  </a:schemeClr>
                </a:solidFill>
                <a:latin typeface="Times New Roman" pitchFamily="18" charset="0"/>
              </a:rPr>
              <a:pPr algn="r" fontAlgn="auto">
                <a:spcBef>
                  <a:spcPts val="0"/>
                </a:spcBef>
                <a:spcAft>
                  <a:spcPts val="0"/>
                </a:spcAft>
                <a:defRPr/>
              </a:pPr>
              <a:t>248</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39619" name="ZoneTexte 4"/>
          <p:cNvSpPr txBox="1">
            <a:spLocks noChangeArrowheads="1"/>
          </p:cNvSpPr>
          <p:nvPr/>
        </p:nvSpPr>
        <p:spPr bwMode="auto">
          <a:xfrm>
            <a:off x="179388" y="928688"/>
            <a:ext cx="8856662"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a:t>
            </a:r>
          </a:p>
          <a:p>
            <a:pPr eaLnBrk="1" hangingPunct="1"/>
            <a:r>
              <a:rPr lang="fr-FR" sz="1600" b="0">
                <a:solidFill>
                  <a:srgbClr val="6600CC"/>
                </a:solidFill>
              </a:rPr>
              <a:t>(Estimation volume en bois, hauteur de l’arbre et diamètre du fût (tronc)).</a:t>
            </a:r>
          </a:p>
          <a:p>
            <a:pPr eaLnBrk="1" hangingPunct="1"/>
            <a:endParaRPr lang="fr-FR" sz="1600" b="0">
              <a:solidFill>
                <a:srgbClr val="6600CC"/>
              </a:solidFill>
            </a:endParaRPr>
          </a:p>
          <a:p>
            <a:pPr eaLnBrk="1" hangingPunct="1"/>
            <a:r>
              <a:rPr lang="fr-FR" sz="1600" b="0" u="sng">
                <a:solidFill>
                  <a:srgbClr val="6600CC"/>
                </a:solidFill>
              </a:rPr>
              <a:t>Estimer le volume d'un arbre</a:t>
            </a:r>
          </a:p>
          <a:p>
            <a:pPr eaLnBrk="1" hangingPunct="1"/>
            <a:r>
              <a:rPr lang="fr-FR" sz="1600" b="0">
                <a:solidFill>
                  <a:srgbClr val="6600CC"/>
                </a:solidFill>
              </a:rPr>
              <a:t>On mesure d'abord le diamètre avec un instrument très simple : le compas forestier, en se plaçant à environ 1,30 m du sol.</a:t>
            </a:r>
          </a:p>
          <a:p>
            <a:pPr eaLnBrk="1" hangingPunct="1"/>
            <a:r>
              <a:rPr lang="fr-FR" sz="1600" b="0">
                <a:solidFill>
                  <a:srgbClr val="6600CC"/>
                </a:solidFill>
              </a:rPr>
              <a:t>Ensuite, en connaissant le diamètre et la hauteur du tronc, on pourra en connaître le volume en se référant à des "tarifs de cubage"</a:t>
            </a:r>
          </a:p>
          <a:p>
            <a:pPr eaLnBrk="1" hangingPunct="1"/>
            <a:r>
              <a:rPr lang="fr-FR" sz="1600" b="0">
                <a:solidFill>
                  <a:srgbClr val="6600CC"/>
                </a:solidFill>
              </a:rPr>
              <a:t> </a:t>
            </a:r>
            <a:r>
              <a:rPr lang="fr-FR" sz="1200" b="0">
                <a:solidFill>
                  <a:srgbClr val="6600CC"/>
                </a:solidFill>
              </a:rPr>
              <a:t>Note : Celui-ci peut être remplacé par le ruban forestier </a:t>
            </a:r>
          </a:p>
          <a:p>
            <a:pPr eaLnBrk="1" hangingPunct="1"/>
            <a:r>
              <a:rPr lang="fr-FR" sz="1200" b="0">
                <a:solidFill>
                  <a:srgbClr val="6600CC"/>
                </a:solidFill>
              </a:rPr>
              <a:t>beaucoup plus précis.</a:t>
            </a: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600" b="0" u="sng">
                <a:solidFill>
                  <a:srgbClr val="6600CC"/>
                </a:solidFill>
              </a:rPr>
              <a:t>Estimer la hauteur d'un arbre</a:t>
            </a:r>
          </a:p>
          <a:p>
            <a:pPr eaLnBrk="1" hangingPunct="1"/>
            <a:r>
              <a:rPr lang="fr-FR" sz="1600" b="0">
                <a:solidFill>
                  <a:srgbClr val="6600CC"/>
                </a:solidFill>
              </a:rPr>
              <a:t>Il existe des moyens de fortune </a:t>
            </a:r>
          </a:p>
          <a:p>
            <a:pPr eaLnBrk="1" hangingPunct="1"/>
            <a:r>
              <a:rPr lang="fr-FR" sz="1600" b="0">
                <a:solidFill>
                  <a:srgbClr val="6600CC"/>
                </a:solidFill>
              </a:rPr>
              <a:t>pour les arbres de moins de 20 mètres.</a:t>
            </a:r>
          </a:p>
          <a:p>
            <a:pPr eaLnBrk="1" hangingPunct="1"/>
            <a:endParaRPr lang="fr-FR" sz="1600" b="0">
              <a:solidFill>
                <a:srgbClr val="6600CC"/>
              </a:solidFill>
            </a:endParaRPr>
          </a:p>
          <a:p>
            <a:pPr eaLnBrk="1" hangingPunct="1"/>
            <a:r>
              <a:rPr lang="fr-FR" sz="1600" b="0" i="1">
                <a:solidFill>
                  <a:srgbClr val="6600CC"/>
                </a:solidFill>
              </a:rPr>
              <a:t>Le bâton</a:t>
            </a:r>
          </a:p>
          <a:p>
            <a:pPr eaLnBrk="1" hangingPunct="1"/>
            <a:r>
              <a:rPr lang="fr-FR" sz="1600" b="0">
                <a:solidFill>
                  <a:srgbClr val="6600CC"/>
                </a:solidFill>
              </a:rPr>
              <a:t>Le Monsieur couché A est à 30 enjambées régulières de l'arbre à mesurer.</a:t>
            </a:r>
          </a:p>
          <a:p>
            <a:pPr eaLnBrk="1" hangingPunct="1"/>
            <a:r>
              <a:rPr lang="fr-FR" sz="1600" b="0">
                <a:solidFill>
                  <a:srgbClr val="6600CC"/>
                </a:solidFill>
              </a:rPr>
              <a:t>Le monsieur B debout est à 3 enjambées du monsieur couché.</a:t>
            </a:r>
          </a:p>
          <a:p>
            <a:pPr eaLnBrk="1" hangingPunct="1"/>
            <a:r>
              <a:rPr lang="fr-FR" sz="1600" b="0">
                <a:solidFill>
                  <a:srgbClr val="6600CC"/>
                </a:solidFill>
              </a:rPr>
              <a:t>Sur les indications du monsieur A qui vise le sommet de l'arbre, le monsieur B place son doigt sur l'axe de visée..</a:t>
            </a:r>
          </a:p>
          <a:p>
            <a:pPr eaLnBrk="1" hangingPunct="1"/>
            <a:r>
              <a:rPr lang="fr-FR" sz="1500" b="0">
                <a:solidFill>
                  <a:srgbClr val="6600CC"/>
                </a:solidFill>
              </a:rPr>
              <a:t>La hauteur de l'arbre est dix fois la longueur mesurée sur le bâton du sol au doigt du monsieur B.</a:t>
            </a:r>
          </a:p>
        </p:txBody>
      </p:sp>
      <p:pic>
        <p:nvPicPr>
          <p:cNvPr id="239620" name="Imag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1125538"/>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350" y="2697163"/>
            <a:ext cx="149383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188" y="2636838"/>
            <a:ext cx="35798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Imag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3233738"/>
            <a:ext cx="23066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D6B302AA-8A30-41C4-B24E-56D157340AAB}" type="slidenum">
              <a:rPr lang="fr-FR" sz="1200" b="0">
                <a:solidFill>
                  <a:schemeClr val="tx1">
                    <a:tint val="75000"/>
                  </a:schemeClr>
                </a:solidFill>
                <a:latin typeface="Times New Roman" pitchFamily="18" charset="0"/>
              </a:rPr>
              <a:pPr algn="r" fontAlgn="auto">
                <a:spcBef>
                  <a:spcPts val="0"/>
                </a:spcBef>
                <a:spcAft>
                  <a:spcPts val="0"/>
                </a:spcAft>
                <a:defRPr/>
              </a:pPr>
              <a:t>249</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31775" y="1019175"/>
            <a:ext cx="87693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 (suite)</a:t>
            </a:r>
          </a:p>
          <a:p>
            <a:pPr eaLnBrk="1" hangingPunct="1"/>
            <a:endParaRPr lang="fr-FR" sz="2000" b="0">
              <a:solidFill>
                <a:srgbClr val="FF0000"/>
              </a:solidFill>
            </a:endParaRPr>
          </a:p>
          <a:p>
            <a:pPr algn="just" eaLnBrk="1" hangingPunct="1">
              <a:buFont typeface="Arial" charset="0"/>
              <a:buChar char="•"/>
            </a:pPr>
            <a:r>
              <a:rPr lang="fr-FR" sz="2000" b="0" i="1">
                <a:solidFill>
                  <a:srgbClr val="FF0000"/>
                </a:solidFill>
              </a:rPr>
              <a:t>Agrobusiness rentable </a:t>
            </a:r>
            <a:r>
              <a:rPr lang="fr-FR" sz="2000" b="0">
                <a:solidFill>
                  <a:srgbClr val="FF0000"/>
                </a:solidFill>
              </a:rPr>
              <a:t>(source de devises pour les pays pauvres) : a) monocultures d’exportation (céréales _ soja … _, huiles _ de palme … _, bois, papier, biocarburants…), b) élevages (bovins …) pour l’exportation.</a:t>
            </a:r>
          </a:p>
          <a:p>
            <a:pPr algn="just" eaLnBrk="1" hangingPunct="1">
              <a:buFontTx/>
              <a:buChar char="•"/>
            </a:pPr>
            <a:r>
              <a:rPr lang="fr-FR" sz="2000" b="0" i="1">
                <a:solidFill>
                  <a:srgbClr val="FF0000"/>
                </a:solidFill>
              </a:rPr>
              <a:t>Coupe de bois de rapport, d’œuvre </a:t>
            </a:r>
            <a:r>
              <a:rPr lang="fr-FR" sz="2000" b="0">
                <a:solidFill>
                  <a:srgbClr val="FF0000"/>
                </a:solidFill>
              </a:rPr>
              <a:t>(bois précieux …), non durable.</a:t>
            </a:r>
          </a:p>
          <a:p>
            <a:pPr algn="just" eaLnBrk="1" hangingPunct="1">
              <a:buFontTx/>
              <a:buChar char="•"/>
            </a:pPr>
            <a:r>
              <a:rPr lang="fr-FR" sz="2000" b="0" i="1">
                <a:solidFill>
                  <a:srgbClr val="FF0000"/>
                </a:solidFill>
              </a:rPr>
              <a:t>Industries extractives </a:t>
            </a:r>
            <a:r>
              <a:rPr lang="fr-FR" sz="2000" b="0">
                <a:solidFill>
                  <a:srgbClr val="FF0000"/>
                </a:solidFill>
              </a:rPr>
              <a:t>(mines …).</a:t>
            </a:r>
          </a:p>
          <a:p>
            <a:pPr algn="just" eaLnBrk="1" hangingPunct="1">
              <a:buFont typeface="Arial" charset="0"/>
              <a:buChar char="•"/>
            </a:pPr>
            <a:r>
              <a:rPr lang="fr-FR" sz="2000" b="0">
                <a:solidFill>
                  <a:srgbClr val="6600CC"/>
                </a:solidFill>
              </a:rPr>
              <a:t>Mais aussi … : </a:t>
            </a:r>
            <a:r>
              <a:rPr lang="fr-FR" sz="1600" b="0">
                <a:solidFill>
                  <a:srgbClr val="FF0000"/>
                </a:solidFill>
                <a:sym typeface="Wingdings" pitchFamily="2" charset="2"/>
              </a:rPr>
              <a:t></a:t>
            </a:r>
            <a:r>
              <a:rPr lang="fr-FR" sz="2000" b="0">
                <a:solidFill>
                  <a:srgbClr val="FF0000"/>
                </a:solidFill>
              </a:rPr>
              <a:t>Absence d’autorité (de l’état …).</a:t>
            </a:r>
            <a:endParaRPr lang="fr-FR" sz="2000" b="0">
              <a:solidFill>
                <a:srgbClr val="6600CC"/>
              </a:solidFill>
            </a:endParaRPr>
          </a:p>
          <a:p>
            <a:pPr algn="just" eaLnBrk="1" hangingPunct="1">
              <a:buFontTx/>
              <a:buChar char="•"/>
            </a:pPr>
            <a:r>
              <a:rPr lang="fr-FR" sz="2000" b="0" i="1">
                <a:solidFill>
                  <a:srgbClr val="FF0000"/>
                </a:solidFill>
              </a:rPr>
              <a:t>Corruption et absence de volonté </a:t>
            </a:r>
            <a:r>
              <a:rPr lang="fr-FR" sz="2000" b="0">
                <a:solidFill>
                  <a:srgbClr val="FF0000"/>
                </a:solidFill>
              </a:rPr>
              <a:t>politique (mauvaise gouvernance),</a:t>
            </a:r>
          </a:p>
          <a:p>
            <a:pPr algn="just" eaLnBrk="1" hangingPunct="1">
              <a:buFontTx/>
              <a:buChar char="•"/>
            </a:pPr>
            <a:r>
              <a:rPr lang="fr-FR" sz="2000" b="0" i="1">
                <a:solidFill>
                  <a:srgbClr val="FF0000"/>
                </a:solidFill>
              </a:rPr>
              <a:t>Logiques financières du profit maximum, indifférentes aux conséquences sociales et environnementales de la déforestation, dont</a:t>
            </a:r>
            <a:r>
              <a:rPr lang="fr-FR" sz="2000" b="0">
                <a:solidFill>
                  <a:srgbClr val="FF0000"/>
                </a:solidFill>
              </a:rPr>
              <a:t> a) le réchauffement climatique, b) la perte de biodiversité…</a:t>
            </a:r>
          </a:p>
          <a:p>
            <a:pPr algn="just" eaLnBrk="1" hangingPunct="1">
              <a:buFontTx/>
              <a:buChar char="•"/>
            </a:pPr>
            <a:r>
              <a:rPr lang="fr-FR" sz="2000" b="0" i="1">
                <a:solidFill>
                  <a:srgbClr val="FF0000"/>
                </a:solidFill>
              </a:rPr>
              <a:t>Ignorance (ou aveuglement) sur les conséquences de la déforestation </a:t>
            </a:r>
            <a:r>
              <a:rPr lang="fr-FR" sz="2000" b="0">
                <a:solidFill>
                  <a:srgbClr val="FF0000"/>
                </a:solidFill>
              </a:rPr>
              <a:t>(voir pages suivantes).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B651CA5-05ED-4411-B13D-64E7ECF19F76}" type="slidenum">
              <a:rPr lang="fr-FR" sz="1200" b="0">
                <a:solidFill>
                  <a:schemeClr val="tx1">
                    <a:tint val="75000"/>
                  </a:schemeClr>
                </a:solidFill>
                <a:latin typeface="Times New Roman" pitchFamily="18" charset="0"/>
              </a:rPr>
              <a:pPr algn="r" fontAlgn="auto">
                <a:spcBef>
                  <a:spcPts val="0"/>
                </a:spcBef>
                <a:spcAft>
                  <a:spcPts val="0"/>
                </a:spcAft>
                <a:defRPr/>
              </a:pPr>
              <a:t>25</a:t>
            </a:fld>
            <a:endParaRPr lang="fr-FR" sz="1200" b="0" dirty="0">
              <a:solidFill>
                <a:schemeClr val="tx1">
                  <a:tint val="75000"/>
                </a:schemeClr>
              </a:solidFill>
              <a:latin typeface="Times New Roman" pitchFamily="18" charset="0"/>
            </a:endParaRPr>
          </a:p>
        </p:txBody>
      </p:sp>
      <p:pic>
        <p:nvPicPr>
          <p:cNvPr id="22533" name="Image 6" descr="14brazil_cow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25" y="4978400"/>
            <a:ext cx="282257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ZoneTexte 7"/>
          <p:cNvSpPr txBox="1">
            <a:spLocks noChangeArrowheads="1"/>
          </p:cNvSpPr>
          <p:nvPr/>
        </p:nvSpPr>
        <p:spPr bwMode="auto">
          <a:xfrm>
            <a:off x="142875" y="5643563"/>
            <a:ext cx="6000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Déforestation en Amazonie causée par la création de pâture pour l’élevage de bovins destinés à l’exportation de viande vers les pays riches (USA, Europe …) </a:t>
            </a:r>
            <a:r>
              <a:rPr lang="fr-FR" sz="1200" b="0">
                <a:solidFill>
                  <a:srgbClr val="6600CC"/>
                </a:solidFill>
                <a:sym typeface="Symbol" pitchFamily="18" charset="2"/>
              </a:rPr>
              <a:t></a:t>
            </a:r>
            <a:r>
              <a:rPr lang="fr-FR" sz="1200" b="0">
                <a:solidFill>
                  <a:srgbClr val="6600CC"/>
                </a:solidFill>
              </a:rPr>
              <a:t> </a:t>
            </a:r>
          </a:p>
          <a:p>
            <a:pPr algn="r" eaLnBrk="1" hangingPunct="1"/>
            <a:endParaRPr lang="fr-FR" sz="1200" b="0">
              <a:solidFill>
                <a:srgbClr val="6600CC"/>
              </a:solidFill>
              <a:sym typeface="Symbol" pitchFamily="18" charset="2"/>
            </a:endParaRPr>
          </a:p>
          <a:p>
            <a:pPr algn="r" eaLnBrk="1" hangingPunct="1"/>
            <a:r>
              <a:rPr lang="fr-FR" sz="1200" b="0">
                <a:solidFill>
                  <a:srgbClr val="6600CC"/>
                </a:solidFill>
                <a:sym typeface="Symbol" pitchFamily="18" charset="2"/>
              </a:rPr>
              <a:t>(Source:</a:t>
            </a:r>
            <a:r>
              <a:rPr lang="fr-FR" sz="1200" b="0">
                <a:solidFill>
                  <a:srgbClr val="6600CC"/>
                </a:solidFill>
                <a:hlinkClick r:id="rId3"/>
              </a:rPr>
              <a:t>http://naturerights.com/blog/de-nombreuses-grandes-marques-complices-du-massacre-de-lamazonie</a:t>
            </a:r>
            <a:r>
              <a:rPr lang="fr-FR" sz="1200" b="0">
                <a:solidFill>
                  <a:srgbClr val="6600CC"/>
                </a:solidFill>
              </a:rPr>
              <a:t>)</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0643" name="ZoneTexte 4"/>
          <p:cNvSpPr txBox="1">
            <a:spLocks noChangeArrowheads="1"/>
          </p:cNvSpPr>
          <p:nvPr/>
        </p:nvSpPr>
        <p:spPr bwMode="auto">
          <a:xfrm>
            <a:off x="179388" y="928688"/>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a:t>
            </a:r>
          </a:p>
          <a:p>
            <a:pPr eaLnBrk="1" hangingPunct="1"/>
            <a:endParaRPr lang="fr-FR" sz="1600" b="0">
              <a:solidFill>
                <a:srgbClr val="6600CC"/>
              </a:solidFill>
            </a:endParaRPr>
          </a:p>
          <a:p>
            <a:pPr eaLnBrk="1" hangingPunct="1"/>
            <a:r>
              <a:rPr lang="fr-FR" sz="1600" b="0">
                <a:solidFill>
                  <a:srgbClr val="6600CC"/>
                </a:solidFill>
              </a:rPr>
              <a:t>Un </a:t>
            </a:r>
            <a:r>
              <a:rPr lang="fr-FR" sz="1600" b="0" i="1">
                <a:solidFill>
                  <a:srgbClr val="6600CC"/>
                </a:solidFill>
              </a:rPr>
              <a:t>bâton</a:t>
            </a:r>
            <a:r>
              <a:rPr lang="fr-FR" sz="1600" b="0">
                <a:solidFill>
                  <a:srgbClr val="6600CC"/>
                </a:solidFill>
              </a:rPr>
              <a:t> ou un </a:t>
            </a:r>
            <a:r>
              <a:rPr lang="fr-FR" sz="1600" b="0" i="1">
                <a:solidFill>
                  <a:srgbClr val="6600CC"/>
                </a:solidFill>
              </a:rPr>
              <a:t>crayon</a:t>
            </a:r>
            <a:r>
              <a:rPr lang="fr-FR" sz="1600" b="0">
                <a:solidFill>
                  <a:srgbClr val="6600CC"/>
                </a:solidFill>
              </a:rPr>
              <a:t> suffisent à l'affaire.</a:t>
            </a:r>
          </a:p>
          <a:p>
            <a:pPr eaLnBrk="1" hangingPunct="1"/>
            <a:r>
              <a:rPr lang="fr-FR" sz="1600" b="0">
                <a:solidFill>
                  <a:srgbClr val="6600CC"/>
                </a:solidFill>
              </a:rPr>
              <a:t>Il suffit de faire coïncider les deux extrémités du bâton, l'une avec le sol, l'autre avec l'extrémité de l'arbre. Ensuite, on met ce bâton à l'horizontale tout en restant dans la même position et en le gardant à la même distance de l'œil, l'extrémité du bas restant en bas du tronc. On fait avancer un camarade jusqu'à ce que sa position coïncide avec l'autre extrémité du bâton. La hauteur de l'arbre est alors égale à la distance de cet ami à l'arbre. Si l'on est seul, on peut faire coïncider l'autre extrémité avec un repère fixe, à la place du copain, mais ce  repère doit se trouver à la même distance de l'arbre que vous.</a:t>
            </a:r>
          </a:p>
          <a:p>
            <a:pPr eaLnBrk="1" hangingPunct="1"/>
            <a:r>
              <a:rPr lang="fr-FR" sz="1600" b="0">
                <a:solidFill>
                  <a:srgbClr val="6600CC"/>
                </a:solidFill>
              </a:rPr>
              <a:t> </a:t>
            </a:r>
          </a:p>
          <a:p>
            <a:pPr eaLnBrk="1" hangingPunct="1"/>
            <a:r>
              <a:rPr lang="fr-FR" sz="1600" b="0" i="1">
                <a:solidFill>
                  <a:srgbClr val="6600CC"/>
                </a:solidFill>
              </a:rPr>
              <a:t>La planchette </a:t>
            </a:r>
            <a:r>
              <a:rPr lang="fr-FR" sz="1600" b="0">
                <a:solidFill>
                  <a:srgbClr val="6600CC"/>
                </a:solidFill>
              </a:rPr>
              <a:t>→</a:t>
            </a:r>
          </a:p>
          <a:p>
            <a:pPr eaLnBrk="1" hangingPunct="1"/>
            <a:r>
              <a:rPr lang="fr-FR" sz="1600" b="0">
                <a:solidFill>
                  <a:srgbClr val="6600CC"/>
                </a:solidFill>
              </a:rPr>
              <a:t>On construit une planchette à partir d'un rapporteur et d'un fil à plomb. </a:t>
            </a:r>
          </a:p>
          <a:p>
            <a:pPr eaLnBrk="1" hangingPunct="1"/>
            <a:r>
              <a:rPr lang="fr-FR" sz="1600" b="0">
                <a:solidFill>
                  <a:srgbClr val="6600CC"/>
                </a:solidFill>
              </a:rPr>
              <a:t>En se mettant à une distance telle de l'arbre que l'on voit son sommet </a:t>
            </a:r>
          </a:p>
          <a:p>
            <a:pPr eaLnBrk="1" hangingPunct="1"/>
            <a:r>
              <a:rPr lang="fr-FR" sz="1600" b="0">
                <a:solidFill>
                  <a:srgbClr val="6600CC"/>
                </a:solidFill>
              </a:rPr>
              <a:t>sous un angle de 45°, on sait que sa hauteur correspond à cette distance d'observation.</a:t>
            </a:r>
          </a:p>
          <a:p>
            <a:pPr eaLnBrk="1" hangingPunct="1"/>
            <a:r>
              <a:rPr lang="fr-FR" sz="1600" b="0">
                <a:solidFill>
                  <a:srgbClr val="6600CC"/>
                </a:solidFill>
              </a:rPr>
              <a:t> </a:t>
            </a:r>
          </a:p>
          <a:p>
            <a:pPr eaLnBrk="1" hangingPunct="1"/>
            <a:endParaRPr lang="fr-FR" sz="1600" b="0">
              <a:solidFill>
                <a:srgbClr val="6600CC"/>
              </a:solidFill>
            </a:endParaRPr>
          </a:p>
          <a:p>
            <a:pPr eaLnBrk="1" hangingPunct="1"/>
            <a:r>
              <a:rPr lang="fr-FR" sz="1600" b="0" i="1">
                <a:solidFill>
                  <a:srgbClr val="6600CC"/>
                </a:solidFill>
              </a:rPr>
              <a:t>La croix du bûcheron </a:t>
            </a:r>
            <a:r>
              <a:rPr lang="fr-FR" sz="1600" b="0">
                <a:solidFill>
                  <a:srgbClr val="6600CC"/>
                </a:solidFill>
              </a:rPr>
              <a:t>→</a:t>
            </a:r>
            <a:endParaRPr lang="fr-FR" sz="1600" b="0" i="1">
              <a:solidFill>
                <a:srgbClr val="6600CC"/>
              </a:solidFill>
            </a:endParaRPr>
          </a:p>
          <a:p>
            <a:pPr eaLnBrk="1" hangingPunct="1"/>
            <a:r>
              <a:rPr lang="fr-FR" sz="1600" b="0">
                <a:solidFill>
                  <a:srgbClr val="6600CC"/>
                </a:solidFill>
              </a:rPr>
              <a:t>Il suffit d'avoir 2 baguettes de même longueur.</a:t>
            </a:r>
          </a:p>
          <a:p>
            <a:pPr eaLnBrk="1" hangingPunct="1"/>
            <a:r>
              <a:rPr lang="fr-FR" sz="1600" b="0">
                <a:solidFill>
                  <a:srgbClr val="6600CC"/>
                </a:solidFill>
              </a:rPr>
              <a:t>Les placer à angle droit comme sur le dessin </a:t>
            </a:r>
          </a:p>
          <a:p>
            <a:pPr eaLnBrk="1" hangingPunct="1"/>
            <a:r>
              <a:rPr lang="fr-FR" sz="1600" b="0">
                <a:solidFill>
                  <a:srgbClr val="6600CC"/>
                </a:solidFill>
              </a:rPr>
              <a:t>et se mettre à une distance estimée à la hauteur de l'arbre.</a:t>
            </a:r>
          </a:p>
          <a:p>
            <a:pPr eaLnBrk="1" hangingPunct="1"/>
            <a:r>
              <a:rPr lang="fr-FR" sz="1600" b="0">
                <a:solidFill>
                  <a:srgbClr val="6600CC"/>
                </a:solidFill>
              </a:rPr>
              <a:t>Viser avec le bas de la baguette verticale le pied de l'arbre.</a:t>
            </a:r>
          </a:p>
          <a:p>
            <a:pPr eaLnBrk="1" hangingPunct="1"/>
            <a:r>
              <a:rPr lang="fr-FR" sz="1600" b="0">
                <a:solidFill>
                  <a:srgbClr val="6600CC"/>
                </a:solidFill>
              </a:rPr>
              <a:t>Se déplacer ensuite jusqu'à ce que le haut de la baguette coïncide avec le sommet de l'arbre.</a:t>
            </a:r>
          </a:p>
        </p:txBody>
      </p:sp>
      <p:pic>
        <p:nvPicPr>
          <p:cNvPr id="240644"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863" y="6350"/>
            <a:ext cx="211931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ZoneTexte 3"/>
          <p:cNvSpPr txBox="1">
            <a:spLocks noChangeArrowheads="1"/>
          </p:cNvSpPr>
          <p:nvPr/>
        </p:nvSpPr>
        <p:spPr bwMode="auto">
          <a:xfrm>
            <a:off x="5219700" y="1139825"/>
            <a:ext cx="169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Méthode du crayon →</a:t>
            </a:r>
          </a:p>
        </p:txBody>
      </p:sp>
      <p:pic>
        <p:nvPicPr>
          <p:cNvPr id="240646"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725" y="3141663"/>
            <a:ext cx="11191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913" y="3257550"/>
            <a:ext cx="14160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Imag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813" y="4652963"/>
            <a:ext cx="2630487"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Imag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7075" y="4652963"/>
            <a:ext cx="16906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A66D65E7-0932-415F-8E13-24DFB3F3CD1D}" type="slidenum">
              <a:rPr lang="fr-FR" sz="1200" b="0">
                <a:solidFill>
                  <a:schemeClr val="tx1">
                    <a:tint val="75000"/>
                  </a:schemeClr>
                </a:solidFill>
                <a:latin typeface="Times New Roman" pitchFamily="18" charset="0"/>
              </a:rPr>
              <a:pPr algn="r" fontAlgn="auto">
                <a:spcBef>
                  <a:spcPts val="0"/>
                </a:spcBef>
                <a:spcAft>
                  <a:spcPts val="0"/>
                </a:spcAft>
                <a:defRPr/>
              </a:pPr>
              <a:t>250</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1667" name="ZoneTexte 4"/>
          <p:cNvSpPr txBox="1">
            <a:spLocks noChangeArrowheads="1"/>
          </p:cNvSpPr>
          <p:nvPr/>
        </p:nvSpPr>
        <p:spPr bwMode="auto">
          <a:xfrm>
            <a:off x="179388" y="908050"/>
            <a:ext cx="885666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a:solidFill>
                  <a:srgbClr val="6600CC"/>
                </a:solidFill>
              </a:rPr>
              <a:t>34) Annexe : Mesure des arbres (suite)</a:t>
            </a:r>
          </a:p>
          <a:p>
            <a:pPr eaLnBrk="1" hangingPunct="1"/>
            <a:endParaRPr lang="fr-FR" sz="1600" b="0" dirty="0">
              <a:solidFill>
                <a:srgbClr val="6600CC"/>
              </a:solidFill>
            </a:endParaRPr>
          </a:p>
          <a:p>
            <a:pPr eaLnBrk="1" hangingPunct="1"/>
            <a:r>
              <a:rPr lang="fr-FR" sz="1600" dirty="0">
                <a:solidFill>
                  <a:srgbClr val="6600CC"/>
                </a:solidFill>
              </a:rPr>
              <a:t>Estimer l'âge d'un arbre</a:t>
            </a:r>
          </a:p>
          <a:p>
            <a:pPr eaLnBrk="1" hangingPunct="1"/>
            <a:endParaRPr lang="fr-FR" sz="1600" b="0" dirty="0">
              <a:solidFill>
                <a:srgbClr val="6600CC"/>
              </a:solidFill>
            </a:endParaRPr>
          </a:p>
          <a:p>
            <a:pPr eaLnBrk="1" hangingPunct="1"/>
            <a:r>
              <a:rPr lang="fr-FR" sz="1600" b="0" dirty="0">
                <a:solidFill>
                  <a:srgbClr val="6600CC"/>
                </a:solidFill>
              </a:rPr>
              <a:t>La </a:t>
            </a:r>
            <a:r>
              <a:rPr lang="fr-FR" sz="1600" b="0" i="1" dirty="0">
                <a:solidFill>
                  <a:srgbClr val="6600CC"/>
                </a:solidFill>
              </a:rPr>
              <a:t>tarière de </a:t>
            </a:r>
            <a:r>
              <a:rPr lang="fr-FR" sz="1600" b="0" i="1" dirty="0" err="1">
                <a:solidFill>
                  <a:srgbClr val="6600CC"/>
                </a:solidFill>
              </a:rPr>
              <a:t>Pressler</a:t>
            </a:r>
            <a:r>
              <a:rPr lang="fr-FR" sz="1600" b="0" i="1" dirty="0">
                <a:solidFill>
                  <a:srgbClr val="6600CC"/>
                </a:solidFill>
              </a:rPr>
              <a:t> </a:t>
            </a:r>
            <a:r>
              <a:rPr lang="fr-FR" sz="1600" b="0" dirty="0">
                <a:solidFill>
                  <a:srgbClr val="6600CC"/>
                </a:solidFill>
              </a:rPr>
              <a:t>permet de prendre un échantillon de l'arbre pour connaître son âge avec précision. On peut la comparer à l'outil qui sert à prélever les trous dans le gruyère (↑).</a:t>
            </a:r>
          </a:p>
          <a:p>
            <a:pPr eaLnBrk="1" hangingPunct="1"/>
            <a:r>
              <a:rPr lang="fr-FR" sz="1600" b="0" dirty="0">
                <a:solidFill>
                  <a:srgbClr val="6600CC"/>
                </a:solidFill>
              </a:rPr>
              <a:t>Elle se compose d'un manche en acier et d'une mèche qui est une tige d'acier creuse munie d'un pas de vis pour perforer l'arbre.</a:t>
            </a:r>
          </a:p>
          <a:p>
            <a:pPr eaLnBrk="1" hangingPunct="1"/>
            <a:r>
              <a:rPr lang="fr-FR" sz="1600" b="0" dirty="0">
                <a:solidFill>
                  <a:srgbClr val="6600CC"/>
                </a:solidFill>
              </a:rPr>
              <a:t>A l'intérieur de la tige creuse se trouve un extracteur : c'est une mince lame d'acier de même longueur que la mèche et qui se comporte comme une cuillère pour retirer la carotte de la mèche.</a:t>
            </a:r>
          </a:p>
          <a:p>
            <a:pPr eaLnBrk="1" hangingPunct="1"/>
            <a:endParaRPr lang="fr-FR" sz="1600" b="0" dirty="0">
              <a:solidFill>
                <a:srgbClr val="6600CC"/>
              </a:solidFill>
            </a:endParaRPr>
          </a:p>
          <a:p>
            <a:pPr eaLnBrk="1" hangingPunct="1"/>
            <a:r>
              <a:rPr lang="fr-FR" sz="1600" b="0" dirty="0">
                <a:solidFill>
                  <a:srgbClr val="6600CC"/>
                </a:solidFill>
              </a:rPr>
              <a:t>On enfonce d'abord la tarière en la vissant jusqu'au cœur de l'arbre.</a:t>
            </a:r>
          </a:p>
          <a:p>
            <a:pPr eaLnBrk="1" hangingPunct="1"/>
            <a:r>
              <a:rPr lang="fr-FR" sz="1600" b="0" dirty="0">
                <a:solidFill>
                  <a:srgbClr val="6600CC"/>
                </a:solidFill>
              </a:rPr>
              <a:t>On introduit l'extracteur qui maintient la carotte en place.</a:t>
            </a:r>
          </a:p>
          <a:p>
            <a:pPr eaLnBrk="1" hangingPunct="1"/>
            <a:r>
              <a:rPr lang="fr-FR" sz="1600" b="0" dirty="0">
                <a:solidFill>
                  <a:srgbClr val="6600CC"/>
                </a:solidFill>
              </a:rPr>
              <a:t>Un demi-tour de tarière en sens inverse sépare cette carotte du tronc.</a:t>
            </a:r>
          </a:p>
          <a:p>
            <a:pPr eaLnBrk="1" hangingPunct="1"/>
            <a:r>
              <a:rPr lang="fr-FR" sz="1600" b="0" dirty="0">
                <a:solidFill>
                  <a:srgbClr val="6600CC"/>
                </a:solidFill>
              </a:rPr>
              <a:t>Ensuite, on extrait la carotte et on l'analyse.</a:t>
            </a:r>
          </a:p>
          <a:p>
            <a:pPr eaLnBrk="1" hangingPunct="1"/>
            <a:endParaRPr lang="fr-FR" sz="1600" b="0" dirty="0">
              <a:solidFill>
                <a:srgbClr val="6600CC"/>
              </a:solidFill>
            </a:endParaRPr>
          </a:p>
          <a:p>
            <a:pPr eaLnBrk="1" hangingPunct="1"/>
            <a:r>
              <a:rPr lang="fr-FR" sz="1600" b="0" dirty="0">
                <a:solidFill>
                  <a:srgbClr val="6600CC"/>
                </a:solidFill>
              </a:rPr>
              <a:t>En coupe transversale, un cerne sur la carotte correspond à une année. </a:t>
            </a:r>
          </a:p>
          <a:p>
            <a:pPr eaLnBrk="1" hangingPunct="1"/>
            <a:r>
              <a:rPr lang="fr-FR" sz="1600" b="0" dirty="0">
                <a:solidFill>
                  <a:srgbClr val="6600CC"/>
                </a:solidFill>
              </a:rPr>
              <a:t>Cet arbre est très jeune : il a 7 ans.</a:t>
            </a:r>
          </a:p>
          <a:p>
            <a:pPr eaLnBrk="1" hangingPunct="1"/>
            <a:r>
              <a:rPr lang="fr-FR" sz="1600" b="0" dirty="0">
                <a:solidFill>
                  <a:srgbClr val="6600CC"/>
                </a:solidFill>
              </a:rPr>
              <a:t>Il ne faut surtout pas pénétrer au-delà de l'axe de l'arbre.</a:t>
            </a:r>
          </a:p>
          <a:p>
            <a:pPr eaLnBrk="1" hangingPunct="1"/>
            <a:endParaRPr lang="fr-FR" sz="1600" b="0" dirty="0">
              <a:solidFill>
                <a:srgbClr val="6600CC"/>
              </a:solidFill>
            </a:endParaRPr>
          </a:p>
          <a:p>
            <a:pPr eaLnBrk="1" hangingPunct="1"/>
            <a:endParaRPr lang="fr-FR" sz="1600" b="0" dirty="0">
              <a:solidFill>
                <a:srgbClr val="6600CC"/>
              </a:solidFill>
            </a:endParaRPr>
          </a:p>
          <a:p>
            <a:pPr eaLnBrk="1" hangingPunct="1"/>
            <a:endParaRPr lang="fr-FR" sz="1600" b="0" dirty="0">
              <a:solidFill>
                <a:srgbClr val="6600CC"/>
              </a:solidFill>
            </a:endParaRPr>
          </a:p>
          <a:p>
            <a:pPr eaLnBrk="1" hangingPunct="1"/>
            <a:r>
              <a:rPr lang="fr-FR" sz="1200" b="0" dirty="0">
                <a:solidFill>
                  <a:srgbClr val="6600CC"/>
                </a:solidFill>
              </a:rPr>
              <a:t>Source : Les outils du garde-forestier , </a:t>
            </a:r>
            <a:r>
              <a:rPr lang="fr-FR" sz="1200" b="0" dirty="0">
                <a:solidFill>
                  <a:srgbClr val="6600CC"/>
                </a:solidFill>
                <a:hlinkClick r:id="rId2"/>
              </a:rPr>
              <a:t>http://www.deroussiaux.eu/EtLePasseRevient/forestier02.htm</a:t>
            </a:r>
            <a:r>
              <a:rPr lang="fr-FR" sz="1200" b="0" dirty="0">
                <a:solidFill>
                  <a:srgbClr val="6600CC"/>
                </a:solidFill>
              </a:rPr>
              <a:t> </a:t>
            </a:r>
          </a:p>
        </p:txBody>
      </p:sp>
      <p:pic>
        <p:nvPicPr>
          <p:cNvPr id="241668"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875" y="115888"/>
            <a:ext cx="1887538"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Imag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3479800"/>
            <a:ext cx="167163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875" y="5710238"/>
            <a:ext cx="17795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107950" y="211138"/>
            <a:ext cx="457200" cy="276225"/>
          </a:xfrm>
          <a:prstGeom prst="rect">
            <a:avLst/>
          </a:prstGeom>
          <a:noFill/>
        </p:spPr>
        <p:txBody>
          <a:bodyPr anchor="ctr"/>
          <a:lstStyle/>
          <a:p>
            <a:pPr algn="r" fontAlgn="auto">
              <a:spcBef>
                <a:spcPts val="0"/>
              </a:spcBef>
              <a:spcAft>
                <a:spcPts val="0"/>
              </a:spcAft>
              <a:defRPr/>
            </a:pPr>
            <a:fld id="{9A47F6BF-BF1E-4A4E-91BE-8E879E57EFEC}" type="slidenum">
              <a:rPr lang="fr-FR" sz="1200" b="0">
                <a:solidFill>
                  <a:schemeClr val="tx1">
                    <a:tint val="75000"/>
                  </a:schemeClr>
                </a:solidFill>
                <a:latin typeface="Times New Roman" pitchFamily="18" charset="0"/>
              </a:rPr>
              <a:pPr algn="r" fontAlgn="auto">
                <a:spcBef>
                  <a:spcPts val="0"/>
                </a:spcBef>
                <a:spcAft>
                  <a:spcPts val="0"/>
                </a:spcAft>
                <a:defRPr/>
              </a:pPr>
              <a:t>251</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2691" name="ZoneTexte 4"/>
          <p:cNvSpPr txBox="1">
            <a:spLocks noChangeArrowheads="1"/>
          </p:cNvSpPr>
          <p:nvPr/>
        </p:nvSpPr>
        <p:spPr bwMode="auto">
          <a:xfrm>
            <a:off x="179388" y="908050"/>
            <a:ext cx="8856662"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a:t>
            </a:r>
          </a:p>
          <a:p>
            <a:pPr eaLnBrk="1" hangingPunct="1"/>
            <a:endParaRPr lang="fr-FR" sz="1600" b="0">
              <a:solidFill>
                <a:srgbClr val="6600CC"/>
              </a:solidFill>
            </a:endParaRPr>
          </a:p>
          <a:p>
            <a:r>
              <a:rPr lang="fr-FR" sz="1600" b="0">
                <a:solidFill>
                  <a:srgbClr val="6600CC"/>
                </a:solidFill>
              </a:rPr>
              <a:t>Pour estimer  le volume  d'un arbre sur pied,  on utilise la formule  classique  du calcul du volume  d'un cylindre :</a:t>
            </a:r>
          </a:p>
          <a:p>
            <a:r>
              <a:rPr lang="fr-FR" sz="1600" b="0" i="1">
                <a:solidFill>
                  <a:srgbClr val="009900"/>
                </a:solidFill>
              </a:rPr>
              <a:t>C</a:t>
            </a:r>
            <a:r>
              <a:rPr lang="fr-FR" sz="1600" b="0" i="1">
                <a:solidFill>
                  <a:srgbClr val="6600CC"/>
                </a:solidFill>
              </a:rPr>
              <a:t> étant la circonférence ou </a:t>
            </a:r>
            <a:r>
              <a:rPr lang="fr-FR" sz="1600" b="0" i="1">
                <a:solidFill>
                  <a:srgbClr val="009900"/>
                </a:solidFill>
              </a:rPr>
              <a:t>D</a:t>
            </a:r>
            <a:r>
              <a:rPr lang="fr-FR" sz="1600" b="0" i="1">
                <a:solidFill>
                  <a:srgbClr val="6600CC"/>
                </a:solidFill>
              </a:rPr>
              <a:t> le diamètre</a:t>
            </a:r>
            <a:r>
              <a:rPr lang="fr-FR" sz="1600" b="0">
                <a:solidFill>
                  <a:srgbClr val="6600CC"/>
                </a:solidFill>
              </a:rPr>
              <a:t> </a:t>
            </a:r>
            <a:r>
              <a:rPr lang="fr-FR" sz="1600" b="0" i="1">
                <a:solidFill>
                  <a:srgbClr val="6600CC"/>
                </a:solidFill>
              </a:rPr>
              <a:t>au milieu du tronc.</a:t>
            </a:r>
            <a:endParaRPr lang="fr-FR" sz="1600" b="0">
              <a:solidFill>
                <a:srgbClr val="6600CC"/>
              </a:solidFill>
            </a:endParaRPr>
          </a:p>
          <a:p>
            <a:r>
              <a:rPr lang="fr-FR" sz="1600" b="0" i="1">
                <a:solidFill>
                  <a:srgbClr val="009900"/>
                </a:solidFill>
              </a:rPr>
              <a:t>H</a:t>
            </a:r>
            <a:r>
              <a:rPr lang="fr-FR" sz="1600" b="0" i="1">
                <a:solidFill>
                  <a:srgbClr val="6600CC"/>
                </a:solidFill>
              </a:rPr>
              <a:t> la hauteur à laquelle devra s'effectuer la découpe.</a:t>
            </a:r>
            <a:endParaRPr lang="fr-FR" sz="1600" b="0">
              <a:solidFill>
                <a:srgbClr val="6600CC"/>
              </a:solidFill>
            </a:endParaRPr>
          </a:p>
          <a:p>
            <a:endParaRPr lang="fr-FR" sz="1600" b="0">
              <a:solidFill>
                <a:srgbClr val="6600CC"/>
              </a:solidFill>
            </a:endParaRPr>
          </a:p>
          <a:p>
            <a:r>
              <a:rPr lang="fr-FR" sz="1600" b="0">
                <a:solidFill>
                  <a:srgbClr val="6600CC"/>
                </a:solidFill>
              </a:rPr>
              <a:t>Ces 2 dimensions, difficilement mesurables depuis le sol, doivent être estimées. Le résultat  obtenu dépendra de la précision de ces évaluations et ne peut donc être qu'approximatif.</a:t>
            </a:r>
          </a:p>
          <a:p>
            <a:endParaRPr lang="fr-FR" sz="1600" b="0">
              <a:solidFill>
                <a:srgbClr val="6600CC"/>
              </a:solidFill>
            </a:endParaRPr>
          </a:p>
          <a:p>
            <a:r>
              <a:rPr lang="fr-FR" sz="1600">
                <a:solidFill>
                  <a:srgbClr val="6600CC"/>
                </a:solidFill>
              </a:rPr>
              <a:t>Estimation de la décroissance</a:t>
            </a:r>
          </a:p>
          <a:p>
            <a:r>
              <a:rPr lang="fr-FR" sz="1600" b="0">
                <a:solidFill>
                  <a:srgbClr val="6600CC"/>
                </a:solidFill>
              </a:rPr>
              <a:t>La  méthode la plus utilisée est la recherche de la “décroissance métrique moyenne” (D.M.M.). </a:t>
            </a:r>
          </a:p>
          <a:p>
            <a:r>
              <a:rPr lang="fr-FR" sz="1600" b="0">
                <a:solidFill>
                  <a:srgbClr val="6600CC"/>
                </a:solidFill>
              </a:rPr>
              <a:t>• Il s'agit d'apprécier de combien décroît le tronc par mètre de hauteur. C'est une grandeur difficile à estimer à l'œil. Cela demande une grande habitude.</a:t>
            </a:r>
          </a:p>
          <a:p>
            <a:r>
              <a:rPr lang="fr-FR" sz="1600" b="0">
                <a:solidFill>
                  <a:srgbClr val="6600CC"/>
                </a:solidFill>
              </a:rPr>
              <a:t>• Dans la pratique, on recherche la D.M.M. sur des échantillons pour chaque catégorie de grosseur. On la mesure soit sur arbres abattus </a:t>
            </a:r>
            <a:r>
              <a:rPr lang="fr-FR" sz="1600" b="0" i="1">
                <a:solidFill>
                  <a:srgbClr val="6600CC"/>
                </a:solidFill>
              </a:rPr>
              <a:t>(le  plus  précis)</a:t>
            </a:r>
            <a:r>
              <a:rPr lang="fr-FR" sz="1600" b="0">
                <a:solidFill>
                  <a:srgbClr val="6600CC"/>
                </a:solidFill>
              </a:rPr>
              <a:t>, soit sur arbres debout avec des  instruments spéciaux </a:t>
            </a:r>
            <a:r>
              <a:rPr lang="fr-FR" sz="1600" b="0" i="1">
                <a:solidFill>
                  <a:srgbClr val="6600CC"/>
                </a:solidFill>
              </a:rPr>
              <a:t>(pentaprisme,  relascope)</a:t>
            </a:r>
            <a:r>
              <a:rPr lang="fr-FR" sz="1600" b="0">
                <a:solidFill>
                  <a:srgbClr val="6600CC"/>
                </a:solidFill>
              </a:rPr>
              <a:t>, ou au jugé.</a:t>
            </a:r>
          </a:p>
          <a:p>
            <a:r>
              <a:rPr lang="fr-FR" sz="1400" b="0" i="1">
                <a:solidFill>
                  <a:srgbClr val="6600CC"/>
                </a:solidFill>
              </a:rPr>
              <a:t>Exemples  :</a:t>
            </a:r>
            <a:endParaRPr lang="fr-FR" sz="1400" b="0">
              <a:solidFill>
                <a:srgbClr val="6600CC"/>
              </a:solidFill>
            </a:endParaRPr>
          </a:p>
          <a:p>
            <a:r>
              <a:rPr lang="fr-FR" sz="1400" b="0">
                <a:solidFill>
                  <a:srgbClr val="6600CC"/>
                </a:solidFill>
              </a:rPr>
              <a:t>• Circonférence à 1,30 m = 170 cm</a:t>
            </a:r>
          </a:p>
          <a:p>
            <a:r>
              <a:rPr lang="fr-FR" sz="1400" b="0">
                <a:solidFill>
                  <a:srgbClr val="6600CC"/>
                </a:solidFill>
              </a:rPr>
              <a:t>• Circonférence médiane = 125 cm</a:t>
            </a:r>
          </a:p>
          <a:p>
            <a:r>
              <a:rPr lang="fr-FR" sz="1400" b="0">
                <a:solidFill>
                  <a:srgbClr val="6600CC"/>
                </a:solidFill>
              </a:rPr>
              <a:t>• Longueur de la grume = 20 m</a:t>
            </a:r>
          </a:p>
          <a:p>
            <a:r>
              <a:rPr lang="fr-FR" sz="1400" b="0">
                <a:solidFill>
                  <a:srgbClr val="6600CC"/>
                </a:solidFill>
              </a:rPr>
              <a:t>La D.M.M. est de : </a:t>
            </a:r>
            <a:r>
              <a:rPr lang="fr-FR" sz="1400" b="0" i="1">
                <a:solidFill>
                  <a:srgbClr val="6600CC"/>
                </a:solidFill>
              </a:rPr>
              <a:t>[170 -125] / </a:t>
            </a:r>
            <a:r>
              <a:rPr lang="fr-FR" sz="1400" b="0">
                <a:solidFill>
                  <a:srgbClr val="6600CC"/>
                </a:solidFill>
              </a:rPr>
              <a:t> </a:t>
            </a:r>
            <a:r>
              <a:rPr lang="fr-FR" sz="1400" b="0" i="1">
                <a:solidFill>
                  <a:srgbClr val="6600CC"/>
                </a:solidFill>
              </a:rPr>
              <a:t>[(20 / 2) - 1] = 5 cm</a:t>
            </a:r>
            <a:endParaRPr lang="fr-FR" sz="1400" b="0">
              <a:solidFill>
                <a:srgbClr val="6600CC"/>
              </a:solidFill>
            </a:endParaRPr>
          </a:p>
          <a:p>
            <a:r>
              <a:rPr lang="fr-FR" sz="1400" b="0">
                <a:solidFill>
                  <a:srgbClr val="6600CC"/>
                </a:solidFill>
              </a:rPr>
              <a:t> </a:t>
            </a:r>
            <a:r>
              <a:rPr lang="fr-FR" sz="1400" b="0" i="1">
                <a:solidFill>
                  <a:srgbClr val="6600CC"/>
                </a:solidFill>
              </a:rPr>
              <a:t>sur la circonférence</a:t>
            </a:r>
            <a:endParaRPr lang="fr-FR" sz="1400" b="0">
              <a:solidFill>
                <a:srgbClr val="6600CC"/>
              </a:solidFill>
            </a:endParaRPr>
          </a:p>
        </p:txBody>
      </p:sp>
      <p:pic>
        <p:nvPicPr>
          <p:cNvPr id="242692" name="Image 23657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7563" y="1773238"/>
            <a:ext cx="2460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Image 23657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4843463"/>
            <a:ext cx="24177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444080D-8DBB-489C-A796-EC0A556E6214}" type="slidenum">
              <a:rPr lang="fr-FR" sz="1200" b="0">
                <a:solidFill>
                  <a:schemeClr val="tx1">
                    <a:tint val="75000"/>
                  </a:schemeClr>
                </a:solidFill>
                <a:latin typeface="Times New Roman" pitchFamily="18" charset="0"/>
              </a:rPr>
              <a:pPr algn="r" fontAlgn="auto">
                <a:spcBef>
                  <a:spcPts val="0"/>
                </a:spcBef>
                <a:spcAft>
                  <a:spcPts val="0"/>
                </a:spcAft>
                <a:defRPr/>
              </a:pPr>
              <a:t>252</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3715" name="ZoneTexte 4"/>
          <p:cNvSpPr txBox="1">
            <a:spLocks noChangeArrowheads="1"/>
          </p:cNvSpPr>
          <p:nvPr/>
        </p:nvSpPr>
        <p:spPr bwMode="auto">
          <a:xfrm>
            <a:off x="179388" y="908050"/>
            <a:ext cx="88566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 et fin)</a:t>
            </a:r>
          </a:p>
          <a:p>
            <a:pPr eaLnBrk="1" hangingPunct="1"/>
            <a:endParaRPr lang="fr-FR" sz="1600" b="0">
              <a:solidFill>
                <a:srgbClr val="6600CC"/>
              </a:solidFill>
            </a:endParaRPr>
          </a:p>
          <a:p>
            <a:pPr eaLnBrk="1" hangingPunct="1"/>
            <a:r>
              <a:rPr lang="fr-FR" sz="1600">
                <a:solidFill>
                  <a:srgbClr val="6600CC"/>
                </a:solidFill>
              </a:rPr>
              <a:t>Calcul du volume sur pied</a:t>
            </a:r>
          </a:p>
          <a:p>
            <a:pPr eaLnBrk="1" hangingPunct="1"/>
            <a:r>
              <a:rPr lang="fr-FR" sz="1600" b="0">
                <a:solidFill>
                  <a:srgbClr val="6600CC"/>
                </a:solidFill>
              </a:rPr>
              <a:t>Inversement, en connaissant la décroissance métrique moyenne d’une classe de grosseur, on peut estimer la grosseur médiane d’un arbre de cette catégorie par la formule suivante  :</a:t>
            </a: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600" b="0">
                <a:solidFill>
                  <a:srgbClr val="6600CC"/>
                </a:solidFill>
              </a:rPr>
              <a:t>Exemples  :</a:t>
            </a:r>
          </a:p>
          <a:p>
            <a:pPr eaLnBrk="1" hangingPunct="1"/>
            <a:endParaRPr lang="fr-FR" sz="1600" b="0">
              <a:solidFill>
                <a:srgbClr val="6600CC"/>
              </a:solidFill>
            </a:endParaRPr>
          </a:p>
          <a:p>
            <a:pPr eaLnBrk="1" hangingPunct="1"/>
            <a:r>
              <a:rPr lang="fr-FR" sz="1600" b="0">
                <a:solidFill>
                  <a:srgbClr val="6600CC"/>
                </a:solidFill>
              </a:rPr>
              <a:t>• Arbre de 180 cm de circonférence à 1,30 m du sol, de 10 m de haut à la découpe et de DMM  : 6 cm</a:t>
            </a:r>
          </a:p>
          <a:p>
            <a:pPr eaLnBrk="1" hangingPunct="1"/>
            <a:endParaRPr lang="fr-FR" sz="1600" b="0">
              <a:solidFill>
                <a:srgbClr val="6600CC"/>
              </a:solidFill>
            </a:endParaRPr>
          </a:p>
          <a:p>
            <a:pPr eaLnBrk="1" hangingPunct="1"/>
            <a:r>
              <a:rPr lang="fr-FR" sz="1600" b="0">
                <a:solidFill>
                  <a:srgbClr val="6600CC"/>
                </a:solidFill>
              </a:rPr>
              <a:t>Circonférence médiane estimée  :</a:t>
            </a:r>
          </a:p>
          <a:p>
            <a:pPr eaLnBrk="1" hangingPunct="1"/>
            <a:endParaRPr lang="fr-FR" sz="1600" b="0">
              <a:solidFill>
                <a:srgbClr val="6600CC"/>
              </a:solidFill>
            </a:endParaRPr>
          </a:p>
          <a:p>
            <a:pPr eaLnBrk="1" hangingPunct="1"/>
            <a:r>
              <a:rPr lang="fr-FR" sz="1600" b="0">
                <a:solidFill>
                  <a:srgbClr val="6600CC"/>
                </a:solidFill>
              </a:rPr>
              <a:t>180 – 6 x (10/2 - 1) = 156 arrondi à 155</a:t>
            </a:r>
          </a:p>
          <a:p>
            <a:pPr eaLnBrk="1" hangingPunct="1"/>
            <a:endParaRPr lang="fr-FR" sz="1600" b="0">
              <a:solidFill>
                <a:srgbClr val="6600CC"/>
              </a:solidFill>
            </a:endParaRPr>
          </a:p>
          <a:p>
            <a:pPr eaLnBrk="1" hangingPunct="1"/>
            <a:r>
              <a:rPr lang="fr-FR" sz="1600" b="0">
                <a:solidFill>
                  <a:srgbClr val="6600CC"/>
                </a:solidFill>
              </a:rPr>
              <a:t>On peut alors estimer le volume de l’arbre sur pied</a:t>
            </a:r>
          </a:p>
          <a:p>
            <a:pPr eaLnBrk="1" hangingPunct="1"/>
            <a:endParaRPr lang="fr-FR" sz="1600" b="0">
              <a:solidFill>
                <a:srgbClr val="6600CC"/>
              </a:solidFill>
            </a:endParaRPr>
          </a:p>
          <a:p>
            <a:pPr eaLnBrk="1" hangingPunct="1"/>
            <a:r>
              <a:rPr lang="fr-FR" sz="1600" b="0">
                <a:solidFill>
                  <a:srgbClr val="6600CC"/>
                </a:solidFill>
              </a:rPr>
              <a:t>V = (1,552</a:t>
            </a:r>
            <a:r>
              <a:rPr lang="fr-FR" sz="1600" b="0" baseline="30000">
                <a:solidFill>
                  <a:srgbClr val="6600CC"/>
                </a:solidFill>
              </a:rPr>
              <a:t>2</a:t>
            </a:r>
            <a:r>
              <a:rPr lang="fr-FR" sz="1600" b="0">
                <a:solidFill>
                  <a:srgbClr val="6600CC"/>
                </a:solidFill>
              </a:rPr>
              <a:t>   x 10) / (4.</a:t>
            </a:r>
            <a:r>
              <a:rPr lang="el-GR" sz="1600" b="0">
                <a:solidFill>
                  <a:srgbClr val="6600CC"/>
                </a:solidFill>
              </a:rPr>
              <a:t>π</a:t>
            </a:r>
            <a:r>
              <a:rPr lang="fr-FR" sz="1600" b="0">
                <a:solidFill>
                  <a:srgbClr val="6600CC"/>
                </a:solidFill>
              </a:rPr>
              <a:t>) = 1,9 m3</a:t>
            </a:r>
          </a:p>
          <a:p>
            <a:pPr eaLnBrk="1" hangingPunct="1"/>
            <a:endParaRPr lang="fr-FR" sz="1600" b="0">
              <a:solidFill>
                <a:srgbClr val="6600CC"/>
              </a:solidFill>
            </a:endParaRPr>
          </a:p>
          <a:p>
            <a:pPr eaLnBrk="1" hangingPunct="1"/>
            <a:r>
              <a:rPr lang="fr-FR" sz="1200" b="0">
                <a:solidFill>
                  <a:srgbClr val="6600CC"/>
                </a:solidFill>
              </a:rPr>
              <a:t>Source : </a:t>
            </a:r>
            <a:r>
              <a:rPr lang="fr-FR" sz="1200" b="0" i="1">
                <a:solidFill>
                  <a:srgbClr val="6600CC"/>
                </a:solidFill>
              </a:rPr>
              <a:t>Estimations des volumes de bois sur pied</a:t>
            </a:r>
            <a:r>
              <a:rPr lang="fr-FR" sz="1200" b="0">
                <a:solidFill>
                  <a:srgbClr val="6600CC"/>
                </a:solidFill>
              </a:rPr>
              <a:t>, C.R.P.F. (centre régional de la propriété forestière) d’Ile-de-France et du Centre, décembre 2000, </a:t>
            </a:r>
            <a:r>
              <a:rPr lang="fr-FR" sz="1200" b="0">
                <a:solidFill>
                  <a:srgbClr val="6600CC"/>
                </a:solidFill>
                <a:hlinkClick r:id="rId2"/>
              </a:rPr>
              <a:t>www.crpf.fr/ifc/fiches/ESTIMATION_VOLUME_DES_BOIS.pdf</a:t>
            </a:r>
            <a:endParaRPr lang="fr-FR" sz="1200" b="0">
              <a:solidFill>
                <a:srgbClr val="6600CC"/>
              </a:solidFill>
            </a:endParaRPr>
          </a:p>
        </p:txBody>
      </p:sp>
      <p:sp>
        <p:nvSpPr>
          <p:cNvPr id="6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D9EEC25B-C553-4409-B948-FFC1BFCCF968}" type="slidenum">
              <a:rPr lang="fr-FR" sz="1200" b="0">
                <a:solidFill>
                  <a:schemeClr val="tx1">
                    <a:tint val="75000"/>
                  </a:schemeClr>
                </a:solidFill>
                <a:latin typeface="Times New Roman" pitchFamily="18" charset="0"/>
              </a:rPr>
              <a:pPr algn="r" fontAlgn="auto">
                <a:spcBef>
                  <a:spcPts val="0"/>
                </a:spcBef>
                <a:spcAft>
                  <a:spcPts val="0"/>
                </a:spcAft>
                <a:defRPr/>
              </a:pPr>
              <a:t>253</a:t>
            </a:fld>
            <a:endParaRPr lang="fr-FR" sz="1200" b="0" dirty="0">
              <a:solidFill>
                <a:schemeClr val="tx1">
                  <a:tint val="75000"/>
                </a:schemeClr>
              </a:solidFill>
              <a:latin typeface="Times New Roman" pitchFamily="18" charset="0"/>
            </a:endParaRPr>
          </a:p>
        </p:txBody>
      </p:sp>
      <p:sp>
        <p:nvSpPr>
          <p:cNvPr id="243717" name="ZoneTexte 2"/>
          <p:cNvSpPr txBox="1">
            <a:spLocks noChangeArrowheads="1"/>
          </p:cNvSpPr>
          <p:nvPr/>
        </p:nvSpPr>
        <p:spPr bwMode="auto">
          <a:xfrm>
            <a:off x="369888" y="2420938"/>
            <a:ext cx="8475662" cy="584200"/>
          </a:xfrm>
          <a:prstGeom prst="rect">
            <a:avLst/>
          </a:prstGeom>
          <a:solidFill>
            <a:srgbClr val="FFFF99"/>
          </a:solidFill>
          <a:ln w="12700">
            <a:solidFill>
              <a:srgbClr val="009900"/>
            </a:solidFill>
            <a:miter lim="800000"/>
            <a:headEnd/>
            <a:tailEnd/>
          </a:ln>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de-DE" sz="1600" i="1">
                <a:solidFill>
                  <a:srgbClr val="009900"/>
                </a:solidFill>
              </a:rPr>
              <a:t>Gm</a:t>
            </a:r>
            <a:r>
              <a:rPr lang="de-DE" sz="1600" i="1"/>
              <a:t> = </a:t>
            </a:r>
            <a:r>
              <a:rPr lang="de-DE" sz="1600" i="1">
                <a:solidFill>
                  <a:srgbClr val="009900"/>
                </a:solidFill>
              </a:rPr>
              <a:t>G 1,30 m </a:t>
            </a:r>
            <a:r>
              <a:rPr lang="de-DE" sz="1600" i="1"/>
              <a:t>- </a:t>
            </a:r>
            <a:r>
              <a:rPr lang="de-DE" sz="1600" i="1">
                <a:solidFill>
                  <a:srgbClr val="009900"/>
                </a:solidFill>
              </a:rPr>
              <a:t>DMM</a:t>
            </a:r>
            <a:r>
              <a:rPr lang="de-DE" sz="1600" i="1"/>
              <a:t> (1/2 </a:t>
            </a:r>
            <a:r>
              <a:rPr lang="de-DE" sz="1600" i="1">
                <a:solidFill>
                  <a:srgbClr val="009900"/>
                </a:solidFill>
              </a:rPr>
              <a:t>L </a:t>
            </a:r>
            <a:r>
              <a:rPr lang="de-DE" sz="1600" i="1"/>
              <a:t>- 1)</a:t>
            </a:r>
          </a:p>
          <a:p>
            <a:pPr eaLnBrk="1" hangingPunct="1"/>
            <a:r>
              <a:rPr lang="fr-FR" sz="1600" i="1">
                <a:solidFill>
                  <a:srgbClr val="009900"/>
                </a:solidFill>
              </a:rPr>
              <a:t>Gm</a:t>
            </a:r>
            <a:r>
              <a:rPr lang="fr-FR" sz="1600" i="1"/>
              <a:t> </a:t>
            </a:r>
            <a:r>
              <a:rPr lang="fr-FR" sz="1600" b="0" i="1"/>
              <a:t>= grosseur médiane • </a:t>
            </a:r>
            <a:r>
              <a:rPr lang="fr-FR" sz="1600" i="1">
                <a:solidFill>
                  <a:srgbClr val="009900"/>
                </a:solidFill>
              </a:rPr>
              <a:t>G 1,30 m </a:t>
            </a:r>
            <a:r>
              <a:rPr lang="fr-FR" sz="1600" b="0" i="1"/>
              <a:t>= Grosseur à 1,30 m du sol • </a:t>
            </a:r>
            <a:r>
              <a:rPr lang="fr-FR" sz="1600" i="1">
                <a:solidFill>
                  <a:srgbClr val="009900"/>
                </a:solidFill>
              </a:rPr>
              <a:t>L</a:t>
            </a:r>
            <a:r>
              <a:rPr lang="fr-FR" sz="1600" i="1"/>
              <a:t> </a:t>
            </a:r>
            <a:r>
              <a:rPr lang="fr-FR" sz="1600" b="0" i="1"/>
              <a:t>= longueur de la grume</a:t>
            </a:r>
            <a:endParaRPr lang="fr-FR" sz="1600"/>
          </a:p>
        </p:txBody>
      </p:sp>
      <p:pic>
        <p:nvPicPr>
          <p:cNvPr id="243718"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988" y="522922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388" y="4067175"/>
            <a:ext cx="12096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0"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250" y="4116388"/>
            <a:ext cx="7048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1" name="Imag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9838" y="4067175"/>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2" name="ZoneTexte 7"/>
          <p:cNvSpPr txBox="1">
            <a:spLocks noChangeArrowheads="1"/>
          </p:cNvSpPr>
          <p:nvPr/>
        </p:nvSpPr>
        <p:spPr bwMode="auto">
          <a:xfrm>
            <a:off x="5364163" y="5222875"/>
            <a:ext cx="2303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7030A0"/>
                </a:solidFill>
              </a:rPr>
              <a:t>↑ Relascope de bitterlich ↑</a:t>
            </a:r>
          </a:p>
          <a:p>
            <a:pPr algn="r" eaLnBrk="1" hangingPunct="1"/>
            <a:endParaRPr lang="fr-FR" sz="1200" b="0">
              <a:solidFill>
                <a:srgbClr val="7030A0"/>
              </a:solidFill>
            </a:endParaRPr>
          </a:p>
          <a:p>
            <a:pPr algn="r" eaLnBrk="1" hangingPunct="1"/>
            <a:r>
              <a:rPr lang="fr-FR" sz="1200" b="0">
                <a:solidFill>
                  <a:srgbClr val="7030A0"/>
                </a:solidFill>
              </a:rPr>
              <a:t>Pentaprisme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4739" name="ZoneTexte 4"/>
          <p:cNvSpPr txBox="1">
            <a:spLocks noChangeArrowheads="1"/>
          </p:cNvSpPr>
          <p:nvPr/>
        </p:nvSpPr>
        <p:spPr bwMode="auto">
          <a:xfrm>
            <a:off x="179388" y="908050"/>
            <a:ext cx="8856662"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a:t>
            </a:r>
          </a:p>
          <a:p>
            <a:pPr eaLnBrk="1" hangingPunct="1"/>
            <a:endParaRPr lang="fr-FR" sz="1600" b="0">
              <a:solidFill>
                <a:srgbClr val="6600CC"/>
              </a:solidFill>
            </a:endParaRPr>
          </a:p>
          <a:p>
            <a:pPr eaLnBrk="1" hangingPunct="1"/>
            <a:r>
              <a:rPr lang="fr-FR" sz="1600">
                <a:solidFill>
                  <a:srgbClr val="6600CC"/>
                </a:solidFill>
              </a:rPr>
              <a:t>Qualité du sol</a:t>
            </a:r>
          </a:p>
          <a:p>
            <a:pPr eaLnBrk="1" hangingPunct="1"/>
            <a:r>
              <a:rPr lang="fr-FR" sz="1600" b="0">
                <a:solidFill>
                  <a:srgbClr val="6600CC"/>
                </a:solidFill>
              </a:rPr>
              <a:t>Le sol qui assure l'ancrage et l'alimentation en eau et en éléments minéraux de l'arbre doit absolument être de qualité pour que les végétaux puissent s’installer et se développer. </a:t>
            </a:r>
          </a:p>
          <a:p>
            <a:pPr eaLnBrk="1" hangingPunct="1"/>
            <a:r>
              <a:rPr lang="fr-FR" sz="1600" b="0">
                <a:solidFill>
                  <a:srgbClr val="6600CC"/>
                </a:solidFill>
              </a:rPr>
              <a:t>Le sol doit être profond, aéré et bien pourvu en éléments nutritifs sur un volume suffisant.</a:t>
            </a:r>
          </a:p>
          <a:p>
            <a:pPr eaLnBrk="1" hangingPunct="1"/>
            <a:endParaRPr lang="fr-FR" sz="1600" b="0">
              <a:solidFill>
                <a:srgbClr val="6600CC"/>
              </a:solidFill>
            </a:endParaRPr>
          </a:p>
          <a:p>
            <a:pPr eaLnBrk="1" hangingPunct="1"/>
            <a:r>
              <a:rPr lang="fr-FR" sz="1600" b="0">
                <a:solidFill>
                  <a:srgbClr val="6600CC"/>
                </a:solidFill>
              </a:rPr>
              <a:t>La qualité de la terre doit correspondre aux critères ci-dessous :</a:t>
            </a:r>
          </a:p>
          <a:p>
            <a:pPr eaLnBrk="1" hangingPunct="1"/>
            <a:r>
              <a:rPr lang="fr-FR" sz="1600" b="0">
                <a:solidFill>
                  <a:srgbClr val="6600CC"/>
                </a:solidFill>
              </a:rPr>
              <a:t>- argiles : 30% maximum</a:t>
            </a:r>
          </a:p>
          <a:p>
            <a:pPr eaLnBrk="1" hangingPunct="1"/>
            <a:r>
              <a:rPr lang="fr-FR" sz="1600" b="0">
                <a:solidFill>
                  <a:srgbClr val="6600CC"/>
                </a:solidFill>
              </a:rPr>
              <a:t>- limons et argiles : 70% maximum</a:t>
            </a:r>
          </a:p>
          <a:p>
            <a:pPr eaLnBrk="1" hangingPunct="1"/>
            <a:r>
              <a:rPr lang="fr-FR" sz="1600" b="0">
                <a:solidFill>
                  <a:srgbClr val="6600CC"/>
                </a:solidFill>
              </a:rPr>
              <a:t>- sables : 30% minimum</a:t>
            </a:r>
          </a:p>
          <a:p>
            <a:pPr eaLnBrk="1" hangingPunct="1"/>
            <a:r>
              <a:rPr lang="fr-FR" sz="1600" b="0">
                <a:solidFill>
                  <a:srgbClr val="6600CC"/>
                </a:solidFill>
              </a:rPr>
              <a:t>- pierres et graviers : 5% maximum</a:t>
            </a:r>
          </a:p>
          <a:p>
            <a:pPr eaLnBrk="1" hangingPunct="1"/>
            <a:r>
              <a:rPr lang="fr-FR" sz="1600" b="0">
                <a:solidFill>
                  <a:srgbClr val="6600CC"/>
                </a:solidFill>
              </a:rPr>
              <a:t>- pH : 6 à 7,5</a:t>
            </a:r>
          </a:p>
          <a:p>
            <a:pPr eaLnBrk="1" hangingPunct="1"/>
            <a:r>
              <a:rPr lang="fr-FR" sz="1600" b="0">
                <a:solidFill>
                  <a:srgbClr val="6600CC"/>
                </a:solidFill>
              </a:rPr>
              <a:t>- C/N : 8 à 15 </a:t>
            </a:r>
            <a:r>
              <a:rPr lang="fr-FR" sz="1200" b="0">
                <a:solidFill>
                  <a:srgbClr val="6600CC"/>
                </a:solidFill>
              </a:rPr>
              <a:t>(rapport de la teneur en carbone à celle en azote indiquant le degré de dégradation de la matière organique brute sous l'action de micro-organismes. Plus il est bas, meilleur est l'état de décomposition de la matière organique).</a:t>
            </a:r>
          </a:p>
          <a:p>
            <a:pPr eaLnBrk="1" hangingPunct="1"/>
            <a:r>
              <a:rPr lang="fr-FR" sz="1600" b="0">
                <a:solidFill>
                  <a:srgbClr val="6600CC"/>
                </a:solidFill>
              </a:rPr>
              <a:t>- matière organique : 2% minimum (sur matières sèches)</a:t>
            </a:r>
          </a:p>
          <a:p>
            <a:pPr eaLnBrk="1" hangingPunct="1"/>
            <a:r>
              <a:rPr lang="fr-FR" sz="1600" b="0">
                <a:solidFill>
                  <a:srgbClr val="6600CC"/>
                </a:solidFill>
              </a:rPr>
              <a:t>- calcaire actif : 2% maximum </a:t>
            </a:r>
            <a:r>
              <a:rPr lang="fr-FR" sz="1400" b="0">
                <a:solidFill>
                  <a:srgbClr val="6600CC"/>
                </a:solidFill>
              </a:rPr>
              <a:t>(</a:t>
            </a:r>
            <a:r>
              <a:rPr lang="fr-FR" sz="1200" b="0">
                <a:solidFill>
                  <a:srgbClr val="6600CC"/>
                </a:solidFill>
              </a:rPr>
              <a:t>le calcaire actif est la proportion de calcaire (du sol) soluble dans l'eau. Plus il est actif, plus il y a d'ions calcium. Ces ions inhibent l'absorption par la plante des minéraux (notamment le fer) qui interviennent dans la photosynthèse et la production de chlorophylle. S'il y a manque de fer, il y a manque de chlorophylle, d'où jaunissement des feuilles. C'est la chlorose ferrique. Dans ce cas, on parle de pouvoir chlorosant du calcaire</a:t>
            </a:r>
            <a:r>
              <a:rPr lang="fr-FR" sz="1400" b="0">
                <a:solidFill>
                  <a:srgbClr val="6600CC"/>
                </a:solidFill>
              </a:rPr>
              <a:t>).</a:t>
            </a:r>
          </a:p>
          <a:p>
            <a:pPr eaLnBrk="1" hangingPunct="1"/>
            <a:r>
              <a:rPr lang="fr-FR" sz="1600" b="0">
                <a:solidFill>
                  <a:srgbClr val="6600CC"/>
                </a:solidFill>
              </a:rPr>
              <a:t>- Pureté physique (pas de déchets divers)</a:t>
            </a:r>
          </a:p>
          <a:p>
            <a:pPr eaLnBrk="1" hangingPunct="1"/>
            <a:r>
              <a:rPr lang="fr-FR" sz="1600" b="0">
                <a:solidFill>
                  <a:srgbClr val="6600CC"/>
                </a:solidFill>
              </a:rPr>
              <a:t>- Pureté chimique (pas de résidus d'herbicides ou autres polluants)</a:t>
            </a:r>
          </a:p>
          <a:p>
            <a:pPr eaLnBrk="1" hangingPunct="1"/>
            <a:r>
              <a:rPr lang="fr-FR" sz="1600" b="0">
                <a:solidFill>
                  <a:srgbClr val="6600CC"/>
                </a:solidFill>
              </a:rPr>
              <a:t>- Pureté biologique (limiter les adventices).</a:t>
            </a:r>
          </a:p>
        </p:txBody>
      </p:sp>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B10B27-2D35-4CFE-A6EC-2C73328DF238}" type="slidenum">
              <a:rPr lang="fr-FR" sz="1200" b="0">
                <a:solidFill>
                  <a:schemeClr val="tx1">
                    <a:tint val="75000"/>
                  </a:schemeClr>
                </a:solidFill>
                <a:latin typeface="Times New Roman" pitchFamily="18" charset="0"/>
              </a:rPr>
              <a:pPr algn="r" fontAlgn="auto">
                <a:spcBef>
                  <a:spcPts val="0"/>
                </a:spcBef>
                <a:spcAft>
                  <a:spcPts val="0"/>
                </a:spcAft>
                <a:defRPr/>
              </a:pPr>
              <a:t>254</a:t>
            </a:fld>
            <a:endParaRPr lang="fr-FR" sz="1200" b="0" dirty="0">
              <a:solidFill>
                <a:schemeClr val="tx1">
                  <a:tint val="75000"/>
                </a:schemeClr>
              </a:solidFill>
              <a:latin typeface="Times New Roman" pitchFamily="18" charset="0"/>
            </a:endParaRPr>
          </a:p>
        </p:txBody>
      </p:sp>
      <p:pic>
        <p:nvPicPr>
          <p:cNvPr id="244741"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1513" y="5805488"/>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5763" name="ZoneTexte 4"/>
          <p:cNvSpPr txBox="1">
            <a:spLocks noChangeArrowheads="1"/>
          </p:cNvSpPr>
          <p:nvPr/>
        </p:nvSpPr>
        <p:spPr bwMode="auto">
          <a:xfrm>
            <a:off x="179388" y="908050"/>
            <a:ext cx="8856662"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r>
              <a:rPr lang="fr-FR" sz="1600" b="0">
                <a:solidFill>
                  <a:srgbClr val="6600CC"/>
                </a:solidFill>
              </a:rPr>
              <a:t>Avant tous travaux, le sol doit être nettoyé. La végétation existante sera broyée et évacuée si nécessaire.</a:t>
            </a:r>
          </a:p>
          <a:p>
            <a:pPr eaLnBrk="1" hangingPunct="1"/>
            <a:endParaRPr lang="fr-FR" sz="1600" b="0">
              <a:solidFill>
                <a:srgbClr val="6600CC"/>
              </a:solidFill>
            </a:endParaRPr>
          </a:p>
          <a:p>
            <a:pPr eaLnBrk="1" hangingPunct="1"/>
            <a:r>
              <a:rPr lang="fr-FR" sz="1600">
                <a:solidFill>
                  <a:srgbClr val="6600CC"/>
                </a:solidFill>
              </a:rPr>
              <a:t>Décompactage</a:t>
            </a:r>
            <a:endParaRPr lang="fr-FR" sz="1600" b="0">
              <a:solidFill>
                <a:srgbClr val="6600CC"/>
              </a:solidFill>
            </a:endParaRPr>
          </a:p>
          <a:p>
            <a:pPr algn="just" eaLnBrk="1" hangingPunct="1"/>
            <a:r>
              <a:rPr lang="fr-FR" sz="1600" b="0">
                <a:solidFill>
                  <a:srgbClr val="6600CC"/>
                </a:solidFill>
              </a:rPr>
              <a:t>L'ameublissement de la terre, par décompactage, permet une bonne circulation de l'eau, de l'air et des racines dans le sol.</a:t>
            </a:r>
          </a:p>
          <a:p>
            <a:pPr algn="just" eaLnBrk="1" hangingPunct="1"/>
            <a:r>
              <a:rPr lang="fr-FR" sz="1600" b="0">
                <a:solidFill>
                  <a:srgbClr val="6600CC"/>
                </a:solidFill>
              </a:rPr>
              <a:t>Le décompactage localisé (pour un arbre isolé) est effectué à la pelle mécanique avec un godet à griffe en veillant à ne pas mélanger les horizons de sol et à ne pas lisser les parois ou avec un bèche, une pelle, une pioche, selon les moyens à disposition etc.</a:t>
            </a:r>
          </a:p>
          <a:p>
            <a:pPr algn="just" eaLnBrk="1" hangingPunct="1"/>
            <a:r>
              <a:rPr lang="fr-FR" sz="1600" b="0">
                <a:solidFill>
                  <a:srgbClr val="6600CC"/>
                </a:solidFill>
              </a:rPr>
              <a:t>Le travail du sol doit impérativement être effectué lorsque le sol est bien sec en fin d'été (ne jamais travailler un sol humide au risque de le compacter davantage).</a:t>
            </a:r>
          </a:p>
          <a:p>
            <a:pPr algn="just" eaLnBrk="1" hangingPunct="1"/>
            <a:endParaRPr lang="fr-FR" sz="1600" b="0">
              <a:solidFill>
                <a:srgbClr val="6600CC"/>
              </a:solidFill>
            </a:endParaRPr>
          </a:p>
          <a:p>
            <a:pPr algn="just" eaLnBrk="1" hangingPunct="1"/>
            <a:r>
              <a:rPr lang="fr-FR" sz="1600">
                <a:solidFill>
                  <a:srgbClr val="6600CC"/>
                </a:solidFill>
              </a:rPr>
              <a:t>Drainage</a:t>
            </a:r>
          </a:p>
          <a:p>
            <a:pPr algn="just" eaLnBrk="1" hangingPunct="1"/>
            <a:r>
              <a:rPr lang="fr-FR" sz="1600" b="0">
                <a:solidFill>
                  <a:srgbClr val="6600CC"/>
                </a:solidFill>
              </a:rPr>
              <a:t>L'eau stagnante autour du système racinaire asphyxie l'arbre et provoque la mort d'une très grande proportion d'essences non adaptées à de telle situation.</a:t>
            </a:r>
          </a:p>
          <a:p>
            <a:pPr algn="just" eaLnBrk="1" hangingPunct="1"/>
            <a:r>
              <a:rPr lang="fr-FR" sz="1600" b="0">
                <a:solidFill>
                  <a:srgbClr val="6600CC"/>
                </a:solidFill>
              </a:rPr>
              <a:t>En fonction des sols, un système de drainage global sur toute la surface du terrain (drains agricoles, fossés, exutoire) ou individuel au fond des fosses (15 à 30 cm de graviers ou pierres concassées recouvert d'un géotextile pour éviter le colmatage et drain conduisant l’eau vers un exutoire) peut être mis en place pour éviter ces problèmes.</a:t>
            </a:r>
          </a:p>
          <a:p>
            <a:pPr algn="just" eaLnBrk="1" hangingPunct="1"/>
            <a:r>
              <a:rPr lang="fr-FR" sz="1600" b="0">
                <a:solidFill>
                  <a:srgbClr val="6600CC"/>
                </a:solidFill>
              </a:rPr>
              <a:t>Des plantations sur ados ou butte permettent aussi de remonter le niveau du sol et d'éviter ponctuellement l'asphyxie racinaire.</a:t>
            </a: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48D39BC1-4638-4CD5-9705-B5E65A9881B1}" type="slidenum">
              <a:rPr lang="fr-FR" sz="1200" b="0">
                <a:solidFill>
                  <a:schemeClr val="tx1">
                    <a:tint val="75000"/>
                  </a:schemeClr>
                </a:solidFill>
                <a:latin typeface="Times New Roman" pitchFamily="18" charset="0"/>
              </a:rPr>
              <a:pPr algn="r" fontAlgn="auto">
                <a:spcBef>
                  <a:spcPts val="0"/>
                </a:spcBef>
                <a:spcAft>
                  <a:spcPts val="0"/>
                </a:spcAft>
                <a:defRPr/>
              </a:pPr>
              <a:t>255</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6787" name="ZoneTexte 4"/>
          <p:cNvSpPr txBox="1">
            <a:spLocks noChangeArrowheads="1"/>
          </p:cNvSpPr>
          <p:nvPr/>
        </p:nvSpPr>
        <p:spPr bwMode="auto">
          <a:xfrm>
            <a:off x="179388" y="908050"/>
            <a:ext cx="885666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200" b="0">
                <a:solidFill>
                  <a:srgbClr val="6600CC"/>
                </a:solidFill>
              </a:rPr>
              <a:t>               plantations sur ados ou butte →</a:t>
            </a:r>
          </a:p>
          <a:p>
            <a:pPr eaLnBrk="1" hangingPunct="1"/>
            <a:endParaRPr lang="fr-FR" sz="1600" b="0">
              <a:solidFill>
                <a:srgbClr val="6600CC"/>
              </a:solidFill>
            </a:endParaRPr>
          </a:p>
          <a:p>
            <a:pPr eaLnBrk="1" hangingPunct="1"/>
            <a:r>
              <a:rPr lang="fr-FR" sz="1600">
                <a:solidFill>
                  <a:srgbClr val="6600CC"/>
                </a:solidFill>
              </a:rPr>
              <a:t>Amendement</a:t>
            </a:r>
          </a:p>
          <a:p>
            <a:pPr algn="just" eaLnBrk="1" hangingPunct="1"/>
            <a:r>
              <a:rPr lang="fr-FR" sz="1600" b="0">
                <a:solidFill>
                  <a:srgbClr val="6600CC"/>
                </a:solidFill>
              </a:rPr>
              <a:t>La qualité physique, chimique et biologique du sol peut être améliorée par l'adjonction de différents matériaux :</a:t>
            </a:r>
          </a:p>
          <a:p>
            <a:pPr algn="just" eaLnBrk="1" hangingPunct="1"/>
            <a:r>
              <a:rPr lang="fr-FR" sz="1600" b="0">
                <a:solidFill>
                  <a:srgbClr val="6600CC"/>
                </a:solidFill>
              </a:rPr>
              <a:t>- des matières organiques bien décomposées telles que </a:t>
            </a:r>
            <a:r>
              <a:rPr lang="fr-FR" sz="1600" b="0" i="1">
                <a:solidFill>
                  <a:srgbClr val="6600CC"/>
                </a:solidFill>
              </a:rPr>
              <a:t>terreau</a:t>
            </a:r>
            <a:r>
              <a:rPr lang="fr-FR" sz="1600" b="0">
                <a:solidFill>
                  <a:srgbClr val="6600CC"/>
                </a:solidFill>
              </a:rPr>
              <a:t> ou </a:t>
            </a:r>
            <a:r>
              <a:rPr lang="fr-FR" sz="1600" b="0" i="1">
                <a:solidFill>
                  <a:srgbClr val="6600CC"/>
                </a:solidFill>
              </a:rPr>
              <a:t>compost</a:t>
            </a:r>
            <a:r>
              <a:rPr lang="fr-FR" sz="1600" b="0">
                <a:solidFill>
                  <a:srgbClr val="6600CC"/>
                </a:solidFill>
              </a:rPr>
              <a:t>.</a:t>
            </a:r>
          </a:p>
          <a:p>
            <a:pPr algn="just" eaLnBrk="1" hangingPunct="1"/>
            <a:r>
              <a:rPr lang="fr-FR" sz="1600" b="0">
                <a:solidFill>
                  <a:srgbClr val="6600CC"/>
                </a:solidFill>
              </a:rPr>
              <a:t>- des minéraux tels que </a:t>
            </a:r>
            <a:r>
              <a:rPr lang="fr-FR" sz="1600" b="0" i="1">
                <a:solidFill>
                  <a:srgbClr val="6600CC"/>
                </a:solidFill>
              </a:rPr>
              <a:t>sable, gravier, pouzzolane</a:t>
            </a:r>
            <a:r>
              <a:rPr lang="fr-FR" sz="1600" b="0">
                <a:solidFill>
                  <a:srgbClr val="6600CC"/>
                </a:solidFill>
              </a:rPr>
              <a:t>.</a:t>
            </a:r>
          </a:p>
          <a:p>
            <a:pPr algn="just" eaLnBrk="1" hangingPunct="1"/>
            <a:r>
              <a:rPr lang="fr-FR" sz="1600" b="0">
                <a:solidFill>
                  <a:srgbClr val="6600CC"/>
                </a:solidFill>
              </a:rPr>
              <a:t>- des engrais à décomposition lente (chimique ou organique de type </a:t>
            </a:r>
            <a:r>
              <a:rPr lang="fr-FR" sz="1600" b="0" i="1">
                <a:solidFill>
                  <a:srgbClr val="6600CC"/>
                </a:solidFill>
              </a:rPr>
              <a:t>corne broyée </a:t>
            </a:r>
            <a:r>
              <a:rPr lang="fr-FR" sz="1600" b="0">
                <a:solidFill>
                  <a:srgbClr val="6600CC"/>
                </a:solidFill>
              </a:rPr>
              <a:t>et </a:t>
            </a:r>
            <a:r>
              <a:rPr lang="fr-FR" sz="1600" b="0" i="1">
                <a:solidFill>
                  <a:srgbClr val="6600CC"/>
                </a:solidFill>
              </a:rPr>
              <a:t>sang</a:t>
            </a:r>
            <a:r>
              <a:rPr lang="fr-FR" sz="1600" b="0">
                <a:solidFill>
                  <a:srgbClr val="6600CC"/>
                </a:solidFill>
              </a:rPr>
              <a:t>).</a:t>
            </a:r>
          </a:p>
          <a:p>
            <a:pPr algn="just" eaLnBrk="1" hangingPunct="1"/>
            <a:r>
              <a:rPr lang="fr-FR" sz="1600" b="0">
                <a:solidFill>
                  <a:srgbClr val="6600CC"/>
                </a:solidFill>
              </a:rPr>
              <a:t>(- des </a:t>
            </a:r>
            <a:r>
              <a:rPr lang="fr-FR" sz="1600" b="0" i="1">
                <a:solidFill>
                  <a:srgbClr val="6600CC"/>
                </a:solidFill>
              </a:rPr>
              <a:t>hydrorétenteurs</a:t>
            </a:r>
            <a:r>
              <a:rPr lang="fr-FR" sz="1600" b="0">
                <a:solidFill>
                  <a:srgbClr val="6600CC"/>
                </a:solidFill>
              </a:rPr>
              <a:t> (substance qui, incorporé dans un sol absorbe, retient une grande quantité d'eau et des éléments fertilisants _ copolymère acrylamide, acrylate etc.)).</a:t>
            </a:r>
          </a:p>
          <a:p>
            <a:pPr algn="just" eaLnBrk="1" hangingPunct="1"/>
            <a:endParaRPr lang="fr-FR" sz="1600">
              <a:solidFill>
                <a:srgbClr val="6600CC"/>
              </a:solidFill>
            </a:endParaRPr>
          </a:p>
          <a:p>
            <a:pPr algn="just" eaLnBrk="1" hangingPunct="1"/>
            <a:r>
              <a:rPr lang="fr-FR" sz="1600">
                <a:solidFill>
                  <a:srgbClr val="6600CC"/>
                </a:solidFill>
              </a:rPr>
              <a:t>Apport de terre végétale</a:t>
            </a:r>
          </a:p>
          <a:p>
            <a:pPr algn="just" eaLnBrk="1" hangingPunct="1"/>
            <a:r>
              <a:rPr lang="fr-FR" sz="1600" b="0">
                <a:solidFill>
                  <a:srgbClr val="6600CC"/>
                </a:solidFill>
              </a:rPr>
              <a:t>La terre végétale doit être de bonne qualité. Elle doit être disposée dans la fosse plusieurs mois avant la plantation (fin d'été). Il est nécessaire d'apporter un volume de terre supérieur au volume de la fosse car le substrat va se tasser au cours du temps (il faut interdire le tassement par les piétons et les véhicules, en délimitant le pourtour de la fosse).</a:t>
            </a:r>
          </a:p>
          <a:p>
            <a:pPr algn="just" eaLnBrk="1" hangingPunct="1"/>
            <a:endParaRPr lang="fr-FR" sz="1600" b="0">
              <a:solidFill>
                <a:srgbClr val="6600CC"/>
              </a:solidFill>
            </a:endParaRPr>
          </a:p>
          <a:p>
            <a:pPr algn="just" eaLnBrk="1" hangingPunct="1"/>
            <a:r>
              <a:rPr lang="fr-FR" sz="1600">
                <a:solidFill>
                  <a:srgbClr val="6600CC"/>
                </a:solidFill>
              </a:rPr>
              <a:t>Piquetage</a:t>
            </a:r>
            <a:endParaRPr lang="fr-FR" sz="1600" b="0">
              <a:solidFill>
                <a:srgbClr val="6600CC"/>
              </a:solidFill>
            </a:endParaRPr>
          </a:p>
          <a:p>
            <a:pPr algn="just" eaLnBrk="1" hangingPunct="1"/>
            <a:r>
              <a:rPr lang="fr-FR" sz="1600" b="0">
                <a:solidFill>
                  <a:srgbClr val="6600CC"/>
                </a:solidFill>
              </a:rPr>
              <a:t>A partir des plans, l'implantation exacte des végétaux est matérialisée sur le terrain par des piquets.</a:t>
            </a:r>
          </a:p>
        </p:txBody>
      </p:sp>
      <p:pic>
        <p:nvPicPr>
          <p:cNvPr id="246788"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038" y="1301750"/>
            <a:ext cx="181133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6C2296EB-6CEB-4171-9973-8E5FA379FE63}" type="slidenum">
              <a:rPr lang="fr-FR" sz="1200" b="0">
                <a:solidFill>
                  <a:schemeClr val="tx1">
                    <a:tint val="75000"/>
                  </a:schemeClr>
                </a:solidFill>
                <a:latin typeface="Times New Roman" pitchFamily="18" charset="0"/>
              </a:rPr>
              <a:pPr algn="r" fontAlgn="auto">
                <a:spcBef>
                  <a:spcPts val="0"/>
                </a:spcBef>
                <a:spcAft>
                  <a:spcPts val="0"/>
                </a:spcAft>
                <a:defRPr/>
              </a:pPr>
              <a:t>256</a:t>
            </a:fld>
            <a:endParaRPr lang="fr-FR" sz="1200" b="0" dirty="0">
              <a:solidFill>
                <a:schemeClr val="tx1">
                  <a:tint val="75000"/>
                </a:schemeClr>
              </a:solidFill>
              <a:latin typeface="Times New Roman" pitchFamily="18" charset="0"/>
            </a:endParaRPr>
          </a:p>
        </p:txBody>
      </p:sp>
      <p:pic>
        <p:nvPicPr>
          <p:cNvPr id="246790"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125538"/>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7811" name="ZoneTexte 4"/>
          <p:cNvSpPr txBox="1">
            <a:spLocks noChangeArrowheads="1"/>
          </p:cNvSpPr>
          <p:nvPr/>
        </p:nvSpPr>
        <p:spPr bwMode="auto">
          <a:xfrm>
            <a:off x="179388" y="908050"/>
            <a:ext cx="88566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r>
              <a:rPr lang="fr-FR" sz="1600">
                <a:solidFill>
                  <a:srgbClr val="6600CC"/>
                </a:solidFill>
              </a:rPr>
              <a:t>Ouverture d’une fosse de plantation</a:t>
            </a:r>
            <a:endParaRPr lang="fr-FR" sz="1600" b="0">
              <a:solidFill>
                <a:srgbClr val="6600CC"/>
              </a:solidFill>
            </a:endParaRPr>
          </a:p>
          <a:p>
            <a:pPr algn="just" eaLnBrk="1" hangingPunct="1"/>
            <a:r>
              <a:rPr lang="fr-FR" sz="1600" b="0">
                <a:solidFill>
                  <a:srgbClr val="6600CC"/>
                </a:solidFill>
              </a:rPr>
              <a:t>Lorsque le sol existant est de mauvaise qualité, ce sol doit être éliminé et remplacé par un substrat de bonne qualité. Une fosse de plantation individuelle ou linéaire est creusée avec une pelle. Le fond de la fosse est ensuite décompacté et un système de drainage est mis en place si nécessaire. Cette fosse doit avoir un volume important car le système racinaire ne pourra pas _ ou aura du mal _ à se développer au-delà du volume de substrat apporté. Le volume idéal</a:t>
            </a:r>
          </a:p>
          <a:p>
            <a:pPr algn="just" eaLnBrk="1" hangingPunct="1"/>
            <a:r>
              <a:rPr lang="fr-FR" sz="1600" b="0">
                <a:solidFill>
                  <a:srgbClr val="6600CC"/>
                </a:solidFill>
              </a:rPr>
              <a:t>de la fosse de plantation doit être supérieur à 12 m3/arbre sur une profondeur de 1 à 1,2 m pour les arbres de grand développement, et de 9 m3/arbre pour les arbres de petit développement.</a:t>
            </a:r>
          </a:p>
          <a:p>
            <a:pPr eaLnBrk="1" hangingPunct="1"/>
            <a:endParaRPr lang="fr-FR" sz="1600" b="0">
              <a:solidFill>
                <a:srgbClr val="6600CC"/>
              </a:solidFill>
            </a:endParaRPr>
          </a:p>
          <a:p>
            <a:pPr eaLnBrk="1" hangingPunct="1"/>
            <a:r>
              <a:rPr lang="fr-FR" sz="1600">
                <a:solidFill>
                  <a:srgbClr val="6600CC"/>
                </a:solidFill>
              </a:rPr>
              <a:t>Apport de mélange terre-pierres</a:t>
            </a:r>
          </a:p>
          <a:p>
            <a:pPr eaLnBrk="1" hangingPunct="1"/>
            <a:r>
              <a:rPr lang="fr-FR" sz="1600" b="0">
                <a:solidFill>
                  <a:srgbClr val="6600CC"/>
                </a:solidFill>
              </a:rPr>
              <a:t>Le mélange terre-pierres a l'avantage de résister au compactage tout en offrant un milieu propice au développement racinaire. Les pierres se bloquent entres elles pour former une structure compacte. Les interstices situés entre les pierres sont remplis de terre végétale où se développent les racines. Les pierres n'absorbant pas l'eau la capacité de rétention en eau de ce type de sol est inférieure à celle d'un sol constitué uniquement de terre.</a:t>
            </a:r>
          </a:p>
          <a:p>
            <a:pPr eaLnBrk="1" hangingPunct="1"/>
            <a:endParaRPr lang="fr-FR" sz="1600" b="0">
              <a:solidFill>
                <a:srgbClr val="6600CC"/>
              </a:solidFill>
            </a:endParaRPr>
          </a:p>
        </p:txBody>
      </p:sp>
      <p:pic>
        <p:nvPicPr>
          <p:cNvPr id="247812"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5432425"/>
            <a:ext cx="2257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2863" y="5289550"/>
            <a:ext cx="2105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C5E2436-B0FD-4856-8F5C-A2FA7154515A}" type="slidenum">
              <a:rPr lang="fr-FR" sz="1200" b="0">
                <a:solidFill>
                  <a:schemeClr val="tx1">
                    <a:tint val="75000"/>
                  </a:schemeClr>
                </a:solidFill>
                <a:latin typeface="Times New Roman" pitchFamily="18" charset="0"/>
              </a:rPr>
              <a:pPr algn="r" fontAlgn="auto">
                <a:spcBef>
                  <a:spcPts val="0"/>
                </a:spcBef>
                <a:spcAft>
                  <a:spcPts val="0"/>
                </a:spcAft>
                <a:defRPr/>
              </a:pPr>
              <a:t>257</a:t>
            </a:fld>
            <a:endParaRPr lang="fr-FR" sz="1200" b="0" dirty="0">
              <a:solidFill>
                <a:schemeClr val="tx1">
                  <a:tint val="75000"/>
                </a:schemeClr>
              </a:solidFill>
              <a:latin typeface="Times New Roman" pitchFamily="18" charset="0"/>
            </a:endParaRPr>
          </a:p>
        </p:txBody>
      </p:sp>
      <p:pic>
        <p:nvPicPr>
          <p:cNvPr id="247815"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513" y="5489575"/>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8835" name="ZoneTexte 4"/>
          <p:cNvSpPr txBox="1">
            <a:spLocks noChangeArrowheads="1"/>
          </p:cNvSpPr>
          <p:nvPr/>
        </p:nvSpPr>
        <p:spPr bwMode="auto">
          <a:xfrm>
            <a:off x="179388" y="908050"/>
            <a:ext cx="88566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a:solidFill>
                  <a:srgbClr val="6600CC"/>
                </a:solidFill>
              </a:rPr>
              <a:t>35) Annexe : La préparation du sol avant plantation (</a:t>
            </a:r>
            <a:r>
              <a:rPr lang="fr-FR" sz="1600" u="sng" dirty="0" smtClean="0">
                <a:solidFill>
                  <a:srgbClr val="6600CC"/>
                </a:solidFill>
              </a:rPr>
              <a:t>suite et fin)</a:t>
            </a:r>
            <a:endParaRPr lang="fr-FR" sz="1600" u="sng" dirty="0">
              <a:solidFill>
                <a:srgbClr val="6600CC"/>
              </a:solidFill>
            </a:endParaRPr>
          </a:p>
          <a:p>
            <a:pPr eaLnBrk="1" hangingPunct="1"/>
            <a:endParaRPr lang="fr-FR" sz="1600" b="0" dirty="0">
              <a:solidFill>
                <a:srgbClr val="6600CC"/>
              </a:solidFill>
            </a:endParaRPr>
          </a:p>
          <a:p>
            <a:pPr eaLnBrk="1" hangingPunct="1"/>
            <a:r>
              <a:rPr lang="fr-FR" sz="1600" b="0" dirty="0">
                <a:solidFill>
                  <a:srgbClr val="6600CC"/>
                </a:solidFill>
              </a:rPr>
              <a:t>Bibliographie</a:t>
            </a:r>
          </a:p>
          <a:p>
            <a:pPr eaLnBrk="1" hangingPunct="1"/>
            <a:r>
              <a:rPr lang="fr-FR" sz="1600" b="0" dirty="0">
                <a:solidFill>
                  <a:srgbClr val="6600CC"/>
                </a:solidFill>
              </a:rPr>
              <a:t>- Planter des arbres en Ile de France - Claude </a:t>
            </a:r>
            <a:r>
              <a:rPr lang="fr-FR" sz="1600" b="0" dirty="0" err="1">
                <a:solidFill>
                  <a:srgbClr val="6600CC"/>
                </a:solidFill>
              </a:rPr>
              <a:t>Guinaudeau</a:t>
            </a:r>
            <a:r>
              <a:rPr lang="fr-FR" sz="1600" b="0" dirty="0">
                <a:solidFill>
                  <a:srgbClr val="6600CC"/>
                </a:solidFill>
              </a:rPr>
              <a:t>, Xavier Marié - Décision environnement, ARENE - 1994</a:t>
            </a:r>
          </a:p>
          <a:p>
            <a:pPr eaLnBrk="1" hangingPunct="1"/>
            <a:r>
              <a:rPr lang="fr-FR" sz="1600" b="0" dirty="0">
                <a:solidFill>
                  <a:srgbClr val="6600CC"/>
                </a:solidFill>
              </a:rPr>
              <a:t>- L'arboriculture urbaine - Laurent Maillet, Corinne </a:t>
            </a:r>
            <a:r>
              <a:rPr lang="fr-FR" sz="1600" b="0" dirty="0" err="1">
                <a:solidFill>
                  <a:srgbClr val="6600CC"/>
                </a:solidFill>
              </a:rPr>
              <a:t>Bourgery</a:t>
            </a:r>
            <a:r>
              <a:rPr lang="fr-FR" sz="1600" b="0" dirty="0">
                <a:solidFill>
                  <a:srgbClr val="6600CC"/>
                </a:solidFill>
              </a:rPr>
              <a:t> - I. D. F. -1993</a:t>
            </a:r>
          </a:p>
          <a:p>
            <a:pPr eaLnBrk="1" hangingPunct="1"/>
            <a:r>
              <a:rPr lang="fr-FR" sz="1600" b="0" dirty="0">
                <a:solidFill>
                  <a:srgbClr val="6600CC"/>
                </a:solidFill>
              </a:rPr>
              <a:t>- Planter aujourd'hui, bâtir demain - Claude </a:t>
            </a:r>
            <a:r>
              <a:rPr lang="fr-FR" sz="1600" b="0" dirty="0" err="1">
                <a:solidFill>
                  <a:srgbClr val="6600CC"/>
                </a:solidFill>
              </a:rPr>
              <a:t>Guinaudeau</a:t>
            </a:r>
            <a:r>
              <a:rPr lang="fr-FR" sz="1600" b="0" dirty="0">
                <a:solidFill>
                  <a:srgbClr val="6600CC"/>
                </a:solidFill>
              </a:rPr>
              <a:t> - I. D. F. - 1987</a:t>
            </a:r>
          </a:p>
          <a:p>
            <a:pPr eaLnBrk="1" hangingPunct="1"/>
            <a:r>
              <a:rPr lang="fr-FR" sz="1600" b="0" dirty="0">
                <a:solidFill>
                  <a:srgbClr val="6600CC"/>
                </a:solidFill>
              </a:rPr>
              <a:t>- Marché publics de travaux CCTG Fascicule 35 Aménagements paysagers, Journal officiel - 1999</a:t>
            </a:r>
          </a:p>
          <a:p>
            <a:pPr eaLnBrk="1" hangingPunct="1"/>
            <a:endParaRPr lang="fr-FR" sz="1600" b="0" dirty="0">
              <a:solidFill>
                <a:srgbClr val="6600CC"/>
              </a:solidFill>
            </a:endParaRPr>
          </a:p>
          <a:p>
            <a:pPr eaLnBrk="1" hangingPunct="1"/>
            <a:r>
              <a:rPr lang="fr-FR" sz="1600" b="0" u="sng" dirty="0">
                <a:solidFill>
                  <a:srgbClr val="6600CC"/>
                </a:solidFill>
              </a:rPr>
              <a:t>Source</a:t>
            </a:r>
            <a:r>
              <a:rPr lang="fr-FR" sz="1600" b="0" dirty="0">
                <a:solidFill>
                  <a:srgbClr val="6600CC"/>
                </a:solidFill>
              </a:rPr>
              <a:t> : </a:t>
            </a:r>
            <a:r>
              <a:rPr lang="fr-FR" sz="1600" b="0" i="1" dirty="0">
                <a:solidFill>
                  <a:srgbClr val="6600CC"/>
                </a:solidFill>
              </a:rPr>
              <a:t>La préparation du sol avant plantation</a:t>
            </a:r>
            <a:r>
              <a:rPr lang="fr-FR" sz="1600" b="0" dirty="0">
                <a:solidFill>
                  <a:srgbClr val="6600CC"/>
                </a:solidFill>
              </a:rPr>
              <a:t>, Augustin BONNARDOT &amp; </a:t>
            </a:r>
            <a:r>
              <a:rPr lang="fr-FR" sz="1600" b="0" dirty="0" err="1">
                <a:solidFill>
                  <a:srgbClr val="6600CC"/>
                </a:solidFill>
              </a:rPr>
              <a:t>Jac</a:t>
            </a:r>
            <a:r>
              <a:rPr lang="fr-FR" sz="1600" b="0" dirty="0">
                <a:solidFill>
                  <a:srgbClr val="6600CC"/>
                </a:solidFill>
              </a:rPr>
              <a:t> BOUTAUD, Août 2001, arbre en questions, FICHES CONSEILS DE L’ARBORICULTURE ORNEMENTALE, Société Française d'Arboriculture, </a:t>
            </a:r>
            <a:r>
              <a:rPr lang="fr-FR" sz="1600" b="0" dirty="0">
                <a:hlinkClick r:id="rId2"/>
              </a:rPr>
              <a:t>www.sfa-asso.fr/download/21626_4preparationsol.pdf</a:t>
            </a:r>
            <a:r>
              <a:rPr lang="fr-FR" sz="1600" b="0" dirty="0"/>
              <a:t> </a:t>
            </a:r>
            <a:endParaRPr lang="fr-FR" sz="1600" b="0" dirty="0">
              <a:solidFill>
                <a:srgbClr val="6600CC"/>
              </a:solidFill>
            </a:endParaRPr>
          </a:p>
        </p:txBody>
      </p:sp>
      <p:pic>
        <p:nvPicPr>
          <p:cNvPr id="248836"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4200525"/>
            <a:ext cx="646112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650" y="5373688"/>
            <a:ext cx="7207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4365625"/>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258</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a:t>
            </a:r>
            <a:endParaRPr lang="fr-FR" sz="1600" u="sng" dirty="0">
              <a:solidFill>
                <a:srgbClr val="6600CC"/>
              </a:solidFill>
            </a:endParaRPr>
          </a:p>
          <a:p>
            <a:pPr eaLnBrk="1" hangingPunct="1"/>
            <a:endParaRPr lang="fr-FR" sz="1600" b="0" dirty="0" smtClean="0">
              <a:solidFill>
                <a:srgbClr val="6600CC"/>
              </a:solidFill>
            </a:endParaRPr>
          </a:p>
          <a:p>
            <a:pPr eaLnBrk="1" hangingPunct="1"/>
            <a:r>
              <a:rPr lang="fr-FR" sz="1600" b="0" u="sng" dirty="0" smtClean="0">
                <a:solidFill>
                  <a:srgbClr val="6600CC"/>
                </a:solidFill>
              </a:rPr>
              <a:t>a) Terre ou terreau pour les jeunes plants en </a:t>
            </a:r>
            <a:r>
              <a:rPr lang="fr-FR" sz="1600" b="0" i="1" u="sng" dirty="0" smtClean="0">
                <a:solidFill>
                  <a:srgbClr val="6600CC"/>
                </a:solidFill>
              </a:rPr>
              <a:t>pépinière</a:t>
            </a:r>
            <a:r>
              <a:rPr lang="fr-FR" sz="1600" b="0" u="sng" dirty="0" smtClean="0">
                <a:solidFill>
                  <a:srgbClr val="6600CC"/>
                </a:solidFill>
              </a:rPr>
              <a:t> </a:t>
            </a:r>
            <a:r>
              <a:rPr lang="fr-FR" sz="1600" b="0" dirty="0" smtClean="0">
                <a:solidFill>
                  <a:srgbClr val="6600CC"/>
                </a:solidFill>
              </a:rPr>
              <a:t>:</a:t>
            </a:r>
          </a:p>
          <a:p>
            <a:pPr eaLnBrk="1" hangingPunct="1"/>
            <a:endParaRPr lang="fr-FR" sz="1600" b="0" dirty="0" smtClean="0">
              <a:solidFill>
                <a:srgbClr val="6600CC"/>
              </a:solidFill>
            </a:endParaRPr>
          </a:p>
          <a:p>
            <a:pPr marL="104775" indent="-104775" algn="just" eaLnBrk="1" hangingPunct="1">
              <a:buFont typeface="Arial" pitchFamily="34" charset="0"/>
              <a:buChar char="•"/>
            </a:pPr>
            <a:r>
              <a:rPr lang="fr-FR" sz="1600" b="0" dirty="0" smtClean="0">
                <a:solidFill>
                  <a:srgbClr val="6600CC"/>
                </a:solidFill>
              </a:rPr>
              <a:t>Selon l’essence / espèce d’arbre utilisée, on n’emploiera pas le même </a:t>
            </a:r>
            <a:r>
              <a:rPr lang="fr-FR" sz="1600" b="0" i="1" dirty="0" smtClean="0">
                <a:solidFill>
                  <a:srgbClr val="6600CC"/>
                </a:solidFill>
              </a:rPr>
              <a:t>terreau</a:t>
            </a:r>
            <a:r>
              <a:rPr lang="fr-FR" sz="1600" b="0" dirty="0" smtClean="0">
                <a:solidFill>
                  <a:srgbClr val="6600CC"/>
                </a:solidFill>
              </a:rPr>
              <a:t> ou la même terre. </a:t>
            </a:r>
          </a:p>
          <a:p>
            <a:pPr marL="104775" indent="-104775" algn="just" eaLnBrk="1" hangingPunct="1">
              <a:buFont typeface="Arial" pitchFamily="34" charset="0"/>
              <a:buChar char="•"/>
            </a:pPr>
            <a:r>
              <a:rPr lang="fr-FR" sz="1600" b="0" dirty="0" smtClean="0">
                <a:solidFill>
                  <a:srgbClr val="6600CC"/>
                </a:solidFill>
              </a:rPr>
              <a:t>Certains arbres se contentent de tous types de sols voire de sols </a:t>
            </a:r>
            <a:r>
              <a:rPr lang="fr-FR" sz="1600" b="0" i="1" dirty="0" smtClean="0">
                <a:solidFill>
                  <a:srgbClr val="6600CC"/>
                </a:solidFill>
              </a:rPr>
              <a:t>pauvres</a:t>
            </a:r>
            <a:r>
              <a:rPr lang="fr-FR" sz="1600" b="0" dirty="0" smtClean="0">
                <a:solidFill>
                  <a:srgbClr val="6600CC"/>
                </a:solidFill>
              </a:rPr>
              <a:t> et </a:t>
            </a:r>
            <a:r>
              <a:rPr lang="fr-FR" sz="1600" b="0" i="1" dirty="0" smtClean="0">
                <a:solidFill>
                  <a:srgbClr val="6600CC"/>
                </a:solidFill>
              </a:rPr>
              <a:t>latéritiques</a:t>
            </a:r>
            <a:r>
              <a:rPr lang="fr-FR" sz="1600" b="0" dirty="0" smtClean="0">
                <a:solidFill>
                  <a:srgbClr val="6600CC"/>
                </a:solidFill>
              </a:rPr>
              <a:t> (tels les </a:t>
            </a:r>
            <a:r>
              <a:rPr lang="fr-FR" sz="1600" b="0" i="1" dirty="0" smtClean="0">
                <a:solidFill>
                  <a:srgbClr val="6600CC"/>
                </a:solidFill>
              </a:rPr>
              <a:t>essences pionnières, héliophiles</a:t>
            </a:r>
            <a:r>
              <a:rPr lang="fr-FR" sz="1600" b="0" dirty="0" smtClean="0">
                <a:solidFill>
                  <a:srgbClr val="6600CC"/>
                </a:solidFill>
              </a:rPr>
              <a:t> …), d’autres de sols </a:t>
            </a:r>
            <a:r>
              <a:rPr lang="fr-FR" sz="1600" b="0" i="1" dirty="0" smtClean="0">
                <a:solidFill>
                  <a:srgbClr val="6600CC"/>
                </a:solidFill>
              </a:rPr>
              <a:t>riches</a:t>
            </a:r>
            <a:r>
              <a:rPr lang="fr-FR" sz="1600" b="0" dirty="0" smtClean="0">
                <a:solidFill>
                  <a:srgbClr val="6600CC"/>
                </a:solidFill>
              </a:rPr>
              <a:t>, d’autres de sols soit </a:t>
            </a:r>
            <a:r>
              <a:rPr lang="fr-FR" sz="1600" b="0" i="1" dirty="0" smtClean="0">
                <a:solidFill>
                  <a:srgbClr val="6600CC"/>
                </a:solidFill>
              </a:rPr>
              <a:t>neutres</a:t>
            </a:r>
            <a:r>
              <a:rPr lang="fr-FR" sz="1600" b="0" dirty="0" smtClean="0">
                <a:solidFill>
                  <a:srgbClr val="6600CC"/>
                </a:solidFill>
              </a:rPr>
              <a:t>, soit </a:t>
            </a:r>
            <a:r>
              <a:rPr lang="fr-FR" sz="1600" b="0" i="1" dirty="0" smtClean="0">
                <a:solidFill>
                  <a:srgbClr val="6600CC"/>
                </a:solidFill>
              </a:rPr>
              <a:t>acides (terres de bruyère etc. …)</a:t>
            </a:r>
            <a:r>
              <a:rPr lang="fr-FR" sz="1600" b="0" dirty="0" smtClean="0">
                <a:solidFill>
                  <a:srgbClr val="6600CC"/>
                </a:solidFill>
              </a:rPr>
              <a:t>, soit </a:t>
            </a:r>
            <a:r>
              <a:rPr lang="fr-FR" sz="1600" b="0" i="1" dirty="0" smtClean="0">
                <a:solidFill>
                  <a:srgbClr val="6600CC"/>
                </a:solidFill>
              </a:rPr>
              <a:t>basiques</a:t>
            </a:r>
            <a:r>
              <a:rPr lang="fr-FR" sz="1600" b="0" dirty="0" smtClean="0">
                <a:solidFill>
                  <a:srgbClr val="6600CC"/>
                </a:solidFill>
              </a:rPr>
              <a:t>, d’autres de terres bien </a:t>
            </a:r>
            <a:r>
              <a:rPr lang="fr-FR" sz="1600" b="0" i="1" dirty="0" smtClean="0">
                <a:solidFill>
                  <a:srgbClr val="6600CC"/>
                </a:solidFill>
              </a:rPr>
              <a:t>drainées [qui éliminent facilement l’eau excédentaire]</a:t>
            </a:r>
            <a:r>
              <a:rPr lang="fr-FR" sz="1600" b="0" dirty="0" smtClean="0">
                <a:solidFill>
                  <a:srgbClr val="6600CC"/>
                </a:solidFill>
              </a:rPr>
              <a:t>, d’autres de sols humides voire constamment </a:t>
            </a:r>
            <a:r>
              <a:rPr lang="fr-FR" sz="1600" b="0" i="1" dirty="0" smtClean="0">
                <a:solidFill>
                  <a:srgbClr val="6600CC"/>
                </a:solidFill>
              </a:rPr>
              <a:t>inondés</a:t>
            </a:r>
            <a:r>
              <a:rPr lang="fr-FR" sz="1600" b="0" dirty="0" smtClean="0">
                <a:solidFill>
                  <a:srgbClr val="6600CC"/>
                </a:solidFill>
              </a:rPr>
              <a:t>, d’autres de sols ayant une certaine </a:t>
            </a:r>
            <a:r>
              <a:rPr lang="fr-FR" sz="1600" b="0" i="1" dirty="0" smtClean="0">
                <a:solidFill>
                  <a:srgbClr val="6600CC"/>
                </a:solidFill>
              </a:rPr>
              <a:t>texture</a:t>
            </a:r>
            <a:r>
              <a:rPr lang="fr-FR" sz="1600" b="0" dirty="0" smtClean="0">
                <a:solidFill>
                  <a:srgbClr val="6600CC"/>
                </a:solidFill>
              </a:rPr>
              <a:t> … Selon le sol, la zone, on ne plantera pas la même espèce (consulter avant les fiches techniques descriptives des arbres à planter).</a:t>
            </a:r>
          </a:p>
          <a:p>
            <a:pPr marL="104775" indent="-104775" algn="just" eaLnBrk="1" hangingPunct="1">
              <a:buFont typeface="Arial" pitchFamily="34" charset="0"/>
              <a:buChar char="•"/>
            </a:pPr>
            <a:r>
              <a:rPr lang="fr-FR" sz="1200" b="0" i="1" dirty="0">
                <a:solidFill>
                  <a:srgbClr val="6600CC"/>
                </a:solidFill>
              </a:rPr>
              <a:t>Exemple de </a:t>
            </a:r>
            <a:r>
              <a:rPr lang="fr-FR" sz="1200" b="0" i="1" dirty="0" smtClean="0">
                <a:solidFill>
                  <a:srgbClr val="6600CC"/>
                </a:solidFill>
                <a:hlinkClick r:id="rId2" action="ppaction://hlinkfile"/>
              </a:rPr>
              <a:t>granulométrie</a:t>
            </a:r>
            <a:r>
              <a:rPr lang="fr-FR" sz="1200" b="0" i="1" dirty="0" smtClean="0">
                <a:solidFill>
                  <a:srgbClr val="6600CC"/>
                </a:solidFill>
              </a:rPr>
              <a:t> [ou texture] standard </a:t>
            </a:r>
            <a:r>
              <a:rPr lang="fr-FR" sz="1200" b="0" i="1" dirty="0">
                <a:solidFill>
                  <a:srgbClr val="6600CC"/>
                </a:solidFill>
              </a:rPr>
              <a:t>favorable à la culture</a:t>
            </a:r>
            <a:r>
              <a:rPr lang="fr-FR" sz="1200" b="0" dirty="0">
                <a:solidFill>
                  <a:srgbClr val="6600CC"/>
                </a:solidFill>
              </a:rPr>
              <a:t> : 20 à 25 % d'argile, 30 à 35 % de limons, 40 à 50 % de sables</a:t>
            </a:r>
            <a:r>
              <a:rPr lang="fr-FR" sz="1200" b="0" dirty="0" smtClean="0">
                <a:solidFill>
                  <a:srgbClr val="6600CC"/>
                </a:solidFill>
              </a:rPr>
              <a:t>.</a:t>
            </a:r>
          </a:p>
          <a:p>
            <a:pPr marL="104775" indent="-104775" algn="just" eaLnBrk="1" hangingPunct="1">
              <a:buFont typeface="Arial" pitchFamily="34" charset="0"/>
              <a:buChar char="•"/>
            </a:pPr>
            <a:r>
              <a:rPr lang="fr-FR" sz="1400" b="0" dirty="0" smtClean="0">
                <a:solidFill>
                  <a:srgbClr val="6600CC"/>
                </a:solidFill>
              </a:rPr>
              <a:t>Certains horticulteurs, dans le trou pratiqué pour planter un / des arbustes, y déposera un </a:t>
            </a:r>
            <a:r>
              <a:rPr lang="fr-FR" sz="1400" b="0" i="1" dirty="0">
                <a:solidFill>
                  <a:srgbClr val="6600CC"/>
                </a:solidFill>
              </a:rPr>
              <a:t>bouchon ou </a:t>
            </a:r>
            <a:r>
              <a:rPr lang="fr-FR" sz="1400" b="0" i="1" dirty="0" smtClean="0">
                <a:solidFill>
                  <a:srgbClr val="6600CC"/>
                </a:solidFill>
              </a:rPr>
              <a:t>un lit </a:t>
            </a:r>
            <a:r>
              <a:rPr lang="fr-FR" sz="1400" b="0" i="1" dirty="0">
                <a:solidFill>
                  <a:srgbClr val="6600CC"/>
                </a:solidFill>
              </a:rPr>
              <a:t>d'orties</a:t>
            </a:r>
            <a:r>
              <a:rPr lang="fr-FR" sz="1400" b="0" dirty="0">
                <a:solidFill>
                  <a:srgbClr val="6600CC"/>
                </a:solidFill>
              </a:rPr>
              <a:t> fraîchement </a:t>
            </a:r>
            <a:r>
              <a:rPr lang="fr-FR" sz="1400" b="0" dirty="0" smtClean="0">
                <a:solidFill>
                  <a:srgbClr val="6600CC"/>
                </a:solidFill>
              </a:rPr>
              <a:t>coupées, qu’il recouvrira </a:t>
            </a:r>
            <a:r>
              <a:rPr lang="fr-FR" sz="1400" b="0" dirty="0">
                <a:solidFill>
                  <a:srgbClr val="6600CC"/>
                </a:solidFill>
              </a:rPr>
              <a:t>d'une </a:t>
            </a:r>
            <a:r>
              <a:rPr lang="fr-FR" sz="1400" dirty="0" smtClean="0">
                <a:solidFill>
                  <a:srgbClr val="6600CC"/>
                </a:solidFill>
              </a:rPr>
              <a:t>couche </a:t>
            </a:r>
            <a:r>
              <a:rPr lang="fr-FR" sz="1400" dirty="0">
                <a:solidFill>
                  <a:srgbClr val="6600CC"/>
                </a:solidFill>
              </a:rPr>
              <a:t>de </a:t>
            </a:r>
            <a:r>
              <a:rPr lang="fr-FR" sz="1400" dirty="0" smtClean="0">
                <a:solidFill>
                  <a:srgbClr val="6600CC"/>
                </a:solidFill>
              </a:rPr>
              <a:t>terre </a:t>
            </a:r>
            <a:r>
              <a:rPr lang="fr-FR" sz="1400" b="0" dirty="0" smtClean="0">
                <a:solidFill>
                  <a:srgbClr val="6600CC"/>
                </a:solidFill>
              </a:rPr>
              <a:t>ou de </a:t>
            </a:r>
            <a:r>
              <a:rPr lang="fr-FR" sz="1400" dirty="0" smtClean="0">
                <a:solidFill>
                  <a:srgbClr val="6600CC"/>
                </a:solidFill>
              </a:rPr>
              <a:t>terreau </a:t>
            </a:r>
            <a:r>
              <a:rPr lang="fr-FR" sz="1400" b="0" dirty="0" smtClean="0">
                <a:solidFill>
                  <a:srgbClr val="6600CC"/>
                </a:solidFill>
              </a:rPr>
              <a:t>(ou non).</a:t>
            </a:r>
          </a:p>
          <a:p>
            <a:pPr marL="104775" indent="-104775" algn="just" eaLnBrk="1" hangingPunct="1">
              <a:buFont typeface="Arial" pitchFamily="34" charset="0"/>
              <a:buChar char="•"/>
            </a:pPr>
            <a:r>
              <a:rPr lang="fr-FR" sz="1400" b="0" i="1" dirty="0" smtClean="0">
                <a:solidFill>
                  <a:srgbClr val="6600CC"/>
                </a:solidFill>
              </a:rPr>
              <a:t>Les solutions sont multiples et variées.</a:t>
            </a:r>
            <a:endParaRPr lang="fr-FR" sz="1400" b="0" i="1"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259</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3411572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31775" y="1019175"/>
            <a:ext cx="87693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 (suite)</a:t>
            </a:r>
          </a:p>
          <a:p>
            <a:pPr eaLnBrk="1" hangingPunct="1"/>
            <a:endParaRPr lang="fr-FR" sz="2000" b="0">
              <a:solidFill>
                <a:srgbClr val="FF0000"/>
              </a:solidFill>
            </a:endParaRPr>
          </a:p>
          <a:p>
            <a:pPr algn="just" eaLnBrk="1" hangingPunct="1">
              <a:buFont typeface="Arial" charset="0"/>
              <a:buChar char="•"/>
            </a:pPr>
            <a:r>
              <a:rPr lang="fr-FR" sz="2000" b="0">
                <a:solidFill>
                  <a:srgbClr val="FF0000"/>
                </a:solidFill>
              </a:rPr>
              <a:t>Appropriation (voire violente) et concentration des ressources et richesses entre seulement quelques mains.</a:t>
            </a:r>
          </a:p>
          <a:p>
            <a:pPr algn="just" eaLnBrk="1" hangingPunct="1">
              <a:buFont typeface="Arial" charset="0"/>
              <a:buChar char="•"/>
            </a:pPr>
            <a:r>
              <a:rPr lang="fr-FR" sz="2000" b="0">
                <a:solidFill>
                  <a:srgbClr val="FF0000"/>
                </a:solidFill>
              </a:rPr>
              <a:t>Minimisation de l’impact écologique de « déserts verts », des « fast woods » … telle les futaies régulières ne cultivant qu’une espèce végétale.</a:t>
            </a:r>
          </a:p>
          <a:p>
            <a:pPr algn="just" eaLnBrk="1" hangingPunct="1">
              <a:buFont typeface="Arial" charset="0"/>
              <a:buChar char="•"/>
            </a:pPr>
            <a:r>
              <a:rPr lang="fr-FR" sz="2000" b="0">
                <a:solidFill>
                  <a:srgbClr val="FF0000"/>
                </a:solidFill>
              </a:rPr>
              <a:t>La production agricole tout à l’export (pour avoir des devises), l’abandon de la culture vivrière, sans conscience de la survenue de possibles risques d’insécurités alimentaires pour le pays.</a:t>
            </a:r>
          </a:p>
          <a:p>
            <a:pPr algn="just" eaLnBrk="1" hangingPunct="1">
              <a:buFont typeface="Arial" charset="0"/>
              <a:buChar char="•"/>
            </a:pPr>
            <a:r>
              <a:rPr lang="fr-FR" sz="2000" b="0">
                <a:solidFill>
                  <a:srgbClr val="FF0000"/>
                </a:solidFill>
              </a:rPr>
              <a:t>Pas de prise de conscience sur les rapports aux causes (déforestation </a:t>
            </a:r>
            <a:r>
              <a:rPr lang="fr-FR" sz="2000" b="0">
                <a:solidFill>
                  <a:srgbClr val="FF0000"/>
                </a:solidFill>
                <a:sym typeface="Wingdings" pitchFamily="2" charset="2"/>
              </a:rPr>
              <a:t> dérèglements climatiques).</a:t>
            </a:r>
            <a:endParaRPr lang="fr-FR" sz="2000" b="0">
              <a:solidFill>
                <a:srgbClr val="FF0000"/>
              </a:solidFill>
            </a:endParaRPr>
          </a:p>
          <a:p>
            <a:pPr eaLnBrk="1" hangingPunct="1">
              <a:buFont typeface="Arial" charset="0"/>
              <a:buChar char="•"/>
            </a:pPr>
            <a:r>
              <a:rPr lang="fr-FR" sz="2000" b="0">
                <a:solidFill>
                  <a:srgbClr val="FF0000"/>
                </a:solidFill>
              </a:rPr>
              <a:t>Pertes de souveraineté de certains états aux profits de groupes privés.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E62E55C-8B3F-4EFA-A4F9-232B0B397E3B}" type="slidenum">
              <a:rPr lang="fr-FR" sz="1200" b="0">
                <a:solidFill>
                  <a:schemeClr val="tx1">
                    <a:tint val="75000"/>
                  </a:schemeClr>
                </a:solidFill>
                <a:latin typeface="Times New Roman" pitchFamily="18" charset="0"/>
              </a:rPr>
              <a:pPr algn="r" fontAlgn="auto">
                <a:spcBef>
                  <a:spcPts val="0"/>
                </a:spcBef>
                <a:spcAft>
                  <a:spcPts val="0"/>
                </a:spcAft>
                <a:defRPr/>
              </a:pPr>
              <a:t>26</a:t>
            </a:fld>
            <a:endParaRPr lang="fr-FR" sz="1200" b="0" dirty="0">
              <a:solidFill>
                <a:schemeClr val="tx1">
                  <a:tint val="75000"/>
                </a:schemeClr>
              </a:solidFill>
              <a:latin typeface="Times New Roman" pitchFamily="18" charset="0"/>
            </a:endParaRPr>
          </a:p>
        </p:txBody>
      </p:sp>
      <p:pic>
        <p:nvPicPr>
          <p:cNvPr id="23557" name="Image 4" descr="deforestation-amazoni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13" y="50006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 (suite)</a:t>
            </a:r>
            <a:endParaRPr lang="fr-FR" sz="1600" u="sng" dirty="0">
              <a:solidFill>
                <a:srgbClr val="6600CC"/>
              </a:solidFill>
            </a:endParaRPr>
          </a:p>
          <a:p>
            <a:pPr algn="just" eaLnBrk="1" hangingPunct="1"/>
            <a:endParaRPr lang="fr-FR" sz="1400" b="0" dirty="0" smtClean="0">
              <a:solidFill>
                <a:srgbClr val="6600CC"/>
              </a:solidFill>
            </a:endParaRPr>
          </a:p>
          <a:p>
            <a:pPr algn="just" eaLnBrk="1" hangingPunct="1"/>
            <a:r>
              <a:rPr lang="fr-FR" sz="1400" b="0" u="sng" dirty="0" smtClean="0">
                <a:solidFill>
                  <a:srgbClr val="6600CC"/>
                </a:solidFill>
              </a:rPr>
              <a:t>b) Solution des boulettes de semences </a:t>
            </a:r>
            <a:r>
              <a:rPr lang="fr-FR" sz="1400" b="0" dirty="0" smtClean="0">
                <a:solidFill>
                  <a:srgbClr val="6600CC"/>
                </a:solidFill>
              </a:rPr>
              <a:t>:</a:t>
            </a:r>
          </a:p>
          <a:p>
            <a:pPr algn="just" eaLnBrk="1" hangingPunct="1"/>
            <a:endParaRPr lang="fr-FR" sz="1400" b="0" dirty="0" smtClean="0">
              <a:solidFill>
                <a:srgbClr val="6600CC"/>
              </a:solidFill>
            </a:endParaRPr>
          </a:p>
          <a:p>
            <a:pPr algn="just" eaLnBrk="1" hangingPunct="1"/>
            <a:r>
              <a:rPr lang="fr-FR" sz="1400" b="0" dirty="0" smtClean="0">
                <a:solidFill>
                  <a:srgbClr val="6600CC"/>
                </a:solidFill>
              </a:rPr>
              <a:t>Si l’on ne veut pas passer par le temps de la pépinière, on peut tenter de planter ses semences, enrobées d’un mélange terreux en forme de boule, directement, dans le sol du lieu de plantation finale. La solution est plus simple (plus simple à enseigner auprès des communautés villageoises).</a:t>
            </a:r>
          </a:p>
          <a:p>
            <a:pPr algn="just" eaLnBrk="1" hangingPunct="1"/>
            <a:endParaRPr lang="fr-FR" sz="1400" b="0" dirty="0" smtClean="0">
              <a:solidFill>
                <a:srgbClr val="6600CC"/>
              </a:solidFill>
            </a:endParaRPr>
          </a:p>
          <a:p>
            <a:pPr algn="just" eaLnBrk="1" hangingPunct="1"/>
            <a:r>
              <a:rPr lang="fr-FR" sz="1400" b="0" i="1" dirty="0" smtClean="0">
                <a:solidFill>
                  <a:srgbClr val="6600CC"/>
                </a:solidFill>
              </a:rPr>
              <a:t>Boulettes d’enrichissement arbustive dans les trouées d'abattage (Solution Forestiers du Monde) </a:t>
            </a:r>
            <a:r>
              <a:rPr lang="fr-FR" sz="1400" b="0" dirty="0">
                <a:solidFill>
                  <a:srgbClr val="6600CC"/>
                </a:solidFill>
              </a:rPr>
              <a:t>: </a:t>
            </a:r>
            <a:endParaRPr lang="fr-FR" sz="1400" b="0" dirty="0" smtClean="0">
              <a:solidFill>
                <a:srgbClr val="6600CC"/>
              </a:solidFill>
            </a:endParaRPr>
          </a:p>
          <a:p>
            <a:pPr algn="just" eaLnBrk="1" hangingPunct="1"/>
            <a:r>
              <a:rPr lang="fr-FR" sz="1400" b="0" dirty="0" smtClean="0">
                <a:solidFill>
                  <a:srgbClr val="6600CC"/>
                </a:solidFill>
              </a:rPr>
              <a:t>L’ONG </a:t>
            </a:r>
            <a:r>
              <a:rPr lang="fr-FR" sz="1400" b="0" dirty="0">
                <a:solidFill>
                  <a:srgbClr val="6600CC"/>
                </a:solidFill>
              </a:rPr>
              <a:t>« </a:t>
            </a:r>
            <a:r>
              <a:rPr lang="fr-FR" sz="1400" i="1" dirty="0">
                <a:solidFill>
                  <a:srgbClr val="6600CC"/>
                </a:solidFill>
              </a:rPr>
              <a:t>Forestiers du monde </a:t>
            </a:r>
            <a:r>
              <a:rPr lang="fr-FR" sz="1400" b="0" dirty="0">
                <a:solidFill>
                  <a:srgbClr val="6600CC"/>
                </a:solidFill>
              </a:rPr>
              <a:t>» (F.D.M.). fabrique, à Madagascar, des boulettes de semences constituées d'un mélange 1) de fumier de zébu, 2) de compost de son de riz, 3) de paille, 4) de </a:t>
            </a:r>
            <a:r>
              <a:rPr lang="fr-FR" sz="1400" b="0" dirty="0" smtClean="0">
                <a:solidFill>
                  <a:srgbClr val="6600CC"/>
                </a:solidFill>
              </a:rPr>
              <a:t>sable, selon </a:t>
            </a:r>
            <a:r>
              <a:rPr lang="fr-FR" sz="1400" b="0" dirty="0">
                <a:solidFill>
                  <a:srgbClr val="6600CC"/>
                </a:solidFill>
              </a:rPr>
              <a:t>un volume de chaque, voire deux volumes de paille. Ce mélange, </a:t>
            </a:r>
            <a:r>
              <a:rPr lang="fr-FR" sz="1400" b="0" dirty="0" smtClean="0">
                <a:solidFill>
                  <a:srgbClr val="6600CC"/>
                </a:solidFill>
              </a:rPr>
              <a:t>dépend du type de </a:t>
            </a:r>
            <a:r>
              <a:rPr lang="fr-FR" sz="1400" b="0" dirty="0">
                <a:solidFill>
                  <a:srgbClr val="6600CC"/>
                </a:solidFill>
              </a:rPr>
              <a:t>paille, celle-ci pouvant être volumineuse mais creuse ou fine et compacte. Le sable, pas forcément nécessaire, aide à redonner un peu de légèreté à des sols hyper </a:t>
            </a:r>
            <a:r>
              <a:rPr lang="fr-FR" sz="1400" b="0" dirty="0" smtClean="0">
                <a:solidFill>
                  <a:srgbClr val="6600CC"/>
                </a:solidFill>
              </a:rPr>
              <a:t>compactés, tels </a:t>
            </a:r>
            <a:r>
              <a:rPr lang="fr-FR" sz="1400" b="0" dirty="0">
                <a:solidFill>
                  <a:srgbClr val="6600CC"/>
                </a:solidFill>
              </a:rPr>
              <a:t>que sols extrêmement délavés et  latérite totalement </a:t>
            </a:r>
            <a:r>
              <a:rPr lang="fr-FR" sz="1400" b="0" dirty="0" smtClean="0">
                <a:solidFill>
                  <a:srgbClr val="6600CC"/>
                </a:solidFill>
              </a:rPr>
              <a:t>stérile. </a:t>
            </a:r>
            <a:r>
              <a:rPr lang="fr-FR" sz="1400" b="0" dirty="0">
                <a:solidFill>
                  <a:srgbClr val="6600CC"/>
                </a:solidFill>
              </a:rPr>
              <a:t>sources : F. D. M. &amp; Association : </a:t>
            </a:r>
            <a:r>
              <a:rPr lang="fr-FR" sz="1400" b="0" dirty="0" smtClean="0">
                <a:solidFill>
                  <a:srgbClr val="6600CC"/>
                </a:solidFill>
                <a:hlinkClick r:id="rId2"/>
              </a:rPr>
              <a:t>www.woodenstock.org</a:t>
            </a:r>
            <a:r>
              <a:rPr lang="fr-FR" sz="1400" b="0" dirty="0" smtClean="0">
                <a:solidFill>
                  <a:srgbClr val="6600CC"/>
                </a:solidFill>
              </a:rPr>
              <a:t> . Utilisation ce ces boulettes :</a:t>
            </a:r>
          </a:p>
          <a:p>
            <a:pPr marL="104775" lvl="0" indent="-104775">
              <a:buFont typeface="Arial" pitchFamily="34" charset="0"/>
              <a:buChar char="•"/>
            </a:pPr>
            <a:r>
              <a:rPr lang="fr-FR" sz="1400" b="0" dirty="0">
                <a:solidFill>
                  <a:srgbClr val="6600CC"/>
                </a:solidFill>
              </a:rPr>
              <a:t>Prendre </a:t>
            </a:r>
            <a:r>
              <a:rPr lang="fr-FR" sz="1400" b="0" dirty="0" smtClean="0">
                <a:solidFill>
                  <a:srgbClr val="6600CC"/>
                </a:solidFill>
              </a:rPr>
              <a:t> le mélange précédent et le mélanger </a:t>
            </a:r>
            <a:r>
              <a:rPr lang="fr-FR" sz="1400" b="0" dirty="0">
                <a:solidFill>
                  <a:srgbClr val="6600CC"/>
                </a:solidFill>
              </a:rPr>
              <a:t>le </a:t>
            </a:r>
            <a:r>
              <a:rPr lang="fr-FR" sz="1400" b="0" dirty="0" smtClean="0">
                <a:solidFill>
                  <a:srgbClr val="6600CC"/>
                </a:solidFill>
              </a:rPr>
              <a:t>tout, </a:t>
            </a:r>
            <a:r>
              <a:rPr lang="fr-FR" sz="1400" b="0" dirty="0">
                <a:solidFill>
                  <a:srgbClr val="6600CC"/>
                </a:solidFill>
              </a:rPr>
              <a:t>avec un peu d’eau,</a:t>
            </a:r>
          </a:p>
          <a:p>
            <a:pPr marL="104775" lvl="0" indent="-104775">
              <a:buFont typeface="Arial" pitchFamily="34" charset="0"/>
              <a:buChar char="•"/>
            </a:pPr>
            <a:r>
              <a:rPr lang="fr-FR" sz="1400" b="0" dirty="0">
                <a:solidFill>
                  <a:srgbClr val="6600CC"/>
                </a:solidFill>
              </a:rPr>
              <a:t>Malaxer le tout pour en faire une boule, </a:t>
            </a:r>
            <a:r>
              <a:rPr lang="fr-FR" sz="1400" b="0" dirty="0" smtClean="0">
                <a:solidFill>
                  <a:srgbClr val="6600CC"/>
                </a:solidFill>
              </a:rPr>
              <a:t>sa taille </a:t>
            </a:r>
            <a:r>
              <a:rPr lang="fr-FR" sz="1400" b="0" dirty="0">
                <a:solidFill>
                  <a:srgbClr val="6600CC"/>
                </a:solidFill>
              </a:rPr>
              <a:t>variant </a:t>
            </a:r>
            <a:r>
              <a:rPr lang="fr-FR" sz="1400" b="0" dirty="0" smtClean="0">
                <a:solidFill>
                  <a:srgbClr val="6600CC"/>
                </a:solidFill>
              </a:rPr>
              <a:t>d’une </a:t>
            </a:r>
            <a:r>
              <a:rPr lang="fr-FR" sz="1400" b="0" dirty="0">
                <a:solidFill>
                  <a:srgbClr val="6600CC"/>
                </a:solidFill>
              </a:rPr>
              <a:t>cerise à celle d’un petit abricot, dans laquelle on fait un creux,</a:t>
            </a:r>
          </a:p>
          <a:p>
            <a:pPr marL="104775" lvl="0" indent="-104775">
              <a:buFont typeface="Arial" pitchFamily="34" charset="0"/>
              <a:buChar char="•"/>
            </a:pPr>
            <a:r>
              <a:rPr lang="fr-FR" sz="1400" b="0" dirty="0">
                <a:solidFill>
                  <a:srgbClr val="6600CC"/>
                </a:solidFill>
              </a:rPr>
              <a:t>Mettre, dans le creux, la graine ou les graines et refermer le creux. Le nombre de graines dépend de la taille de la graine.</a:t>
            </a:r>
          </a:p>
          <a:p>
            <a:pPr marL="104775" lvl="0" indent="-104775">
              <a:buFont typeface="Arial" pitchFamily="34" charset="0"/>
              <a:buChar char="•"/>
            </a:pPr>
            <a:r>
              <a:rPr lang="fr-FR" sz="1400" b="0" dirty="0">
                <a:solidFill>
                  <a:srgbClr val="6600CC"/>
                </a:solidFill>
              </a:rPr>
              <a:t>Puis déposer la boule superficiellement dans la terre du terrain où l’on va planter les arbres (ou dans un trou que l’on a creusé avec son talon ou avec un piquet). (Eventuellement, planter </a:t>
            </a:r>
            <a:r>
              <a:rPr lang="fr-FR" sz="1400" b="0" dirty="0" smtClean="0">
                <a:solidFill>
                  <a:srgbClr val="6600CC"/>
                </a:solidFill>
              </a:rPr>
              <a:t>près d’un point d’eau </a:t>
            </a:r>
            <a:r>
              <a:rPr lang="fr-FR" sz="1400" b="0" dirty="0">
                <a:solidFill>
                  <a:srgbClr val="6600CC"/>
                </a:solidFill>
              </a:rPr>
              <a:t>( </a:t>
            </a:r>
            <a:r>
              <a:rPr lang="fr-FR" sz="1400" b="0" dirty="0" smtClean="0">
                <a:solidFill>
                  <a:srgbClr val="6600CC"/>
                </a:solidFill>
              </a:rPr>
              <a:t>?)).</a:t>
            </a:r>
          </a:p>
          <a:p>
            <a:pPr algn="just" eaLnBrk="1" hangingPunct="1"/>
            <a:r>
              <a:rPr lang="fr-FR" sz="1400" b="0" dirty="0" smtClean="0">
                <a:solidFill>
                  <a:srgbClr val="6600CC"/>
                </a:solidFill>
              </a:rPr>
              <a:t>Par cette méthode, pour l’’enrichissement </a:t>
            </a:r>
            <a:r>
              <a:rPr lang="fr-FR" sz="1400" b="0" dirty="0">
                <a:solidFill>
                  <a:srgbClr val="6600CC"/>
                </a:solidFill>
              </a:rPr>
              <a:t>des trouées d'abattage villageoises avec des essences héliophiles commerciales, </a:t>
            </a:r>
            <a:r>
              <a:rPr lang="fr-FR" sz="1400" b="0" dirty="0" smtClean="0">
                <a:solidFill>
                  <a:srgbClr val="6600CC"/>
                </a:solidFill>
              </a:rPr>
              <a:t>on peut </a:t>
            </a:r>
            <a:r>
              <a:rPr lang="fr-FR" sz="1400" b="0" dirty="0">
                <a:solidFill>
                  <a:srgbClr val="6600CC"/>
                </a:solidFill>
              </a:rPr>
              <a:t>obtenir un bon taux de réussite </a:t>
            </a:r>
            <a:r>
              <a:rPr lang="fr-FR" sz="1400" b="0" dirty="0" smtClean="0">
                <a:solidFill>
                  <a:srgbClr val="6600CC"/>
                </a:solidFill>
              </a:rPr>
              <a:t>pour ces replantations d’espèces héliophiles.</a:t>
            </a:r>
            <a:endParaRPr lang="fr-FR" sz="1400" b="0"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260</a:t>
            </a:fld>
            <a:endParaRPr lang="fr-FR" sz="1200" b="0" dirty="0">
              <a:solidFill>
                <a:schemeClr val="tx1">
                  <a:tint val="75000"/>
                </a:schemeClr>
              </a:solidFill>
              <a:latin typeface="Times New Roman" pitchFamily="18" charset="0"/>
            </a:endParaRPr>
          </a:p>
        </p:txBody>
      </p:sp>
      <p:sp>
        <p:nvSpPr>
          <p:cNvPr id="6" name="ZoneTexte 5"/>
          <p:cNvSpPr txBox="1"/>
          <p:nvPr/>
        </p:nvSpPr>
        <p:spPr>
          <a:xfrm>
            <a:off x="5796136" y="1487447"/>
            <a:ext cx="1959191" cy="276999"/>
          </a:xfrm>
          <a:prstGeom prst="rect">
            <a:avLst/>
          </a:prstGeom>
          <a:noFill/>
        </p:spPr>
        <p:txBody>
          <a:bodyPr wrap="none" rtlCol="0">
            <a:spAutoFit/>
          </a:bodyPr>
          <a:lstStyle/>
          <a:p>
            <a:r>
              <a:rPr lang="fr-FR" sz="1200" b="0" dirty="0">
                <a:solidFill>
                  <a:srgbClr val="6600CC"/>
                </a:solidFill>
              </a:rPr>
              <a:t>boulettes de </a:t>
            </a:r>
            <a:r>
              <a:rPr lang="fr-FR" sz="1200" b="0" dirty="0" smtClean="0">
                <a:solidFill>
                  <a:srgbClr val="6600CC"/>
                </a:solidFill>
              </a:rPr>
              <a:t>semences </a:t>
            </a:r>
            <a:r>
              <a:rPr lang="fr-FR" sz="1200" b="0" dirty="0" smtClean="0">
                <a:solidFill>
                  <a:srgbClr val="6600CC"/>
                </a:solidFill>
                <a:latin typeface="Calibri"/>
                <a:cs typeface="Calibri"/>
              </a:rPr>
              <a:t>→</a:t>
            </a:r>
            <a:endParaRPr lang="fr-FR" sz="1200" dirty="0">
              <a:solidFill>
                <a:srgbClr val="6600CC"/>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26" y="1312690"/>
            <a:ext cx="714375" cy="714375"/>
          </a:xfrm>
          <a:prstGeom prst="rect">
            <a:avLst/>
          </a:prstGeom>
        </p:spPr>
      </p:pic>
    </p:spTree>
    <p:extLst>
      <p:ext uri="{BB962C8B-B14F-4D97-AF65-F5344CB8AC3E}">
        <p14:creationId xmlns:p14="http://schemas.microsoft.com/office/powerpoint/2010/main" val="27913786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 (suite et fin)</a:t>
            </a:r>
            <a:endParaRPr lang="fr-FR" sz="1600" u="sng" dirty="0">
              <a:solidFill>
                <a:srgbClr val="6600CC"/>
              </a:solidFill>
            </a:endParaRPr>
          </a:p>
          <a:p>
            <a:pPr algn="just" eaLnBrk="1" hangingPunct="1"/>
            <a:endParaRPr lang="fr-FR" sz="1400" b="0" dirty="0" smtClean="0">
              <a:solidFill>
                <a:srgbClr val="6600CC"/>
              </a:solidFill>
            </a:endParaRPr>
          </a:p>
          <a:p>
            <a:pPr algn="just" eaLnBrk="1" hangingPunct="1"/>
            <a:r>
              <a:rPr lang="fr-FR" sz="1400" b="0" u="sng" dirty="0" smtClean="0">
                <a:solidFill>
                  <a:srgbClr val="6600CC"/>
                </a:solidFill>
              </a:rPr>
              <a:t>b) Solution des boulettes de semences </a:t>
            </a:r>
            <a:r>
              <a:rPr lang="fr-FR" sz="1400" b="0" dirty="0">
                <a:solidFill>
                  <a:srgbClr val="6600CC"/>
                </a:solidFill>
              </a:rPr>
              <a:t> </a:t>
            </a:r>
            <a:r>
              <a:rPr lang="fr-FR" sz="1400" b="0" dirty="0" smtClean="0">
                <a:solidFill>
                  <a:srgbClr val="6600CC"/>
                </a:solidFill>
              </a:rPr>
              <a:t>(suite) :</a:t>
            </a:r>
          </a:p>
          <a:p>
            <a:pPr algn="just" eaLnBrk="1" hangingPunct="1"/>
            <a:endParaRPr lang="fr-FR" sz="1400" b="0" dirty="0" smtClean="0">
              <a:solidFill>
                <a:srgbClr val="6600CC"/>
              </a:solidFill>
            </a:endParaRPr>
          </a:p>
          <a:p>
            <a:pPr algn="just" eaLnBrk="1" hangingPunct="1"/>
            <a:r>
              <a:rPr lang="fr-FR" sz="1200" b="0" i="1" dirty="0" smtClean="0">
                <a:solidFill>
                  <a:srgbClr val="6600CC"/>
                </a:solidFill>
              </a:rPr>
              <a:t>Boulettes – Solution Stéphane Marie (Emission «</a:t>
            </a:r>
            <a:r>
              <a:rPr lang="fr-FR" sz="1200" b="0" i="1" dirty="0">
                <a:solidFill>
                  <a:srgbClr val="6600CC"/>
                </a:solidFill>
              </a:rPr>
              <a:t> Silence </a:t>
            </a:r>
            <a:r>
              <a:rPr lang="fr-FR" sz="1200" b="0" i="1" dirty="0" smtClean="0">
                <a:solidFill>
                  <a:srgbClr val="6600CC"/>
                </a:solidFill>
              </a:rPr>
              <a:t>ça </a:t>
            </a:r>
            <a:r>
              <a:rPr lang="fr-FR" sz="1200" b="0" i="1" dirty="0">
                <a:solidFill>
                  <a:srgbClr val="6600CC"/>
                </a:solidFill>
              </a:rPr>
              <a:t>pousse </a:t>
            </a:r>
            <a:r>
              <a:rPr lang="fr-FR" sz="1200" b="0" i="1" dirty="0" smtClean="0">
                <a:solidFill>
                  <a:srgbClr val="6600CC"/>
                </a:solidFill>
              </a:rPr>
              <a:t>! », </a:t>
            </a:r>
            <a:r>
              <a:rPr lang="fr-FR" sz="1200" b="0" i="1" dirty="0">
                <a:solidFill>
                  <a:srgbClr val="6600CC"/>
                </a:solidFill>
              </a:rPr>
              <a:t>France </a:t>
            </a:r>
            <a:r>
              <a:rPr lang="fr-FR" sz="1200" b="0" i="1" dirty="0" smtClean="0">
                <a:solidFill>
                  <a:srgbClr val="6600CC"/>
                </a:solidFill>
              </a:rPr>
              <a:t>5) :</a:t>
            </a:r>
          </a:p>
          <a:p>
            <a:pPr algn="just" eaLnBrk="1" hangingPunct="1"/>
            <a:r>
              <a:rPr lang="fr-FR" sz="1200" b="0" dirty="0">
                <a:solidFill>
                  <a:srgbClr val="6600CC"/>
                </a:solidFill>
              </a:rPr>
              <a:t>Prenez une petite quantité de </a:t>
            </a:r>
            <a:r>
              <a:rPr lang="fr-FR" sz="1200" b="0" i="1" dirty="0">
                <a:solidFill>
                  <a:srgbClr val="6600CC"/>
                </a:solidFill>
              </a:rPr>
              <a:t>terre légèrement argileuse</a:t>
            </a:r>
            <a:r>
              <a:rPr lang="fr-FR" sz="1200" b="0" dirty="0">
                <a:solidFill>
                  <a:srgbClr val="6600CC"/>
                </a:solidFill>
              </a:rPr>
              <a:t>, composée de 2/3 de </a:t>
            </a:r>
            <a:r>
              <a:rPr lang="fr-FR" sz="1200" dirty="0">
                <a:solidFill>
                  <a:srgbClr val="6600CC"/>
                </a:solidFill>
              </a:rPr>
              <a:t>terreau</a:t>
            </a:r>
            <a:r>
              <a:rPr lang="fr-FR" sz="1200" b="0" dirty="0">
                <a:solidFill>
                  <a:srgbClr val="6600CC"/>
                </a:solidFill>
              </a:rPr>
              <a:t> et d’1/3 de </a:t>
            </a:r>
            <a:r>
              <a:rPr lang="fr-FR" sz="1200" dirty="0">
                <a:solidFill>
                  <a:srgbClr val="6600CC"/>
                </a:solidFill>
              </a:rPr>
              <a:t>sable</a:t>
            </a:r>
            <a:r>
              <a:rPr lang="fr-FR" sz="1200" b="0" dirty="0">
                <a:solidFill>
                  <a:srgbClr val="6600CC"/>
                </a:solidFill>
              </a:rPr>
              <a:t> bonifié d’un peu de </a:t>
            </a:r>
            <a:r>
              <a:rPr lang="fr-FR" sz="1200" dirty="0">
                <a:solidFill>
                  <a:srgbClr val="6600CC"/>
                </a:solidFill>
              </a:rPr>
              <a:t>fumure déshydratée</a:t>
            </a:r>
            <a:r>
              <a:rPr lang="fr-FR" sz="1200" b="0" dirty="0">
                <a:solidFill>
                  <a:srgbClr val="6600CC"/>
                </a:solidFill>
              </a:rPr>
              <a:t>, et mouillez-la avant de la rouler dans vos mains pour en faire une boulette, dans laquelle vous allez introduire deux graines. introduisez la boulette de terre dans un creux de la </a:t>
            </a:r>
            <a:r>
              <a:rPr lang="fr-FR" sz="1200" b="0" dirty="0" smtClean="0">
                <a:solidFill>
                  <a:srgbClr val="6600CC"/>
                </a:solidFill>
              </a:rPr>
              <a:t>terre etc. </a:t>
            </a:r>
            <a:r>
              <a:rPr lang="fr-FR" sz="1200" b="0" dirty="0">
                <a:solidFill>
                  <a:srgbClr val="6600CC"/>
                </a:solidFill>
              </a:rPr>
              <a:t>S’il ne pleut pas, il sera nécessaire de vaporiser régulièrement vos </a:t>
            </a:r>
            <a:r>
              <a:rPr lang="fr-FR" sz="1200" b="0" dirty="0" smtClean="0">
                <a:solidFill>
                  <a:srgbClr val="6600CC"/>
                </a:solidFill>
              </a:rPr>
              <a:t>semis [i.e. la boulette], </a:t>
            </a:r>
            <a:r>
              <a:rPr lang="fr-FR" sz="1200" b="0" dirty="0">
                <a:solidFill>
                  <a:srgbClr val="6600CC"/>
                </a:solidFill>
              </a:rPr>
              <a:t>le temps que prendra la germination. </a:t>
            </a:r>
            <a:endParaRPr lang="fr-FR" sz="1200" b="0" dirty="0" smtClean="0">
              <a:solidFill>
                <a:srgbClr val="6600CC"/>
              </a:solidFill>
            </a:endParaRPr>
          </a:p>
          <a:p>
            <a:pPr algn="just" eaLnBrk="1" hangingPunct="1"/>
            <a:r>
              <a:rPr lang="fr-FR" sz="1200" b="0" dirty="0" smtClean="0">
                <a:solidFill>
                  <a:srgbClr val="6600CC"/>
                </a:solidFill>
              </a:rPr>
              <a:t>Source </a:t>
            </a:r>
            <a:r>
              <a:rPr lang="fr-FR" sz="1200" b="0" dirty="0">
                <a:solidFill>
                  <a:srgbClr val="6600CC"/>
                </a:solidFill>
              </a:rPr>
              <a:t>: </a:t>
            </a:r>
            <a:r>
              <a:rPr lang="fr-FR" sz="1200" b="0" dirty="0" smtClean="0">
                <a:solidFill>
                  <a:srgbClr val="6600CC"/>
                </a:solidFill>
                <a:hlinkClick r:id="rId2"/>
              </a:rPr>
              <a:t>www.france5.fr/silence-ca-pousse/silence-ca-pousse-conseils.php?id_article=296</a:t>
            </a:r>
            <a:r>
              <a:rPr lang="fr-FR" sz="1200" b="0" dirty="0" smtClean="0">
                <a:solidFill>
                  <a:srgbClr val="6600CC"/>
                </a:solidFill>
              </a:rPr>
              <a:t> </a:t>
            </a:r>
          </a:p>
          <a:p>
            <a:pPr algn="just" eaLnBrk="1" hangingPunct="1"/>
            <a:endParaRPr lang="fr-FR" sz="1200" b="0" dirty="0" smtClean="0">
              <a:solidFill>
                <a:srgbClr val="6600CC"/>
              </a:solidFill>
            </a:endParaRPr>
          </a:p>
          <a:p>
            <a:r>
              <a:rPr lang="fr-FR" sz="1200" b="0" i="1" dirty="0" smtClean="0">
                <a:solidFill>
                  <a:srgbClr val="6600CC"/>
                </a:solidFill>
              </a:rPr>
              <a:t>Solution «</a:t>
            </a:r>
            <a:r>
              <a:rPr lang="fr-FR" sz="1200" b="0" i="1" dirty="0">
                <a:solidFill>
                  <a:srgbClr val="6600CC"/>
                </a:solidFill>
              </a:rPr>
              <a:t> bombes à graines » ou « </a:t>
            </a:r>
            <a:r>
              <a:rPr lang="fr-FR" sz="1200" b="0" i="1" dirty="0" err="1">
                <a:solidFill>
                  <a:srgbClr val="6600CC"/>
                </a:solidFill>
              </a:rPr>
              <a:t>seedbombs</a:t>
            </a:r>
            <a:r>
              <a:rPr lang="fr-FR" sz="1200" b="0" i="1" dirty="0">
                <a:solidFill>
                  <a:srgbClr val="6600CC"/>
                </a:solidFill>
              </a:rPr>
              <a:t> »</a:t>
            </a:r>
            <a:r>
              <a:rPr lang="fr-FR" sz="1200" b="0" dirty="0">
                <a:solidFill>
                  <a:srgbClr val="6600CC"/>
                </a:solidFill>
              </a:rPr>
              <a:t> :</a:t>
            </a:r>
          </a:p>
          <a:p>
            <a:pPr algn="just"/>
            <a:r>
              <a:rPr lang="fr-FR" sz="1200" b="0" dirty="0" smtClean="0">
                <a:solidFill>
                  <a:srgbClr val="6600CC"/>
                </a:solidFill>
              </a:rPr>
              <a:t>Elles </a:t>
            </a:r>
            <a:r>
              <a:rPr lang="fr-FR" sz="1200" b="0" dirty="0">
                <a:solidFill>
                  <a:srgbClr val="6600CC"/>
                </a:solidFill>
              </a:rPr>
              <a:t>sont composées </a:t>
            </a:r>
            <a:r>
              <a:rPr lang="fr-FR" sz="1200" b="0" dirty="0" smtClean="0">
                <a:solidFill>
                  <a:srgbClr val="6600CC"/>
                </a:solidFill>
              </a:rPr>
              <a:t>a) d’un mélange </a:t>
            </a:r>
            <a:r>
              <a:rPr lang="fr-FR" sz="1200" b="0" dirty="0">
                <a:solidFill>
                  <a:srgbClr val="6600CC"/>
                </a:solidFill>
              </a:rPr>
              <a:t>de </a:t>
            </a:r>
            <a:r>
              <a:rPr lang="fr-FR" sz="1200" b="0" i="1" dirty="0">
                <a:solidFill>
                  <a:srgbClr val="6600CC"/>
                </a:solidFill>
              </a:rPr>
              <a:t>graines</a:t>
            </a:r>
            <a:r>
              <a:rPr lang="fr-FR" sz="1200" b="0" dirty="0">
                <a:solidFill>
                  <a:srgbClr val="6600CC"/>
                </a:solidFill>
              </a:rPr>
              <a:t>, </a:t>
            </a:r>
            <a:r>
              <a:rPr lang="fr-FR" sz="1200" b="0" dirty="0" smtClean="0">
                <a:solidFill>
                  <a:srgbClr val="6600CC"/>
                </a:solidFill>
              </a:rPr>
              <a:t>b) d’1/3 </a:t>
            </a:r>
            <a:r>
              <a:rPr lang="fr-FR" sz="1200" b="0" dirty="0">
                <a:solidFill>
                  <a:srgbClr val="6600CC"/>
                </a:solidFill>
              </a:rPr>
              <a:t>de </a:t>
            </a:r>
            <a:r>
              <a:rPr lang="fr-FR" sz="1200" b="0" i="1" dirty="0" err="1" smtClean="0">
                <a:solidFill>
                  <a:srgbClr val="6600CC"/>
                </a:solidFill>
              </a:rPr>
              <a:t>lombricompost</a:t>
            </a:r>
            <a:r>
              <a:rPr lang="fr-FR" sz="1200" b="0" dirty="0" smtClean="0">
                <a:solidFill>
                  <a:srgbClr val="6600CC"/>
                </a:solidFill>
              </a:rPr>
              <a:t> </a:t>
            </a:r>
            <a:r>
              <a:rPr lang="fr-FR" sz="1200" b="0" dirty="0">
                <a:solidFill>
                  <a:srgbClr val="6600CC"/>
                </a:solidFill>
              </a:rPr>
              <a:t>ou </a:t>
            </a:r>
            <a:r>
              <a:rPr lang="fr-FR" sz="1200" b="0" i="1" dirty="0">
                <a:solidFill>
                  <a:srgbClr val="6600CC"/>
                </a:solidFill>
              </a:rPr>
              <a:t>terreau</a:t>
            </a:r>
            <a:r>
              <a:rPr lang="fr-FR" sz="1200" b="0" dirty="0">
                <a:solidFill>
                  <a:srgbClr val="6600CC"/>
                </a:solidFill>
              </a:rPr>
              <a:t> et </a:t>
            </a:r>
            <a:r>
              <a:rPr lang="fr-FR" sz="1200" b="0" dirty="0" smtClean="0">
                <a:solidFill>
                  <a:srgbClr val="6600CC"/>
                </a:solidFill>
              </a:rPr>
              <a:t>c) de </a:t>
            </a:r>
            <a:r>
              <a:rPr lang="fr-FR" sz="1200" b="0" dirty="0">
                <a:solidFill>
                  <a:srgbClr val="6600CC"/>
                </a:solidFill>
              </a:rPr>
              <a:t>2/3 </a:t>
            </a:r>
            <a:r>
              <a:rPr lang="fr-FR" sz="1200" b="0" i="1" dirty="0">
                <a:solidFill>
                  <a:srgbClr val="6600CC"/>
                </a:solidFill>
              </a:rPr>
              <a:t>d’argile</a:t>
            </a:r>
            <a:r>
              <a:rPr lang="fr-FR" sz="1200" b="0" dirty="0">
                <a:solidFill>
                  <a:srgbClr val="6600CC"/>
                </a:solidFill>
              </a:rPr>
              <a:t>. L'argile devant être de préférence trouvé en milieu naturel et non pas dans une magasin d'art... Ainsi compactées et séchées elles sont facilement transportables et cela protège les graines en les empêchant de sécher au soleil, d'être mangées par les oiseaux ou d'être emportées par le vent</a:t>
            </a:r>
            <a:r>
              <a:rPr lang="fr-FR" sz="1200" b="0" dirty="0" smtClean="0">
                <a:solidFill>
                  <a:srgbClr val="6600CC"/>
                </a:solidFill>
              </a:rPr>
              <a:t>. Source</a:t>
            </a:r>
            <a:r>
              <a:rPr lang="fr-FR" sz="1200" b="0" dirty="0">
                <a:solidFill>
                  <a:srgbClr val="6600CC"/>
                </a:solidFill>
              </a:rPr>
              <a:t> : </a:t>
            </a:r>
            <a:r>
              <a:rPr lang="fr-FR" sz="1200" b="0" u="sng" dirty="0" smtClean="0">
                <a:hlinkClick r:id="rId3"/>
              </a:rPr>
              <a:t>http</a:t>
            </a:r>
            <a:r>
              <a:rPr lang="fr-FR" sz="1200" b="0" u="sng" dirty="0">
                <a:hlinkClick r:id="rId3"/>
              </a:rPr>
              <a:t>://www.guerilla-gardening-france.fr/OUTILS/gadget.html</a:t>
            </a:r>
            <a:r>
              <a:rPr lang="fr-FR" sz="1200" b="0" dirty="0"/>
              <a:t> </a:t>
            </a:r>
          </a:p>
          <a:p>
            <a:pPr algn="just" eaLnBrk="1" hangingPunct="1"/>
            <a:endParaRPr lang="fr-FR" sz="1200" b="0" dirty="0" smtClean="0">
              <a:solidFill>
                <a:srgbClr val="6600CC"/>
              </a:solidFill>
            </a:endParaRPr>
          </a:p>
          <a:p>
            <a:pPr algn="just" eaLnBrk="1" hangingPunct="1"/>
            <a:r>
              <a:rPr lang="fr-FR" sz="1200" b="0" i="1" dirty="0" smtClean="0">
                <a:solidFill>
                  <a:srgbClr val="6600CC"/>
                </a:solidFill>
              </a:rPr>
              <a:t>Solution enrobage </a:t>
            </a:r>
            <a:r>
              <a:rPr lang="fr-FR" sz="1200" b="0" i="1" dirty="0">
                <a:solidFill>
                  <a:srgbClr val="6600CC"/>
                </a:solidFill>
              </a:rPr>
              <a:t>des graines </a:t>
            </a:r>
            <a:r>
              <a:rPr lang="fr-FR" sz="1200" b="0" i="1" dirty="0" smtClean="0">
                <a:solidFill>
                  <a:srgbClr val="6600CC"/>
                </a:solidFill>
              </a:rPr>
              <a:t>par de la bouse de vache </a:t>
            </a:r>
            <a:r>
              <a:rPr lang="fr-FR" sz="1200" b="0" dirty="0" smtClean="0">
                <a:solidFill>
                  <a:srgbClr val="6600CC"/>
                </a:solidFill>
              </a:rPr>
              <a:t>:</a:t>
            </a:r>
          </a:p>
          <a:p>
            <a:pPr algn="just" eaLnBrk="1" hangingPunct="1"/>
            <a:r>
              <a:rPr lang="fr-FR" sz="1200" b="0" dirty="0">
                <a:solidFill>
                  <a:srgbClr val="6600CC"/>
                </a:solidFill>
              </a:rPr>
              <a:t>« </a:t>
            </a:r>
            <a:r>
              <a:rPr lang="fr-FR" sz="1200" b="0" i="1" dirty="0">
                <a:solidFill>
                  <a:srgbClr val="6600CC"/>
                </a:solidFill>
              </a:rPr>
              <a:t>Avant les semailles, les semences sont enduites de bouse. La bouse de vache est un fongicide particulièrement effectif contre les champignons qui attaquent les semences. Aussi, ainsi préparées, les oiseaux ne picorent pas ces graines peu appétissantes !! </a:t>
            </a:r>
            <a:r>
              <a:rPr lang="fr-FR" sz="1200" b="0" dirty="0">
                <a:solidFill>
                  <a:srgbClr val="6600CC"/>
                </a:solidFill>
              </a:rPr>
              <a:t>». </a:t>
            </a:r>
          </a:p>
          <a:p>
            <a:pPr algn="just" eaLnBrk="1" hangingPunct="1"/>
            <a:r>
              <a:rPr lang="fr-FR" sz="1200" b="0" dirty="0">
                <a:solidFill>
                  <a:srgbClr val="6600CC"/>
                </a:solidFill>
              </a:rPr>
              <a:t>Source : </a:t>
            </a:r>
            <a:r>
              <a:rPr lang="fr-FR" sz="1200" b="0" i="1" dirty="0">
                <a:solidFill>
                  <a:srgbClr val="6600CC"/>
                </a:solidFill>
              </a:rPr>
              <a:t>La bouse de vache et ses milles et une utilisations</a:t>
            </a:r>
            <a:r>
              <a:rPr lang="fr-FR" sz="1200" b="0" dirty="0">
                <a:solidFill>
                  <a:srgbClr val="6600CC"/>
                </a:solidFill>
              </a:rPr>
              <a:t>, </a:t>
            </a:r>
            <a:r>
              <a:rPr lang="fr-FR" sz="1200" b="0" dirty="0">
                <a:solidFill>
                  <a:srgbClr val="6600CC"/>
                </a:solidFill>
                <a:hlinkClick r:id="rId4"/>
              </a:rPr>
              <a:t>http://</a:t>
            </a:r>
            <a:r>
              <a:rPr lang="fr-FR" sz="1200" b="0" dirty="0" smtClean="0">
                <a:solidFill>
                  <a:srgbClr val="6600CC"/>
                </a:solidFill>
                <a:hlinkClick r:id="rId4"/>
              </a:rPr>
              <a:t>ecotraditions-inde.over-blog.com/article-34067119.html</a:t>
            </a:r>
            <a:r>
              <a:rPr lang="fr-FR" sz="1200" b="0" dirty="0" smtClean="0">
                <a:solidFill>
                  <a:srgbClr val="6600CC"/>
                </a:solidFill>
              </a:rPr>
              <a:t> </a:t>
            </a:r>
          </a:p>
          <a:p>
            <a:pPr algn="just" eaLnBrk="1" hangingPunct="1"/>
            <a:endParaRPr lang="fr-FR" sz="1200" b="0" dirty="0">
              <a:solidFill>
                <a:srgbClr val="6600CC"/>
              </a:solidFill>
            </a:endParaRPr>
          </a:p>
          <a:p>
            <a:pPr algn="just" eaLnBrk="1" hangingPunct="1"/>
            <a:r>
              <a:rPr lang="fr-FR" sz="1200" b="0" i="1" dirty="0" smtClean="0">
                <a:solidFill>
                  <a:srgbClr val="6600CC"/>
                </a:solidFill>
              </a:rPr>
              <a:t>Solution billes à semences </a:t>
            </a:r>
            <a:r>
              <a:rPr lang="fr-FR" sz="1200" b="0" dirty="0" smtClean="0">
                <a:solidFill>
                  <a:srgbClr val="6600CC"/>
                </a:solidFill>
              </a:rPr>
              <a:t>:</a:t>
            </a:r>
          </a:p>
          <a:p>
            <a:pPr algn="just" eaLnBrk="1" hangingPunct="1"/>
            <a:r>
              <a:rPr lang="fr-FR" sz="1200" b="0" dirty="0">
                <a:solidFill>
                  <a:srgbClr val="6600CC"/>
                </a:solidFill>
              </a:rPr>
              <a:t>Mélanger </a:t>
            </a:r>
            <a:r>
              <a:rPr lang="fr-FR" sz="1200" b="0" dirty="0" smtClean="0">
                <a:solidFill>
                  <a:srgbClr val="6600CC"/>
                </a:solidFill>
              </a:rPr>
              <a:t>a) 5 </a:t>
            </a:r>
            <a:r>
              <a:rPr lang="fr-FR" sz="1200" b="0" dirty="0">
                <a:solidFill>
                  <a:srgbClr val="6600CC"/>
                </a:solidFill>
              </a:rPr>
              <a:t>parts d'argile rouge sèches, </a:t>
            </a:r>
            <a:r>
              <a:rPr lang="fr-FR" sz="1200" b="0" dirty="0" smtClean="0">
                <a:solidFill>
                  <a:srgbClr val="6600CC"/>
                </a:solidFill>
              </a:rPr>
              <a:t>b) 3 </a:t>
            </a:r>
            <a:r>
              <a:rPr lang="fr-FR" sz="1200" b="0" dirty="0">
                <a:solidFill>
                  <a:srgbClr val="6600CC"/>
                </a:solidFill>
              </a:rPr>
              <a:t>parts de compost organique sec, </a:t>
            </a:r>
            <a:r>
              <a:rPr lang="fr-FR" sz="1200" b="0" dirty="0" smtClean="0">
                <a:solidFill>
                  <a:srgbClr val="6600CC"/>
                </a:solidFill>
              </a:rPr>
              <a:t>c) 1 </a:t>
            </a:r>
            <a:r>
              <a:rPr lang="fr-FR" sz="1200" b="0" dirty="0">
                <a:solidFill>
                  <a:srgbClr val="6600CC"/>
                </a:solidFill>
              </a:rPr>
              <a:t>part de semences, </a:t>
            </a:r>
            <a:r>
              <a:rPr lang="fr-FR" sz="1200" b="0" dirty="0" smtClean="0">
                <a:solidFill>
                  <a:srgbClr val="6600CC"/>
                </a:solidFill>
              </a:rPr>
              <a:t>d) 1 </a:t>
            </a:r>
            <a:r>
              <a:rPr lang="fr-FR" sz="1200" b="0" dirty="0">
                <a:solidFill>
                  <a:srgbClr val="6600CC"/>
                </a:solidFill>
              </a:rPr>
              <a:t>ou 2 parts d'eau. Rouler en boules de 2,5 à 5 cm de diamètre le mélange de semences. Laissez-le sécher pendant quelques </a:t>
            </a:r>
            <a:r>
              <a:rPr lang="fr-FR" sz="1200" b="0" dirty="0" smtClean="0">
                <a:solidFill>
                  <a:srgbClr val="6600CC"/>
                </a:solidFill>
              </a:rPr>
              <a:t>jours, sur un plateau, </a:t>
            </a:r>
            <a:r>
              <a:rPr lang="fr-FR" sz="1200" b="0" dirty="0">
                <a:solidFill>
                  <a:srgbClr val="6600CC"/>
                </a:solidFill>
              </a:rPr>
              <a:t>avant de le ranger ou de l'utiliser. Les jeter juste avant des </a:t>
            </a:r>
            <a:r>
              <a:rPr lang="fr-FR" sz="1200" b="0" dirty="0" smtClean="0">
                <a:solidFill>
                  <a:srgbClr val="6600CC"/>
                </a:solidFill>
              </a:rPr>
              <a:t>pluies, cela </a:t>
            </a:r>
            <a:r>
              <a:rPr lang="fr-FR" sz="1200" b="0" dirty="0">
                <a:solidFill>
                  <a:srgbClr val="6600CC"/>
                </a:solidFill>
              </a:rPr>
              <a:t>pour en assurer la germination (en début de printemps ...). </a:t>
            </a:r>
            <a:endParaRPr lang="fr-FR" sz="1200" b="0" dirty="0" smtClean="0">
              <a:solidFill>
                <a:srgbClr val="6600CC"/>
              </a:solidFill>
            </a:endParaRPr>
          </a:p>
          <a:p>
            <a:pPr algn="just" eaLnBrk="1" hangingPunct="1"/>
            <a:r>
              <a:rPr lang="fr-FR" sz="1200" b="0" dirty="0" smtClean="0">
                <a:solidFill>
                  <a:srgbClr val="6600CC"/>
                </a:solidFill>
              </a:rPr>
              <a:t>Source : </a:t>
            </a:r>
            <a:r>
              <a:rPr lang="en-US" sz="1200" b="0" i="1" dirty="0">
                <a:solidFill>
                  <a:srgbClr val="6600CC"/>
                </a:solidFill>
              </a:rPr>
              <a:t>Wildflower </a:t>
            </a:r>
            <a:r>
              <a:rPr lang="en-US" sz="1200" b="0" i="1" dirty="0" smtClean="0">
                <a:solidFill>
                  <a:srgbClr val="6600CC"/>
                </a:solidFill>
              </a:rPr>
              <a:t>Magazine</a:t>
            </a:r>
            <a:r>
              <a:rPr lang="en-US" sz="1200" b="0" dirty="0" smtClean="0">
                <a:solidFill>
                  <a:srgbClr val="6600CC"/>
                </a:solidFill>
              </a:rPr>
              <a:t>, </a:t>
            </a:r>
            <a:r>
              <a:rPr lang="en-US" sz="1200" b="0" dirty="0">
                <a:solidFill>
                  <a:srgbClr val="6600CC"/>
                </a:solidFill>
              </a:rPr>
              <a:t>Fall </a:t>
            </a:r>
            <a:r>
              <a:rPr lang="en-US" sz="1200" b="0" dirty="0" smtClean="0">
                <a:solidFill>
                  <a:srgbClr val="6600CC"/>
                </a:solidFill>
              </a:rPr>
              <a:t>2007, Vol. </a:t>
            </a:r>
            <a:r>
              <a:rPr lang="en-US" sz="1200" b="0" dirty="0">
                <a:solidFill>
                  <a:srgbClr val="6600CC"/>
                </a:solidFill>
              </a:rPr>
              <a:t>24, </a:t>
            </a:r>
            <a:r>
              <a:rPr lang="en-US" sz="1200" b="0" dirty="0" smtClean="0">
                <a:solidFill>
                  <a:srgbClr val="6600CC"/>
                </a:solidFill>
              </a:rPr>
              <a:t>n°1,</a:t>
            </a:r>
            <a:r>
              <a:rPr lang="fr-FR" sz="1200" b="0" dirty="0" smtClean="0">
                <a:solidFill>
                  <a:srgbClr val="6600CC"/>
                </a:solidFill>
              </a:rPr>
              <a:t> </a:t>
            </a:r>
            <a:r>
              <a:rPr lang="fr-FR" sz="1200" b="0" dirty="0">
                <a:solidFill>
                  <a:srgbClr val="6600CC"/>
                </a:solidFill>
                <a:hlinkClick r:id="rId5"/>
              </a:rPr>
              <a:t>http://</a:t>
            </a:r>
            <a:r>
              <a:rPr lang="fr-FR" sz="1200" b="0" dirty="0" smtClean="0">
                <a:solidFill>
                  <a:srgbClr val="6600CC"/>
                </a:solidFill>
                <a:hlinkClick r:id="rId5"/>
              </a:rPr>
              <a:t>heavypetal.ca/archives/2011/01/step-by-step-how-to-make-seed-balls</a:t>
            </a:r>
            <a:r>
              <a:rPr lang="fr-FR" sz="1200" b="0" dirty="0">
                <a:solidFill>
                  <a:srgbClr val="6600CC"/>
                </a:solidFill>
              </a:rPr>
              <a:t> </a:t>
            </a:r>
            <a:endParaRPr lang="fr-FR" sz="12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261</a:t>
            </a:fld>
            <a:endParaRPr lang="fr-FR" sz="1200" b="0" dirty="0">
              <a:solidFill>
                <a:schemeClr val="tx1">
                  <a:tint val="75000"/>
                </a:schemeClr>
              </a:solidFill>
              <a:latin typeface="Times New Roman" pitchFamily="18" charset="0"/>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813" y="1338250"/>
            <a:ext cx="682599" cy="670410"/>
          </a:xfrm>
          <a:prstGeom prst="rect">
            <a:avLst/>
          </a:prstGeom>
        </p:spPr>
      </p:pic>
      <p:sp>
        <p:nvSpPr>
          <p:cNvPr id="8" name="ZoneTexte 7"/>
          <p:cNvSpPr txBox="1"/>
          <p:nvPr/>
        </p:nvSpPr>
        <p:spPr>
          <a:xfrm>
            <a:off x="5724128" y="1534955"/>
            <a:ext cx="1959191" cy="276999"/>
          </a:xfrm>
          <a:prstGeom prst="rect">
            <a:avLst/>
          </a:prstGeom>
          <a:noFill/>
        </p:spPr>
        <p:txBody>
          <a:bodyPr wrap="none" rtlCol="0">
            <a:spAutoFit/>
          </a:bodyPr>
          <a:lstStyle/>
          <a:p>
            <a:r>
              <a:rPr lang="fr-FR" sz="1200" b="0" dirty="0">
                <a:solidFill>
                  <a:srgbClr val="6600CC"/>
                </a:solidFill>
              </a:rPr>
              <a:t>boulettes de </a:t>
            </a:r>
            <a:r>
              <a:rPr lang="fr-FR" sz="1200" b="0" dirty="0" smtClean="0">
                <a:solidFill>
                  <a:srgbClr val="6600CC"/>
                </a:solidFill>
              </a:rPr>
              <a:t>semences </a:t>
            </a:r>
            <a:r>
              <a:rPr lang="fr-FR" sz="1200" b="0" dirty="0" smtClean="0">
                <a:solidFill>
                  <a:srgbClr val="6600CC"/>
                </a:solidFill>
                <a:latin typeface="Calibri"/>
                <a:cs typeface="Calibri"/>
              </a:rPr>
              <a:t>→</a:t>
            </a:r>
            <a:endParaRPr lang="fr-FR" sz="1200" dirty="0">
              <a:solidFill>
                <a:srgbClr val="6600CC"/>
              </a:solidFill>
            </a:endParaRPr>
          </a:p>
        </p:txBody>
      </p:sp>
    </p:spTree>
    <p:extLst>
      <p:ext uri="{BB962C8B-B14F-4D97-AF65-F5344CB8AC3E}">
        <p14:creationId xmlns:p14="http://schemas.microsoft.com/office/powerpoint/2010/main" val="215441330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a:t>
            </a:r>
            <a:endParaRPr lang="fr-FR" sz="1600" u="sng" dirty="0">
              <a:solidFill>
                <a:srgbClr val="6600CC"/>
              </a:solidFill>
            </a:endParaRPr>
          </a:p>
          <a:p>
            <a:pPr eaLnBrk="1" hangingPunct="1"/>
            <a:endParaRPr lang="fr-FR" sz="1600" b="0" dirty="0" smtClean="0">
              <a:solidFill>
                <a:srgbClr val="6600CC"/>
              </a:solidFill>
            </a:endParaRPr>
          </a:p>
          <a:p>
            <a:pPr algn="just" eaLnBrk="1" hangingPunct="1"/>
            <a:r>
              <a:rPr lang="fr-FR" sz="1600" b="0" i="1" u="sng" dirty="0">
                <a:solidFill>
                  <a:srgbClr val="6600CC"/>
                </a:solidFill>
              </a:rPr>
              <a:t>Agroforesterie</a:t>
            </a:r>
            <a:r>
              <a:rPr lang="fr-FR" sz="1600" b="0" dirty="0">
                <a:solidFill>
                  <a:srgbClr val="6600CC"/>
                </a:solidFill>
              </a:rPr>
              <a:t> : </a:t>
            </a:r>
            <a:r>
              <a:rPr lang="fr-FR" sz="1600" b="0" dirty="0" smtClean="0">
                <a:solidFill>
                  <a:srgbClr val="6600CC"/>
                </a:solidFill>
              </a:rPr>
              <a:t>mode </a:t>
            </a:r>
            <a:r>
              <a:rPr lang="fr-FR" sz="1600" b="0" dirty="0">
                <a:solidFill>
                  <a:srgbClr val="6600CC"/>
                </a:solidFill>
              </a:rPr>
              <a:t>d’exploitation des terres agricoles associant des </a:t>
            </a:r>
            <a:r>
              <a:rPr lang="fr-FR" sz="1600" b="0" i="1" dirty="0">
                <a:solidFill>
                  <a:srgbClr val="6600CC"/>
                </a:solidFill>
              </a:rPr>
              <a:t>plantations d'arbres </a:t>
            </a:r>
            <a:r>
              <a:rPr lang="fr-FR" sz="1600" b="0" dirty="0">
                <a:solidFill>
                  <a:srgbClr val="6600CC"/>
                </a:solidFill>
              </a:rPr>
              <a:t>dans des </a:t>
            </a:r>
            <a:r>
              <a:rPr lang="fr-FR" sz="1600" b="0" i="1" dirty="0">
                <a:solidFill>
                  <a:srgbClr val="6600CC"/>
                </a:solidFill>
              </a:rPr>
              <a:t>cultures</a:t>
            </a:r>
            <a:r>
              <a:rPr lang="fr-FR" sz="1600" b="0" dirty="0">
                <a:solidFill>
                  <a:srgbClr val="6600CC"/>
                </a:solidFill>
              </a:rPr>
              <a:t> ou des </a:t>
            </a:r>
            <a:r>
              <a:rPr lang="fr-FR" sz="1600" b="0" i="1" dirty="0">
                <a:solidFill>
                  <a:srgbClr val="6600CC"/>
                </a:solidFill>
              </a:rPr>
              <a:t>pâturages</a:t>
            </a:r>
            <a:r>
              <a:rPr lang="fr-FR" sz="1600" b="0" dirty="0" smtClean="0">
                <a:solidFill>
                  <a:srgbClr val="6600CC"/>
                </a:solidFill>
              </a:rPr>
              <a:t>.</a:t>
            </a:r>
          </a:p>
          <a:p>
            <a:pPr algn="just" eaLnBrk="1" hangingPunct="1"/>
            <a:endParaRPr lang="fr-FR" sz="1600" b="0" dirty="0" smtClean="0">
              <a:solidFill>
                <a:srgbClr val="6600CC"/>
              </a:solidFill>
            </a:endParaRPr>
          </a:p>
          <a:p>
            <a:pPr algn="just" eaLnBrk="1" hangingPunct="1"/>
            <a:r>
              <a:rPr lang="fr-FR" sz="1600" b="0" i="1" u="sng" dirty="0" smtClean="0">
                <a:solidFill>
                  <a:srgbClr val="6600CC"/>
                </a:solidFill>
              </a:rPr>
              <a:t>Avantages</a:t>
            </a:r>
            <a:r>
              <a:rPr lang="fr-FR" sz="1600" b="0" dirty="0" smtClean="0">
                <a:solidFill>
                  <a:srgbClr val="6600CC"/>
                </a:solidFill>
              </a:rPr>
              <a:t> : 1) Augmentation </a:t>
            </a:r>
            <a:r>
              <a:rPr lang="fr-FR" sz="1600" b="0" dirty="0">
                <a:solidFill>
                  <a:srgbClr val="6600CC"/>
                </a:solidFill>
              </a:rPr>
              <a:t>de la rentabilité des terres, les arbres plantés sur une surface négligeable, rapportant la même somme que les cultures </a:t>
            </a:r>
            <a:r>
              <a:rPr lang="fr-FR" sz="1600" b="0" dirty="0" smtClean="0">
                <a:solidFill>
                  <a:srgbClr val="6600CC"/>
                </a:solidFill>
              </a:rPr>
              <a:t>elles-mêmes, </a:t>
            </a:r>
            <a:r>
              <a:rPr lang="fr-FR" sz="1600" b="0" dirty="0">
                <a:solidFill>
                  <a:srgbClr val="6600CC"/>
                </a:solidFill>
              </a:rPr>
              <a:t>au moment de leur abattage (30 à 40 ans plus tard</a:t>
            </a:r>
            <a:r>
              <a:rPr lang="fr-FR" sz="1600" b="0" dirty="0" smtClean="0">
                <a:solidFill>
                  <a:srgbClr val="6600CC"/>
                </a:solidFill>
              </a:rPr>
              <a:t>).</a:t>
            </a:r>
          </a:p>
          <a:p>
            <a:pPr algn="just" eaLnBrk="1" hangingPunct="1"/>
            <a:r>
              <a:rPr lang="fr-FR" sz="1600" b="0" dirty="0" smtClean="0">
                <a:solidFill>
                  <a:srgbClr val="6600CC"/>
                </a:solidFill>
              </a:rPr>
              <a:t>2) </a:t>
            </a:r>
            <a:r>
              <a:rPr lang="fr-FR" sz="1600" b="0" dirty="0">
                <a:solidFill>
                  <a:srgbClr val="6600CC"/>
                </a:solidFill>
              </a:rPr>
              <a:t>Des associations judicieuses (ex : 50 noyers/ha dans le blé) </a:t>
            </a:r>
            <a:r>
              <a:rPr lang="fr-FR" sz="1600" b="0" dirty="0" smtClean="0">
                <a:solidFill>
                  <a:srgbClr val="6600CC"/>
                </a:solidFill>
              </a:rPr>
              <a:t>permettant </a:t>
            </a:r>
            <a:r>
              <a:rPr lang="fr-FR" sz="1600" b="0" dirty="0">
                <a:solidFill>
                  <a:srgbClr val="6600CC"/>
                </a:solidFill>
              </a:rPr>
              <a:t>d'augmenter la </a:t>
            </a:r>
            <a:r>
              <a:rPr lang="fr-FR" sz="1600" b="0" dirty="0">
                <a:solidFill>
                  <a:srgbClr val="6600CC"/>
                </a:solidFill>
                <a:hlinkClick r:id="rId2" action="ppaction://hlinkfile" tooltip="Productivité"/>
              </a:rPr>
              <a:t>productivité</a:t>
            </a:r>
            <a:r>
              <a:rPr lang="fr-FR" sz="1600" b="0" dirty="0">
                <a:solidFill>
                  <a:srgbClr val="6600CC"/>
                </a:solidFill>
              </a:rPr>
              <a:t> et l'effet "</a:t>
            </a:r>
            <a:r>
              <a:rPr lang="fr-FR" sz="1600" i="1" dirty="0">
                <a:solidFill>
                  <a:srgbClr val="6600CC"/>
                </a:solidFill>
              </a:rPr>
              <a:t>puits de </a:t>
            </a:r>
            <a:r>
              <a:rPr lang="fr-FR" sz="1600" i="1" dirty="0" smtClean="0">
                <a:solidFill>
                  <a:srgbClr val="6600CC"/>
                </a:solidFill>
              </a:rPr>
              <a:t>carbone</a:t>
            </a:r>
            <a:r>
              <a:rPr lang="fr-FR" sz="1600" b="0" dirty="0" smtClean="0">
                <a:solidFill>
                  <a:srgbClr val="6600CC"/>
                </a:solidFill>
              </a:rPr>
              <a:t>", l’arbre (durant sa </a:t>
            </a:r>
            <a:r>
              <a:rPr lang="fr-FR" sz="1600" b="0" i="1" dirty="0" smtClean="0">
                <a:solidFill>
                  <a:srgbClr val="6600CC"/>
                </a:solidFill>
              </a:rPr>
              <a:t>feuillaison</a:t>
            </a:r>
            <a:r>
              <a:rPr lang="fr-FR" sz="1600" b="0" dirty="0" smtClean="0">
                <a:solidFill>
                  <a:srgbClr val="6600CC"/>
                </a:solidFill>
              </a:rPr>
              <a:t>) et la plante annuelle </a:t>
            </a:r>
            <a:r>
              <a:rPr lang="fr-FR" sz="1600" b="0" dirty="0">
                <a:solidFill>
                  <a:srgbClr val="6600CC"/>
                </a:solidFill>
              </a:rPr>
              <a:t>(durant sa </a:t>
            </a:r>
            <a:r>
              <a:rPr lang="fr-FR" sz="1600" b="0" dirty="0" smtClean="0">
                <a:solidFill>
                  <a:srgbClr val="6600CC"/>
                </a:solidFill>
              </a:rPr>
              <a:t>croissance), ne partageant par le même besoin en </a:t>
            </a:r>
            <a:r>
              <a:rPr lang="fr-FR" sz="1600" b="0" i="1" dirty="0" smtClean="0">
                <a:solidFill>
                  <a:srgbClr val="6600CC"/>
                </a:solidFill>
              </a:rPr>
              <a:t>soleil</a:t>
            </a:r>
            <a:r>
              <a:rPr lang="fr-FR" sz="1600" b="0" dirty="0" smtClean="0">
                <a:solidFill>
                  <a:srgbClr val="6600CC"/>
                </a:solidFill>
              </a:rPr>
              <a:t>, à la même </a:t>
            </a:r>
            <a:r>
              <a:rPr lang="fr-FR" sz="1600" b="0" i="1" dirty="0" smtClean="0">
                <a:solidFill>
                  <a:srgbClr val="6600CC"/>
                </a:solidFill>
              </a:rPr>
              <a:t>saison / époque</a:t>
            </a:r>
            <a:r>
              <a:rPr lang="fr-FR" sz="1600" b="0" dirty="0" smtClean="0">
                <a:solidFill>
                  <a:srgbClr val="6600CC"/>
                </a:solidFill>
              </a:rPr>
              <a:t>.</a:t>
            </a:r>
          </a:p>
          <a:p>
            <a:pPr algn="just" eaLnBrk="1" hangingPunct="1"/>
            <a:r>
              <a:rPr lang="fr-FR" sz="1600" b="0" dirty="0" smtClean="0">
                <a:solidFill>
                  <a:srgbClr val="6600CC"/>
                </a:solidFill>
              </a:rPr>
              <a:t>3) Associations </a:t>
            </a:r>
            <a:r>
              <a:rPr lang="fr-FR" sz="1600" b="0" dirty="0">
                <a:solidFill>
                  <a:srgbClr val="6600CC"/>
                </a:solidFill>
              </a:rPr>
              <a:t>de plantes complémentaires, </a:t>
            </a:r>
            <a:r>
              <a:rPr lang="fr-FR" sz="1600" b="0" dirty="0" smtClean="0">
                <a:solidFill>
                  <a:srgbClr val="6600CC"/>
                </a:solidFill>
              </a:rPr>
              <a:t>se protégeant </a:t>
            </a:r>
            <a:r>
              <a:rPr lang="fr-FR" sz="1600" b="0" dirty="0">
                <a:solidFill>
                  <a:srgbClr val="6600CC"/>
                </a:solidFill>
              </a:rPr>
              <a:t>les unes les autres contre leurs </a:t>
            </a:r>
            <a:r>
              <a:rPr lang="fr-FR" sz="1600" b="0" dirty="0" smtClean="0">
                <a:solidFill>
                  <a:srgbClr val="6600CC"/>
                </a:solidFill>
                <a:hlinkClick r:id="rId3" action="ppaction://hlinkfile" tooltip="Parasitisme"/>
              </a:rPr>
              <a:t>parasites</a:t>
            </a:r>
            <a:r>
              <a:rPr lang="fr-FR" sz="1600" b="0" dirty="0">
                <a:solidFill>
                  <a:srgbClr val="6600CC"/>
                </a:solidFill>
              </a:rPr>
              <a:t> </a:t>
            </a:r>
            <a:r>
              <a:rPr lang="fr-FR" sz="1600" b="0" dirty="0" smtClean="0">
                <a:solidFill>
                  <a:srgbClr val="6600CC"/>
                </a:solidFill>
              </a:rPr>
              <a:t>et favorisant </a:t>
            </a:r>
            <a:r>
              <a:rPr lang="fr-FR" sz="1600" b="0" dirty="0">
                <a:solidFill>
                  <a:srgbClr val="6600CC"/>
                </a:solidFill>
              </a:rPr>
              <a:t>mutuellement leur développement</a:t>
            </a:r>
            <a:r>
              <a:rPr lang="fr-FR" sz="1600" b="0" dirty="0" smtClean="0">
                <a:solidFill>
                  <a:srgbClr val="6600CC"/>
                </a:solidFill>
              </a:rPr>
              <a:t>.</a:t>
            </a:r>
          </a:p>
          <a:p>
            <a:pPr algn="just" eaLnBrk="1" hangingPunct="1"/>
            <a:r>
              <a:rPr lang="fr-FR" sz="1600" b="0" dirty="0" smtClean="0">
                <a:solidFill>
                  <a:srgbClr val="6600CC"/>
                </a:solidFill>
              </a:rPr>
              <a:t>4) </a:t>
            </a:r>
            <a:r>
              <a:rPr lang="fr-FR" sz="1600" b="0" i="1" dirty="0" smtClean="0">
                <a:solidFill>
                  <a:srgbClr val="6600CC"/>
                </a:solidFill>
              </a:rPr>
              <a:t>Effet protecteur </a:t>
            </a:r>
            <a:r>
              <a:rPr lang="fr-FR" sz="1600" b="0" dirty="0" smtClean="0">
                <a:solidFill>
                  <a:srgbClr val="6600CC"/>
                </a:solidFill>
              </a:rPr>
              <a:t>de </a:t>
            </a:r>
            <a:r>
              <a:rPr lang="fr-FR" sz="1600" b="0" dirty="0">
                <a:solidFill>
                  <a:srgbClr val="6600CC"/>
                </a:solidFill>
              </a:rPr>
              <a:t>l'arbre</a:t>
            </a:r>
            <a:r>
              <a:rPr lang="fr-FR" sz="1600" b="0" dirty="0" smtClean="0">
                <a:solidFill>
                  <a:srgbClr val="6600CC"/>
                </a:solidFill>
              </a:rPr>
              <a:t> pour les </a:t>
            </a:r>
            <a:r>
              <a:rPr lang="fr-FR" sz="1600" b="0" dirty="0">
                <a:solidFill>
                  <a:srgbClr val="6600CC"/>
                </a:solidFill>
              </a:rPr>
              <a:t>cultures (brise-vent, moindres impacts des pluies violentes, </a:t>
            </a:r>
            <a:r>
              <a:rPr lang="fr-FR" sz="1600" b="0" dirty="0">
                <a:solidFill>
                  <a:srgbClr val="6600CC"/>
                </a:solidFill>
                <a:hlinkClick r:id="rId4" action="ppaction://hlinkfile" tooltip="Grêle"/>
              </a:rPr>
              <a:t>grêles</a:t>
            </a:r>
            <a:r>
              <a:rPr lang="fr-FR" sz="1600" b="0" dirty="0">
                <a:solidFill>
                  <a:srgbClr val="6600CC"/>
                </a:solidFill>
              </a:rPr>
              <a:t> et insolations excessives…). L'arbre - en compétition avec la culture dès sa plantation - enfonce naturellement ses racines plus </a:t>
            </a:r>
            <a:r>
              <a:rPr lang="fr-FR" sz="1600" b="0" dirty="0" smtClean="0">
                <a:solidFill>
                  <a:srgbClr val="6600CC"/>
                </a:solidFill>
              </a:rPr>
              <a:t>profondément (choix d’arbres avec racines pivots profondes). </a:t>
            </a:r>
            <a:r>
              <a:rPr lang="fr-FR" sz="1600" b="0" dirty="0">
                <a:solidFill>
                  <a:srgbClr val="6600CC"/>
                </a:solidFill>
              </a:rPr>
              <a:t>Ce faisant, il </a:t>
            </a:r>
            <a:r>
              <a:rPr lang="fr-FR" sz="1600" b="0" i="1" dirty="0" err="1">
                <a:solidFill>
                  <a:srgbClr val="6600CC"/>
                </a:solidFill>
              </a:rPr>
              <a:t>décolmate</a:t>
            </a:r>
            <a:r>
              <a:rPr lang="fr-FR" sz="1600" b="0" dirty="0">
                <a:solidFill>
                  <a:srgbClr val="6600CC"/>
                </a:solidFill>
              </a:rPr>
              <a:t> le </a:t>
            </a:r>
            <a:r>
              <a:rPr lang="fr-FR" sz="1600" b="0" dirty="0" smtClean="0">
                <a:solidFill>
                  <a:srgbClr val="6600CC"/>
                </a:solidFill>
              </a:rPr>
              <a:t>sol, favorisant </a:t>
            </a:r>
            <a:r>
              <a:rPr lang="fr-FR" sz="1600" b="0" dirty="0">
                <a:solidFill>
                  <a:srgbClr val="6600CC"/>
                </a:solidFill>
              </a:rPr>
              <a:t>la </a:t>
            </a:r>
            <a:r>
              <a:rPr lang="fr-FR" sz="1600" b="0" i="1" dirty="0">
                <a:solidFill>
                  <a:srgbClr val="6600CC"/>
                </a:solidFill>
              </a:rPr>
              <a:t>circulation</a:t>
            </a:r>
            <a:r>
              <a:rPr lang="fr-FR" sz="1600" b="0" dirty="0">
                <a:solidFill>
                  <a:srgbClr val="6600CC"/>
                </a:solidFill>
              </a:rPr>
              <a:t> capillaire de </a:t>
            </a:r>
            <a:r>
              <a:rPr lang="fr-FR" sz="1600" b="0" i="1" dirty="0">
                <a:solidFill>
                  <a:srgbClr val="6600CC"/>
                </a:solidFill>
              </a:rPr>
              <a:t>l'eau </a:t>
            </a:r>
            <a:r>
              <a:rPr lang="fr-FR" sz="1600" b="0" i="1" dirty="0" smtClean="0">
                <a:solidFill>
                  <a:srgbClr val="6600CC"/>
                </a:solidFill>
              </a:rPr>
              <a:t>profonde </a:t>
            </a:r>
            <a:r>
              <a:rPr lang="fr-FR" sz="1600" b="0" dirty="0" smtClean="0">
                <a:solidFill>
                  <a:srgbClr val="6600CC"/>
                </a:solidFill>
              </a:rPr>
              <a:t>et la récupération des </a:t>
            </a:r>
            <a:r>
              <a:rPr lang="fr-FR" sz="1600" b="0" i="1" dirty="0" smtClean="0">
                <a:hlinkClick r:id="rId5" action="ppaction://hlinkfile" tooltip="Nitrate"/>
              </a:rPr>
              <a:t>nitrates</a:t>
            </a:r>
            <a:r>
              <a:rPr lang="fr-FR" sz="1600" b="0" dirty="0" smtClean="0">
                <a:solidFill>
                  <a:srgbClr val="6600CC"/>
                </a:solidFill>
              </a:rPr>
              <a:t> en </a:t>
            </a:r>
            <a:r>
              <a:rPr lang="fr-FR" sz="1600" b="0" dirty="0">
                <a:solidFill>
                  <a:srgbClr val="6600CC"/>
                </a:solidFill>
              </a:rPr>
              <a:t>profondeur. </a:t>
            </a:r>
            <a:endParaRPr lang="fr-FR" sz="1600" b="0" dirty="0" smtClean="0">
              <a:solidFill>
                <a:srgbClr val="6600CC"/>
              </a:solidFill>
            </a:endParaRPr>
          </a:p>
          <a:p>
            <a:pPr algn="just" eaLnBrk="1" hangingPunct="1"/>
            <a:r>
              <a:rPr lang="fr-FR" sz="1600" b="0" dirty="0" smtClean="0">
                <a:solidFill>
                  <a:srgbClr val="6600CC"/>
                </a:solidFill>
              </a:rPr>
              <a:t>4) Les </a:t>
            </a:r>
            <a:r>
              <a:rPr lang="fr-FR" sz="1600" b="0" dirty="0">
                <a:solidFill>
                  <a:srgbClr val="6600CC"/>
                </a:solidFill>
              </a:rPr>
              <a:t>arbres et leurs racines et les champignons </a:t>
            </a:r>
            <a:r>
              <a:rPr lang="fr-FR" sz="1600" b="0" dirty="0" smtClean="0">
                <a:solidFill>
                  <a:srgbClr val="6600CC"/>
                </a:solidFill>
              </a:rPr>
              <a:t>associés (</a:t>
            </a:r>
            <a:r>
              <a:rPr lang="fr-FR" sz="1600" b="0" i="1" dirty="0" smtClean="0">
                <a:solidFill>
                  <a:srgbClr val="6600CC"/>
                </a:solidFill>
              </a:rPr>
              <a:t>mycorhize</a:t>
            </a:r>
            <a:r>
              <a:rPr lang="fr-FR" sz="1600" b="0" dirty="0" smtClean="0">
                <a:solidFill>
                  <a:srgbClr val="6600CC"/>
                </a:solidFill>
              </a:rPr>
              <a:t>) permettent </a:t>
            </a:r>
            <a:r>
              <a:rPr lang="fr-FR" sz="1600" b="0" dirty="0">
                <a:solidFill>
                  <a:srgbClr val="6600CC"/>
                </a:solidFill>
              </a:rPr>
              <a:t>de lutter contre l’érosion et </a:t>
            </a:r>
            <a:r>
              <a:rPr lang="fr-FR" sz="1600" b="0" dirty="0" smtClean="0">
                <a:solidFill>
                  <a:srgbClr val="6600CC"/>
                </a:solidFill>
              </a:rPr>
              <a:t>de recharger </a:t>
            </a:r>
            <a:r>
              <a:rPr lang="fr-FR" sz="1600" b="0" dirty="0">
                <a:solidFill>
                  <a:srgbClr val="6600CC"/>
                </a:solidFill>
              </a:rPr>
              <a:t>le sol en </a:t>
            </a:r>
            <a:r>
              <a:rPr lang="fr-FR" sz="1600" b="0" i="1" dirty="0">
                <a:solidFill>
                  <a:srgbClr val="6600CC"/>
                </a:solidFill>
              </a:rPr>
              <a:t>matière </a:t>
            </a:r>
            <a:r>
              <a:rPr lang="fr-FR" sz="1600" b="0" i="1" dirty="0" smtClean="0">
                <a:solidFill>
                  <a:srgbClr val="6600CC"/>
                </a:solidFill>
              </a:rPr>
              <a:t>organique</a:t>
            </a:r>
            <a:r>
              <a:rPr lang="fr-FR" sz="1600" b="0" dirty="0">
                <a:solidFill>
                  <a:srgbClr val="6600CC"/>
                </a:solidFill>
              </a:rPr>
              <a:t> </a:t>
            </a:r>
            <a:r>
              <a:rPr lang="fr-FR" sz="1600" b="0" dirty="0" smtClean="0">
                <a:solidFill>
                  <a:srgbClr val="6600CC"/>
                </a:solidFill>
              </a:rPr>
              <a:t>_ </a:t>
            </a:r>
            <a:r>
              <a:rPr lang="fr-FR" sz="1600" dirty="0" smtClean="0">
                <a:solidFill>
                  <a:srgbClr val="00602B"/>
                </a:solidFill>
              </a:rPr>
              <a:t>surtout si l’arbre produit son propre azote </a:t>
            </a:r>
            <a:r>
              <a:rPr lang="fr-FR" sz="1600" b="0" dirty="0" smtClean="0">
                <a:solidFill>
                  <a:srgbClr val="6600CC"/>
                </a:solidFill>
              </a:rPr>
              <a:t>_ cas des </a:t>
            </a:r>
            <a:r>
              <a:rPr lang="fr-FR" sz="1600" b="0" i="1" dirty="0" smtClean="0">
                <a:solidFill>
                  <a:srgbClr val="6600CC"/>
                </a:solidFill>
              </a:rPr>
              <a:t>Fabacées</a:t>
            </a:r>
            <a:r>
              <a:rPr lang="fr-FR" sz="1600" b="0" dirty="0" smtClean="0">
                <a:solidFill>
                  <a:srgbClr val="6600CC"/>
                </a:solidFill>
              </a:rPr>
              <a:t> (ex. </a:t>
            </a:r>
            <a:r>
              <a:rPr lang="fr-FR" sz="1600" b="0" i="1" dirty="0" err="1">
                <a:hlinkClick r:id="rId6" action="ppaction://hlinkfile" tooltip="Faidherbia albida"/>
              </a:rPr>
              <a:t>Faidherbia</a:t>
            </a:r>
            <a:r>
              <a:rPr lang="fr-FR" sz="1600" b="0" i="1" dirty="0">
                <a:hlinkClick r:id="rId6" action="ppaction://hlinkfile" tooltip="Faidherbia albida"/>
              </a:rPr>
              <a:t> </a:t>
            </a:r>
            <a:r>
              <a:rPr lang="fr-FR" sz="1600" b="0" i="1" dirty="0" err="1" smtClean="0">
                <a:hlinkClick r:id="rId6" action="ppaction://hlinkfile" tooltip="Faidherbia albida"/>
              </a:rPr>
              <a:t>albida</a:t>
            </a:r>
            <a:r>
              <a:rPr lang="fr-FR" sz="1600" b="0" dirty="0">
                <a:solidFill>
                  <a:srgbClr val="6600CC"/>
                </a:solidFill>
              </a:rPr>
              <a:t> </a:t>
            </a:r>
            <a:r>
              <a:rPr lang="fr-FR" sz="1600" b="0" dirty="0" smtClean="0">
                <a:solidFill>
                  <a:srgbClr val="6600CC"/>
                </a:solidFill>
              </a:rPr>
              <a:t>utilisé pour améliorer la fertilité du sol).</a:t>
            </a:r>
          </a:p>
          <a:p>
            <a:pPr algn="just" eaLnBrk="1" hangingPunct="1"/>
            <a:r>
              <a:rPr lang="fr-FR" sz="1600" b="0" dirty="0" smtClean="0">
                <a:solidFill>
                  <a:srgbClr val="6600CC"/>
                </a:solidFill>
              </a:rPr>
              <a:t>5) </a:t>
            </a:r>
            <a:r>
              <a:rPr lang="fr-FR" sz="1600" b="0" dirty="0">
                <a:solidFill>
                  <a:srgbClr val="6600CC"/>
                </a:solidFill>
              </a:rPr>
              <a:t>La </a:t>
            </a:r>
            <a:r>
              <a:rPr lang="fr-FR" sz="1600" b="0" dirty="0" smtClean="0">
                <a:solidFill>
                  <a:srgbClr val="6600CC"/>
                </a:solidFill>
              </a:rPr>
              <a:t>fertilité des </a:t>
            </a:r>
            <a:r>
              <a:rPr lang="fr-FR" sz="1600" b="0" dirty="0">
                <a:solidFill>
                  <a:srgbClr val="6600CC"/>
                </a:solidFill>
                <a:hlinkClick r:id="rId7" action="ppaction://hlinkfile" tooltip="Sol (pédologie)"/>
              </a:rPr>
              <a:t>sols</a:t>
            </a:r>
            <a:r>
              <a:rPr lang="fr-FR" sz="1600" b="0" dirty="0">
                <a:solidFill>
                  <a:srgbClr val="6600CC"/>
                </a:solidFill>
              </a:rPr>
              <a:t> est également améliorée grâce à la </a:t>
            </a:r>
            <a:r>
              <a:rPr lang="fr-FR" sz="1600" b="0" dirty="0">
                <a:solidFill>
                  <a:srgbClr val="6600CC"/>
                </a:solidFill>
                <a:hlinkClick r:id="rId8" action="ppaction://hlinkfile" tooltip="Litière"/>
              </a:rPr>
              <a:t>litière</a:t>
            </a:r>
            <a:r>
              <a:rPr lang="fr-FR" sz="1600" b="0" dirty="0">
                <a:solidFill>
                  <a:srgbClr val="6600CC"/>
                </a:solidFill>
              </a:rPr>
              <a:t> formée par la chute des feuilles et éventuellement par le </a:t>
            </a:r>
            <a:r>
              <a:rPr lang="fr-FR" sz="1600" b="0" dirty="0">
                <a:solidFill>
                  <a:srgbClr val="6600CC"/>
                </a:solidFill>
                <a:hlinkClick r:id="rId9" action="ppaction://hlinkfile" tooltip="Bois raméal fragmenté"/>
              </a:rPr>
              <a:t>BRF</a:t>
            </a:r>
            <a:r>
              <a:rPr lang="fr-FR" sz="1600" b="0" dirty="0">
                <a:solidFill>
                  <a:srgbClr val="6600CC"/>
                </a:solidFill>
              </a:rPr>
              <a:t> que l'on peut produire à partir des tailles des arbres (haies</a:t>
            </a:r>
            <a:r>
              <a:rPr lang="fr-FR" sz="1600" b="0" dirty="0" smtClean="0">
                <a:solidFill>
                  <a:srgbClr val="6600CC"/>
                </a:solidFill>
              </a:rPr>
              <a:t>…).</a:t>
            </a:r>
            <a:endParaRPr lang="fr-FR" sz="1200" b="0" dirty="0" smtClean="0">
              <a:solidFill>
                <a:srgbClr val="6600CC"/>
              </a:solidFill>
            </a:endParaRPr>
          </a:p>
          <a:p>
            <a:pPr algn="just" eaLnBrk="1" hangingPunct="1"/>
            <a:r>
              <a:rPr lang="fr-FR" sz="1200" b="0" i="1" dirty="0" smtClean="0">
                <a:solidFill>
                  <a:srgbClr val="6600CC"/>
                </a:solidFill>
              </a:rPr>
              <a:t>6) L'agroforesterie </a:t>
            </a:r>
            <a:r>
              <a:rPr lang="fr-FR" sz="1200" b="0" i="1" dirty="0">
                <a:solidFill>
                  <a:srgbClr val="6600CC"/>
                </a:solidFill>
              </a:rPr>
              <a:t>peut contribuer à la </a:t>
            </a:r>
            <a:r>
              <a:rPr lang="fr-FR" sz="1200" b="0" i="1" dirty="0" smtClean="0">
                <a:solidFill>
                  <a:srgbClr val="6600CC"/>
                </a:solidFill>
                <a:hlinkClick r:id="rId10" action="ppaction://hlinkfile" tooltip="Biodiversité"/>
              </a:rPr>
              <a:t>biodiversité</a:t>
            </a:r>
            <a:r>
              <a:rPr lang="fr-FR" sz="1200" b="0" i="1" dirty="0" smtClean="0">
                <a:solidFill>
                  <a:srgbClr val="6600CC"/>
                </a:solidFill>
              </a:rPr>
              <a:t> (cas des </a:t>
            </a:r>
            <a:r>
              <a:rPr lang="fr-FR" sz="1200" b="0" i="1" dirty="0">
                <a:solidFill>
                  <a:srgbClr val="6600CC"/>
                </a:solidFill>
              </a:rPr>
              <a:t>structure </a:t>
            </a:r>
            <a:r>
              <a:rPr lang="fr-FR" sz="1200" b="0" i="1" dirty="0">
                <a:solidFill>
                  <a:srgbClr val="6600CC"/>
                </a:solidFill>
                <a:hlinkClick r:id="rId11" action="ppaction://hlinkfile" tooltip="Bocage"/>
              </a:rPr>
              <a:t>bocagère</a:t>
            </a:r>
            <a:r>
              <a:rPr lang="fr-FR" sz="1200" b="0" i="1" dirty="0">
                <a:solidFill>
                  <a:srgbClr val="6600CC"/>
                </a:solidFill>
              </a:rPr>
              <a:t>, </a:t>
            </a:r>
            <a:r>
              <a:rPr lang="fr-FR" sz="1200" b="0" i="1" dirty="0" smtClean="0">
                <a:solidFill>
                  <a:srgbClr val="6600CC"/>
                </a:solidFill>
              </a:rPr>
              <a:t>haies </a:t>
            </a:r>
            <a:r>
              <a:rPr lang="fr-FR" sz="1200" b="0" i="1" dirty="0">
                <a:solidFill>
                  <a:srgbClr val="6600CC"/>
                </a:solidFill>
              </a:rPr>
              <a:t>sur </a:t>
            </a:r>
            <a:r>
              <a:rPr lang="fr-FR" sz="1200" b="0" i="1" dirty="0" smtClean="0">
                <a:solidFill>
                  <a:srgbClr val="6600CC"/>
                </a:solidFill>
              </a:rPr>
              <a:t>talus etc.).</a:t>
            </a:r>
            <a:endParaRPr lang="fr-FR" sz="1200" b="0" i="1"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262</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27980667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 (suite)</a:t>
            </a:r>
            <a:endParaRPr lang="fr-FR" sz="1600" u="sng" dirty="0">
              <a:solidFill>
                <a:srgbClr val="6600CC"/>
              </a:solidFill>
            </a:endParaRPr>
          </a:p>
          <a:p>
            <a:pPr eaLnBrk="1" hangingPunct="1"/>
            <a:endParaRPr lang="fr-FR" sz="1600" b="0" dirty="0" smtClean="0">
              <a:solidFill>
                <a:srgbClr val="6600CC"/>
              </a:solidFill>
            </a:endParaRPr>
          </a:p>
          <a:p>
            <a:pPr algn="just" eaLnBrk="1" hangingPunct="1"/>
            <a:r>
              <a:rPr lang="fr-FR" sz="1600" b="0" dirty="0" smtClean="0">
                <a:solidFill>
                  <a:srgbClr val="6600CC"/>
                </a:solidFill>
              </a:rPr>
              <a:t>Exemples : a) La </a:t>
            </a:r>
            <a:r>
              <a:rPr lang="fr-FR" sz="1600" i="1" dirty="0" err="1">
                <a:solidFill>
                  <a:srgbClr val="6600CC"/>
                </a:solidFill>
              </a:rPr>
              <a:t>taungya</a:t>
            </a:r>
            <a:r>
              <a:rPr lang="fr-FR" sz="1600" b="0" dirty="0">
                <a:solidFill>
                  <a:srgbClr val="6600CC"/>
                </a:solidFill>
              </a:rPr>
              <a:t> (cultures à l'ombre d'arbres à croissance rapide plantés en alignements) a été testé avec succès, au </a:t>
            </a:r>
            <a:r>
              <a:rPr lang="fr-FR" sz="1600" b="0" dirty="0">
                <a:solidFill>
                  <a:srgbClr val="6600CC"/>
                </a:solidFill>
                <a:hlinkClick r:id="rId2" action="ppaction://hlinkfile" tooltip="Salvador"/>
              </a:rPr>
              <a:t>Salvador</a:t>
            </a:r>
            <a:r>
              <a:rPr lang="fr-FR" sz="1600" b="0" dirty="0">
                <a:solidFill>
                  <a:srgbClr val="6600CC"/>
                </a:solidFill>
              </a:rPr>
              <a:t> </a:t>
            </a:r>
            <a:r>
              <a:rPr lang="fr-FR" sz="1600" b="0" dirty="0" smtClean="0">
                <a:solidFill>
                  <a:srgbClr val="6600CC"/>
                </a:solidFill>
              </a:rPr>
              <a:t>notamment </a:t>
            </a:r>
            <a:r>
              <a:rPr lang="fr-FR" sz="1600" b="0" dirty="0">
                <a:solidFill>
                  <a:srgbClr val="6600CC"/>
                </a:solidFill>
              </a:rPr>
              <a:t>(ex : culture de maïs sous alignements d'</a:t>
            </a:r>
            <a:r>
              <a:rPr lang="fr-FR" sz="1600" b="0" i="1" dirty="0">
                <a:solidFill>
                  <a:srgbClr val="6600CC"/>
                </a:solidFill>
                <a:hlinkClick r:id="rId3" action="ppaction://hlinkfile" tooltip="Eucalyptus deglupta"/>
              </a:rPr>
              <a:t>Eucalyptus </a:t>
            </a:r>
            <a:r>
              <a:rPr lang="fr-FR" sz="1600" b="0" i="1" dirty="0" err="1" smtClean="0">
                <a:solidFill>
                  <a:srgbClr val="6600CC"/>
                </a:solidFill>
                <a:hlinkClick r:id="rId3" action="ppaction://hlinkfile" tooltip="Eucalyptus deglupta"/>
              </a:rPr>
              <a:t>deglupta</a:t>
            </a:r>
            <a:r>
              <a:rPr lang="fr-FR" sz="1600" b="0" i="1" dirty="0">
                <a:solidFill>
                  <a:srgbClr val="6600CC"/>
                </a:solidFill>
              </a:rPr>
              <a:t>)</a:t>
            </a:r>
            <a:r>
              <a:rPr lang="fr-FR" sz="1600" b="0" dirty="0" smtClean="0">
                <a:solidFill>
                  <a:srgbClr val="6600CC"/>
                </a:solidFill>
              </a:rPr>
              <a:t>, montrant que </a:t>
            </a:r>
            <a:r>
              <a:rPr lang="fr-FR" sz="1600" b="0" dirty="0">
                <a:solidFill>
                  <a:srgbClr val="6600CC"/>
                </a:solidFill>
              </a:rPr>
              <a:t>qu'elles étaient plus rentables et plus résistantes aux adventices que le </a:t>
            </a:r>
            <a:r>
              <a:rPr lang="fr-FR" sz="1600" b="0" i="1" dirty="0">
                <a:solidFill>
                  <a:srgbClr val="6600CC"/>
                </a:solidFill>
              </a:rPr>
              <a:t>maïs</a:t>
            </a:r>
            <a:r>
              <a:rPr lang="fr-FR" sz="1600" b="0" dirty="0">
                <a:solidFill>
                  <a:srgbClr val="6600CC"/>
                </a:solidFill>
              </a:rPr>
              <a:t> témoin cultivé seul. b</a:t>
            </a:r>
            <a:r>
              <a:rPr lang="fr-FR" sz="1600" b="0" dirty="0" smtClean="0">
                <a:solidFill>
                  <a:srgbClr val="6600CC"/>
                </a:solidFill>
              </a:rPr>
              <a:t>) Des </a:t>
            </a:r>
            <a:r>
              <a:rPr lang="fr-FR" sz="1600" b="0" i="1" dirty="0">
                <a:solidFill>
                  <a:srgbClr val="6600CC"/>
                </a:solidFill>
              </a:rPr>
              <a:t>cultures intercalaires</a:t>
            </a:r>
            <a:r>
              <a:rPr lang="fr-FR" sz="1600" b="0" dirty="0">
                <a:solidFill>
                  <a:srgbClr val="6600CC"/>
                </a:solidFill>
              </a:rPr>
              <a:t> d'arbres et de </a:t>
            </a:r>
            <a:r>
              <a:rPr lang="fr-FR" sz="1600" b="0" i="1" dirty="0">
                <a:solidFill>
                  <a:srgbClr val="6600CC"/>
                </a:solidFill>
                <a:hlinkClick r:id="rId4" action="ppaction://hlinkfile" tooltip="Légumineuse"/>
              </a:rPr>
              <a:t>légumineuses</a:t>
            </a:r>
            <a:r>
              <a:rPr lang="fr-FR" sz="1600" b="0" dirty="0">
                <a:solidFill>
                  <a:srgbClr val="6600CC"/>
                </a:solidFill>
              </a:rPr>
              <a:t> </a:t>
            </a:r>
            <a:r>
              <a:rPr lang="fr-FR" sz="1600" b="0" dirty="0" smtClean="0">
                <a:solidFill>
                  <a:srgbClr val="6600CC"/>
                </a:solidFill>
              </a:rPr>
              <a:t>[ou </a:t>
            </a:r>
            <a:r>
              <a:rPr lang="fr-FR" sz="1600" b="0" i="1" dirty="0" smtClean="0">
                <a:solidFill>
                  <a:srgbClr val="6600CC"/>
                </a:solidFill>
              </a:rPr>
              <a:t>Fabacées</a:t>
            </a:r>
            <a:r>
              <a:rPr lang="fr-FR" sz="1600" b="0" dirty="0" smtClean="0">
                <a:solidFill>
                  <a:srgbClr val="6600CC"/>
                </a:solidFill>
              </a:rPr>
              <a:t>] ou </a:t>
            </a:r>
            <a:r>
              <a:rPr lang="fr-FR" sz="1600" b="0" dirty="0">
                <a:solidFill>
                  <a:srgbClr val="6600CC"/>
                </a:solidFill>
              </a:rPr>
              <a:t>des cultures permanentes de café ou de </a:t>
            </a:r>
            <a:r>
              <a:rPr lang="fr-FR" sz="1600" b="0" dirty="0">
                <a:solidFill>
                  <a:srgbClr val="6600CC"/>
                </a:solidFill>
                <a:hlinkClick r:id="rId5" action="ppaction://hlinkfile" tooltip="Cacao"/>
              </a:rPr>
              <a:t>cacao</a:t>
            </a:r>
            <a:r>
              <a:rPr lang="fr-FR" sz="1600" b="0" dirty="0">
                <a:solidFill>
                  <a:srgbClr val="6600CC"/>
                </a:solidFill>
              </a:rPr>
              <a:t> sont courantes en Amérique du Sud. Le </a:t>
            </a:r>
            <a:r>
              <a:rPr lang="fr-FR" sz="1600" b="0" dirty="0">
                <a:solidFill>
                  <a:srgbClr val="6600CC"/>
                </a:solidFill>
                <a:hlinkClick r:id="rId5" action="ppaction://hlinkfile" tooltip="Cacao"/>
              </a:rPr>
              <a:t>cacao</a:t>
            </a:r>
            <a:r>
              <a:rPr lang="fr-FR" sz="1600" b="0" dirty="0">
                <a:solidFill>
                  <a:srgbClr val="6600CC"/>
                </a:solidFill>
              </a:rPr>
              <a:t>, le </a:t>
            </a:r>
            <a:r>
              <a:rPr lang="fr-FR" sz="1600" b="0" dirty="0">
                <a:solidFill>
                  <a:srgbClr val="6600CC"/>
                </a:solidFill>
                <a:hlinkClick r:id="rId6" action="ppaction://hlinkfile" tooltip="Thé"/>
              </a:rPr>
              <a:t>thé</a:t>
            </a:r>
            <a:r>
              <a:rPr lang="fr-FR" sz="1600" b="0" dirty="0">
                <a:solidFill>
                  <a:srgbClr val="6600CC"/>
                </a:solidFill>
              </a:rPr>
              <a:t>, le </a:t>
            </a:r>
            <a:r>
              <a:rPr lang="fr-FR" sz="1600" b="0" dirty="0">
                <a:solidFill>
                  <a:srgbClr val="6600CC"/>
                </a:solidFill>
                <a:hlinkClick r:id="rId7" action="ppaction://hlinkfile" tooltip="Café"/>
              </a:rPr>
              <a:t>café</a:t>
            </a:r>
            <a:r>
              <a:rPr lang="fr-FR" sz="1600" b="0" dirty="0">
                <a:solidFill>
                  <a:srgbClr val="6600CC"/>
                </a:solidFill>
              </a:rPr>
              <a:t>, la </a:t>
            </a:r>
            <a:r>
              <a:rPr lang="fr-FR" sz="1600" b="0" dirty="0">
                <a:solidFill>
                  <a:srgbClr val="6600CC"/>
                </a:solidFill>
                <a:hlinkClick r:id="rId8" action="ppaction://hlinkfile" tooltip="Vanille"/>
              </a:rPr>
              <a:t>vanille</a:t>
            </a:r>
            <a:r>
              <a:rPr lang="fr-FR" sz="1600" b="0" dirty="0">
                <a:solidFill>
                  <a:srgbClr val="6600CC"/>
                </a:solidFill>
              </a:rPr>
              <a:t> et la plupart des productions tropicales s'y prêtent</a:t>
            </a:r>
            <a:r>
              <a:rPr lang="fr-FR" sz="1600" b="0" dirty="0" smtClean="0">
                <a:solidFill>
                  <a:srgbClr val="6600CC"/>
                </a:solidFill>
              </a:rPr>
              <a:t>. c) A Madagascar, on cultive le </a:t>
            </a:r>
            <a:r>
              <a:rPr lang="fr-FR" sz="1600" b="0" i="1" dirty="0" smtClean="0">
                <a:solidFill>
                  <a:srgbClr val="6600CC"/>
                </a:solidFill>
              </a:rPr>
              <a:t>haricot rouge </a:t>
            </a:r>
            <a:r>
              <a:rPr lang="fr-FR" sz="1600" b="0" dirty="0" smtClean="0">
                <a:solidFill>
                  <a:srgbClr val="6600CC"/>
                </a:solidFill>
              </a:rPr>
              <a:t>entre les rangs de </a:t>
            </a:r>
            <a:r>
              <a:rPr lang="fr-FR" sz="1600" b="0" i="1" dirty="0" err="1">
                <a:solidFill>
                  <a:srgbClr val="6600CC"/>
                </a:solidFill>
              </a:rPr>
              <a:t>katrafay</a:t>
            </a:r>
            <a:r>
              <a:rPr lang="fr-FR" sz="1600" b="0" dirty="0">
                <a:solidFill>
                  <a:srgbClr val="6600CC"/>
                </a:solidFill>
              </a:rPr>
              <a:t>.</a:t>
            </a:r>
          </a:p>
          <a:p>
            <a:pPr algn="just" eaLnBrk="1" hangingPunct="1"/>
            <a:endParaRPr lang="fr-FR" sz="1600" b="0" dirty="0" smtClean="0">
              <a:solidFill>
                <a:srgbClr val="6600CC"/>
              </a:solidFill>
            </a:endParaRPr>
          </a:p>
          <a:p>
            <a:pPr algn="just" eaLnBrk="1" hangingPunct="1"/>
            <a:r>
              <a:rPr lang="fr-FR" sz="1600" i="1" dirty="0" smtClean="0">
                <a:solidFill>
                  <a:srgbClr val="6600CC"/>
                </a:solidFill>
              </a:rPr>
              <a:t>Conseils</a:t>
            </a:r>
            <a:r>
              <a:rPr lang="fr-FR" sz="1600" b="0" dirty="0" smtClean="0">
                <a:solidFill>
                  <a:srgbClr val="6600CC"/>
                </a:solidFill>
              </a:rPr>
              <a:t> :</a:t>
            </a:r>
          </a:p>
          <a:p>
            <a:pPr marL="177800" indent="-104775" algn="just" eaLnBrk="1" hangingPunct="1">
              <a:buFont typeface="Arial" pitchFamily="34" charset="0"/>
              <a:buChar char="•"/>
            </a:pPr>
            <a:r>
              <a:rPr lang="fr-FR" sz="1600" b="0" dirty="0" smtClean="0">
                <a:solidFill>
                  <a:srgbClr val="6600CC"/>
                </a:solidFill>
              </a:rPr>
              <a:t>Le </a:t>
            </a:r>
            <a:r>
              <a:rPr lang="fr-FR" sz="1600" b="0" i="1" dirty="0" smtClean="0">
                <a:solidFill>
                  <a:srgbClr val="6600CC"/>
                </a:solidFill>
              </a:rPr>
              <a:t>choix</a:t>
            </a:r>
            <a:r>
              <a:rPr lang="fr-FR" sz="1600" b="0" dirty="0" smtClean="0">
                <a:solidFill>
                  <a:srgbClr val="6600CC"/>
                </a:solidFill>
              </a:rPr>
              <a:t> de </a:t>
            </a:r>
            <a:r>
              <a:rPr lang="fr-FR" sz="1600" b="0" i="1" dirty="0" smtClean="0">
                <a:solidFill>
                  <a:srgbClr val="6600CC"/>
                </a:solidFill>
              </a:rPr>
              <a:t>l'espacement</a:t>
            </a:r>
            <a:r>
              <a:rPr lang="fr-FR" sz="1600" b="0" dirty="0" smtClean="0">
                <a:solidFill>
                  <a:srgbClr val="6600CC"/>
                </a:solidFill>
              </a:rPr>
              <a:t> </a:t>
            </a:r>
            <a:r>
              <a:rPr lang="fr-FR" sz="1600" b="0" dirty="0">
                <a:solidFill>
                  <a:srgbClr val="6600CC"/>
                </a:solidFill>
              </a:rPr>
              <a:t>entre les arbres (le plus souvent alignés, afin de faciliter le passage des machines agricoles</a:t>
            </a:r>
            <a:r>
              <a:rPr lang="fr-FR" sz="1600" b="0" dirty="0" smtClean="0">
                <a:solidFill>
                  <a:srgbClr val="6600CC"/>
                </a:solidFill>
              </a:rPr>
              <a:t>) et le choix des </a:t>
            </a:r>
            <a:r>
              <a:rPr lang="fr-FR" sz="1600" b="0" i="1" dirty="0" smtClean="0">
                <a:solidFill>
                  <a:srgbClr val="6600CC"/>
                </a:solidFill>
              </a:rPr>
              <a:t>espèces</a:t>
            </a:r>
            <a:r>
              <a:rPr lang="fr-FR" sz="1600" b="0" dirty="0" smtClean="0">
                <a:solidFill>
                  <a:srgbClr val="6600CC"/>
                </a:solidFill>
              </a:rPr>
              <a:t> devant limiter </a:t>
            </a:r>
            <a:r>
              <a:rPr lang="fr-FR" sz="1600" b="0" dirty="0">
                <a:solidFill>
                  <a:srgbClr val="6600CC"/>
                </a:solidFill>
              </a:rPr>
              <a:t>leur </a:t>
            </a:r>
            <a:r>
              <a:rPr lang="fr-FR" sz="1600" b="0" i="1" dirty="0" smtClean="0">
                <a:solidFill>
                  <a:srgbClr val="6600CC"/>
                </a:solidFill>
              </a:rPr>
              <a:t>concurrence</a:t>
            </a:r>
            <a:r>
              <a:rPr lang="fr-FR" sz="1600" b="0" dirty="0" smtClean="0">
                <a:solidFill>
                  <a:srgbClr val="6600CC"/>
                </a:solidFill>
              </a:rPr>
              <a:t> avec les </a:t>
            </a:r>
            <a:r>
              <a:rPr lang="fr-FR" sz="1600" b="0" i="1" dirty="0" smtClean="0">
                <a:solidFill>
                  <a:srgbClr val="6600CC"/>
                </a:solidFill>
              </a:rPr>
              <a:t>cultures</a:t>
            </a:r>
            <a:r>
              <a:rPr lang="fr-FR" sz="1600" b="0" dirty="0" smtClean="0">
                <a:solidFill>
                  <a:srgbClr val="6600CC"/>
                </a:solidFill>
              </a:rPr>
              <a:t>.</a:t>
            </a:r>
          </a:p>
          <a:p>
            <a:pPr marL="177800" indent="-104775" algn="just" eaLnBrk="1" hangingPunct="1">
              <a:buFont typeface="Arial" pitchFamily="34" charset="0"/>
              <a:buChar char="•"/>
            </a:pPr>
            <a:r>
              <a:rPr lang="fr-FR" sz="1600" b="0" i="1" dirty="0" smtClean="0">
                <a:solidFill>
                  <a:srgbClr val="6600CC"/>
                </a:solidFill>
              </a:rPr>
              <a:t>Planter </a:t>
            </a:r>
            <a:r>
              <a:rPr lang="fr-FR" sz="1600" b="0" i="1" dirty="0">
                <a:solidFill>
                  <a:srgbClr val="6600CC"/>
                </a:solidFill>
              </a:rPr>
              <a:t>différentes </a:t>
            </a:r>
            <a:r>
              <a:rPr lang="fr-FR" sz="1600" b="0" i="1" dirty="0" smtClean="0">
                <a:solidFill>
                  <a:srgbClr val="6600CC"/>
                </a:solidFill>
              </a:rPr>
              <a:t>espèces</a:t>
            </a:r>
            <a:r>
              <a:rPr lang="fr-FR" sz="1600" b="0" dirty="0" smtClean="0">
                <a:solidFill>
                  <a:srgbClr val="6600CC"/>
                </a:solidFill>
              </a:rPr>
              <a:t>, </a:t>
            </a:r>
            <a:r>
              <a:rPr lang="fr-FR" sz="1600" b="0" dirty="0">
                <a:solidFill>
                  <a:srgbClr val="6600CC"/>
                </a:solidFill>
              </a:rPr>
              <a:t>au sein d'une même parcelle, </a:t>
            </a:r>
            <a:r>
              <a:rPr lang="fr-FR" sz="1600" b="0" dirty="0" smtClean="0">
                <a:solidFill>
                  <a:srgbClr val="6600CC"/>
                </a:solidFill>
              </a:rPr>
              <a:t>permet </a:t>
            </a:r>
            <a:r>
              <a:rPr lang="fr-FR" sz="1600" b="0" dirty="0">
                <a:solidFill>
                  <a:srgbClr val="6600CC"/>
                </a:solidFill>
              </a:rPr>
              <a:t>à la fois de ne pas perdre toute la production en cas de </a:t>
            </a:r>
            <a:r>
              <a:rPr lang="fr-FR" sz="1600" b="0" i="1" dirty="0">
                <a:solidFill>
                  <a:srgbClr val="6600CC"/>
                </a:solidFill>
              </a:rPr>
              <a:t>maladie</a:t>
            </a:r>
            <a:r>
              <a:rPr lang="fr-FR" sz="1600" b="0" dirty="0">
                <a:solidFill>
                  <a:srgbClr val="6600CC"/>
                </a:solidFill>
              </a:rPr>
              <a:t> ou d'évènements touchant une espèce particulière, et de </a:t>
            </a:r>
            <a:r>
              <a:rPr lang="fr-FR" sz="1600" b="0" dirty="0" smtClean="0">
                <a:solidFill>
                  <a:srgbClr val="6600CC"/>
                </a:solidFill>
              </a:rPr>
              <a:t>diversifier </a:t>
            </a:r>
            <a:r>
              <a:rPr lang="fr-FR" sz="1600" b="0" dirty="0">
                <a:solidFill>
                  <a:srgbClr val="6600CC"/>
                </a:solidFill>
              </a:rPr>
              <a:t>la production, avec des arbres arrivant à maturité à des moments différents.</a:t>
            </a:r>
            <a:endParaRPr lang="fr-FR" sz="16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263</a:t>
            </a:fld>
            <a:endParaRPr lang="fr-FR" sz="1200" b="0" dirty="0">
              <a:solidFill>
                <a:schemeClr val="tx1">
                  <a:tint val="75000"/>
                </a:schemeClr>
              </a:solidFill>
              <a:latin typeface="Times New Roman" pitchFamily="18" charset="0"/>
            </a:endParaRPr>
          </a:p>
        </p:txBody>
      </p:sp>
      <p:pic>
        <p:nvPicPr>
          <p:cNvPr id="1026" name="Picture 2" descr="http://upload.wikimedia.org/wikipedia/commons/thumb/e/e8/Faidherbia_albida.JPG/220px-Faidherbia_albida.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1920" y="5102144"/>
            <a:ext cx="1742509" cy="130688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28596" y="6409027"/>
            <a:ext cx="8536017" cy="276999"/>
          </a:xfrm>
          <a:prstGeom prst="rect">
            <a:avLst/>
          </a:prstGeom>
          <a:noFill/>
        </p:spPr>
        <p:txBody>
          <a:bodyPr wrap="square" rtlCol="0">
            <a:spAutoFit/>
          </a:bodyPr>
          <a:lstStyle/>
          <a:p>
            <a:r>
              <a:rPr lang="fr-FR" sz="1200" b="0" dirty="0" smtClean="0">
                <a:solidFill>
                  <a:srgbClr val="6600CC"/>
                </a:solidFill>
                <a:latin typeface="Calibri"/>
                <a:cs typeface="Calibri"/>
              </a:rPr>
              <a:t>↑ </a:t>
            </a:r>
            <a:r>
              <a:rPr lang="fr-FR" sz="1200" b="0" dirty="0" smtClean="0">
                <a:solidFill>
                  <a:srgbClr val="6600CC"/>
                </a:solidFill>
              </a:rPr>
              <a:t>Du </a:t>
            </a:r>
            <a:r>
              <a:rPr lang="fr-FR" sz="1200" b="0" dirty="0">
                <a:solidFill>
                  <a:srgbClr val="6600CC"/>
                </a:solidFill>
                <a:hlinkClick r:id="rId11" action="ppaction://hlinkfile" tooltip="Sorgho"/>
              </a:rPr>
              <a:t>sorgho</a:t>
            </a:r>
            <a:r>
              <a:rPr lang="fr-FR" sz="1200" b="0" dirty="0">
                <a:solidFill>
                  <a:srgbClr val="6600CC"/>
                </a:solidFill>
              </a:rPr>
              <a:t> pousse sous des </a:t>
            </a:r>
            <a:r>
              <a:rPr lang="fr-FR" sz="1200" b="0" i="1" dirty="0" err="1">
                <a:solidFill>
                  <a:srgbClr val="6600CC"/>
                </a:solidFill>
                <a:hlinkClick r:id="rId12" action="ppaction://hlinkfile" tooltip="Faidherbia albida"/>
              </a:rPr>
              <a:t>Faidherbia</a:t>
            </a:r>
            <a:r>
              <a:rPr lang="fr-FR" sz="1200" b="0" i="1" dirty="0">
                <a:solidFill>
                  <a:srgbClr val="6600CC"/>
                </a:solidFill>
                <a:hlinkClick r:id="rId12" action="ppaction://hlinkfile" tooltip="Faidherbia albida"/>
              </a:rPr>
              <a:t> </a:t>
            </a:r>
            <a:r>
              <a:rPr lang="fr-FR" sz="1200" b="0" i="1" dirty="0" err="1">
                <a:solidFill>
                  <a:srgbClr val="6600CC"/>
                </a:solidFill>
                <a:hlinkClick r:id="rId12" action="ppaction://hlinkfile" tooltip="Faidherbia albida"/>
              </a:rPr>
              <a:t>albida</a:t>
            </a:r>
            <a:r>
              <a:rPr lang="fr-FR" sz="1200" b="0" dirty="0">
                <a:solidFill>
                  <a:srgbClr val="6600CC"/>
                </a:solidFill>
              </a:rPr>
              <a:t> et des </a:t>
            </a:r>
            <a:r>
              <a:rPr lang="fr-FR" sz="1200" b="0" dirty="0">
                <a:solidFill>
                  <a:srgbClr val="6600CC"/>
                </a:solidFill>
                <a:hlinkClick r:id="rId13" action="ppaction://hlinkfile" tooltip="Borasse"/>
              </a:rPr>
              <a:t>borasses</a:t>
            </a:r>
            <a:r>
              <a:rPr lang="fr-FR" sz="1200" b="0" dirty="0">
                <a:solidFill>
                  <a:srgbClr val="6600CC"/>
                </a:solidFill>
              </a:rPr>
              <a:t> près de </a:t>
            </a:r>
            <a:r>
              <a:rPr lang="fr-FR" sz="1200" b="0" dirty="0">
                <a:solidFill>
                  <a:srgbClr val="6600CC"/>
                </a:solidFill>
                <a:hlinkClick r:id="rId14" action="ppaction://hlinkfile" tooltip="Banfora"/>
              </a:rPr>
              <a:t>Banfora</a:t>
            </a:r>
            <a:r>
              <a:rPr lang="fr-FR" sz="1200" b="0" dirty="0">
                <a:solidFill>
                  <a:srgbClr val="6600CC"/>
                </a:solidFill>
              </a:rPr>
              <a:t> au </a:t>
            </a:r>
            <a:r>
              <a:rPr lang="fr-FR" sz="1200" b="0" dirty="0">
                <a:solidFill>
                  <a:srgbClr val="6600CC"/>
                </a:solidFill>
                <a:hlinkClick r:id="rId15" action="ppaction://hlinkfile" tooltip="Burkina Faso"/>
              </a:rPr>
              <a:t>Burkina </a:t>
            </a:r>
            <a:r>
              <a:rPr lang="fr-FR" sz="1200" b="0" dirty="0" smtClean="0">
                <a:solidFill>
                  <a:srgbClr val="6600CC"/>
                </a:solidFill>
                <a:hlinkClick r:id="rId15" action="ppaction://hlinkfile" tooltip="Burkina Faso"/>
              </a:rPr>
              <a:t>Faso</a:t>
            </a:r>
            <a:r>
              <a:rPr lang="fr-FR" sz="1200" b="0" dirty="0" smtClean="0">
                <a:solidFill>
                  <a:srgbClr val="6600CC"/>
                </a:solidFill>
              </a:rPr>
              <a:t> (source : </a:t>
            </a:r>
            <a:r>
              <a:rPr lang="fr-FR" sz="1200" b="0" dirty="0" err="1" smtClean="0">
                <a:solidFill>
                  <a:srgbClr val="6600CC"/>
                </a:solidFill>
              </a:rPr>
              <a:t>Wikipedia</a:t>
            </a:r>
            <a:r>
              <a:rPr lang="fr-FR" sz="1200" b="0" dirty="0" smtClean="0">
                <a:solidFill>
                  <a:srgbClr val="6600CC"/>
                </a:solidFill>
              </a:rPr>
              <a:t>)</a:t>
            </a:r>
            <a:endParaRPr lang="fr-FR" sz="1200" b="0" dirty="0">
              <a:solidFill>
                <a:srgbClr val="6600CC"/>
              </a:solidFill>
              <a:effectLst/>
            </a:endParaRPr>
          </a:p>
        </p:txBody>
      </p:sp>
    </p:spTree>
    <p:extLst>
      <p:ext uri="{BB962C8B-B14F-4D97-AF65-F5344CB8AC3E}">
        <p14:creationId xmlns:p14="http://schemas.microsoft.com/office/powerpoint/2010/main" val="91648371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4875"/>
            <a:ext cx="8856662" cy="58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 (suite &amp; fin)</a:t>
            </a:r>
            <a:endParaRPr lang="fr-FR" sz="1600" u="sng" dirty="0">
              <a:solidFill>
                <a:srgbClr val="6600CC"/>
              </a:solidFill>
            </a:endParaRPr>
          </a:p>
          <a:p>
            <a:pPr eaLnBrk="1" hangingPunct="1"/>
            <a:endParaRPr lang="fr-FR" sz="1600" b="0" dirty="0" smtClean="0">
              <a:solidFill>
                <a:srgbClr val="6600CC"/>
              </a:solidFill>
            </a:endParaRPr>
          </a:p>
          <a:p>
            <a:pPr eaLnBrk="1" hangingPunct="1"/>
            <a:endParaRPr lang="fr-FR" sz="1600" b="0" dirty="0" smtClean="0">
              <a:solidFill>
                <a:srgbClr val="6600CC"/>
              </a:solidFill>
            </a:endParaRPr>
          </a:p>
          <a:p>
            <a:pPr eaLnBrk="1" hangingPunct="1"/>
            <a:r>
              <a:rPr lang="fr-FR" sz="1400" b="0" u="sng" dirty="0" smtClean="0">
                <a:solidFill>
                  <a:srgbClr val="6600CC"/>
                </a:solidFill>
              </a:rPr>
              <a:t>Exemple de la Bergerie de </a:t>
            </a:r>
            <a:r>
              <a:rPr lang="fr-FR" sz="1400" b="0" u="sng" dirty="0" err="1" smtClean="0">
                <a:solidFill>
                  <a:srgbClr val="6600CC"/>
                </a:solidFill>
              </a:rPr>
              <a:t>Villarceaux</a:t>
            </a:r>
            <a:r>
              <a:rPr lang="fr-FR" sz="1400" b="0" u="sng" dirty="0" smtClean="0">
                <a:solidFill>
                  <a:srgbClr val="6600CC"/>
                </a:solidFill>
              </a:rPr>
              <a:t> (Gard) en France</a:t>
            </a:r>
            <a:r>
              <a:rPr lang="fr-FR" sz="1400" b="0" dirty="0" smtClean="0">
                <a:solidFill>
                  <a:srgbClr val="6600CC"/>
                </a:solidFill>
              </a:rPr>
              <a:t> : </a:t>
            </a:r>
          </a:p>
          <a:p>
            <a:pPr algn="just"/>
            <a:r>
              <a:rPr lang="fr-FR" sz="1100" b="0" dirty="0">
                <a:solidFill>
                  <a:srgbClr val="6600CC"/>
                </a:solidFill>
              </a:rPr>
              <a:t>« Les arbres régénèrent </a:t>
            </a:r>
            <a:r>
              <a:rPr lang="fr-FR" sz="1100" b="0" dirty="0" smtClean="0">
                <a:solidFill>
                  <a:srgbClr val="6600CC"/>
                </a:solidFill>
              </a:rPr>
              <a:t> [fertilisent]la terre [évitant les engrais chimiques], </a:t>
            </a:r>
            <a:r>
              <a:rPr lang="fr-FR" sz="1100" b="0" dirty="0">
                <a:solidFill>
                  <a:srgbClr val="6600CC"/>
                </a:solidFill>
              </a:rPr>
              <a:t>en produisant du bois qui assure un complément de revenu». </a:t>
            </a:r>
          </a:p>
          <a:p>
            <a:pPr algn="just"/>
            <a:r>
              <a:rPr lang="fr-FR" sz="1100" b="0" dirty="0">
                <a:solidFill>
                  <a:srgbClr val="6600CC"/>
                </a:solidFill>
              </a:rPr>
              <a:t>« Grâce à une taille régulière et à l'espace qui leur est donné, les arbres poussent trois fois plus vite. Grâce aux arbres, les oiseaux vont revenir combattre les ravageurs, limitant l’usage des pesticides. » </a:t>
            </a:r>
            <a:r>
              <a:rPr lang="fr-FR" sz="1100" b="0" dirty="0" smtClean="0">
                <a:solidFill>
                  <a:srgbClr val="6600CC"/>
                </a:solidFill>
              </a:rPr>
              <a:t> Les </a:t>
            </a:r>
            <a:r>
              <a:rPr lang="fr-FR" sz="1100" b="0" dirty="0">
                <a:solidFill>
                  <a:srgbClr val="6600CC"/>
                </a:solidFill>
              </a:rPr>
              <a:t>racines des arbres freinent l'érosion des sols et servent de filtres naturels aux polluants</a:t>
            </a:r>
            <a:r>
              <a:rPr lang="fr-FR" sz="1100" b="0" dirty="0" smtClean="0">
                <a:solidFill>
                  <a:srgbClr val="6600CC"/>
                </a:solidFill>
              </a:rPr>
              <a:t>. Christian </a:t>
            </a:r>
            <a:r>
              <a:rPr lang="fr-FR" sz="1100" b="0" dirty="0" err="1">
                <a:solidFill>
                  <a:srgbClr val="6600CC"/>
                </a:solidFill>
              </a:rPr>
              <a:t>Dupraz</a:t>
            </a:r>
            <a:r>
              <a:rPr lang="fr-FR" sz="1100" b="0" dirty="0">
                <a:solidFill>
                  <a:srgbClr val="6600CC"/>
                </a:solidFill>
              </a:rPr>
              <a:t> (INRA) estime à 6000 euros par hectare pour des peupliers vendus à l'âge de 12 ans. </a:t>
            </a:r>
            <a:r>
              <a:rPr lang="fr-FR" sz="1100" b="0" dirty="0" smtClean="0">
                <a:solidFill>
                  <a:srgbClr val="6600CC"/>
                </a:solidFill>
              </a:rPr>
              <a:t>Sinon, les </a:t>
            </a:r>
            <a:r>
              <a:rPr lang="fr-FR" sz="1100" b="0" dirty="0">
                <a:solidFill>
                  <a:srgbClr val="6600CC"/>
                </a:solidFill>
              </a:rPr>
              <a:t>branches taillées régulièrement, peuvent être revendues en plaquettes pour le chauffage</a:t>
            </a:r>
            <a:r>
              <a:rPr lang="fr-FR" sz="1100" b="0" dirty="0" smtClean="0">
                <a:solidFill>
                  <a:srgbClr val="6600CC"/>
                </a:solidFill>
              </a:rPr>
              <a:t>. «</a:t>
            </a:r>
            <a:r>
              <a:rPr lang="fr-FR" sz="1100" b="0" dirty="0">
                <a:solidFill>
                  <a:srgbClr val="6600CC"/>
                </a:solidFill>
              </a:rPr>
              <a:t>Pour un rendement normal des cultures, il faut limiter le nombre d'arbres à l'hectare à 100 pieds ». </a:t>
            </a:r>
            <a:r>
              <a:rPr lang="fr-FR" sz="1100" b="0" dirty="0" smtClean="0">
                <a:solidFill>
                  <a:srgbClr val="6600CC"/>
                </a:solidFill>
              </a:rPr>
              <a:t> Sur </a:t>
            </a:r>
            <a:r>
              <a:rPr lang="fr-FR" sz="1100" b="0" dirty="0">
                <a:solidFill>
                  <a:srgbClr val="6600CC"/>
                </a:solidFill>
              </a:rPr>
              <a:t>chaque ligne, 10 mètres séparent les arbres et 50 mètres séparent chaque ligne d'arbres, pour permettre le passage des machines agricoles et pour éviter la concurrence entre arbres et céréales.</a:t>
            </a:r>
          </a:p>
          <a:p>
            <a:pPr algn="just"/>
            <a:r>
              <a:rPr lang="fr-FR" sz="1100" b="0" dirty="0">
                <a:solidFill>
                  <a:srgbClr val="6600CC"/>
                </a:solidFill>
              </a:rPr>
              <a:t>Se lancer dans un projet </a:t>
            </a:r>
            <a:r>
              <a:rPr lang="fr-FR" sz="1100" b="0" dirty="0" err="1">
                <a:solidFill>
                  <a:srgbClr val="6600CC"/>
                </a:solidFill>
              </a:rPr>
              <a:t>agroforestier</a:t>
            </a:r>
            <a:r>
              <a:rPr lang="fr-FR" sz="1100" b="0" dirty="0">
                <a:solidFill>
                  <a:srgbClr val="6600CC"/>
                </a:solidFill>
              </a:rPr>
              <a:t> représente un gros investissement : En plus des arbres à acheter, il faut compter le coût de leur protection _ des grillages placés autour des troncs pour les préserver des animaux sauvages et des bovins. Par ex., pour ses 23 hectares, la Bergerie de </a:t>
            </a:r>
            <a:r>
              <a:rPr lang="fr-FR" sz="1100" b="0" dirty="0" err="1">
                <a:solidFill>
                  <a:srgbClr val="6600CC"/>
                </a:solidFill>
              </a:rPr>
              <a:t>Villarceaux</a:t>
            </a:r>
            <a:r>
              <a:rPr lang="fr-FR" sz="1100" b="0" dirty="0">
                <a:solidFill>
                  <a:srgbClr val="6600CC"/>
                </a:solidFill>
              </a:rPr>
              <a:t> a déboursé 42000 €.</a:t>
            </a:r>
          </a:p>
          <a:p>
            <a:r>
              <a:rPr lang="fr-FR" sz="1100" b="0" dirty="0">
                <a:solidFill>
                  <a:srgbClr val="6600CC"/>
                </a:solidFill>
              </a:rPr>
              <a:t>Source : </a:t>
            </a:r>
            <a:r>
              <a:rPr lang="fr-FR" sz="1100" b="0" i="1" dirty="0">
                <a:solidFill>
                  <a:srgbClr val="6600CC"/>
                </a:solidFill>
              </a:rPr>
              <a:t>Le retour des arbres au milieu des champs</a:t>
            </a:r>
            <a:r>
              <a:rPr lang="fr-FR" sz="1100" b="0" dirty="0">
                <a:solidFill>
                  <a:srgbClr val="6600CC"/>
                </a:solidFill>
              </a:rPr>
              <a:t>, </a:t>
            </a:r>
            <a:r>
              <a:rPr lang="fr-FR" sz="1100" b="0" dirty="0" smtClean="0">
                <a:solidFill>
                  <a:srgbClr val="6600CC"/>
                </a:solidFill>
              </a:rPr>
              <a:t>Tiphaine Honoré, </a:t>
            </a:r>
            <a:r>
              <a:rPr lang="fr-FR" sz="1100" b="0" dirty="0">
                <a:solidFill>
                  <a:srgbClr val="6600CC"/>
                </a:solidFill>
              </a:rPr>
              <a:t>Le Monde, 30.07.2012, </a:t>
            </a:r>
            <a:r>
              <a:rPr lang="fr-FR" sz="1100" b="0" u="sng" dirty="0">
                <a:solidFill>
                  <a:srgbClr val="6600CC"/>
                </a:solidFill>
                <a:hlinkClick r:id="rId2"/>
              </a:rPr>
              <a:t>http://agroof.net/agroof_ressources/presse_2012/201207_lemonde_planete.pdf</a:t>
            </a:r>
            <a:r>
              <a:rPr lang="fr-FR" sz="1100" b="0" dirty="0">
                <a:solidFill>
                  <a:srgbClr val="6600CC"/>
                </a:solidFill>
              </a:rPr>
              <a:t> </a:t>
            </a:r>
            <a:endParaRPr lang="fr-FR" sz="1100" b="0" dirty="0" smtClean="0">
              <a:solidFill>
                <a:srgbClr val="6600CC"/>
              </a:solidFill>
            </a:endParaRPr>
          </a:p>
          <a:p>
            <a:endParaRPr lang="fr-FR" sz="1100" b="0" dirty="0">
              <a:solidFill>
                <a:srgbClr val="6600CC"/>
              </a:solidFill>
            </a:endParaRPr>
          </a:p>
          <a:p>
            <a:r>
              <a:rPr lang="fr-FR" sz="1400" b="0" u="sng" dirty="0" smtClean="0">
                <a:solidFill>
                  <a:srgbClr val="6600CC"/>
                </a:solidFill>
              </a:rPr>
              <a:t>La plantation d’arbres fertilisants en Afrique </a:t>
            </a:r>
            <a:r>
              <a:rPr lang="fr-FR" sz="1400" b="0" dirty="0" smtClean="0">
                <a:solidFill>
                  <a:srgbClr val="6600CC"/>
                </a:solidFill>
              </a:rPr>
              <a:t>:</a:t>
            </a:r>
          </a:p>
          <a:p>
            <a:pPr algn="just"/>
            <a:r>
              <a:rPr lang="fr-FR" sz="1100" b="0" dirty="0">
                <a:solidFill>
                  <a:srgbClr val="6600CC"/>
                </a:solidFill>
              </a:rPr>
              <a:t>Les arbres apportent fourrage, bois, fruits et combustible pour les agriculteurs, ainsi que de l'ombre pour les cultures. Au Malawi, là où les champs de maïs sont cultivés sous des canopées de </a:t>
            </a:r>
            <a:r>
              <a:rPr lang="fr-FR" sz="1100" b="0" i="1" dirty="0" err="1">
                <a:solidFill>
                  <a:srgbClr val="6600CC"/>
                </a:solidFill>
              </a:rPr>
              <a:t>Faidherbia</a:t>
            </a:r>
            <a:r>
              <a:rPr lang="fr-FR" sz="1100" b="0" i="1" dirty="0">
                <a:solidFill>
                  <a:srgbClr val="6600CC"/>
                </a:solidFill>
              </a:rPr>
              <a:t> </a:t>
            </a:r>
            <a:r>
              <a:rPr lang="fr-FR" sz="1100" b="0" i="1" dirty="0" err="1">
                <a:solidFill>
                  <a:srgbClr val="6600CC"/>
                </a:solidFill>
              </a:rPr>
              <a:t>albida</a:t>
            </a:r>
            <a:r>
              <a:rPr lang="fr-FR" sz="1100" b="0" i="1" dirty="0">
                <a:solidFill>
                  <a:srgbClr val="6600CC"/>
                </a:solidFill>
              </a:rPr>
              <a:t> </a:t>
            </a:r>
            <a:r>
              <a:rPr lang="fr-FR" sz="1100" b="0" dirty="0">
                <a:solidFill>
                  <a:srgbClr val="6600CC"/>
                </a:solidFill>
              </a:rPr>
              <a:t>_ un arbre qui fixe l'azote _, le rendement a crû jusqu'à 280 %.  Sa racine pivotante pénètre profondément dans le sol, faisant de lui une espèce résistante à la sécheresse et qui, contrairement à la plupart des arbres, perd ses feuilles pendant la saison des pluies fournissant ainsi une biomasse précieuse utilisée comme paillage. Au Niger, environ 4,8 millions d'hectares de systèmes </a:t>
            </a:r>
            <a:r>
              <a:rPr lang="fr-FR" sz="1100" b="0" dirty="0" err="1">
                <a:solidFill>
                  <a:srgbClr val="6600CC"/>
                </a:solidFill>
              </a:rPr>
              <a:t>agroforestiers</a:t>
            </a:r>
            <a:r>
              <a:rPr lang="fr-FR" sz="1100" b="0" dirty="0">
                <a:solidFill>
                  <a:srgbClr val="6600CC"/>
                </a:solidFill>
              </a:rPr>
              <a:t> majoritairement plantés de </a:t>
            </a:r>
            <a:r>
              <a:rPr lang="fr-FR" sz="1100" b="0" i="1" dirty="0" err="1">
                <a:solidFill>
                  <a:srgbClr val="6600CC"/>
                </a:solidFill>
              </a:rPr>
              <a:t>Faidherbia</a:t>
            </a:r>
            <a:r>
              <a:rPr lang="fr-FR" sz="1100" b="0" dirty="0">
                <a:solidFill>
                  <a:srgbClr val="6600CC"/>
                </a:solidFill>
              </a:rPr>
              <a:t> améliorent la production du mil et du sorgho</a:t>
            </a:r>
            <a:r>
              <a:rPr lang="fr-FR" sz="1100" b="0" dirty="0" smtClean="0">
                <a:solidFill>
                  <a:srgbClr val="6600CC"/>
                </a:solidFill>
              </a:rPr>
              <a:t>. Le </a:t>
            </a:r>
            <a:r>
              <a:rPr lang="fr-FR" sz="1100" b="0" i="1" dirty="0" err="1">
                <a:solidFill>
                  <a:srgbClr val="6600CC"/>
                </a:solidFill>
              </a:rPr>
              <a:t>Gliricidia</a:t>
            </a:r>
            <a:r>
              <a:rPr lang="fr-FR" sz="1100" b="0" i="1" dirty="0">
                <a:solidFill>
                  <a:srgbClr val="6600CC"/>
                </a:solidFill>
              </a:rPr>
              <a:t> </a:t>
            </a:r>
            <a:r>
              <a:rPr lang="fr-FR" sz="1100" b="0" i="1" dirty="0" err="1">
                <a:solidFill>
                  <a:srgbClr val="6600CC"/>
                </a:solidFill>
              </a:rPr>
              <a:t>sepum</a:t>
            </a:r>
            <a:r>
              <a:rPr lang="fr-FR" sz="1100" b="0" dirty="0">
                <a:solidFill>
                  <a:srgbClr val="6600CC"/>
                </a:solidFill>
              </a:rPr>
              <a:t>, un autre arbre fertilisant intercalé dans les cultures comme un buisson, est élagué pendant les récoltes pour fournir de la biomasse, du fourrage et du combustible. Il accroit la fertilité des sols, éradique les mauvaises herbes, améliore la filtration de l'eau et augmente la quantité de carbone emmagasinée dans le sol. </a:t>
            </a:r>
          </a:p>
          <a:p>
            <a:pPr algn="just"/>
            <a:r>
              <a:rPr lang="fr-FR" sz="1100" b="0" dirty="0">
                <a:solidFill>
                  <a:srgbClr val="6600CC"/>
                </a:solidFill>
              </a:rPr>
              <a:t>La production de maïs, de sorgho et de mil dans ces agro-forêts a entrainé de manière spectaculaire un renforcement de la résistance de ces cultures à la sécheresse durant les années sèches grâce à un régime hygrométrique du sol plus favorable et un meilleur microclimat.</a:t>
            </a:r>
          </a:p>
          <a:p>
            <a:pPr algn="just"/>
            <a:r>
              <a:rPr lang="fr-FR" sz="1100" b="0" dirty="0">
                <a:solidFill>
                  <a:srgbClr val="6600CC"/>
                </a:solidFill>
              </a:rPr>
              <a:t>Le </a:t>
            </a:r>
            <a:r>
              <a:rPr lang="fr-FR" sz="1100" b="0" i="1" dirty="0">
                <a:solidFill>
                  <a:srgbClr val="6600CC"/>
                </a:solidFill>
              </a:rPr>
              <a:t>Prosopis </a:t>
            </a:r>
            <a:r>
              <a:rPr lang="fr-FR" sz="1100" b="0" i="1" dirty="0" err="1">
                <a:solidFill>
                  <a:srgbClr val="6600CC"/>
                </a:solidFill>
              </a:rPr>
              <a:t>cineraria</a:t>
            </a:r>
            <a:r>
              <a:rPr lang="fr-FR" sz="1100" b="0" i="1" dirty="0">
                <a:solidFill>
                  <a:srgbClr val="6600CC"/>
                </a:solidFill>
              </a:rPr>
              <a:t>  </a:t>
            </a:r>
            <a:r>
              <a:rPr lang="fr-FR" sz="1100" b="0" dirty="0">
                <a:solidFill>
                  <a:srgbClr val="6600CC"/>
                </a:solidFill>
              </a:rPr>
              <a:t>est déjà largement répandu dans les systèmes </a:t>
            </a:r>
            <a:r>
              <a:rPr lang="fr-FR" sz="1100" b="0" dirty="0" err="1">
                <a:solidFill>
                  <a:srgbClr val="6600CC"/>
                </a:solidFill>
              </a:rPr>
              <a:t>agroforestiers</a:t>
            </a:r>
            <a:r>
              <a:rPr lang="fr-FR" sz="1100" b="0" dirty="0">
                <a:solidFill>
                  <a:srgbClr val="6600CC"/>
                </a:solidFill>
              </a:rPr>
              <a:t> sur des millions d'hectares de terres à travers le Rajasthan ; il procure de l'ombre aux cultures, et est également une source de fourrage, de combustible et de bois. </a:t>
            </a:r>
            <a:r>
              <a:rPr lang="fr-FR" sz="1100" b="0" i="1" dirty="0">
                <a:solidFill>
                  <a:srgbClr val="6600CC"/>
                </a:solidFill>
              </a:rPr>
              <a:t>L'Acacia </a:t>
            </a:r>
            <a:r>
              <a:rPr lang="fr-FR" sz="1100" b="0" i="1" dirty="0" err="1">
                <a:solidFill>
                  <a:srgbClr val="6600CC"/>
                </a:solidFill>
              </a:rPr>
              <a:t>tortillis</a:t>
            </a:r>
            <a:r>
              <a:rPr lang="fr-FR" sz="1100" b="0" i="1" dirty="0">
                <a:solidFill>
                  <a:srgbClr val="6600CC"/>
                </a:solidFill>
              </a:rPr>
              <a:t> </a:t>
            </a:r>
            <a:r>
              <a:rPr lang="fr-FR" sz="1100" b="0" dirty="0">
                <a:solidFill>
                  <a:srgbClr val="6600CC"/>
                </a:solidFill>
              </a:rPr>
              <a:t>est utilisé dans les zones arides du centre de l'Inde : c'est une des rares espèces qui supporte les milieux hostiles et arides.</a:t>
            </a:r>
          </a:p>
          <a:p>
            <a:pPr algn="just"/>
            <a:r>
              <a:rPr lang="fr-FR" sz="1100" b="0" dirty="0">
                <a:solidFill>
                  <a:srgbClr val="6600CC"/>
                </a:solidFill>
              </a:rPr>
              <a:t>Source : </a:t>
            </a:r>
            <a:r>
              <a:rPr lang="fr-FR" sz="1100" b="0" i="1" dirty="0" smtClean="0">
                <a:solidFill>
                  <a:srgbClr val="6600CC"/>
                </a:solidFill>
              </a:rPr>
              <a:t>Agriculture </a:t>
            </a:r>
            <a:r>
              <a:rPr lang="fr-FR" sz="1100" b="0" i="1" dirty="0">
                <a:solidFill>
                  <a:srgbClr val="6600CC"/>
                </a:solidFill>
              </a:rPr>
              <a:t>pérenne : reverdir le paysage africain</a:t>
            </a:r>
            <a:r>
              <a:rPr lang="fr-FR" sz="1100" b="0" dirty="0">
                <a:solidFill>
                  <a:srgbClr val="6600CC"/>
                </a:solidFill>
              </a:rPr>
              <a:t>, New </a:t>
            </a:r>
            <a:r>
              <a:rPr lang="fr-FR" sz="1100" b="0" dirty="0" err="1">
                <a:solidFill>
                  <a:srgbClr val="6600CC"/>
                </a:solidFill>
              </a:rPr>
              <a:t>Agriculturist</a:t>
            </a:r>
            <a:r>
              <a:rPr lang="fr-FR" sz="1100" b="0" dirty="0">
                <a:solidFill>
                  <a:srgbClr val="6600CC"/>
                </a:solidFill>
              </a:rPr>
              <a:t>, </a:t>
            </a:r>
            <a:r>
              <a:rPr lang="fr-FR" sz="1100" b="0" dirty="0">
                <a:solidFill>
                  <a:srgbClr val="6600CC"/>
                </a:solidFill>
                <a:hlinkClick r:id="rId3"/>
              </a:rPr>
              <a:t>http://</a:t>
            </a:r>
            <a:r>
              <a:rPr lang="fr-FR" sz="1100" b="0" dirty="0" smtClean="0">
                <a:solidFill>
                  <a:srgbClr val="6600CC"/>
                </a:solidFill>
                <a:hlinkClick r:id="rId3"/>
              </a:rPr>
              <a:t>www.new-ag.info/fr/focus/focusItem.php?a=2319</a:t>
            </a:r>
            <a:r>
              <a:rPr lang="fr-FR" sz="1100" b="0" dirty="0" smtClean="0">
                <a:solidFill>
                  <a:srgbClr val="6600CC"/>
                </a:solidFill>
              </a:rPr>
              <a:t>  </a:t>
            </a:r>
            <a:endParaRPr lang="fr-FR" sz="1100" b="0"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264</a:t>
            </a:fld>
            <a:endParaRPr lang="fr-FR" sz="1200" b="0" dirty="0">
              <a:solidFill>
                <a:schemeClr val="tx1">
                  <a:tint val="75000"/>
                </a:schemeClr>
              </a:solidFill>
              <a:latin typeface="Times New Roman" pitchFamily="18" charset="0"/>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600075"/>
            <a:ext cx="1543050" cy="1162050"/>
          </a:xfrm>
          <a:prstGeom prst="rect">
            <a:avLst/>
          </a:prstGeom>
        </p:spPr>
      </p:pic>
    </p:spTree>
    <p:extLst>
      <p:ext uri="{BB962C8B-B14F-4D97-AF65-F5344CB8AC3E}">
        <p14:creationId xmlns:p14="http://schemas.microsoft.com/office/powerpoint/2010/main" val="247298355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38) </a:t>
            </a:r>
            <a:r>
              <a:rPr lang="fr-FR" sz="1600" u="sng" dirty="0">
                <a:solidFill>
                  <a:srgbClr val="6600CC"/>
                </a:solidFill>
              </a:rPr>
              <a:t>Annexe : Méthode </a:t>
            </a:r>
            <a:r>
              <a:rPr lang="fr-FR" sz="1600" u="sng" dirty="0" err="1">
                <a:solidFill>
                  <a:srgbClr val="6600CC"/>
                </a:solidFill>
              </a:rPr>
              <a:t>Miyawaki</a:t>
            </a:r>
            <a:r>
              <a:rPr lang="fr-FR" sz="1600" u="sng" dirty="0">
                <a:solidFill>
                  <a:srgbClr val="6600CC"/>
                </a:solidFill>
              </a:rPr>
              <a:t> de restauration des forêts primaires</a:t>
            </a:r>
          </a:p>
          <a:p>
            <a:endParaRPr lang="fr-FR" sz="1600" b="0" dirty="0" smtClean="0">
              <a:solidFill>
                <a:srgbClr val="7030A0"/>
              </a:solidFill>
            </a:endParaRPr>
          </a:p>
          <a:p>
            <a:r>
              <a:rPr lang="fr-FR" sz="1600" b="0" dirty="0" smtClean="0">
                <a:solidFill>
                  <a:srgbClr val="7030A0"/>
                </a:solidFill>
              </a:rPr>
              <a:t>Cette méthode de restauration de la forêt a été développée par le Dr. Akira </a:t>
            </a:r>
            <a:r>
              <a:rPr lang="fr-FR" sz="1600" b="0" dirty="0" err="1" smtClean="0">
                <a:solidFill>
                  <a:srgbClr val="7030A0"/>
                </a:solidFill>
              </a:rPr>
              <a:t>Miyawaki</a:t>
            </a:r>
            <a:r>
              <a:rPr lang="fr-FR" sz="1600" b="0" dirty="0" smtClean="0">
                <a:solidFill>
                  <a:srgbClr val="7030A0"/>
                </a:solidFill>
              </a:rPr>
              <a:t> dans les années 1960. Elle consiste, dans ses grands lignes en :</a:t>
            </a:r>
          </a:p>
          <a:p>
            <a:pPr marL="285750" indent="-285750" algn="just">
              <a:buFont typeface="Arial" pitchFamily="34" charset="0"/>
              <a:buChar char="•"/>
            </a:pPr>
            <a:r>
              <a:rPr lang="fr-FR" sz="1600" b="0" dirty="0" smtClean="0">
                <a:solidFill>
                  <a:srgbClr val="7030A0"/>
                </a:solidFill>
              </a:rPr>
              <a:t>La constitution </a:t>
            </a:r>
            <a:r>
              <a:rPr lang="fr-FR" sz="1600" b="0" dirty="0">
                <a:solidFill>
                  <a:srgbClr val="7030A0"/>
                </a:solidFill>
              </a:rPr>
              <a:t>d’une </a:t>
            </a:r>
            <a:r>
              <a:rPr lang="fr-FR" sz="1600" b="0" i="1" dirty="0">
                <a:solidFill>
                  <a:srgbClr val="7030A0"/>
                </a:solidFill>
              </a:rPr>
              <a:t>« </a:t>
            </a:r>
            <a:r>
              <a:rPr lang="fr-FR" sz="1600" b="0" i="1" u="sng" dirty="0">
                <a:solidFill>
                  <a:srgbClr val="7030A0"/>
                </a:solidFill>
                <a:hlinkClick r:id="rId2" tooltip="Banque de semence"/>
              </a:rPr>
              <a:t>banque de graines</a:t>
            </a:r>
            <a:r>
              <a:rPr lang="fr-FR" sz="1600" b="0" i="1" dirty="0">
                <a:solidFill>
                  <a:srgbClr val="7030A0"/>
                </a:solidFill>
              </a:rPr>
              <a:t> »</a:t>
            </a:r>
            <a:r>
              <a:rPr lang="fr-FR" sz="1600" b="0" dirty="0">
                <a:solidFill>
                  <a:srgbClr val="7030A0"/>
                </a:solidFill>
              </a:rPr>
              <a:t> d’essences autochtones et de gènes d'arbres descendants de la forêt originelle,  identifiées et classées en fonction de leur origine géographique et édaphique.</a:t>
            </a:r>
          </a:p>
          <a:p>
            <a:pPr marL="285750" indent="-285750" algn="just">
              <a:buFont typeface="Arial" pitchFamily="34" charset="0"/>
              <a:buChar char="•"/>
            </a:pPr>
            <a:r>
              <a:rPr lang="fr-FR" sz="1600" b="0" dirty="0" smtClean="0">
                <a:solidFill>
                  <a:srgbClr val="7030A0"/>
                </a:solidFill>
              </a:rPr>
              <a:t>La constitution </a:t>
            </a:r>
            <a:r>
              <a:rPr lang="fr-FR" sz="1600" b="0" dirty="0">
                <a:solidFill>
                  <a:srgbClr val="7030A0"/>
                </a:solidFill>
              </a:rPr>
              <a:t>d’une pépinière dont les plants ont été mélangés  et qui seront plantés sur le site de la future forêt exclusivement composée d’essences indigènes</a:t>
            </a:r>
            <a:r>
              <a:rPr lang="fr-FR" sz="1600" b="0" dirty="0" smtClean="0">
                <a:solidFill>
                  <a:srgbClr val="7030A0"/>
                </a:solidFill>
              </a:rPr>
              <a:t>.</a:t>
            </a:r>
          </a:p>
          <a:p>
            <a:pPr marL="285750" indent="-285750" algn="just">
              <a:buFont typeface="Arial" pitchFamily="34" charset="0"/>
              <a:buChar char="•"/>
            </a:pPr>
            <a:r>
              <a:rPr lang="fr-FR" sz="1600" b="0" dirty="0">
                <a:solidFill>
                  <a:srgbClr val="7030A0"/>
                </a:solidFill>
              </a:rPr>
              <a:t>À partir de l’étude de l’écologie végétale naturelle locale, </a:t>
            </a:r>
            <a:r>
              <a:rPr lang="fr-FR" sz="1600" b="0" dirty="0" smtClean="0">
                <a:solidFill>
                  <a:srgbClr val="7030A0"/>
                </a:solidFill>
              </a:rPr>
              <a:t>l’utilisation </a:t>
            </a:r>
            <a:r>
              <a:rPr lang="fr-FR" sz="1600" b="0" dirty="0">
                <a:solidFill>
                  <a:srgbClr val="7030A0"/>
                </a:solidFill>
              </a:rPr>
              <a:t>des essences ayant des rôles-clé et complémentaires dans la communauté végétale arborée normale. Ces essences étant accompagnées d’une grande diversité d’essences d’accompagnement (40 à 60 types de plantes, voire plus en zone tropicale) pour les « soutenir ».</a:t>
            </a:r>
          </a:p>
          <a:p>
            <a:endParaRPr lang="fr-FR" sz="1600" dirty="0">
              <a:solidFill>
                <a:srgbClr val="7030A0"/>
              </a:solidFill>
            </a:endParaRPr>
          </a:p>
          <a:p>
            <a:r>
              <a:rPr lang="fr-FR" sz="1600" u="sng" dirty="0" smtClean="0">
                <a:solidFill>
                  <a:srgbClr val="7030A0"/>
                </a:solidFill>
              </a:rPr>
              <a:t>En </a:t>
            </a:r>
            <a:r>
              <a:rPr lang="fr-FR" sz="1600" u="sng" dirty="0">
                <a:solidFill>
                  <a:srgbClr val="7030A0"/>
                </a:solidFill>
              </a:rPr>
              <a:t>zone tropicale</a:t>
            </a:r>
            <a:r>
              <a:rPr lang="fr-FR" sz="1600" dirty="0">
                <a:solidFill>
                  <a:srgbClr val="7030A0"/>
                </a:solidFill>
              </a:rPr>
              <a:t> </a:t>
            </a:r>
            <a:r>
              <a:rPr lang="fr-FR" sz="1600" dirty="0" smtClean="0">
                <a:solidFill>
                  <a:srgbClr val="7030A0"/>
                </a:solidFill>
              </a:rPr>
              <a:t>:</a:t>
            </a:r>
            <a:endParaRPr lang="fr-FR" sz="1600" dirty="0">
              <a:solidFill>
                <a:srgbClr val="7030A0"/>
              </a:solidFill>
            </a:endParaRPr>
          </a:p>
          <a:p>
            <a:pPr marL="285750" indent="-285750" algn="just">
              <a:buFont typeface="Arial" pitchFamily="34" charset="0"/>
              <a:buChar char="•"/>
            </a:pPr>
            <a:r>
              <a:rPr lang="fr-FR" sz="1400" b="0" dirty="0">
                <a:solidFill>
                  <a:srgbClr val="7030A0"/>
                </a:solidFill>
              </a:rPr>
              <a:t>Choix d’essences pionnières et secondaires autochtones, </a:t>
            </a:r>
            <a:r>
              <a:rPr lang="fr-FR" sz="1400" b="0" u="sng" dirty="0" err="1">
                <a:solidFill>
                  <a:srgbClr val="7030A0"/>
                </a:solidFill>
                <a:hlinkClick r:id="rId3" tooltip="Mycorhize"/>
              </a:rPr>
              <a:t>mycorhisées</a:t>
            </a:r>
            <a:r>
              <a:rPr lang="fr-FR" sz="1400" b="0" dirty="0">
                <a:solidFill>
                  <a:srgbClr val="7030A0"/>
                </a:solidFill>
              </a:rPr>
              <a:t>, très densément plantées, permettant la restauration rapide d’un couvert forestier protégeant et restaurant le sol.</a:t>
            </a:r>
          </a:p>
          <a:p>
            <a:r>
              <a:rPr lang="fr-FR" sz="1100" b="0" dirty="0" smtClean="0">
                <a:solidFill>
                  <a:srgbClr val="7030A0"/>
                </a:solidFill>
              </a:rPr>
              <a:t>Source</a:t>
            </a:r>
            <a:r>
              <a:rPr lang="fr-FR" sz="1100" b="0" dirty="0">
                <a:solidFill>
                  <a:srgbClr val="7030A0"/>
                </a:solidFill>
              </a:rPr>
              <a:t> : </a:t>
            </a:r>
            <a:r>
              <a:rPr lang="fr-FR" sz="1100" b="0" u="sng" dirty="0">
                <a:hlinkClick r:id="rId4"/>
              </a:rPr>
              <a:t>http://fr.wikipedia.org/wiki/Akira_Miyawaki</a:t>
            </a:r>
            <a:endParaRPr lang="fr-FR" sz="11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265</a:t>
            </a:fld>
            <a:endParaRPr lang="fr-FR" sz="1200" b="0" dirty="0">
              <a:solidFill>
                <a:schemeClr val="tx1">
                  <a:tint val="75000"/>
                </a:schemeClr>
              </a:solidFill>
              <a:latin typeface="Times New Roman" pitchFamily="18"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5157192"/>
            <a:ext cx="5153025" cy="1266825"/>
          </a:xfrm>
          <a:prstGeom prst="rect">
            <a:avLst/>
          </a:prstGeom>
        </p:spPr>
      </p:pic>
      <p:sp>
        <p:nvSpPr>
          <p:cNvPr id="11" name="ZoneTexte 10"/>
          <p:cNvSpPr txBox="1"/>
          <p:nvPr/>
        </p:nvSpPr>
        <p:spPr>
          <a:xfrm>
            <a:off x="2555776" y="6309320"/>
            <a:ext cx="6408837" cy="430887"/>
          </a:xfrm>
          <a:prstGeom prst="rect">
            <a:avLst/>
          </a:prstGeom>
          <a:noFill/>
        </p:spPr>
        <p:txBody>
          <a:bodyPr wrap="square" rtlCol="0">
            <a:spAutoFit/>
          </a:bodyPr>
          <a:lstStyle/>
          <a:p>
            <a:pPr algn="r"/>
            <a:r>
              <a:rPr lang="fr-FR" sz="1100" b="0" dirty="0" smtClean="0">
                <a:solidFill>
                  <a:srgbClr val="6600CC"/>
                </a:solidFill>
              </a:rPr>
              <a:t>Plants </a:t>
            </a:r>
            <a:r>
              <a:rPr lang="fr-FR" sz="1100" b="0" dirty="0">
                <a:solidFill>
                  <a:srgbClr val="6600CC"/>
                </a:solidFill>
              </a:rPr>
              <a:t>en pots d'espèces d'arbres indigènes, juste plantés, 7 ans plus tard, et 9 ans plus </a:t>
            </a:r>
            <a:r>
              <a:rPr lang="fr-FR" sz="1100" b="0" dirty="0" smtClean="0">
                <a:solidFill>
                  <a:srgbClr val="6600CC"/>
                </a:solidFill>
              </a:rPr>
              <a:t>tard </a:t>
            </a:r>
            <a:r>
              <a:rPr lang="fr-FR" sz="1100" b="0" dirty="0">
                <a:solidFill>
                  <a:srgbClr val="6600CC"/>
                </a:solidFill>
                <a:latin typeface="Calibri"/>
                <a:cs typeface="Calibri"/>
              </a:rPr>
              <a:t>↑</a:t>
            </a:r>
            <a:endParaRPr lang="fr-FR" sz="1100" b="0" dirty="0">
              <a:solidFill>
                <a:srgbClr val="6600CC"/>
              </a:solidFill>
            </a:endParaRPr>
          </a:p>
          <a:p>
            <a:pPr algn="r"/>
            <a:r>
              <a:rPr lang="fr-FR" sz="1100" b="0" dirty="0" smtClean="0">
                <a:solidFill>
                  <a:srgbClr val="6600CC"/>
                </a:solidFill>
                <a:latin typeface="Calibri"/>
                <a:cs typeface="Calibri"/>
              </a:rPr>
              <a:t>← ↑  </a:t>
            </a:r>
            <a:r>
              <a:rPr lang="fr-FR" sz="1100" b="0" dirty="0" smtClean="0">
                <a:solidFill>
                  <a:srgbClr val="6600CC"/>
                </a:solidFill>
              </a:rPr>
              <a:t>© Dr</a:t>
            </a:r>
            <a:r>
              <a:rPr lang="fr-FR" sz="1100" b="0" dirty="0">
                <a:solidFill>
                  <a:srgbClr val="6600CC"/>
                </a:solidFill>
              </a:rPr>
              <a:t>. Akira </a:t>
            </a:r>
            <a:r>
              <a:rPr lang="fr-FR" sz="1100" b="0" dirty="0" err="1" smtClean="0">
                <a:solidFill>
                  <a:srgbClr val="6600CC"/>
                </a:solidFill>
              </a:rPr>
              <a:t>Miyawaki</a:t>
            </a:r>
            <a:r>
              <a:rPr lang="fr-FR" sz="1100" b="0" dirty="0" smtClean="0">
                <a:solidFill>
                  <a:srgbClr val="6600CC"/>
                </a:solidFill>
              </a:rPr>
              <a:t>, </a:t>
            </a:r>
            <a:r>
              <a:rPr lang="fr-FR" sz="1100" b="0" dirty="0" smtClean="0">
                <a:solidFill>
                  <a:srgbClr val="6600CC"/>
                </a:solidFill>
                <a:hlinkClick r:id="rId6"/>
              </a:rPr>
              <a:t>www.japanfs.org/en/mailmagazine/newsletter/pages/030816.html</a:t>
            </a:r>
            <a:r>
              <a:rPr lang="fr-FR" sz="1100" b="0" dirty="0" smtClean="0">
                <a:solidFill>
                  <a:srgbClr val="6600CC"/>
                </a:solidFill>
              </a:rPr>
              <a:t> </a:t>
            </a:r>
            <a:endParaRPr lang="fr-FR" sz="1100" b="0" dirty="0">
              <a:solidFill>
                <a:srgbClr val="6600CC"/>
              </a:solidFill>
            </a:endParaRPr>
          </a:p>
        </p:txBody>
      </p:sp>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5301208"/>
            <a:ext cx="1857375" cy="1390650"/>
          </a:xfrm>
          <a:prstGeom prst="rect">
            <a:avLst/>
          </a:prstGeom>
        </p:spPr>
      </p:pic>
    </p:spTree>
    <p:extLst>
      <p:ext uri="{BB962C8B-B14F-4D97-AF65-F5344CB8AC3E}">
        <p14:creationId xmlns:p14="http://schemas.microsoft.com/office/powerpoint/2010/main" val="342384378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38) </a:t>
            </a:r>
            <a:r>
              <a:rPr lang="fr-FR" sz="1600" u="sng" dirty="0">
                <a:solidFill>
                  <a:srgbClr val="6600CC"/>
                </a:solidFill>
              </a:rPr>
              <a:t>Annexe : Méthode </a:t>
            </a:r>
            <a:r>
              <a:rPr lang="fr-FR" sz="1600" u="sng" dirty="0" err="1">
                <a:solidFill>
                  <a:srgbClr val="6600CC"/>
                </a:solidFill>
              </a:rPr>
              <a:t>Miyawaki</a:t>
            </a:r>
            <a:r>
              <a:rPr lang="fr-FR" sz="1600" u="sng" dirty="0">
                <a:solidFill>
                  <a:srgbClr val="6600CC"/>
                </a:solidFill>
              </a:rPr>
              <a:t> de restauration des forêts </a:t>
            </a:r>
            <a:r>
              <a:rPr lang="fr-FR" sz="1600" u="sng" dirty="0" smtClean="0">
                <a:solidFill>
                  <a:srgbClr val="6600CC"/>
                </a:solidFill>
              </a:rPr>
              <a:t>primaires (suite)</a:t>
            </a:r>
            <a:endParaRPr lang="fr-FR" sz="1600" u="sng" dirty="0">
              <a:solidFill>
                <a:srgbClr val="6600CC"/>
              </a:solidFill>
            </a:endParaRPr>
          </a:p>
          <a:p>
            <a:r>
              <a:rPr lang="fr-FR" sz="1600" b="0" dirty="0">
                <a:solidFill>
                  <a:srgbClr val="7030A0"/>
                </a:solidFill>
              </a:rPr>
              <a:t>M</a:t>
            </a:r>
            <a:r>
              <a:rPr lang="fr-FR" sz="1600" b="0" i="1" dirty="0">
                <a:solidFill>
                  <a:srgbClr val="7030A0"/>
                </a:solidFill>
              </a:rPr>
              <a:t>éthode </a:t>
            </a:r>
            <a:r>
              <a:rPr lang="fr-FR" sz="1600" b="0" i="1" dirty="0" err="1">
                <a:solidFill>
                  <a:srgbClr val="7030A0"/>
                </a:solidFill>
              </a:rPr>
              <a:t>Miyawaki</a:t>
            </a:r>
            <a:r>
              <a:rPr lang="fr-FR" sz="1600" b="0" dirty="0">
                <a:solidFill>
                  <a:srgbClr val="7030A0"/>
                </a:solidFill>
              </a:rPr>
              <a:t> de reconstitution « </a:t>
            </a:r>
            <a:r>
              <a:rPr lang="fr-FR" sz="1600" b="0" i="1" dirty="0">
                <a:solidFill>
                  <a:srgbClr val="7030A0"/>
                </a:solidFill>
              </a:rPr>
              <a:t>de forêts indigènes par des arbres indigènes</a:t>
            </a:r>
            <a:r>
              <a:rPr lang="fr-FR" sz="1600" b="0" dirty="0">
                <a:solidFill>
                  <a:srgbClr val="7030A0"/>
                </a:solidFill>
              </a:rPr>
              <a:t> » </a:t>
            </a:r>
          </a:p>
          <a:p>
            <a:pPr lvl="0"/>
            <a:endParaRPr lang="fr-FR" sz="1400" b="0" dirty="0" smtClean="0">
              <a:solidFill>
                <a:srgbClr val="7030A0"/>
              </a:solidFill>
            </a:endParaRPr>
          </a:p>
          <a:p>
            <a:pPr marL="285750" lvl="0" indent="-285750" algn="just">
              <a:buFont typeface="Arial" pitchFamily="34" charset="0"/>
              <a:buChar char="•"/>
            </a:pPr>
            <a:r>
              <a:rPr lang="fr-FR" sz="1400" b="0" dirty="0" smtClean="0">
                <a:solidFill>
                  <a:srgbClr val="7030A0"/>
                </a:solidFill>
              </a:rPr>
              <a:t>Étude </a:t>
            </a:r>
            <a:r>
              <a:rPr lang="fr-FR" sz="1400" b="0" dirty="0">
                <a:solidFill>
                  <a:srgbClr val="7030A0"/>
                </a:solidFill>
              </a:rPr>
              <a:t>initiale </a:t>
            </a:r>
            <a:r>
              <a:rPr lang="fr-FR" sz="1400" b="0" dirty="0" smtClean="0">
                <a:solidFill>
                  <a:srgbClr val="7030A0"/>
                </a:solidFill>
              </a:rPr>
              <a:t>du </a:t>
            </a:r>
            <a:r>
              <a:rPr lang="fr-FR" sz="1400" b="0" dirty="0">
                <a:solidFill>
                  <a:srgbClr val="7030A0"/>
                </a:solidFill>
              </a:rPr>
              <a:t>site et de la végétation naturelle potentielle lui correspondant ;</a:t>
            </a:r>
          </a:p>
          <a:p>
            <a:pPr marL="285750" lvl="0" indent="-285750" algn="just">
              <a:buFont typeface="Arial" pitchFamily="34" charset="0"/>
              <a:buChar char="•"/>
            </a:pPr>
            <a:r>
              <a:rPr lang="fr-FR" sz="1400" b="0" dirty="0">
                <a:solidFill>
                  <a:srgbClr val="7030A0"/>
                </a:solidFill>
              </a:rPr>
              <a:t>Repérage et collecte localement ou à proximité </a:t>
            </a:r>
            <a:r>
              <a:rPr lang="fr-FR" sz="1400" b="0" dirty="0" smtClean="0">
                <a:solidFill>
                  <a:srgbClr val="7030A0"/>
                </a:solidFill>
              </a:rPr>
              <a:t>d’un </a:t>
            </a:r>
            <a:r>
              <a:rPr lang="fr-FR" sz="1400" b="0" dirty="0">
                <a:solidFill>
                  <a:srgbClr val="7030A0"/>
                </a:solidFill>
              </a:rPr>
              <a:t>grand nombre de graines d’essences natives diversifiées et adaptées au contexte </a:t>
            </a:r>
            <a:r>
              <a:rPr lang="fr-FR" sz="1400" b="0" u="sng" dirty="0">
                <a:solidFill>
                  <a:srgbClr val="7030A0"/>
                </a:solidFill>
                <a:hlinkClick r:id="rId2" tooltip="Édaphologie"/>
              </a:rPr>
              <a:t>édaphique</a:t>
            </a:r>
            <a:r>
              <a:rPr lang="fr-FR" sz="1400" b="0" dirty="0">
                <a:solidFill>
                  <a:srgbClr val="7030A0"/>
                </a:solidFill>
              </a:rPr>
              <a:t> (sol/climat) ;</a:t>
            </a:r>
          </a:p>
          <a:p>
            <a:pPr marL="285750" lvl="0" indent="-285750" algn="just">
              <a:buFont typeface="Arial" pitchFamily="34" charset="0"/>
              <a:buChar char="•"/>
            </a:pPr>
            <a:r>
              <a:rPr lang="fr-FR" sz="1400" b="0" u="sng" dirty="0">
                <a:solidFill>
                  <a:srgbClr val="7030A0"/>
                </a:solidFill>
                <a:hlinkClick r:id="rId3" tooltip="Germination"/>
              </a:rPr>
              <a:t>Germination</a:t>
            </a:r>
            <a:r>
              <a:rPr lang="fr-FR" sz="1400" b="0" dirty="0">
                <a:solidFill>
                  <a:srgbClr val="7030A0"/>
                </a:solidFill>
              </a:rPr>
              <a:t> en </a:t>
            </a:r>
            <a:r>
              <a:rPr lang="fr-FR" sz="1400" b="0" u="sng" dirty="0">
                <a:solidFill>
                  <a:srgbClr val="7030A0"/>
                </a:solidFill>
                <a:hlinkClick r:id="rId4" tooltip="Pépinière"/>
              </a:rPr>
              <a:t>pépinière</a:t>
            </a:r>
            <a:r>
              <a:rPr lang="fr-FR" sz="1400" b="0" dirty="0">
                <a:solidFill>
                  <a:srgbClr val="7030A0"/>
                </a:solidFill>
              </a:rPr>
              <a:t> </a:t>
            </a:r>
            <a:r>
              <a:rPr lang="fr-FR" sz="1400" b="0" dirty="0" smtClean="0">
                <a:solidFill>
                  <a:srgbClr val="7030A0"/>
                </a:solidFill>
              </a:rPr>
              <a:t>(pour </a:t>
            </a:r>
            <a:r>
              <a:rPr lang="fr-FR" sz="1400" b="0" dirty="0">
                <a:solidFill>
                  <a:srgbClr val="7030A0"/>
                </a:solidFill>
              </a:rPr>
              <a:t>certaines essences</a:t>
            </a:r>
            <a:r>
              <a:rPr lang="fr-FR" sz="1400" b="0" dirty="0" smtClean="0">
                <a:solidFill>
                  <a:srgbClr val="7030A0"/>
                </a:solidFill>
              </a:rPr>
              <a:t>, nécessité d’être </a:t>
            </a:r>
            <a:r>
              <a:rPr lang="fr-FR" sz="1400" b="0" dirty="0">
                <a:solidFill>
                  <a:srgbClr val="7030A0"/>
                </a:solidFill>
              </a:rPr>
              <a:t>passées dans le tractus digestif d’un certain animal, </a:t>
            </a:r>
            <a:r>
              <a:rPr lang="fr-FR" sz="1400" b="0" dirty="0" smtClean="0">
                <a:solidFill>
                  <a:srgbClr val="7030A0"/>
                </a:solidFill>
              </a:rPr>
              <a:t>d’avoir tel champignon </a:t>
            </a:r>
            <a:r>
              <a:rPr lang="fr-FR" sz="1400" b="0" u="sng" dirty="0">
                <a:solidFill>
                  <a:srgbClr val="7030A0"/>
                </a:solidFill>
                <a:hlinkClick r:id="rId5" tooltip="Symbiose"/>
              </a:rPr>
              <a:t>symbiote</a:t>
            </a:r>
            <a:r>
              <a:rPr lang="fr-FR" sz="1400" b="0" dirty="0">
                <a:solidFill>
                  <a:srgbClr val="7030A0"/>
                </a:solidFill>
              </a:rPr>
              <a:t>, ou d’une phase de </a:t>
            </a:r>
            <a:r>
              <a:rPr lang="fr-FR" sz="1400" b="0" u="sng" dirty="0">
                <a:solidFill>
                  <a:srgbClr val="7030A0"/>
                </a:solidFill>
                <a:hlinkClick r:id="rId6" tooltip="Dormance"/>
              </a:rPr>
              <a:t>dormance</a:t>
            </a:r>
            <a:r>
              <a:rPr lang="fr-FR" sz="1400" b="0" dirty="0">
                <a:solidFill>
                  <a:srgbClr val="7030A0"/>
                </a:solidFill>
              </a:rPr>
              <a:t> au froid, etc.) ;</a:t>
            </a:r>
          </a:p>
          <a:p>
            <a:pPr marL="285750" lvl="0" indent="-285750" algn="just">
              <a:buFont typeface="Arial" pitchFamily="34" charset="0"/>
              <a:buChar char="•"/>
            </a:pPr>
            <a:r>
              <a:rPr lang="fr-FR" sz="1400" b="0" dirty="0">
                <a:solidFill>
                  <a:srgbClr val="7030A0"/>
                </a:solidFill>
              </a:rPr>
              <a:t>Préparation du </a:t>
            </a:r>
            <a:r>
              <a:rPr lang="fr-FR" sz="1400" b="0" dirty="0" smtClean="0">
                <a:solidFill>
                  <a:srgbClr val="7030A0"/>
                </a:solidFill>
              </a:rPr>
              <a:t>substrat, </a:t>
            </a:r>
            <a:r>
              <a:rPr lang="fr-FR" sz="1400" b="0" dirty="0">
                <a:solidFill>
                  <a:srgbClr val="7030A0"/>
                </a:solidFill>
              </a:rPr>
              <a:t>s'il est très dégradé (apport de matière organique/paillage (avec par exemple 3 à 4 kg de de </a:t>
            </a:r>
            <a:r>
              <a:rPr lang="fr-FR" sz="1400" b="0" i="1" dirty="0">
                <a:solidFill>
                  <a:srgbClr val="7030A0"/>
                </a:solidFill>
              </a:rPr>
              <a:t>paille de riz</a:t>
            </a:r>
            <a:r>
              <a:rPr lang="fr-FR" sz="1400" b="0" dirty="0">
                <a:solidFill>
                  <a:srgbClr val="7030A0"/>
                </a:solidFill>
              </a:rPr>
              <a:t> par m</a:t>
            </a:r>
            <a:r>
              <a:rPr lang="fr-FR" sz="1400" b="0" baseline="30000" dirty="0">
                <a:solidFill>
                  <a:srgbClr val="7030A0"/>
                </a:solidFill>
              </a:rPr>
              <a:t>2</a:t>
            </a:r>
            <a:r>
              <a:rPr lang="fr-FR" sz="1400" b="0" dirty="0">
                <a:solidFill>
                  <a:srgbClr val="7030A0"/>
                </a:solidFill>
              </a:rPr>
              <a:t> pour remplacer la protection offerte par l'</a:t>
            </a:r>
            <a:r>
              <a:rPr lang="fr-FR" sz="1400" b="0" u="sng" dirty="0">
                <a:solidFill>
                  <a:srgbClr val="7030A0"/>
                </a:solidFill>
                <a:hlinkClick r:id="rId7" tooltip="Humus"/>
              </a:rPr>
              <a:t>humus</a:t>
            </a:r>
            <a:r>
              <a:rPr lang="fr-FR" sz="1400" b="0" dirty="0">
                <a:solidFill>
                  <a:srgbClr val="7030A0"/>
                </a:solidFill>
              </a:rPr>
              <a:t> </a:t>
            </a:r>
            <a:r>
              <a:rPr lang="fr-FR" sz="1400" b="0" dirty="0" smtClean="0">
                <a:solidFill>
                  <a:srgbClr val="7030A0"/>
                </a:solidFill>
              </a:rPr>
              <a:t>et </a:t>
            </a:r>
            <a:r>
              <a:rPr lang="fr-FR" sz="1400" b="0" dirty="0">
                <a:solidFill>
                  <a:srgbClr val="7030A0"/>
                </a:solidFill>
              </a:rPr>
              <a:t>le tapis de feuilles mortes) et (dans les régions où il pleut beaucoup et fort) plantation sur des buttes pour les espèces à racines pivot qui nécessitent un sol de surface bien drainé, les flancs de la butte et les creux pouvant être plantés avec des espèces </a:t>
            </a:r>
            <a:r>
              <a:rPr lang="fr-FR" sz="1400" b="0" dirty="0" smtClean="0">
                <a:solidFill>
                  <a:srgbClr val="7030A0"/>
                </a:solidFill>
              </a:rPr>
              <a:t>à </a:t>
            </a:r>
            <a:r>
              <a:rPr lang="fr-FR" sz="1400" b="0" dirty="0">
                <a:solidFill>
                  <a:srgbClr val="7030A0"/>
                </a:solidFill>
              </a:rPr>
              <a:t>racines superficielles </a:t>
            </a:r>
            <a:r>
              <a:rPr lang="fr-FR" sz="1400" b="0" dirty="0" smtClean="0">
                <a:solidFill>
                  <a:srgbClr val="7030A0"/>
                </a:solidFill>
              </a:rPr>
              <a:t>ou </a:t>
            </a:r>
            <a:r>
              <a:rPr lang="fr-FR" sz="1400" b="0" dirty="0">
                <a:solidFill>
                  <a:srgbClr val="7030A0"/>
                </a:solidFill>
              </a:rPr>
              <a:t>appréciant les sols engorgés ;</a:t>
            </a:r>
          </a:p>
          <a:p>
            <a:pPr marL="285750" lvl="0" indent="-285750" algn="just">
              <a:buFont typeface="Arial" pitchFamily="34" charset="0"/>
              <a:buChar char="•"/>
            </a:pPr>
            <a:r>
              <a:rPr lang="fr-FR" sz="1400" b="0" dirty="0">
                <a:solidFill>
                  <a:srgbClr val="7030A0"/>
                </a:solidFill>
              </a:rPr>
              <a:t>Plantation respectant une </a:t>
            </a:r>
            <a:r>
              <a:rPr lang="fr-FR" sz="1400" b="0" u="sng" dirty="0">
                <a:solidFill>
                  <a:srgbClr val="7030A0"/>
                </a:solidFill>
                <a:hlinkClick r:id="rId8" tooltip="Biodiversité"/>
              </a:rPr>
              <a:t>biodiversité</a:t>
            </a:r>
            <a:r>
              <a:rPr lang="fr-FR" sz="1400" b="0" dirty="0">
                <a:solidFill>
                  <a:srgbClr val="7030A0"/>
                </a:solidFill>
              </a:rPr>
              <a:t> initiale inspirée de celle du modèle de la </a:t>
            </a:r>
            <a:r>
              <a:rPr lang="fr-FR" sz="1400" b="0" u="sng" dirty="0">
                <a:solidFill>
                  <a:srgbClr val="7030A0"/>
                </a:solidFill>
                <a:hlinkClick r:id="rId9" tooltip="Forêt primaire"/>
              </a:rPr>
              <a:t>forêt naturelle</a:t>
            </a:r>
            <a:r>
              <a:rPr lang="fr-FR" sz="1400" b="0" dirty="0">
                <a:solidFill>
                  <a:srgbClr val="7030A0"/>
                </a:solidFill>
              </a:rPr>
              <a:t>. P</a:t>
            </a:r>
            <a:r>
              <a:rPr lang="fr-FR" sz="1400" b="0" dirty="0" smtClean="0">
                <a:solidFill>
                  <a:srgbClr val="7030A0"/>
                </a:solidFill>
              </a:rPr>
              <a:t>lantations </a:t>
            </a:r>
            <a:r>
              <a:rPr lang="fr-FR" sz="1400" b="0" dirty="0">
                <a:solidFill>
                  <a:srgbClr val="7030A0"/>
                </a:solidFill>
              </a:rPr>
              <a:t>inhabituellement denses, de plants très jeunes mais dont le système </a:t>
            </a:r>
            <a:r>
              <a:rPr lang="fr-FR" sz="1400" b="0" u="sng" dirty="0">
                <a:solidFill>
                  <a:srgbClr val="7030A0"/>
                </a:solidFill>
                <a:hlinkClick r:id="rId10" tooltip="Racine (botanique)"/>
              </a:rPr>
              <a:t>racinaire</a:t>
            </a:r>
            <a:r>
              <a:rPr lang="fr-FR" sz="1400" b="0" dirty="0">
                <a:solidFill>
                  <a:srgbClr val="7030A0"/>
                </a:solidFill>
              </a:rPr>
              <a:t> est déjà mature (avec </a:t>
            </a:r>
            <a:r>
              <a:rPr lang="fr-FR" sz="1400" b="0" u="sng" dirty="0">
                <a:solidFill>
                  <a:srgbClr val="7030A0"/>
                </a:solidFill>
                <a:hlinkClick r:id="rId11" tooltip="Bacteria"/>
              </a:rPr>
              <a:t>bactéries</a:t>
            </a:r>
            <a:r>
              <a:rPr lang="fr-FR" sz="1400" b="0" dirty="0">
                <a:solidFill>
                  <a:srgbClr val="7030A0"/>
                </a:solidFill>
              </a:rPr>
              <a:t> et champignons symbiotes présents) ; </a:t>
            </a:r>
            <a:r>
              <a:rPr lang="fr-FR" sz="1400" b="0" i="1" dirty="0" smtClean="0">
                <a:solidFill>
                  <a:srgbClr val="7030A0"/>
                </a:solidFill>
              </a:rPr>
              <a:t>La </a:t>
            </a:r>
            <a:r>
              <a:rPr lang="fr-FR" sz="1400" b="0" i="1" dirty="0">
                <a:solidFill>
                  <a:srgbClr val="7030A0"/>
                </a:solidFill>
              </a:rPr>
              <a:t>densité vise à favoriser la compétition entre espèces et l'établissement de relations </a:t>
            </a:r>
            <a:r>
              <a:rPr lang="fr-FR" sz="1400" b="0" i="1" dirty="0" err="1">
                <a:solidFill>
                  <a:srgbClr val="7030A0"/>
                </a:solidFill>
              </a:rPr>
              <a:t>phytosociologiques</a:t>
            </a:r>
            <a:r>
              <a:rPr lang="fr-FR" sz="1400" b="0" i="1" dirty="0">
                <a:solidFill>
                  <a:srgbClr val="7030A0"/>
                </a:solidFill>
              </a:rPr>
              <a:t> proches de ce qu'elles seraient dans la Nature (30 à 50 plants par m</a:t>
            </a:r>
            <a:r>
              <a:rPr lang="fr-FR" sz="1400" b="0" i="1" baseline="30000" dirty="0">
                <a:solidFill>
                  <a:srgbClr val="7030A0"/>
                </a:solidFill>
              </a:rPr>
              <a:t>2</a:t>
            </a:r>
            <a:r>
              <a:rPr lang="fr-FR" sz="1400" b="0" i="1" dirty="0">
                <a:solidFill>
                  <a:srgbClr val="7030A0"/>
                </a:solidFill>
              </a:rPr>
              <a:t> en zone tempérée, jusqu'à 500 voire 1000 plantules par m</a:t>
            </a:r>
            <a:r>
              <a:rPr lang="fr-FR" sz="1400" b="0" i="1" baseline="30000" dirty="0">
                <a:solidFill>
                  <a:srgbClr val="7030A0"/>
                </a:solidFill>
              </a:rPr>
              <a:t>2</a:t>
            </a:r>
            <a:r>
              <a:rPr lang="fr-FR" sz="1400" b="0" i="1" dirty="0">
                <a:solidFill>
                  <a:srgbClr val="7030A0"/>
                </a:solidFill>
              </a:rPr>
              <a:t> à </a:t>
            </a:r>
            <a:r>
              <a:rPr lang="fr-FR" sz="1400" b="0" i="1" u="sng" dirty="0">
                <a:solidFill>
                  <a:srgbClr val="7030A0"/>
                </a:solidFill>
                <a:hlinkClick r:id="rId12" tooltip="Bornéo"/>
              </a:rPr>
              <a:t>Bornéo</a:t>
            </a:r>
            <a:r>
              <a:rPr lang="fr-FR" sz="1400" b="0" i="1" dirty="0">
                <a:solidFill>
                  <a:srgbClr val="7030A0"/>
                </a:solidFill>
              </a:rPr>
              <a:t>) ;</a:t>
            </a:r>
          </a:p>
          <a:p>
            <a:pPr marL="285750" lvl="0" indent="-285750" algn="just">
              <a:buFont typeface="Arial" pitchFamily="34" charset="0"/>
              <a:buChar char="•"/>
            </a:pPr>
            <a:r>
              <a:rPr lang="fr-FR" sz="1400" b="0" dirty="0">
                <a:solidFill>
                  <a:srgbClr val="7030A0"/>
                </a:solidFill>
              </a:rPr>
              <a:t>Plantations réparties dans l’espace en cherchant à copier la manière dont les plants seraient répartis dans une clairière ou en lisière de forêt naturelle (surtout pas en alignements ni en quinconce). </a:t>
            </a:r>
            <a:r>
              <a:rPr lang="fr-FR" sz="1400" b="0" u="sng" dirty="0" smtClean="0">
                <a:solidFill>
                  <a:srgbClr val="7030A0"/>
                </a:solidFill>
              </a:rPr>
              <a:t>Note</a:t>
            </a:r>
            <a:r>
              <a:rPr lang="fr-FR" sz="1400" b="0" dirty="0" smtClean="0">
                <a:solidFill>
                  <a:srgbClr val="7030A0"/>
                </a:solidFill>
              </a:rPr>
              <a:t>: </a:t>
            </a:r>
            <a:r>
              <a:rPr lang="fr-FR" sz="1400" b="0" dirty="0">
                <a:solidFill>
                  <a:srgbClr val="7030A0"/>
                </a:solidFill>
              </a:rPr>
              <a:t>méthodes </a:t>
            </a:r>
            <a:r>
              <a:rPr lang="fr-FR" sz="1400" b="0" dirty="0" smtClean="0">
                <a:solidFill>
                  <a:srgbClr val="7030A0"/>
                </a:solidFill>
              </a:rPr>
              <a:t>de celles de </a:t>
            </a:r>
            <a:r>
              <a:rPr lang="fr-FR" sz="1400" b="0" dirty="0">
                <a:solidFill>
                  <a:srgbClr val="7030A0"/>
                </a:solidFill>
              </a:rPr>
              <a:t>type </a:t>
            </a:r>
            <a:r>
              <a:rPr lang="fr-FR" sz="1400" b="0" u="sng" dirty="0" err="1">
                <a:solidFill>
                  <a:srgbClr val="7030A0"/>
                </a:solidFill>
                <a:hlinkClick r:id="rId13" tooltip="Prosilva"/>
              </a:rPr>
              <a:t>Prosilva</a:t>
            </a:r>
            <a:r>
              <a:rPr lang="fr-FR" sz="1400" b="0" dirty="0">
                <a:solidFill>
                  <a:srgbClr val="7030A0"/>
                </a:solidFill>
              </a:rPr>
              <a:t> en Europe</a:t>
            </a:r>
            <a:r>
              <a:rPr lang="fr-FR" sz="1400" b="0" dirty="0" smtClean="0">
                <a:solidFill>
                  <a:srgbClr val="7030A0"/>
                </a:solidFill>
              </a:rPr>
              <a:t>.</a:t>
            </a:r>
          </a:p>
          <a:p>
            <a:endParaRPr lang="fr-FR" sz="1200" b="0" dirty="0" smtClean="0">
              <a:solidFill>
                <a:srgbClr val="7030A0"/>
              </a:solidFill>
            </a:endParaRPr>
          </a:p>
          <a:p>
            <a:r>
              <a:rPr lang="fr-FR" sz="1200" b="0" dirty="0" smtClean="0">
                <a:solidFill>
                  <a:srgbClr val="7030A0"/>
                </a:solidFill>
              </a:rPr>
              <a:t>Source : </a:t>
            </a:r>
            <a:r>
              <a:rPr lang="fr-FR" sz="1200" b="0" dirty="0">
                <a:solidFill>
                  <a:srgbClr val="7030A0"/>
                </a:solidFill>
              </a:rPr>
              <a:t>A. </a:t>
            </a:r>
            <a:r>
              <a:rPr lang="fr-FR" sz="1200" b="0" dirty="0" err="1">
                <a:solidFill>
                  <a:srgbClr val="7030A0"/>
                </a:solidFill>
              </a:rPr>
              <a:t>Miyawaki</a:t>
            </a:r>
            <a:r>
              <a:rPr lang="fr-FR" sz="1200" b="0" dirty="0">
                <a:solidFill>
                  <a:srgbClr val="7030A0"/>
                </a:solidFill>
              </a:rPr>
              <a:t> &amp; E. O. Box, 1996. </a:t>
            </a:r>
            <a:r>
              <a:rPr lang="fr-FR" sz="1200" b="0" i="1" dirty="0">
                <a:solidFill>
                  <a:srgbClr val="7030A0"/>
                </a:solidFill>
              </a:rPr>
              <a:t>The Healing Power of </a:t>
            </a:r>
            <a:r>
              <a:rPr lang="fr-FR" sz="1200" b="0" i="1" dirty="0" err="1">
                <a:solidFill>
                  <a:srgbClr val="7030A0"/>
                </a:solidFill>
              </a:rPr>
              <a:t>Forests</a:t>
            </a:r>
            <a:r>
              <a:rPr lang="fr-FR" sz="1200" b="0" i="1" dirty="0">
                <a:solidFill>
                  <a:srgbClr val="7030A0"/>
                </a:solidFill>
              </a:rPr>
              <a:t> -The </a:t>
            </a:r>
            <a:r>
              <a:rPr lang="fr-FR" sz="1200" b="0" i="1" dirty="0" err="1">
                <a:solidFill>
                  <a:srgbClr val="7030A0"/>
                </a:solidFill>
              </a:rPr>
              <a:t>Philosophy</a:t>
            </a:r>
            <a:r>
              <a:rPr lang="fr-FR" sz="1200" b="0" i="1" dirty="0">
                <a:solidFill>
                  <a:srgbClr val="7030A0"/>
                </a:solidFill>
              </a:rPr>
              <a:t> </a:t>
            </a:r>
            <a:r>
              <a:rPr lang="fr-FR" sz="1200" b="0" i="1" dirty="0" err="1">
                <a:solidFill>
                  <a:srgbClr val="7030A0"/>
                </a:solidFill>
              </a:rPr>
              <a:t>behind</a:t>
            </a:r>
            <a:r>
              <a:rPr lang="fr-FR" sz="1200" b="0" i="1" dirty="0">
                <a:solidFill>
                  <a:srgbClr val="7030A0"/>
                </a:solidFill>
              </a:rPr>
              <a:t> </a:t>
            </a:r>
            <a:r>
              <a:rPr lang="fr-FR" sz="1200" b="0" i="1" dirty="0" err="1">
                <a:solidFill>
                  <a:srgbClr val="7030A0"/>
                </a:solidFill>
              </a:rPr>
              <a:t>Restoring</a:t>
            </a:r>
            <a:r>
              <a:rPr lang="fr-FR" sz="1200" b="0" i="1" dirty="0">
                <a:solidFill>
                  <a:srgbClr val="7030A0"/>
                </a:solidFill>
              </a:rPr>
              <a:t> </a:t>
            </a:r>
            <a:r>
              <a:rPr lang="fr-FR" sz="1200" b="0" i="1" dirty="0" err="1">
                <a:solidFill>
                  <a:srgbClr val="7030A0"/>
                </a:solidFill>
              </a:rPr>
              <a:t>Earth's</a:t>
            </a:r>
            <a:r>
              <a:rPr lang="fr-FR" sz="1200" b="0" i="1" dirty="0">
                <a:solidFill>
                  <a:srgbClr val="7030A0"/>
                </a:solidFill>
              </a:rPr>
              <a:t> Balance </a:t>
            </a:r>
            <a:r>
              <a:rPr lang="fr-FR" sz="1200" b="0" i="1" dirty="0" err="1">
                <a:solidFill>
                  <a:srgbClr val="7030A0"/>
                </a:solidFill>
              </a:rPr>
              <a:t>with</a:t>
            </a:r>
            <a:r>
              <a:rPr lang="fr-FR" sz="1200" b="0" i="1" dirty="0">
                <a:solidFill>
                  <a:srgbClr val="7030A0"/>
                </a:solidFill>
              </a:rPr>
              <a:t> Native </a:t>
            </a:r>
            <a:r>
              <a:rPr lang="fr-FR" sz="1200" b="0" i="1" dirty="0" err="1">
                <a:solidFill>
                  <a:srgbClr val="7030A0"/>
                </a:solidFill>
              </a:rPr>
              <a:t>Trees</a:t>
            </a:r>
            <a:r>
              <a:rPr lang="fr-FR" sz="1200" b="0" dirty="0">
                <a:solidFill>
                  <a:srgbClr val="7030A0"/>
                </a:solidFill>
              </a:rPr>
              <a:t>. 286 p. </a:t>
            </a:r>
            <a:r>
              <a:rPr lang="fr-FR" sz="1200" b="0" dirty="0" err="1">
                <a:solidFill>
                  <a:srgbClr val="7030A0"/>
                </a:solidFill>
              </a:rPr>
              <a:t>Kosei</a:t>
            </a:r>
            <a:r>
              <a:rPr lang="fr-FR" sz="1200" b="0" dirty="0">
                <a:solidFill>
                  <a:srgbClr val="7030A0"/>
                </a:solidFill>
              </a:rPr>
              <a:t> </a:t>
            </a:r>
            <a:r>
              <a:rPr lang="fr-FR" sz="1200" b="0" dirty="0" err="1">
                <a:solidFill>
                  <a:srgbClr val="7030A0"/>
                </a:solidFill>
              </a:rPr>
              <a:t>Publishing</a:t>
            </a:r>
            <a:r>
              <a:rPr lang="fr-FR" sz="1200" b="0" dirty="0">
                <a:solidFill>
                  <a:srgbClr val="7030A0"/>
                </a:solidFill>
              </a:rPr>
              <a:t> Co. </a:t>
            </a:r>
            <a:r>
              <a:rPr lang="fr-FR" sz="1200" b="0" dirty="0" smtClean="0">
                <a:solidFill>
                  <a:srgbClr val="7030A0"/>
                </a:solidFill>
              </a:rPr>
              <a:t>Tokyo.</a:t>
            </a:r>
          </a:p>
          <a:p>
            <a:pPr algn="just"/>
            <a:r>
              <a:rPr lang="fr-FR" sz="1200" b="0" u="sng" dirty="0" smtClean="0">
                <a:solidFill>
                  <a:srgbClr val="7030A0"/>
                </a:solidFill>
              </a:rPr>
              <a:t>Note</a:t>
            </a:r>
            <a:r>
              <a:rPr lang="fr-FR" sz="1200" b="0" dirty="0" smtClean="0">
                <a:solidFill>
                  <a:srgbClr val="7030A0"/>
                </a:solidFill>
              </a:rPr>
              <a:t> : </a:t>
            </a:r>
            <a:r>
              <a:rPr lang="fr-FR" sz="1200" b="0" dirty="0">
                <a:solidFill>
                  <a:srgbClr val="7030A0"/>
                </a:solidFill>
              </a:rPr>
              <a:t>La méthode a été testée avec succès dans presque tout le Japon, sur des substrats parfois difficiles (plantations destinées à atténuer les effets de </a:t>
            </a:r>
            <a:r>
              <a:rPr lang="fr-FR" sz="1200" b="0" u="sng" dirty="0">
                <a:solidFill>
                  <a:srgbClr val="7030A0"/>
                </a:solidFill>
                <a:hlinkClick r:id="rId14" tooltip="Tsunami"/>
              </a:rPr>
              <a:t>tsunamis</a:t>
            </a:r>
            <a:r>
              <a:rPr lang="fr-FR" sz="1200" b="0" dirty="0">
                <a:solidFill>
                  <a:srgbClr val="7030A0"/>
                </a:solidFill>
              </a:rPr>
              <a:t> sur le littoral, ou de </a:t>
            </a:r>
            <a:r>
              <a:rPr lang="fr-FR" sz="1200" b="0" u="sng" dirty="0">
                <a:solidFill>
                  <a:srgbClr val="7030A0"/>
                </a:solidFill>
                <a:hlinkClick r:id="rId15" tooltip="Cyclone"/>
              </a:rPr>
              <a:t>cyclones</a:t>
            </a:r>
            <a:r>
              <a:rPr lang="fr-FR" sz="1200" b="0" dirty="0">
                <a:solidFill>
                  <a:srgbClr val="7030A0"/>
                </a:solidFill>
              </a:rPr>
              <a:t> sur le port de </a:t>
            </a:r>
            <a:r>
              <a:rPr lang="fr-FR" sz="1200" b="0" u="sng" dirty="0">
                <a:solidFill>
                  <a:srgbClr val="7030A0"/>
                </a:solidFill>
                <a:hlinkClick r:id="rId16" tooltip="Yokohama"/>
              </a:rPr>
              <a:t>Yokohama</a:t>
            </a:r>
            <a:r>
              <a:rPr lang="fr-FR" sz="1200" b="0" dirty="0">
                <a:solidFill>
                  <a:srgbClr val="7030A0"/>
                </a:solidFill>
              </a:rPr>
              <a:t>, fixation de remblais et décharges sur le </a:t>
            </a:r>
            <a:r>
              <a:rPr lang="fr-FR" sz="1200" b="0" u="sng" dirty="0">
                <a:solidFill>
                  <a:srgbClr val="7030A0"/>
                </a:solidFill>
                <a:hlinkClick r:id="rId17" tooltip="Littoral"/>
              </a:rPr>
              <a:t>littoral</a:t>
            </a:r>
            <a:r>
              <a:rPr lang="fr-FR" sz="1200" b="0" u="sng" baseline="30000" dirty="0">
                <a:solidFill>
                  <a:srgbClr val="7030A0"/>
                </a:solidFill>
                <a:hlinkClick r:id="rId18"/>
              </a:rPr>
              <a:t>[6]</a:t>
            </a:r>
            <a:r>
              <a:rPr lang="fr-FR" sz="1200" b="0" dirty="0">
                <a:solidFill>
                  <a:srgbClr val="7030A0"/>
                </a:solidFill>
              </a:rPr>
              <a:t>, d’ îles artificielles, fixation de pentes éboulées suite à la construction de routes (le Japon est situé sur une zone sismique active), création d’une forêt escaladant une falaise fraîchement taillée à la dynamite etc</a:t>
            </a:r>
            <a:r>
              <a:rPr lang="fr-FR" sz="1200" b="0" dirty="0" smtClean="0">
                <a:solidFill>
                  <a:srgbClr val="7030A0"/>
                </a:solidFill>
              </a:rPr>
              <a:t>.</a:t>
            </a:r>
            <a:endParaRPr lang="fr-FR" sz="1200" b="0" dirty="0">
              <a:solidFill>
                <a:srgbClr val="7030A0"/>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266</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195727917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38) </a:t>
            </a:r>
            <a:r>
              <a:rPr lang="fr-FR" sz="1600" u="sng" dirty="0">
                <a:solidFill>
                  <a:srgbClr val="6600CC"/>
                </a:solidFill>
              </a:rPr>
              <a:t>Annexe : Méthode </a:t>
            </a:r>
            <a:r>
              <a:rPr lang="fr-FR" sz="1600" u="sng" dirty="0" err="1">
                <a:solidFill>
                  <a:srgbClr val="6600CC"/>
                </a:solidFill>
              </a:rPr>
              <a:t>Miyawaki</a:t>
            </a:r>
            <a:r>
              <a:rPr lang="fr-FR" sz="1600" u="sng" dirty="0">
                <a:solidFill>
                  <a:srgbClr val="6600CC"/>
                </a:solidFill>
              </a:rPr>
              <a:t> de restauration des forêts </a:t>
            </a:r>
            <a:r>
              <a:rPr lang="fr-FR" sz="1600" u="sng" dirty="0" smtClean="0">
                <a:solidFill>
                  <a:srgbClr val="6600CC"/>
                </a:solidFill>
              </a:rPr>
              <a:t>primaires (suite &amp; fin)</a:t>
            </a:r>
            <a:endParaRPr lang="fr-FR" sz="1600" u="sng" dirty="0">
              <a:solidFill>
                <a:srgbClr val="6600CC"/>
              </a:solidFill>
            </a:endParaRPr>
          </a:p>
          <a:p>
            <a:pPr lvl="0"/>
            <a:endParaRPr lang="fr-FR" sz="1400" b="0" dirty="0" smtClean="0">
              <a:solidFill>
                <a:srgbClr val="7030A0"/>
              </a:solidFill>
            </a:endParaRPr>
          </a:p>
          <a:p>
            <a:pPr algn="just"/>
            <a:r>
              <a:rPr lang="fr-FR" sz="1400" dirty="0" smtClean="0">
                <a:solidFill>
                  <a:srgbClr val="6600CC"/>
                </a:solidFill>
              </a:rPr>
              <a:t>Caractéristiques de la méthode </a:t>
            </a:r>
            <a:r>
              <a:rPr lang="fr-FR" sz="1400" dirty="0" err="1" smtClean="0">
                <a:solidFill>
                  <a:srgbClr val="6600CC"/>
                </a:solidFill>
              </a:rPr>
              <a:t>Miyawaki</a:t>
            </a:r>
            <a:endParaRPr lang="fr-FR" sz="1400" dirty="0" smtClean="0">
              <a:solidFill>
                <a:srgbClr val="6600CC"/>
              </a:solidFill>
            </a:endParaRPr>
          </a:p>
          <a:p>
            <a:pPr lvl="0" algn="just">
              <a:buFont typeface="Arial" pitchFamily="34" charset="0"/>
              <a:buChar char="•"/>
            </a:pPr>
            <a:r>
              <a:rPr lang="fr-FR" sz="1400" b="0" dirty="0" smtClean="0">
                <a:solidFill>
                  <a:srgbClr val="6600CC"/>
                </a:solidFill>
              </a:rPr>
              <a:t> </a:t>
            </a:r>
            <a:r>
              <a:rPr lang="fr-FR" sz="1400" dirty="0" smtClean="0">
                <a:solidFill>
                  <a:srgbClr val="6600CC"/>
                </a:solidFill>
              </a:rPr>
              <a:t>Plantation dense </a:t>
            </a:r>
            <a:r>
              <a:rPr lang="fr-FR" sz="1400" b="0" dirty="0" smtClean="0">
                <a:solidFill>
                  <a:srgbClr val="6600CC"/>
                </a:solidFill>
              </a:rPr>
              <a:t>– les jeunes arbres sont plantés en étroite collaboration pour promouvoir une croissance plus rapide en raison de la compétition pour la lumière entre les espèces. Recommandé 2-3 plants par mètre carré ou jusqu'à 12.000 plants par hectare. Dans une forêt naturelle, les plantes doivent être en mesure de rivaliser, d’endurer et de coexister.</a:t>
            </a:r>
          </a:p>
          <a:p>
            <a:pPr lvl="0" algn="just">
              <a:buFont typeface="Arial" pitchFamily="34" charset="0"/>
              <a:buChar char="•"/>
            </a:pPr>
            <a:r>
              <a:rPr lang="fr-FR" sz="1400" b="0" dirty="0" smtClean="0">
                <a:solidFill>
                  <a:srgbClr val="6600CC"/>
                </a:solidFill>
              </a:rPr>
              <a:t> </a:t>
            </a:r>
            <a:r>
              <a:rPr lang="fr-FR" sz="1400" dirty="0" smtClean="0">
                <a:solidFill>
                  <a:srgbClr val="6600CC"/>
                </a:solidFill>
              </a:rPr>
              <a:t>Mélanger les espèces </a:t>
            </a:r>
            <a:r>
              <a:rPr lang="fr-FR" sz="1400" b="0" dirty="0" smtClean="0">
                <a:solidFill>
                  <a:srgbClr val="6600CC"/>
                </a:solidFill>
              </a:rPr>
              <a:t>- la sélection des espèces à planter est la clé. L'idéal serait de planter les espèces de la canopée indigènes qui sont les plus susceptibles d'avoir été à l'état naturel sur le site. Essayez d'imaginer ce que le site était avant et planter ces espèces.</a:t>
            </a:r>
          </a:p>
          <a:p>
            <a:pPr lvl="0" algn="just">
              <a:buFont typeface="Arial" pitchFamily="34" charset="0"/>
              <a:buChar char="•"/>
            </a:pPr>
            <a:r>
              <a:rPr lang="fr-FR" sz="1400" b="0" dirty="0" smtClean="0">
                <a:solidFill>
                  <a:srgbClr val="6600CC"/>
                </a:solidFill>
              </a:rPr>
              <a:t> </a:t>
            </a:r>
            <a:r>
              <a:rPr lang="fr-FR" sz="1400" dirty="0" smtClean="0">
                <a:solidFill>
                  <a:srgbClr val="6600CC"/>
                </a:solidFill>
              </a:rPr>
              <a:t>Bien préparer les plants en pot </a:t>
            </a:r>
            <a:r>
              <a:rPr lang="fr-FR" sz="1400" b="0" dirty="0" smtClean="0">
                <a:solidFill>
                  <a:srgbClr val="6600CC"/>
                </a:solidFill>
              </a:rPr>
              <a:t>- Selon le Dr </a:t>
            </a:r>
            <a:r>
              <a:rPr lang="fr-FR" sz="1400" b="0" dirty="0" err="1" smtClean="0">
                <a:solidFill>
                  <a:srgbClr val="6600CC"/>
                </a:solidFill>
              </a:rPr>
              <a:t>Miyawaki</a:t>
            </a:r>
            <a:r>
              <a:rPr lang="fr-FR" sz="1400" b="0" dirty="0" smtClean="0">
                <a:solidFill>
                  <a:srgbClr val="6600CC"/>
                </a:solidFill>
              </a:rPr>
              <a:t>, la plupart des espèces indigènes ont des racines pivotantes fortes. Cela les rend difficiles à transplanter, de sorte que les graines sont plantées dans des pots pour faciliter le repiquage. Les plants sont prêts à transplanter lorsque leurs racines remplissent le pot et qu’ils ont environ 50-80 cm de haut. Les plants en pots sont ensuite dirigées vers le site et laissées sur place pour s'acclimater jusqu'à 4 semaines, avant la plantation.</a:t>
            </a: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267</a:t>
            </a:fld>
            <a:endParaRPr lang="fr-FR" sz="1200" b="0" dirty="0">
              <a:solidFill>
                <a:schemeClr val="tx1">
                  <a:tint val="75000"/>
                </a:schemeClr>
              </a:solidFill>
              <a:latin typeface="Times New Roman" pitchFamily="18" charset="0"/>
            </a:endParaRPr>
          </a:p>
        </p:txBody>
      </p:sp>
      <p:pic>
        <p:nvPicPr>
          <p:cNvPr id="5" name="Image 4" descr="Miyawaki Method_s.jpg"/>
          <p:cNvPicPr>
            <a:picLocks noChangeAspect="1"/>
          </p:cNvPicPr>
          <p:nvPr/>
        </p:nvPicPr>
        <p:blipFill>
          <a:blip r:embed="rId2" cstate="print"/>
          <a:stretch>
            <a:fillRect/>
          </a:stretch>
        </p:blipFill>
        <p:spPr>
          <a:xfrm>
            <a:off x="5222869" y="4005064"/>
            <a:ext cx="3921131" cy="2708920"/>
          </a:xfrm>
          <a:prstGeom prst="rect">
            <a:avLst/>
          </a:prstGeom>
        </p:spPr>
      </p:pic>
      <p:sp>
        <p:nvSpPr>
          <p:cNvPr id="6" name="Rectangle 5"/>
          <p:cNvSpPr/>
          <p:nvPr/>
        </p:nvSpPr>
        <p:spPr>
          <a:xfrm>
            <a:off x="179512" y="4221089"/>
            <a:ext cx="4896544" cy="2088232"/>
          </a:xfrm>
          <a:prstGeom prst="rect">
            <a:avLst/>
          </a:prstGeom>
        </p:spPr>
        <p:txBody>
          <a:bodyPr wrap="square">
            <a:spAutoFit/>
          </a:bodyPr>
          <a:lstStyle/>
          <a:p>
            <a:pPr lvl="0" algn="just">
              <a:buFont typeface="Arial" pitchFamily="34" charset="0"/>
              <a:buChar char="•"/>
            </a:pPr>
            <a:r>
              <a:rPr lang="fr-FR" sz="1400" b="0" dirty="0" smtClean="0">
                <a:solidFill>
                  <a:srgbClr val="6600CC"/>
                </a:solidFill>
              </a:rPr>
              <a:t> </a:t>
            </a:r>
            <a:r>
              <a:rPr lang="fr-FR" sz="1400" dirty="0" smtClean="0">
                <a:solidFill>
                  <a:srgbClr val="6600CC"/>
                </a:solidFill>
              </a:rPr>
              <a:t>Plantes vraies vs Plantes fausses </a:t>
            </a:r>
            <a:r>
              <a:rPr lang="fr-FR" sz="1400" b="0" dirty="0" smtClean="0">
                <a:solidFill>
                  <a:srgbClr val="6600CC"/>
                </a:solidFill>
              </a:rPr>
              <a:t>- Dr </a:t>
            </a:r>
            <a:r>
              <a:rPr lang="fr-FR" sz="1400" b="0" dirty="0" err="1" smtClean="0">
                <a:solidFill>
                  <a:srgbClr val="6600CC"/>
                </a:solidFill>
              </a:rPr>
              <a:t>Miyawaki</a:t>
            </a:r>
            <a:r>
              <a:rPr lang="fr-FR" sz="1400" b="0" dirty="0" smtClean="0">
                <a:solidFill>
                  <a:srgbClr val="6600CC"/>
                </a:solidFill>
              </a:rPr>
              <a:t> indique que des plantes peuvent être soit « vraies » ou soit « fausses ». Des « plantes fausses » peuvent être belles, mais nécessiter beaucoup de soins et d'entretien. Elles sont également moins susceptibles de survivre aux tempêtes et aux intempéries. Elle a encore besoin d'entretien au bout de 5 ans. Les plantes indigènes sont les « vraies plantes ». </a:t>
            </a:r>
            <a:r>
              <a:rPr lang="fr-FR" sz="1400" b="0" i="1" dirty="0" smtClean="0">
                <a:solidFill>
                  <a:srgbClr val="00602B"/>
                </a:solidFill>
              </a:rPr>
              <a:t>Elles ne nécessitent aucun entretien comme le paillage, le désherbage et l'arrosage, après deux années</a:t>
            </a:r>
            <a:r>
              <a:rPr lang="fr-FR" sz="1400" b="0" dirty="0" smtClean="0">
                <a:solidFill>
                  <a:srgbClr val="6600CC"/>
                </a:solidFill>
              </a:rPr>
              <a:t>. </a:t>
            </a:r>
          </a:p>
        </p:txBody>
      </p:sp>
      <p:sp>
        <p:nvSpPr>
          <p:cNvPr id="7" name="ZoneTexte 6"/>
          <p:cNvSpPr txBox="1"/>
          <p:nvPr/>
        </p:nvSpPr>
        <p:spPr>
          <a:xfrm>
            <a:off x="467544" y="6309320"/>
            <a:ext cx="5184576" cy="548680"/>
          </a:xfrm>
          <a:prstGeom prst="rect">
            <a:avLst/>
          </a:prstGeom>
          <a:noFill/>
        </p:spPr>
        <p:txBody>
          <a:bodyPr wrap="square" rtlCol="0">
            <a:spAutoFit/>
          </a:bodyPr>
          <a:lstStyle/>
          <a:p>
            <a:pPr algn="r"/>
            <a:r>
              <a:rPr lang="fr-FR" sz="1000" b="0" dirty="0" smtClean="0">
                <a:solidFill>
                  <a:srgbClr val="6600CC"/>
                </a:solidFill>
              </a:rPr>
              <a:t>1) Collecte des semences dans l’environnement naturel, 2) Semis sous </a:t>
            </a:r>
            <a:r>
              <a:rPr lang="fr-FR" sz="1000" b="0" dirty="0" err="1" smtClean="0">
                <a:solidFill>
                  <a:srgbClr val="6600CC"/>
                </a:solidFill>
              </a:rPr>
              <a:t>ombrière</a:t>
            </a:r>
            <a:r>
              <a:rPr lang="fr-FR" sz="1000" b="0" dirty="0" smtClean="0">
                <a:solidFill>
                  <a:srgbClr val="6600CC"/>
                </a:solidFill>
              </a:rPr>
              <a:t>, 3) Adaptation à l’environnement naturel dans la forêt existante. 4) plantation sur le terrain. 5) germination des graines </a:t>
            </a:r>
            <a:r>
              <a:rPr lang="fr-FR" sz="1000" b="0" dirty="0" smtClean="0">
                <a:solidFill>
                  <a:srgbClr val="6600CC"/>
                </a:solidFill>
                <a:latin typeface="Calibri"/>
              </a:rPr>
              <a:t>→</a:t>
            </a:r>
            <a:endParaRPr lang="fr-FR" sz="1000" b="0" dirty="0">
              <a:solidFill>
                <a:srgbClr val="6600CC"/>
              </a:solidFill>
            </a:endParaRPr>
          </a:p>
        </p:txBody>
      </p:sp>
    </p:spTree>
    <p:extLst>
      <p:ext uri="{BB962C8B-B14F-4D97-AF65-F5344CB8AC3E}">
        <p14:creationId xmlns:p14="http://schemas.microsoft.com/office/powerpoint/2010/main" val="195727917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268</a:t>
            </a:fld>
            <a:endParaRPr lang="fr-FR" sz="1200" b="0" dirty="0">
              <a:solidFill>
                <a:schemeClr val="tx1">
                  <a:tint val="75000"/>
                </a:schemeClr>
              </a:solidFill>
              <a:latin typeface="Times New Roman" pitchFamily="18" charset="0"/>
            </a:endParaRPr>
          </a:p>
        </p:txBody>
      </p:sp>
      <p:sp>
        <p:nvSpPr>
          <p:cNvPr id="4" name="Rectangle 3"/>
          <p:cNvSpPr/>
          <p:nvPr/>
        </p:nvSpPr>
        <p:spPr>
          <a:xfrm>
            <a:off x="107504" y="980729"/>
            <a:ext cx="8856984" cy="4770537"/>
          </a:xfrm>
          <a:prstGeom prst="rect">
            <a:avLst/>
          </a:prstGeom>
        </p:spPr>
        <p:txBody>
          <a:bodyPr wrap="square">
            <a:spAutoFit/>
          </a:bodyPr>
          <a:lstStyle/>
          <a:p>
            <a:pPr eaLnBrk="1" hangingPunct="1"/>
            <a:r>
              <a:rPr lang="fr-FR" sz="1600" u="sng" dirty="0" smtClean="0">
                <a:solidFill>
                  <a:srgbClr val="6600CC"/>
                </a:solidFill>
              </a:rPr>
              <a:t>39) Annexe : Méthode Du Dr Stephen Elliott de restauration des forêts primaires</a:t>
            </a:r>
            <a:endParaRPr lang="fr-FR" sz="1600" b="0" dirty="0" smtClean="0">
              <a:solidFill>
                <a:srgbClr val="6600CC"/>
              </a:solidFill>
            </a:endParaRPr>
          </a:p>
          <a:p>
            <a:pPr eaLnBrk="1" hangingPunct="1"/>
            <a:r>
              <a:rPr lang="fr-FR" sz="1600" b="0" dirty="0" smtClean="0">
                <a:solidFill>
                  <a:srgbClr val="6600CC"/>
                </a:solidFill>
              </a:rPr>
              <a:t>(Méthode dite des « espèces cadres » ou « espèces </a:t>
            </a:r>
            <a:r>
              <a:rPr lang="fr-FR" sz="1600" b="0" dirty="0" err="1" smtClean="0">
                <a:solidFill>
                  <a:srgbClr val="6600CC"/>
                </a:solidFill>
              </a:rPr>
              <a:t>clées</a:t>
            </a:r>
            <a:r>
              <a:rPr lang="fr-FR" sz="1600" b="0" dirty="0" smtClean="0">
                <a:solidFill>
                  <a:srgbClr val="6600CC"/>
                </a:solidFill>
              </a:rPr>
              <a:t> » - « Framework </a:t>
            </a:r>
            <a:r>
              <a:rPr lang="fr-FR" sz="1600" b="0" dirty="0" err="1" smtClean="0">
                <a:solidFill>
                  <a:srgbClr val="6600CC"/>
                </a:solidFill>
              </a:rPr>
              <a:t>species</a:t>
            </a:r>
            <a:r>
              <a:rPr lang="fr-FR" sz="1600" b="0" dirty="0" smtClean="0">
                <a:solidFill>
                  <a:srgbClr val="6600CC"/>
                </a:solidFill>
              </a:rPr>
              <a:t> </a:t>
            </a:r>
            <a:r>
              <a:rPr lang="fr-FR" sz="1600" b="0" dirty="0" err="1" smtClean="0">
                <a:solidFill>
                  <a:srgbClr val="6600CC"/>
                </a:solidFill>
              </a:rPr>
              <a:t>method</a:t>
            </a:r>
            <a:r>
              <a:rPr lang="fr-FR" sz="1600" b="0" dirty="0" smtClean="0">
                <a:solidFill>
                  <a:srgbClr val="6600CC"/>
                </a:solidFill>
              </a:rPr>
              <a:t> »).</a:t>
            </a:r>
          </a:p>
          <a:p>
            <a:pPr eaLnBrk="1" hangingPunct="1"/>
            <a:endParaRPr lang="fr-FR" sz="1600" b="0" dirty="0" smtClean="0">
              <a:solidFill>
                <a:srgbClr val="6600CC"/>
              </a:solidFill>
            </a:endParaRPr>
          </a:p>
          <a:p>
            <a:pPr algn="just"/>
            <a:r>
              <a:rPr lang="fr-FR" sz="1600" b="0" dirty="0" smtClean="0">
                <a:solidFill>
                  <a:srgbClr val="6600CC"/>
                </a:solidFill>
              </a:rPr>
              <a:t>La méthode des « Espèces Cadres » a été élaborée en Australie et a été utilisée dans le nord de la Thaïlande depuis 1994. Environ 30 espèces d'arbres sont choisis comme «espèces cadres». Le but ultime est cependant d’avoir encore plus d'espèces sur le site qui seront apportés par les oiseaux, les insectes et les animaux, ayant été attirés par les « espèces cadres ».</a:t>
            </a:r>
          </a:p>
          <a:p>
            <a:r>
              <a:rPr lang="fr-FR" sz="1600" b="0" dirty="0" smtClean="0">
                <a:solidFill>
                  <a:srgbClr val="6600CC"/>
                </a:solidFill>
              </a:rPr>
              <a:t> </a:t>
            </a:r>
          </a:p>
          <a:p>
            <a:r>
              <a:rPr lang="fr-FR" sz="1600" dirty="0" smtClean="0">
                <a:solidFill>
                  <a:srgbClr val="6600CC"/>
                </a:solidFill>
              </a:rPr>
              <a:t>Critère de sélection des espèces d’arbre cadres </a:t>
            </a:r>
            <a:r>
              <a:rPr lang="fr-FR" sz="1600" b="0" dirty="0" smtClean="0">
                <a:solidFill>
                  <a:srgbClr val="6600CC"/>
                </a:solidFill>
              </a:rPr>
              <a:t>:</a:t>
            </a:r>
          </a:p>
          <a:p>
            <a:pPr algn="just"/>
            <a:r>
              <a:rPr lang="fr-FR" sz="1600" b="0" dirty="0" smtClean="0">
                <a:solidFill>
                  <a:srgbClr val="6600CC"/>
                </a:solidFill>
              </a:rPr>
              <a:t>Selon la définition, du Dr Elliott, d’un arbre des espèces cadres : « Les espèce cadres sont essences forestières indigènes qui améliorent la régénération naturelle des forêts et accélérer la reprise de la biodiversité ». Ces arbres doivent répondre aux critères suivants:</a:t>
            </a:r>
          </a:p>
          <a:p>
            <a:r>
              <a:rPr lang="fr-FR" sz="1600" b="0" dirty="0" smtClean="0">
                <a:solidFill>
                  <a:srgbClr val="6600CC"/>
                </a:solidFill>
              </a:rPr>
              <a:t> </a:t>
            </a:r>
          </a:p>
          <a:p>
            <a:pPr lvl="0">
              <a:buFont typeface="Arial" pitchFamily="34" charset="0"/>
              <a:buChar char="•"/>
            </a:pPr>
            <a:r>
              <a:rPr lang="fr-FR" sz="1600" b="0" dirty="0" smtClean="0">
                <a:solidFill>
                  <a:srgbClr val="6600CC"/>
                </a:solidFill>
              </a:rPr>
              <a:t> doivent bien survivre quand ils sont plantés dans des zones déboisées.</a:t>
            </a:r>
          </a:p>
          <a:p>
            <a:pPr lvl="0">
              <a:buFont typeface="Arial" pitchFamily="34" charset="0"/>
              <a:buChar char="•"/>
            </a:pPr>
            <a:r>
              <a:rPr lang="fr-FR" sz="1600" b="0" dirty="0" smtClean="0">
                <a:solidFill>
                  <a:srgbClr val="6600CC"/>
                </a:solidFill>
              </a:rPr>
              <a:t> doivent avoir couronnes denses faisant de l'ombre à la propagation des mauvaises herbes.</a:t>
            </a:r>
          </a:p>
          <a:p>
            <a:pPr lvl="0">
              <a:buFont typeface="Arial" pitchFamily="34" charset="0"/>
              <a:buChar char="•"/>
            </a:pPr>
            <a:r>
              <a:rPr lang="fr-FR" sz="1600" b="0" dirty="0" smtClean="0">
                <a:solidFill>
                  <a:srgbClr val="6600CC"/>
                </a:solidFill>
              </a:rPr>
              <a:t> devraient attirer les animaux qui dispersent les semences  en produisant des fruits, du nectar, des sites de nidification, et des perchoirs.</a:t>
            </a:r>
          </a:p>
          <a:p>
            <a:pPr lvl="0">
              <a:buFont typeface="Arial" pitchFamily="34" charset="0"/>
              <a:buChar char="•"/>
            </a:pPr>
            <a:r>
              <a:rPr lang="fr-FR" sz="1600" b="0" dirty="0" smtClean="0">
                <a:solidFill>
                  <a:srgbClr val="6600CC"/>
                </a:solidFill>
              </a:rPr>
              <a:t> si possible, doivent être résistants au feu.</a:t>
            </a:r>
            <a:r>
              <a:rPr lang="fr-FR" sz="1600" dirty="0" smtClean="0">
                <a:solidFill>
                  <a:srgbClr val="6600CC"/>
                </a:solidFill>
              </a:rPr>
              <a:t> </a:t>
            </a:r>
            <a:endParaRPr lang="fr-FR" sz="1600" dirty="0">
              <a:solidFill>
                <a:srgbClr val="6600CC"/>
              </a:solidFill>
            </a:endParaRPr>
          </a:p>
        </p:txBody>
      </p:sp>
      <p:pic>
        <p:nvPicPr>
          <p:cNvPr id="5" name="Image 4" descr="320px-Degraded_land_ready_for_forest_restoration_s.jpg"/>
          <p:cNvPicPr>
            <a:picLocks noChangeAspect="1"/>
          </p:cNvPicPr>
          <p:nvPr/>
        </p:nvPicPr>
        <p:blipFill>
          <a:blip r:embed="rId2" cstate="print"/>
          <a:stretch>
            <a:fillRect/>
          </a:stretch>
        </p:blipFill>
        <p:spPr>
          <a:xfrm>
            <a:off x="4067944" y="5229200"/>
            <a:ext cx="1658172" cy="1108897"/>
          </a:xfrm>
          <a:prstGeom prst="rect">
            <a:avLst/>
          </a:prstGeom>
        </p:spPr>
      </p:pic>
      <p:sp>
        <p:nvSpPr>
          <p:cNvPr id="6" name="ZoneTexte 5"/>
          <p:cNvSpPr txBox="1"/>
          <p:nvPr/>
        </p:nvSpPr>
        <p:spPr>
          <a:xfrm>
            <a:off x="539552" y="5733256"/>
            <a:ext cx="3456384" cy="553998"/>
          </a:xfrm>
          <a:prstGeom prst="rect">
            <a:avLst/>
          </a:prstGeom>
          <a:noFill/>
        </p:spPr>
        <p:txBody>
          <a:bodyPr wrap="square" rtlCol="0">
            <a:spAutoFit/>
          </a:bodyPr>
          <a:lstStyle/>
          <a:p>
            <a:pPr algn="r"/>
            <a:r>
              <a:rPr lang="fr-FR" sz="1000" b="0" dirty="0" smtClean="0">
                <a:solidFill>
                  <a:srgbClr val="6600CC"/>
                </a:solidFill>
              </a:rPr>
              <a:t>1) Site du parc national de </a:t>
            </a:r>
            <a:r>
              <a:rPr lang="fr-FR" sz="1000" b="0" dirty="0" err="1" smtClean="0">
                <a:solidFill>
                  <a:srgbClr val="6600CC"/>
                </a:solidFill>
              </a:rPr>
              <a:t>Doi</a:t>
            </a:r>
            <a:r>
              <a:rPr lang="fr-FR" sz="1000" b="0" dirty="0" smtClean="0">
                <a:solidFill>
                  <a:srgbClr val="6600CC"/>
                </a:solidFill>
              </a:rPr>
              <a:t> </a:t>
            </a:r>
            <a:r>
              <a:rPr lang="fr-FR" sz="1000" b="0" dirty="0" err="1" smtClean="0">
                <a:solidFill>
                  <a:srgbClr val="6600CC"/>
                </a:solidFill>
              </a:rPr>
              <a:t>Suthep</a:t>
            </a:r>
            <a:r>
              <a:rPr lang="fr-FR" sz="1000" b="0" dirty="0" smtClean="0">
                <a:solidFill>
                  <a:srgbClr val="6600CC"/>
                </a:solidFill>
              </a:rPr>
              <a:t>-Pui, N. Thaïlande, déboisé, cultivé et brûlé (~1980) </a:t>
            </a:r>
            <a:r>
              <a:rPr lang="fr-FR" sz="1000" b="0" dirty="0" smtClean="0">
                <a:solidFill>
                  <a:srgbClr val="6600CC"/>
                </a:solidFill>
                <a:latin typeface="Calibri"/>
              </a:rPr>
              <a:t>→</a:t>
            </a:r>
          </a:p>
          <a:p>
            <a:pPr algn="r"/>
            <a:r>
              <a:rPr lang="fr-FR" sz="1000" b="0" dirty="0" smtClean="0">
                <a:solidFill>
                  <a:srgbClr val="6600CC"/>
                </a:solidFill>
              </a:rPr>
              <a:t>Source : </a:t>
            </a:r>
            <a:r>
              <a:rPr lang="fr-FR" sz="1000" b="0" dirty="0" smtClean="0">
                <a:solidFill>
                  <a:srgbClr val="6600CC"/>
                </a:solidFill>
                <a:hlinkClick r:id="rId3"/>
              </a:rPr>
              <a:t>http://en.wikipedia.org/wiki/Forest_restoration</a:t>
            </a:r>
            <a:r>
              <a:rPr lang="fr-FR" sz="1000" b="0" dirty="0" smtClean="0">
                <a:solidFill>
                  <a:srgbClr val="6600CC"/>
                </a:solidFill>
              </a:rPr>
              <a:t> </a:t>
            </a:r>
            <a:endParaRPr lang="fr-FR" sz="1000" b="0" dirty="0">
              <a:solidFill>
                <a:srgbClr val="6600CC"/>
              </a:solidFill>
            </a:endParaRPr>
          </a:p>
        </p:txBody>
      </p:sp>
      <p:pic>
        <p:nvPicPr>
          <p:cNvPr id="7" name="Image 6" descr="320px-1_year_after_planting_framework_tree_species_s.jpg"/>
          <p:cNvPicPr>
            <a:picLocks noChangeAspect="1"/>
          </p:cNvPicPr>
          <p:nvPr/>
        </p:nvPicPr>
        <p:blipFill>
          <a:blip r:embed="rId4" cstate="print"/>
          <a:stretch>
            <a:fillRect/>
          </a:stretch>
        </p:blipFill>
        <p:spPr>
          <a:xfrm>
            <a:off x="5796136" y="5157192"/>
            <a:ext cx="1800200" cy="1203884"/>
          </a:xfrm>
          <a:prstGeom prst="rect">
            <a:avLst/>
          </a:prstGeom>
        </p:spPr>
      </p:pic>
      <p:pic>
        <p:nvPicPr>
          <p:cNvPr id="8" name="Image 7" descr="12_year_old_restoration_plot_Doi_Suthep-Pui_National_Park_N._Thailand_s.jpg"/>
          <p:cNvPicPr>
            <a:picLocks noChangeAspect="1"/>
          </p:cNvPicPr>
          <p:nvPr/>
        </p:nvPicPr>
        <p:blipFill>
          <a:blip r:embed="rId5" cstate="print"/>
          <a:stretch>
            <a:fillRect/>
          </a:stretch>
        </p:blipFill>
        <p:spPr>
          <a:xfrm>
            <a:off x="7679430" y="5229200"/>
            <a:ext cx="1464570" cy="1080120"/>
          </a:xfrm>
          <a:prstGeom prst="rect">
            <a:avLst/>
          </a:prstGeom>
        </p:spPr>
      </p:pic>
      <p:sp>
        <p:nvSpPr>
          <p:cNvPr id="9" name="ZoneTexte 8"/>
          <p:cNvSpPr txBox="1"/>
          <p:nvPr/>
        </p:nvSpPr>
        <p:spPr>
          <a:xfrm>
            <a:off x="2483768" y="6309320"/>
            <a:ext cx="4392488" cy="548680"/>
          </a:xfrm>
          <a:prstGeom prst="rect">
            <a:avLst/>
          </a:prstGeom>
          <a:noFill/>
        </p:spPr>
        <p:txBody>
          <a:bodyPr wrap="square" rtlCol="0">
            <a:spAutoFit/>
          </a:bodyPr>
          <a:lstStyle/>
          <a:p>
            <a:pPr algn="r"/>
            <a:r>
              <a:rPr lang="fr-FR" sz="1000" b="0" dirty="0" smtClean="0">
                <a:solidFill>
                  <a:srgbClr val="6600CC"/>
                </a:solidFill>
              </a:rPr>
              <a:t>2) Par une politique de prévention des incendies, la plantation d'espèces </a:t>
            </a:r>
            <a:r>
              <a:rPr lang="fr-FR" sz="1000" b="0" dirty="0" smtClean="0">
                <a:solidFill>
                  <a:srgbClr val="6600CC"/>
                </a:solidFill>
                <a:latin typeface="Calibri"/>
              </a:rPr>
              <a:t>↑</a:t>
            </a:r>
            <a:r>
              <a:rPr lang="fr-FR" sz="1000" b="0" dirty="0" smtClean="0">
                <a:solidFill>
                  <a:srgbClr val="6600CC"/>
                </a:solidFill>
              </a:rPr>
              <a:t> d'arbres cadres, en favorisant la régénération naturelle, un an après </a:t>
            </a:r>
          </a:p>
          <a:p>
            <a:pPr algn="r"/>
            <a:r>
              <a:rPr lang="fr-FR" sz="1000" b="0" dirty="0" smtClean="0">
                <a:solidFill>
                  <a:srgbClr val="6600CC"/>
                </a:solidFill>
              </a:rPr>
              <a:t>(même source).</a:t>
            </a:r>
            <a:endParaRPr lang="fr-FR" sz="1000" b="0" dirty="0">
              <a:solidFill>
                <a:srgbClr val="6600CC"/>
              </a:solidFill>
            </a:endParaRPr>
          </a:p>
        </p:txBody>
      </p:sp>
      <p:sp>
        <p:nvSpPr>
          <p:cNvPr id="10" name="ZoneTexte 9"/>
          <p:cNvSpPr txBox="1"/>
          <p:nvPr/>
        </p:nvSpPr>
        <p:spPr>
          <a:xfrm>
            <a:off x="6910696" y="6381328"/>
            <a:ext cx="2268570" cy="400110"/>
          </a:xfrm>
          <a:prstGeom prst="rect">
            <a:avLst/>
          </a:prstGeom>
          <a:noFill/>
        </p:spPr>
        <p:txBody>
          <a:bodyPr wrap="none" rtlCol="0">
            <a:spAutoFit/>
          </a:bodyPr>
          <a:lstStyle/>
          <a:p>
            <a:pPr algn="r"/>
            <a:r>
              <a:rPr lang="fr-FR" sz="1000" b="0" dirty="0" smtClean="0">
                <a:solidFill>
                  <a:srgbClr val="6600CC"/>
                </a:solidFill>
              </a:rPr>
              <a:t>3) Après 12 ans, la forêt restaurée </a:t>
            </a:r>
            <a:r>
              <a:rPr lang="fr-FR" sz="1000" b="0" dirty="0" smtClean="0">
                <a:solidFill>
                  <a:srgbClr val="6600CC"/>
                </a:solidFill>
                <a:latin typeface="Calibri"/>
              </a:rPr>
              <a:t>↑</a:t>
            </a:r>
          </a:p>
          <a:p>
            <a:pPr algn="r"/>
            <a:r>
              <a:rPr lang="fr-FR" sz="1000" b="0" dirty="0" smtClean="0">
                <a:solidFill>
                  <a:srgbClr val="6600CC"/>
                </a:solidFill>
              </a:rPr>
              <a:t>(même source).</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269</a:t>
            </a:fld>
            <a:endParaRPr lang="fr-FR" sz="1200" b="0" dirty="0">
              <a:solidFill>
                <a:schemeClr val="tx1">
                  <a:tint val="75000"/>
                </a:schemeClr>
              </a:solidFill>
              <a:latin typeface="Times New Roman" pitchFamily="18" charset="0"/>
            </a:endParaRPr>
          </a:p>
        </p:txBody>
      </p:sp>
      <p:sp>
        <p:nvSpPr>
          <p:cNvPr id="4" name="Rectangle 3"/>
          <p:cNvSpPr/>
          <p:nvPr/>
        </p:nvSpPr>
        <p:spPr>
          <a:xfrm>
            <a:off x="107504" y="980729"/>
            <a:ext cx="9036496" cy="5878532"/>
          </a:xfrm>
          <a:prstGeom prst="rect">
            <a:avLst/>
          </a:prstGeom>
        </p:spPr>
        <p:txBody>
          <a:bodyPr wrap="square">
            <a:spAutoFit/>
          </a:bodyPr>
          <a:lstStyle/>
          <a:p>
            <a:pPr eaLnBrk="1" hangingPunct="1"/>
            <a:r>
              <a:rPr lang="fr-FR" sz="1600" u="sng" dirty="0" smtClean="0">
                <a:solidFill>
                  <a:srgbClr val="6600CC"/>
                </a:solidFill>
              </a:rPr>
              <a:t>39) Annexe : Méthode Du Dr Stephen Elliott de restauration des forêts primaires</a:t>
            </a:r>
            <a:endParaRPr lang="fr-FR" sz="1600" b="0" dirty="0" smtClean="0">
              <a:solidFill>
                <a:srgbClr val="6600CC"/>
              </a:solidFill>
            </a:endParaRPr>
          </a:p>
          <a:p>
            <a:pPr eaLnBrk="1" hangingPunct="1"/>
            <a:r>
              <a:rPr lang="fr-FR" sz="1600" b="0" dirty="0" smtClean="0">
                <a:solidFill>
                  <a:srgbClr val="6600CC"/>
                </a:solidFill>
              </a:rPr>
              <a:t>(Méthode dite des « espèces cadres » - « Framework </a:t>
            </a:r>
            <a:r>
              <a:rPr lang="fr-FR" sz="1600" b="0" dirty="0" err="1" smtClean="0">
                <a:solidFill>
                  <a:srgbClr val="6600CC"/>
                </a:solidFill>
              </a:rPr>
              <a:t>species</a:t>
            </a:r>
            <a:r>
              <a:rPr lang="fr-FR" sz="1600" b="0" dirty="0" smtClean="0">
                <a:solidFill>
                  <a:srgbClr val="6600CC"/>
                </a:solidFill>
              </a:rPr>
              <a:t> </a:t>
            </a:r>
            <a:r>
              <a:rPr lang="fr-FR" sz="1600" b="0" dirty="0" err="1" smtClean="0">
                <a:solidFill>
                  <a:srgbClr val="6600CC"/>
                </a:solidFill>
              </a:rPr>
              <a:t>method</a:t>
            </a:r>
            <a:r>
              <a:rPr lang="fr-FR" sz="1600" b="0" dirty="0" smtClean="0">
                <a:solidFill>
                  <a:srgbClr val="6600CC"/>
                </a:solidFill>
              </a:rPr>
              <a:t> »).</a:t>
            </a:r>
          </a:p>
          <a:p>
            <a:pPr eaLnBrk="1" hangingPunct="1"/>
            <a:endParaRPr lang="fr-FR" sz="1600" b="0" dirty="0" smtClean="0">
              <a:solidFill>
                <a:srgbClr val="6600CC"/>
              </a:solidFill>
            </a:endParaRPr>
          </a:p>
          <a:p>
            <a:r>
              <a:rPr lang="fr-FR" sz="1600" dirty="0" smtClean="0">
                <a:solidFill>
                  <a:srgbClr val="6600CC"/>
                </a:solidFill>
              </a:rPr>
              <a:t>« </a:t>
            </a:r>
            <a:r>
              <a:rPr lang="fr-FR" sz="1600" dirty="0" err="1" smtClean="0">
                <a:solidFill>
                  <a:srgbClr val="6600CC"/>
                </a:solidFill>
              </a:rPr>
              <a:t>Success</a:t>
            </a:r>
            <a:r>
              <a:rPr lang="fr-FR" sz="1600" dirty="0" smtClean="0">
                <a:solidFill>
                  <a:srgbClr val="6600CC"/>
                </a:solidFill>
              </a:rPr>
              <a:t> story » pour les espèces cadres</a:t>
            </a:r>
          </a:p>
          <a:p>
            <a:pPr algn="just"/>
            <a:r>
              <a:rPr lang="fr-FR" sz="1600" b="0" dirty="0" smtClean="0">
                <a:solidFill>
                  <a:srgbClr val="6600CC"/>
                </a:solidFill>
              </a:rPr>
              <a:t>Sur un site de démonstration dans le Nord de la Thaïlande, l'équipe du Dr Elliott a planté 30 espèces d'arbres cadres ayant favorisé le recrutement 72 espèces d'arbres additionnelles (non plantés) dans les 8-9 ans. En outre, dans les trois ans, les mammifères ont commencé à rentrer (porcs, les cerfs) et la diversité des oiseaux est passé de 30 espèces avant la plantation à 87 espèces, six ans plus tard, représentant 63% de la communauté d'oiseaux de la forêt naturelle la plus proche.</a:t>
            </a:r>
          </a:p>
          <a:p>
            <a:pPr algn="just"/>
            <a:r>
              <a:rPr lang="en-US" sz="1200" b="0" dirty="0" smtClean="0">
                <a:solidFill>
                  <a:srgbClr val="6600CC"/>
                </a:solidFill>
              </a:rPr>
              <a:t>Source : </a:t>
            </a:r>
            <a:r>
              <a:rPr lang="en-US" sz="1200" b="0" dirty="0" err="1" smtClean="0">
                <a:solidFill>
                  <a:srgbClr val="6600CC"/>
                </a:solidFill>
              </a:rPr>
              <a:t>Neidel</a:t>
            </a:r>
            <a:r>
              <a:rPr lang="en-US" sz="1200" b="0" dirty="0" smtClean="0">
                <a:solidFill>
                  <a:srgbClr val="6600CC"/>
                </a:solidFill>
              </a:rPr>
              <a:t>, J.D., </a:t>
            </a:r>
            <a:r>
              <a:rPr lang="en-US" sz="1200" b="0" dirty="0" err="1" smtClean="0">
                <a:solidFill>
                  <a:srgbClr val="6600CC"/>
                </a:solidFill>
              </a:rPr>
              <a:t>Consunji</a:t>
            </a:r>
            <a:r>
              <a:rPr lang="en-US" sz="1200" b="0" dirty="0" smtClean="0">
                <a:solidFill>
                  <a:srgbClr val="6600CC"/>
                </a:solidFill>
              </a:rPr>
              <a:t>, H., </a:t>
            </a:r>
            <a:r>
              <a:rPr lang="en-US" sz="1200" b="0" dirty="0" err="1" smtClean="0">
                <a:solidFill>
                  <a:srgbClr val="6600CC"/>
                </a:solidFill>
              </a:rPr>
              <a:t>Labozetta</a:t>
            </a:r>
            <a:r>
              <a:rPr lang="en-US" sz="1200" b="0" dirty="0" smtClean="0">
                <a:solidFill>
                  <a:srgbClr val="6600CC"/>
                </a:solidFill>
              </a:rPr>
              <a:t>, J., </a:t>
            </a:r>
            <a:r>
              <a:rPr lang="en-US" sz="1200" b="0" dirty="0" err="1" smtClean="0">
                <a:solidFill>
                  <a:srgbClr val="6600CC"/>
                </a:solidFill>
              </a:rPr>
              <a:t>Calle</a:t>
            </a:r>
            <a:r>
              <a:rPr lang="en-US" sz="1200" b="0" dirty="0" smtClean="0">
                <a:solidFill>
                  <a:srgbClr val="6600CC"/>
                </a:solidFill>
              </a:rPr>
              <a:t>, A. and J. Mateo-Vega, eds. 2012. </a:t>
            </a:r>
            <a:r>
              <a:rPr lang="fr-FR" sz="1200" b="0" i="1" dirty="0" err="1" smtClean="0">
                <a:solidFill>
                  <a:srgbClr val="6600CC"/>
                </a:solidFill>
              </a:rPr>
              <a:t>Mainstreaming</a:t>
            </a:r>
            <a:r>
              <a:rPr lang="fr-FR" sz="1200" b="0" i="1" dirty="0" smtClean="0">
                <a:solidFill>
                  <a:srgbClr val="6600CC"/>
                </a:solidFill>
              </a:rPr>
              <a:t> Native </a:t>
            </a:r>
            <a:r>
              <a:rPr lang="fr-FR" sz="1200" b="0" i="1" dirty="0" err="1" smtClean="0">
                <a:solidFill>
                  <a:srgbClr val="6600CC"/>
                </a:solidFill>
              </a:rPr>
              <a:t>Species</a:t>
            </a:r>
            <a:r>
              <a:rPr lang="fr-FR" sz="1200" b="0" i="1" dirty="0" smtClean="0">
                <a:solidFill>
                  <a:srgbClr val="6600CC"/>
                </a:solidFill>
              </a:rPr>
              <a:t>-</a:t>
            </a:r>
            <a:r>
              <a:rPr lang="fr-FR" sz="1200" b="0" i="1" dirty="0" err="1" smtClean="0">
                <a:solidFill>
                  <a:srgbClr val="6600CC"/>
                </a:solidFill>
              </a:rPr>
              <a:t>Based</a:t>
            </a:r>
            <a:r>
              <a:rPr lang="fr-FR" sz="1200" b="0" i="1" dirty="0" smtClean="0">
                <a:solidFill>
                  <a:srgbClr val="6600CC"/>
                </a:solidFill>
              </a:rPr>
              <a:t> Forest </a:t>
            </a:r>
            <a:r>
              <a:rPr lang="fr-FR" sz="1200" b="0" i="1" dirty="0" err="1" smtClean="0">
                <a:solidFill>
                  <a:srgbClr val="6600CC"/>
                </a:solidFill>
              </a:rPr>
              <a:t>Restoration</a:t>
            </a:r>
            <a:r>
              <a:rPr lang="fr-FR" sz="1200" b="0" i="1" dirty="0" smtClean="0">
                <a:solidFill>
                  <a:srgbClr val="6600CC"/>
                </a:solidFill>
              </a:rPr>
              <a:t>: ELTI </a:t>
            </a:r>
            <a:r>
              <a:rPr lang="fr-FR" sz="1200" b="0" i="1" dirty="0" err="1" smtClean="0">
                <a:solidFill>
                  <a:srgbClr val="6600CC"/>
                </a:solidFill>
              </a:rPr>
              <a:t>Conference</a:t>
            </a:r>
            <a:r>
              <a:rPr lang="fr-FR" sz="1200" b="0" i="1" dirty="0" smtClean="0">
                <a:solidFill>
                  <a:srgbClr val="6600CC"/>
                </a:solidFill>
              </a:rPr>
              <a:t> </a:t>
            </a:r>
            <a:r>
              <a:rPr lang="fr-FR" sz="1200" b="0" i="1" dirty="0" err="1" smtClean="0">
                <a:solidFill>
                  <a:srgbClr val="6600CC"/>
                </a:solidFill>
              </a:rPr>
              <a:t>Proceedings</a:t>
            </a:r>
            <a:r>
              <a:rPr lang="fr-FR" sz="1200" b="0" dirty="0" smtClean="0">
                <a:solidFill>
                  <a:srgbClr val="6600CC"/>
                </a:solidFill>
              </a:rPr>
              <a:t> [</a:t>
            </a:r>
            <a:r>
              <a:rPr lang="fr-FR" sz="1200" b="0" i="1" dirty="0" smtClean="0">
                <a:solidFill>
                  <a:srgbClr val="6600CC"/>
                </a:solidFill>
              </a:rPr>
              <a:t>La restauration des forêts basée sur des espèces forestières natives intégrées: Actes de la conférence </a:t>
            </a:r>
            <a:r>
              <a:rPr lang="fr-FR" sz="1200" b="0" i="1" dirty="0" err="1" smtClean="0">
                <a:solidFill>
                  <a:srgbClr val="6600CC"/>
                </a:solidFill>
              </a:rPr>
              <a:t>Elti</a:t>
            </a:r>
            <a:r>
              <a:rPr lang="fr-FR" sz="1200" b="0" dirty="0" smtClean="0">
                <a:solidFill>
                  <a:srgbClr val="6600CC"/>
                </a:solidFill>
              </a:rPr>
              <a:t>]. </a:t>
            </a:r>
            <a:r>
              <a:rPr lang="en-US" sz="1200" b="0" dirty="0" smtClean="0">
                <a:solidFill>
                  <a:srgbClr val="6600CC"/>
                </a:solidFill>
              </a:rPr>
              <a:t>New Haven, CT: Yale University; Panama City: Smithsonian Tropical Research Institute.</a:t>
            </a:r>
          </a:p>
          <a:p>
            <a:pPr algn="just"/>
            <a:endParaRPr lang="fr-FR" sz="1200" b="0" dirty="0" smtClean="0">
              <a:solidFill>
                <a:srgbClr val="6600CC"/>
              </a:solidFill>
            </a:endParaRPr>
          </a:p>
          <a:p>
            <a:r>
              <a:rPr lang="fr-FR" sz="1600" dirty="0" smtClean="0">
                <a:solidFill>
                  <a:srgbClr val="6600CC"/>
                </a:solidFill>
              </a:rPr>
              <a:t> Bibliographie (non exhaustive)</a:t>
            </a:r>
            <a:r>
              <a:rPr lang="fr-FR" sz="1600" b="0" dirty="0" smtClean="0">
                <a:solidFill>
                  <a:srgbClr val="6600CC"/>
                </a:solidFill>
              </a:rPr>
              <a:t> :</a:t>
            </a:r>
          </a:p>
          <a:p>
            <a:r>
              <a:rPr lang="fr-FR" sz="1200" b="0" dirty="0" smtClean="0">
                <a:solidFill>
                  <a:srgbClr val="6600CC"/>
                </a:solidFill>
              </a:rPr>
              <a:t>Les livres du Dr Stephen Elliott ont été mis en ligne, </a:t>
            </a:r>
            <a:r>
              <a:rPr lang="fr-FR" sz="1200" b="0" dirty="0" err="1" smtClean="0">
                <a:solidFill>
                  <a:srgbClr val="6600CC"/>
                </a:solidFill>
              </a:rPr>
              <a:t>gratuitement,sur</a:t>
            </a:r>
            <a:r>
              <a:rPr lang="fr-FR" sz="1200" b="0" dirty="0" smtClean="0">
                <a:solidFill>
                  <a:srgbClr val="6600CC"/>
                </a:solidFill>
              </a:rPr>
              <a:t> ce site : </a:t>
            </a:r>
            <a:r>
              <a:rPr lang="fr-FR" sz="1200" b="0" u="sng" dirty="0" smtClean="0">
                <a:hlinkClick r:id="rId2"/>
              </a:rPr>
              <a:t>http://www.forru.org/FORRUEng_Website/Pages/engpublications.htm</a:t>
            </a:r>
            <a:r>
              <a:rPr lang="fr-FR" sz="1200" b="0" dirty="0" smtClean="0"/>
              <a:t> </a:t>
            </a:r>
          </a:p>
          <a:p>
            <a:r>
              <a:rPr lang="en-US" sz="1200" b="0" dirty="0" smtClean="0">
                <a:solidFill>
                  <a:srgbClr val="6600CC"/>
                </a:solidFill>
              </a:rPr>
              <a:t>Elliott S, </a:t>
            </a:r>
            <a:r>
              <a:rPr lang="en-US" sz="1200" b="0" dirty="0" err="1" smtClean="0">
                <a:solidFill>
                  <a:srgbClr val="6600CC"/>
                </a:solidFill>
              </a:rPr>
              <a:t>Navakitbumrung</a:t>
            </a:r>
            <a:r>
              <a:rPr lang="en-US" sz="1200" b="0" dirty="0" smtClean="0">
                <a:solidFill>
                  <a:srgbClr val="6600CC"/>
                </a:solidFill>
              </a:rPr>
              <a:t> P, </a:t>
            </a:r>
            <a:r>
              <a:rPr lang="en-US" sz="1200" b="0" dirty="0" err="1" smtClean="0">
                <a:solidFill>
                  <a:srgbClr val="6600CC"/>
                </a:solidFill>
              </a:rPr>
              <a:t>Kuarak</a:t>
            </a:r>
            <a:r>
              <a:rPr lang="en-US" sz="1200" b="0" dirty="0" smtClean="0">
                <a:solidFill>
                  <a:srgbClr val="6600CC"/>
                </a:solidFill>
              </a:rPr>
              <a:t> C, </a:t>
            </a:r>
            <a:r>
              <a:rPr lang="en-US" sz="1200" b="0" dirty="0" err="1" smtClean="0">
                <a:solidFill>
                  <a:srgbClr val="6600CC"/>
                </a:solidFill>
              </a:rPr>
              <a:t>Zankum</a:t>
            </a:r>
            <a:r>
              <a:rPr lang="en-US" sz="1200" b="0" dirty="0" smtClean="0">
                <a:solidFill>
                  <a:srgbClr val="6600CC"/>
                </a:solidFill>
              </a:rPr>
              <a:t> S, </a:t>
            </a:r>
            <a:r>
              <a:rPr lang="en-US" sz="1200" b="0" dirty="0" err="1" smtClean="0">
                <a:solidFill>
                  <a:srgbClr val="6600CC"/>
                </a:solidFill>
              </a:rPr>
              <a:t>Anusarnsunthorn</a:t>
            </a:r>
            <a:r>
              <a:rPr lang="en-US" sz="1200" b="0" dirty="0" smtClean="0">
                <a:solidFill>
                  <a:srgbClr val="6600CC"/>
                </a:solidFill>
              </a:rPr>
              <a:t> V, Blakesley D, 2003. </a:t>
            </a:r>
            <a:r>
              <a:rPr lang="en-US" sz="1200" b="0" i="1" dirty="0" smtClean="0">
                <a:solidFill>
                  <a:srgbClr val="6600CC"/>
                </a:solidFill>
              </a:rPr>
              <a:t>Selecting framework tree species for restoring seasonally dry tropical forests in northern Thailand based on field performance</a:t>
            </a:r>
            <a:r>
              <a:rPr lang="en-US" sz="1200" b="0" dirty="0" smtClean="0">
                <a:solidFill>
                  <a:srgbClr val="6600CC"/>
                </a:solidFill>
              </a:rPr>
              <a:t>. For Ecol Manage 184:177-191, </a:t>
            </a:r>
            <a:r>
              <a:rPr lang="en-US" sz="1200" b="0" u="sng" dirty="0" smtClean="0">
                <a:solidFill>
                  <a:srgbClr val="6600CC"/>
                </a:solidFill>
                <a:hlinkClick r:id="rId3"/>
              </a:rPr>
              <a:t>http://www.dnp.go.th/fca16/file/arcdivclinc6unk.pdf</a:t>
            </a:r>
            <a:r>
              <a:rPr lang="en-US" sz="1200" b="0" dirty="0" smtClean="0">
                <a:solidFill>
                  <a:srgbClr val="6600CC"/>
                </a:solidFill>
              </a:rPr>
              <a:t> </a:t>
            </a:r>
            <a:endParaRPr lang="fr-FR" sz="1200" b="0" dirty="0" smtClean="0">
              <a:solidFill>
                <a:srgbClr val="6600CC"/>
              </a:solidFill>
            </a:endParaRPr>
          </a:p>
          <a:p>
            <a:r>
              <a:rPr lang="en-US" sz="1200" b="0" i="1" dirty="0" smtClean="0">
                <a:solidFill>
                  <a:srgbClr val="6600CC"/>
                </a:solidFill>
              </a:rPr>
              <a:t>Thailand, restoration of seasonally dry tropical forest using the Framework Species Method</a:t>
            </a:r>
            <a:r>
              <a:rPr lang="en-US" sz="1200" b="0" dirty="0" smtClean="0">
                <a:solidFill>
                  <a:srgbClr val="6600CC"/>
                </a:solidFill>
              </a:rPr>
              <a:t>, David Blakesley (Horticulture Research International, UK) and Dr Steve Elliott (Forest Restoration Research Unit, Chiang Mai University, Thailand), </a:t>
            </a:r>
            <a:r>
              <a:rPr lang="en-US" sz="1200" b="0" u="sng" dirty="0" smtClean="0">
                <a:solidFill>
                  <a:srgbClr val="6600CC"/>
                </a:solidFill>
                <a:hlinkClick r:id="rId4"/>
              </a:rPr>
              <a:t>http://www.unep-wcmc.org/medialibrary/2011/05/24/241c807c/Thailand%2520highres.pdf</a:t>
            </a:r>
            <a:r>
              <a:rPr lang="en-US" sz="1200" b="0" dirty="0" smtClean="0">
                <a:solidFill>
                  <a:srgbClr val="6600CC"/>
                </a:solidFill>
              </a:rPr>
              <a:t>   </a:t>
            </a:r>
            <a:endParaRPr lang="fr-FR" sz="1200" b="0" dirty="0" smtClean="0">
              <a:solidFill>
                <a:srgbClr val="6600CC"/>
              </a:solidFill>
            </a:endParaRPr>
          </a:p>
          <a:p>
            <a:r>
              <a:rPr lang="en-US" sz="1200" b="0" i="1" dirty="0" smtClean="0">
                <a:solidFill>
                  <a:srgbClr val="6600CC"/>
                </a:solidFill>
              </a:rPr>
              <a:t>Effects of seed traits on the success of direct seeding for restoring southern Thailand’s lowland evergreen forest ecosystem</a:t>
            </a:r>
            <a:r>
              <a:rPr lang="en-US" sz="1200" b="0" dirty="0" smtClean="0">
                <a:solidFill>
                  <a:srgbClr val="6600CC"/>
                </a:solidFill>
              </a:rPr>
              <a:t>, </a:t>
            </a:r>
            <a:r>
              <a:rPr lang="en-US" sz="1200" b="0" dirty="0" err="1" smtClean="0">
                <a:solidFill>
                  <a:srgbClr val="6600CC"/>
                </a:solidFill>
              </a:rPr>
              <a:t>Panitnard</a:t>
            </a:r>
            <a:r>
              <a:rPr lang="en-US" sz="1200" b="0" dirty="0" smtClean="0">
                <a:solidFill>
                  <a:srgbClr val="6600CC"/>
                </a:solidFill>
              </a:rPr>
              <a:t> </a:t>
            </a:r>
            <a:r>
              <a:rPr lang="en-US" sz="1200" b="0" dirty="0" err="1" smtClean="0">
                <a:solidFill>
                  <a:srgbClr val="6600CC"/>
                </a:solidFill>
              </a:rPr>
              <a:t>Tunjai</a:t>
            </a:r>
            <a:r>
              <a:rPr lang="en-US" sz="1200" b="0" dirty="0" smtClean="0">
                <a:solidFill>
                  <a:srgbClr val="6600CC"/>
                </a:solidFill>
              </a:rPr>
              <a:t>, Stephen Elliott, New Forests, May 2012, Volume 43, Issue 3, pp 319-333, </a:t>
            </a:r>
            <a:r>
              <a:rPr lang="en-US" sz="1200" b="0" u="sng" dirty="0" smtClean="0">
                <a:solidFill>
                  <a:srgbClr val="6600CC"/>
                </a:solidFill>
                <a:hlinkClick r:id="rId5"/>
              </a:rPr>
              <a:t>http://rd.springer.com/content/pdf/10.1007%2Fs11056-011-9283-7</a:t>
            </a:r>
            <a:r>
              <a:rPr lang="en-US" sz="1200" b="0" dirty="0" smtClean="0">
                <a:solidFill>
                  <a:srgbClr val="6600CC"/>
                </a:solidFill>
              </a:rPr>
              <a:t> (PDF).</a:t>
            </a:r>
            <a:endParaRPr lang="fr-FR" sz="1200" b="0" dirty="0" smtClean="0">
              <a:solidFill>
                <a:srgbClr val="6600CC"/>
              </a:solidFill>
            </a:endParaRPr>
          </a:p>
          <a:p>
            <a:r>
              <a:rPr lang="en-US" sz="1000" b="0" i="1" dirty="0" smtClean="0">
                <a:solidFill>
                  <a:srgbClr val="6600CC"/>
                </a:solidFill>
              </a:rPr>
              <a:t>Testing the Framework Species Method for Forest Restoration, in Chiang Mai, Northern Thailand</a:t>
            </a:r>
            <a:r>
              <a:rPr lang="en-US" sz="1000" b="0" dirty="0" smtClean="0">
                <a:solidFill>
                  <a:srgbClr val="6600CC"/>
                </a:solidFill>
              </a:rPr>
              <a:t>, </a:t>
            </a:r>
            <a:r>
              <a:rPr lang="en-US" sz="1000" b="0" dirty="0" err="1" smtClean="0">
                <a:solidFill>
                  <a:srgbClr val="6600CC"/>
                </a:solidFill>
              </a:rPr>
              <a:t>Prasit</a:t>
            </a:r>
            <a:r>
              <a:rPr lang="en-US" sz="1000" b="0" dirty="0" smtClean="0">
                <a:solidFill>
                  <a:srgbClr val="6600CC"/>
                </a:solidFill>
              </a:rPr>
              <a:t> WANGPAKAPATTANAWONG &amp; Stephen ELLIOTT, </a:t>
            </a:r>
            <a:r>
              <a:rPr lang="en-US" sz="1000" b="0" dirty="0" err="1" smtClean="0">
                <a:solidFill>
                  <a:srgbClr val="6600CC"/>
                </a:solidFill>
              </a:rPr>
              <a:t>Walailak</a:t>
            </a:r>
            <a:r>
              <a:rPr lang="en-US" sz="1000" b="0" dirty="0" smtClean="0">
                <a:solidFill>
                  <a:srgbClr val="6600CC"/>
                </a:solidFill>
              </a:rPr>
              <a:t> J </a:t>
            </a:r>
            <a:r>
              <a:rPr lang="en-US" sz="1000" b="0" dirty="0" err="1" smtClean="0">
                <a:solidFill>
                  <a:srgbClr val="6600CC"/>
                </a:solidFill>
              </a:rPr>
              <a:t>Sci</a:t>
            </a:r>
            <a:r>
              <a:rPr lang="en-US" sz="1000" b="0" dirty="0" smtClean="0">
                <a:solidFill>
                  <a:srgbClr val="6600CC"/>
                </a:solidFill>
              </a:rPr>
              <a:t> &amp; Tech 2008; 5(1): 1-15., </a:t>
            </a:r>
            <a:r>
              <a:rPr lang="en-US" sz="1000" b="0" u="sng" dirty="0" smtClean="0">
                <a:solidFill>
                  <a:srgbClr val="6600CC"/>
                </a:solidFill>
                <a:hlinkClick r:id="rId4"/>
              </a:rPr>
              <a:t>http://www.unep-wcmc.org/medialibrary/2011/05/24/241c807c/Thailand%2520highres.pdf</a:t>
            </a:r>
            <a:r>
              <a:rPr lang="en-US" sz="1000" b="0" dirty="0" smtClean="0">
                <a:solidFill>
                  <a:srgbClr val="6600CC"/>
                </a:solidFill>
              </a:rPr>
              <a:t>   </a:t>
            </a:r>
            <a:endParaRPr lang="fr-FR" sz="1000" b="0" dirty="0">
              <a:solidFill>
                <a:srgbClr val="6600C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31D5007-E2D3-453C-890F-41576BDD2FF8}" type="slidenum">
              <a:rPr lang="fr-FR" sz="1200" b="0">
                <a:solidFill>
                  <a:schemeClr val="tx1">
                    <a:tint val="75000"/>
                  </a:schemeClr>
                </a:solidFill>
                <a:latin typeface="Times New Roman" pitchFamily="18" charset="0"/>
              </a:rPr>
              <a:pPr algn="r" fontAlgn="auto">
                <a:spcBef>
                  <a:spcPts val="0"/>
                </a:spcBef>
                <a:spcAft>
                  <a:spcPts val="0"/>
                </a:spcAft>
                <a:defRPr/>
              </a:pPr>
              <a:t>27</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llipse 3"/>
          <p:cNvSpPr/>
          <p:nvPr/>
        </p:nvSpPr>
        <p:spPr>
          <a:xfrm>
            <a:off x="2928938" y="3071813"/>
            <a:ext cx="3000375" cy="1071562"/>
          </a:xfrm>
          <a:prstGeom prst="ellipse">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Causes de la déforestation</a:t>
            </a:r>
          </a:p>
        </p:txBody>
      </p:sp>
      <p:sp>
        <p:nvSpPr>
          <p:cNvPr id="5" name="Rectangle 4"/>
          <p:cNvSpPr/>
          <p:nvPr/>
        </p:nvSpPr>
        <p:spPr>
          <a:xfrm>
            <a:off x="500063" y="1143000"/>
            <a:ext cx="214312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Feux de forêts répétés d’origines humaines (culture sur brûlis etc. …) + Agriculture vivrière itinérante (°)</a:t>
            </a:r>
          </a:p>
        </p:txBody>
      </p:sp>
      <p:sp>
        <p:nvSpPr>
          <p:cNvPr id="6" name="Rectangle 5"/>
          <p:cNvSpPr/>
          <p:nvPr/>
        </p:nvSpPr>
        <p:spPr>
          <a:xfrm>
            <a:off x="6929438" y="2714625"/>
            <a:ext cx="2000250"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Coupes de bois et d’arbres  comme combustibles pour la cuisine et le chauffage domestiques (°)</a:t>
            </a:r>
          </a:p>
        </p:txBody>
      </p:sp>
      <p:sp>
        <p:nvSpPr>
          <p:cNvPr id="7" name="Rectangle 6"/>
          <p:cNvSpPr/>
          <p:nvPr/>
        </p:nvSpPr>
        <p:spPr>
          <a:xfrm>
            <a:off x="5072063" y="2071688"/>
            <a:ext cx="1643062" cy="428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Pluies acides (°)</a:t>
            </a:r>
          </a:p>
        </p:txBody>
      </p:sp>
      <p:sp>
        <p:nvSpPr>
          <p:cNvPr id="8" name="Rectangle 7"/>
          <p:cNvSpPr/>
          <p:nvPr/>
        </p:nvSpPr>
        <p:spPr>
          <a:xfrm>
            <a:off x="500063" y="2928938"/>
            <a:ext cx="2143125" cy="13573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Remplacement des forêts primaires par des  forêts cultivées mono-spécifiques (°)</a:t>
            </a:r>
          </a:p>
        </p:txBody>
      </p:sp>
      <p:sp>
        <p:nvSpPr>
          <p:cNvPr id="9" name="Rectangle 8"/>
          <p:cNvSpPr/>
          <p:nvPr/>
        </p:nvSpPr>
        <p:spPr>
          <a:xfrm>
            <a:off x="6929438" y="1143000"/>
            <a:ext cx="2000250"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Broutage des animaux domestiques (°) ou sauvages</a:t>
            </a:r>
          </a:p>
          <a:p>
            <a:pPr algn="ctr">
              <a:defRPr/>
            </a:pPr>
            <a:r>
              <a:rPr lang="fr-FR" b="0" dirty="0"/>
              <a:t>(surpâturage)</a:t>
            </a:r>
          </a:p>
        </p:txBody>
      </p:sp>
      <p:sp>
        <p:nvSpPr>
          <p:cNvPr id="10" name="Rectangle 9"/>
          <p:cNvSpPr/>
          <p:nvPr/>
        </p:nvSpPr>
        <p:spPr>
          <a:xfrm>
            <a:off x="7000875" y="4572000"/>
            <a:ext cx="1928813"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Changements climatiques (accroissements des épisodes de sècheresse etc.)</a:t>
            </a:r>
          </a:p>
        </p:txBody>
      </p:sp>
      <p:sp>
        <p:nvSpPr>
          <p:cNvPr id="11" name="Rectangle 10"/>
          <p:cNvSpPr/>
          <p:nvPr/>
        </p:nvSpPr>
        <p:spPr>
          <a:xfrm>
            <a:off x="2786063" y="4500563"/>
            <a:ext cx="1643062" cy="22145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Aléas climatiques (tempêtes, foudres, volcans …) </a:t>
            </a:r>
            <a:r>
              <a:rPr lang="fr-FR" b="0" dirty="0">
                <a:solidFill>
                  <a:srgbClr val="6600CC"/>
                </a:solidFill>
              </a:rPr>
              <a:t>mais  en général déforestation temporaire</a:t>
            </a:r>
          </a:p>
        </p:txBody>
      </p:sp>
      <p:sp>
        <p:nvSpPr>
          <p:cNvPr id="12" name="Rectangle 11"/>
          <p:cNvSpPr/>
          <p:nvPr/>
        </p:nvSpPr>
        <p:spPr>
          <a:xfrm>
            <a:off x="4572000" y="5572125"/>
            <a:ext cx="2286000" cy="5715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Maladies de certains arbres (aléas)</a:t>
            </a:r>
          </a:p>
        </p:txBody>
      </p:sp>
      <p:cxnSp>
        <p:nvCxnSpPr>
          <p:cNvPr id="13" name="Connecteur droit avec flèche 12"/>
          <p:cNvCxnSpPr/>
          <p:nvPr/>
        </p:nvCxnSpPr>
        <p:spPr>
          <a:xfrm>
            <a:off x="2643188" y="2643188"/>
            <a:ext cx="92868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5786438" y="2500313"/>
            <a:ext cx="1143000"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43188" y="3929063"/>
            <a:ext cx="64293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endCxn id="4" idx="5"/>
          </p:cNvCxnSpPr>
          <p:nvPr/>
        </p:nvCxnSpPr>
        <p:spPr>
          <a:xfrm rot="10800000">
            <a:off x="5489575" y="3986213"/>
            <a:ext cx="1511300" cy="585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flipH="1" flipV="1">
            <a:off x="3859213" y="4857750"/>
            <a:ext cx="14271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flipH="1" flipV="1">
            <a:off x="3857625" y="4214813"/>
            <a:ext cx="357188"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8625" y="4429125"/>
            <a:ext cx="2214563" cy="228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Remplacement des forêts primaires </a:t>
            </a:r>
          </a:p>
          <a:p>
            <a:pPr algn="ctr">
              <a:defRPr/>
            </a:pPr>
            <a:r>
              <a:rPr lang="fr-FR" b="0" dirty="0"/>
              <a:t>a) par des prairies pour l’élevage ou </a:t>
            </a:r>
          </a:p>
          <a:p>
            <a:pPr algn="ctr">
              <a:defRPr/>
            </a:pPr>
            <a:r>
              <a:rPr lang="fr-FR" b="0" dirty="0"/>
              <a:t>b) par des champs de cultures rentables (agro-industries) (°)</a:t>
            </a:r>
          </a:p>
        </p:txBody>
      </p:sp>
      <p:sp>
        <p:nvSpPr>
          <p:cNvPr id="24596" name="ZoneTexte 71"/>
          <p:cNvSpPr txBox="1">
            <a:spLocks noChangeArrowheads="1"/>
          </p:cNvSpPr>
          <p:nvPr/>
        </p:nvSpPr>
        <p:spPr bwMode="auto">
          <a:xfrm>
            <a:off x="4429125" y="6429375"/>
            <a:ext cx="1617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Causes humaines</a:t>
            </a:r>
          </a:p>
        </p:txBody>
      </p:sp>
      <p:sp>
        <p:nvSpPr>
          <p:cNvPr id="24597" name="ZoneTexte 72"/>
          <p:cNvSpPr txBox="1">
            <a:spLocks noChangeArrowheads="1"/>
          </p:cNvSpPr>
          <p:nvPr/>
        </p:nvSpPr>
        <p:spPr bwMode="auto">
          <a:xfrm>
            <a:off x="6000750" y="6215063"/>
            <a:ext cx="3143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u="sng">
                <a:solidFill>
                  <a:srgbClr val="6600CC"/>
                </a:solidFill>
              </a:rPr>
              <a:t>6) Causes de la déforestation </a:t>
            </a:r>
          </a:p>
          <a:p>
            <a:pPr algn="ctr" eaLnBrk="1" hangingPunct="1"/>
            <a:r>
              <a:rPr lang="fr-FR" sz="1400" b="0" i="1">
                <a:solidFill>
                  <a:srgbClr val="6600CC"/>
                </a:solidFill>
              </a:rPr>
              <a:t>© B. LISAN</a:t>
            </a:r>
          </a:p>
        </p:txBody>
      </p:sp>
      <p:sp>
        <p:nvSpPr>
          <p:cNvPr id="22" name="Rectangle 21"/>
          <p:cNvSpPr/>
          <p:nvPr/>
        </p:nvSpPr>
        <p:spPr>
          <a:xfrm>
            <a:off x="2786063" y="1143000"/>
            <a:ext cx="1928812"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Coupes d’arbres pour le bois d’œuvre (meubles, poutres …) (°)</a:t>
            </a:r>
          </a:p>
        </p:txBody>
      </p:sp>
      <p:cxnSp>
        <p:nvCxnSpPr>
          <p:cNvPr id="23" name="Connecteur droit avec flèche 22"/>
          <p:cNvCxnSpPr>
            <a:stCxn id="22" idx="2"/>
          </p:cNvCxnSpPr>
          <p:nvPr/>
        </p:nvCxnSpPr>
        <p:spPr>
          <a:xfrm rot="16200000" flipH="1">
            <a:off x="3590132" y="2661444"/>
            <a:ext cx="571500" cy="249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5000626" y="2571750"/>
            <a:ext cx="571500" cy="42862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14875" y="4429125"/>
            <a:ext cx="1571625" cy="1000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Exploitations minières et pétrolières (°)</a:t>
            </a:r>
          </a:p>
        </p:txBody>
      </p:sp>
      <p:cxnSp>
        <p:nvCxnSpPr>
          <p:cNvPr id="26" name="Connecteur droit avec flèche 25"/>
          <p:cNvCxnSpPr>
            <a:stCxn id="25" idx="0"/>
          </p:cNvCxnSpPr>
          <p:nvPr/>
        </p:nvCxnSpPr>
        <p:spPr>
          <a:xfrm rot="16200000" flipV="1">
            <a:off x="5143500" y="4071938"/>
            <a:ext cx="357187" cy="357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4" idx="6"/>
          </p:cNvCxnSpPr>
          <p:nvPr/>
        </p:nvCxnSpPr>
        <p:spPr>
          <a:xfrm rot="10800000">
            <a:off x="5929313" y="3608388"/>
            <a:ext cx="1000125"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8" idx="3"/>
            <a:endCxn id="4" idx="2"/>
          </p:cNvCxnSpPr>
          <p:nvPr/>
        </p:nvCxnSpPr>
        <p:spPr>
          <a:xfrm flipV="1">
            <a:off x="2643188" y="3608388"/>
            <a:ext cx="285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57750" y="1143000"/>
            <a:ext cx="1857375" cy="7143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Guerre, défoliants (°)</a:t>
            </a:r>
          </a:p>
        </p:txBody>
      </p:sp>
      <p:cxnSp>
        <p:nvCxnSpPr>
          <p:cNvPr id="31" name="Connecteur droit avec flèche 30"/>
          <p:cNvCxnSpPr/>
          <p:nvPr/>
        </p:nvCxnSpPr>
        <p:spPr>
          <a:xfrm rot="5400000">
            <a:off x="4251325" y="2463800"/>
            <a:ext cx="121443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40) </a:t>
            </a:r>
            <a:r>
              <a:rPr lang="fr-FR" sz="1600" u="sng" dirty="0">
                <a:solidFill>
                  <a:srgbClr val="6600CC"/>
                </a:solidFill>
              </a:rPr>
              <a:t>Annexe </a:t>
            </a:r>
            <a:r>
              <a:rPr lang="fr-FR" sz="1600" u="sng" dirty="0" smtClean="0">
                <a:solidFill>
                  <a:srgbClr val="6600CC"/>
                </a:solidFill>
              </a:rPr>
              <a:t>:</a:t>
            </a:r>
            <a:r>
              <a:rPr lang="fr-FR" sz="1600" u="sng" dirty="0">
                <a:solidFill>
                  <a:srgbClr val="6600CC"/>
                </a:solidFill>
              </a:rPr>
              <a:t> </a:t>
            </a:r>
            <a:r>
              <a:rPr lang="fr-FR" sz="1600" u="sng" dirty="0" smtClean="0">
                <a:solidFill>
                  <a:srgbClr val="6600CC"/>
                </a:solidFill>
              </a:rPr>
              <a:t>Raisons et évolution de la culture sur brûlis (en milieu tropical)</a:t>
            </a:r>
            <a:endParaRPr lang="fr-FR" sz="1600" b="0" dirty="0" smtClean="0">
              <a:solidFill>
                <a:srgbClr val="6600CC"/>
              </a:solidFill>
            </a:endParaRPr>
          </a:p>
          <a:p>
            <a:pPr eaLnBrk="1" hangingPunct="1"/>
            <a:endParaRPr lang="fr-FR" sz="1600" b="0" dirty="0" smtClean="0">
              <a:solidFill>
                <a:srgbClr val="6600CC"/>
              </a:solidFill>
            </a:endParaRPr>
          </a:p>
          <a:p>
            <a:pPr eaLnBrk="1" hangingPunct="1"/>
            <a:r>
              <a:rPr lang="fr-FR" sz="1600" b="0" u="sng" dirty="0" smtClean="0">
                <a:solidFill>
                  <a:srgbClr val="6600CC"/>
                </a:solidFill>
              </a:rPr>
              <a:t>Raisons</a:t>
            </a:r>
            <a:r>
              <a:rPr lang="fr-FR" sz="1600" b="0" dirty="0" smtClean="0">
                <a:solidFill>
                  <a:srgbClr val="6600CC"/>
                </a:solidFill>
              </a:rPr>
              <a:t> :</a:t>
            </a:r>
          </a:p>
          <a:p>
            <a:pPr marL="285750" indent="-285750" algn="just" eaLnBrk="1" hangingPunct="1">
              <a:buFont typeface="Arial" pitchFamily="34" charset="0"/>
              <a:buChar char="•"/>
            </a:pPr>
            <a:r>
              <a:rPr lang="fr-FR" sz="1600" b="0" dirty="0" smtClean="0">
                <a:solidFill>
                  <a:srgbClr val="6600CC"/>
                </a:solidFill>
              </a:rPr>
              <a:t>En zones tropicales, </a:t>
            </a:r>
            <a:r>
              <a:rPr lang="fr-FR" sz="1600" dirty="0" smtClean="0">
                <a:solidFill>
                  <a:srgbClr val="FF0000"/>
                </a:solidFill>
              </a:rPr>
              <a:t>sols</a:t>
            </a:r>
            <a:r>
              <a:rPr lang="fr-FR" sz="1600" b="0" dirty="0" smtClean="0">
                <a:solidFill>
                  <a:srgbClr val="FF0000"/>
                </a:solidFill>
              </a:rPr>
              <a:t> </a:t>
            </a:r>
            <a:r>
              <a:rPr lang="fr-FR" sz="1600" b="0" dirty="0">
                <a:solidFill>
                  <a:srgbClr val="FF0000"/>
                </a:solidFill>
              </a:rPr>
              <a:t>variés généralement </a:t>
            </a:r>
            <a:r>
              <a:rPr lang="fr-FR" sz="1600" dirty="0">
                <a:solidFill>
                  <a:srgbClr val="FF0000"/>
                </a:solidFill>
              </a:rPr>
              <a:t>pauvres apportant peu de nutriments</a:t>
            </a:r>
            <a:r>
              <a:rPr lang="fr-FR" sz="1600" b="0" dirty="0">
                <a:solidFill>
                  <a:srgbClr val="6600CC"/>
                </a:solidFill>
              </a:rPr>
              <a:t>.</a:t>
            </a:r>
          </a:p>
          <a:p>
            <a:pPr marL="285750" indent="-285750" algn="just" eaLnBrk="1" hangingPunct="1">
              <a:buFont typeface="Arial" pitchFamily="34" charset="0"/>
              <a:buChar char="•"/>
            </a:pPr>
            <a:r>
              <a:rPr lang="fr-FR" sz="1600" b="0" dirty="0">
                <a:solidFill>
                  <a:srgbClr val="FF0000"/>
                </a:solidFill>
              </a:rPr>
              <a:t>présence de </a:t>
            </a:r>
            <a:r>
              <a:rPr lang="fr-FR" sz="1600" dirty="0">
                <a:solidFill>
                  <a:srgbClr val="FF0000"/>
                </a:solidFill>
              </a:rPr>
              <a:t>nombreuses espèces potentiellement concurrentes </a:t>
            </a:r>
            <a:r>
              <a:rPr lang="fr-FR" sz="1600" b="0" dirty="0">
                <a:solidFill>
                  <a:srgbClr val="FF0000"/>
                </a:solidFill>
              </a:rPr>
              <a:t>pour </a:t>
            </a:r>
            <a:r>
              <a:rPr lang="fr-FR" sz="1600" b="0" dirty="0" smtClean="0">
                <a:solidFill>
                  <a:srgbClr val="FF0000"/>
                </a:solidFill>
              </a:rPr>
              <a:t>cultures </a:t>
            </a:r>
            <a:r>
              <a:rPr lang="fr-FR" sz="1600" b="0" dirty="0">
                <a:solidFill>
                  <a:srgbClr val="FF0000"/>
                </a:solidFill>
              </a:rPr>
              <a:t>vivrières</a:t>
            </a:r>
            <a:r>
              <a:rPr lang="fr-FR" sz="1600" b="0" dirty="0">
                <a:solidFill>
                  <a:srgbClr val="6600CC"/>
                </a:solidFill>
              </a:rPr>
              <a:t>.</a:t>
            </a:r>
          </a:p>
          <a:p>
            <a:pPr marL="285750" indent="-285750" algn="just" eaLnBrk="1" hangingPunct="1">
              <a:buFont typeface="Arial" pitchFamily="34" charset="0"/>
              <a:buChar char="•"/>
            </a:pPr>
            <a:r>
              <a:rPr lang="fr-FR" sz="1600" b="0" dirty="0">
                <a:solidFill>
                  <a:srgbClr val="6600CC"/>
                </a:solidFill>
              </a:rPr>
              <a:t>Par le </a:t>
            </a:r>
            <a:r>
              <a:rPr lang="fr-FR" sz="1600" dirty="0">
                <a:solidFill>
                  <a:srgbClr val="6600CC"/>
                </a:solidFill>
              </a:rPr>
              <a:t>brûlis</a:t>
            </a:r>
            <a:r>
              <a:rPr lang="fr-FR" sz="1600" b="0" dirty="0">
                <a:solidFill>
                  <a:srgbClr val="6600CC"/>
                </a:solidFill>
              </a:rPr>
              <a:t>, </a:t>
            </a:r>
            <a:r>
              <a:rPr lang="fr-FR" sz="1600" dirty="0">
                <a:solidFill>
                  <a:srgbClr val="6600CC"/>
                </a:solidFill>
              </a:rPr>
              <a:t>élimination des espèces concurrentes et concentration des </a:t>
            </a:r>
            <a:r>
              <a:rPr lang="fr-FR" sz="1600" dirty="0" smtClean="0">
                <a:solidFill>
                  <a:srgbClr val="6600CC"/>
                </a:solidFill>
              </a:rPr>
              <a:t>nutriments</a:t>
            </a:r>
            <a:r>
              <a:rPr lang="fr-FR" sz="1600" b="0" dirty="0" smtClean="0">
                <a:solidFill>
                  <a:srgbClr val="6600CC"/>
                </a:solidFill>
              </a:rPr>
              <a:t>.</a:t>
            </a:r>
            <a:endParaRPr lang="fr-FR" sz="1600" b="0" dirty="0">
              <a:solidFill>
                <a:srgbClr val="6600CC"/>
              </a:solidFill>
            </a:endParaRPr>
          </a:p>
          <a:p>
            <a:pPr marL="285750" indent="-285750" algn="just" eaLnBrk="1" hangingPunct="1">
              <a:buFont typeface="Arial" pitchFamily="34" charset="0"/>
              <a:buChar char="•"/>
            </a:pPr>
            <a:r>
              <a:rPr lang="fr-FR" sz="1600" b="0" i="1" dirty="0" smtClean="0">
                <a:solidFill>
                  <a:srgbClr val="6600CC"/>
                </a:solidFill>
              </a:rPr>
              <a:t>Création </a:t>
            </a:r>
            <a:r>
              <a:rPr lang="fr-FR" sz="1600" b="0" i="1" dirty="0">
                <a:solidFill>
                  <a:srgbClr val="6600CC"/>
                </a:solidFill>
              </a:rPr>
              <a:t>de zones variées plus productives que la forêt originelle.</a:t>
            </a:r>
          </a:p>
          <a:p>
            <a:pPr marL="285750" indent="-285750" algn="just" eaLnBrk="1" hangingPunct="1">
              <a:buFont typeface="Arial" pitchFamily="34" charset="0"/>
              <a:buChar char="•"/>
            </a:pPr>
            <a:r>
              <a:rPr lang="fr-FR" sz="1600" b="0" i="1" dirty="0">
                <a:solidFill>
                  <a:srgbClr val="6600CC"/>
                </a:solidFill>
              </a:rPr>
              <a:t>Si d'échec culture dans l'une des zones, recours à une </a:t>
            </a:r>
            <a:r>
              <a:rPr lang="fr-FR" sz="1600" b="0" i="1" dirty="0" smtClean="0">
                <a:solidFill>
                  <a:srgbClr val="6600CC"/>
                </a:solidFill>
              </a:rPr>
              <a:t>autre, </a:t>
            </a:r>
            <a:r>
              <a:rPr lang="fr-FR" sz="1600" b="0" i="1" dirty="0">
                <a:solidFill>
                  <a:srgbClr val="6600CC"/>
                </a:solidFill>
              </a:rPr>
              <a:t>pour </a:t>
            </a:r>
            <a:r>
              <a:rPr lang="fr-FR" sz="1600" b="0" i="1" dirty="0" smtClean="0">
                <a:solidFill>
                  <a:srgbClr val="6600CC"/>
                </a:solidFill>
              </a:rPr>
              <a:t>l'approvisionnement.</a:t>
            </a:r>
          </a:p>
          <a:p>
            <a:pPr eaLnBrk="1" hangingPunct="1"/>
            <a:endParaRPr lang="fr-FR" sz="1600" b="0" dirty="0" smtClean="0">
              <a:solidFill>
                <a:srgbClr val="6600CC"/>
              </a:solidFill>
            </a:endParaRPr>
          </a:p>
          <a:p>
            <a:pPr eaLnBrk="1" hangingPunct="1"/>
            <a:r>
              <a:rPr lang="fr-FR" sz="1600" b="0" u="sng" dirty="0" smtClean="0">
                <a:solidFill>
                  <a:srgbClr val="6600CC"/>
                </a:solidFill>
              </a:rPr>
              <a:t>Evolution</a:t>
            </a:r>
            <a:r>
              <a:rPr lang="fr-FR" sz="1600" b="0" dirty="0" smtClean="0">
                <a:solidFill>
                  <a:srgbClr val="6600CC"/>
                </a:solidFill>
              </a:rPr>
              <a:t> :</a:t>
            </a:r>
          </a:p>
          <a:p>
            <a:pPr algn="just"/>
            <a:r>
              <a:rPr lang="fr-FR" sz="1600" b="0" dirty="0" smtClean="0">
                <a:solidFill>
                  <a:srgbClr val="6600CC"/>
                </a:solidFill>
              </a:rPr>
              <a:t>1 parcelle défrichée et semée année N, 2 parcelles </a:t>
            </a:r>
            <a:r>
              <a:rPr lang="fr-FR" sz="1600" b="0" dirty="0">
                <a:solidFill>
                  <a:srgbClr val="6600CC"/>
                </a:solidFill>
              </a:rPr>
              <a:t>défrichées N-1 &amp; N-2 </a:t>
            </a:r>
            <a:r>
              <a:rPr lang="fr-FR" sz="1600" b="0" dirty="0" smtClean="0">
                <a:solidFill>
                  <a:srgbClr val="6600CC"/>
                </a:solidFill>
              </a:rPr>
              <a:t>(au rendements </a:t>
            </a:r>
            <a:r>
              <a:rPr lang="fr-FR" sz="1600" b="0" dirty="0">
                <a:solidFill>
                  <a:srgbClr val="6600CC"/>
                </a:solidFill>
              </a:rPr>
              <a:t>plus faibles) et </a:t>
            </a:r>
            <a:r>
              <a:rPr lang="fr-FR" sz="1600" b="0" dirty="0" smtClean="0">
                <a:solidFill>
                  <a:srgbClr val="6600CC"/>
                </a:solidFill>
              </a:rPr>
              <a:t>le </a:t>
            </a:r>
            <a:r>
              <a:rPr lang="fr-FR" sz="1600" b="0" dirty="0">
                <a:solidFill>
                  <a:srgbClr val="6600CC"/>
                </a:solidFill>
              </a:rPr>
              <a:t>reste en friche ou en </a:t>
            </a:r>
            <a:r>
              <a:rPr lang="fr-FR" sz="1600" b="0" dirty="0" smtClean="0">
                <a:solidFill>
                  <a:srgbClr val="6600CC"/>
                </a:solidFill>
              </a:rPr>
              <a:t>forêt. </a:t>
            </a:r>
            <a:r>
              <a:rPr lang="fr-FR" sz="1600" b="0" dirty="0">
                <a:solidFill>
                  <a:srgbClr val="7030A0"/>
                </a:solidFill>
              </a:rPr>
              <a:t>Pour maintenir </a:t>
            </a:r>
            <a:r>
              <a:rPr lang="fr-FR" sz="1600" b="0" dirty="0" smtClean="0">
                <a:solidFill>
                  <a:srgbClr val="7030A0"/>
                </a:solidFill>
              </a:rPr>
              <a:t>le système du brûlis, </a:t>
            </a:r>
            <a:r>
              <a:rPr lang="fr-FR" sz="1600" b="0" dirty="0">
                <a:solidFill>
                  <a:srgbClr val="7030A0"/>
                </a:solidFill>
              </a:rPr>
              <a:t>il faut environ 20 hectares de friche et de </a:t>
            </a:r>
            <a:r>
              <a:rPr lang="fr-FR" sz="1600" b="0" u="sng" dirty="0" smtClean="0">
                <a:solidFill>
                  <a:srgbClr val="7030A0"/>
                </a:solidFill>
                <a:hlinkClick r:id="rId2" tooltip="Forêt"/>
              </a:rPr>
              <a:t>forêt</a:t>
            </a:r>
            <a:r>
              <a:rPr lang="fr-FR" sz="1600" b="0" u="sng" dirty="0" smtClean="0">
                <a:solidFill>
                  <a:srgbClr val="7030A0"/>
                </a:solidFill>
              </a:rPr>
              <a:t>,</a:t>
            </a:r>
            <a:r>
              <a:rPr lang="fr-FR" sz="1600" b="0" dirty="0" smtClean="0">
                <a:solidFill>
                  <a:srgbClr val="7030A0"/>
                </a:solidFill>
              </a:rPr>
              <a:t> </a:t>
            </a:r>
            <a:r>
              <a:rPr lang="fr-FR" sz="1600" b="0" dirty="0">
                <a:solidFill>
                  <a:srgbClr val="7030A0"/>
                </a:solidFill>
              </a:rPr>
              <a:t>pour 3 hectares cultivés</a:t>
            </a:r>
            <a:r>
              <a:rPr lang="fr-FR" sz="1600" b="0" dirty="0" smtClean="0">
                <a:solidFill>
                  <a:srgbClr val="7030A0"/>
                </a:solidFill>
              </a:rPr>
              <a:t>. </a:t>
            </a:r>
          </a:p>
          <a:p>
            <a:pPr algn="just"/>
            <a:r>
              <a:rPr lang="fr-FR" sz="1600" b="0" dirty="0" smtClean="0">
                <a:solidFill>
                  <a:srgbClr val="7030A0"/>
                </a:solidFill>
              </a:rPr>
              <a:t>Et on </a:t>
            </a:r>
            <a:r>
              <a:rPr lang="fr-FR" sz="1600" b="0" dirty="0">
                <a:solidFill>
                  <a:srgbClr val="7030A0"/>
                </a:solidFill>
              </a:rPr>
              <a:t>laisse la forêt se régénérer sur 20 ans, puis on la brûle de nouveau pour l'exploiter 3 ans</a:t>
            </a:r>
            <a:r>
              <a:rPr lang="fr-FR" sz="1600" b="0" dirty="0" smtClean="0">
                <a:solidFill>
                  <a:srgbClr val="7030A0"/>
                </a:solidFill>
              </a:rPr>
              <a:t>. </a:t>
            </a:r>
          </a:p>
          <a:p>
            <a:pPr algn="just"/>
            <a:r>
              <a:rPr lang="fr-FR" sz="1600" b="0" dirty="0" smtClean="0">
                <a:solidFill>
                  <a:srgbClr val="FF0000"/>
                </a:solidFill>
              </a:rPr>
              <a:t>En </a:t>
            </a:r>
            <a:r>
              <a:rPr lang="fr-FR" sz="1600" b="0" dirty="0">
                <a:solidFill>
                  <a:srgbClr val="FF0000"/>
                </a:solidFill>
              </a:rPr>
              <a:t>cas d'accroissement de la population</a:t>
            </a:r>
            <a:r>
              <a:rPr lang="fr-FR" sz="1600" b="0" dirty="0">
                <a:solidFill>
                  <a:srgbClr val="7030A0"/>
                </a:solidFill>
              </a:rPr>
              <a:t>, </a:t>
            </a:r>
            <a:r>
              <a:rPr lang="fr-FR" sz="1600" b="0" dirty="0" smtClean="0">
                <a:solidFill>
                  <a:srgbClr val="7030A0"/>
                </a:solidFill>
              </a:rPr>
              <a:t>ce système peut </a:t>
            </a:r>
            <a:r>
              <a:rPr lang="fr-FR" sz="1600" b="0" dirty="0">
                <a:solidFill>
                  <a:srgbClr val="7030A0"/>
                </a:solidFill>
              </a:rPr>
              <a:t>entrer </a:t>
            </a:r>
            <a:r>
              <a:rPr lang="fr-FR" sz="1600" b="0" dirty="0" smtClean="0">
                <a:solidFill>
                  <a:srgbClr val="7030A0"/>
                </a:solidFill>
              </a:rPr>
              <a:t>dans </a:t>
            </a:r>
            <a:r>
              <a:rPr lang="fr-FR" sz="1600" b="0" dirty="0">
                <a:solidFill>
                  <a:srgbClr val="7030A0"/>
                </a:solidFill>
              </a:rPr>
              <a:t>un </a:t>
            </a:r>
            <a:r>
              <a:rPr lang="fr-FR" sz="1600" b="0" u="sng" dirty="0">
                <a:solidFill>
                  <a:srgbClr val="7030A0"/>
                </a:solidFill>
                <a:hlinkClick r:id="rId3" tooltip="Cercle vicieux"/>
              </a:rPr>
              <a:t>cercle vicieux</a:t>
            </a:r>
            <a:r>
              <a:rPr lang="fr-FR" sz="1600" b="0" dirty="0">
                <a:solidFill>
                  <a:srgbClr val="7030A0"/>
                </a:solidFill>
              </a:rPr>
              <a:t> :</a:t>
            </a:r>
          </a:p>
          <a:p>
            <a:pPr lvl="0" algn="just"/>
            <a:r>
              <a:rPr lang="fr-FR" sz="1600" b="0" dirty="0" smtClean="0">
                <a:solidFill>
                  <a:srgbClr val="7030A0"/>
                </a:solidFill>
              </a:rPr>
              <a:t>Car il y a alors augmentation </a:t>
            </a:r>
            <a:r>
              <a:rPr lang="fr-FR" sz="1600" b="0" dirty="0">
                <a:solidFill>
                  <a:srgbClr val="7030A0"/>
                </a:solidFill>
              </a:rPr>
              <a:t>de la surface défrichée chaque </a:t>
            </a:r>
            <a:r>
              <a:rPr lang="fr-FR" sz="1600" b="0" dirty="0" smtClean="0">
                <a:solidFill>
                  <a:srgbClr val="7030A0"/>
                </a:solidFill>
              </a:rPr>
              <a:t>année :</a:t>
            </a:r>
            <a:endParaRPr lang="fr-FR" sz="1600" b="0" dirty="0">
              <a:solidFill>
                <a:srgbClr val="7030A0"/>
              </a:solidFill>
            </a:endParaRPr>
          </a:p>
          <a:p>
            <a:pPr lvl="0" algn="just"/>
            <a:r>
              <a:rPr lang="fr-FR" sz="1600" b="0" dirty="0">
                <a:solidFill>
                  <a:srgbClr val="7030A0"/>
                </a:solidFill>
              </a:rPr>
              <a:t>⇒donc diminution de la part de friche et </a:t>
            </a:r>
            <a:r>
              <a:rPr lang="fr-FR" sz="1600" b="0" dirty="0" smtClean="0">
                <a:solidFill>
                  <a:srgbClr val="7030A0"/>
                </a:solidFill>
              </a:rPr>
              <a:t>forêt,</a:t>
            </a:r>
            <a:endParaRPr lang="fr-FR" sz="1600" b="0" dirty="0">
              <a:solidFill>
                <a:srgbClr val="7030A0"/>
              </a:solidFill>
            </a:endParaRPr>
          </a:p>
          <a:p>
            <a:pPr lvl="0" algn="just"/>
            <a:r>
              <a:rPr lang="fr-FR" sz="1600" b="0" dirty="0">
                <a:solidFill>
                  <a:srgbClr val="7030A0"/>
                </a:solidFill>
              </a:rPr>
              <a:t>⇒donc retour sur une parcelle cultivée </a:t>
            </a:r>
            <a:r>
              <a:rPr lang="fr-FR" sz="1600" b="0" dirty="0" smtClean="0">
                <a:solidFill>
                  <a:srgbClr val="7030A0"/>
                </a:solidFill>
              </a:rPr>
              <a:t>auparavant, </a:t>
            </a:r>
            <a:r>
              <a:rPr lang="fr-FR" sz="1600" b="0" dirty="0">
                <a:solidFill>
                  <a:srgbClr val="7030A0"/>
                </a:solidFill>
              </a:rPr>
              <a:t>plus </a:t>
            </a:r>
            <a:r>
              <a:rPr lang="fr-FR" sz="1600" b="0" dirty="0" smtClean="0">
                <a:solidFill>
                  <a:srgbClr val="7030A0"/>
                </a:solidFill>
              </a:rPr>
              <a:t>rapidement,</a:t>
            </a:r>
            <a:endParaRPr lang="fr-FR" sz="1600" b="0" dirty="0">
              <a:solidFill>
                <a:srgbClr val="7030A0"/>
              </a:solidFill>
            </a:endParaRPr>
          </a:p>
          <a:p>
            <a:pPr lvl="0" algn="just"/>
            <a:r>
              <a:rPr lang="fr-FR" sz="1600" b="0" dirty="0">
                <a:solidFill>
                  <a:srgbClr val="7030A0"/>
                </a:solidFill>
              </a:rPr>
              <a:t>⇒donc diminution des </a:t>
            </a:r>
            <a:r>
              <a:rPr lang="fr-FR" sz="1600" b="0" u="sng" dirty="0">
                <a:solidFill>
                  <a:srgbClr val="7030A0"/>
                </a:solidFill>
                <a:hlinkClick r:id="rId4" tooltip="Rendement"/>
              </a:rPr>
              <a:t>rendements</a:t>
            </a:r>
            <a:r>
              <a:rPr lang="fr-FR" sz="1600" b="0" dirty="0">
                <a:solidFill>
                  <a:srgbClr val="7030A0"/>
                </a:solidFill>
              </a:rPr>
              <a:t> </a:t>
            </a:r>
            <a:r>
              <a:rPr lang="fr-FR" sz="1600" b="0" i="1" dirty="0">
                <a:solidFill>
                  <a:srgbClr val="7030A0"/>
                </a:solidFill>
              </a:rPr>
              <a:t>car la fertilité n'a pas été assez </a:t>
            </a:r>
            <a:r>
              <a:rPr lang="fr-FR" sz="1600" b="0" i="1" dirty="0" smtClean="0">
                <a:solidFill>
                  <a:srgbClr val="7030A0"/>
                </a:solidFill>
              </a:rPr>
              <a:t>renouvelée</a:t>
            </a:r>
            <a:r>
              <a:rPr lang="fr-FR" sz="1600" b="0" dirty="0" smtClean="0">
                <a:solidFill>
                  <a:srgbClr val="7030A0"/>
                </a:solidFill>
              </a:rPr>
              <a:t>,</a:t>
            </a:r>
            <a:endParaRPr lang="fr-FR" sz="1600" b="0" dirty="0">
              <a:solidFill>
                <a:srgbClr val="7030A0"/>
              </a:solidFill>
            </a:endParaRPr>
          </a:p>
          <a:p>
            <a:pPr lvl="0" algn="just"/>
            <a:r>
              <a:rPr lang="fr-FR" sz="1600" b="0" dirty="0">
                <a:solidFill>
                  <a:srgbClr val="7030A0"/>
                </a:solidFill>
              </a:rPr>
              <a:t>⇒donc augmentation de la surface cultivée pour </a:t>
            </a:r>
            <a:r>
              <a:rPr lang="fr-FR" sz="1600" b="0" i="1" dirty="0">
                <a:solidFill>
                  <a:srgbClr val="7030A0"/>
                </a:solidFill>
              </a:rPr>
              <a:t>compenser la baisse de </a:t>
            </a:r>
            <a:r>
              <a:rPr lang="fr-FR" sz="1600" b="0" i="1" dirty="0" smtClean="0">
                <a:solidFill>
                  <a:srgbClr val="7030A0"/>
                </a:solidFill>
              </a:rPr>
              <a:t>rendement </a:t>
            </a:r>
            <a:r>
              <a:rPr lang="fr-FR" sz="1600" b="0" dirty="0" smtClean="0">
                <a:solidFill>
                  <a:srgbClr val="7030A0"/>
                </a:solidFill>
              </a:rPr>
              <a:t>etc.</a:t>
            </a:r>
          </a:p>
          <a:p>
            <a:pPr lvl="0" algn="just"/>
            <a:r>
              <a:rPr lang="fr-FR" sz="1600" b="0" dirty="0">
                <a:solidFill>
                  <a:srgbClr val="7030A0"/>
                </a:solidFill>
              </a:rPr>
              <a:t>À terme, </a:t>
            </a:r>
            <a:r>
              <a:rPr lang="fr-FR" sz="1600" b="0" dirty="0">
                <a:solidFill>
                  <a:srgbClr val="FF0000"/>
                </a:solidFill>
              </a:rPr>
              <a:t>en cas de pression trop importante, le brûlis peut aboutir à la disparition de la forêt</a:t>
            </a:r>
            <a:r>
              <a:rPr lang="fr-FR" sz="1600" b="0" dirty="0">
                <a:solidFill>
                  <a:srgbClr val="7030A0"/>
                </a:solidFill>
              </a:rPr>
              <a:t>.</a:t>
            </a:r>
          </a:p>
          <a:p>
            <a:pPr algn="just" eaLnBrk="1" hangingPunct="1"/>
            <a:endParaRPr lang="fr-FR" sz="1100" b="0" dirty="0" smtClean="0">
              <a:solidFill>
                <a:srgbClr val="6600CC"/>
              </a:solidFill>
            </a:endParaRPr>
          </a:p>
          <a:p>
            <a:pPr algn="just" eaLnBrk="1" hangingPunct="1"/>
            <a:r>
              <a:rPr lang="fr-FR" sz="1100" b="0" dirty="0" smtClean="0">
                <a:solidFill>
                  <a:srgbClr val="6600CC"/>
                </a:solidFill>
              </a:rPr>
              <a:t>Ex.: disparition d’une partie </a:t>
            </a:r>
            <a:r>
              <a:rPr lang="fr-FR" sz="1100" b="0" dirty="0">
                <a:solidFill>
                  <a:srgbClr val="6600CC"/>
                </a:solidFill>
              </a:rPr>
              <a:t>de la forêt méditerranéenne au </a:t>
            </a:r>
            <a:r>
              <a:rPr lang="fr-FR" sz="1100" b="0" u="sng" dirty="0">
                <a:solidFill>
                  <a:srgbClr val="6600CC"/>
                </a:solidFill>
                <a:hlinkClick r:id="rId5" tooltip="Néolithique"/>
              </a:rPr>
              <a:t>Néolithique</a:t>
            </a:r>
            <a:r>
              <a:rPr lang="fr-FR" sz="1100" b="0" dirty="0">
                <a:solidFill>
                  <a:srgbClr val="6600CC"/>
                </a:solidFill>
              </a:rPr>
              <a:t>, laissant la place aux formations dégradées (</a:t>
            </a:r>
            <a:r>
              <a:rPr lang="fr-FR" sz="1100" b="0" u="sng" dirty="0">
                <a:solidFill>
                  <a:srgbClr val="6600CC"/>
                </a:solidFill>
                <a:hlinkClick r:id="rId6" tooltip="Garrigue"/>
              </a:rPr>
              <a:t>garrigue</a:t>
            </a:r>
            <a:r>
              <a:rPr lang="fr-FR" sz="1100" b="0" dirty="0">
                <a:solidFill>
                  <a:srgbClr val="6600CC"/>
                </a:solidFill>
              </a:rPr>
              <a:t>, </a:t>
            </a:r>
            <a:r>
              <a:rPr lang="fr-FR" sz="1100" b="0" u="sng" dirty="0">
                <a:solidFill>
                  <a:srgbClr val="6600CC"/>
                </a:solidFill>
                <a:hlinkClick r:id="rId7" tooltip="Maquis (botanique)"/>
              </a:rPr>
              <a:t>maquis</a:t>
            </a:r>
            <a:r>
              <a:rPr lang="fr-FR" sz="1100" b="0" dirty="0" smtClean="0">
                <a:solidFill>
                  <a:srgbClr val="6600CC"/>
                </a:solidFill>
              </a:rPr>
              <a:t>).</a:t>
            </a: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270</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87920769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40) </a:t>
            </a:r>
            <a:r>
              <a:rPr lang="fr-FR" sz="1600" u="sng" dirty="0">
                <a:solidFill>
                  <a:srgbClr val="6600CC"/>
                </a:solidFill>
              </a:rPr>
              <a:t>Annexe </a:t>
            </a:r>
            <a:r>
              <a:rPr lang="fr-FR" sz="1600" u="sng" dirty="0" smtClean="0">
                <a:solidFill>
                  <a:srgbClr val="6600CC"/>
                </a:solidFill>
              </a:rPr>
              <a:t>:</a:t>
            </a:r>
            <a:r>
              <a:rPr lang="fr-FR" sz="1600" u="sng" dirty="0">
                <a:solidFill>
                  <a:srgbClr val="6600CC"/>
                </a:solidFill>
              </a:rPr>
              <a:t> </a:t>
            </a:r>
            <a:r>
              <a:rPr lang="fr-FR" sz="1600" u="sng" dirty="0" smtClean="0">
                <a:solidFill>
                  <a:srgbClr val="6600CC"/>
                </a:solidFill>
              </a:rPr>
              <a:t>Raisons et évolution de la culture sur brûlis (en milieu tropical) (suite &amp; fin)</a:t>
            </a:r>
            <a:endParaRPr lang="fr-FR" sz="1600" b="0" dirty="0" smtClean="0">
              <a:solidFill>
                <a:srgbClr val="6600CC"/>
              </a:solidFill>
            </a:endParaRPr>
          </a:p>
          <a:p>
            <a:pPr eaLnBrk="1" hangingPunct="1"/>
            <a:endParaRPr lang="fr-FR" sz="16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271</a:t>
            </a:fld>
            <a:endParaRPr lang="fr-FR" sz="1200" b="0" dirty="0">
              <a:solidFill>
                <a:schemeClr val="tx1">
                  <a:tint val="75000"/>
                </a:schemeClr>
              </a:solidFill>
              <a:latin typeface="Times New Roman" pitchFamily="18" charset="0"/>
            </a:endParaRPr>
          </a:p>
        </p:txBody>
      </p:sp>
      <p:sp>
        <p:nvSpPr>
          <p:cNvPr id="5" name="Rectangle 4"/>
          <p:cNvSpPr/>
          <p:nvPr/>
        </p:nvSpPr>
        <p:spPr>
          <a:xfrm>
            <a:off x="107504" y="6211669"/>
            <a:ext cx="9036496" cy="646331"/>
          </a:xfrm>
          <a:prstGeom prst="rect">
            <a:avLst/>
          </a:prstGeom>
        </p:spPr>
        <p:txBody>
          <a:bodyPr wrap="square">
            <a:spAutoFit/>
          </a:bodyPr>
          <a:lstStyle/>
          <a:p>
            <a:pPr eaLnBrk="1" hangingPunct="1"/>
            <a:r>
              <a:rPr lang="fr-FR" sz="1200" b="0" dirty="0" smtClean="0">
                <a:solidFill>
                  <a:srgbClr val="7030A0"/>
                </a:solidFill>
              </a:rPr>
              <a:t>Source : a) </a:t>
            </a:r>
            <a:r>
              <a:rPr lang="fr-FR" sz="1200" b="0" i="1" dirty="0" smtClean="0">
                <a:solidFill>
                  <a:srgbClr val="7030A0"/>
                </a:solidFill>
              </a:rPr>
              <a:t>Brûlis</a:t>
            </a:r>
            <a:r>
              <a:rPr lang="fr-FR" sz="1200" b="0" dirty="0" smtClean="0">
                <a:solidFill>
                  <a:srgbClr val="7030A0"/>
                </a:solidFill>
              </a:rPr>
              <a:t>, </a:t>
            </a:r>
            <a:r>
              <a:rPr lang="fr-FR" sz="1200" b="0" u="sng" dirty="0" smtClean="0">
                <a:hlinkClick r:id="rId2"/>
              </a:rPr>
              <a:t>http://fr.wikipedia.org/wiki/Br%C3%BBlis</a:t>
            </a:r>
            <a:r>
              <a:rPr lang="fr-FR" sz="1200" b="0" dirty="0" smtClean="0"/>
              <a:t> </a:t>
            </a:r>
            <a:endParaRPr lang="fr-FR" sz="1200" b="0" dirty="0" smtClean="0">
              <a:solidFill>
                <a:srgbClr val="7030A0"/>
              </a:solidFill>
            </a:endParaRPr>
          </a:p>
          <a:p>
            <a:pPr eaLnBrk="1" hangingPunct="1"/>
            <a:r>
              <a:rPr lang="fr-FR" sz="1200" b="0" dirty="0" smtClean="0">
                <a:solidFill>
                  <a:srgbClr val="7030A0"/>
                </a:solidFill>
              </a:rPr>
              <a:t>b) </a:t>
            </a:r>
            <a:r>
              <a:rPr lang="fr-FR" sz="1200" b="0" i="1" dirty="0" smtClean="0">
                <a:solidFill>
                  <a:srgbClr val="7030A0"/>
                </a:solidFill>
              </a:rPr>
              <a:t>Analyse-diagnostic des systèmes agraires passés et actuels d'un village de la région de Kita au Mali, </a:t>
            </a:r>
            <a:r>
              <a:rPr lang="fr-FR" sz="1200" b="0" dirty="0" smtClean="0">
                <a:solidFill>
                  <a:srgbClr val="7030A0"/>
                </a:solidFill>
              </a:rPr>
              <a:t>Valentine </a:t>
            </a:r>
            <a:r>
              <a:rPr lang="fr-FR" sz="1200" b="0" dirty="0" err="1" smtClean="0">
                <a:solidFill>
                  <a:srgbClr val="7030A0"/>
                </a:solidFill>
              </a:rPr>
              <a:t>Ferault</a:t>
            </a:r>
            <a:r>
              <a:rPr lang="fr-FR" sz="1200" b="0" dirty="0" smtClean="0">
                <a:solidFill>
                  <a:srgbClr val="7030A0"/>
                </a:solidFill>
              </a:rPr>
              <a:t>, FAO, </a:t>
            </a:r>
            <a:r>
              <a:rPr lang="fr-FR" sz="1200" b="0" dirty="0" smtClean="0">
                <a:solidFill>
                  <a:srgbClr val="7030A0"/>
                </a:solidFill>
                <a:hlinkClick r:id="rId3"/>
              </a:rPr>
              <a:t>http://www.fao.org/docrep/005/Y8999T/y8999t0o.htm</a:t>
            </a:r>
            <a:r>
              <a:rPr lang="fr-FR" sz="1200" b="0" dirty="0" smtClean="0">
                <a:solidFill>
                  <a:srgbClr val="7030A0"/>
                </a:solidFill>
              </a:rPr>
              <a:t> </a:t>
            </a:r>
            <a:endParaRPr lang="fr-FR" sz="1200" b="0" dirty="0">
              <a:solidFill>
                <a:srgbClr val="7030A0"/>
              </a:solidFill>
            </a:endParaRPr>
          </a:p>
        </p:txBody>
      </p:sp>
      <p:sp>
        <p:nvSpPr>
          <p:cNvPr id="6" name="ZoneTexte 5"/>
          <p:cNvSpPr txBox="1"/>
          <p:nvPr/>
        </p:nvSpPr>
        <p:spPr>
          <a:xfrm>
            <a:off x="215008" y="5733256"/>
            <a:ext cx="8928992" cy="461665"/>
          </a:xfrm>
          <a:prstGeom prst="rect">
            <a:avLst/>
          </a:prstGeom>
          <a:noFill/>
        </p:spPr>
        <p:txBody>
          <a:bodyPr wrap="square" rtlCol="0">
            <a:spAutoFit/>
          </a:bodyPr>
          <a:lstStyle/>
          <a:p>
            <a:pPr algn="ctr"/>
            <a:r>
              <a:rPr lang="fr-FR" sz="1200" b="0" dirty="0" smtClean="0">
                <a:solidFill>
                  <a:srgbClr val="6600CC"/>
                </a:solidFill>
              </a:rPr>
              <a:t>Dégradation et rétablissement dans les systèmes de culture itinérante sur brûlis en relation avec l'intervalle de récolte, quand aucune intervention agronomique n'est faite. Mis à jour d'après Guillemin </a:t>
            </a:r>
            <a:r>
              <a:rPr lang="en-US" sz="1200" b="0" dirty="0" smtClean="0">
                <a:solidFill>
                  <a:srgbClr val="6600CC"/>
                </a:solidFill>
              </a:rPr>
              <a:t>(1956) </a:t>
            </a:r>
            <a:r>
              <a:rPr lang="fr-FR" sz="1200" b="0" dirty="0" smtClean="0">
                <a:solidFill>
                  <a:srgbClr val="6600CC"/>
                </a:solidFill>
              </a:rPr>
              <a:t>(Hauser &amp; </a:t>
            </a:r>
            <a:r>
              <a:rPr lang="fr-FR" sz="1200" b="0" dirty="0" err="1" smtClean="0">
                <a:solidFill>
                  <a:srgbClr val="6600CC"/>
                </a:solidFill>
              </a:rPr>
              <a:t>Norgrove</a:t>
            </a:r>
            <a:r>
              <a:rPr lang="fr-FR" sz="1200" b="0" dirty="0" smtClean="0">
                <a:solidFill>
                  <a:srgbClr val="6600CC"/>
                </a:solidFill>
              </a:rPr>
              <a:t>, 2001).</a:t>
            </a:r>
            <a:endParaRPr lang="fr-FR" sz="1200" b="0" dirty="0">
              <a:solidFill>
                <a:srgbClr val="6600CC"/>
              </a:solidFill>
            </a:endParaRPr>
          </a:p>
        </p:txBody>
      </p:sp>
      <p:pic>
        <p:nvPicPr>
          <p:cNvPr id="7" name="Image 6" descr="recolte2_s.jpg"/>
          <p:cNvPicPr>
            <a:picLocks noChangeAspect="1"/>
          </p:cNvPicPr>
          <p:nvPr/>
        </p:nvPicPr>
        <p:blipFill>
          <a:blip r:embed="rId4" cstate="print"/>
          <a:stretch>
            <a:fillRect/>
          </a:stretch>
        </p:blipFill>
        <p:spPr>
          <a:xfrm>
            <a:off x="1979712" y="1196752"/>
            <a:ext cx="4345807" cy="4533396"/>
          </a:xfrm>
          <a:prstGeom prst="rect">
            <a:avLst/>
          </a:prstGeom>
        </p:spPr>
      </p:pic>
      <p:sp>
        <p:nvSpPr>
          <p:cNvPr id="8" name="ZoneTexte 7"/>
          <p:cNvSpPr txBox="1"/>
          <p:nvPr/>
        </p:nvSpPr>
        <p:spPr>
          <a:xfrm>
            <a:off x="3131840" y="5517232"/>
            <a:ext cx="1321324" cy="276999"/>
          </a:xfrm>
          <a:prstGeom prst="rect">
            <a:avLst/>
          </a:prstGeom>
          <a:noFill/>
        </p:spPr>
        <p:txBody>
          <a:bodyPr wrap="none" rtlCol="0">
            <a:spAutoFit/>
          </a:bodyPr>
          <a:lstStyle/>
          <a:p>
            <a:r>
              <a:rPr lang="fr-FR" sz="1200" b="0" dirty="0" smtClean="0">
                <a:solidFill>
                  <a:srgbClr val="6600CC"/>
                </a:solidFill>
              </a:rPr>
              <a:t>Temps / Années.</a:t>
            </a:r>
            <a:endParaRPr lang="fr-FR" sz="1200" b="0" dirty="0">
              <a:solidFill>
                <a:srgbClr val="6600CC"/>
              </a:solidFill>
            </a:endParaRPr>
          </a:p>
        </p:txBody>
      </p:sp>
      <p:sp>
        <p:nvSpPr>
          <p:cNvPr id="9" name="ZoneTexte 8"/>
          <p:cNvSpPr txBox="1"/>
          <p:nvPr/>
        </p:nvSpPr>
        <p:spPr>
          <a:xfrm rot="16200000">
            <a:off x="2731953" y="3396840"/>
            <a:ext cx="644728" cy="276999"/>
          </a:xfrm>
          <a:prstGeom prst="rect">
            <a:avLst/>
          </a:prstGeom>
          <a:noFill/>
        </p:spPr>
        <p:txBody>
          <a:bodyPr wrap="none" rtlCol="0">
            <a:spAutoFit/>
          </a:bodyPr>
          <a:lstStyle/>
          <a:p>
            <a:r>
              <a:rPr lang="fr-FR" sz="1200" b="0" dirty="0" smtClean="0">
                <a:solidFill>
                  <a:srgbClr val="6600CC"/>
                </a:solidFill>
              </a:rPr>
              <a:t>récolte</a:t>
            </a:r>
            <a:endParaRPr lang="fr-FR" sz="1200" b="0" dirty="0">
              <a:solidFill>
                <a:srgbClr val="6600CC"/>
              </a:solidFill>
            </a:endParaRPr>
          </a:p>
        </p:txBody>
      </p:sp>
      <p:sp>
        <p:nvSpPr>
          <p:cNvPr id="10" name="ZoneTexte 9"/>
          <p:cNvSpPr txBox="1"/>
          <p:nvPr/>
        </p:nvSpPr>
        <p:spPr>
          <a:xfrm rot="16200000">
            <a:off x="1867855" y="3396840"/>
            <a:ext cx="644728" cy="276999"/>
          </a:xfrm>
          <a:prstGeom prst="rect">
            <a:avLst/>
          </a:prstGeom>
          <a:noFill/>
        </p:spPr>
        <p:txBody>
          <a:bodyPr wrap="none" rtlCol="0">
            <a:spAutoFit/>
          </a:bodyPr>
          <a:lstStyle/>
          <a:p>
            <a:r>
              <a:rPr lang="fr-FR" sz="1200" b="0" dirty="0" smtClean="0">
                <a:solidFill>
                  <a:srgbClr val="6600CC"/>
                </a:solidFill>
              </a:rPr>
              <a:t>récolte</a:t>
            </a:r>
            <a:endParaRPr lang="fr-FR" sz="1200" b="0" dirty="0">
              <a:solidFill>
                <a:srgbClr val="6600CC"/>
              </a:solidFill>
            </a:endParaRPr>
          </a:p>
        </p:txBody>
      </p:sp>
      <p:sp>
        <p:nvSpPr>
          <p:cNvPr id="11" name="Rectangle 10"/>
          <p:cNvSpPr/>
          <p:nvPr/>
        </p:nvSpPr>
        <p:spPr>
          <a:xfrm rot="16200000">
            <a:off x="2193431" y="1631105"/>
            <a:ext cx="867545" cy="430887"/>
          </a:xfrm>
          <a:prstGeom prst="rect">
            <a:avLst/>
          </a:prstGeom>
        </p:spPr>
        <p:txBody>
          <a:bodyPr wrap="none">
            <a:spAutoFit/>
          </a:bodyPr>
          <a:lstStyle/>
          <a:p>
            <a:r>
              <a:rPr lang="fr-FR" sz="1100" b="0" dirty="0" smtClean="0">
                <a:solidFill>
                  <a:srgbClr val="6600CC"/>
                </a:solidFill>
              </a:rPr>
              <a:t>jachère </a:t>
            </a:r>
          </a:p>
          <a:p>
            <a:r>
              <a:rPr lang="fr-FR" sz="1100" b="0" dirty="0" smtClean="0">
                <a:solidFill>
                  <a:srgbClr val="6600CC"/>
                </a:solidFill>
              </a:rPr>
              <a:t>nécessaire</a:t>
            </a:r>
            <a:endParaRPr lang="fr-FR" sz="1100" b="0" dirty="0">
              <a:solidFill>
                <a:srgbClr val="6600CC"/>
              </a:solidFill>
            </a:endParaRPr>
          </a:p>
        </p:txBody>
      </p:sp>
      <p:sp>
        <p:nvSpPr>
          <p:cNvPr id="12" name="Rectangle 11"/>
          <p:cNvSpPr/>
          <p:nvPr/>
        </p:nvSpPr>
        <p:spPr>
          <a:xfrm>
            <a:off x="2843809" y="1484785"/>
            <a:ext cx="864096" cy="600164"/>
          </a:xfrm>
          <a:prstGeom prst="rect">
            <a:avLst/>
          </a:prstGeom>
        </p:spPr>
        <p:txBody>
          <a:bodyPr wrap="square">
            <a:spAutoFit/>
          </a:bodyPr>
          <a:lstStyle/>
          <a:p>
            <a:r>
              <a:rPr lang="fr-FR" sz="1100" b="0" dirty="0" smtClean="0">
                <a:solidFill>
                  <a:srgbClr val="6600CC"/>
                </a:solidFill>
              </a:rPr>
              <a:t>jachère  non</a:t>
            </a:r>
          </a:p>
          <a:p>
            <a:r>
              <a:rPr lang="fr-FR" sz="1100" b="0" dirty="0" smtClean="0">
                <a:solidFill>
                  <a:srgbClr val="6600CC"/>
                </a:solidFill>
              </a:rPr>
              <a:t>nécessaire</a:t>
            </a:r>
            <a:endParaRPr lang="fr-FR" sz="1100" b="0" dirty="0">
              <a:solidFill>
                <a:srgbClr val="6600CC"/>
              </a:solidFill>
            </a:endParaRPr>
          </a:p>
        </p:txBody>
      </p:sp>
      <p:sp>
        <p:nvSpPr>
          <p:cNvPr id="13" name="ZoneTexte 12"/>
          <p:cNvSpPr txBox="1"/>
          <p:nvPr/>
        </p:nvSpPr>
        <p:spPr>
          <a:xfrm>
            <a:off x="6444208" y="1700808"/>
            <a:ext cx="2520280" cy="3570208"/>
          </a:xfrm>
          <a:prstGeom prst="rect">
            <a:avLst/>
          </a:prstGeom>
          <a:noFill/>
        </p:spPr>
        <p:txBody>
          <a:bodyPr wrap="square" rtlCol="0">
            <a:spAutoFit/>
          </a:bodyPr>
          <a:lstStyle/>
          <a:p>
            <a:pPr algn="just"/>
            <a:r>
              <a:rPr lang="fr-FR" sz="1400" b="0" dirty="0" smtClean="0">
                <a:solidFill>
                  <a:srgbClr val="6600CC"/>
                </a:solidFill>
              </a:rPr>
              <a:t>Selon </a:t>
            </a:r>
            <a:r>
              <a:rPr lang="fr-FR" sz="1400" b="0" i="1" dirty="0" err="1" smtClean="0">
                <a:solidFill>
                  <a:srgbClr val="6600CC"/>
                </a:solidFill>
              </a:rPr>
              <a:t>Tomich</a:t>
            </a:r>
            <a:r>
              <a:rPr lang="fr-FR" sz="1400" b="0" i="1" dirty="0" smtClean="0">
                <a:solidFill>
                  <a:srgbClr val="6600CC"/>
                </a:solidFill>
              </a:rPr>
              <a:t> et al. </a:t>
            </a:r>
            <a:r>
              <a:rPr lang="fr-FR" sz="1400" b="0" dirty="0" smtClean="0">
                <a:solidFill>
                  <a:srgbClr val="6600CC"/>
                </a:solidFill>
              </a:rPr>
              <a:t>(1998), pour que les alternatives au brûlis puisse intéresser les agriculteurs locaux, elles doivent:</a:t>
            </a:r>
          </a:p>
          <a:p>
            <a:pPr algn="just"/>
            <a:r>
              <a:rPr lang="fr-FR" sz="1400" b="0" dirty="0" smtClean="0">
                <a:solidFill>
                  <a:srgbClr val="6600CC"/>
                </a:solidFill>
              </a:rPr>
              <a:t>1. Être plus rentable pour ces agriculteurs.</a:t>
            </a:r>
          </a:p>
          <a:p>
            <a:pPr algn="just"/>
            <a:r>
              <a:rPr lang="fr-FR" sz="1400" b="0" dirty="0" smtClean="0">
                <a:solidFill>
                  <a:srgbClr val="6600CC"/>
                </a:solidFill>
              </a:rPr>
              <a:t>2. Augmenter leur sécurité alimentaire.</a:t>
            </a:r>
          </a:p>
          <a:p>
            <a:pPr algn="just"/>
            <a:r>
              <a:rPr lang="fr-FR" sz="1400" b="0" dirty="0" smtClean="0">
                <a:solidFill>
                  <a:srgbClr val="6600CC"/>
                </a:solidFill>
              </a:rPr>
              <a:t>3. Financer la main-d'œuvre supplémentaire dont ils ont besoin.</a:t>
            </a:r>
          </a:p>
          <a:p>
            <a:pPr algn="just"/>
            <a:r>
              <a:rPr lang="fr-FR" sz="1400" b="0" dirty="0" smtClean="0">
                <a:solidFill>
                  <a:srgbClr val="6600CC"/>
                </a:solidFill>
              </a:rPr>
              <a:t>4. être durable à long terme.</a:t>
            </a:r>
          </a:p>
          <a:p>
            <a:pPr algn="just"/>
            <a:endParaRPr lang="fr-FR" sz="1400" b="0" dirty="0" smtClean="0">
              <a:solidFill>
                <a:srgbClr val="6600CC"/>
              </a:solidFill>
            </a:endParaRPr>
          </a:p>
          <a:p>
            <a:r>
              <a:rPr lang="fr-FR" sz="1000" b="0" dirty="0" smtClean="0">
                <a:solidFill>
                  <a:srgbClr val="6600CC"/>
                </a:solidFill>
              </a:rPr>
              <a:t>Source : </a:t>
            </a:r>
            <a:r>
              <a:rPr lang="fr-FR" sz="1000" b="0" dirty="0" smtClean="0">
                <a:hlinkClick r:id="rId5"/>
              </a:rPr>
              <a:t>www.docstoc.com/docs/43902639/Deforestation-and-Slash-and-Burn-Agriculture</a:t>
            </a:r>
            <a:endParaRPr lang="fr-FR" sz="1000" b="0" dirty="0" smtClean="0">
              <a:solidFill>
                <a:srgbClr val="6600CC"/>
              </a:solidFill>
            </a:endParaRPr>
          </a:p>
        </p:txBody>
      </p:sp>
    </p:spTree>
    <p:extLst>
      <p:ext uri="{BB962C8B-B14F-4D97-AF65-F5344CB8AC3E}">
        <p14:creationId xmlns:p14="http://schemas.microsoft.com/office/powerpoint/2010/main" val="87920769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Espace réservé du contenu 1"/>
          <p:cNvSpPr>
            <a:spLocks noGrp="1"/>
          </p:cNvSpPr>
          <p:nvPr>
            <p:ph/>
          </p:nvPr>
        </p:nvSpPr>
        <p:spPr>
          <a:xfrm>
            <a:off x="179388" y="981075"/>
            <a:ext cx="8810625" cy="3805238"/>
          </a:xfrm>
          <a:ln w="12700">
            <a:solidFill>
              <a:schemeClr val="tx2">
                <a:alpha val="98822"/>
              </a:schemeClr>
            </a:solidFill>
            <a:miter lim="800000"/>
            <a:headEnd/>
            <a:tailEnd/>
          </a:ln>
        </p:spPr>
        <p:txBody>
          <a:bodyPr/>
          <a:lstStyle/>
          <a:p>
            <a:pPr marL="0" indent="0" algn="ctr" defTabSz="912813" eaLnBrk="1" hangingPunct="1">
              <a:spcBef>
                <a:spcPct val="0"/>
              </a:spcBef>
              <a:buFont typeface="Arial" charset="0"/>
              <a:buNone/>
            </a:pPr>
            <a:r>
              <a:rPr lang="fr-FR" sz="1800" b="1" dirty="0" smtClean="0">
                <a:solidFill>
                  <a:srgbClr val="660066"/>
                </a:solidFill>
              </a:rPr>
              <a:t>Fin du diaporama.</a:t>
            </a:r>
          </a:p>
          <a:p>
            <a:pPr marL="0" indent="0" algn="ctr" defTabSz="912813" eaLnBrk="1" hangingPunct="1">
              <a:spcBef>
                <a:spcPct val="0"/>
              </a:spcBef>
              <a:buFont typeface="Arial" charset="0"/>
              <a:buNone/>
            </a:pPr>
            <a:endParaRPr lang="fr-FR" sz="1800" b="1" dirty="0" smtClean="0">
              <a:solidFill>
                <a:srgbClr val="660066"/>
              </a:solidFill>
            </a:endParaRPr>
          </a:p>
          <a:p>
            <a:pPr marL="0" indent="0" algn="ctr" defTabSz="912813" eaLnBrk="1" hangingPunct="1">
              <a:spcBef>
                <a:spcPct val="0"/>
              </a:spcBef>
              <a:buFont typeface="Arial" charset="0"/>
              <a:buNone/>
            </a:pPr>
            <a:r>
              <a:rPr lang="fr-FR" sz="1800" dirty="0" smtClean="0">
                <a:solidFill>
                  <a:srgbClr val="660066"/>
                </a:solidFill>
              </a:rPr>
              <a:t>En espérant que cet exposé vous aura intéressé et vous aidera.</a:t>
            </a:r>
          </a:p>
          <a:p>
            <a:pPr marL="0" indent="0" algn="ctr" defTabSz="912813" eaLnBrk="1" hangingPunct="1">
              <a:spcBef>
                <a:spcPct val="0"/>
              </a:spcBef>
              <a:buFont typeface="Arial" charset="0"/>
              <a:buNone/>
            </a:pPr>
            <a:r>
              <a:rPr lang="fr-FR" sz="1800" dirty="0" smtClean="0">
                <a:solidFill>
                  <a:srgbClr val="660066"/>
                </a:solidFill>
              </a:rPr>
              <a:t>Pour toute question à l’auteur de ce diaporama, contacter :</a:t>
            </a:r>
          </a:p>
          <a:p>
            <a:pPr marL="0" indent="0" algn="ctr" defTabSz="912813" eaLnBrk="1" hangingPunct="1">
              <a:spcBef>
                <a:spcPct val="0"/>
              </a:spcBef>
              <a:buFont typeface="Arial" charset="0"/>
              <a:buNone/>
            </a:pPr>
            <a:r>
              <a:rPr lang="fr-FR" sz="1800" b="1" dirty="0" smtClean="0">
                <a:solidFill>
                  <a:srgbClr val="660066"/>
                </a:solidFill>
              </a:rPr>
              <a:t>Benjamin LISAN</a:t>
            </a:r>
          </a:p>
          <a:p>
            <a:pPr marL="0" indent="0" algn="ctr" defTabSz="912813" eaLnBrk="1" hangingPunct="1">
              <a:spcBef>
                <a:spcPct val="0"/>
              </a:spcBef>
              <a:buFont typeface="Arial" charset="0"/>
              <a:buNone/>
            </a:pPr>
            <a:r>
              <a:rPr lang="fr-FR" sz="1800" dirty="0" smtClean="0">
                <a:solidFill>
                  <a:srgbClr val="660066"/>
                </a:solidFill>
              </a:rPr>
              <a:t>16 rue de la Fontaine du But, 75018 PARIS, France.</a:t>
            </a:r>
          </a:p>
          <a:p>
            <a:pPr marL="0" indent="0" algn="ctr" defTabSz="912813" eaLnBrk="1" hangingPunct="1">
              <a:spcBef>
                <a:spcPct val="0"/>
              </a:spcBef>
              <a:buFont typeface="Arial" charset="0"/>
              <a:buNone/>
            </a:pPr>
            <a:r>
              <a:rPr lang="fr-FR" sz="1800" dirty="0" smtClean="0">
                <a:solidFill>
                  <a:srgbClr val="660066"/>
                </a:solidFill>
              </a:rPr>
              <a:t>Tél. +(33).6.16.55.09.84</a:t>
            </a:r>
          </a:p>
          <a:p>
            <a:pPr marL="0" indent="0" algn="ctr" defTabSz="912813" eaLnBrk="1" hangingPunct="1">
              <a:spcBef>
                <a:spcPct val="0"/>
              </a:spcBef>
              <a:buFont typeface="Arial" charset="0"/>
              <a:buNone/>
            </a:pPr>
            <a:r>
              <a:rPr lang="fr-FR" sz="1800" dirty="0" smtClean="0">
                <a:solidFill>
                  <a:srgbClr val="660066"/>
                </a:solidFill>
              </a:rPr>
              <a:t>Email : </a:t>
            </a:r>
            <a:r>
              <a:rPr lang="fr-FR" sz="1800" dirty="0" smtClean="0">
                <a:solidFill>
                  <a:srgbClr val="660066"/>
                </a:solidFill>
                <a:hlinkClick r:id="rId2"/>
              </a:rPr>
              <a:t>benjamin.lisan2@aliceadsl.fr</a:t>
            </a:r>
            <a:r>
              <a:rPr lang="fr-FR" sz="1800" dirty="0" smtClean="0"/>
              <a:t> </a:t>
            </a:r>
          </a:p>
          <a:p>
            <a:pPr marL="0" indent="0" algn="ctr" defTabSz="912813" eaLnBrk="1" hangingPunct="1">
              <a:spcBef>
                <a:spcPct val="0"/>
              </a:spcBef>
              <a:buFont typeface="Arial" charset="0"/>
              <a:buNone/>
            </a:pPr>
            <a:r>
              <a:rPr lang="fr-FR" sz="1600" dirty="0" smtClean="0">
                <a:solidFill>
                  <a:srgbClr val="6600CC"/>
                </a:solidFill>
              </a:rPr>
              <a:t>Pouvez retrouver ce document à télécharger sur ces sites :</a:t>
            </a:r>
            <a:r>
              <a:rPr lang="fr-FR" sz="1600" dirty="0" smtClean="0">
                <a:solidFill>
                  <a:schemeClr val="tx2"/>
                </a:solidFill>
              </a:rPr>
              <a:t> </a:t>
            </a:r>
          </a:p>
          <a:p>
            <a:pPr marL="0" indent="0" defTabSz="912813">
              <a:spcBef>
                <a:spcPct val="0"/>
              </a:spcBef>
            </a:pPr>
            <a:r>
              <a:rPr lang="fr-FR" sz="1400" dirty="0" smtClean="0">
                <a:hlinkClick r:id="rId3" tooltip="http://benjamin.lisan.free.fr/developpementdurable/menuDevDurable.htm"/>
              </a:rPr>
              <a:t>http://benjamin.lisan.free.fr/developpementdurable/menuDevDurable.htm</a:t>
            </a:r>
            <a:r>
              <a:rPr lang="fr-FR" sz="1400" dirty="0" smtClean="0"/>
              <a:t>    </a:t>
            </a:r>
            <a:r>
              <a:rPr lang="fr-FR" sz="1400" dirty="0" smtClean="0">
                <a:hlinkClick r:id="rId4" tooltip="http://www.developpementdurable.asso.st/"/>
              </a:rPr>
              <a:t>www.developpementdurable.asso.st</a:t>
            </a:r>
            <a:r>
              <a:rPr lang="fr-FR" dirty="0" smtClean="0"/>
              <a:t> </a:t>
            </a:r>
          </a:p>
          <a:p>
            <a:pPr marL="0" indent="0" defTabSz="912813">
              <a:spcBef>
                <a:spcPct val="0"/>
              </a:spcBef>
            </a:pPr>
            <a:r>
              <a:rPr lang="fr-FR" sz="1600" dirty="0" smtClean="0">
                <a:hlinkClick r:id="rId5"/>
              </a:rPr>
              <a:t>www.habiter-autrement.org</a:t>
            </a:r>
            <a:r>
              <a:rPr lang="fr-FR" sz="1600" dirty="0" smtClean="0"/>
              <a:t> </a:t>
            </a:r>
            <a:r>
              <a:rPr lang="fr-FR" sz="1600" dirty="0" smtClean="0">
                <a:solidFill>
                  <a:srgbClr val="6600CC"/>
                </a:solidFill>
              </a:rPr>
              <a:t>au niveau de ce lien :</a:t>
            </a:r>
            <a:r>
              <a:rPr lang="fr-FR" sz="1600" dirty="0" smtClean="0"/>
              <a:t> </a:t>
            </a:r>
            <a:r>
              <a:rPr lang="fr-FR" sz="1600" dirty="0" smtClean="0">
                <a:hlinkClick r:id="rId6"/>
              </a:rPr>
              <a:t>Reforestation </a:t>
            </a:r>
            <a:r>
              <a:rPr lang="fr-FR" sz="1600" dirty="0" err="1" smtClean="0">
                <a:hlinkClick r:id="rId6"/>
              </a:rPr>
              <a:t>Varietes</a:t>
            </a:r>
            <a:r>
              <a:rPr lang="fr-FR" sz="1600" dirty="0" smtClean="0">
                <a:hlinkClick r:id="rId6"/>
              </a:rPr>
              <a:t> </a:t>
            </a:r>
            <a:r>
              <a:rPr lang="fr-FR" sz="1600" dirty="0" err="1" smtClean="0">
                <a:hlinkClick r:id="rId6"/>
              </a:rPr>
              <a:t>Forestieres</a:t>
            </a:r>
            <a:r>
              <a:rPr lang="fr-FR" sz="1600" dirty="0" smtClean="0"/>
              <a:t>   </a:t>
            </a:r>
            <a:r>
              <a:rPr lang="fr-FR" sz="1600" dirty="0" smtClean="0">
                <a:solidFill>
                  <a:srgbClr val="6600CC"/>
                </a:solidFill>
              </a:rPr>
              <a:t>(au format </a:t>
            </a:r>
            <a:r>
              <a:rPr lang="fr-FR" sz="1600" dirty="0" err="1" smtClean="0">
                <a:solidFill>
                  <a:srgbClr val="6600CC"/>
                </a:solidFill>
              </a:rPr>
              <a:t>pdf</a:t>
            </a:r>
            <a:r>
              <a:rPr lang="fr-FR" sz="1600" dirty="0" smtClean="0">
                <a:solidFill>
                  <a:srgbClr val="6600CC"/>
                </a:solidFill>
              </a:rPr>
              <a:t> - 54 pages -7.862ko)  </a:t>
            </a:r>
            <a:r>
              <a:rPr lang="en-GB" sz="1600" dirty="0" smtClean="0">
                <a:solidFill>
                  <a:srgbClr val="6600CC"/>
                </a:solidFill>
              </a:rPr>
              <a:t>: </a:t>
            </a:r>
            <a:r>
              <a:rPr lang="fr-FR" sz="1200" dirty="0" smtClean="0">
                <a:hlinkClick r:id="rId6"/>
              </a:rPr>
              <a:t>http://www.habiter-autrement.org/31_sud-nord/contributions-31/ReforestationVarietesForestieres.pdf</a:t>
            </a:r>
            <a:r>
              <a:rPr lang="fr-FR" sz="1200" dirty="0" smtClean="0"/>
              <a:t> </a:t>
            </a:r>
          </a:p>
          <a:p>
            <a:pPr marL="0" indent="0" defTabSz="912813">
              <a:spcBef>
                <a:spcPct val="0"/>
              </a:spcBef>
            </a:pPr>
            <a:r>
              <a:rPr lang="fr-FR" sz="1400" dirty="0" smtClean="0"/>
              <a:t> </a:t>
            </a:r>
            <a:r>
              <a:rPr lang="fr-FR" sz="1400" dirty="0" smtClean="0">
                <a:hlinkClick r:id="rId7"/>
              </a:rPr>
              <a:t>www.projetsreforestation.co.nr</a:t>
            </a:r>
            <a:r>
              <a:rPr lang="fr-FR" sz="1400" dirty="0" smtClean="0"/>
              <a:t>  </a:t>
            </a:r>
            <a:r>
              <a:rPr lang="fr-FR" sz="1400" dirty="0" smtClean="0">
                <a:solidFill>
                  <a:srgbClr val="7030A0"/>
                </a:solidFill>
              </a:rPr>
              <a:t>(site d’aide aux projets de reforestation).</a:t>
            </a:r>
          </a:p>
          <a:p>
            <a:pPr marL="0" indent="0" defTabSz="912813" eaLnBrk="1" hangingPunct="1">
              <a:spcBef>
                <a:spcPct val="0"/>
              </a:spcBef>
              <a:buFont typeface="Arial" charset="0"/>
              <a:buNone/>
            </a:pPr>
            <a:endParaRPr lang="fr-FR" sz="1800" dirty="0" smtClean="0"/>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A523C10-1753-4E9C-92DF-35403167B660}" type="slidenum">
              <a:rPr lang="fr-FR" sz="1200" b="0">
                <a:solidFill>
                  <a:schemeClr val="tx1">
                    <a:tint val="75000"/>
                  </a:schemeClr>
                </a:solidFill>
                <a:latin typeface="Times New Roman" pitchFamily="18" charset="0"/>
              </a:rPr>
              <a:pPr algn="r" fontAlgn="auto">
                <a:spcBef>
                  <a:spcPts val="0"/>
                </a:spcBef>
                <a:spcAft>
                  <a:spcPts val="0"/>
                </a:spcAft>
                <a:defRPr/>
              </a:pPr>
              <a:t>272</a:t>
            </a:fld>
            <a:endParaRPr lang="fr-FR" sz="1200" b="0" dirty="0">
              <a:solidFill>
                <a:schemeClr val="tx1">
                  <a:tint val="75000"/>
                </a:schemeClr>
              </a:solidFill>
              <a:latin typeface="Times New Roman" pitchFamily="18" charset="0"/>
            </a:endParaRPr>
          </a:p>
        </p:txBody>
      </p:sp>
      <p:pic>
        <p:nvPicPr>
          <p:cNvPr id="249861" name="Image 4" descr="bucheron.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25" y="4786313"/>
            <a:ext cx="16430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ZoneTexte 5"/>
          <p:cNvSpPr txBox="1">
            <a:spLocks noChangeArrowheads="1"/>
          </p:cNvSpPr>
          <p:nvPr/>
        </p:nvSpPr>
        <p:spPr bwMode="auto">
          <a:xfrm>
            <a:off x="2143125" y="5370513"/>
            <a:ext cx="32146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dirty="0">
                <a:solidFill>
                  <a:srgbClr val="7030A0"/>
                </a:solidFill>
                <a:sym typeface="Symbol" pitchFamily="18" charset="2"/>
              </a:rPr>
              <a:t> </a:t>
            </a:r>
            <a:r>
              <a:rPr lang="fr-FR" sz="1400" b="0" dirty="0">
                <a:solidFill>
                  <a:srgbClr val="7030A0"/>
                </a:solidFill>
              </a:rPr>
              <a:t>Gestion durable des forêts … pour </a:t>
            </a:r>
            <a:r>
              <a:rPr lang="fr-FR" sz="1400" b="0" i="1" dirty="0">
                <a:solidFill>
                  <a:srgbClr val="7030A0"/>
                </a:solidFill>
              </a:rPr>
              <a:t>espérer (?)</a:t>
            </a:r>
            <a:r>
              <a:rPr lang="fr-FR" sz="1400" b="0" dirty="0">
                <a:solidFill>
                  <a:srgbClr val="7030A0"/>
                </a:solidFill>
              </a:rPr>
              <a:t> éviter de « </a:t>
            </a:r>
            <a:r>
              <a:rPr lang="fr-FR" sz="1400" i="1" dirty="0">
                <a:solidFill>
                  <a:srgbClr val="7030A0"/>
                </a:solidFill>
              </a:rPr>
              <a:t>scier la branche sur laquelle on est assis</a:t>
            </a:r>
            <a:r>
              <a:rPr lang="fr-FR" sz="1400" b="0" dirty="0">
                <a:solidFill>
                  <a:srgbClr val="7030A0"/>
                </a:solidFill>
              </a:rPr>
              <a:t> ».</a:t>
            </a:r>
          </a:p>
        </p:txBody>
      </p:sp>
      <p:pic>
        <p:nvPicPr>
          <p:cNvPr id="249863" name="Image 6" descr="penan_de_borneo_s_opposant_a_l_exploitation_industrielle__de_leurs_foret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3625" y="4838700"/>
            <a:ext cx="2286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4" name="ZoneTexte 7"/>
          <p:cNvSpPr txBox="1">
            <a:spLocks noChangeArrowheads="1"/>
          </p:cNvSpPr>
          <p:nvPr/>
        </p:nvSpPr>
        <p:spPr bwMode="auto">
          <a:xfrm>
            <a:off x="5715000" y="5981700"/>
            <a:ext cx="3143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b="0"/>
              <a:t> </a:t>
            </a:r>
            <a:r>
              <a:rPr lang="fr-FR" sz="1200" b="0">
                <a:solidFill>
                  <a:srgbClr val="6600CC"/>
                </a:solidFill>
              </a:rPr>
              <a:t>Tribu Penan de Bornéo s'opposant à l'exploitation industrielle de leurs forêts (Photos Bruno Manser Fonds) </a:t>
            </a:r>
            <a:r>
              <a:rPr lang="fr-FR" sz="1200" b="0">
                <a:solidFill>
                  <a:srgbClr val="6600CC"/>
                </a:solidFill>
                <a:hlinkClick r:id="rId10"/>
              </a:rPr>
              <a:t>www.bmf.ch</a:t>
            </a:r>
            <a:r>
              <a:rPr lang="fr-FR" sz="1200" b="0">
                <a:solidFill>
                  <a:srgbClr val="6600CC"/>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C486D0B-7A3E-4BF5-A4D1-D09A1EC43D2E}" type="slidenum">
              <a:rPr lang="fr-FR" sz="1200" b="0">
                <a:solidFill>
                  <a:schemeClr val="tx1">
                    <a:tint val="75000"/>
                  </a:schemeClr>
                </a:solidFill>
                <a:latin typeface="Times New Roman" pitchFamily="18" charset="0"/>
              </a:rPr>
              <a:pPr algn="r" fontAlgn="auto">
                <a:spcBef>
                  <a:spcPts val="0"/>
                </a:spcBef>
                <a:spcAft>
                  <a:spcPts val="0"/>
                </a:spcAft>
                <a:defRPr/>
              </a:pPr>
              <a:t>28</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llipse 3"/>
          <p:cNvSpPr/>
          <p:nvPr/>
        </p:nvSpPr>
        <p:spPr>
          <a:xfrm>
            <a:off x="2928938" y="3071813"/>
            <a:ext cx="3000375" cy="1071562"/>
          </a:xfrm>
          <a:prstGeom prst="ellipse">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Causes de la déforestation</a:t>
            </a:r>
          </a:p>
        </p:txBody>
      </p:sp>
      <p:sp>
        <p:nvSpPr>
          <p:cNvPr id="5" name="Rectangle 4"/>
          <p:cNvSpPr/>
          <p:nvPr/>
        </p:nvSpPr>
        <p:spPr>
          <a:xfrm>
            <a:off x="500063" y="1143000"/>
            <a:ext cx="214312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Feux de forêts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6" name="Rectangle 5"/>
          <p:cNvSpPr/>
          <p:nvPr/>
        </p:nvSpPr>
        <p:spPr>
          <a:xfrm>
            <a:off x="7072313" y="2714625"/>
            <a:ext cx="185737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Bois utilisé  comme combustible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7" name="Rectangle 6"/>
          <p:cNvSpPr/>
          <p:nvPr/>
        </p:nvSpPr>
        <p:spPr>
          <a:xfrm>
            <a:off x="4929188" y="1143000"/>
            <a:ext cx="1857375"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Remplacement par forêt cultivée (°)</a:t>
            </a:r>
          </a:p>
          <a:p>
            <a:pPr algn="ctr">
              <a:defRPr/>
            </a:pPr>
            <a:endParaRPr lang="fr-FR" b="0" dirty="0"/>
          </a:p>
          <a:p>
            <a:pPr algn="ctr">
              <a:defRPr/>
            </a:pPr>
            <a:endParaRPr lang="fr-FR" b="0" dirty="0"/>
          </a:p>
          <a:p>
            <a:pPr algn="ctr">
              <a:defRPr/>
            </a:pPr>
            <a:endParaRPr lang="fr-FR" b="0" dirty="0"/>
          </a:p>
        </p:txBody>
      </p:sp>
      <p:sp>
        <p:nvSpPr>
          <p:cNvPr id="8" name="Rectangle 7"/>
          <p:cNvSpPr/>
          <p:nvPr/>
        </p:nvSpPr>
        <p:spPr>
          <a:xfrm>
            <a:off x="500063" y="2928938"/>
            <a:ext cx="2143125" cy="13573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Culture sur brûlis (°)</a:t>
            </a:r>
          </a:p>
          <a:p>
            <a:pPr algn="ctr">
              <a:defRPr/>
            </a:pPr>
            <a:endParaRPr lang="fr-FR" b="0" dirty="0"/>
          </a:p>
          <a:p>
            <a:pPr algn="ctr">
              <a:defRPr/>
            </a:pPr>
            <a:endParaRPr lang="fr-FR" b="0" dirty="0"/>
          </a:p>
          <a:p>
            <a:pPr algn="ctr">
              <a:defRPr/>
            </a:pPr>
            <a:endParaRPr lang="fr-FR" b="0" dirty="0"/>
          </a:p>
        </p:txBody>
      </p:sp>
      <p:sp>
        <p:nvSpPr>
          <p:cNvPr id="9" name="Rectangle 8"/>
          <p:cNvSpPr/>
          <p:nvPr/>
        </p:nvSpPr>
        <p:spPr>
          <a:xfrm>
            <a:off x="6929438" y="1143000"/>
            <a:ext cx="2000250"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Exploitations Exploitation minières et pétrolières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10" name="Rectangle 9"/>
          <p:cNvSpPr/>
          <p:nvPr/>
        </p:nvSpPr>
        <p:spPr>
          <a:xfrm>
            <a:off x="7572375" y="4572000"/>
            <a:ext cx="1357313"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Changements climatiques.</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11" name="Rectangle 10"/>
          <p:cNvSpPr/>
          <p:nvPr/>
        </p:nvSpPr>
        <p:spPr>
          <a:xfrm>
            <a:off x="2786063" y="4500563"/>
            <a:ext cx="1643062" cy="22145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Aléas divers : tempêtes, foudres,  volcans</a:t>
            </a: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p:txBody>
      </p:sp>
      <p:sp>
        <p:nvSpPr>
          <p:cNvPr id="12" name="Rectangle 11"/>
          <p:cNvSpPr/>
          <p:nvPr/>
        </p:nvSpPr>
        <p:spPr>
          <a:xfrm>
            <a:off x="4572000" y="5572125"/>
            <a:ext cx="1428750" cy="1143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Surpâturage(°)</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cxnSp>
        <p:nvCxnSpPr>
          <p:cNvPr id="13" name="Connecteur droit avec flèche 12"/>
          <p:cNvCxnSpPr/>
          <p:nvPr/>
        </p:nvCxnSpPr>
        <p:spPr>
          <a:xfrm>
            <a:off x="2643188" y="2643188"/>
            <a:ext cx="92868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5786438" y="2500313"/>
            <a:ext cx="1143000"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43188" y="3929063"/>
            <a:ext cx="64293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endCxn id="4" idx="5"/>
          </p:cNvCxnSpPr>
          <p:nvPr/>
        </p:nvCxnSpPr>
        <p:spPr>
          <a:xfrm rot="10800000">
            <a:off x="5489575" y="3986213"/>
            <a:ext cx="2082800" cy="585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flipH="1" flipV="1">
            <a:off x="3859213" y="4857750"/>
            <a:ext cx="14271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flipH="1" flipV="1">
            <a:off x="3857625" y="4214813"/>
            <a:ext cx="357188"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8625" y="4429125"/>
            <a:ext cx="2214563" cy="228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Remplacement forêts primaires  </a:t>
            </a:r>
            <a:r>
              <a:rPr lang="fr-FR" sz="1600" b="0"/>
              <a:t>par pâtures ou  </a:t>
            </a:r>
            <a:r>
              <a:rPr lang="fr-FR" sz="1600" b="0" dirty="0"/>
              <a:t>par champs (°)</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sp>
        <p:nvSpPr>
          <p:cNvPr id="25620" name="ZoneTexte 72"/>
          <p:cNvSpPr txBox="1">
            <a:spLocks noChangeArrowheads="1"/>
          </p:cNvSpPr>
          <p:nvPr/>
        </p:nvSpPr>
        <p:spPr bwMode="auto">
          <a:xfrm>
            <a:off x="6072188" y="6215063"/>
            <a:ext cx="30718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u="sng">
                <a:solidFill>
                  <a:srgbClr val="6600CC"/>
                </a:solidFill>
              </a:rPr>
              <a:t>6) Causes de la déforestation </a:t>
            </a:r>
          </a:p>
          <a:p>
            <a:pPr eaLnBrk="1" hangingPunct="1"/>
            <a:r>
              <a:rPr lang="fr-FR" sz="1400" b="0" i="1">
                <a:solidFill>
                  <a:srgbClr val="6600CC"/>
                </a:solidFill>
              </a:rPr>
              <a:t>© B. LISAN     </a:t>
            </a:r>
            <a:r>
              <a:rPr lang="fr-FR" sz="1400" b="0">
                <a:solidFill>
                  <a:srgbClr val="6600CC"/>
                </a:solidFill>
              </a:rPr>
              <a:t>(°) Causes humaines</a:t>
            </a:r>
          </a:p>
        </p:txBody>
      </p:sp>
      <p:sp>
        <p:nvSpPr>
          <p:cNvPr id="21" name="Rectangle 20"/>
          <p:cNvSpPr/>
          <p:nvPr/>
        </p:nvSpPr>
        <p:spPr>
          <a:xfrm>
            <a:off x="2714625" y="1143000"/>
            <a:ext cx="2143125" cy="15001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Coupes  de bois d’œuvre (°)</a:t>
            </a:r>
          </a:p>
          <a:p>
            <a:pPr algn="ctr">
              <a:defRPr/>
            </a:pPr>
            <a:endParaRPr lang="fr-FR" b="0" dirty="0"/>
          </a:p>
          <a:p>
            <a:pPr algn="ctr">
              <a:defRPr/>
            </a:pPr>
            <a:endParaRPr lang="fr-FR" b="0" dirty="0"/>
          </a:p>
          <a:p>
            <a:pPr algn="ctr">
              <a:defRPr/>
            </a:pPr>
            <a:endParaRPr lang="fr-FR" b="0" dirty="0"/>
          </a:p>
        </p:txBody>
      </p:sp>
      <p:cxnSp>
        <p:nvCxnSpPr>
          <p:cNvPr id="22" name="Connecteur droit avec flèche 21"/>
          <p:cNvCxnSpPr/>
          <p:nvPr/>
        </p:nvCxnSpPr>
        <p:spPr>
          <a:xfrm rot="16200000" flipH="1">
            <a:off x="3679031" y="2750345"/>
            <a:ext cx="428625"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5400000">
            <a:off x="5000626" y="2571750"/>
            <a:ext cx="571500" cy="42862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43438" y="4429125"/>
            <a:ext cx="1357312" cy="1000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Maladies</a:t>
            </a:r>
          </a:p>
          <a:p>
            <a:pPr algn="ctr">
              <a:defRPr/>
            </a:pPr>
            <a:endParaRPr lang="fr-FR" sz="1600" b="0" dirty="0"/>
          </a:p>
          <a:p>
            <a:pPr algn="ctr">
              <a:defRPr/>
            </a:pPr>
            <a:endParaRPr lang="fr-FR" sz="1600" b="0" dirty="0"/>
          </a:p>
          <a:p>
            <a:pPr algn="ctr">
              <a:defRPr/>
            </a:pPr>
            <a:endParaRPr lang="fr-FR" sz="1600" b="0" dirty="0"/>
          </a:p>
        </p:txBody>
      </p:sp>
      <p:cxnSp>
        <p:nvCxnSpPr>
          <p:cNvPr id="25" name="Connecteur droit avec flèche 24"/>
          <p:cNvCxnSpPr>
            <a:stCxn id="24" idx="0"/>
          </p:cNvCxnSpPr>
          <p:nvPr/>
        </p:nvCxnSpPr>
        <p:spPr>
          <a:xfrm rot="16200000" flipV="1">
            <a:off x="5054600" y="4160838"/>
            <a:ext cx="357187" cy="179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4" idx="6"/>
          </p:cNvCxnSpPr>
          <p:nvPr/>
        </p:nvCxnSpPr>
        <p:spPr>
          <a:xfrm rot="10800000">
            <a:off x="5929313" y="3608388"/>
            <a:ext cx="1143000"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8" idx="3"/>
            <a:endCxn id="4" idx="2"/>
          </p:cNvCxnSpPr>
          <p:nvPr/>
        </p:nvCxnSpPr>
        <p:spPr>
          <a:xfrm flipV="1">
            <a:off x="2643188" y="3608388"/>
            <a:ext cx="285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628" name="Image 30" descr="Deforest1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1714500"/>
            <a:ext cx="14287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Image 36" descr="desertification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8125" y="5143500"/>
            <a:ext cx="69373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Image 38" descr="StHelensDeadTre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813" y="5214938"/>
            <a:ext cx="1044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1" name="Image 40" descr="Deforest1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063" y="1785938"/>
            <a:ext cx="9826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2" name="Image 41" descr="deforestation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988" y="5286375"/>
            <a:ext cx="19288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3" name="Image 42" descr="ForetMonoSpecifique1.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938" y="1714500"/>
            <a:ext cx="11588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4" name="Image 43" descr="KlausDamage4bis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1813" y="6000750"/>
            <a:ext cx="10715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5" name="Image 44" descr="ChevresArganier2_s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3438" y="5786438"/>
            <a:ext cx="13081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6143625" y="4643438"/>
            <a:ext cx="1357313" cy="1571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Pluies acides (°)</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cxnSp>
        <p:nvCxnSpPr>
          <p:cNvPr id="37" name="Connecteur droit avec flèche 36"/>
          <p:cNvCxnSpPr>
            <a:stCxn id="36" idx="0"/>
          </p:cNvCxnSpPr>
          <p:nvPr/>
        </p:nvCxnSpPr>
        <p:spPr>
          <a:xfrm rot="16200000" flipV="1">
            <a:off x="5768975" y="3589338"/>
            <a:ext cx="571500" cy="153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638" name="Image 52" descr="Deforestation-des-parcs-nationaux.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7625" y="1857375"/>
            <a:ext cx="9398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9" name="Image 55" descr="scolyte4.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7750" y="4714875"/>
            <a:ext cx="8413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0" name="Image 56" descr="BorealForestDamages.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9500" y="171450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Image 57" descr="MadagascarCharcoa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2663" y="3286125"/>
            <a:ext cx="1168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2" name="Image 35" descr="pluieAcid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5063" y="5214938"/>
            <a:ext cx="12144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Image 53" descr="MADAGASCAR__32372s_ss.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688" y="3357563"/>
            <a:ext cx="12144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84F000-C83F-4EE5-805F-995CECD43537}" type="slidenum">
              <a:rPr lang="fr-FR" sz="1200" b="0">
                <a:solidFill>
                  <a:schemeClr val="tx1">
                    <a:tint val="75000"/>
                  </a:schemeClr>
                </a:solidFill>
                <a:latin typeface="Times New Roman" pitchFamily="18" charset="0"/>
              </a:rPr>
              <a:pPr algn="r" fontAlgn="auto">
                <a:spcBef>
                  <a:spcPts val="0"/>
                </a:spcBef>
                <a:spcAft>
                  <a:spcPts val="0"/>
                </a:spcAft>
                <a:defRPr/>
              </a:pPr>
              <a:t>29</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Rectangle 2"/>
          <p:cNvSpPr>
            <a:spLocks noChangeArrowheads="1"/>
          </p:cNvSpPr>
          <p:nvPr/>
        </p:nvSpPr>
        <p:spPr bwMode="auto">
          <a:xfrm>
            <a:off x="0" y="1225550"/>
            <a:ext cx="8856663" cy="5448300"/>
          </a:xfrm>
          <a:prstGeom prst="rect">
            <a:avLst/>
          </a:prstGeom>
          <a:noFill/>
          <a:ln w="9525">
            <a:noFill/>
            <a:miter lim="800000"/>
            <a:headEnd/>
            <a:tailEnd/>
          </a:ln>
        </p:spPr>
        <p:txBody>
          <a:bodyPr>
            <a:spAutoFit/>
          </a:bodyPr>
          <a:lstStyle/>
          <a:p>
            <a:pPr marL="342900" indent="-342900">
              <a:defRPr/>
            </a:pPr>
            <a:r>
              <a:rPr lang="fr-FR" sz="2000" u="sng" dirty="0">
                <a:solidFill>
                  <a:srgbClr val="FF0000"/>
                </a:solidFill>
                <a:latin typeface="Arial" pitchFamily="34" charset="0"/>
                <a:cs typeface="Arial" pitchFamily="34" charset="0"/>
              </a:rPr>
              <a:t>7) Conséquences de la déforestation dans le monde</a:t>
            </a:r>
          </a:p>
          <a:p>
            <a:pPr marL="342900" indent="-342900">
              <a:defRPr/>
            </a:pPr>
            <a:endParaRPr lang="fr-FR" sz="2000" b="0" dirty="0">
              <a:solidFill>
                <a:srgbClr val="660066"/>
              </a:solidFill>
              <a:latin typeface="Arial" pitchFamily="34" charset="0"/>
              <a:cs typeface="Arial" pitchFamily="34" charset="0"/>
            </a:endParaRPr>
          </a:p>
          <a:p>
            <a:pPr algn="just">
              <a:buFont typeface="Arial" charset="0"/>
              <a:buChar char="•"/>
              <a:defRPr/>
            </a:pPr>
            <a:r>
              <a:rPr lang="fr-FR" sz="2000" dirty="0">
                <a:solidFill>
                  <a:srgbClr val="FF0000"/>
                </a:solidFill>
              </a:rPr>
              <a:t> responsable de 18 à 20% des émissions de </a:t>
            </a:r>
            <a:r>
              <a:rPr lang="fr-FR" sz="2000" dirty="0">
                <a:solidFill>
                  <a:srgbClr val="FF0000"/>
                </a:solidFill>
                <a:hlinkClick r:id="rId2" tooltip="Gaz à effet de serre"/>
              </a:rPr>
              <a:t>gaz à effet de serre</a:t>
            </a:r>
            <a:r>
              <a:rPr lang="fr-FR" sz="2000" dirty="0">
                <a:solidFill>
                  <a:srgbClr val="FF0000"/>
                </a:solidFill>
              </a:rPr>
              <a:t>,</a:t>
            </a:r>
            <a:r>
              <a:rPr lang="fr-FR" sz="2000" b="0" dirty="0">
                <a:solidFill>
                  <a:srgbClr val="FF0000"/>
                </a:solidFill>
              </a:rPr>
              <a:t> un des facteurs importants du </a:t>
            </a:r>
            <a:r>
              <a:rPr lang="fr-FR" sz="2000" b="0" dirty="0">
                <a:hlinkClick r:id="rId3" tooltip="Réchauffement climatique"/>
              </a:rPr>
              <a:t>réchauffement climatique</a:t>
            </a:r>
            <a:r>
              <a:rPr lang="fr-FR" sz="2000" b="0" dirty="0"/>
              <a:t> </a:t>
            </a:r>
            <a:r>
              <a:rPr lang="fr-FR" sz="2000" b="0" dirty="0">
                <a:solidFill>
                  <a:srgbClr val="FF0000"/>
                </a:solidFill>
                <a:latin typeface="Arial" pitchFamily="34" charset="0"/>
                <a:cs typeface="Arial" pitchFamily="34" charset="0"/>
              </a:rPr>
              <a:t>(info Greenpeace et WWF).</a:t>
            </a:r>
          </a:p>
          <a:p>
            <a:pPr algn="just">
              <a:buFont typeface="Arial" charset="0"/>
              <a:buChar char="•"/>
              <a:defRPr/>
            </a:pPr>
            <a:r>
              <a:rPr lang="fr-FR" sz="2000" b="0" dirty="0">
                <a:solidFill>
                  <a:srgbClr val="FF0000"/>
                </a:solidFill>
                <a:latin typeface="Arial" pitchFamily="34" charset="0"/>
                <a:cs typeface="Arial" pitchFamily="34" charset="0"/>
              </a:rPr>
              <a:t> accélération du réchauffement climatique (source : GIEC).</a:t>
            </a:r>
          </a:p>
          <a:p>
            <a:pPr algn="just">
              <a:buFont typeface="Arial" charset="0"/>
              <a:buChar char="•"/>
              <a:defRPr/>
            </a:pPr>
            <a:r>
              <a:rPr lang="fr-FR" sz="2000" b="0" dirty="0">
                <a:solidFill>
                  <a:srgbClr val="FF0000"/>
                </a:solidFill>
                <a:latin typeface="Arial" pitchFamily="34" charset="0"/>
                <a:cs typeface="Arial" pitchFamily="34" charset="0"/>
              </a:rPr>
              <a:t> augmentation du nombre de paroxysmes de sècheresses sur Terre (°) et d’épisodes climatiques violents ou paroxysmiques (tempêtes, cyclones, désertifications, grandes sècheresses …).</a:t>
            </a:r>
          </a:p>
          <a:p>
            <a:pPr algn="just">
              <a:buFont typeface="Arial" charset="0"/>
              <a:buChar char="•"/>
              <a:defRPr/>
            </a:pPr>
            <a:r>
              <a:rPr lang="fr-FR" sz="2000" b="0" dirty="0">
                <a:solidFill>
                  <a:srgbClr val="FF0000"/>
                </a:solidFill>
                <a:latin typeface="Arial" pitchFamily="34" charset="0"/>
                <a:cs typeface="Arial" pitchFamily="34" charset="0"/>
              </a:rPr>
              <a:t> risques d’augmentation des famines sur terre, des risques de conflits liés à l’accès aux ressources _ eau, aliment, bonnes terres … _, voire cause de grands flux migratoires (i.e. « réfugiés climatiques »). </a:t>
            </a:r>
          </a:p>
          <a:p>
            <a:pPr algn="just">
              <a:buFontTx/>
              <a:buChar char="•"/>
              <a:defRPr/>
            </a:pPr>
            <a:r>
              <a:rPr lang="fr-FR" sz="2000" b="0" dirty="0">
                <a:solidFill>
                  <a:srgbClr val="FF0000"/>
                </a:solidFill>
              </a:rPr>
              <a:t> mise en danger ou disparition de milliers d'espèces végétales et animales.</a:t>
            </a:r>
          </a:p>
          <a:p>
            <a:pPr algn="just">
              <a:buFontTx/>
              <a:buChar char="•"/>
              <a:defRPr/>
            </a:pPr>
            <a:r>
              <a:rPr lang="fr-FR" sz="2000" b="0" dirty="0">
                <a:solidFill>
                  <a:srgbClr val="FF0000"/>
                </a:solidFill>
              </a:rPr>
              <a:t> disparition d’espèces vivantes =&gt; perte pour la connaissance médicale etc.</a:t>
            </a:r>
          </a:p>
          <a:p>
            <a:pPr algn="just">
              <a:buFontTx/>
              <a:buChar char="•"/>
              <a:defRPr/>
            </a:pPr>
            <a:r>
              <a:rPr lang="fr-FR" sz="2000" b="0" dirty="0">
                <a:solidFill>
                  <a:srgbClr val="FF0000"/>
                </a:solidFill>
              </a:rPr>
              <a:t> destruction du cadre de vie de centaines de millions de personnes vivant de la forêt.</a:t>
            </a:r>
            <a:endParaRPr lang="fr-FR" sz="2000" b="0" dirty="0">
              <a:solidFill>
                <a:srgbClr val="FF0000"/>
              </a:solidFill>
              <a:latin typeface="Arial" pitchFamily="34" charset="0"/>
              <a:cs typeface="Arial" pitchFamily="34" charset="0"/>
            </a:endParaRPr>
          </a:p>
          <a:p>
            <a:pPr algn="just">
              <a:buFont typeface="Arial" charset="0"/>
              <a:buChar char="•"/>
              <a:defRPr/>
            </a:pPr>
            <a:r>
              <a:rPr lang="fr-FR" sz="1600" b="0" dirty="0">
                <a:solidFill>
                  <a:srgbClr val="6600CC"/>
                </a:solidFill>
                <a:latin typeface="Arial" pitchFamily="34" charset="0"/>
                <a:cs typeface="Arial" pitchFamily="34" charset="0"/>
              </a:rPr>
              <a:t>(°) en particulier du fait de la diminution ou la disparition du phénomène </a:t>
            </a:r>
            <a:r>
              <a:rPr lang="fr-FR" sz="1600" i="1" dirty="0">
                <a:solidFill>
                  <a:srgbClr val="6600CC"/>
                </a:solidFill>
                <a:latin typeface="Arial" pitchFamily="34" charset="0"/>
                <a:cs typeface="Arial" pitchFamily="34" charset="0"/>
              </a:rPr>
              <a:t>d’évapotranspiration</a:t>
            </a:r>
            <a:r>
              <a:rPr lang="fr-FR" sz="1600" b="0" dirty="0">
                <a:solidFill>
                  <a:srgbClr val="6600CC"/>
                </a:solidFill>
                <a:latin typeface="Arial" pitchFamily="34" charset="0"/>
                <a:cs typeface="Arial" pitchFamily="34" charset="0"/>
              </a:rPr>
              <a:t> _ c’est à dire du rejet de vapeur d’eau par les arbres. L’évapotranspiration contribuant à créer un microclimat local favorisant les pluies (ou précipitations) locales.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36B85B8-95F1-4738-AA61-0FCE7276DC06}" type="slidenum">
              <a:rPr lang="fr-FR" sz="1200" b="0">
                <a:solidFill>
                  <a:schemeClr val="tx1">
                    <a:tint val="75000"/>
                  </a:schemeClr>
                </a:solidFill>
                <a:latin typeface="Times New Roman" pitchFamily="18" charset="0"/>
              </a:rPr>
              <a:pPr algn="r" fontAlgn="auto">
                <a:spcBef>
                  <a:spcPts val="0"/>
                </a:spcBef>
                <a:spcAft>
                  <a:spcPts val="0"/>
                </a:spcAft>
                <a:defRPr/>
              </a:pPr>
              <a:t>3</a:t>
            </a:fld>
            <a:endParaRPr lang="fr-FR" sz="1200" b="0" dirty="0">
              <a:solidFill>
                <a:schemeClr val="tx1">
                  <a:tint val="75000"/>
                </a:schemeClr>
              </a:solidFill>
              <a:latin typeface="Times New Roman" pitchFamily="18" charset="0"/>
            </a:endParaRPr>
          </a:p>
        </p:txBody>
      </p:sp>
      <p:sp>
        <p:nvSpPr>
          <p:cNvPr id="5" name="Rectangle 4"/>
          <p:cNvSpPr/>
          <p:nvPr/>
        </p:nvSpPr>
        <p:spPr>
          <a:xfrm>
            <a:off x="556080" y="43573"/>
            <a:ext cx="7960398"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4100" name="ZoneTexte 5"/>
          <p:cNvSpPr txBox="1">
            <a:spLocks noChangeArrowheads="1"/>
          </p:cNvSpPr>
          <p:nvPr/>
        </p:nvSpPr>
        <p:spPr bwMode="auto">
          <a:xfrm>
            <a:off x="285750" y="874713"/>
            <a:ext cx="8501063"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700" u="sng" dirty="0">
                <a:solidFill>
                  <a:srgbClr val="6600CC"/>
                </a:solidFill>
              </a:rPr>
              <a:t>Sommaire (suite)</a:t>
            </a:r>
          </a:p>
          <a:p>
            <a:pPr eaLnBrk="1" hangingPunct="1"/>
            <a:endParaRPr lang="fr-FR" sz="1200" b="0" dirty="0">
              <a:solidFill>
                <a:srgbClr val="6600CC"/>
              </a:solidFill>
            </a:endParaRPr>
          </a:p>
          <a:p>
            <a:pPr eaLnBrk="1" hangingPunct="1"/>
            <a:r>
              <a:rPr lang="fr-FR" sz="1200" b="0" dirty="0">
                <a:solidFill>
                  <a:srgbClr val="6600CC"/>
                </a:solidFill>
              </a:rPr>
              <a:t>Solution n°2 exploitation raisonnée de la forêt primaire ou secondaire </a:t>
            </a:r>
          </a:p>
          <a:p>
            <a:pPr eaLnBrk="1" hangingPunct="1"/>
            <a:r>
              <a:rPr lang="fr-FR" sz="1200" b="0" dirty="0">
                <a:solidFill>
                  <a:srgbClr val="6600CC"/>
                </a:solidFill>
              </a:rPr>
              <a:t>12) Solution n°3 ne pas « toucher » à la forêt primaire </a:t>
            </a:r>
          </a:p>
          <a:p>
            <a:pPr eaLnBrk="1" hangingPunct="1"/>
            <a:r>
              <a:rPr lang="fr-FR" sz="1200" b="0" dirty="0">
                <a:solidFill>
                  <a:srgbClr val="6600CC"/>
                </a:solidFill>
              </a:rPr>
              <a:t>13) Solution n°4, la « forêt primaire jardinée » </a:t>
            </a:r>
          </a:p>
          <a:p>
            <a:pPr eaLnBrk="1" hangingPunct="1"/>
            <a:r>
              <a:rPr lang="fr-FR" sz="1200" b="0" dirty="0">
                <a:solidFill>
                  <a:srgbClr val="6600CC"/>
                </a:solidFill>
              </a:rPr>
              <a:t>14) En conclusion pour la réussite des projets</a:t>
            </a:r>
          </a:p>
          <a:p>
            <a:pPr eaLnBrk="1" hangingPunct="1"/>
            <a:r>
              <a:rPr lang="fr-FR" sz="1200" b="0" dirty="0">
                <a:solidFill>
                  <a:srgbClr val="6600CC"/>
                </a:solidFill>
              </a:rPr>
              <a:t>15) Annexe : Actions de sensibilisation</a:t>
            </a:r>
          </a:p>
          <a:p>
            <a:pPr eaLnBrk="1" hangingPunct="1"/>
            <a:r>
              <a:rPr lang="fr-FR" sz="1200" b="0" dirty="0">
                <a:solidFill>
                  <a:srgbClr val="6600CC"/>
                </a:solidFill>
              </a:rPr>
              <a:t>16) Annexe : La sauvegarde de la mangrove </a:t>
            </a:r>
          </a:p>
          <a:p>
            <a:pPr eaLnBrk="1" hangingPunct="1"/>
            <a:r>
              <a:rPr lang="fr-FR" sz="1200" b="0" dirty="0">
                <a:solidFill>
                  <a:srgbClr val="6600CC"/>
                </a:solidFill>
              </a:rPr>
              <a:t>17) Annexe: Replantation de haies vives</a:t>
            </a:r>
          </a:p>
          <a:p>
            <a:pPr eaLnBrk="1" hangingPunct="1"/>
            <a:r>
              <a:rPr lang="fr-FR" sz="1200" b="0" dirty="0">
                <a:solidFill>
                  <a:srgbClr val="6600CC"/>
                </a:solidFill>
              </a:rPr>
              <a:t>18) Annexe : forêts et changements climatiques</a:t>
            </a:r>
          </a:p>
          <a:p>
            <a:pPr eaLnBrk="1" hangingPunct="1"/>
            <a:r>
              <a:rPr lang="fr-FR" sz="1200" b="0" dirty="0">
                <a:solidFill>
                  <a:srgbClr val="6600CC"/>
                </a:solidFill>
              </a:rPr>
              <a:t>19) Annexe : Le modèle du « château de carte » de la biodiversité</a:t>
            </a:r>
          </a:p>
          <a:p>
            <a:pPr eaLnBrk="1" hangingPunct="1"/>
            <a:r>
              <a:rPr lang="fr-FR" sz="1200" b="0" dirty="0">
                <a:solidFill>
                  <a:srgbClr val="6600CC"/>
                </a:solidFill>
              </a:rPr>
              <a:t>20) Annexe : Principe et critères du label FSC pour la gestion forestière</a:t>
            </a:r>
          </a:p>
          <a:p>
            <a:pPr eaLnBrk="1" hangingPunct="1"/>
            <a:r>
              <a:rPr lang="fr-FR" sz="1200" b="0" dirty="0">
                <a:solidFill>
                  <a:srgbClr val="6600CC"/>
                </a:solidFill>
              </a:rPr>
              <a:t>21) Annexe : Projet de taxe « déforestation évitée »</a:t>
            </a:r>
          </a:p>
          <a:p>
            <a:pPr eaLnBrk="1" hangingPunct="1"/>
            <a:r>
              <a:rPr lang="fr-FR" sz="1200" b="0" dirty="0">
                <a:solidFill>
                  <a:srgbClr val="6600CC"/>
                </a:solidFill>
              </a:rPr>
              <a:t>22) Annexe : Trouver les graines et semences d’arbres</a:t>
            </a:r>
          </a:p>
          <a:p>
            <a:pPr eaLnBrk="1" hangingPunct="1"/>
            <a:r>
              <a:rPr lang="fr-FR" sz="1200" b="0" dirty="0">
                <a:solidFill>
                  <a:srgbClr val="6600CC"/>
                </a:solidFill>
              </a:rPr>
              <a:t>23) Annexe : carte de la production de bois dans le monde</a:t>
            </a:r>
          </a:p>
          <a:p>
            <a:pPr eaLnBrk="1" hangingPunct="1"/>
            <a:r>
              <a:rPr lang="fr-FR" sz="1200" b="0" dirty="0">
                <a:solidFill>
                  <a:srgbClr val="6600CC"/>
                </a:solidFill>
              </a:rPr>
              <a:t>24) Annexe : Quelques chiffres sur les émissions de CO2 et sur les risques de réchauffement climatique.</a:t>
            </a:r>
          </a:p>
          <a:p>
            <a:pPr eaLnBrk="1" hangingPunct="1"/>
            <a:r>
              <a:rPr lang="fr-FR" sz="1200" b="0" dirty="0">
                <a:solidFill>
                  <a:srgbClr val="6600CC"/>
                </a:solidFill>
              </a:rPr>
              <a:t>25) Annexe : géographie des forêts tropicales humide dans le monde</a:t>
            </a:r>
          </a:p>
          <a:p>
            <a:pPr eaLnBrk="1" hangingPunct="1"/>
            <a:r>
              <a:rPr lang="fr-FR" sz="1200" b="0" dirty="0">
                <a:solidFill>
                  <a:srgbClr val="6600CC"/>
                </a:solidFill>
              </a:rPr>
              <a:t>26) Annexe : Informations diverses</a:t>
            </a:r>
          </a:p>
          <a:p>
            <a:pPr eaLnBrk="1" hangingPunct="1"/>
            <a:r>
              <a:rPr lang="fr-FR" sz="1200" b="0" dirty="0">
                <a:solidFill>
                  <a:srgbClr val="6600CC"/>
                </a:solidFill>
              </a:rPr>
              <a:t>27) Bibliographie </a:t>
            </a:r>
          </a:p>
          <a:p>
            <a:pPr eaLnBrk="1" hangingPunct="1"/>
            <a:r>
              <a:rPr lang="fr-FR" sz="1200" b="0" dirty="0">
                <a:solidFill>
                  <a:srgbClr val="6600CC"/>
                </a:solidFill>
              </a:rPr>
              <a:t>27.1) Livre</a:t>
            </a:r>
          </a:p>
          <a:p>
            <a:pPr eaLnBrk="1" hangingPunct="1"/>
            <a:r>
              <a:rPr lang="fr-FR" sz="1200" b="0" dirty="0">
                <a:solidFill>
                  <a:srgbClr val="6600CC"/>
                </a:solidFill>
              </a:rPr>
              <a:t>27.2) Sites Web</a:t>
            </a:r>
          </a:p>
          <a:p>
            <a:pPr eaLnBrk="1" hangingPunct="1"/>
            <a:r>
              <a:rPr lang="fr-FR" sz="1200" b="0" dirty="0">
                <a:solidFill>
                  <a:srgbClr val="6600CC"/>
                </a:solidFill>
              </a:rPr>
              <a:t>27.3) Pages Web, articles</a:t>
            </a:r>
          </a:p>
          <a:p>
            <a:pPr eaLnBrk="1" hangingPunct="1"/>
            <a:r>
              <a:rPr lang="fr-FR" sz="1200" b="0" dirty="0">
                <a:solidFill>
                  <a:srgbClr val="6600CC"/>
                </a:solidFill>
              </a:rPr>
              <a:t>28) Associations luttant contre la déforestation</a:t>
            </a:r>
          </a:p>
          <a:p>
            <a:pPr eaLnBrk="1" hangingPunct="1"/>
            <a:r>
              <a:rPr lang="fr-FR" sz="1200" b="0" dirty="0">
                <a:solidFill>
                  <a:srgbClr val="6600CC"/>
                </a:solidFill>
              </a:rPr>
              <a:t>29) </a:t>
            </a:r>
            <a:r>
              <a:rPr lang="fr-FR" sz="1200" b="0" dirty="0" smtClean="0">
                <a:solidFill>
                  <a:srgbClr val="6600CC"/>
                </a:solidFill>
              </a:rPr>
              <a:t>Glossaire</a:t>
            </a:r>
            <a:endParaRPr lang="fr-FR" sz="1200" b="0" dirty="0">
              <a:solidFill>
                <a:srgbClr val="6600CC"/>
              </a:solidFill>
            </a:endParaRPr>
          </a:p>
        </p:txBody>
      </p:sp>
      <p:sp>
        <p:nvSpPr>
          <p:cNvPr id="6" name="ZoneTexte 5"/>
          <p:cNvSpPr txBox="1"/>
          <p:nvPr/>
        </p:nvSpPr>
        <p:spPr>
          <a:xfrm>
            <a:off x="5076056" y="5949280"/>
            <a:ext cx="3119765" cy="307777"/>
          </a:xfrm>
          <a:prstGeom prst="rect">
            <a:avLst/>
          </a:prstGeom>
          <a:noFill/>
        </p:spPr>
        <p:txBody>
          <a:bodyPr wrap="none" rtlCol="0">
            <a:spAutoFit/>
          </a:bodyPr>
          <a:lstStyle/>
          <a:p>
            <a:r>
              <a:rPr lang="fr-FR" sz="1400" b="0" dirty="0" smtClean="0">
                <a:solidFill>
                  <a:srgbClr val="6600CC"/>
                </a:solidFill>
              </a:rPr>
              <a:t>Suite du sommaire, page suivante →</a:t>
            </a:r>
            <a:endParaRPr lang="fr-FR" sz="1400" b="0" dirty="0">
              <a:solidFill>
                <a:srgbClr val="6600C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357188" y="1143000"/>
            <a:ext cx="82407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FF0000"/>
                </a:solidFill>
                <a:cs typeface="Arial" charset="0"/>
              </a:rPr>
              <a:t>7) Conséquences de la déforestation dans le monde (suite)</a:t>
            </a:r>
          </a:p>
          <a:p>
            <a:pPr eaLnBrk="1" hangingPunct="1"/>
            <a:endParaRPr lang="fr-FR" b="0"/>
          </a:p>
          <a:p>
            <a:pPr eaLnBrk="1" hangingPunct="1">
              <a:buFont typeface="Arial" charset="0"/>
              <a:buChar char="•"/>
            </a:pPr>
            <a:r>
              <a:rPr lang="fr-FR" b="0">
                <a:solidFill>
                  <a:srgbClr val="FF0000"/>
                </a:solidFill>
              </a:rPr>
              <a:t>Disparition de la Couverture Végétale.</a:t>
            </a:r>
          </a:p>
          <a:p>
            <a:pPr eaLnBrk="1" hangingPunct="1">
              <a:buFont typeface="Arial" charset="0"/>
              <a:buChar char="•"/>
            </a:pPr>
            <a:r>
              <a:rPr lang="fr-FR" b="0">
                <a:solidFill>
                  <a:srgbClr val="FF0000"/>
                </a:solidFill>
              </a:rPr>
              <a:t>Erosion et Ravinement.</a:t>
            </a:r>
          </a:p>
          <a:p>
            <a:pPr eaLnBrk="1" hangingPunct="1">
              <a:buFont typeface="Arial" charset="0"/>
              <a:buChar char="•"/>
            </a:pPr>
            <a:r>
              <a:rPr lang="fr-FR" b="0">
                <a:solidFill>
                  <a:srgbClr val="FF0000"/>
                </a:solidFill>
              </a:rPr>
              <a:t>Appauvrissement des terres de culture.</a:t>
            </a:r>
          </a:p>
          <a:p>
            <a:pPr eaLnBrk="1" hangingPunct="1">
              <a:buFont typeface="Arial" charset="0"/>
              <a:buChar char="•"/>
            </a:pPr>
            <a:r>
              <a:rPr lang="fr-FR" b="0">
                <a:solidFill>
                  <a:srgbClr val="FF0000"/>
                </a:solidFill>
              </a:rPr>
              <a:t>Dérèglement du Cycle Hydrologique (épisodes sécheresses &amp; inondations </a:t>
            </a:r>
            <a:r>
              <a:rPr lang="fr-FR" b="0">
                <a:solidFill>
                  <a:srgbClr val="FF0000"/>
                </a:solidFill>
                <a:sym typeface="Wingdings" pitchFamily="2" charset="2"/>
              </a:rPr>
              <a:t>).</a:t>
            </a:r>
          </a:p>
          <a:p>
            <a:pPr eaLnBrk="1" hangingPunct="1">
              <a:buFont typeface="Arial" charset="0"/>
              <a:buChar char="•"/>
            </a:pPr>
            <a:r>
              <a:rPr lang="fr-FR" b="0">
                <a:solidFill>
                  <a:srgbClr val="FF0000"/>
                </a:solidFill>
              </a:rPr>
              <a:t>Pollution des Eaux de Rivières (diminution de la faune aquatique). </a:t>
            </a:r>
          </a:p>
          <a:p>
            <a:pPr eaLnBrk="1" hangingPunct="1">
              <a:buFont typeface="Arial" charset="0"/>
              <a:buChar char="•"/>
            </a:pPr>
            <a:r>
              <a:rPr lang="fr-FR" b="0">
                <a:solidFill>
                  <a:srgbClr val="FF0000"/>
                </a:solidFill>
              </a:rPr>
              <a:t>Pollution des Eaux du Littoral par les terres érodées.</a:t>
            </a:r>
          </a:p>
          <a:p>
            <a:pPr eaLnBrk="1" hangingPunct="1">
              <a:buFont typeface="Arial" charset="0"/>
              <a:buChar char="•"/>
            </a:pPr>
            <a:r>
              <a:rPr lang="fr-FR" b="0">
                <a:solidFill>
                  <a:srgbClr val="FF0000"/>
                </a:solidFill>
              </a:rPr>
              <a:t>Disparition des Espèces Endémiques (faune et flore) </a:t>
            </a:r>
            <a:r>
              <a:rPr lang="fr-FR" b="0">
                <a:solidFill>
                  <a:srgbClr val="FF0000"/>
                </a:solidFill>
                <a:sym typeface="Symbol" pitchFamily="18" charset="2"/>
              </a:rPr>
              <a:t> </a:t>
            </a:r>
            <a:endParaRPr lang="fr-FR" b="0">
              <a:solidFill>
                <a:srgbClr val="FF0000"/>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81FD2A-E5E2-4A07-AC5E-4101784F1542}" type="slidenum">
              <a:rPr lang="fr-FR" sz="1200" b="0">
                <a:solidFill>
                  <a:schemeClr val="tx1">
                    <a:tint val="75000"/>
                  </a:schemeClr>
                </a:solidFill>
                <a:latin typeface="Times New Roman" pitchFamily="18" charset="0"/>
              </a:rPr>
              <a:pPr algn="r" fontAlgn="auto">
                <a:spcBef>
                  <a:spcPts val="0"/>
                </a:spcBef>
                <a:spcAft>
                  <a:spcPts val="0"/>
                </a:spcAft>
                <a:defRPr/>
              </a:pPr>
              <a:t>30</a:t>
            </a:fld>
            <a:endParaRPr lang="fr-FR" sz="1200" b="0" dirty="0">
              <a:solidFill>
                <a:schemeClr val="tx1">
                  <a:tint val="75000"/>
                </a:schemeClr>
              </a:solidFill>
              <a:latin typeface="Times New Roman" pitchFamily="18" charset="0"/>
            </a:endParaRPr>
          </a:p>
        </p:txBody>
      </p:sp>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7653" name="Image 4" descr="42d8fb10-898a-11dc-826b-b0bc263bfb4f.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4688" y="3929063"/>
            <a:ext cx="29289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 6" descr="pollinisa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813" y="3357563"/>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ZoneTexte 7"/>
          <p:cNvSpPr txBox="1">
            <a:spLocks noChangeArrowheads="1"/>
          </p:cNvSpPr>
          <p:nvPr/>
        </p:nvSpPr>
        <p:spPr bwMode="auto">
          <a:xfrm>
            <a:off x="3786188" y="5643563"/>
            <a:ext cx="1966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Orang-outang de Bornéo.</a:t>
            </a:r>
          </a:p>
        </p:txBody>
      </p:sp>
      <p:sp>
        <p:nvSpPr>
          <p:cNvPr id="27656" name="ZoneTexte 8"/>
          <p:cNvSpPr txBox="1">
            <a:spLocks noChangeArrowheads="1"/>
          </p:cNvSpPr>
          <p:nvPr/>
        </p:nvSpPr>
        <p:spPr bwMode="auto">
          <a:xfrm>
            <a:off x="5786438" y="6215063"/>
            <a:ext cx="313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Orchidée et son polinisateur</a:t>
            </a:r>
          </a:p>
          <a:p>
            <a:pPr algn="ctr" eaLnBrk="1" hangingPunct="1"/>
            <a:r>
              <a:rPr lang="fr-FR" sz="1200" b="0">
                <a:solidFill>
                  <a:srgbClr val="6600CC"/>
                </a:solidFill>
              </a:rPr>
              <a:t>Tous les deux endémiques de Madagascar.</a:t>
            </a:r>
          </a:p>
        </p:txBody>
      </p:sp>
      <p:pic>
        <p:nvPicPr>
          <p:cNvPr id="27657" name="Image 8" descr="couleurRiviereMadagascar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8" y="3929063"/>
            <a:ext cx="25717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ZoneTexte 7"/>
          <p:cNvSpPr txBox="1">
            <a:spLocks noChangeArrowheads="1"/>
          </p:cNvSpPr>
          <p:nvPr/>
        </p:nvSpPr>
        <p:spPr bwMode="auto">
          <a:xfrm>
            <a:off x="142875" y="5643563"/>
            <a:ext cx="3571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Erosion des sols latéritiques donnant aux rivières malgaches cette couleur rouge. Source : </a:t>
            </a:r>
          </a:p>
          <a:p>
            <a:pPr algn="just" eaLnBrk="1" hangingPunct="1"/>
            <a:r>
              <a:rPr lang="fr-FR" sz="1200" b="0">
                <a:solidFill>
                  <a:srgbClr val="6600CC"/>
                </a:solidFill>
                <a:hlinkClick r:id="rId5"/>
              </a:rPr>
              <a:t>http://rainforestinfo-oasis.com/destruction-rate_and_affects.html</a:t>
            </a:r>
            <a:r>
              <a:rPr lang="fr-FR" sz="1200" b="0">
                <a:solidFill>
                  <a:srgbClr val="6600CC"/>
                </a:solidFill>
              </a:rPr>
              <a:t> </a:t>
            </a:r>
          </a:p>
        </p:txBody>
      </p:sp>
      <p:pic>
        <p:nvPicPr>
          <p:cNvPr id="27659" name="Image 10" descr="couleurRiviereMadagascar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25" y="1714500"/>
            <a:ext cx="9683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Image 11" descr="couleurRiviereMadagascar1.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0938" y="1214438"/>
            <a:ext cx="13081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ZoneTexte 12"/>
          <p:cNvSpPr txBox="1">
            <a:spLocks noChangeArrowheads="1"/>
          </p:cNvSpPr>
          <p:nvPr/>
        </p:nvSpPr>
        <p:spPr bwMode="auto">
          <a:xfrm>
            <a:off x="7143750" y="1928813"/>
            <a:ext cx="34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a:t>
            </a:r>
          </a:p>
        </p:txBody>
      </p:sp>
      <p:sp>
        <p:nvSpPr>
          <p:cNvPr id="27662" name="ZoneTexte 13"/>
          <p:cNvSpPr txBox="1">
            <a:spLocks noChangeArrowheads="1"/>
          </p:cNvSpPr>
          <p:nvPr/>
        </p:nvSpPr>
        <p:spPr bwMode="auto">
          <a:xfrm>
            <a:off x="3214688" y="6357938"/>
            <a:ext cx="2547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 couleur des rivières malgaches.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31775" y="1019175"/>
            <a:ext cx="87693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chemeClr val="folHlink"/>
                </a:solidFill>
              </a:rPr>
              <a:t>8) Raisons de protéger les forêts et/ou de reforester</a:t>
            </a:r>
          </a:p>
          <a:p>
            <a:pPr eaLnBrk="1" hangingPunct="1"/>
            <a:endParaRPr lang="fr-FR" sz="2000" u="sng">
              <a:solidFill>
                <a:schemeClr val="folHlink"/>
              </a:solidFill>
            </a:endParaRPr>
          </a:p>
          <a:p>
            <a:pPr algn="just" eaLnBrk="1" hangingPunct="1">
              <a:buFont typeface="Arial" charset="0"/>
              <a:buChar char="•"/>
            </a:pPr>
            <a:r>
              <a:rPr lang="fr-FR" sz="2000">
                <a:solidFill>
                  <a:schemeClr val="folHlink"/>
                </a:solidFill>
              </a:rPr>
              <a:t>Les forêts fournissent notre oxygène (elle produisent 20% ou plus de notre oxygène).</a:t>
            </a:r>
          </a:p>
          <a:p>
            <a:pPr algn="just" eaLnBrk="1" hangingPunct="1">
              <a:buFont typeface="Arial" charset="0"/>
              <a:buChar char="•"/>
            </a:pPr>
            <a:r>
              <a:rPr lang="fr-FR" sz="2000">
                <a:solidFill>
                  <a:schemeClr val="folHlink"/>
                </a:solidFill>
              </a:rPr>
              <a:t>Elles stockent le gaz carbonique (elle évitent la montée du niveau des océans).</a:t>
            </a:r>
          </a:p>
          <a:p>
            <a:pPr algn="just" eaLnBrk="1" hangingPunct="1">
              <a:buFont typeface="Arial" charset="0"/>
              <a:buChar char="•"/>
            </a:pPr>
            <a:r>
              <a:rPr lang="fr-FR" sz="2000">
                <a:solidFill>
                  <a:schemeClr val="folHlink"/>
                </a:solidFill>
              </a:rPr>
              <a:t>Elles luttent contre la désertification et la sècheresse.</a:t>
            </a:r>
          </a:p>
          <a:p>
            <a:pPr algn="just" eaLnBrk="1" hangingPunct="1">
              <a:buFont typeface="Arial" charset="0"/>
              <a:buChar char="•"/>
            </a:pPr>
            <a:r>
              <a:rPr lang="fr-FR" sz="2000">
                <a:solidFill>
                  <a:schemeClr val="folHlink"/>
                </a:solidFill>
              </a:rPr>
              <a:t>Elles luttent contre la perte des bonnes terres et les inondations.</a:t>
            </a:r>
          </a:p>
          <a:p>
            <a:pPr algn="just" eaLnBrk="1" hangingPunct="1">
              <a:buFont typeface="Arial" charset="0"/>
              <a:buChar char="•"/>
            </a:pPr>
            <a:r>
              <a:rPr lang="fr-FR" sz="2000">
                <a:solidFill>
                  <a:schemeClr val="folHlink"/>
                </a:solidFill>
              </a:rPr>
              <a:t> Hébergent de nombreuses espèces (sources de médicaments etc.)(°).</a:t>
            </a:r>
          </a:p>
          <a:p>
            <a:pPr algn="just" eaLnBrk="1" hangingPunct="1">
              <a:buFont typeface="Arial" charset="0"/>
              <a:buChar char="•"/>
            </a:pPr>
            <a:r>
              <a:rPr lang="fr-FR" sz="2000" i="1">
                <a:solidFill>
                  <a:srgbClr val="341AF4"/>
                </a:solidFill>
              </a:rPr>
              <a:t> Raisons subjectives esthétiques … forêts  = cathédrales de verdure.</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BE6B176-79E6-464C-AE3E-DB309B320F20}" type="slidenum">
              <a:rPr lang="fr-FR" sz="1200" b="0">
                <a:solidFill>
                  <a:schemeClr val="tx1">
                    <a:tint val="75000"/>
                  </a:schemeClr>
                </a:solidFill>
                <a:latin typeface="Times New Roman" pitchFamily="18" charset="0"/>
              </a:rPr>
              <a:pPr algn="r" fontAlgn="auto">
                <a:spcBef>
                  <a:spcPts val="0"/>
                </a:spcBef>
                <a:spcAft>
                  <a:spcPts val="0"/>
                </a:spcAft>
                <a:defRPr/>
              </a:pPr>
              <a:t>31</a:t>
            </a:fld>
            <a:endParaRPr lang="fr-FR" sz="1200" b="0" dirty="0">
              <a:solidFill>
                <a:schemeClr val="tx1">
                  <a:tint val="75000"/>
                </a:schemeClr>
              </a:solidFill>
              <a:latin typeface="Times New Roman" pitchFamily="18" charset="0"/>
            </a:endParaRPr>
          </a:p>
        </p:txBody>
      </p:sp>
      <p:pic>
        <p:nvPicPr>
          <p:cNvPr id="28677" name="Image 4" descr="swamp_fores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288" y="4357688"/>
            <a:ext cx="25939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age 5" descr="carpates-foret-primaire-pieniny_s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38" y="4357688"/>
            <a:ext cx="17303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mage 6" descr="jungle-belize_s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313" y="4286250"/>
            <a:ext cx="280511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ZoneTexte 7"/>
          <p:cNvSpPr txBox="1">
            <a:spLocks noChangeArrowheads="1"/>
          </p:cNvSpPr>
          <p:nvPr/>
        </p:nvSpPr>
        <p:spPr bwMode="auto">
          <a:xfrm>
            <a:off x="3214688" y="6357938"/>
            <a:ext cx="2216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Exemples de forêts primaires.</a:t>
            </a:r>
          </a:p>
        </p:txBody>
      </p:sp>
      <p:sp>
        <p:nvSpPr>
          <p:cNvPr id="28681" name="ZoneTexte 8"/>
          <p:cNvSpPr txBox="1">
            <a:spLocks noChangeArrowheads="1"/>
          </p:cNvSpPr>
          <p:nvPr/>
        </p:nvSpPr>
        <p:spPr bwMode="auto">
          <a:xfrm>
            <a:off x="2857500" y="6072188"/>
            <a:ext cx="312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Forêt primaire dans les Carpates (Pologne)</a:t>
            </a:r>
          </a:p>
        </p:txBody>
      </p:sp>
      <p:sp>
        <p:nvSpPr>
          <p:cNvPr id="28682" name="ZoneTexte 9"/>
          <p:cNvSpPr txBox="1">
            <a:spLocks noChangeArrowheads="1"/>
          </p:cNvSpPr>
          <p:nvPr/>
        </p:nvSpPr>
        <p:spPr bwMode="auto">
          <a:xfrm>
            <a:off x="6500813" y="6072188"/>
            <a:ext cx="181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Forêt primaire du Belize</a:t>
            </a:r>
          </a:p>
        </p:txBody>
      </p:sp>
      <p:sp>
        <p:nvSpPr>
          <p:cNvPr id="28683" name="ZoneTexte 9"/>
          <p:cNvSpPr txBox="1">
            <a:spLocks noChangeArrowheads="1"/>
          </p:cNvSpPr>
          <p:nvPr/>
        </p:nvSpPr>
        <p:spPr bwMode="auto">
          <a:xfrm>
            <a:off x="0" y="607218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50% des médicaments anticancéreux proviennent de la forêt.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AC938B9-C1E0-4EC0-A4CA-0AD227E9B1F8}" type="slidenum">
              <a:rPr lang="fr-FR" sz="1200" b="0">
                <a:solidFill>
                  <a:schemeClr val="tx1">
                    <a:tint val="75000"/>
                  </a:schemeClr>
                </a:solidFill>
                <a:latin typeface="Times New Roman" pitchFamily="18" charset="0"/>
              </a:rPr>
              <a:pPr algn="r" fontAlgn="auto">
                <a:spcBef>
                  <a:spcPts val="0"/>
                </a:spcBef>
                <a:spcAft>
                  <a:spcPts val="0"/>
                </a:spcAft>
                <a:defRPr/>
              </a:pPr>
              <a:t>32</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5604" name="Rectangle 2"/>
          <p:cNvSpPr>
            <a:spLocks noChangeArrowheads="1"/>
          </p:cNvSpPr>
          <p:nvPr/>
        </p:nvSpPr>
        <p:spPr bwMode="auto">
          <a:xfrm>
            <a:off x="142875" y="1214438"/>
            <a:ext cx="8856663" cy="5448300"/>
          </a:xfrm>
          <a:prstGeom prst="rect">
            <a:avLst/>
          </a:prstGeom>
          <a:noFill/>
          <a:ln w="9525">
            <a:noFill/>
            <a:miter lim="800000"/>
            <a:headEnd/>
            <a:tailEnd/>
          </a:ln>
        </p:spPr>
        <p:txBody>
          <a:bodyPr>
            <a:spAutoFit/>
          </a:bodyPr>
          <a:lstStyle/>
          <a:p>
            <a:pPr algn="just">
              <a:defRPr/>
            </a:pPr>
            <a:r>
              <a:rPr lang="fr-FR" u="sng" dirty="0">
                <a:solidFill>
                  <a:srgbClr val="6600CC"/>
                </a:solidFill>
                <a:latin typeface="Arial" pitchFamily="34" charset="0"/>
                <a:cs typeface="Arial" pitchFamily="34" charset="0"/>
              </a:rPr>
              <a:t>9) Solutions proposées</a:t>
            </a:r>
            <a:endParaRPr lang="fr-FR" dirty="0">
              <a:solidFill>
                <a:srgbClr val="6600CC"/>
              </a:solidFill>
              <a:latin typeface="Arial" pitchFamily="34" charset="0"/>
              <a:cs typeface="Arial" pitchFamily="34" charset="0"/>
            </a:endParaRPr>
          </a:p>
          <a:p>
            <a:pPr algn="just">
              <a:defRPr/>
            </a:pPr>
            <a:endParaRPr lang="fr-FR" b="0" dirty="0">
              <a:solidFill>
                <a:srgbClr val="6600CC"/>
              </a:solidFill>
              <a:latin typeface="Arial" pitchFamily="34" charset="0"/>
              <a:cs typeface="Arial" pitchFamily="34" charset="0"/>
            </a:endParaRPr>
          </a:p>
          <a:p>
            <a:pPr algn="just">
              <a:defRPr/>
            </a:pPr>
            <a:r>
              <a:rPr lang="fr-FR" b="0" dirty="0">
                <a:solidFill>
                  <a:srgbClr val="6600CC"/>
                </a:solidFill>
                <a:latin typeface="Arial" pitchFamily="34" charset="0"/>
                <a:cs typeface="Arial" pitchFamily="34" charset="0"/>
              </a:rPr>
              <a:t>Choix entre plusieurs solutions pour la gestion durable des forêts primaires et autres forêts :</a:t>
            </a:r>
          </a:p>
          <a:p>
            <a:pPr algn="just">
              <a:defRPr/>
            </a:pPr>
            <a:endParaRPr lang="fr-FR" b="0" dirty="0">
              <a:solidFill>
                <a:srgbClr val="6600CC"/>
              </a:solidFill>
              <a:latin typeface="Arial" pitchFamily="34" charset="0"/>
              <a:cs typeface="Arial" pitchFamily="34" charset="0"/>
            </a:endParaRPr>
          </a:p>
          <a:p>
            <a:pPr marL="342900" indent="-342900" algn="just">
              <a:buFontTx/>
              <a:buAutoNum type="arabicParenR"/>
              <a:defRPr/>
            </a:pPr>
            <a:r>
              <a:rPr lang="fr-FR" b="0" dirty="0">
                <a:solidFill>
                  <a:srgbClr val="6600CC"/>
                </a:solidFill>
                <a:latin typeface="Arial" pitchFamily="34" charset="0"/>
                <a:cs typeface="Arial" pitchFamily="34" charset="0"/>
              </a:rPr>
              <a:t>Protéger ces forêts, a) en en faisant des « réserves de la biodiversité » (inviolées ?), b) en les protégeant par les peuples autochtones, c) en développant l’écotourisme responsable (en relation avec ces peuples (°)), d) extraction raisonnée (« homéopathique ») des produits de la forêts (huiles essentielles…).</a:t>
            </a:r>
          </a:p>
          <a:p>
            <a:pPr marL="342900" indent="-342900" algn="just">
              <a:buFontTx/>
              <a:buAutoNum type="arabicParenR"/>
              <a:defRPr/>
            </a:pPr>
            <a:r>
              <a:rPr lang="fr-FR" b="0" dirty="0">
                <a:solidFill>
                  <a:srgbClr val="6600CC"/>
                </a:solidFill>
                <a:latin typeface="Arial" pitchFamily="34" charset="0"/>
                <a:cs typeface="Arial" pitchFamily="34" charset="0"/>
              </a:rPr>
              <a:t>En faire la gestion durable et raisonnée (°) pour la coupe du bois …</a:t>
            </a:r>
          </a:p>
          <a:p>
            <a:pPr marL="342900" indent="-342900" algn="just">
              <a:buFontTx/>
              <a:buAutoNum type="arabicParenR"/>
              <a:defRPr/>
            </a:pPr>
            <a:r>
              <a:rPr lang="fr-FR" b="0" dirty="0" err="1">
                <a:solidFill>
                  <a:srgbClr val="6600CC"/>
                </a:solidFill>
                <a:latin typeface="Arial" pitchFamily="34" charset="0"/>
                <a:cs typeface="Arial" pitchFamily="34" charset="0"/>
              </a:rPr>
              <a:t>Reforester</a:t>
            </a:r>
            <a:r>
              <a:rPr lang="fr-FR" b="0" dirty="0">
                <a:solidFill>
                  <a:srgbClr val="6600CC"/>
                </a:solidFill>
                <a:latin typeface="Arial" pitchFamily="34" charset="0"/>
                <a:cs typeface="Arial" pitchFamily="34" charset="0"/>
              </a:rPr>
              <a:t> les zones </a:t>
            </a:r>
            <a:r>
              <a:rPr lang="fr-FR" b="0" dirty="0" err="1">
                <a:solidFill>
                  <a:srgbClr val="6600CC"/>
                </a:solidFill>
                <a:latin typeface="Arial" pitchFamily="34" charset="0"/>
                <a:cs typeface="Arial" pitchFamily="34" charset="0"/>
              </a:rPr>
              <a:t>déforestées</a:t>
            </a:r>
            <a:r>
              <a:rPr lang="fr-FR" b="0" dirty="0">
                <a:solidFill>
                  <a:srgbClr val="6600CC"/>
                </a:solidFill>
                <a:latin typeface="Arial" pitchFamily="34" charset="0"/>
                <a:cs typeface="Arial" pitchFamily="34" charset="0"/>
              </a:rPr>
              <a:t> (détruites) par l’implantation de forêts cultivées constituées d’essences (arbres) à pousses rapides, en futaie irrégulière, avec l’accent mis sur le rétablissement de la biodiversité dans ces forêts.</a:t>
            </a:r>
          </a:p>
          <a:p>
            <a:pPr marL="342900" indent="-342900" algn="just">
              <a:buFontTx/>
              <a:buAutoNum type="arabicParenR"/>
              <a:defRPr/>
            </a:pPr>
            <a:r>
              <a:rPr lang="fr-FR" b="0" dirty="0">
                <a:solidFill>
                  <a:srgbClr val="6600CC"/>
                </a:solidFill>
                <a:latin typeface="Arial" pitchFamily="34" charset="0"/>
                <a:cs typeface="Arial" pitchFamily="34" charset="0"/>
              </a:rPr>
              <a:t>Entourer les forêts primaires menacées par un « glacis » de forêts artificielles ou secondaire (à essences à pousses rapides, tout en y réintroduisant la biodiversité (vœux pieux ?)), les entourant et les protégeant de la « prédation » humaine (c.ad.d. les coupes, les brûlis) ou animale (broutages) (?).</a:t>
            </a:r>
          </a:p>
          <a:p>
            <a:pPr algn="just">
              <a:defRPr/>
            </a:pPr>
            <a:endParaRPr lang="fr-FR" sz="1400" b="0" dirty="0">
              <a:solidFill>
                <a:srgbClr val="6600CC"/>
              </a:solidFill>
              <a:latin typeface="Arial" pitchFamily="34" charset="0"/>
              <a:cs typeface="Arial" pitchFamily="34" charset="0"/>
            </a:endParaRPr>
          </a:p>
          <a:p>
            <a:pPr algn="just">
              <a:defRPr/>
            </a:pPr>
            <a:r>
              <a:rPr lang="fr-FR" sz="1400" b="0" dirty="0">
                <a:solidFill>
                  <a:srgbClr val="6600CC"/>
                </a:solidFill>
                <a:latin typeface="Arial" pitchFamily="34" charset="0"/>
                <a:cs typeface="Arial" pitchFamily="34" charset="0"/>
              </a:rPr>
              <a:t>(°) En faisant participer les habitants locaux à la gestion &amp; à l’exploitation durable des forêts primaires ou secondaires, pour éviter qu’ils ne les coupent d’une façon </a:t>
            </a:r>
            <a:r>
              <a:rPr lang="fr-FR" sz="1400" b="0" u="sng" dirty="0">
                <a:solidFill>
                  <a:srgbClr val="FF0000"/>
                </a:solidFill>
                <a:latin typeface="Arial" pitchFamily="34" charset="0"/>
                <a:cs typeface="Arial" pitchFamily="34" charset="0"/>
              </a:rPr>
              <a:t>non durable</a:t>
            </a:r>
            <a:r>
              <a:rPr lang="fr-FR" sz="1400" b="0" dirty="0">
                <a:solidFill>
                  <a:srgbClr val="6600CC"/>
                </a:solidFill>
                <a:latin typeface="Arial" pitchFamily="34" charset="0"/>
                <a:cs typeface="Arial" pitchFamily="34" charset="0"/>
              </a:rPr>
              <a:t> (et « sauvage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18C4079-8F28-4C38-9C09-C1816CC2C2DC}" type="slidenum">
              <a:rPr lang="fr-FR" sz="1200" b="0">
                <a:solidFill>
                  <a:schemeClr val="tx1">
                    <a:tint val="75000"/>
                  </a:schemeClr>
                </a:solidFill>
                <a:latin typeface="Times New Roman" pitchFamily="18" charset="0"/>
              </a:rPr>
              <a:pPr algn="r" fontAlgn="auto">
                <a:spcBef>
                  <a:spcPts val="0"/>
                </a:spcBef>
                <a:spcAft>
                  <a:spcPts val="0"/>
                </a:spcAft>
                <a:defRPr/>
              </a:pPr>
              <a:t>33</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0724" name="Rectangle 2"/>
          <p:cNvSpPr>
            <a:spLocks noChangeArrowheads="1"/>
          </p:cNvSpPr>
          <p:nvPr/>
        </p:nvSpPr>
        <p:spPr bwMode="auto">
          <a:xfrm>
            <a:off x="142875" y="1143000"/>
            <a:ext cx="88566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CC"/>
                </a:solidFill>
                <a:cs typeface="Arial" charset="0"/>
              </a:rPr>
              <a:t>9) Solutions proposées (suite)</a:t>
            </a:r>
            <a:endParaRPr lang="fr-FR">
              <a:solidFill>
                <a:srgbClr val="6600CC"/>
              </a:solidFill>
              <a:cs typeface="Arial" charset="0"/>
            </a:endParaRPr>
          </a:p>
          <a:p>
            <a:pPr defTabSz="912813"/>
            <a:endParaRPr lang="fr-FR" b="0">
              <a:solidFill>
                <a:srgbClr val="6600CC"/>
              </a:solidFill>
              <a:cs typeface="Arial" charset="0"/>
            </a:endParaRPr>
          </a:p>
          <a:p>
            <a:pPr defTabSz="912813"/>
            <a:r>
              <a:rPr lang="fr-FR" b="0">
                <a:solidFill>
                  <a:srgbClr val="6600CC"/>
                </a:solidFill>
                <a:cs typeface="Arial" charset="0"/>
              </a:rPr>
              <a:t>Quelques idées pour la concrétisation de ces solutions:</a:t>
            </a:r>
          </a:p>
          <a:p>
            <a:pPr defTabSz="912813"/>
            <a:endParaRPr lang="fr-FR" b="0">
              <a:solidFill>
                <a:srgbClr val="6600CC"/>
              </a:solidFill>
              <a:cs typeface="Arial" charset="0"/>
            </a:endParaRPr>
          </a:p>
          <a:p>
            <a:pPr defTabSz="912813"/>
            <a:r>
              <a:rPr lang="fr-FR">
                <a:solidFill>
                  <a:srgbClr val="6600CC"/>
                </a:solidFill>
                <a:cs typeface="Arial" charset="0"/>
              </a:rPr>
              <a:t>Mesures de Contrôle et de Protection (</a:t>
            </a:r>
            <a:r>
              <a:rPr lang="fr-FR" b="0">
                <a:solidFill>
                  <a:srgbClr val="6600CC"/>
                </a:solidFill>
                <a:cs typeface="Arial" charset="0"/>
              </a:rPr>
              <a:t>vœux pieux ?</a:t>
            </a:r>
            <a:r>
              <a:rPr lang="fr-FR">
                <a:solidFill>
                  <a:srgbClr val="6600CC"/>
                </a:solidFill>
                <a:cs typeface="Arial" charset="0"/>
              </a:rPr>
              <a:t>) :</a:t>
            </a:r>
            <a:endParaRPr lang="fr-FR" b="0">
              <a:solidFill>
                <a:srgbClr val="6600CC"/>
              </a:solidFill>
              <a:cs typeface="Arial" charset="0"/>
            </a:endParaRPr>
          </a:p>
          <a:p>
            <a:pPr algn="just" defTabSz="912813">
              <a:buFont typeface="Arial" charset="0"/>
              <a:buChar char="•"/>
            </a:pPr>
            <a:r>
              <a:rPr lang="fr-FR" b="0">
                <a:solidFill>
                  <a:srgbClr val="6600CC"/>
                </a:solidFill>
                <a:cs typeface="Arial" charset="0"/>
              </a:rPr>
              <a:t>Mise en place de gardes conscientisés, aidant les populations locales &amp; rappelant la loi (Rétablissement de l'Autorité de l'Etat et de la Loi, par ces gardes et la police).</a:t>
            </a:r>
          </a:p>
          <a:p>
            <a:pPr algn="just" defTabSz="912813">
              <a:buFont typeface="Arial" charset="0"/>
              <a:buChar char="•"/>
            </a:pPr>
            <a:r>
              <a:rPr lang="fr-FR" b="0">
                <a:solidFill>
                  <a:srgbClr val="6600CC"/>
                </a:solidFill>
                <a:cs typeface="Arial" charset="0"/>
              </a:rPr>
              <a:t>Interdiction de la Coupe Illégale (en conformité à la Loi).</a:t>
            </a:r>
          </a:p>
          <a:p>
            <a:pPr algn="just" defTabSz="912813">
              <a:buFont typeface="Arial" charset="0"/>
              <a:buChar char="•"/>
            </a:pPr>
            <a:r>
              <a:rPr lang="fr-FR" b="0">
                <a:solidFill>
                  <a:srgbClr val="6600CC"/>
                </a:solidFill>
                <a:cs typeface="Arial" charset="0"/>
              </a:rPr>
              <a:t>Reboisement (mesures de reboisement).</a:t>
            </a:r>
          </a:p>
          <a:p>
            <a:pPr algn="just" defTabSz="912813">
              <a:buFont typeface="Arial" charset="0"/>
              <a:buChar char="•"/>
            </a:pPr>
            <a:r>
              <a:rPr lang="fr-FR" b="0">
                <a:solidFill>
                  <a:srgbClr val="6600CC"/>
                </a:solidFill>
                <a:cs typeface="Arial" charset="0"/>
              </a:rPr>
              <a:t> Réparation des Dégâts Causés (par entreprises, en cas de Coupe Illégale).</a:t>
            </a:r>
          </a:p>
          <a:p>
            <a:pPr algn="just" defTabSz="912813">
              <a:buFont typeface="Arial" charset="0"/>
              <a:buChar char="•"/>
            </a:pPr>
            <a:r>
              <a:rPr lang="fr-FR">
                <a:solidFill>
                  <a:srgbClr val="6600CC"/>
                </a:solidFill>
                <a:cs typeface="Arial" charset="0"/>
              </a:rPr>
              <a:t>Education et Conscientisation des Acteurs locaux </a:t>
            </a:r>
            <a:r>
              <a:rPr lang="fr-FR" b="0">
                <a:solidFill>
                  <a:srgbClr val="6600CC"/>
                </a:solidFill>
                <a:cs typeface="Arial" charset="0"/>
              </a:rPr>
              <a:t>(*).</a:t>
            </a:r>
          </a:p>
          <a:p>
            <a:pPr algn="just" defTabSz="912813">
              <a:buFont typeface="Arial" charset="0"/>
              <a:buChar char="•"/>
            </a:pPr>
            <a:r>
              <a:rPr lang="fr-FR" b="0">
                <a:solidFill>
                  <a:srgbClr val="6600CC"/>
                </a:solidFill>
                <a:cs typeface="Arial" charset="0"/>
              </a:rPr>
              <a:t>Appel aux organismes de la Protection de l'Environnement, internationaux ou étatiques, pour aider à la mise en place des mesures de protection, des salaires... (°).</a:t>
            </a:r>
          </a:p>
          <a:p>
            <a:pPr algn="just" defTabSz="912813">
              <a:buFont typeface="Arial" charset="0"/>
              <a:buChar char="•"/>
            </a:pPr>
            <a:r>
              <a:rPr lang="fr-FR">
                <a:solidFill>
                  <a:srgbClr val="6600CC"/>
                </a:solidFill>
                <a:cs typeface="Arial" charset="0"/>
              </a:rPr>
              <a:t>Création de Sources de Revenu de remplacement.</a:t>
            </a:r>
          </a:p>
          <a:p>
            <a:pPr algn="just" defTabSz="912813">
              <a:buFont typeface="Arial" charset="0"/>
              <a:buChar char="•"/>
            </a:pPr>
            <a:r>
              <a:rPr lang="fr-FR">
                <a:solidFill>
                  <a:srgbClr val="6600CC"/>
                </a:solidFill>
                <a:cs typeface="Arial" charset="0"/>
              </a:rPr>
              <a:t>Soutien des marchés locaux.</a:t>
            </a:r>
          </a:p>
          <a:p>
            <a:pPr algn="just" defTabSz="912813">
              <a:buFont typeface="Arial" charset="0"/>
              <a:buChar char="•"/>
            </a:pPr>
            <a:r>
              <a:rPr lang="fr-FR" b="0">
                <a:solidFill>
                  <a:srgbClr val="6600CC"/>
                </a:solidFill>
                <a:cs typeface="Arial" charset="0"/>
              </a:rPr>
              <a:t>Protection et Prévention de l'Erosion et du Ravinement (°°).</a:t>
            </a:r>
          </a:p>
          <a:p>
            <a:pPr defTabSz="912813"/>
            <a:endParaRPr lang="fr-FR" sz="1200" b="0">
              <a:solidFill>
                <a:srgbClr val="6600CC"/>
              </a:solidFill>
              <a:cs typeface="Arial" charset="0"/>
            </a:endParaRPr>
          </a:p>
          <a:p>
            <a:pPr defTabSz="912813"/>
            <a:r>
              <a:rPr lang="fr-FR" sz="1200" b="0">
                <a:solidFill>
                  <a:srgbClr val="6600CC"/>
                </a:solidFill>
                <a:cs typeface="Arial" charset="0"/>
              </a:rPr>
              <a:t>(°) idées de la </a:t>
            </a:r>
            <a:r>
              <a:rPr lang="fr-FR" sz="1200" b="0">
                <a:solidFill>
                  <a:srgbClr val="6600CC"/>
                </a:solidFill>
              </a:rPr>
              <a:t>© Fondation SEGUIN (Haïti), </a:t>
            </a:r>
            <a:r>
              <a:rPr lang="fr-FR" sz="1200" b="0">
                <a:solidFill>
                  <a:srgbClr val="6600CC"/>
                </a:solidFill>
                <a:hlinkClick r:id="rId2"/>
              </a:rPr>
              <a:t>http://www.fondationseguin.org/deforest.html</a:t>
            </a:r>
            <a:r>
              <a:rPr lang="fr-FR" sz="1200" b="0">
                <a:solidFill>
                  <a:srgbClr val="6600CC"/>
                </a:solidFill>
              </a:rPr>
              <a:t> </a:t>
            </a:r>
          </a:p>
          <a:p>
            <a:pPr defTabSz="912813"/>
            <a:r>
              <a:rPr lang="fr-FR" sz="1200" b="0">
                <a:solidFill>
                  <a:srgbClr val="6600CC"/>
                </a:solidFill>
                <a:cs typeface="Arial" charset="0"/>
              </a:rPr>
              <a:t>(°°) Sur le modèle du programme de lutte anti-érosion (PLAE) à Madagascar  (</a:t>
            </a:r>
            <a:r>
              <a:rPr lang="fr-FR" sz="1200" b="0">
                <a:solidFill>
                  <a:srgbClr val="6600CC"/>
                </a:solidFill>
                <a:cs typeface="Arial" charset="0"/>
                <a:hlinkClick r:id="rId3"/>
              </a:rPr>
              <a:t>www.plae-mada.com</a:t>
            </a:r>
            <a:r>
              <a:rPr lang="fr-FR" sz="1200" b="0">
                <a:solidFill>
                  <a:srgbClr val="6600CC"/>
                </a:solidFill>
                <a:cs typeface="Arial" charset="0"/>
              </a:rPr>
              <a:t>).</a:t>
            </a:r>
          </a:p>
          <a:p>
            <a:pPr defTabSz="912813"/>
            <a:r>
              <a:rPr lang="fr-FR" sz="1200" b="0">
                <a:solidFill>
                  <a:srgbClr val="6600CC"/>
                </a:solidFill>
                <a:cs typeface="Arial" charset="0"/>
              </a:rPr>
              <a:t>(*) Acteurs locaux : a) Paysans cultivateurs, b) charbonniers, b2) fabricants de chaux ou de briques, c) forestiers, scieurs de planches, c2) menuisiers  locaux, c3) sculpteurs sur bois (utilisant des bois précieux), d) Réseaux de Distribution et de Vente (de Charbons de bois, de Planches, de Chaux, de Chandelles en "bois pin " etc. ), e) politiciens locaux ou nationaux.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9244CDD-778B-4A45-AB7B-B7928293DE9F}" type="slidenum">
              <a:rPr lang="fr-FR" sz="1200" b="0">
                <a:solidFill>
                  <a:schemeClr val="tx1">
                    <a:tint val="75000"/>
                  </a:schemeClr>
                </a:solidFill>
                <a:latin typeface="Times New Roman" pitchFamily="18" charset="0"/>
              </a:rPr>
              <a:pPr algn="r" fontAlgn="auto">
                <a:spcBef>
                  <a:spcPts val="0"/>
                </a:spcBef>
                <a:spcAft>
                  <a:spcPts val="0"/>
                </a:spcAft>
                <a:defRPr/>
              </a:pPr>
              <a:t>34</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1748" name="Rectangle 2"/>
          <p:cNvSpPr>
            <a:spLocks noChangeArrowheads="1"/>
          </p:cNvSpPr>
          <p:nvPr/>
        </p:nvSpPr>
        <p:spPr bwMode="auto">
          <a:xfrm>
            <a:off x="142875" y="1285875"/>
            <a:ext cx="885666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CC"/>
                </a:solidFill>
                <a:cs typeface="Arial" charset="0"/>
              </a:rPr>
              <a:t>9) Solutions proposées (suite)</a:t>
            </a:r>
            <a:endParaRPr lang="fr-FR">
              <a:solidFill>
                <a:srgbClr val="6600CC"/>
              </a:solidFill>
              <a:cs typeface="Arial" charset="0"/>
            </a:endParaRPr>
          </a:p>
          <a:p>
            <a:pPr defTabSz="912813"/>
            <a:endParaRPr lang="fr-FR" b="0">
              <a:solidFill>
                <a:srgbClr val="6600CC"/>
              </a:solidFill>
              <a:cs typeface="Arial" charset="0"/>
            </a:endParaRPr>
          </a:p>
          <a:p>
            <a:pPr algn="just" defTabSz="912813">
              <a:buFont typeface="Arial" charset="0"/>
              <a:buChar char="•"/>
            </a:pPr>
            <a:r>
              <a:rPr lang="fr-FR" b="0">
                <a:solidFill>
                  <a:srgbClr val="6600CC"/>
                </a:solidFill>
                <a:cs typeface="Arial" charset="0"/>
              </a:rPr>
              <a:t> salaires décents pour les gardes et les policiers locaux protégeant la forêt.</a:t>
            </a:r>
          </a:p>
          <a:p>
            <a:pPr algn="just" defTabSz="912813">
              <a:buFont typeface="Arial" charset="0"/>
              <a:buChar char="•"/>
            </a:pPr>
            <a:r>
              <a:rPr lang="fr-FR" b="0">
                <a:solidFill>
                  <a:srgbClr val="6600CC"/>
                </a:solidFill>
                <a:cs typeface="Arial" charset="0"/>
              </a:rPr>
              <a:t>Protection et Inventaire des Espèces Endémiques et cartographie des forêts et de la localisation de ces espèces (par biologistes ou gardes motivés et formés).</a:t>
            </a:r>
          </a:p>
          <a:p>
            <a:pPr algn="just" defTabSz="912813">
              <a:buFont typeface="Arial" charset="0"/>
              <a:buChar char="•"/>
            </a:pPr>
            <a:r>
              <a:rPr lang="fr-FR" b="0">
                <a:solidFill>
                  <a:srgbClr val="6600CC"/>
                </a:solidFill>
                <a:cs typeface="Arial" charset="0"/>
              </a:rPr>
              <a:t>Etablissement d’un cadastre et contrôle des arbres des forêts et des coupes.</a:t>
            </a:r>
          </a:p>
          <a:p>
            <a:pPr algn="just" defTabSz="912813">
              <a:buFont typeface="Arial" charset="0"/>
              <a:buChar char="•"/>
            </a:pPr>
            <a:r>
              <a:rPr lang="fr-FR" b="0">
                <a:solidFill>
                  <a:srgbClr val="6600CC"/>
                </a:solidFill>
                <a:cs typeface="Arial" charset="0"/>
              </a:rPr>
              <a:t>Intégration (de la protection de la forêt…) dans un plan d’aménagement du territoire.</a:t>
            </a:r>
          </a:p>
          <a:p>
            <a:pPr algn="just" defTabSz="912813">
              <a:buFont typeface="Arial" charset="0"/>
              <a:buChar char="•"/>
            </a:pPr>
            <a:r>
              <a:rPr lang="fr-FR" b="0">
                <a:solidFill>
                  <a:srgbClr val="6600CC"/>
                </a:solidFill>
                <a:cs typeface="Arial" charset="0"/>
              </a:rPr>
              <a:t>Planification de sa gestion et mise en place d’un système de contrôle des objectifs.</a:t>
            </a:r>
          </a:p>
          <a:p>
            <a:pPr algn="just" defTabSz="912813">
              <a:buFont typeface="Arial" charset="0"/>
              <a:buChar char="•"/>
            </a:pPr>
            <a:r>
              <a:rPr lang="fr-FR" b="0">
                <a:solidFill>
                  <a:srgbClr val="6600CC"/>
                </a:solidFill>
                <a:cs typeface="Arial" charset="0"/>
              </a:rPr>
              <a:t>Sécurisation juridique: 1) statut des forêts, 2) des droits autochtones, 3) protection contre le brevet du vivant (*).</a:t>
            </a:r>
          </a:p>
          <a:p>
            <a:pPr algn="just" defTabSz="912813">
              <a:buFont typeface="Arial" charset="0"/>
              <a:buChar char="•"/>
            </a:pPr>
            <a:r>
              <a:rPr lang="fr-FR" b="0">
                <a:solidFill>
                  <a:srgbClr val="6600CC"/>
                </a:solidFill>
                <a:cs typeface="Arial" charset="0"/>
              </a:rPr>
              <a:t>Sensibilisation, à terme, des consommateurs des pays riches (au label SFC etc.).</a:t>
            </a:r>
          </a:p>
          <a:p>
            <a:pPr defTabSz="912813"/>
            <a:endParaRPr lang="fr-FR" sz="1200" b="0">
              <a:solidFill>
                <a:srgbClr val="6600CC"/>
              </a:solidFill>
              <a:cs typeface="Arial" charset="0"/>
            </a:endParaRPr>
          </a:p>
          <a:p>
            <a:pPr defTabSz="912813"/>
            <a:r>
              <a:rPr lang="fr-FR" sz="1200" b="0">
                <a:solidFill>
                  <a:srgbClr val="6600CC"/>
                </a:solidFill>
                <a:cs typeface="Arial" charset="0"/>
              </a:rPr>
              <a:t>(*) sur le modèle de l’action ou avec l’aide de l’ONG « </a:t>
            </a:r>
            <a:r>
              <a:rPr lang="fr-FR" sz="1200" i="1">
                <a:solidFill>
                  <a:srgbClr val="6600CC"/>
                </a:solidFill>
                <a:cs typeface="Arial" charset="0"/>
              </a:rPr>
              <a:t>Nomad RSI</a:t>
            </a:r>
            <a:r>
              <a:rPr lang="fr-FR" sz="1200" b="0">
                <a:solidFill>
                  <a:srgbClr val="6600CC"/>
                </a:solidFill>
                <a:cs typeface="Arial" charset="0"/>
              </a:rPr>
              <a:t> » dirigé par Laurent Pordié, </a:t>
            </a:r>
            <a:r>
              <a:rPr lang="fr-FR" sz="1200" b="0">
                <a:solidFill>
                  <a:srgbClr val="6600CC"/>
                </a:solidFill>
                <a:cs typeface="Arial" charset="0"/>
                <a:hlinkClick r:id="rId2"/>
              </a:rPr>
              <a:t>www.nomadrsi.org</a:t>
            </a:r>
            <a:r>
              <a:rPr lang="fr-FR" sz="1200" b="0">
                <a:solidFill>
                  <a:srgbClr val="6600CC"/>
                </a:solidFill>
                <a:cs typeface="Arial" charset="0"/>
              </a:rPr>
              <a:t> </a:t>
            </a:r>
          </a:p>
          <a:p>
            <a:pPr defTabSz="912813"/>
            <a:r>
              <a:rPr lang="fr-FR" sz="1200" b="0">
                <a:solidFill>
                  <a:srgbClr val="6600CC"/>
                </a:solidFill>
                <a:cs typeface="Arial" charset="0"/>
              </a:rPr>
              <a:t>(cette ONG </a:t>
            </a:r>
            <a:r>
              <a:rPr lang="fr-FR" sz="1200" b="0">
                <a:solidFill>
                  <a:srgbClr val="6600CC"/>
                </a:solidFill>
              </a:rPr>
              <a:t>organise de séminaires de formation et la protection des droits indigènes relatifs aux ressources biologiques). </a:t>
            </a:r>
            <a:endParaRPr lang="fr-FR" sz="1200" b="0">
              <a:solidFill>
                <a:srgbClr val="6600CC"/>
              </a:solidFill>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4A5FB48-4611-4BA7-9D47-238DD5651233}" type="slidenum">
              <a:rPr lang="fr-FR" sz="1200" b="0">
                <a:solidFill>
                  <a:schemeClr val="tx1">
                    <a:tint val="75000"/>
                  </a:schemeClr>
                </a:solidFill>
                <a:latin typeface="Times New Roman" pitchFamily="18" charset="0"/>
              </a:rPr>
              <a:pPr algn="r" fontAlgn="auto">
                <a:spcBef>
                  <a:spcPts val="0"/>
                </a:spcBef>
                <a:spcAft>
                  <a:spcPts val="0"/>
                </a:spcAft>
                <a:defRPr/>
              </a:pPr>
              <a:t>35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2772" name="Rectangle 2"/>
          <p:cNvSpPr>
            <a:spLocks noChangeArrowheads="1"/>
          </p:cNvSpPr>
          <p:nvPr/>
        </p:nvSpPr>
        <p:spPr bwMode="auto">
          <a:xfrm>
            <a:off x="142875" y="1214438"/>
            <a:ext cx="88566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dirty="0">
                <a:solidFill>
                  <a:srgbClr val="6600CC"/>
                </a:solidFill>
                <a:cs typeface="Arial" charset="0"/>
              </a:rPr>
              <a:t>9) Solutions proposées (suite)</a:t>
            </a:r>
            <a:endParaRPr lang="fr-FR" dirty="0">
              <a:solidFill>
                <a:srgbClr val="6600CC"/>
              </a:solidFill>
              <a:cs typeface="Arial" charset="0"/>
            </a:endParaRPr>
          </a:p>
          <a:p>
            <a:pPr defTabSz="912813"/>
            <a:endParaRPr lang="fr-FR" b="0" dirty="0">
              <a:solidFill>
                <a:srgbClr val="6600CC"/>
              </a:solidFill>
              <a:cs typeface="Arial" charset="0"/>
            </a:endParaRPr>
          </a:p>
          <a:p>
            <a:pPr defTabSz="912813">
              <a:buFont typeface="Symbol" pitchFamily="18" charset="2"/>
              <a:buChar char="Þ"/>
            </a:pPr>
            <a:r>
              <a:rPr lang="fr-FR" b="0" i="1" dirty="0">
                <a:solidFill>
                  <a:srgbClr val="FF6600"/>
                </a:solidFill>
                <a:cs typeface="Arial" charset="0"/>
              </a:rPr>
              <a:t>Propositions plus délicates :</a:t>
            </a:r>
          </a:p>
          <a:p>
            <a:pPr algn="just" defTabSz="912813"/>
            <a:endParaRPr lang="fr-FR" b="0" i="1" dirty="0">
              <a:solidFill>
                <a:srgbClr val="FF6600"/>
              </a:solidFill>
              <a:cs typeface="Arial" charset="0"/>
            </a:endParaRPr>
          </a:p>
          <a:p>
            <a:pPr algn="just" defTabSz="912813">
              <a:buFont typeface="Wingdings" pitchFamily="2" charset="2"/>
              <a:buChar char="§"/>
            </a:pPr>
            <a:r>
              <a:rPr lang="fr-FR" b="0" dirty="0">
                <a:solidFill>
                  <a:srgbClr val="6600CC"/>
                </a:solidFill>
                <a:cs typeface="Arial" charset="0"/>
              </a:rPr>
              <a:t>Contrôle des industries exportatrices (dans les pays pauvres) (°).</a:t>
            </a:r>
          </a:p>
          <a:p>
            <a:pPr algn="just" defTabSz="912813">
              <a:buFont typeface="Wingdings" pitchFamily="2" charset="2"/>
              <a:buChar char="§"/>
            </a:pPr>
            <a:r>
              <a:rPr lang="fr-FR" b="0" dirty="0">
                <a:solidFill>
                  <a:srgbClr val="6600CC"/>
                </a:solidFill>
                <a:cs typeface="Arial" charset="0"/>
              </a:rPr>
              <a:t>Contrôle des « </a:t>
            </a:r>
            <a:r>
              <a:rPr lang="fr-FR" b="0" i="1" dirty="0">
                <a:solidFill>
                  <a:srgbClr val="6600CC"/>
                </a:solidFill>
                <a:cs typeface="Arial" charset="0"/>
              </a:rPr>
              <a:t>front pionniers</a:t>
            </a:r>
            <a:r>
              <a:rPr lang="fr-FR" b="0" dirty="0">
                <a:solidFill>
                  <a:srgbClr val="6600CC"/>
                </a:solidFill>
                <a:cs typeface="Arial" charset="0"/>
              </a:rPr>
              <a:t> » dédiés aux cultures d’exportation.</a:t>
            </a:r>
          </a:p>
          <a:p>
            <a:pPr algn="just" defTabSz="912813">
              <a:buFont typeface="Wingdings" pitchFamily="2" charset="2"/>
              <a:buChar char="§"/>
            </a:pPr>
            <a:r>
              <a:rPr lang="fr-FR" b="0" dirty="0">
                <a:solidFill>
                  <a:srgbClr val="6600CC"/>
                </a:solidFill>
                <a:cs typeface="Arial" charset="0"/>
              </a:rPr>
              <a:t>Redistributions foncières (comme dans le cas du Brésil et de certains pays d’Amérique du Sud…).</a:t>
            </a:r>
            <a:endParaRPr lang="fr-FR" b="0" i="1" dirty="0">
              <a:solidFill>
                <a:srgbClr val="FF6600"/>
              </a:solidFill>
              <a:cs typeface="Arial" charset="0"/>
            </a:endParaRPr>
          </a:p>
          <a:p>
            <a:pPr algn="just" defTabSz="912813">
              <a:buFont typeface="Wingdings" pitchFamily="2" charset="2"/>
              <a:buChar char="§"/>
            </a:pPr>
            <a:r>
              <a:rPr lang="fr-FR" b="0" dirty="0">
                <a:solidFill>
                  <a:srgbClr val="6600CC"/>
                </a:solidFill>
                <a:cs typeface="Arial" charset="0"/>
              </a:rPr>
              <a:t>Instaurer un taxe sur la déforestation (à l’exemple de la taxe carbone).</a:t>
            </a:r>
          </a:p>
          <a:p>
            <a:pPr defTabSz="912813"/>
            <a:endParaRPr lang="fr-FR" b="0" dirty="0">
              <a:solidFill>
                <a:srgbClr val="6600CC"/>
              </a:solidFill>
              <a:cs typeface="Arial" charset="0"/>
            </a:endParaRPr>
          </a:p>
          <a:p>
            <a:pPr defTabSz="912813"/>
            <a:r>
              <a:rPr lang="fr-FR" sz="1200" b="0" dirty="0">
                <a:solidFill>
                  <a:srgbClr val="6600CC"/>
                </a:solidFill>
                <a:cs typeface="Arial" charset="0"/>
              </a:rPr>
              <a:t>(°) Contrôles, par les douanes (?) des marchandises transportés, des stocks, des livres de compte des ces industries (industries du bois (</a:t>
            </a:r>
            <a:r>
              <a:rPr lang="fr-FR" sz="1200" b="0" dirty="0" err="1">
                <a:solidFill>
                  <a:srgbClr val="6600CC"/>
                </a:solidFill>
                <a:cs typeface="Arial" charset="0"/>
              </a:rPr>
              <a:t>agroforestières</a:t>
            </a:r>
            <a:r>
              <a:rPr lang="fr-FR" sz="1200" b="0" dirty="0">
                <a:solidFill>
                  <a:srgbClr val="6600CC"/>
                </a:solidFill>
                <a:cs typeface="Arial" charset="0"/>
              </a:rPr>
              <a:t>), minières, agroalimentaires, éleveurs ou sociétés à la tête de grands élevages de bovins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5C9F78A-0637-4F10-B0CF-8F072E64523B}" type="slidenum">
              <a:rPr lang="fr-FR" sz="1200" b="0">
                <a:solidFill>
                  <a:schemeClr val="tx1">
                    <a:tint val="75000"/>
                  </a:schemeClr>
                </a:solidFill>
                <a:latin typeface="Times New Roman" pitchFamily="18" charset="0"/>
              </a:rPr>
              <a:pPr algn="r" fontAlgn="auto">
                <a:spcBef>
                  <a:spcPts val="0"/>
                </a:spcBef>
                <a:spcAft>
                  <a:spcPts val="0"/>
                </a:spcAft>
                <a:defRPr/>
              </a:pPr>
              <a:t>36</a:t>
            </a:fld>
            <a:endParaRPr lang="fr-FR" sz="1200" b="0" dirty="0">
              <a:solidFill>
                <a:schemeClr val="tx1">
                  <a:tint val="75000"/>
                </a:schemeClr>
              </a:solidFill>
              <a:latin typeface="Times New Roman" pitchFamily="18" charset="0"/>
            </a:endParaRPr>
          </a:p>
        </p:txBody>
      </p:sp>
      <p:sp>
        <p:nvSpPr>
          <p:cNvPr id="7" name="Rectangle 6"/>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3796" name="ZoneTexte 7"/>
          <p:cNvSpPr txBox="1">
            <a:spLocks noChangeArrowheads="1"/>
          </p:cNvSpPr>
          <p:nvPr/>
        </p:nvSpPr>
        <p:spPr bwMode="auto">
          <a:xfrm>
            <a:off x="142875" y="1285875"/>
            <a:ext cx="87868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2000" u="sng">
                <a:solidFill>
                  <a:srgbClr val="6600CC"/>
                </a:solidFill>
                <a:cs typeface="Arial" charset="0"/>
              </a:rPr>
              <a:t>9) Solutions proposées (suite &amp; fin)</a:t>
            </a:r>
            <a:endParaRPr lang="fr-FR" sz="2000">
              <a:solidFill>
                <a:srgbClr val="6600CC"/>
              </a:solidFill>
              <a:cs typeface="Arial" charset="0"/>
            </a:endParaRPr>
          </a:p>
          <a:p>
            <a:pPr algn="just" eaLnBrk="1" hangingPunct="1"/>
            <a:endParaRPr lang="fr-FR" sz="2000" b="0">
              <a:solidFill>
                <a:srgbClr val="6600CC"/>
              </a:solidFill>
              <a:cs typeface="Arial" charset="0"/>
            </a:endParaRPr>
          </a:p>
          <a:p>
            <a:pPr algn="just" eaLnBrk="1" hangingPunct="1"/>
            <a:r>
              <a:rPr lang="fr-FR" sz="2000" b="0">
                <a:solidFill>
                  <a:srgbClr val="6600CC"/>
                </a:solidFill>
                <a:cs typeface="Arial" charset="0"/>
              </a:rPr>
              <a:t>Nous allons donc décrire et examiner toutes ces solutions, dans les pages qui suivent, en analysant les avantages et inconvénients de chacune d’entre elles. </a:t>
            </a:r>
          </a:p>
          <a:p>
            <a:pPr algn="just" eaLnBrk="1" hangingPunct="1"/>
            <a:r>
              <a:rPr lang="fr-FR" sz="2000" b="0">
                <a:solidFill>
                  <a:srgbClr val="6600CC"/>
                </a:solidFill>
                <a:cs typeface="Arial" charset="0"/>
              </a:rPr>
              <a:t>Et nous verrons si certaines solutions sont de « vraies bonnes idées » ou, au contraire, de « fausses bonnes idées ».</a:t>
            </a:r>
          </a:p>
          <a:p>
            <a:pPr algn="just" eaLnBrk="1" hangingPunct="1"/>
            <a:r>
              <a:rPr lang="fr-FR" sz="2000" b="0">
                <a:solidFill>
                  <a:srgbClr val="6600CC"/>
                </a:solidFill>
                <a:cs typeface="Arial" charset="0"/>
              </a:rPr>
              <a:t>Nous analyserons si ces solutions sont faisables ? Quels sont les obstacles en particuliers financiers ou humains ? Comment mesurer le succès de telles ou telles solutions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9" descr="576-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0" y="4500563"/>
            <a:ext cx="12620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age 10" descr="bambou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5" y="4500563"/>
            <a:ext cx="147161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B113F6-4504-4213-90B7-3FA08E4F37CB}" type="slidenum">
              <a:rPr lang="fr-FR" sz="1200" b="0">
                <a:solidFill>
                  <a:schemeClr val="tx1">
                    <a:tint val="75000"/>
                  </a:schemeClr>
                </a:solidFill>
                <a:latin typeface="Times New Roman" pitchFamily="18" charset="0"/>
              </a:rPr>
              <a:pPr algn="r" fontAlgn="auto">
                <a:spcBef>
                  <a:spcPts val="0"/>
                </a:spcBef>
                <a:spcAft>
                  <a:spcPts val="0"/>
                </a:spcAft>
                <a:defRPr/>
              </a:pPr>
              <a:t>37</a:t>
            </a:fld>
            <a:endParaRPr lang="fr-FR" sz="1200" b="0" dirty="0">
              <a:solidFill>
                <a:schemeClr val="tx1">
                  <a:tint val="75000"/>
                </a:schemeClr>
              </a:solidFill>
              <a:latin typeface="Times New Roman" pitchFamily="18" charset="0"/>
            </a:endParaRPr>
          </a:p>
        </p:txBody>
      </p:sp>
      <p:sp>
        <p:nvSpPr>
          <p:cNvPr id="7" name="Rectangle 6"/>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4822" name="ZoneTexte 7"/>
          <p:cNvSpPr txBox="1">
            <a:spLocks noChangeArrowheads="1"/>
          </p:cNvSpPr>
          <p:nvPr/>
        </p:nvSpPr>
        <p:spPr bwMode="auto">
          <a:xfrm>
            <a:off x="142875" y="1285875"/>
            <a:ext cx="87868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6600CC"/>
                </a:solidFill>
              </a:rPr>
              <a:t>10) Solution n°1 : reforester avec des espèces à pousse rapide</a:t>
            </a:r>
          </a:p>
          <a:p>
            <a:pPr eaLnBrk="1" hangingPunct="1"/>
            <a:endParaRPr lang="fr-FR" sz="2000" b="0">
              <a:solidFill>
                <a:srgbClr val="6600CC"/>
              </a:solidFill>
            </a:endParaRPr>
          </a:p>
          <a:p>
            <a:pPr eaLnBrk="1" hangingPunct="1"/>
            <a:r>
              <a:rPr lang="fr-FR" sz="2000" b="0">
                <a:solidFill>
                  <a:srgbClr val="6600CC"/>
                </a:solidFill>
              </a:rPr>
              <a:t>Dans cette partie nous présenterons deux sujets :</a:t>
            </a:r>
          </a:p>
          <a:p>
            <a:pPr eaLnBrk="1" hangingPunct="1"/>
            <a:endParaRPr lang="fr-FR" sz="2000" b="0">
              <a:solidFill>
                <a:srgbClr val="6600CC"/>
              </a:solidFill>
            </a:endParaRPr>
          </a:p>
          <a:p>
            <a:pPr eaLnBrk="1" hangingPunct="1">
              <a:buFont typeface="Arial" charset="0"/>
              <a:buChar char="•"/>
            </a:pPr>
            <a:r>
              <a:rPr lang="fr-FR" sz="2000" b="0">
                <a:solidFill>
                  <a:srgbClr val="6600CC"/>
                </a:solidFill>
              </a:rPr>
              <a:t>Sélection de variétés d’arbres à pousse rapide, adaptées aux pays en voie de développement pour la construction, la menuiserie, le chauffage, le fourrage etc.</a:t>
            </a:r>
          </a:p>
          <a:p>
            <a:pPr eaLnBrk="1" hangingPunct="1">
              <a:buFont typeface="Arial" charset="0"/>
              <a:buChar char="•"/>
            </a:pPr>
            <a:r>
              <a:rPr lang="fr-FR" sz="2000" b="0">
                <a:solidFill>
                  <a:srgbClr val="6600CC"/>
                </a:solidFill>
              </a:rPr>
              <a:t>Présentation des techniques de reforestation. </a:t>
            </a:r>
          </a:p>
          <a:p>
            <a:pPr eaLnBrk="1" hangingPunct="1">
              <a:buFont typeface="Arial" charset="0"/>
              <a:buChar char="•"/>
            </a:pPr>
            <a:r>
              <a:rPr lang="fr-FR" sz="2000" b="0">
                <a:solidFill>
                  <a:srgbClr val="6600CC"/>
                </a:solidFill>
              </a:rPr>
              <a:t>Nous aborderons les futaies régulières et irrégulières, leurs avantages et inconvénients respectifs.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7950" y="1341438"/>
            <a:ext cx="90360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dirty="0">
                <a:solidFill>
                  <a:srgbClr val="660066"/>
                </a:solidFill>
                <a:latin typeface="Comic Sans MS" pitchFamily="66" charset="0"/>
              </a:rPr>
              <a:t>10) Solution n°1: </a:t>
            </a:r>
            <a:r>
              <a:rPr lang="fr-FR" sz="2000" u="sng" dirty="0" err="1">
                <a:solidFill>
                  <a:srgbClr val="660066"/>
                </a:solidFill>
                <a:latin typeface="Comic Sans MS" pitchFamily="66" charset="0"/>
              </a:rPr>
              <a:t>reforester</a:t>
            </a:r>
            <a:r>
              <a:rPr lang="fr-FR" sz="2000" u="sng" dirty="0">
                <a:solidFill>
                  <a:srgbClr val="660066"/>
                </a:solidFill>
                <a:latin typeface="Comic Sans MS" pitchFamily="66" charset="0"/>
              </a:rPr>
              <a:t> avec des arbres à pousses rapides (suite)</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Une première solution (surtout pour les pays en voie de développement) serait de </a:t>
            </a:r>
            <a:r>
              <a:rPr lang="fr-FR" sz="1600" b="0" dirty="0" err="1">
                <a:solidFill>
                  <a:srgbClr val="660066"/>
                </a:solidFill>
                <a:latin typeface="Comic Sans MS" pitchFamily="66" charset="0"/>
              </a:rPr>
              <a:t>reforester</a:t>
            </a:r>
            <a:r>
              <a:rPr lang="fr-FR" sz="1600" b="0" dirty="0">
                <a:solidFill>
                  <a:srgbClr val="660066"/>
                </a:solidFill>
                <a:latin typeface="Comic Sans MS" pitchFamily="66" charset="0"/>
              </a:rPr>
              <a:t> avec des arbres à pousse rapide (d’autant qu’ils peuvent rapporter de l’argent).</a:t>
            </a:r>
          </a:p>
          <a:p>
            <a:pPr defTabSz="912813"/>
            <a:r>
              <a:rPr lang="fr-FR" sz="1600" b="0" i="1" dirty="0">
                <a:solidFill>
                  <a:srgbClr val="FF0000"/>
                </a:solidFill>
                <a:latin typeface="Comic Sans MS" pitchFamily="66" charset="0"/>
              </a:rPr>
              <a:t>Mais cette solution a des inconvénients pour la biodiversité </a:t>
            </a:r>
            <a:r>
              <a:rPr lang="fr-FR" sz="1600" b="0" i="1" dirty="0" smtClean="0">
                <a:solidFill>
                  <a:srgbClr val="FF0000"/>
                </a:solidFill>
                <a:latin typeface="Comic Sans MS" pitchFamily="66" charset="0"/>
              </a:rPr>
              <a:t>(</a:t>
            </a:r>
            <a:r>
              <a:rPr lang="fr-FR" sz="1600" b="0" i="1" dirty="0">
                <a:solidFill>
                  <a:srgbClr val="FF0000"/>
                </a:solidFill>
                <a:latin typeface="Comic Sans MS" pitchFamily="66" charset="0"/>
              </a:rPr>
              <a:t>voir espèces </a:t>
            </a:r>
            <a:r>
              <a:rPr lang="fr-FR" sz="1600" b="0" i="1" dirty="0" smtClean="0">
                <a:solidFill>
                  <a:srgbClr val="FF0000"/>
                </a:solidFill>
                <a:latin typeface="Comic Sans MS" pitchFamily="66" charset="0"/>
              </a:rPr>
              <a:t>invasives, </a:t>
            </a:r>
            <a:r>
              <a:rPr lang="fr-FR" sz="1600" b="0" i="1" dirty="0">
                <a:solidFill>
                  <a:srgbClr val="FF0000"/>
                </a:solidFill>
                <a:latin typeface="Comic Sans MS" pitchFamily="66" charset="0"/>
              </a:rPr>
              <a:t>plus </a:t>
            </a:r>
            <a:r>
              <a:rPr lang="fr-FR" sz="1600" b="0" i="1" dirty="0" smtClean="0">
                <a:solidFill>
                  <a:srgbClr val="FF0000"/>
                </a:solidFill>
                <a:latin typeface="Comic Sans MS" pitchFamily="66" charset="0"/>
              </a:rPr>
              <a:t>loin).</a:t>
            </a:r>
            <a:endParaRPr lang="fr-FR" sz="1600" b="0" i="1" dirty="0">
              <a:solidFill>
                <a:srgbClr val="FF0000"/>
              </a:solidFill>
              <a:latin typeface="Comic Sans MS" pitchFamily="66" charset="0"/>
            </a:endParaRPr>
          </a:p>
          <a:p>
            <a:pPr defTabSz="912813"/>
            <a:endParaRPr lang="fr-FR" sz="1600" b="0" i="1" dirty="0">
              <a:solidFill>
                <a:srgbClr val="660066"/>
              </a:solidFill>
              <a:latin typeface="Comic Sans MS" pitchFamily="66" charset="0"/>
            </a:endParaRPr>
          </a:p>
          <a:p>
            <a:pPr defTabSz="912813"/>
            <a:r>
              <a:rPr lang="fr-FR" sz="1600" b="0" dirty="0">
                <a:solidFill>
                  <a:srgbClr val="660066"/>
                </a:solidFill>
                <a:latin typeface="Comic Sans MS" pitchFamily="66" charset="0"/>
              </a:rPr>
              <a:t>2) Arbres, arbustes à pousse rapide pour </a:t>
            </a:r>
            <a:r>
              <a:rPr lang="fr-FR" sz="1600" b="0" dirty="0">
                <a:solidFill>
                  <a:srgbClr val="00602B"/>
                </a:solidFill>
                <a:latin typeface="Comic Sans MS" pitchFamily="66" charset="0"/>
              </a:rPr>
              <a:t>climats tempérés à méditerranéens </a:t>
            </a:r>
            <a:r>
              <a:rPr lang="fr-FR" sz="1600" b="0" dirty="0">
                <a:solidFill>
                  <a:srgbClr val="660066"/>
                </a:solidFill>
                <a:latin typeface="Comic Sans MS" pitchFamily="66" charset="0"/>
              </a:rPr>
              <a:t>: </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a) </a:t>
            </a:r>
            <a:r>
              <a:rPr lang="fr-FR" sz="1600" dirty="0">
                <a:solidFill>
                  <a:srgbClr val="660066"/>
                </a:solidFill>
                <a:latin typeface="Comic Sans MS" pitchFamily="66" charset="0"/>
              </a:rPr>
              <a:t>Robinier faux acacia.	</a:t>
            </a:r>
            <a:r>
              <a:rPr lang="fr-FR" sz="1600" b="0" dirty="0">
                <a:solidFill>
                  <a:srgbClr val="660066"/>
                </a:solidFill>
                <a:latin typeface="Comic Sans MS" pitchFamily="66" charset="0"/>
              </a:rPr>
              <a:t>d) </a:t>
            </a:r>
            <a:r>
              <a:rPr lang="fr-FR" sz="1600" dirty="0">
                <a:solidFill>
                  <a:srgbClr val="660066"/>
                </a:solidFill>
                <a:latin typeface="Comic Sans MS" pitchFamily="66" charset="0"/>
              </a:rPr>
              <a:t>Eucalyptus.	</a:t>
            </a:r>
            <a:r>
              <a:rPr lang="fr-FR" sz="1600" b="0" dirty="0">
                <a:solidFill>
                  <a:srgbClr val="660066"/>
                </a:solidFill>
                <a:latin typeface="Comic Sans MS" pitchFamily="66" charset="0"/>
              </a:rPr>
              <a:t>g) </a:t>
            </a:r>
            <a:r>
              <a:rPr lang="fr-FR" sz="1600" dirty="0">
                <a:solidFill>
                  <a:srgbClr val="660066"/>
                </a:solidFill>
                <a:latin typeface="Comic Sans MS" pitchFamily="66" charset="0"/>
              </a:rPr>
              <a:t>Pins.</a:t>
            </a:r>
            <a:endParaRPr lang="fr-FR" sz="1600" b="0" dirty="0">
              <a:solidFill>
                <a:srgbClr val="660066"/>
              </a:solidFill>
              <a:latin typeface="Comic Sans MS" pitchFamily="66" charset="0"/>
            </a:endParaRP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b) </a:t>
            </a:r>
            <a:r>
              <a:rPr lang="fr-FR" sz="1600" dirty="0">
                <a:solidFill>
                  <a:srgbClr val="660066"/>
                </a:solidFill>
                <a:latin typeface="Comic Sans MS" pitchFamily="66" charset="0"/>
              </a:rPr>
              <a:t>Paulownia</a:t>
            </a:r>
            <a:r>
              <a:rPr lang="fr-FR" sz="1600" b="0" dirty="0">
                <a:solidFill>
                  <a:srgbClr val="660066"/>
                </a:solidFill>
                <a:latin typeface="Comic Sans MS" pitchFamily="66" charset="0"/>
              </a:rPr>
              <a:t>.		e) </a:t>
            </a:r>
            <a:r>
              <a:rPr lang="fr-FR" sz="1600" dirty="0">
                <a:solidFill>
                  <a:srgbClr val="660066"/>
                </a:solidFill>
                <a:latin typeface="Comic Sans MS" pitchFamily="66" charset="0"/>
              </a:rPr>
              <a:t>Mûrier</a:t>
            </a:r>
            <a:r>
              <a:rPr lang="fr-FR" sz="1600" b="0" dirty="0">
                <a:solidFill>
                  <a:srgbClr val="660066"/>
                </a:solidFill>
                <a:latin typeface="Comic Sans MS" pitchFamily="66" charset="0"/>
              </a:rPr>
              <a:t>.</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c) </a:t>
            </a:r>
            <a:r>
              <a:rPr lang="fr-FR" sz="1600" dirty="0">
                <a:solidFill>
                  <a:srgbClr val="660066"/>
                </a:solidFill>
                <a:latin typeface="Comic Sans MS" pitchFamily="66" charset="0"/>
              </a:rPr>
              <a:t>Bambou géant.	          </a:t>
            </a:r>
            <a:r>
              <a:rPr lang="fr-FR" sz="1600" b="0" dirty="0">
                <a:solidFill>
                  <a:srgbClr val="660066"/>
                </a:solidFill>
                <a:latin typeface="Comic Sans MS" pitchFamily="66" charset="0"/>
              </a:rPr>
              <a:t>f)</a:t>
            </a:r>
            <a:r>
              <a:rPr lang="fr-FR" sz="1600" dirty="0">
                <a:solidFill>
                  <a:srgbClr val="660066"/>
                </a:solidFill>
                <a:latin typeface="Comic Sans MS" pitchFamily="66" charset="0"/>
              </a:rPr>
              <a:t> </a:t>
            </a:r>
            <a:r>
              <a:rPr lang="fr-FR" sz="1600" dirty="0" smtClean="0">
                <a:solidFill>
                  <a:srgbClr val="660066"/>
                </a:solidFill>
                <a:latin typeface="Comic Sans MS" pitchFamily="66" charset="0"/>
              </a:rPr>
              <a:t>Saule etc.</a:t>
            </a:r>
            <a:endParaRPr lang="fr-FR" sz="1600" dirty="0">
              <a:solidFill>
                <a:srgbClr val="660066"/>
              </a:solidFill>
              <a:latin typeface="Comic Sans MS" pitchFamily="66" charset="0"/>
            </a:endParaRPr>
          </a:p>
          <a:p>
            <a:pPr defTabSz="912813"/>
            <a:endParaRPr lang="fr-FR" sz="1600" dirty="0">
              <a:solidFill>
                <a:srgbClr val="660066"/>
              </a:solidFill>
              <a:latin typeface="Comic Sans MS" pitchFamily="66" charset="0"/>
            </a:endParaRPr>
          </a:p>
          <a:p>
            <a:pPr defTabSz="912813"/>
            <a:r>
              <a:rPr lang="fr-FR" sz="1600" b="0" dirty="0">
                <a:solidFill>
                  <a:srgbClr val="660066"/>
                </a:solidFill>
                <a:latin typeface="Comic Sans MS" pitchFamily="66" charset="0"/>
              </a:rPr>
              <a:t>2) Arbres, arbustes à développements rapides pour </a:t>
            </a:r>
            <a:r>
              <a:rPr lang="fr-FR" sz="1600" b="0" dirty="0">
                <a:solidFill>
                  <a:srgbClr val="E46C0A"/>
                </a:solidFill>
                <a:latin typeface="Comic Sans MS" pitchFamily="66" charset="0"/>
              </a:rPr>
              <a:t>climats semi-arides &amp; arides </a:t>
            </a:r>
            <a:r>
              <a:rPr lang="fr-FR" sz="1600" b="0" dirty="0">
                <a:solidFill>
                  <a:srgbClr val="660066"/>
                </a:solidFill>
                <a:latin typeface="Comic Sans MS" pitchFamily="66" charset="0"/>
              </a:rPr>
              <a:t>: </a:t>
            </a:r>
          </a:p>
          <a:p>
            <a:pPr defTabSz="912813"/>
            <a:endParaRPr lang="fr-FR" sz="1600" b="0" dirty="0">
              <a:solidFill>
                <a:srgbClr val="660066"/>
              </a:solidFill>
              <a:latin typeface="Comic Sans MS" pitchFamily="66" charset="0"/>
            </a:endParaRPr>
          </a:p>
          <a:p>
            <a:pPr defTabSz="912813"/>
            <a:r>
              <a:rPr lang="fr-FR" sz="1600" i="1" dirty="0">
                <a:solidFill>
                  <a:srgbClr val="660066"/>
                </a:solidFill>
                <a:latin typeface="Comic Sans MS" pitchFamily="66" charset="0"/>
              </a:rPr>
              <a:t>h) </a:t>
            </a:r>
            <a:r>
              <a:rPr lang="fr-FR" sz="1600" i="1" dirty="0" err="1">
                <a:solidFill>
                  <a:srgbClr val="660066"/>
                </a:solidFill>
                <a:latin typeface="Comic Sans MS" pitchFamily="66" charset="0"/>
              </a:rPr>
              <a:t>Moringa</a:t>
            </a:r>
            <a:r>
              <a:rPr lang="fr-FR" sz="1600" i="1" dirty="0">
                <a:solidFill>
                  <a:srgbClr val="660066"/>
                </a:solidFill>
                <a:latin typeface="Comic Sans MS" pitchFamily="66" charset="0"/>
              </a:rPr>
              <a:t> </a:t>
            </a:r>
            <a:r>
              <a:rPr lang="fr-FR" sz="1600" i="1" dirty="0" err="1">
                <a:solidFill>
                  <a:srgbClr val="660066"/>
                </a:solidFill>
                <a:latin typeface="Comic Sans MS" pitchFamily="66" charset="0"/>
              </a:rPr>
              <a:t>oleifera</a:t>
            </a:r>
            <a:r>
              <a:rPr lang="fr-FR" sz="1600" i="1" dirty="0">
                <a:solidFill>
                  <a:srgbClr val="660066"/>
                </a:solidFill>
                <a:latin typeface="Comic Sans MS" pitchFamily="66" charset="0"/>
              </a:rPr>
              <a:t> ou "</a:t>
            </a:r>
            <a:r>
              <a:rPr lang="fr-FR" sz="1600" i="1" dirty="0" err="1">
                <a:solidFill>
                  <a:srgbClr val="660066"/>
                </a:solidFill>
                <a:latin typeface="Comic Sans MS" pitchFamily="66" charset="0"/>
              </a:rPr>
              <a:t>Néverdier</a:t>
            </a:r>
            <a:r>
              <a:rPr lang="fr-FR" sz="1600" i="1" dirty="0">
                <a:solidFill>
                  <a:srgbClr val="660066"/>
                </a:solidFill>
                <a:latin typeface="Comic Sans MS" pitchFamily="66" charset="0"/>
              </a:rPr>
              <a:t>".</a:t>
            </a:r>
          </a:p>
          <a:p>
            <a:pPr defTabSz="912813"/>
            <a:endParaRPr lang="fr-FR" sz="1600" i="1" dirty="0">
              <a:solidFill>
                <a:srgbClr val="660066"/>
              </a:solidFill>
              <a:latin typeface="Comic Sans MS" pitchFamily="66" charset="0"/>
            </a:endParaRPr>
          </a:p>
          <a:p>
            <a:pPr defTabSz="912813"/>
            <a:r>
              <a:rPr lang="fr-FR" sz="1600" i="1" dirty="0">
                <a:solidFill>
                  <a:srgbClr val="660066"/>
                </a:solidFill>
                <a:latin typeface="Comic Sans MS" pitchFamily="66" charset="0"/>
              </a:rPr>
              <a:t>i) Acacia </a:t>
            </a:r>
            <a:r>
              <a:rPr lang="fr-FR" sz="1600" i="1" dirty="0" err="1">
                <a:solidFill>
                  <a:srgbClr val="660066"/>
                </a:solidFill>
                <a:latin typeface="Comic Sans MS" pitchFamily="66" charset="0"/>
              </a:rPr>
              <a:t>Raddiana</a:t>
            </a:r>
            <a:r>
              <a:rPr lang="fr-FR" sz="1600" i="1" dirty="0">
                <a:solidFill>
                  <a:srgbClr val="660066"/>
                </a:solidFill>
                <a:latin typeface="Comic Sans MS" pitchFamily="66" charset="0"/>
              </a:rPr>
              <a:t>.</a:t>
            </a:r>
          </a:p>
          <a:p>
            <a:pPr defTabSz="912813"/>
            <a:endParaRPr lang="fr-FR" sz="1600" i="1" dirty="0">
              <a:solidFill>
                <a:srgbClr val="660066"/>
              </a:solidFill>
              <a:latin typeface="Comic Sans MS" pitchFamily="66" charset="0"/>
            </a:endParaRPr>
          </a:p>
          <a:p>
            <a:pPr defTabSz="912813"/>
            <a:r>
              <a:rPr lang="fr-FR" sz="1600" i="1" dirty="0">
                <a:solidFill>
                  <a:srgbClr val="660066"/>
                </a:solidFill>
                <a:latin typeface="Comic Sans MS" pitchFamily="66" charset="0"/>
              </a:rPr>
              <a:t>j) </a:t>
            </a:r>
            <a:r>
              <a:rPr lang="fr-FR" sz="1600" i="1" dirty="0" err="1" smtClean="0">
                <a:solidFill>
                  <a:srgbClr val="660066"/>
                </a:solidFill>
                <a:latin typeface="Comic Sans MS" pitchFamily="66" charset="0"/>
              </a:rPr>
              <a:t>Jatropha</a:t>
            </a:r>
            <a:r>
              <a:rPr lang="fr-FR" sz="1600" i="1" dirty="0">
                <a:solidFill>
                  <a:srgbClr val="660066"/>
                </a:solidFill>
                <a:latin typeface="Comic Sans MS" pitchFamily="66" charset="0"/>
              </a:rPr>
              <a:t> </a:t>
            </a:r>
            <a:r>
              <a:rPr lang="fr-FR" sz="1600" i="1" dirty="0" smtClean="0">
                <a:solidFill>
                  <a:srgbClr val="660066"/>
                </a:solidFill>
                <a:latin typeface="Comic Sans MS" pitchFamily="66" charset="0"/>
              </a:rPr>
              <a:t>etc. etc.</a:t>
            </a:r>
            <a:r>
              <a:rPr lang="fr-FR" sz="1600" b="0" i="1" dirty="0" smtClean="0">
                <a:solidFill>
                  <a:srgbClr val="660066"/>
                </a:solidFill>
                <a:latin typeface="Comic Sans MS" pitchFamily="66" charset="0"/>
              </a:rPr>
              <a:t>                        </a:t>
            </a:r>
            <a:r>
              <a:rPr lang="fr-FR" sz="1600" b="0" i="1" dirty="0">
                <a:solidFill>
                  <a:srgbClr val="660066"/>
                </a:solidFill>
                <a:latin typeface="Comic Sans MS" pitchFamily="66" charset="0"/>
              </a:rPr>
              <a:t>Présentation de ces espèces =&gt;</a:t>
            </a:r>
            <a:r>
              <a:rPr lang="fr-FR" sz="1600" b="0" dirty="0">
                <a:solidFill>
                  <a:srgbClr val="660066"/>
                </a:solidFill>
                <a:latin typeface="Comic Sans MS" pitchFamily="66" charset="0"/>
              </a:rPr>
              <a:t> pages suivantes </a:t>
            </a:r>
            <a:r>
              <a:rPr lang="fr-FR" sz="1600" b="0" dirty="0">
                <a:solidFill>
                  <a:srgbClr val="660066"/>
                </a:solidFill>
                <a:latin typeface="Comic Sans MS" pitchFamily="66" charset="0"/>
                <a:sym typeface="Symbol" pitchFamily="18" charset="2"/>
              </a:rPr>
              <a:t></a:t>
            </a:r>
            <a:endParaRPr lang="fr-FR" sz="1600" b="0" dirty="0">
              <a:solidFill>
                <a:srgbClr val="660066"/>
              </a:solidFill>
              <a:latin typeface="Comic Sans MS" pitchFamily="66"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5"/>
          <p:cNvSpPr>
            <a:spLocks noGrp="1"/>
          </p:cNvSpPr>
          <p:nvPr>
            <p:ph type="sldNum" sz="quarter" idx="12"/>
          </p:nvPr>
        </p:nvSpPr>
        <p:spPr>
          <a:xfrm>
            <a:off x="8429625" y="6143625"/>
            <a:ext cx="457200" cy="276225"/>
          </a:xfrm>
        </p:spPr>
        <p:txBody>
          <a:bodyPr rtlCol="0"/>
          <a:lstStyle/>
          <a:p>
            <a:pPr fontAlgn="auto">
              <a:spcBef>
                <a:spcPts val="0"/>
              </a:spcBef>
              <a:spcAft>
                <a:spcPts val="0"/>
              </a:spcAft>
              <a:defRPr/>
            </a:pPr>
            <a:fld id="{9ECCCA92-ADAF-47C4-85A8-D2BFBDD81B58}" type="slidenum">
              <a:rPr lang="fr-FR">
                <a:solidFill>
                  <a:schemeClr val="tx1">
                    <a:tint val="75000"/>
                  </a:schemeClr>
                </a:solidFill>
                <a:latin typeface="Times New Roman" pitchFamily="18" charset="0"/>
              </a:rPr>
              <a:pPr fontAlgn="auto">
                <a:spcBef>
                  <a:spcPts val="0"/>
                </a:spcBef>
                <a:spcAft>
                  <a:spcPts val="0"/>
                </a:spcAft>
                <a:defRPr/>
              </a:pPr>
              <a:t>38</a:t>
            </a:fld>
            <a:endParaRPr lang="fr-FR">
              <a:solidFill>
                <a:schemeClr val="tx1">
                  <a:tint val="75000"/>
                </a:schemeClr>
              </a:solidFill>
              <a:latin typeface="Times New Roman" pitchFamily="18" charset="0"/>
            </a:endParaRPr>
          </a:p>
        </p:txBody>
      </p:sp>
      <p:sp>
        <p:nvSpPr>
          <p:cNvPr id="2" name="ZoneTexte 1"/>
          <p:cNvSpPr txBox="1"/>
          <p:nvPr/>
        </p:nvSpPr>
        <p:spPr>
          <a:xfrm>
            <a:off x="3707904" y="5589240"/>
            <a:ext cx="5256585" cy="646331"/>
          </a:xfrm>
          <a:prstGeom prst="rect">
            <a:avLst/>
          </a:prstGeom>
          <a:noFill/>
        </p:spPr>
        <p:txBody>
          <a:bodyPr wrap="square" rtlCol="0">
            <a:spAutoFit/>
          </a:bodyPr>
          <a:lstStyle/>
          <a:p>
            <a:r>
              <a:rPr lang="fr-FR" b="0" dirty="0" smtClean="0">
                <a:solidFill>
                  <a:srgbClr val="002060"/>
                </a:solidFill>
              </a:rPr>
              <a:t>Il existe en fait de nombreuses espèces  à pousse rapide, dans le monde.</a:t>
            </a:r>
            <a:endParaRPr lang="fr-FR" b="0" dirty="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a:spLocks noGrp="1"/>
          </p:cNvSpPr>
          <p:nvPr>
            <p:ph type="sldNum" sz="quarter" idx="12"/>
          </p:nvPr>
        </p:nvSpPr>
        <p:spPr>
          <a:xfrm>
            <a:off x="8572500" y="6429375"/>
            <a:ext cx="428625" cy="285750"/>
          </a:xfrm>
        </p:spPr>
        <p:txBody>
          <a:bodyPr rtlCol="0"/>
          <a:lstStyle/>
          <a:p>
            <a:pPr fontAlgn="auto">
              <a:spcBef>
                <a:spcPts val="0"/>
              </a:spcBef>
              <a:spcAft>
                <a:spcPts val="0"/>
              </a:spcAft>
              <a:defRPr/>
            </a:pPr>
            <a:fld id="{856335B6-60A5-4E19-A342-9E94EFFE7F48}" type="slidenum">
              <a:rPr lang="fr-FR">
                <a:solidFill>
                  <a:schemeClr val="tx1">
                    <a:tint val="75000"/>
                  </a:schemeClr>
                </a:solidFill>
                <a:latin typeface="Times New Roman" pitchFamily="18" charset="0"/>
              </a:rPr>
              <a:pPr fontAlgn="auto">
                <a:spcBef>
                  <a:spcPts val="0"/>
                </a:spcBef>
                <a:spcAft>
                  <a:spcPts val="0"/>
                </a:spcAft>
                <a:defRPr/>
              </a:pPr>
              <a:t>39</a:t>
            </a:fld>
            <a:endParaRPr lang="fr-FR">
              <a:solidFill>
                <a:schemeClr val="tx1">
                  <a:tint val="75000"/>
                </a:schemeClr>
              </a:solidFill>
              <a:latin typeface="Times New Roman" pitchFamily="18" charset="0"/>
            </a:endParaRPr>
          </a:p>
        </p:txBody>
      </p:sp>
      <p:sp>
        <p:nvSpPr>
          <p:cNvPr id="36867" name="Rectangle 2"/>
          <p:cNvSpPr>
            <a:spLocks noChangeArrowheads="1"/>
          </p:cNvSpPr>
          <p:nvPr/>
        </p:nvSpPr>
        <p:spPr bwMode="auto">
          <a:xfrm>
            <a:off x="214313" y="1143000"/>
            <a:ext cx="89296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66"/>
                </a:solidFill>
                <a:latin typeface="Comic Sans MS" pitchFamily="66" charset="0"/>
              </a:rPr>
              <a:t>10.1) Paulownia</a:t>
            </a:r>
            <a:r>
              <a:rPr lang="fr-FR" b="0">
                <a:solidFill>
                  <a:srgbClr val="660066"/>
                </a:solidFill>
                <a:latin typeface="Comic Sans MS" pitchFamily="66" charset="0"/>
              </a:rPr>
              <a:t> </a:t>
            </a:r>
          </a:p>
          <a:p>
            <a:pPr defTabSz="912813"/>
            <a:endParaRPr lang="fr-FR" b="0">
              <a:solidFill>
                <a:srgbClr val="660066"/>
              </a:solidFill>
              <a:latin typeface="Comic Sans MS" pitchFamily="66" charset="0"/>
            </a:endParaRPr>
          </a:p>
          <a:p>
            <a:pPr defTabSz="912813"/>
            <a:r>
              <a:rPr lang="fr-FR" b="0">
                <a:solidFill>
                  <a:srgbClr val="660066"/>
                </a:solidFill>
                <a:latin typeface="Comic Sans MS" pitchFamily="66" charset="0"/>
              </a:rPr>
              <a:t>Le </a:t>
            </a:r>
            <a:r>
              <a:rPr lang="fr-FR">
                <a:solidFill>
                  <a:srgbClr val="660066"/>
                </a:solidFill>
                <a:latin typeface="Comic Sans MS" pitchFamily="66" charset="0"/>
              </a:rPr>
              <a:t>paulownia</a:t>
            </a:r>
            <a:r>
              <a:rPr lang="fr-FR" b="0">
                <a:solidFill>
                  <a:srgbClr val="660066"/>
                </a:solidFill>
                <a:latin typeface="Comic Sans MS" pitchFamily="66" charset="0"/>
              </a:rPr>
              <a:t>, utilisé en menuiserie, a une pousse très rapide. Il est rustique.  </a:t>
            </a:r>
          </a:p>
          <a:p>
            <a:pPr defTabSz="912813"/>
            <a:r>
              <a:rPr lang="fr-FR" b="0">
                <a:solidFill>
                  <a:srgbClr val="F36A0D"/>
                </a:solidFill>
                <a:latin typeface="Comic Sans MS" pitchFamily="66" charset="0"/>
              </a:rPr>
              <a:t>Mais il nécessite un sol plus riche (donc de l’engrais).</a:t>
            </a:r>
          </a:p>
        </p:txBody>
      </p:sp>
      <p:graphicFrame>
        <p:nvGraphicFramePr>
          <p:cNvPr id="6" name="Tableau 5"/>
          <p:cNvGraphicFramePr>
            <a:graphicFrameLocks noGrp="1"/>
          </p:cNvGraphicFramePr>
          <p:nvPr/>
        </p:nvGraphicFramePr>
        <p:xfrm>
          <a:off x="142875" y="2357438"/>
          <a:ext cx="8858250" cy="4000500"/>
        </p:xfrm>
        <a:graphic>
          <a:graphicData uri="http://schemas.openxmlformats.org/drawingml/2006/table">
            <a:tbl>
              <a:tblPr/>
              <a:tblGrid>
                <a:gridCol w="1610891"/>
                <a:gridCol w="2410570"/>
                <a:gridCol w="2031731"/>
                <a:gridCol w="2805058"/>
              </a:tblGrid>
              <a:tr h="2286000">
                <a:tc>
                  <a:txBody>
                    <a:bodyPr/>
                    <a:lstStyle/>
                    <a:p>
                      <a:pPr algn="ctr">
                        <a:lnSpc>
                          <a:spcPct val="115000"/>
                        </a:lnSpc>
                        <a:spcAft>
                          <a:spcPts val="0"/>
                        </a:spcAft>
                      </a:pPr>
                      <a:r>
                        <a:rPr lang="fr-FR" sz="900" dirty="0" smtClean="0">
                          <a:solidFill>
                            <a:srgbClr val="660066"/>
                          </a:solidFill>
                          <a:latin typeface="Arial"/>
                          <a:ea typeface="Calibri"/>
                          <a:cs typeface="Times New Roman"/>
                        </a:rPr>
                        <a:t>1</a:t>
                      </a:r>
                      <a:r>
                        <a:rPr lang="fr-FR" sz="900" baseline="30000" dirty="0" smtClean="0">
                          <a:solidFill>
                            <a:srgbClr val="660066"/>
                          </a:solidFill>
                          <a:latin typeface="Arial"/>
                          <a:ea typeface="Calibri"/>
                          <a:cs typeface="Times New Roman"/>
                        </a:rPr>
                        <a:t>ère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2</a:t>
                      </a:r>
                      <a:r>
                        <a:rPr lang="fr-FR" sz="900" baseline="30000" dirty="0" smtClean="0">
                          <a:solidFill>
                            <a:srgbClr val="660066"/>
                          </a:solidFill>
                          <a:latin typeface="Arial"/>
                          <a:ea typeface="Calibri"/>
                          <a:cs typeface="Times New Roman"/>
                        </a:rPr>
                        <a:t>ème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3</a:t>
                      </a:r>
                      <a:r>
                        <a:rPr lang="fr-FR" sz="900" baseline="30000" dirty="0" smtClean="0">
                          <a:solidFill>
                            <a:srgbClr val="660066"/>
                          </a:solidFill>
                          <a:latin typeface="Arial"/>
                          <a:ea typeface="Calibri"/>
                          <a:cs typeface="Times New Roman"/>
                        </a:rPr>
                        <a:t>ème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pépinières </a:t>
                      </a:r>
                      <a:r>
                        <a:rPr lang="fr-FR" sz="900" dirty="0">
                          <a:solidFill>
                            <a:srgbClr val="660066"/>
                          </a:solidFill>
                          <a:latin typeface="Arial"/>
                          <a:ea typeface="Calibri"/>
                          <a:cs typeface="Times New Roman"/>
                        </a:rPr>
                        <a:t>de </a:t>
                      </a:r>
                      <a:r>
                        <a:rPr lang="fr-FR" sz="900" b="1" dirty="0">
                          <a:solidFill>
                            <a:srgbClr val="660066"/>
                          </a:solidFill>
                          <a:latin typeface="Arial"/>
                          <a:ea typeface="Calibri"/>
                          <a:cs typeface="Times New Roman"/>
                        </a:rPr>
                        <a:t>paulownia</a:t>
                      </a:r>
                      <a:r>
                        <a:rPr lang="fr-FR" sz="900" dirty="0">
                          <a:solidFill>
                            <a:srgbClr val="660066"/>
                          </a:solidFill>
                          <a:latin typeface="Arial"/>
                          <a:ea typeface="Calibri"/>
                          <a:cs typeface="Times New Roman"/>
                        </a:rPr>
                        <a:t> (Chine)</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Bois 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a:solidFill>
                            <a:srgbClr val="660066"/>
                          </a:solidFill>
                          <a:latin typeface="Calibri"/>
                          <a:ea typeface="Calibri"/>
                          <a:cs typeface="Times New Roman"/>
                        </a:rPr>
                        <a:t>  </a:t>
                      </a: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Tronc</a:t>
                      </a:r>
                      <a:r>
                        <a:rPr lang="fr-FR" sz="1000" baseline="0" dirty="0" smtClean="0">
                          <a:solidFill>
                            <a:srgbClr val="660066"/>
                          </a:solidFill>
                          <a:latin typeface="Arial"/>
                          <a:ea typeface="Calibri"/>
                          <a:cs typeface="Times New Roman"/>
                        </a:rPr>
                        <a:t> </a:t>
                      </a:r>
                      <a:r>
                        <a:rPr lang="fr-FR" sz="1000" dirty="0" smtClean="0">
                          <a:solidFill>
                            <a:srgbClr val="660066"/>
                          </a:solidFill>
                          <a:latin typeface="Arial"/>
                          <a:ea typeface="Calibri"/>
                          <a:cs typeface="Times New Roman"/>
                        </a:rPr>
                        <a:t>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pépinières 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(Chine)</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6885" name="Image 1" descr="paulownia_1_y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643188"/>
            <a:ext cx="10747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Image 2" descr="paulownia_2_ye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88" y="2643188"/>
            <a:ext cx="17145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Image 3" descr="paulownia_3_ye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2714625"/>
            <a:ext cx="14319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Image 4" descr="nursery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5" y="2571750"/>
            <a:ext cx="13938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26" descr="paulowniaBois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188" y="4929188"/>
            <a:ext cx="11049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25" descr="paulowniaBois3_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1688" y="4714875"/>
            <a:ext cx="8001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24" descr="PaulowniaBo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1813" y="4857750"/>
            <a:ext cx="8604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23" descr="paulowniaTronc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875" y="4857750"/>
            <a:ext cx="11811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Image 5" descr="uses_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5125" y="5000625"/>
            <a:ext cx="17986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6895" name="Rectangle 9"/>
          <p:cNvSpPr>
            <a:spLocks noChangeArrowheads="1"/>
          </p:cNvSpPr>
          <p:nvPr/>
        </p:nvSpPr>
        <p:spPr bwMode="auto">
          <a:xfrm>
            <a:off x="0" y="6457950"/>
            <a:ext cx="857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2813" eaLnBrk="0" hangingPunct="0"/>
            <a:r>
              <a:rPr lang="fr-FR" sz="1000" b="0">
                <a:solidFill>
                  <a:srgbClr val="660066"/>
                </a:solidFill>
                <a:latin typeface="Comic Sans MS" pitchFamily="66" charset="0"/>
                <a:ea typeface="Times New Roman" pitchFamily="18" charset="0"/>
                <a:cs typeface="Arial" charset="0"/>
              </a:rPr>
              <a:t>Ces images ci-dessus montrent la rapidit</a:t>
            </a:r>
            <a:r>
              <a:rPr lang="fr-FR" sz="1000" b="0">
                <a:solidFill>
                  <a:srgbClr val="660066"/>
                </a:solidFill>
                <a:latin typeface="Calibri" pitchFamily="34" charset="0"/>
                <a:ea typeface="Times New Roman" pitchFamily="18" charset="0"/>
                <a:cs typeface="Arial" charset="0"/>
              </a:rPr>
              <a:t>é</a:t>
            </a:r>
            <a:r>
              <a:rPr lang="fr-FR" sz="1000" b="0">
                <a:solidFill>
                  <a:srgbClr val="660066"/>
                </a:solidFill>
                <a:latin typeface="Comic Sans MS" pitchFamily="66" charset="0"/>
                <a:ea typeface="Times New Roman" pitchFamily="18" charset="0"/>
                <a:cs typeface="Arial" charset="0"/>
              </a:rPr>
              <a:t> de d</a:t>
            </a:r>
            <a:r>
              <a:rPr lang="fr-FR" sz="1000" b="0">
                <a:solidFill>
                  <a:srgbClr val="660066"/>
                </a:solidFill>
                <a:latin typeface="Calibri" pitchFamily="34" charset="0"/>
                <a:ea typeface="Times New Roman" pitchFamily="18" charset="0"/>
                <a:cs typeface="Arial" charset="0"/>
              </a:rPr>
              <a:t>é</a:t>
            </a:r>
            <a:r>
              <a:rPr lang="fr-FR" sz="1000" b="0">
                <a:solidFill>
                  <a:srgbClr val="660066"/>
                </a:solidFill>
                <a:latin typeface="Comic Sans MS" pitchFamily="66" charset="0"/>
                <a:ea typeface="Times New Roman" pitchFamily="18" charset="0"/>
                <a:cs typeface="Arial" charset="0"/>
              </a:rPr>
              <a:t>veloppement du </a:t>
            </a:r>
            <a:r>
              <a:rPr lang="fr-FR" sz="1000">
                <a:solidFill>
                  <a:srgbClr val="660066"/>
                </a:solidFill>
                <a:latin typeface="Comic Sans MS" pitchFamily="66" charset="0"/>
                <a:ea typeface="Times New Roman" pitchFamily="18" charset="0"/>
                <a:cs typeface="Arial" charset="0"/>
              </a:rPr>
              <a:t>paulownia </a:t>
            </a:r>
            <a:r>
              <a:rPr lang="fr-FR" sz="1000">
                <a:solidFill>
                  <a:srgbClr val="660066"/>
                </a:solidFill>
                <a:latin typeface="Comic Sans MS" pitchFamily="66" charset="0"/>
                <a:ea typeface="Times New Roman" pitchFamily="18" charset="0"/>
                <a:cs typeface="Arial" charset="0"/>
                <a:sym typeface="Symbol" pitchFamily="18" charset="2"/>
              </a:rPr>
              <a:t></a:t>
            </a:r>
            <a:r>
              <a:rPr lang="fr-FR" sz="1000">
                <a:solidFill>
                  <a:srgbClr val="660066"/>
                </a:solidFill>
                <a:latin typeface="Comic Sans MS" pitchFamily="66" charset="0"/>
                <a:ea typeface="Times New Roman" pitchFamily="18" charset="0"/>
                <a:cs typeface="Arial" charset="0"/>
              </a:rPr>
              <a:t>.</a:t>
            </a:r>
            <a:r>
              <a:rPr lang="fr-FR" sz="1000" b="0">
                <a:solidFill>
                  <a:srgbClr val="660066"/>
                </a:solidFill>
                <a:latin typeface="Comic Sans MS" pitchFamily="66" charset="0"/>
                <a:ea typeface="Times New Roman" pitchFamily="18" charset="0"/>
                <a:cs typeface="Arial" charset="0"/>
              </a:rPr>
              <a:t> </a:t>
            </a:r>
          </a:p>
          <a:p>
            <a:pPr defTabSz="912813" eaLnBrk="0" hangingPunct="0"/>
            <a:r>
              <a:rPr lang="fr-FR" sz="1000" b="0">
                <a:solidFill>
                  <a:srgbClr val="660066"/>
                </a:solidFill>
                <a:latin typeface="Comic Sans MS" pitchFamily="66" charset="0"/>
                <a:ea typeface="Times New Roman" pitchFamily="18" charset="0"/>
                <a:cs typeface="Arial" charset="0"/>
              </a:rPr>
              <a:t>Source</a:t>
            </a:r>
            <a:r>
              <a:rPr lang="fr-FR" sz="1000" b="0">
                <a:solidFill>
                  <a:srgbClr val="660066"/>
                </a:solidFill>
                <a:latin typeface="Calibri" pitchFamily="34" charset="0"/>
                <a:ea typeface="Times New Roman" pitchFamily="18" charset="0"/>
                <a:cs typeface="Arial" charset="0"/>
              </a:rPr>
              <a:t> </a:t>
            </a:r>
            <a:r>
              <a:rPr lang="fr-FR" sz="1000" b="0">
                <a:solidFill>
                  <a:srgbClr val="660066"/>
                </a:solidFill>
                <a:latin typeface="Comic Sans MS" pitchFamily="66" charset="0"/>
                <a:ea typeface="Times New Roman" pitchFamily="18" charset="0"/>
                <a:cs typeface="Arial" charset="0"/>
              </a:rPr>
              <a:t>: </a:t>
            </a:r>
            <a:r>
              <a:rPr lang="fr-FR" sz="1000" b="0">
                <a:solidFill>
                  <a:srgbClr val="000080"/>
                </a:solidFill>
                <a:latin typeface="Comic Sans MS" pitchFamily="66" charset="0"/>
                <a:ea typeface="Times New Roman" pitchFamily="18" charset="0"/>
                <a:cs typeface="Arial" charset="0"/>
                <a:hlinkClick r:id="rId11"/>
              </a:rPr>
              <a:t>http://www.paulowniasupply.com/index.htm</a:t>
            </a:r>
            <a:r>
              <a:rPr lang="fr-FR" sz="1000" b="0">
                <a:solidFill>
                  <a:srgbClr val="000080"/>
                </a:solidFill>
                <a:latin typeface="Comic Sans MS" pitchFamily="66" charset="0"/>
                <a:ea typeface="Times New Roman" pitchFamily="18" charset="0"/>
                <a:cs typeface="Arial" charset="0"/>
              </a:rPr>
              <a:t> , </a:t>
            </a:r>
            <a:r>
              <a:rPr lang="fr-FR" sz="1000" b="0">
                <a:solidFill>
                  <a:srgbClr val="000080"/>
                </a:solidFill>
                <a:latin typeface="Comic Sans MS" pitchFamily="66" charset="0"/>
                <a:ea typeface="Times New Roman" pitchFamily="18" charset="0"/>
                <a:cs typeface="Arial" charset="0"/>
                <a:hlinkClick r:id="rId12"/>
              </a:rPr>
              <a:t>http://www.paulowniawood.com</a:t>
            </a:r>
            <a:r>
              <a:rPr lang="fr-FR" sz="1000" b="0">
                <a:solidFill>
                  <a:srgbClr val="000080"/>
                </a:solidFill>
                <a:latin typeface="Comic Sans MS" pitchFamily="66" charset="0"/>
                <a:ea typeface="Times New Roman" pitchFamily="18" charset="0"/>
                <a:cs typeface="Arial" charset="0"/>
              </a:rPr>
              <a:t> &amp; </a:t>
            </a:r>
            <a:r>
              <a:rPr lang="fr-FR" sz="1000" b="0">
                <a:solidFill>
                  <a:srgbClr val="000080"/>
                </a:solidFill>
                <a:latin typeface="Comic Sans MS" pitchFamily="66" charset="0"/>
                <a:ea typeface="Times New Roman" pitchFamily="18" charset="0"/>
                <a:cs typeface="Arial" charset="0"/>
                <a:hlinkClick r:id="rId13"/>
              </a:rPr>
              <a:t>http://www.mftree.com</a:t>
            </a:r>
            <a:r>
              <a:rPr lang="fr-FR" sz="1000" b="0">
                <a:solidFill>
                  <a:srgbClr val="000080"/>
                </a:solidFill>
                <a:latin typeface="Comic Sans MS" pitchFamily="66" charset="0"/>
                <a:ea typeface="Times New Roman" pitchFamily="18" charset="0"/>
                <a:cs typeface="Arial"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36B85B8-95F1-4738-AA61-0FCE7276DC06}" type="slidenum">
              <a:rPr lang="fr-FR" sz="1200" b="0">
                <a:solidFill>
                  <a:schemeClr val="tx1">
                    <a:tint val="75000"/>
                  </a:schemeClr>
                </a:solidFill>
                <a:latin typeface="Times New Roman" pitchFamily="18" charset="0"/>
              </a:rPr>
              <a:pPr algn="r" fontAlgn="auto">
                <a:spcBef>
                  <a:spcPts val="0"/>
                </a:spcBef>
                <a:spcAft>
                  <a:spcPts val="0"/>
                </a:spcAft>
                <a:defRPr/>
              </a:pPr>
              <a:t>4</a:t>
            </a:fld>
            <a:endParaRPr lang="fr-FR" sz="1200" b="0" dirty="0">
              <a:solidFill>
                <a:schemeClr val="tx1">
                  <a:tint val="75000"/>
                </a:schemeClr>
              </a:solidFill>
              <a:latin typeface="Times New Roman" pitchFamily="18" charset="0"/>
            </a:endParaRPr>
          </a:p>
        </p:txBody>
      </p:sp>
      <p:sp>
        <p:nvSpPr>
          <p:cNvPr id="5" name="Rectangle 4"/>
          <p:cNvSpPr/>
          <p:nvPr/>
        </p:nvSpPr>
        <p:spPr>
          <a:xfrm>
            <a:off x="556080" y="43573"/>
            <a:ext cx="7960398"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4100" name="ZoneTexte 5"/>
          <p:cNvSpPr txBox="1">
            <a:spLocks noChangeArrowheads="1"/>
          </p:cNvSpPr>
          <p:nvPr/>
        </p:nvSpPr>
        <p:spPr bwMode="auto">
          <a:xfrm>
            <a:off x="285750" y="874713"/>
            <a:ext cx="8501063"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700" u="sng" dirty="0">
                <a:solidFill>
                  <a:srgbClr val="6600CC"/>
                </a:solidFill>
              </a:rPr>
              <a:t>Sommaire (</a:t>
            </a:r>
            <a:r>
              <a:rPr lang="fr-FR" sz="1700" u="sng" dirty="0" smtClean="0">
                <a:solidFill>
                  <a:srgbClr val="6600CC"/>
                </a:solidFill>
              </a:rPr>
              <a:t>suite et fin)</a:t>
            </a:r>
            <a:endParaRPr lang="fr-FR" sz="1700" u="sng" dirty="0">
              <a:solidFill>
                <a:srgbClr val="6600CC"/>
              </a:solidFill>
            </a:endParaRPr>
          </a:p>
          <a:p>
            <a:pPr eaLnBrk="1" hangingPunct="1"/>
            <a:endParaRPr lang="fr-FR" sz="1200" b="0" dirty="0">
              <a:solidFill>
                <a:srgbClr val="6600CC"/>
              </a:solidFill>
            </a:endParaRPr>
          </a:p>
          <a:p>
            <a:pPr eaLnBrk="1" hangingPunct="1"/>
            <a:r>
              <a:rPr lang="fr-FR" sz="1200" b="0" dirty="0" smtClean="0">
                <a:solidFill>
                  <a:srgbClr val="6600CC"/>
                </a:solidFill>
              </a:rPr>
              <a:t>30</a:t>
            </a:r>
            <a:r>
              <a:rPr lang="fr-FR" sz="1200" b="0" dirty="0">
                <a:solidFill>
                  <a:srgbClr val="6600CC"/>
                </a:solidFill>
              </a:rPr>
              <a:t>) Annexe : Les actions proposées aux consommateurs dans les pays riches pour protéger les forêts primaires </a:t>
            </a:r>
          </a:p>
          <a:p>
            <a:pPr eaLnBrk="1" hangingPunct="1"/>
            <a:r>
              <a:rPr lang="fr-FR" sz="1200" b="0" dirty="0">
                <a:solidFill>
                  <a:srgbClr val="6600CC"/>
                </a:solidFill>
              </a:rPr>
              <a:t>(les « </a:t>
            </a:r>
            <a:r>
              <a:rPr lang="fr-FR" sz="1200" b="0" i="1" dirty="0" err="1">
                <a:solidFill>
                  <a:srgbClr val="6600CC"/>
                </a:solidFill>
              </a:rPr>
              <a:t>consolutions</a:t>
            </a:r>
            <a:r>
              <a:rPr lang="fr-FR" sz="1200" b="0" dirty="0">
                <a:solidFill>
                  <a:srgbClr val="6600CC"/>
                </a:solidFill>
              </a:rPr>
              <a:t> » des « </a:t>
            </a:r>
            <a:r>
              <a:rPr lang="fr-FR" sz="1200" b="0" i="1" dirty="0" err="1">
                <a:solidFill>
                  <a:srgbClr val="6600CC"/>
                </a:solidFill>
              </a:rPr>
              <a:t>consom’acteurs</a:t>
            </a:r>
            <a:r>
              <a:rPr lang="fr-FR" sz="1200" b="0" dirty="0">
                <a:solidFill>
                  <a:srgbClr val="6600CC"/>
                </a:solidFill>
              </a:rPr>
              <a:t> »).</a:t>
            </a:r>
          </a:p>
          <a:p>
            <a:pPr eaLnBrk="1" hangingPunct="1"/>
            <a:r>
              <a:rPr lang="fr-FR" sz="1200" b="0" dirty="0">
                <a:solidFill>
                  <a:srgbClr val="6600CC"/>
                </a:solidFill>
              </a:rPr>
              <a:t>31) Annexe : maladies des arbres.</a:t>
            </a:r>
          </a:p>
          <a:p>
            <a:pPr eaLnBrk="1" hangingPunct="1"/>
            <a:r>
              <a:rPr lang="fr-FR" sz="1200" b="0" dirty="0">
                <a:solidFill>
                  <a:srgbClr val="6600CC"/>
                </a:solidFill>
              </a:rPr>
              <a:t>32) Annexe : La lutte contre les feux de forêt.</a:t>
            </a:r>
          </a:p>
          <a:p>
            <a:pPr eaLnBrk="1" hangingPunct="1"/>
            <a:r>
              <a:rPr lang="fr-FR" sz="1200" b="0" dirty="0">
                <a:solidFill>
                  <a:srgbClr val="6600CC"/>
                </a:solidFill>
              </a:rPr>
              <a:t>33) Annexe : Planter et tailler les arbres.</a:t>
            </a:r>
          </a:p>
          <a:p>
            <a:pPr eaLnBrk="1" hangingPunct="1"/>
            <a:r>
              <a:rPr lang="fr-FR" sz="1200" b="0" dirty="0">
                <a:solidFill>
                  <a:srgbClr val="6600CC"/>
                </a:solidFill>
              </a:rPr>
              <a:t>34) Annexe : Mesure des arbres (Estimation volume en bois, hauteur de l’arbre et diamètre du fût (tronc)).</a:t>
            </a:r>
          </a:p>
          <a:p>
            <a:pPr eaLnBrk="1" hangingPunct="1"/>
            <a:r>
              <a:rPr lang="fr-FR" sz="1200" b="0" dirty="0">
                <a:solidFill>
                  <a:srgbClr val="6600CC"/>
                </a:solidFill>
              </a:rPr>
              <a:t>35) Annexe : La préparation du sol avant plantation</a:t>
            </a:r>
            <a:r>
              <a:rPr lang="fr-FR" sz="1200" b="0" dirty="0" smtClean="0">
                <a:solidFill>
                  <a:srgbClr val="6600CC"/>
                </a:solidFill>
              </a:rPr>
              <a:t>.</a:t>
            </a:r>
          </a:p>
          <a:p>
            <a:pPr eaLnBrk="1" hangingPunct="1"/>
            <a:r>
              <a:rPr lang="fr-FR" sz="1200" b="0" dirty="0">
                <a:solidFill>
                  <a:srgbClr val="6600CC"/>
                </a:solidFill>
              </a:rPr>
              <a:t>36) Annexe : </a:t>
            </a:r>
            <a:r>
              <a:rPr lang="fr-FR" sz="1200" b="0" dirty="0" smtClean="0">
                <a:solidFill>
                  <a:srgbClr val="6600CC"/>
                </a:solidFill>
              </a:rPr>
              <a:t>Terre [et mélanges] </a:t>
            </a:r>
            <a:r>
              <a:rPr lang="fr-FR" sz="1200" b="0" dirty="0">
                <a:solidFill>
                  <a:srgbClr val="6600CC"/>
                </a:solidFill>
              </a:rPr>
              <a:t>pour les semences, pépinières, plantation &amp; boulettes de </a:t>
            </a:r>
            <a:r>
              <a:rPr lang="fr-FR" sz="1200" b="0" dirty="0" smtClean="0">
                <a:solidFill>
                  <a:srgbClr val="6600CC"/>
                </a:solidFill>
              </a:rPr>
              <a:t>semences. </a:t>
            </a:r>
          </a:p>
          <a:p>
            <a:pPr eaLnBrk="1" hangingPunct="1"/>
            <a:r>
              <a:rPr lang="fr-FR" sz="1200" b="0" dirty="0" smtClean="0">
                <a:solidFill>
                  <a:srgbClr val="6600CC"/>
                </a:solidFill>
              </a:rPr>
              <a:t>37) Annexe : Agroforesterie.</a:t>
            </a:r>
          </a:p>
          <a:p>
            <a:pPr eaLnBrk="1" hangingPunct="1"/>
            <a:r>
              <a:rPr lang="fr-FR" sz="1200" b="0" dirty="0">
                <a:solidFill>
                  <a:srgbClr val="6600CC"/>
                </a:solidFill>
              </a:rPr>
              <a:t>38) Annexe : Méthode </a:t>
            </a:r>
            <a:r>
              <a:rPr lang="fr-FR" sz="1200" dirty="0" err="1">
                <a:solidFill>
                  <a:srgbClr val="6600CC"/>
                </a:solidFill>
              </a:rPr>
              <a:t>Miyawaki</a:t>
            </a:r>
            <a:r>
              <a:rPr lang="fr-FR" sz="1200" b="0" dirty="0">
                <a:solidFill>
                  <a:srgbClr val="6600CC"/>
                </a:solidFill>
              </a:rPr>
              <a:t> de restauration des forêts </a:t>
            </a:r>
            <a:r>
              <a:rPr lang="fr-FR" sz="1200" b="0" dirty="0" smtClean="0">
                <a:solidFill>
                  <a:srgbClr val="6600CC"/>
                </a:solidFill>
              </a:rPr>
              <a:t>primaires.</a:t>
            </a:r>
          </a:p>
          <a:p>
            <a:pPr eaLnBrk="1" hangingPunct="1"/>
            <a:r>
              <a:rPr lang="fr-FR" sz="1200" b="0" dirty="0" smtClean="0">
                <a:solidFill>
                  <a:srgbClr val="6600CC"/>
                </a:solidFill>
              </a:rPr>
              <a:t>39) </a:t>
            </a:r>
            <a:r>
              <a:rPr lang="fr-FR" sz="1200" b="0" dirty="0">
                <a:solidFill>
                  <a:srgbClr val="6600CC"/>
                </a:solidFill>
              </a:rPr>
              <a:t>Annexe : Méthode </a:t>
            </a:r>
            <a:r>
              <a:rPr lang="fr-FR" sz="1200" b="0" dirty="0" smtClean="0">
                <a:solidFill>
                  <a:srgbClr val="6600CC"/>
                </a:solidFill>
              </a:rPr>
              <a:t>du </a:t>
            </a:r>
            <a:r>
              <a:rPr lang="fr-FR" sz="1200" dirty="0">
                <a:solidFill>
                  <a:srgbClr val="6600CC"/>
                </a:solidFill>
              </a:rPr>
              <a:t>Dr Stephen Elliott </a:t>
            </a:r>
            <a:r>
              <a:rPr lang="fr-FR" sz="1200" b="0" dirty="0">
                <a:solidFill>
                  <a:srgbClr val="6600CC"/>
                </a:solidFill>
              </a:rPr>
              <a:t>de restauration des forêts </a:t>
            </a:r>
            <a:r>
              <a:rPr lang="fr-FR" sz="1200" b="0" dirty="0" smtClean="0">
                <a:solidFill>
                  <a:srgbClr val="6600CC"/>
                </a:solidFill>
              </a:rPr>
              <a:t>primaires</a:t>
            </a:r>
          </a:p>
          <a:p>
            <a:pPr eaLnBrk="1" hangingPunct="1"/>
            <a:r>
              <a:rPr lang="fr-FR" sz="1200" b="0" dirty="0" smtClean="0">
                <a:solidFill>
                  <a:srgbClr val="6600CC"/>
                </a:solidFill>
              </a:rPr>
              <a:t>40) </a:t>
            </a:r>
            <a:r>
              <a:rPr lang="fr-FR" sz="1200" b="0" dirty="0">
                <a:solidFill>
                  <a:srgbClr val="6600CC"/>
                </a:solidFill>
              </a:rPr>
              <a:t>Annexe : Raisons et évolution de la culture sur brûlis (en milieu tropical).</a:t>
            </a:r>
          </a:p>
        </p:txBody>
      </p:sp>
      <p:pic>
        <p:nvPicPr>
          <p:cNvPr id="6" name="Image 5" descr="Deforestation-des-parcs-nationaux.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933056"/>
            <a:ext cx="257175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a:spLocks noChangeArrowheads="1"/>
          </p:cNvSpPr>
          <p:nvPr/>
        </p:nvSpPr>
        <p:spPr bwMode="auto">
          <a:xfrm>
            <a:off x="2822759" y="5733256"/>
            <a:ext cx="34179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dirty="0" smtClean="0">
                <a:solidFill>
                  <a:srgbClr val="6600CC"/>
                </a:solidFill>
              </a:rPr>
              <a:t>Gestion non durable de la forêt en côte d’Ivoire.</a:t>
            </a:r>
          </a:p>
          <a:p>
            <a:pPr algn="ctr" eaLnBrk="1" hangingPunct="1"/>
            <a:r>
              <a:rPr lang="fr-FR" sz="1200" b="0" dirty="0" smtClean="0">
                <a:solidFill>
                  <a:srgbClr val="6600CC"/>
                </a:solidFill>
              </a:rPr>
              <a:t>© </a:t>
            </a:r>
            <a:r>
              <a:rPr lang="fr-FR" sz="1200" b="0" dirty="0">
                <a:solidFill>
                  <a:srgbClr val="6600CC"/>
                </a:solidFill>
              </a:rPr>
              <a:t>Fraternité Matin </a:t>
            </a:r>
          </a:p>
        </p:txBody>
      </p:sp>
    </p:spTree>
    <p:extLst>
      <p:ext uri="{BB962C8B-B14F-4D97-AF65-F5344CB8AC3E}">
        <p14:creationId xmlns:p14="http://schemas.microsoft.com/office/powerpoint/2010/main" val="758418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7891" name="Espace réservé du numéro de diapositive 1"/>
          <p:cNvSpPr txBox="1">
            <a:spLocks/>
          </p:cNvSpPr>
          <p:nvPr/>
        </p:nvSpPr>
        <p:spPr bwMode="auto">
          <a:xfrm>
            <a:off x="8572500" y="6215063"/>
            <a:ext cx="4286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fld id="{725AAF83-727E-4AED-8959-02B55ED3B0B7}" type="slidenum">
              <a:rPr lang="fr-FR" sz="1400" b="0">
                <a:latin typeface="Calibri" pitchFamily="34" charset="0"/>
              </a:rPr>
              <a:pPr algn="r" eaLnBrk="1" hangingPunct="1"/>
              <a:t>40</a:t>
            </a:fld>
            <a:endParaRPr lang="fr-FR" sz="1400" b="0">
              <a:latin typeface="Calibri" pitchFamily="34" charset="0"/>
            </a:endParaRPr>
          </a:p>
        </p:txBody>
      </p:sp>
      <p:pic>
        <p:nvPicPr>
          <p:cNvPr id="37892" name="Image 15" descr="robinier_faux-acacia_tron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3500438"/>
            <a:ext cx="15430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age 16" descr="robinier_faux-acacia_ecorc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5" y="3500438"/>
            <a:ext cx="14922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18" descr="robinier_coup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0" y="4357688"/>
            <a:ext cx="23336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19" descr="robinier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8" y="3500438"/>
            <a:ext cx="18208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20" descr="PlanchettesRobinier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5250" y="3429000"/>
            <a:ext cx="1143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Image 21" descr="bois_robinier_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3500438"/>
            <a:ext cx="1727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Image 22" descr="bois_robinier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4357688"/>
            <a:ext cx="7540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ZoneTexte 11"/>
          <p:cNvSpPr txBox="1">
            <a:spLocks noChangeArrowheads="1"/>
          </p:cNvSpPr>
          <p:nvPr/>
        </p:nvSpPr>
        <p:spPr bwMode="auto">
          <a:xfrm>
            <a:off x="214313" y="6000750"/>
            <a:ext cx="82153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r>
              <a:rPr lang="fr-FR" sz="1000" b="0">
                <a:solidFill>
                  <a:srgbClr val="660066"/>
                </a:solidFill>
                <a:latin typeface="Comic Sans MS" pitchFamily="66" charset="0"/>
                <a:ea typeface="Times New Roman" pitchFamily="18" charset="0"/>
                <a:cs typeface="Arial" charset="0"/>
              </a:rPr>
              <a:t>Source :  </a:t>
            </a:r>
            <a:r>
              <a:rPr lang="fr-FR" sz="1000" i="1">
                <a:solidFill>
                  <a:srgbClr val="660066"/>
                </a:solidFill>
                <a:latin typeface="Comic Sans MS" pitchFamily="66" charset="0"/>
                <a:ea typeface="Times New Roman" pitchFamily="18" charset="0"/>
                <a:cs typeface="Arial" charset="0"/>
              </a:rPr>
              <a:t>Contre la déforestation, choisissez le robinier</a:t>
            </a:r>
            <a:r>
              <a:rPr lang="fr-FR" sz="1000" b="0">
                <a:solidFill>
                  <a:srgbClr val="660066"/>
                </a:solidFill>
                <a:latin typeface="Comic Sans MS" pitchFamily="66" charset="0"/>
                <a:ea typeface="Times New Roman" pitchFamily="18" charset="0"/>
                <a:cs typeface="Arial" charset="0"/>
              </a:rPr>
              <a:t> , O. Frigout.  Cultivé, pour la qualité de son bois, le robinier est une solution pour lutter contre la déforestation des forêts primaires induite par l'exploitation du Teck.  130000 hectares sont déjà cultivés en France. </a:t>
            </a:r>
            <a:r>
              <a:rPr lang="fr-FR" sz="1000" b="0">
                <a:solidFill>
                  <a:srgbClr val="000080"/>
                </a:solidFill>
                <a:latin typeface="Comic Sans MS" pitchFamily="66" charset="0"/>
                <a:ea typeface="Times New Roman" pitchFamily="18" charset="0"/>
                <a:cs typeface="Arial" charset="0"/>
                <a:hlinkClick r:id="rId9"/>
              </a:rPr>
              <a:t>http://www.sciencesetnature.org/article_lecture.php?clef=254&amp;caractere=2303</a:t>
            </a:r>
            <a:r>
              <a:rPr lang="fr-FR" sz="1000" b="0">
                <a:solidFill>
                  <a:srgbClr val="000080"/>
                </a:solidFill>
                <a:latin typeface="Comic Sans MS" pitchFamily="66" charset="0"/>
                <a:ea typeface="Times New Roman" pitchFamily="18" charset="0"/>
                <a:cs typeface="Arial" charset="0"/>
              </a:rPr>
              <a:t> </a:t>
            </a:r>
            <a:endParaRPr lang="fr-FR" sz="1000" b="0">
              <a:latin typeface="Calibri" pitchFamily="34" charset="0"/>
              <a:ea typeface="Times New Roman" pitchFamily="18" charset="0"/>
              <a:cs typeface="Arial" charset="0"/>
            </a:endParaRPr>
          </a:p>
        </p:txBody>
      </p:sp>
      <p:sp>
        <p:nvSpPr>
          <p:cNvPr id="37900" name="ZoneTexte 12"/>
          <p:cNvSpPr txBox="1">
            <a:spLocks noChangeArrowheads="1"/>
          </p:cNvSpPr>
          <p:nvPr/>
        </p:nvSpPr>
        <p:spPr bwMode="auto">
          <a:xfrm>
            <a:off x="285750" y="1071563"/>
            <a:ext cx="85725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66"/>
                </a:solidFill>
                <a:latin typeface="Comic Sans MS" pitchFamily="66" charset="0"/>
              </a:rPr>
              <a:t>10.2) Robinier faux acacia</a:t>
            </a:r>
            <a:r>
              <a:rPr lang="fr-FR" sz="1600" b="0" u="sng">
                <a:solidFill>
                  <a:srgbClr val="660066"/>
                </a:solidFill>
                <a:latin typeface="Comic Sans MS" pitchFamily="66" charset="0"/>
              </a:rPr>
              <a:t> </a:t>
            </a:r>
          </a:p>
          <a:p>
            <a:pPr eaLnBrk="1" hangingPunct="1"/>
            <a:endParaRPr lang="fr-FR" sz="1600" b="0">
              <a:solidFill>
                <a:srgbClr val="660066"/>
              </a:solidFill>
              <a:latin typeface="Comic Sans MS" pitchFamily="66" charset="0"/>
            </a:endParaRPr>
          </a:p>
          <a:p>
            <a:pPr eaLnBrk="1" hangingPunct="1"/>
            <a:r>
              <a:rPr lang="fr-FR" sz="1600" b="0">
                <a:solidFill>
                  <a:srgbClr val="660066"/>
                </a:solidFill>
                <a:latin typeface="Comic Sans MS" pitchFamily="66" charset="0"/>
              </a:rPr>
              <a:t>On peut imaginer des pépinières de </a:t>
            </a:r>
            <a:r>
              <a:rPr lang="fr-FR" sz="1600">
                <a:solidFill>
                  <a:srgbClr val="660066"/>
                </a:solidFill>
                <a:latin typeface="Comic Sans MS" pitchFamily="66" charset="0"/>
              </a:rPr>
              <a:t>robinier faux acacia</a:t>
            </a:r>
            <a:r>
              <a:rPr lang="fr-FR" sz="1600" b="0">
                <a:solidFill>
                  <a:srgbClr val="660066"/>
                </a:solidFill>
                <a:latin typeface="Comic Sans MS" pitchFamily="66" charset="0"/>
              </a:rPr>
              <a:t>, un arbre au tronc élancé, droit et souvent fourchu, </a:t>
            </a:r>
            <a:r>
              <a:rPr lang="fr-FR" sz="1600">
                <a:solidFill>
                  <a:srgbClr val="660066"/>
                </a:solidFill>
                <a:latin typeface="Comic Sans MS" pitchFamily="66" charset="0"/>
              </a:rPr>
              <a:t>au bois dur</a:t>
            </a:r>
            <a:r>
              <a:rPr lang="fr-FR" sz="1600" b="0">
                <a:solidFill>
                  <a:srgbClr val="660066"/>
                </a:solidFill>
                <a:latin typeface="Comic Sans MS" pitchFamily="66" charset="0"/>
              </a:rPr>
              <a:t>, </a:t>
            </a:r>
            <a:r>
              <a:rPr lang="fr-FR" sz="1600">
                <a:solidFill>
                  <a:srgbClr val="660066"/>
                </a:solidFill>
                <a:latin typeface="Comic Sans MS" pitchFamily="66" charset="0"/>
              </a:rPr>
              <a:t>poussant très vite, dans des sols pauvres</a:t>
            </a:r>
            <a:r>
              <a:rPr lang="fr-FR" sz="1600" b="0">
                <a:solidFill>
                  <a:srgbClr val="660066"/>
                </a:solidFill>
                <a:latin typeface="Comic Sans MS" pitchFamily="66" charset="0"/>
              </a:rPr>
              <a:t>. </a:t>
            </a:r>
          </a:p>
          <a:p>
            <a:pPr eaLnBrk="1" hangingPunct="1"/>
            <a:endParaRPr lang="fr-FR" sz="1600" b="0">
              <a:solidFill>
                <a:srgbClr val="660066"/>
              </a:solidFill>
              <a:latin typeface="Comic Sans MS" pitchFamily="66" charset="0"/>
            </a:endParaRPr>
          </a:p>
          <a:p>
            <a:pPr eaLnBrk="1" hangingPunct="1"/>
            <a:r>
              <a:rPr lang="fr-FR" sz="1600" b="0">
                <a:solidFill>
                  <a:srgbClr val="660066"/>
                </a:solidFill>
                <a:latin typeface="Comic Sans MS" pitchFamily="66" charset="0"/>
              </a:rPr>
              <a:t>Son bois très dur, robuste, souple et durable possède d'excellentes qualités mécaniques et résiste à l'action de l'eau et à la pourriture. En pépinière, il devra être régulièrement élagué &amp; émondé, </a:t>
            </a:r>
            <a:r>
              <a:rPr lang="fr-FR" sz="1600" b="0">
                <a:solidFill>
                  <a:srgbClr val="F36A0D"/>
                </a:solidFill>
                <a:latin typeface="Comic Sans MS" pitchFamily="66" charset="0"/>
              </a:rPr>
              <a:t>pour éviter qu’il fourche.</a:t>
            </a:r>
          </a:p>
          <a:p>
            <a:pPr eaLnBrk="1" hangingPunct="1"/>
            <a:r>
              <a:rPr lang="fr-FR" sz="1600" b="0">
                <a:solidFill>
                  <a:srgbClr val="660066"/>
                </a:solidFill>
                <a:latin typeface="Comic Sans MS" pitchFamily="66" charset="0"/>
              </a:rPr>
              <a:t>On peut faire aussi des planchettes et du bardeau (pour couvrir les toits) en robinier.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0"/>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715375" y="6357938"/>
            <a:ext cx="428625" cy="285750"/>
          </a:xfrm>
        </p:spPr>
        <p:txBody>
          <a:bodyPr rtlCol="0"/>
          <a:lstStyle/>
          <a:p>
            <a:pPr fontAlgn="auto">
              <a:spcBef>
                <a:spcPts val="0"/>
              </a:spcBef>
              <a:spcAft>
                <a:spcPts val="0"/>
              </a:spcAft>
              <a:defRPr/>
            </a:pPr>
            <a:fld id="{FFDB1753-B17E-4EEC-9804-91937D6E2270}" type="slidenum">
              <a:rPr lang="fr-FR">
                <a:solidFill>
                  <a:schemeClr val="tx1">
                    <a:tint val="75000"/>
                  </a:schemeClr>
                </a:solidFill>
                <a:latin typeface="Times New Roman" pitchFamily="18" charset="0"/>
              </a:rPr>
              <a:pPr fontAlgn="auto">
                <a:spcBef>
                  <a:spcPts val="0"/>
                </a:spcBef>
                <a:spcAft>
                  <a:spcPts val="0"/>
                </a:spcAft>
                <a:defRPr/>
              </a:pPr>
              <a:t>41</a:t>
            </a:fld>
            <a:endParaRPr lang="fr-FR">
              <a:solidFill>
                <a:schemeClr val="tx1">
                  <a:tint val="75000"/>
                </a:schemeClr>
              </a:solidFill>
              <a:latin typeface="Times New Roman" pitchFamily="18" charset="0"/>
            </a:endParaRPr>
          </a:p>
        </p:txBody>
      </p:sp>
      <p:sp>
        <p:nvSpPr>
          <p:cNvPr id="38916" name="ZoneTexte 3"/>
          <p:cNvSpPr txBox="1">
            <a:spLocks noChangeArrowheads="1"/>
          </p:cNvSpPr>
          <p:nvPr/>
        </p:nvSpPr>
        <p:spPr bwMode="auto">
          <a:xfrm>
            <a:off x="214313" y="857250"/>
            <a:ext cx="89296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66"/>
                </a:solidFill>
                <a:latin typeface="Comic Sans MS" pitchFamily="66" charset="0"/>
              </a:rPr>
              <a:t>10.3) Bambou géant</a:t>
            </a:r>
            <a:r>
              <a:rPr lang="fr-FR" sz="1600" b="0" u="sng">
                <a:solidFill>
                  <a:srgbClr val="660066"/>
                </a:solidFill>
                <a:latin typeface="Comic Sans MS" pitchFamily="66" charset="0"/>
              </a:rPr>
              <a:t> </a:t>
            </a:r>
          </a:p>
          <a:p>
            <a:pPr eaLnBrk="1" hangingPunct="1">
              <a:buFont typeface="Symbol" pitchFamily="18" charset="2"/>
              <a:buChar char="Þ"/>
            </a:pPr>
            <a:r>
              <a:rPr lang="fr-FR" sz="1400" b="0">
                <a:solidFill>
                  <a:srgbClr val="660066"/>
                </a:solidFill>
                <a:latin typeface="Comic Sans MS" pitchFamily="66" charset="0"/>
              </a:rPr>
              <a:t>Il pousse très vite, mais </a:t>
            </a:r>
            <a:r>
              <a:rPr lang="fr-FR" sz="1400">
                <a:solidFill>
                  <a:srgbClr val="FF0000"/>
                </a:solidFill>
                <a:latin typeface="Comic Sans MS" pitchFamily="66" charset="0"/>
              </a:rPr>
              <a:t>nécessite beaucoup d’eau et de la chaleur</a:t>
            </a:r>
            <a:r>
              <a:rPr lang="fr-FR" sz="1400" b="0">
                <a:solidFill>
                  <a:srgbClr val="660066"/>
                </a:solidFill>
                <a:latin typeface="Comic Sans MS" pitchFamily="66" charset="0"/>
              </a:rPr>
              <a:t>. Il « essaime » par rhizomes. </a:t>
            </a:r>
          </a:p>
          <a:p>
            <a:pPr eaLnBrk="1" hangingPunct="1">
              <a:buFont typeface="Symbol" pitchFamily="18" charset="2"/>
              <a:buChar char="Þ"/>
            </a:pPr>
            <a:r>
              <a:rPr lang="fr-FR" sz="1400" b="0">
                <a:solidFill>
                  <a:srgbClr val="660066"/>
                </a:solidFill>
                <a:latin typeface="Comic Sans MS" pitchFamily="66" charset="0"/>
              </a:rPr>
              <a:t>Il a d’excellentes qualités mécaniques, en compression et en tension.</a:t>
            </a:r>
          </a:p>
          <a:p>
            <a:pPr eaLnBrk="1" hangingPunct="1">
              <a:buFont typeface="Symbol" pitchFamily="18" charset="2"/>
              <a:buChar char="Þ"/>
            </a:pPr>
            <a:r>
              <a:rPr lang="fr-FR" sz="1400" b="0">
                <a:solidFill>
                  <a:srgbClr val="F36A0D"/>
                </a:solidFill>
                <a:latin typeface="Comic Sans MS" pitchFamily="66" charset="0"/>
              </a:rPr>
              <a:t>Son inconvénient est qu’il n’y a pas deux bambous identiques. </a:t>
            </a:r>
            <a:r>
              <a:rPr lang="fr-FR" sz="1400" b="0">
                <a:solidFill>
                  <a:srgbClr val="660066"/>
                </a:solidFill>
                <a:latin typeface="Comic Sans MS" pitchFamily="66" charset="0"/>
              </a:rPr>
              <a:t>En lamellé-collé, il peut être standardisé. </a:t>
            </a:r>
            <a:r>
              <a:rPr lang="fr-FR" sz="1400" b="0">
                <a:solidFill>
                  <a:srgbClr val="F36A0D"/>
                </a:solidFill>
                <a:latin typeface="Comic Sans MS" pitchFamily="66" charset="0"/>
              </a:rPr>
              <a:t>Mais utilisé dans son intégrité, il faut faire appel à une main d’œuvre avec un savoir faire spécifique (avec un travail entièrement manuel). </a:t>
            </a:r>
          </a:p>
          <a:p>
            <a:pPr eaLnBrk="1" hangingPunct="1">
              <a:buFont typeface="Symbol" pitchFamily="18" charset="2"/>
              <a:buChar char="Þ"/>
            </a:pPr>
            <a:r>
              <a:rPr lang="fr-FR" sz="1400" b="0">
                <a:solidFill>
                  <a:srgbClr val="FF0000"/>
                </a:solidFill>
                <a:latin typeface="Comic Sans MS" pitchFamily="66" charset="0"/>
              </a:rPr>
              <a:t> Mais peut éliminer des espèces concurrentes, du fait de la densité de sa futaie</a:t>
            </a:r>
            <a:r>
              <a:rPr lang="fr-FR" sz="1400" b="0">
                <a:solidFill>
                  <a:srgbClr val="F36A0D"/>
                </a:solidFill>
                <a:latin typeface="Comic Sans MS" pitchFamily="66" charset="0"/>
              </a:rPr>
              <a:t>.</a:t>
            </a:r>
          </a:p>
        </p:txBody>
      </p:sp>
      <p:graphicFrame>
        <p:nvGraphicFramePr>
          <p:cNvPr id="7" name="Tableau 6"/>
          <p:cNvGraphicFramePr>
            <a:graphicFrameLocks noGrp="1"/>
          </p:cNvGraphicFramePr>
          <p:nvPr/>
        </p:nvGraphicFramePr>
        <p:xfrm>
          <a:off x="0" y="2535238"/>
          <a:ext cx="8786812" cy="4181475"/>
        </p:xfrm>
        <a:graphic>
          <a:graphicData uri="http://schemas.openxmlformats.org/drawingml/2006/table">
            <a:tbl>
              <a:tblPr/>
              <a:tblGrid>
                <a:gridCol w="2242174"/>
                <a:gridCol w="1507392"/>
                <a:gridCol w="1920255"/>
                <a:gridCol w="3116991"/>
              </a:tblGrid>
              <a:tr h="1393101">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Maisons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a:solidFill>
                            <a:srgbClr val="660066"/>
                          </a:solidFill>
                          <a:latin typeface="Calibri"/>
                          <a:ea typeface="Calibri"/>
                          <a:cs typeface="Times New Roman"/>
                        </a:rPr>
                        <a:t>  </a:t>
                      </a:r>
                      <a:r>
                        <a:rPr lang="fr-FR" sz="1000" dirty="0" smtClean="0">
                          <a:solidFill>
                            <a:srgbClr val="660066"/>
                          </a:solidFill>
                          <a:latin typeface="Calibri"/>
                          <a:ea typeface="Calibri"/>
                          <a:cs typeface="Times New Roman"/>
                        </a:rPr>
                        <a:t>Il </a:t>
                      </a:r>
                      <a:r>
                        <a:rPr lang="fr-FR" sz="1000" dirty="0">
                          <a:solidFill>
                            <a:srgbClr val="660066"/>
                          </a:solidFill>
                          <a:latin typeface="Calibri"/>
                          <a:ea typeface="Calibri"/>
                          <a:cs typeface="Times New Roman"/>
                        </a:rPr>
                        <a:t>n’y a pas deux bambous identiques.</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5916">
                <a:tc>
                  <a:txBody>
                    <a:bodyPr/>
                    <a:lstStyle/>
                    <a:p>
                      <a:pPr algn="ctr">
                        <a:lnSpc>
                          <a:spcPct val="115000"/>
                        </a:lnSpc>
                        <a:spcAft>
                          <a:spcPts val="0"/>
                        </a:spcAft>
                      </a:pPr>
                      <a:r>
                        <a:rPr lang="fr-FR" sz="1000" dirty="0" smtClean="0">
                          <a:solidFill>
                            <a:srgbClr val="660066"/>
                          </a:solidFill>
                          <a:latin typeface="Calibri"/>
                          <a:ea typeface="Calibri"/>
                          <a:cs typeface="Times New Roman"/>
                        </a:rPr>
                        <a:t>Bouquets </a:t>
                      </a:r>
                      <a:r>
                        <a:rPr lang="fr-FR" sz="1000" dirty="0">
                          <a:solidFill>
                            <a:srgbClr val="660066"/>
                          </a:solidFill>
                          <a:latin typeface="Calibri"/>
                          <a:ea typeface="Calibri"/>
                          <a:cs typeface="Times New Roman"/>
                        </a:rPr>
                        <a:t>de bambous géants à l’état sauvage. </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Canalisation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Panneaux </a:t>
                      </a:r>
                      <a:r>
                        <a:rPr lang="fr-FR" sz="900" dirty="0">
                          <a:solidFill>
                            <a:srgbClr val="660066"/>
                          </a:solidFill>
                          <a:latin typeface="Arial"/>
                          <a:ea typeface="Calibri"/>
                          <a:cs typeface="Times New Roman"/>
                        </a:rPr>
                        <a:t>et parquet en bambou lamellé-collé.</a:t>
                      </a: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2458">
                <a:tc>
                  <a:txBody>
                    <a:bodyPr/>
                    <a:lstStyle/>
                    <a:p>
                      <a:pPr algn="ctr">
                        <a:lnSpc>
                          <a:spcPct val="115000"/>
                        </a:lnSpc>
                        <a:spcAft>
                          <a:spcPts val="0"/>
                        </a:spcAft>
                      </a:pPr>
                      <a:r>
                        <a:rPr lang="fr-FR" sz="1000" dirty="0" smtClean="0">
                          <a:solidFill>
                            <a:srgbClr val="660066"/>
                          </a:solidFill>
                          <a:latin typeface="Calibri"/>
                          <a:ea typeface="Calibri"/>
                          <a:cs typeface="Times New Roman"/>
                        </a:rPr>
                        <a:t>Echafaudages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Charbon </a:t>
                      </a:r>
                      <a:r>
                        <a:rPr lang="fr-FR" sz="1000" dirty="0">
                          <a:solidFill>
                            <a:srgbClr val="660066"/>
                          </a:solidFill>
                          <a:latin typeface="Calibri"/>
                          <a:ea typeface="Calibri"/>
                          <a:cs typeface="Times New Roman"/>
                        </a:rPr>
                        <a:t>de bambou au Japon.</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Noria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8939" name="Image 2" descr="bambou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786063"/>
            <a:ext cx="13335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Image 3" descr="bambou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2714625"/>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Picture 14" descr="bambouMai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375" y="2857500"/>
            <a:ext cx="115093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13" descr="bambouTai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0" y="2857500"/>
            <a:ext cx="13033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Image 6" descr="bambou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3813" y="2857500"/>
            <a:ext cx="90646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Image 9" descr="BambouBouqu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8" y="4365625"/>
            <a:ext cx="1020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10" descr="bambouIrrigation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313" y="4214813"/>
            <a:ext cx="8842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6" name="Image 4" descr="bambou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3375" y="4071938"/>
            <a:ext cx="11652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7" name="Image 5" descr="bambooPanel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313" y="4286250"/>
            <a:ext cx="7318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8" name="Picture 7" descr="bambouParqu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4357688"/>
            <a:ext cx="76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9" name="Picture 6" descr="panneauBambo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8125" y="4357688"/>
            <a:ext cx="7921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5" descr="echaffaudag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250" y="5357813"/>
            <a:ext cx="914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1" name="Image 0" descr="bambou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3188" y="5357813"/>
            <a:ext cx="10509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2" name="Picture 3" descr="bambouCharbonBois_g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43375" y="5429250"/>
            <a:ext cx="1379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3" name="Picture 2" descr="bambouNoria2_g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7875" y="5357813"/>
            <a:ext cx="8921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4" name="Picture 1" descr="bambouNori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43813" y="5357813"/>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358188" y="6215063"/>
            <a:ext cx="385762" cy="347662"/>
          </a:xfrm>
        </p:spPr>
        <p:txBody>
          <a:bodyPr rtlCol="0"/>
          <a:lstStyle/>
          <a:p>
            <a:pPr fontAlgn="auto">
              <a:spcBef>
                <a:spcPts val="0"/>
              </a:spcBef>
              <a:spcAft>
                <a:spcPts val="0"/>
              </a:spcAft>
              <a:defRPr/>
            </a:pPr>
            <a:fld id="{353CED50-636B-4214-A233-BC98C0FF10C9}" type="slidenum">
              <a:rPr lang="fr-FR">
                <a:solidFill>
                  <a:schemeClr val="tx1">
                    <a:tint val="75000"/>
                  </a:schemeClr>
                </a:solidFill>
                <a:latin typeface="Times New Roman" pitchFamily="18" charset="0"/>
              </a:rPr>
              <a:pPr fontAlgn="auto">
                <a:spcBef>
                  <a:spcPts val="0"/>
                </a:spcBef>
                <a:spcAft>
                  <a:spcPts val="0"/>
                </a:spcAft>
                <a:defRPr/>
              </a:pPr>
              <a:t>42</a:t>
            </a:fld>
            <a:endParaRPr lang="fr-FR">
              <a:solidFill>
                <a:schemeClr val="tx1">
                  <a:tint val="75000"/>
                </a:schemeClr>
              </a:solidFill>
              <a:latin typeface="Times New Roman" pitchFamily="18" charset="0"/>
            </a:endParaRPr>
          </a:p>
        </p:txBody>
      </p:sp>
      <p:sp>
        <p:nvSpPr>
          <p:cNvPr id="39940" name="ZoneTexte 3"/>
          <p:cNvSpPr txBox="1">
            <a:spLocks noChangeArrowheads="1"/>
          </p:cNvSpPr>
          <p:nvPr/>
        </p:nvSpPr>
        <p:spPr bwMode="auto">
          <a:xfrm>
            <a:off x="214313" y="1143000"/>
            <a:ext cx="8643937"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10.3) Bambou géant (suite et fin)</a:t>
            </a:r>
            <a:r>
              <a:rPr lang="fr-FR" b="0" u="sng">
                <a:solidFill>
                  <a:srgbClr val="660066"/>
                </a:solidFill>
                <a:latin typeface="Comic Sans MS" pitchFamily="66" charset="0"/>
              </a:rPr>
              <a:t> </a:t>
            </a:r>
          </a:p>
          <a:p>
            <a:pPr algn="just" eaLnBrk="1" hangingPunct="1"/>
            <a:endParaRPr lang="fr-FR" b="0" u="sng">
              <a:solidFill>
                <a:srgbClr val="660066"/>
              </a:solidFill>
              <a:latin typeface="Comic Sans MS" pitchFamily="66" charset="0"/>
            </a:endParaRPr>
          </a:p>
          <a:p>
            <a:pPr algn="just" eaLnBrk="1" hangingPunct="1"/>
            <a:r>
              <a:rPr lang="fr-FR" b="0">
                <a:solidFill>
                  <a:srgbClr val="660066"/>
                </a:solidFill>
                <a:latin typeface="Comic Sans MS" pitchFamily="66" charset="0"/>
              </a:rPr>
              <a:t>Très grande productivité et nombreuses applications : </a:t>
            </a:r>
          </a:p>
          <a:p>
            <a:pPr algn="just" eaLnBrk="1" hangingPunct="1"/>
            <a:endParaRPr lang="fr-FR" b="0">
              <a:solidFill>
                <a:srgbClr val="660066"/>
              </a:solidFill>
              <a:latin typeface="Comic Sans MS" pitchFamily="66" charset="0"/>
            </a:endParaRPr>
          </a:p>
          <a:p>
            <a:pPr algn="just" eaLnBrk="1" hangingPunct="1">
              <a:buFont typeface="Symbol" pitchFamily="18" charset="2"/>
              <a:buChar char="Þ"/>
            </a:pPr>
            <a:r>
              <a:rPr lang="fr-FR" b="0">
                <a:solidFill>
                  <a:srgbClr val="660066"/>
                </a:solidFill>
                <a:latin typeface="Comic Sans MS" pitchFamily="66" charset="0"/>
              </a:rPr>
              <a:t>100 m² de bambouseraie produit, CHAQUE année, la structure porteuse d’une maison de 100 m² (°).</a:t>
            </a:r>
          </a:p>
          <a:p>
            <a:pPr algn="just" eaLnBrk="1" hangingPunct="1">
              <a:buFont typeface="Symbol" pitchFamily="18" charset="2"/>
              <a:buChar char="Þ"/>
            </a:pPr>
            <a:r>
              <a:rPr lang="fr-FR" b="0">
                <a:solidFill>
                  <a:srgbClr val="660066"/>
                </a:solidFill>
                <a:latin typeface="Comic Sans MS" pitchFamily="66" charset="0"/>
              </a:rPr>
              <a:t>constructions de maisons, de ponts, de norias, irrigation, charbon de bois, échafaudages, …</a:t>
            </a:r>
          </a:p>
          <a:p>
            <a:pPr algn="just" eaLnBrk="1" hangingPunct="1">
              <a:buFont typeface="Symbol" pitchFamily="18" charset="2"/>
              <a:buChar char="Þ"/>
            </a:pPr>
            <a:r>
              <a:rPr lang="fr-FR" b="0">
                <a:solidFill>
                  <a:srgbClr val="660066"/>
                </a:solidFill>
                <a:latin typeface="Comic Sans MS" pitchFamily="66" charset="0"/>
              </a:rPr>
              <a:t> Des maisons en bambous, à moins de 5000 $, développées en Equateur, Colombie, Costa-Rica …</a:t>
            </a:r>
          </a:p>
          <a:p>
            <a:pPr algn="just" eaLnBrk="1" hangingPunct="1">
              <a:buFont typeface="Symbol" pitchFamily="18" charset="2"/>
              <a:buChar char="Þ"/>
            </a:pPr>
            <a:r>
              <a:rPr lang="fr-FR" b="0">
                <a:solidFill>
                  <a:srgbClr val="660066"/>
                </a:solidFill>
                <a:latin typeface="Comic Sans MS" pitchFamily="66" charset="0"/>
              </a:rPr>
              <a:t>Grande résistance physique du bambou (possibilité de construire des échafaudages de plus de 10 m de haut, des ponts, des norias, de réaliser des meubles en bambous lamellé-collé très solides …) </a:t>
            </a:r>
          </a:p>
          <a:p>
            <a:pPr eaLnBrk="1" hangingPunct="1"/>
            <a:endParaRPr lang="fr-FR" sz="1400" b="0">
              <a:solidFill>
                <a:srgbClr val="660066"/>
              </a:solidFill>
              <a:latin typeface="Comic Sans MS"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572500" y="6286500"/>
            <a:ext cx="385763" cy="347663"/>
          </a:xfrm>
        </p:spPr>
        <p:txBody>
          <a:bodyPr rtlCol="0"/>
          <a:lstStyle/>
          <a:p>
            <a:pPr fontAlgn="auto">
              <a:spcBef>
                <a:spcPts val="0"/>
              </a:spcBef>
              <a:spcAft>
                <a:spcPts val="0"/>
              </a:spcAft>
              <a:defRPr/>
            </a:pPr>
            <a:fld id="{1B753769-6157-41E5-B058-BF5BAA874EDE}" type="slidenum">
              <a:rPr lang="fr-FR">
                <a:solidFill>
                  <a:schemeClr val="tx1">
                    <a:tint val="75000"/>
                  </a:schemeClr>
                </a:solidFill>
                <a:latin typeface="Times New Roman" pitchFamily="18" charset="0"/>
              </a:rPr>
              <a:pPr fontAlgn="auto">
                <a:spcBef>
                  <a:spcPts val="0"/>
                </a:spcBef>
                <a:spcAft>
                  <a:spcPts val="0"/>
                </a:spcAft>
                <a:defRPr/>
              </a:pPr>
              <a:t>43</a:t>
            </a:fld>
            <a:endParaRPr lang="fr-FR">
              <a:solidFill>
                <a:schemeClr val="tx1">
                  <a:tint val="75000"/>
                </a:schemeClr>
              </a:solidFill>
              <a:latin typeface="Times New Roman" pitchFamily="18" charset="0"/>
            </a:endParaRPr>
          </a:p>
        </p:txBody>
      </p:sp>
      <p:sp>
        <p:nvSpPr>
          <p:cNvPr id="40964" name="Rectangle 2"/>
          <p:cNvSpPr>
            <a:spLocks noChangeArrowheads="1"/>
          </p:cNvSpPr>
          <p:nvPr/>
        </p:nvSpPr>
        <p:spPr bwMode="auto">
          <a:xfrm>
            <a:off x="214313" y="1214438"/>
            <a:ext cx="87153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b="0" u="sng">
                <a:solidFill>
                  <a:srgbClr val="660066"/>
                </a:solidFill>
                <a:latin typeface="Comic Sans MS" pitchFamily="66" charset="0"/>
              </a:rPr>
              <a:t>10.3) bambou : Références / Sources sur la culture du bambou</a:t>
            </a:r>
            <a:r>
              <a:rPr lang="fr-FR" sz="2000" b="0">
                <a:solidFill>
                  <a:srgbClr val="660066"/>
                </a:solidFill>
                <a:latin typeface="Comic Sans MS" pitchFamily="66" charset="0"/>
              </a:rPr>
              <a:t> : </a:t>
            </a:r>
          </a:p>
          <a:p>
            <a:pPr defTabSz="912813"/>
            <a:endParaRPr lang="fr-FR" sz="2000" b="0">
              <a:solidFill>
                <a:srgbClr val="660066"/>
              </a:solidFill>
              <a:latin typeface="Comic Sans MS" pitchFamily="66" charset="0"/>
            </a:endParaRPr>
          </a:p>
          <a:p>
            <a:pPr defTabSz="912813">
              <a:buFont typeface="Arial" charset="0"/>
              <a:buChar char="•"/>
            </a:pPr>
            <a:r>
              <a:rPr lang="da-DK" sz="2000" i="1">
                <a:solidFill>
                  <a:srgbClr val="660066"/>
                </a:solidFill>
                <a:latin typeface="Comic Sans MS" pitchFamily="66" charset="0"/>
              </a:rPr>
              <a:t> An </a:t>
            </a:r>
            <a:r>
              <a:rPr lang="en-US" sz="2000" i="1">
                <a:solidFill>
                  <a:srgbClr val="660066"/>
                </a:solidFill>
                <a:latin typeface="Comic Sans MS" pitchFamily="66" charset="0"/>
              </a:rPr>
              <a:t>Environmental, Financial and Practical Assessment of Bamboo as a Building Material for Bearing Structures, </a:t>
            </a:r>
            <a:r>
              <a:rPr lang="da-DK" sz="2000" b="0">
                <a:solidFill>
                  <a:srgbClr val="660066"/>
                </a:solidFill>
                <a:latin typeface="Comic Sans MS" pitchFamily="66" charset="0"/>
              </a:rPr>
              <a:t>P. van der Lugt, A. van den Dobbelsteen,</a:t>
            </a:r>
            <a:r>
              <a:rPr lang="en-US" sz="2000">
                <a:solidFill>
                  <a:srgbClr val="660066"/>
                </a:solidFill>
                <a:latin typeface="Comic Sans MS" pitchFamily="66" charset="0"/>
              </a:rPr>
              <a:t> Proceedings of the 7th World Bamboo Congress</a:t>
            </a:r>
            <a:r>
              <a:rPr lang="en-US" sz="2000" b="0">
                <a:solidFill>
                  <a:srgbClr val="660066"/>
                </a:solidFill>
                <a:latin typeface="Comic Sans MS" pitchFamily="66" charset="0"/>
              </a:rPr>
              <a:t>, New Delhi, India - February 27 – March 4, 2004. </a:t>
            </a:r>
            <a:endParaRPr lang="fr-FR" sz="2000" b="0">
              <a:solidFill>
                <a:srgbClr val="660066"/>
              </a:solidFill>
              <a:latin typeface="Comic Sans MS" pitchFamily="66" charset="0"/>
            </a:endParaRPr>
          </a:p>
          <a:p>
            <a:pPr defTabSz="912813">
              <a:buFont typeface="Arial" charset="0"/>
              <a:buChar char="•"/>
            </a:pPr>
            <a:r>
              <a:rPr lang="fr-FR" sz="2000" b="0" i="1">
                <a:solidFill>
                  <a:srgbClr val="660066"/>
                </a:solidFill>
                <a:latin typeface="Comic Sans MS" pitchFamily="66" charset="0"/>
              </a:rPr>
              <a:t> Grow your own house</a:t>
            </a:r>
            <a:r>
              <a:rPr lang="fr-FR" sz="2000" b="0">
                <a:solidFill>
                  <a:srgbClr val="660066"/>
                </a:solidFill>
                <a:latin typeface="Comic Sans MS" pitchFamily="66" charset="0"/>
              </a:rPr>
              <a:t>, Simon VELEZ, Vitra Design Museum, Bilingual edition, 2000.</a:t>
            </a:r>
          </a:p>
          <a:p>
            <a:pPr defTabSz="912813">
              <a:buFont typeface="Arial" charset="0"/>
              <a:buChar char="•"/>
            </a:pPr>
            <a:r>
              <a:rPr lang="fr-FR" sz="2000" b="0" i="1">
                <a:solidFill>
                  <a:srgbClr val="660066"/>
                </a:solidFill>
                <a:latin typeface="Comic Sans MS" pitchFamily="66" charset="0"/>
              </a:rPr>
              <a:t> Bambus/Bamboo. Bambus als Baustoff/ Bamboo as a Building Material, DUNKELBERG Klaus, Institute of Lightweight Structures, Stuttgart, Germany, 1985, Réed. 1995 (Anglais &amp; Allemand).</a:t>
            </a:r>
          </a:p>
          <a:p>
            <a:pPr defTabSz="912813">
              <a:buFont typeface="Arial" charset="0"/>
              <a:buChar char="•"/>
            </a:pPr>
            <a:r>
              <a:rPr lang="fr-FR" sz="2000" b="0" i="1">
                <a:solidFill>
                  <a:srgbClr val="660066"/>
                </a:solidFill>
                <a:latin typeface="Comic Sans MS" pitchFamily="66" charset="0"/>
              </a:rPr>
              <a:t> Bamboo in building structure</a:t>
            </a:r>
            <a:r>
              <a:rPr lang="fr-FR" sz="2000" b="0">
                <a:solidFill>
                  <a:srgbClr val="660066"/>
                </a:solidFill>
                <a:latin typeface="Comic Sans MS" pitchFamily="66" charset="0"/>
              </a:rPr>
              <a:t>, J.J.A Janssen., Wibro, Eindhoven, 1981.</a:t>
            </a:r>
          </a:p>
          <a:p>
            <a:pPr defTabSz="912813">
              <a:buFont typeface="Arial" charset="0"/>
              <a:buChar char="•"/>
            </a:pPr>
            <a:r>
              <a:rPr lang="fr-FR" sz="2000" b="0">
                <a:solidFill>
                  <a:srgbClr val="660066"/>
                </a:solidFill>
                <a:latin typeface="Comic Sans MS" pitchFamily="66" charset="0"/>
              </a:rPr>
              <a:t> Maisons en bambou : (°) </a:t>
            </a:r>
            <a:r>
              <a:rPr lang="fr-FR" sz="2000" b="0" u="sng">
                <a:solidFill>
                  <a:srgbClr val="660066"/>
                </a:solidFill>
                <a:latin typeface="Comic Sans MS" pitchFamily="66" charset="0"/>
                <a:hlinkClick r:id="rId2"/>
              </a:rPr>
              <a:t>http://www.bambouhabitat.com</a:t>
            </a:r>
            <a:r>
              <a:rPr lang="fr-FR" sz="2000" b="0">
                <a:solidFill>
                  <a:srgbClr val="660066"/>
                </a:solidFill>
                <a:latin typeface="Comic Sans MS" pitchFamily="66" charset="0"/>
              </a:rPr>
              <a:t>, </a:t>
            </a:r>
            <a:r>
              <a:rPr lang="fr-FR" sz="2000" b="0" u="sng">
                <a:solidFill>
                  <a:srgbClr val="660066"/>
                </a:solidFill>
                <a:latin typeface="Comic Sans MS" pitchFamily="66" charset="0"/>
                <a:hlinkClick r:id="rId3"/>
              </a:rPr>
              <a:t>www.tropicalbamboohideaway.com</a:t>
            </a:r>
            <a:r>
              <a:rPr lang="fr-FR" sz="2000" b="0" u="sng">
                <a:solidFill>
                  <a:srgbClr val="660066"/>
                </a:solidFill>
                <a:latin typeface="Comic Sans MS" pitchFamily="66" charset="0"/>
              </a:rPr>
              <a:t>,</a:t>
            </a:r>
            <a:r>
              <a:rPr lang="fr-FR" sz="2000" b="0">
                <a:solidFill>
                  <a:srgbClr val="660066"/>
                </a:solidFill>
                <a:latin typeface="Comic Sans MS" pitchFamily="66" charset="0"/>
              </a:rPr>
              <a:t> </a:t>
            </a:r>
            <a:r>
              <a:rPr lang="fr-FR" sz="2000" b="0">
                <a:solidFill>
                  <a:srgbClr val="660066"/>
                </a:solidFill>
                <a:latin typeface="Comic Sans MS" pitchFamily="66" charset="0"/>
                <a:hlinkClick r:id="rId4"/>
              </a:rPr>
              <a:t>www.nipa-bamboo.com</a:t>
            </a:r>
            <a:r>
              <a:rPr lang="fr-FR" sz="2000" b="0">
                <a:solidFill>
                  <a:srgbClr val="660066"/>
                </a:solidFill>
                <a:latin typeface="Comic Sans MS" pitchFamily="66" charset="0"/>
              </a:rPr>
              <a:t> etc…</a:t>
            </a:r>
          </a:p>
          <a:p>
            <a:pPr defTabSz="912813">
              <a:buFont typeface="Arial" charset="0"/>
              <a:buChar char="•"/>
            </a:pPr>
            <a:r>
              <a:rPr lang="fr-FR" sz="2000" b="0">
                <a:solidFill>
                  <a:srgbClr val="660066"/>
                </a:solidFill>
                <a:latin typeface="Comic Sans MS" pitchFamily="66" charset="0"/>
              </a:rPr>
              <a:t> Maison prototype en bambou en Equateur, coût ~5000$ : </a:t>
            </a:r>
            <a:r>
              <a:rPr lang="fr-FR" sz="2000" b="0">
                <a:solidFill>
                  <a:srgbClr val="660066"/>
                </a:solidFill>
                <a:latin typeface="Comic Sans MS" pitchFamily="66" charset="0"/>
                <a:hlinkClick r:id="rId5"/>
              </a:rPr>
              <a:t>http://www.inbar.int/housing/Guyaquil.htm</a:t>
            </a:r>
            <a:r>
              <a:rPr lang="fr-FR" sz="2000" b="0">
                <a:solidFill>
                  <a:srgbClr val="660066"/>
                </a:solidFill>
                <a:latin typeface="Comic Sans MS" pitchFamily="66" charset="0"/>
              </a:rPr>
              <a:t> </a:t>
            </a:r>
            <a:endParaRPr lang="fr-FR" sz="2000" b="0">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501063" y="6429375"/>
            <a:ext cx="457200" cy="276225"/>
          </a:xfrm>
        </p:spPr>
        <p:txBody>
          <a:bodyPr rtlCol="0"/>
          <a:lstStyle/>
          <a:p>
            <a:pPr fontAlgn="auto">
              <a:spcBef>
                <a:spcPts val="0"/>
              </a:spcBef>
              <a:spcAft>
                <a:spcPts val="0"/>
              </a:spcAft>
              <a:defRPr/>
            </a:pPr>
            <a:fld id="{6D532B39-CBCD-4AAE-B99A-ED9F64D947A8}" type="slidenum">
              <a:rPr lang="fr-FR">
                <a:solidFill>
                  <a:schemeClr val="tx1">
                    <a:tint val="75000"/>
                  </a:schemeClr>
                </a:solidFill>
                <a:latin typeface="Times New Roman" pitchFamily="18" charset="0"/>
              </a:rPr>
              <a:pPr fontAlgn="auto">
                <a:spcBef>
                  <a:spcPts val="0"/>
                </a:spcBef>
                <a:spcAft>
                  <a:spcPts val="0"/>
                </a:spcAft>
                <a:defRPr/>
              </a:pPr>
              <a:t>44</a:t>
            </a:fld>
            <a:endParaRPr lang="fr-FR">
              <a:solidFill>
                <a:schemeClr val="tx1">
                  <a:tint val="75000"/>
                </a:schemeClr>
              </a:solidFill>
              <a:latin typeface="Times New Roman" pitchFamily="18" charset="0"/>
            </a:endParaRPr>
          </a:p>
        </p:txBody>
      </p:sp>
      <p:sp>
        <p:nvSpPr>
          <p:cNvPr id="41988" name="ZoneTexte 3"/>
          <p:cNvSpPr txBox="1">
            <a:spLocks noChangeArrowheads="1"/>
          </p:cNvSpPr>
          <p:nvPr/>
        </p:nvSpPr>
        <p:spPr bwMode="auto">
          <a:xfrm>
            <a:off x="214313" y="1214438"/>
            <a:ext cx="8929687"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10.4) Moringa oleifera ou "Néverdier"</a:t>
            </a:r>
            <a:endParaRPr lang="fr-FR" b="0" u="sng">
              <a:solidFill>
                <a:srgbClr val="660066"/>
              </a:solidFill>
              <a:latin typeface="Comic Sans MS" pitchFamily="66" charset="0"/>
            </a:endParaRPr>
          </a:p>
          <a:p>
            <a:pPr eaLnBrk="1" hangingPunct="1"/>
            <a:endParaRPr lang="fr-FR" sz="2000" b="0">
              <a:solidFill>
                <a:srgbClr val="660066"/>
              </a:solidFill>
              <a:latin typeface="Comic Sans MS" pitchFamily="66" charset="0"/>
            </a:endParaRPr>
          </a:p>
          <a:p>
            <a:pPr algn="just" eaLnBrk="1" hangingPunct="1">
              <a:buFont typeface="Symbol" pitchFamily="18" charset="2"/>
              <a:buChar char="Þ"/>
            </a:pPr>
            <a:r>
              <a:rPr lang="fr-FR" sz="2000" b="0">
                <a:solidFill>
                  <a:srgbClr val="660066"/>
                </a:solidFill>
                <a:latin typeface="Comic Sans MS" pitchFamily="66" charset="0"/>
              </a:rPr>
              <a:t> Arbre à croissance très rapide, jusqu'à 1 mètre par mois, jusqu’à 10 m.</a:t>
            </a:r>
          </a:p>
          <a:p>
            <a:pPr algn="just" eaLnBrk="1" hangingPunct="1">
              <a:buFont typeface="Symbol" pitchFamily="18" charset="2"/>
              <a:buChar char="Þ"/>
            </a:pPr>
            <a:r>
              <a:rPr lang="fr-FR" sz="2000" b="0">
                <a:solidFill>
                  <a:srgbClr val="660066"/>
                </a:solidFill>
                <a:latin typeface="Comic Sans MS" pitchFamily="66" charset="0"/>
              </a:rPr>
              <a:t> </a:t>
            </a:r>
            <a:r>
              <a:rPr lang="fr-FR" sz="2000">
                <a:solidFill>
                  <a:srgbClr val="660066"/>
                </a:solidFill>
                <a:latin typeface="Comic Sans MS" pitchFamily="66" charset="0"/>
              </a:rPr>
              <a:t>Zones très arides</a:t>
            </a:r>
            <a:r>
              <a:rPr lang="fr-FR" sz="2000" b="0">
                <a:solidFill>
                  <a:srgbClr val="660066"/>
                </a:solidFill>
                <a:latin typeface="Comic Sans MS" pitchFamily="66" charset="0"/>
              </a:rPr>
              <a:t>, mais aussi climats semi-tropicaux humides.</a:t>
            </a:r>
          </a:p>
          <a:p>
            <a:pPr algn="just" eaLnBrk="1" hangingPunct="1">
              <a:buFont typeface="Symbol" pitchFamily="18" charset="2"/>
              <a:buChar char="Þ"/>
            </a:pPr>
            <a:r>
              <a:rPr lang="fr-FR" sz="2000" b="0">
                <a:solidFill>
                  <a:srgbClr val="660066"/>
                </a:solidFill>
                <a:latin typeface="Comic Sans MS" pitchFamily="66" charset="0"/>
              </a:rPr>
              <a:t> Son reboisement contribue à la préservation de l'environnement.</a:t>
            </a:r>
          </a:p>
          <a:p>
            <a:pPr algn="just" eaLnBrk="1" hangingPunct="1">
              <a:buFont typeface="Symbol" pitchFamily="18" charset="2"/>
              <a:buChar char="Þ"/>
            </a:pPr>
            <a:r>
              <a:rPr lang="fr-FR" sz="2000" b="0">
                <a:solidFill>
                  <a:srgbClr val="660066"/>
                </a:solidFill>
                <a:latin typeface="Comic Sans MS" pitchFamily="66" charset="0"/>
              </a:rPr>
              <a:t>Fruits et feuilles sources de nourriture.</a:t>
            </a:r>
          </a:p>
          <a:p>
            <a:pPr algn="just" eaLnBrk="1" hangingPunct="1">
              <a:buFont typeface="Symbol" pitchFamily="18" charset="2"/>
              <a:buChar char="Þ"/>
            </a:pPr>
            <a:r>
              <a:rPr lang="fr-FR" sz="2000" b="0">
                <a:solidFill>
                  <a:srgbClr val="660066"/>
                </a:solidFill>
                <a:latin typeface="Comic Sans MS" pitchFamily="66" charset="0"/>
              </a:rPr>
              <a:t> Bonne plante fourragère (récolte toutes les 6 semaines).</a:t>
            </a:r>
          </a:p>
          <a:p>
            <a:pPr algn="just" eaLnBrk="1" hangingPunct="1">
              <a:buFont typeface="Symbol" pitchFamily="18" charset="2"/>
              <a:buChar char="Þ"/>
            </a:pPr>
            <a:r>
              <a:rPr lang="fr-FR" sz="2000" b="0">
                <a:solidFill>
                  <a:srgbClr val="660066"/>
                </a:solidFill>
                <a:latin typeface="Comic Sans MS" pitchFamily="66" charset="0"/>
              </a:rPr>
              <a:t> Graines productrice d’huile (alimentaire &amp; voire agro-carburant).</a:t>
            </a:r>
          </a:p>
          <a:p>
            <a:pPr algn="just" eaLnBrk="1" hangingPunct="1">
              <a:buFont typeface="Symbol" pitchFamily="18" charset="2"/>
              <a:buChar char="Þ"/>
            </a:pPr>
            <a:r>
              <a:rPr lang="fr-FR" sz="2000" b="0">
                <a:solidFill>
                  <a:srgbClr val="660066"/>
                </a:solidFill>
                <a:latin typeface="Comic Sans MS" pitchFamily="66" charset="0"/>
              </a:rPr>
              <a:t> Facile à planter : se plante par bouture.</a:t>
            </a:r>
          </a:p>
          <a:p>
            <a:pPr algn="just" eaLnBrk="1" hangingPunct="1">
              <a:buFont typeface="Symbol" pitchFamily="18" charset="2"/>
              <a:buChar char="Þ"/>
            </a:pPr>
            <a:r>
              <a:rPr lang="fr-FR" sz="2000" b="0">
                <a:solidFill>
                  <a:srgbClr val="660066"/>
                </a:solidFill>
                <a:latin typeface="Comic Sans MS" pitchFamily="66" charset="0"/>
              </a:rPr>
              <a:t> Graines efficaces dans le traitement des eaux boueuses (°).</a:t>
            </a:r>
          </a:p>
          <a:p>
            <a:pPr eaLnBrk="1" hangingPunct="1">
              <a:buFont typeface="Symbol" pitchFamily="18" charset="2"/>
              <a:buChar char="Þ"/>
            </a:pPr>
            <a:r>
              <a:rPr lang="fr-FR" sz="2000" b="0">
                <a:solidFill>
                  <a:srgbClr val="660066"/>
                </a:solidFill>
                <a:latin typeface="Comic Sans MS" pitchFamily="66" charset="0"/>
              </a:rPr>
              <a:t> Pare-feu efficace.                                  Source : </a:t>
            </a:r>
            <a:r>
              <a:rPr lang="fr-FR" sz="2000" b="0">
                <a:solidFill>
                  <a:srgbClr val="660066"/>
                </a:solidFill>
                <a:latin typeface="Comic Sans MS" pitchFamily="66" charset="0"/>
                <a:hlinkClick r:id="rId2"/>
              </a:rPr>
              <a:t>www.moringanews.org</a:t>
            </a:r>
            <a:r>
              <a:rPr lang="fr-FR" sz="2000" b="0">
                <a:solidFill>
                  <a:srgbClr val="660066"/>
                </a:solidFill>
                <a:latin typeface="Comic Sans MS" pitchFamily="66" charset="0"/>
              </a:rPr>
              <a:t> </a:t>
            </a:r>
          </a:p>
        </p:txBody>
      </p:sp>
      <p:pic>
        <p:nvPicPr>
          <p:cNvPr id="41989" name="Image 6" descr="moringa1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4857750"/>
            <a:ext cx="1143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7" descr="moring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0875" y="4857750"/>
            <a:ext cx="199072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8" descr="moringa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4857750"/>
            <a:ext cx="1282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Image 9" descr="moringa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0" y="4857750"/>
            <a:ext cx="12303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Image 10" descr="moringa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3500" y="4857750"/>
            <a:ext cx="1620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5072063" y="6429375"/>
            <a:ext cx="3294062" cy="246063"/>
          </a:xfrm>
          <a:prstGeom prst="rect">
            <a:avLst/>
          </a:prstGeom>
          <a:noFill/>
        </p:spPr>
        <p:txBody>
          <a:bodyPr wrap="none">
            <a:spAutoFit/>
          </a:bodyPr>
          <a:lstStyle/>
          <a:p>
            <a:pPr fontAlgn="auto">
              <a:spcBef>
                <a:spcPts val="0"/>
              </a:spcBef>
              <a:spcAft>
                <a:spcPts val="0"/>
              </a:spcAft>
              <a:defRPr/>
            </a:pPr>
            <a:r>
              <a:rPr lang="fr-FR" sz="1000" b="0" dirty="0">
                <a:solidFill>
                  <a:srgbClr val="660066"/>
                </a:solidFill>
                <a:latin typeface="Comic Sans MS" pitchFamily="66" charset="0"/>
              </a:rPr>
              <a:t>(°) remplace Sulfate d'Alumine ou autres </a:t>
            </a:r>
            <a:r>
              <a:rPr lang="fr-FR" sz="1000" b="0" dirty="0" err="1">
                <a:solidFill>
                  <a:srgbClr val="660066"/>
                </a:solidFill>
                <a:latin typeface="Comic Sans MS" pitchFamily="66" charset="0"/>
              </a:rPr>
              <a:t>floculants</a:t>
            </a:r>
            <a:r>
              <a:rPr lang="fr-FR" sz="1000" b="0" dirty="0">
                <a:solidFill>
                  <a:srgbClr val="660066"/>
                </a:solidFill>
                <a:latin typeface="Comic Sans MS" pitchFamily="66" charset="0"/>
              </a:rPr>
              <a:t>.</a:t>
            </a:r>
            <a:endParaRPr lang="fr-FR" sz="1000" b="0" dirty="0">
              <a:solidFill>
                <a:schemeClr val="accent6">
                  <a:lumMod val="75000"/>
                </a:schemeClr>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243" name="ZoneTexte 3"/>
          <p:cNvSpPr txBox="1">
            <a:spLocks noChangeArrowheads="1"/>
          </p:cNvSpPr>
          <p:nvPr/>
        </p:nvSpPr>
        <p:spPr bwMode="auto">
          <a:xfrm>
            <a:off x="214313" y="1071563"/>
            <a:ext cx="8929687" cy="4400550"/>
          </a:xfrm>
          <a:prstGeom prst="rect">
            <a:avLst/>
          </a:prstGeom>
          <a:noFill/>
          <a:ln w="9525">
            <a:noFill/>
            <a:miter lim="800000"/>
            <a:headEnd/>
            <a:tailEnd/>
          </a:ln>
        </p:spPr>
        <p:txBody>
          <a:bodyPr>
            <a:spAutoFit/>
          </a:bodyPr>
          <a:lstStyle/>
          <a:p>
            <a:pPr algn="just">
              <a:defRPr/>
            </a:pPr>
            <a:r>
              <a:rPr lang="fr-FR" u="sng" dirty="0">
                <a:solidFill>
                  <a:srgbClr val="660066"/>
                </a:solidFill>
                <a:latin typeface="Comic Sans MS" pitchFamily="66" charset="0"/>
              </a:rPr>
              <a:t>10.5) Acacia </a:t>
            </a:r>
            <a:r>
              <a:rPr lang="fr-FR" u="sng" dirty="0" err="1">
                <a:solidFill>
                  <a:srgbClr val="660066"/>
                </a:solidFill>
                <a:latin typeface="Comic Sans MS" pitchFamily="66" charset="0"/>
              </a:rPr>
              <a:t>raddiana</a:t>
            </a:r>
            <a:endParaRPr lang="fr-FR" b="0" u="sng" dirty="0">
              <a:solidFill>
                <a:srgbClr val="660066"/>
              </a:solidFill>
              <a:latin typeface="Comic Sans MS" pitchFamily="66" charset="0"/>
            </a:endParaRPr>
          </a:p>
          <a:p>
            <a:pPr>
              <a:defRPr/>
            </a:pPr>
            <a:endParaRPr lang="fr-FR" sz="2000" b="0" dirty="0">
              <a:solidFill>
                <a:srgbClr val="660066"/>
              </a:solidFill>
              <a:latin typeface="Comic Sans MS" pitchFamily="66" charset="0"/>
            </a:endParaRPr>
          </a:p>
          <a:p>
            <a:pPr>
              <a:buFont typeface="Symbol" pitchFamily="18" charset="2"/>
              <a:buChar char="Þ"/>
              <a:defRPr/>
            </a:pPr>
            <a:r>
              <a:rPr lang="fr-FR" sz="2000" dirty="0">
                <a:solidFill>
                  <a:srgbClr val="7030A0"/>
                </a:solidFill>
                <a:latin typeface="Comic Sans MS" pitchFamily="66" charset="0"/>
              </a:rPr>
              <a:t>consommation en eau particulièrement faible</a:t>
            </a:r>
            <a:r>
              <a:rPr lang="fr-FR" sz="2000" b="0" dirty="0">
                <a:solidFill>
                  <a:srgbClr val="7030A0"/>
                </a:solidFill>
                <a:latin typeface="Comic Sans MS" pitchFamily="66" charset="0"/>
              </a:rPr>
              <a:t>.</a:t>
            </a:r>
          </a:p>
          <a:p>
            <a:pPr>
              <a:buFont typeface="Symbol" pitchFamily="18" charset="2"/>
              <a:buChar char="Þ"/>
              <a:defRPr/>
            </a:pPr>
            <a:r>
              <a:rPr lang="fr-FR" sz="2000" b="0" dirty="0">
                <a:solidFill>
                  <a:srgbClr val="7030A0"/>
                </a:solidFill>
                <a:latin typeface="Comic Sans MS" pitchFamily="66" charset="0"/>
              </a:rPr>
              <a:t>colonise régions avec 50 et 1 000 mm de précipitations annuelles. </a:t>
            </a:r>
          </a:p>
          <a:p>
            <a:pPr>
              <a:buFont typeface="Symbol" pitchFamily="18" charset="2"/>
              <a:buChar char="Þ"/>
              <a:defRPr/>
            </a:pPr>
            <a:r>
              <a:rPr lang="fr-FR" sz="2000" b="0" dirty="0">
                <a:solidFill>
                  <a:srgbClr val="7030A0"/>
                </a:solidFill>
                <a:latin typeface="Comic Sans MS" pitchFamily="66" charset="0"/>
              </a:rPr>
              <a:t> Résistant à la température (40 °C, voire 45 °C), à la salinité (2 %) et au stress hydrique (-1,8 </a:t>
            </a:r>
            <a:r>
              <a:rPr lang="fr-FR" sz="2000" b="0" dirty="0" err="1">
                <a:solidFill>
                  <a:srgbClr val="7030A0"/>
                </a:solidFill>
                <a:latin typeface="Comic Sans MS" pitchFamily="66" charset="0"/>
              </a:rPr>
              <a:t>MPa</a:t>
            </a:r>
            <a:r>
              <a:rPr lang="fr-FR" sz="2000" b="0" dirty="0">
                <a:solidFill>
                  <a:srgbClr val="7030A0"/>
                </a:solidFill>
                <a:latin typeface="Comic Sans MS" pitchFamily="66" charset="0"/>
              </a:rPr>
              <a:t>). Pouvoir fixateur d'azote élevé.</a:t>
            </a:r>
          </a:p>
          <a:p>
            <a:pPr>
              <a:buFont typeface="Symbol" pitchFamily="18" charset="2"/>
              <a:buChar char="Þ"/>
              <a:defRPr/>
            </a:pPr>
            <a:r>
              <a:rPr lang="fr-FR" sz="2000" b="0" dirty="0">
                <a:solidFill>
                  <a:srgbClr val="660066"/>
                </a:solidFill>
                <a:latin typeface="Comic Sans MS" pitchFamily="66" charset="0"/>
              </a:rPr>
              <a:t> de 0 m à 2 100 m, en zone péri-saharienne et moyen-orientale. </a:t>
            </a:r>
          </a:p>
          <a:p>
            <a:pPr>
              <a:buFont typeface="Symbol" pitchFamily="18" charset="2"/>
              <a:buChar char="Þ"/>
              <a:defRPr/>
            </a:pPr>
            <a:r>
              <a:rPr lang="fr-FR" sz="2000" b="0" dirty="0">
                <a:solidFill>
                  <a:srgbClr val="660066"/>
                </a:solidFill>
                <a:latin typeface="Comic Sans MS" pitchFamily="66" charset="0"/>
              </a:rPr>
              <a:t> utilisée par les populations locales comme plante médicinale, fourrage, bois d'énergie, charbon (pouvoir calorifique élevé de son bois).</a:t>
            </a:r>
          </a:p>
          <a:p>
            <a:pPr>
              <a:buFont typeface="Symbol" pitchFamily="18" charset="2"/>
              <a:buChar char="Þ"/>
              <a:defRPr/>
            </a:pPr>
            <a:r>
              <a:rPr lang="fr-FR" sz="2000" b="0" dirty="0">
                <a:solidFill>
                  <a:srgbClr val="660066"/>
                </a:solidFill>
                <a:latin typeface="Comic Sans MS" pitchFamily="66" charset="0"/>
              </a:rPr>
              <a:t>apprécié dans l'artisanat pour la confection d'outils et d'ustensiles divers. Sert à tanner les peaux. Sa gomme est consommée.</a:t>
            </a:r>
          </a:p>
          <a:p>
            <a:pPr>
              <a:buFont typeface="Symbol" pitchFamily="18" charset="2"/>
              <a:buChar char="Þ"/>
              <a:defRPr/>
            </a:pPr>
            <a:r>
              <a:rPr lang="fr-FR" sz="2000" b="0" dirty="0">
                <a:solidFill>
                  <a:srgbClr val="660066"/>
                </a:solidFill>
                <a:latin typeface="Comic Sans MS" pitchFamily="66" charset="0"/>
              </a:rPr>
              <a:t> </a:t>
            </a:r>
            <a:r>
              <a:rPr lang="fr-FR" sz="2000" b="0" dirty="0">
                <a:solidFill>
                  <a:srgbClr val="660066"/>
                </a:solidFill>
                <a:effectLst>
                  <a:outerShdw blurRad="38100" dist="38100" dir="2700000" algn="tl">
                    <a:srgbClr val="C0C0C0"/>
                  </a:outerShdw>
                </a:effectLst>
                <a:latin typeface="Comic Sans MS" pitchFamily="66" charset="0"/>
              </a:rPr>
              <a:t>Sert pour la stabilisation et la fertilité des sols</a:t>
            </a:r>
            <a:r>
              <a:rPr lang="fr-FR" sz="2000" b="0" dirty="0">
                <a:solidFill>
                  <a:srgbClr val="660066"/>
                </a:solidFill>
                <a:latin typeface="Comic Sans MS" pitchFamily="66" charset="0"/>
              </a:rPr>
              <a:t>.                                  </a:t>
            </a:r>
            <a:r>
              <a:rPr lang="fr-FR" sz="1400" b="0" dirty="0">
                <a:solidFill>
                  <a:srgbClr val="660066"/>
                </a:solidFill>
                <a:latin typeface="Comic Sans MS" pitchFamily="66" charset="0"/>
              </a:rPr>
              <a:t>Source : </a:t>
            </a:r>
            <a:r>
              <a:rPr lang="fr-FR" sz="1400" b="0" dirty="0">
                <a:solidFill>
                  <a:srgbClr val="660066"/>
                </a:solidFill>
                <a:latin typeface="Comic Sans MS" pitchFamily="66" charset="0"/>
                <a:hlinkClick r:id="rId2"/>
              </a:rPr>
              <a:t>http://www.mpl.ird.fr/acacia_raddiana/pages/bilanpersp.htm</a:t>
            </a:r>
            <a:r>
              <a:rPr lang="fr-FR" sz="1400" b="0" dirty="0">
                <a:solidFill>
                  <a:srgbClr val="660066"/>
                </a:solidFill>
                <a:latin typeface="Comic Sans MS" pitchFamily="66" charset="0"/>
              </a:rPr>
              <a:t> </a:t>
            </a:r>
          </a:p>
          <a:p>
            <a:pPr>
              <a:defRPr/>
            </a:pPr>
            <a:r>
              <a:rPr lang="fr-FR" sz="1400" b="0" dirty="0">
                <a:solidFill>
                  <a:srgbClr val="660066"/>
                </a:solidFill>
                <a:latin typeface="Comic Sans MS" pitchFamily="66" charset="0"/>
                <a:hlinkClick r:id="rId3"/>
              </a:rPr>
              <a:t>http://www.mpl.ird.fr/acacia_raddiana/</a:t>
            </a:r>
            <a:r>
              <a:rPr lang="fr-FR" sz="1400" b="0" dirty="0">
                <a:solidFill>
                  <a:srgbClr val="660066"/>
                </a:solidFill>
                <a:latin typeface="Comic Sans MS" pitchFamily="66" charset="0"/>
              </a:rPr>
              <a:t> , </a:t>
            </a:r>
          </a:p>
          <a:p>
            <a:pPr>
              <a:defRPr/>
            </a:pPr>
            <a:r>
              <a:rPr lang="fr-FR" sz="1400" b="0" i="1" dirty="0">
                <a:solidFill>
                  <a:srgbClr val="660066"/>
                </a:solidFill>
                <a:latin typeface="Comic Sans MS" pitchFamily="66" charset="0"/>
              </a:rPr>
              <a:t>Un arbre au désert, Acacia </a:t>
            </a:r>
            <a:r>
              <a:rPr lang="fr-FR" sz="1400" b="0" i="1" dirty="0" err="1">
                <a:solidFill>
                  <a:srgbClr val="660066"/>
                </a:solidFill>
                <a:latin typeface="Comic Sans MS" pitchFamily="66" charset="0"/>
              </a:rPr>
              <a:t>raddiana</a:t>
            </a:r>
            <a:r>
              <a:rPr lang="fr-FR" sz="1400" b="0" dirty="0">
                <a:solidFill>
                  <a:srgbClr val="660066"/>
                </a:solidFill>
                <a:latin typeface="Comic Sans MS" pitchFamily="66" charset="0"/>
              </a:rPr>
              <a:t>, Michel </a:t>
            </a:r>
            <a:r>
              <a:rPr lang="fr-FR" sz="1400" b="0" dirty="0" err="1">
                <a:solidFill>
                  <a:srgbClr val="660066"/>
                </a:solidFill>
                <a:latin typeface="Comic Sans MS" pitchFamily="66" charset="0"/>
              </a:rPr>
              <a:t>Grouzis</a:t>
            </a:r>
            <a:r>
              <a:rPr lang="fr-FR" sz="1400" b="0" dirty="0">
                <a:solidFill>
                  <a:srgbClr val="660066"/>
                </a:solidFill>
                <a:latin typeface="Comic Sans MS" pitchFamily="66" charset="0"/>
              </a:rPr>
              <a:t>, Edouard Le </a:t>
            </a:r>
            <a:r>
              <a:rPr lang="fr-FR" sz="1400" b="0" dirty="0" err="1">
                <a:solidFill>
                  <a:srgbClr val="660066"/>
                </a:solidFill>
                <a:latin typeface="Comic Sans MS" pitchFamily="66" charset="0"/>
              </a:rPr>
              <a:t>Floch'h</a:t>
            </a:r>
            <a:r>
              <a:rPr lang="fr-FR" sz="1400" b="0" dirty="0">
                <a:solidFill>
                  <a:srgbClr val="660066"/>
                </a:solidFill>
                <a:latin typeface="Comic Sans MS" pitchFamily="66" charset="0"/>
              </a:rPr>
              <a:t>, IRD Editeurs.</a:t>
            </a:r>
          </a:p>
        </p:txBody>
      </p:sp>
      <p:sp>
        <p:nvSpPr>
          <p:cNvPr id="6" name="Espace réservé du numéro de diapositive 1"/>
          <p:cNvSpPr>
            <a:spLocks noGrp="1"/>
          </p:cNvSpPr>
          <p:nvPr>
            <p:ph type="sldNum" sz="quarter" idx="12"/>
          </p:nvPr>
        </p:nvSpPr>
        <p:spPr>
          <a:xfrm>
            <a:off x="8501063" y="6429375"/>
            <a:ext cx="457200" cy="276225"/>
          </a:xfrm>
        </p:spPr>
        <p:txBody>
          <a:bodyPr rtlCol="0"/>
          <a:lstStyle/>
          <a:p>
            <a:pPr fontAlgn="auto">
              <a:spcBef>
                <a:spcPts val="0"/>
              </a:spcBef>
              <a:spcAft>
                <a:spcPts val="0"/>
              </a:spcAft>
              <a:defRPr/>
            </a:pPr>
            <a:fld id="{7C0D684C-CBC5-4CF3-BF57-8E87044C78EA}" type="slidenum">
              <a:rPr lang="fr-FR">
                <a:solidFill>
                  <a:schemeClr val="tx1">
                    <a:tint val="75000"/>
                  </a:schemeClr>
                </a:solidFill>
                <a:latin typeface="Times New Roman" pitchFamily="18" charset="0"/>
              </a:rPr>
              <a:pPr fontAlgn="auto">
                <a:spcBef>
                  <a:spcPts val="0"/>
                </a:spcBef>
                <a:spcAft>
                  <a:spcPts val="0"/>
                </a:spcAft>
                <a:defRPr/>
              </a:pPr>
              <a:t>45</a:t>
            </a:fld>
            <a:endParaRPr lang="fr-FR">
              <a:solidFill>
                <a:schemeClr val="tx1">
                  <a:tint val="75000"/>
                </a:schemeClr>
              </a:solidFill>
              <a:latin typeface="Times New Roman" pitchFamily="18" charset="0"/>
            </a:endParaRPr>
          </a:p>
        </p:txBody>
      </p:sp>
      <p:pic>
        <p:nvPicPr>
          <p:cNvPr id="43013" name="Image 6" descr="acacia_raddiana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5715000"/>
            <a:ext cx="10128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age 7" descr="acacia_raddiana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938" y="5643563"/>
            <a:ext cx="1143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age 8" descr="acacia_raddiana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6125" y="5643563"/>
            <a:ext cx="9445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age 9" descr="acacia_raddiana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643563"/>
            <a:ext cx="815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Image 10" descr="acacia_raddiana5.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7875" y="5500688"/>
            <a:ext cx="8572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age 11" descr="acacia_raddiana6.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6625" y="5572125"/>
            <a:ext cx="1401763"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Image 12" descr="acacia_raddiana.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9500" y="4214813"/>
            <a:ext cx="135731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4035" name="ZoneTexte 3"/>
          <p:cNvSpPr txBox="1">
            <a:spLocks noChangeArrowheads="1"/>
          </p:cNvSpPr>
          <p:nvPr/>
        </p:nvSpPr>
        <p:spPr bwMode="auto">
          <a:xfrm>
            <a:off x="179388" y="908050"/>
            <a:ext cx="86439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10.6)</a:t>
            </a:r>
            <a:r>
              <a:rPr lang="fr-FR"/>
              <a:t> </a:t>
            </a:r>
            <a:r>
              <a:rPr lang="fr-FR">
                <a:hlinkClick r:id="rId2" tooltip="Jatropha curcas"/>
              </a:rPr>
              <a:t>Jatropha curcas</a:t>
            </a:r>
            <a:r>
              <a:rPr lang="fr-FR"/>
              <a:t> </a:t>
            </a:r>
          </a:p>
          <a:p>
            <a:pPr algn="just" eaLnBrk="1" hangingPunct="1"/>
            <a:r>
              <a:rPr lang="fr-FR" b="0">
                <a:solidFill>
                  <a:schemeClr val="folHlink"/>
                </a:solidFill>
              </a:rPr>
              <a:t>(également appelée </a:t>
            </a:r>
            <a:r>
              <a:rPr lang="fr-FR" b="0" i="1">
                <a:solidFill>
                  <a:schemeClr val="folHlink"/>
                </a:solidFill>
              </a:rPr>
              <a:t>pourghère</a:t>
            </a:r>
            <a:r>
              <a:rPr lang="fr-FR" b="0">
                <a:solidFill>
                  <a:schemeClr val="folHlink"/>
                </a:solidFill>
              </a:rPr>
              <a:t>, </a:t>
            </a:r>
            <a:r>
              <a:rPr lang="fr-FR" b="0" i="1">
                <a:solidFill>
                  <a:schemeClr val="folHlink"/>
                </a:solidFill>
              </a:rPr>
              <a:t>pignon d'Inde</a:t>
            </a:r>
            <a:r>
              <a:rPr lang="fr-FR" b="0">
                <a:solidFill>
                  <a:schemeClr val="folHlink"/>
                </a:solidFill>
              </a:rPr>
              <a:t> ou </a:t>
            </a:r>
            <a:r>
              <a:rPr lang="fr-FR" b="0" i="1">
                <a:solidFill>
                  <a:schemeClr val="folHlink"/>
                </a:solidFill>
              </a:rPr>
              <a:t>médicinier. Surnommé « Plante à pétrole » ou "or vert du désert"</a:t>
            </a:r>
            <a:r>
              <a:rPr lang="fr-FR" b="0">
                <a:solidFill>
                  <a:schemeClr val="folHlink"/>
                </a:solidFill>
              </a:rPr>
              <a:t>).</a:t>
            </a:r>
          </a:p>
          <a:p>
            <a:pPr algn="just" eaLnBrk="1" hangingPunct="1">
              <a:buFontTx/>
              <a:buChar char="•"/>
            </a:pPr>
            <a:r>
              <a:rPr lang="fr-FR" b="0">
                <a:solidFill>
                  <a:schemeClr val="folHlink"/>
                </a:solidFill>
              </a:rPr>
              <a:t>Propriétés médicinales et plante</a:t>
            </a:r>
            <a:r>
              <a:rPr lang="fr-FR" b="0"/>
              <a:t> </a:t>
            </a:r>
            <a:r>
              <a:rPr lang="fr-FR" b="0">
                <a:solidFill>
                  <a:srgbClr val="FF0000"/>
                </a:solidFill>
              </a:rPr>
              <a:t>toxique</a:t>
            </a:r>
            <a:r>
              <a:rPr lang="fr-FR" b="0"/>
              <a:t> </a:t>
            </a:r>
            <a:r>
              <a:rPr lang="fr-FR" b="0">
                <a:solidFill>
                  <a:schemeClr val="folHlink"/>
                </a:solidFill>
              </a:rPr>
              <a:t>(huile utilisée comme</a:t>
            </a:r>
            <a:r>
              <a:rPr lang="fr-FR" b="0"/>
              <a:t> </a:t>
            </a:r>
            <a:r>
              <a:rPr lang="fr-FR" b="0">
                <a:hlinkClick r:id="rId3" tooltip="Purgatif"/>
              </a:rPr>
              <a:t>purgatif</a:t>
            </a:r>
            <a:r>
              <a:rPr lang="fr-FR" b="0"/>
              <a:t> </a:t>
            </a:r>
            <a:r>
              <a:rPr lang="fr-FR" b="0">
                <a:solidFill>
                  <a:schemeClr val="folHlink"/>
                </a:solidFill>
              </a:rPr>
              <a:t>et sa racine contre la</a:t>
            </a:r>
            <a:r>
              <a:rPr lang="fr-FR" b="0"/>
              <a:t> </a:t>
            </a:r>
            <a:r>
              <a:rPr lang="fr-FR" b="0">
                <a:hlinkClick r:id="rId4" tooltip="Lèpre"/>
              </a:rPr>
              <a:t>lèpre</a:t>
            </a:r>
            <a:r>
              <a:rPr lang="fr-FR" b="0"/>
              <a:t>, </a:t>
            </a:r>
            <a:r>
              <a:rPr lang="fr-FR" i="1">
                <a:hlinkClick r:id="rId5" tooltip="Molluscide (page inexistante)"/>
              </a:rPr>
              <a:t>molluscide</a:t>
            </a:r>
            <a:r>
              <a:rPr lang="fr-FR" b="0"/>
              <a:t> </a:t>
            </a:r>
            <a:r>
              <a:rPr lang="fr-FR" b="0">
                <a:solidFill>
                  <a:schemeClr val="folHlink"/>
                </a:solidFill>
              </a:rPr>
              <a:t>de </a:t>
            </a:r>
            <a:r>
              <a:rPr lang="fr-FR" b="0"/>
              <a:t>l'</a:t>
            </a:r>
            <a:r>
              <a:rPr lang="fr-FR" b="0">
                <a:hlinkClick r:id="rId6" tooltip="Escargot"/>
              </a:rPr>
              <a:t>escargot</a:t>
            </a:r>
            <a:r>
              <a:rPr lang="fr-FR" b="0"/>
              <a:t> </a:t>
            </a:r>
            <a:r>
              <a:rPr lang="fr-FR" b="0">
                <a:solidFill>
                  <a:schemeClr val="folHlink"/>
                </a:solidFill>
              </a:rPr>
              <a:t>de la</a:t>
            </a:r>
            <a:r>
              <a:rPr lang="fr-FR" b="0"/>
              <a:t> </a:t>
            </a:r>
            <a:r>
              <a:rPr lang="fr-FR" b="0">
                <a:hlinkClick r:id="rId7" tooltip="Bilharziose"/>
              </a:rPr>
              <a:t>bilharziose</a:t>
            </a:r>
            <a:r>
              <a:rPr lang="fr-FR" b="0"/>
              <a:t>, </a:t>
            </a:r>
            <a:r>
              <a:rPr lang="fr-FR" b="0">
                <a:solidFill>
                  <a:schemeClr val="folHlink"/>
                </a:solidFill>
              </a:rPr>
              <a:t>contenant des</a:t>
            </a:r>
            <a:r>
              <a:rPr lang="fr-FR" b="0"/>
              <a:t> </a:t>
            </a:r>
            <a:r>
              <a:rPr lang="fr-FR" b="0">
                <a:hlinkClick r:id="rId8" tooltip="Ester"/>
              </a:rPr>
              <a:t>esters</a:t>
            </a:r>
            <a:r>
              <a:rPr lang="fr-FR" b="0"/>
              <a:t> </a:t>
            </a:r>
            <a:r>
              <a:rPr lang="fr-FR" b="0">
                <a:solidFill>
                  <a:schemeClr val="folHlink"/>
                </a:solidFill>
              </a:rPr>
              <a:t>de</a:t>
            </a:r>
            <a:r>
              <a:rPr lang="fr-FR" b="0"/>
              <a:t> </a:t>
            </a:r>
            <a:r>
              <a:rPr lang="fr-FR" i="1">
                <a:hlinkClick r:id="rId9" tooltip="Phorbol (page inexistante)"/>
              </a:rPr>
              <a:t>phorbol</a:t>
            </a:r>
            <a:r>
              <a:rPr lang="fr-FR" b="0"/>
              <a:t>, </a:t>
            </a:r>
            <a:r>
              <a:rPr lang="fr-FR" b="0">
                <a:solidFill>
                  <a:schemeClr val="folHlink"/>
                </a:solidFill>
              </a:rPr>
              <a:t>actifs contre certains</a:t>
            </a:r>
            <a:r>
              <a:rPr lang="fr-FR" b="0"/>
              <a:t> </a:t>
            </a:r>
            <a:r>
              <a:rPr lang="fr-FR" b="0">
                <a:hlinkClick r:id="rId10" tooltip="Insecte"/>
              </a:rPr>
              <a:t>insectes</a:t>
            </a:r>
            <a:r>
              <a:rPr lang="fr-FR" b="0"/>
              <a:t> et </a:t>
            </a:r>
            <a:r>
              <a:rPr lang="fr-FR" i="1">
                <a:hlinkClick r:id="rId11" tooltip="Mollusque"/>
              </a:rPr>
              <a:t>mollusques</a:t>
            </a:r>
            <a:r>
              <a:rPr lang="fr-FR" b="0"/>
              <a:t> </a:t>
            </a:r>
            <a:r>
              <a:rPr lang="fr-FR" b="0">
                <a:solidFill>
                  <a:schemeClr val="folHlink"/>
                </a:solidFill>
              </a:rPr>
              <a:t>nuisibles pour l'agriculture).</a:t>
            </a:r>
            <a:r>
              <a:rPr lang="fr-FR" b="0"/>
              <a:t>  </a:t>
            </a:r>
          </a:p>
          <a:p>
            <a:pPr algn="just" eaLnBrk="1" hangingPunct="1">
              <a:buFontTx/>
              <a:buChar char="•"/>
            </a:pPr>
            <a:r>
              <a:rPr lang="fr-FR" b="0">
                <a:solidFill>
                  <a:schemeClr val="folHlink"/>
                </a:solidFill>
              </a:rPr>
              <a:t>Fruit riche en huile pour</a:t>
            </a:r>
            <a:r>
              <a:rPr lang="fr-FR" b="0"/>
              <a:t> </a:t>
            </a:r>
            <a:r>
              <a:rPr lang="fr-FR" b="0">
                <a:hlinkClick r:id="rId12" tooltip="Biocarburant"/>
              </a:rPr>
              <a:t>biocarburant</a:t>
            </a:r>
            <a:r>
              <a:rPr lang="fr-FR" b="0"/>
              <a:t>, </a:t>
            </a:r>
            <a:r>
              <a:rPr lang="fr-FR" b="0">
                <a:hlinkClick r:id="rId13" tooltip="Savon"/>
              </a:rPr>
              <a:t>savon</a:t>
            </a:r>
            <a:r>
              <a:rPr lang="fr-FR" b="0"/>
              <a:t> ou </a:t>
            </a:r>
            <a:r>
              <a:rPr lang="fr-FR" b="0">
                <a:hlinkClick r:id="rId14" tooltip="Bougie"/>
              </a:rPr>
              <a:t>bougies</a:t>
            </a:r>
            <a:r>
              <a:rPr lang="fr-FR" b="0"/>
              <a:t>. </a:t>
            </a:r>
            <a:r>
              <a:rPr lang="fr-FR" b="0" i="1">
                <a:solidFill>
                  <a:schemeClr val="folHlink"/>
                </a:solidFill>
              </a:rPr>
              <a:t>Le fruit entier contient 25% d'huile et les graines 37%.</a:t>
            </a:r>
            <a:endParaRPr lang="fr-FR" b="0">
              <a:solidFill>
                <a:schemeClr val="folHlink"/>
              </a:solidFill>
            </a:endParaRPr>
          </a:p>
          <a:p>
            <a:pPr algn="just" eaLnBrk="1" hangingPunct="1">
              <a:buFontTx/>
              <a:buChar char="•"/>
            </a:pPr>
            <a:r>
              <a:rPr lang="fr-FR" b="0">
                <a:solidFill>
                  <a:schemeClr val="folHlink"/>
                </a:solidFill>
              </a:rPr>
              <a:t>Pouvant atteindre 8 h de haut. Adulte à 1 an. Vit plus de 50 ans.</a:t>
            </a:r>
          </a:p>
          <a:p>
            <a:pPr algn="just" eaLnBrk="1" hangingPunct="1">
              <a:buFontTx/>
              <a:buChar char="•"/>
            </a:pPr>
            <a:r>
              <a:rPr lang="fr-FR">
                <a:solidFill>
                  <a:schemeClr val="folHlink"/>
                </a:solidFill>
              </a:rPr>
              <a:t>Capable de résister à des</a:t>
            </a:r>
            <a:r>
              <a:rPr lang="fr-FR"/>
              <a:t> </a:t>
            </a:r>
            <a:r>
              <a:rPr lang="fr-FR">
                <a:hlinkClick r:id="rId15" tooltip="Sécheresse"/>
              </a:rPr>
              <a:t>sécheresses</a:t>
            </a:r>
            <a:r>
              <a:rPr lang="fr-FR"/>
              <a:t> </a:t>
            </a:r>
            <a:r>
              <a:rPr lang="fr-FR">
                <a:solidFill>
                  <a:schemeClr val="folHlink"/>
                </a:solidFill>
              </a:rPr>
              <a:t>prolongées </a:t>
            </a:r>
            <a:r>
              <a:rPr lang="fr-FR" b="0">
                <a:solidFill>
                  <a:schemeClr val="folHlink"/>
                </a:solidFill>
              </a:rPr>
              <a:t>(pour bien fructifier, a besoin d'au moins 400 à 600 mm). Pousse dans</a:t>
            </a:r>
            <a:r>
              <a:rPr lang="fr-FR" b="0"/>
              <a:t> </a:t>
            </a:r>
            <a:r>
              <a:rPr lang="fr-FR" b="0">
                <a:hlinkClick r:id="rId16" tooltip="Climat tropical"/>
              </a:rPr>
              <a:t>climat tropical</a:t>
            </a:r>
            <a:r>
              <a:rPr lang="fr-FR" b="0"/>
              <a:t> </a:t>
            </a:r>
            <a:r>
              <a:rPr lang="fr-FR" b="0">
                <a:solidFill>
                  <a:schemeClr val="folHlink"/>
                </a:solidFill>
              </a:rPr>
              <a:t>à sub-tropical.</a:t>
            </a:r>
            <a:r>
              <a:rPr lang="fr-FR" b="0"/>
              <a:t> </a:t>
            </a:r>
          </a:p>
          <a:p>
            <a:pPr algn="just" eaLnBrk="1" hangingPunct="1">
              <a:buFontTx/>
              <a:buChar char="•"/>
            </a:pPr>
            <a:r>
              <a:rPr lang="fr-FR" b="0">
                <a:hlinkClick r:id="rId17" tooltip="Tourteaux"/>
              </a:rPr>
              <a:t>tourteau</a:t>
            </a:r>
            <a:r>
              <a:rPr lang="fr-FR" b="0"/>
              <a:t>, </a:t>
            </a:r>
            <a:r>
              <a:rPr lang="fr-FR" b="0">
                <a:solidFill>
                  <a:schemeClr val="folHlink"/>
                </a:solidFill>
              </a:rPr>
              <a:t>sous-produit du processus d’extraction de l’huile, utilisable comme engrais ou, correctement traité, comme aliment pour le bétail (ou encore conditionné sous la forme de briquettes comme combustible à usage domestique).</a:t>
            </a:r>
          </a:p>
        </p:txBody>
      </p:sp>
      <p:graphicFrame>
        <p:nvGraphicFramePr>
          <p:cNvPr id="25642" name="Group 42"/>
          <p:cNvGraphicFramePr>
            <a:graphicFrameLocks noGrp="1"/>
          </p:cNvGraphicFramePr>
          <p:nvPr>
            <p:ph/>
          </p:nvPr>
        </p:nvGraphicFramePr>
        <p:xfrm>
          <a:off x="0" y="4868863"/>
          <a:ext cx="8964613" cy="1989137"/>
        </p:xfrm>
        <a:graphic>
          <a:graphicData uri="http://schemas.openxmlformats.org/drawingml/2006/table">
            <a:tbl>
              <a:tblPr/>
              <a:tblGrid>
                <a:gridCol w="1547813"/>
                <a:gridCol w="1800225"/>
                <a:gridCol w="1439862"/>
                <a:gridCol w="1944688"/>
                <a:gridCol w="2232025"/>
              </a:tblGrid>
              <a:tr h="1989137">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4050" name="Picture 21" descr="180px-Jatropha_curcas1_henni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950" y="5013325"/>
            <a:ext cx="1317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23" descr="grainesJatroph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19250" y="5157788"/>
            <a:ext cx="165576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24" descr="FruitJatroph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19475" y="515778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28" descr="250px-Jatropha_curcas5_henni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59338" y="5157788"/>
            <a:ext cx="18002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3" descr="plantsJatropha"/>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04025" y="5157788"/>
            <a:ext cx="20161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1063" y="6429375"/>
            <a:ext cx="457200" cy="276225"/>
          </a:xfrm>
          <a:prstGeom prst="rect">
            <a:avLst/>
          </a:prstGeom>
          <a:noFill/>
        </p:spPr>
        <p:txBody>
          <a:bodyPr anchor="ctr"/>
          <a:lstStyle/>
          <a:p>
            <a:pPr algn="r" fontAlgn="auto">
              <a:spcBef>
                <a:spcPts val="0"/>
              </a:spcBef>
              <a:spcAft>
                <a:spcPts val="0"/>
              </a:spcAft>
              <a:defRPr/>
            </a:pPr>
            <a:fld id="{B3555A3E-3A3A-4F76-988E-0822B8D91B65}" type="slidenum">
              <a:rPr lang="fr-FR" sz="1200" b="0">
                <a:solidFill>
                  <a:schemeClr val="tx1">
                    <a:tint val="75000"/>
                  </a:schemeClr>
                </a:solidFill>
                <a:latin typeface="Times New Roman" pitchFamily="18" charset="0"/>
              </a:rPr>
              <a:pPr algn="r" fontAlgn="auto">
                <a:spcBef>
                  <a:spcPts val="0"/>
                </a:spcBef>
                <a:spcAft>
                  <a:spcPts val="0"/>
                </a:spcAft>
                <a:defRPr/>
              </a:pPr>
              <a:t>46</a:t>
            </a:fld>
            <a:endParaRPr lang="fr-FR" sz="1200" b="0">
              <a:solidFill>
                <a:schemeClr val="tx1">
                  <a:tint val="75000"/>
                </a:schemeClr>
              </a:solidFill>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5059" name="ZoneTexte 3"/>
          <p:cNvSpPr txBox="1">
            <a:spLocks noChangeArrowheads="1"/>
          </p:cNvSpPr>
          <p:nvPr/>
        </p:nvSpPr>
        <p:spPr bwMode="auto">
          <a:xfrm>
            <a:off x="250825" y="908050"/>
            <a:ext cx="864393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10.7) Eucalyptus</a:t>
            </a:r>
            <a:r>
              <a:rPr lang="fr-FR" b="0" u="sng">
                <a:solidFill>
                  <a:srgbClr val="660066"/>
                </a:solidFill>
                <a:latin typeface="Comic Sans MS" pitchFamily="66" charset="0"/>
              </a:rPr>
              <a:t> </a:t>
            </a:r>
          </a:p>
          <a:p>
            <a:pPr algn="just" eaLnBrk="1" hangingPunct="1"/>
            <a:endParaRPr lang="fr-FR" sz="1400" b="0">
              <a:solidFill>
                <a:srgbClr val="660066"/>
              </a:solidFill>
              <a:latin typeface="Comic Sans MS" pitchFamily="66" charset="0"/>
            </a:endParaRPr>
          </a:p>
          <a:p>
            <a:pPr eaLnBrk="1" hangingPunct="1">
              <a:buFontTx/>
              <a:buChar char="•"/>
            </a:pPr>
            <a:r>
              <a:rPr lang="fr-FR">
                <a:solidFill>
                  <a:schemeClr val="folHlink"/>
                </a:solidFill>
              </a:rPr>
              <a:t>croissance rapide</a:t>
            </a:r>
            <a:r>
              <a:rPr lang="fr-FR" b="0">
                <a:solidFill>
                  <a:schemeClr val="folHlink"/>
                </a:solidFill>
              </a:rPr>
              <a:t>.</a:t>
            </a:r>
          </a:p>
          <a:p>
            <a:pPr eaLnBrk="1" hangingPunct="1">
              <a:buFontTx/>
              <a:buChar char="•"/>
            </a:pPr>
            <a:r>
              <a:rPr lang="fr-FR" b="0">
                <a:solidFill>
                  <a:schemeClr val="folHlink"/>
                </a:solidFill>
              </a:rPr>
              <a:t>possède des mécanismes d’adaptation à différents climats (+ 600 esp. /monde).</a:t>
            </a:r>
          </a:p>
          <a:p>
            <a:pPr eaLnBrk="1" hangingPunct="1">
              <a:buFontTx/>
              <a:buChar char="•"/>
            </a:pPr>
            <a:r>
              <a:rPr lang="fr-FR" b="0">
                <a:solidFill>
                  <a:schemeClr val="folHlink"/>
                </a:solidFill>
              </a:rPr>
              <a:t>fruits, feuilles utilisés comme répulsifs à insectes.</a:t>
            </a:r>
          </a:p>
          <a:p>
            <a:pPr eaLnBrk="1" hangingPunct="1">
              <a:buFontTx/>
              <a:buChar char="•"/>
            </a:pPr>
            <a:r>
              <a:rPr lang="fr-FR" b="0">
                <a:solidFill>
                  <a:schemeClr val="folHlink"/>
                </a:solidFill>
              </a:rPr>
              <a:t>connu pour ses vertus médicinales sur l'appareil respiratoire (bronchite …).</a:t>
            </a:r>
          </a:p>
          <a:p>
            <a:pPr eaLnBrk="1" hangingPunct="1">
              <a:buFontTx/>
              <a:buChar char="•"/>
            </a:pPr>
            <a:r>
              <a:rPr lang="fr-FR" b="0">
                <a:solidFill>
                  <a:schemeClr val="folHlink"/>
                </a:solidFill>
              </a:rPr>
              <a:t>piège à carbone : 1 hect. d’eucalyptus absorbe ~12 tonnes de CO2/an au Brésil.</a:t>
            </a:r>
          </a:p>
          <a:p>
            <a:pPr eaLnBrk="1" hangingPunct="1">
              <a:buFontTx/>
              <a:buChar char="•"/>
            </a:pPr>
            <a:r>
              <a:rPr lang="fr-FR" b="0">
                <a:solidFill>
                  <a:schemeClr val="folHlink"/>
                </a:solidFill>
              </a:rPr>
              <a:t>Eucalyptus globulus sert à la fabrication de pâte à papier.</a:t>
            </a:r>
          </a:p>
          <a:p>
            <a:pPr eaLnBrk="1" hangingPunct="1">
              <a:buFontTx/>
              <a:buChar char="•"/>
            </a:pPr>
            <a:r>
              <a:rPr lang="fr-FR" u="sng">
                <a:solidFill>
                  <a:schemeClr val="folHlink"/>
                </a:solidFill>
              </a:rPr>
              <a:t>Inconvénients</a:t>
            </a:r>
            <a:r>
              <a:rPr lang="fr-FR" b="0">
                <a:solidFill>
                  <a:schemeClr val="folHlink"/>
                </a:solidFill>
              </a:rPr>
              <a:t> : </a:t>
            </a:r>
            <a:r>
              <a:rPr lang="fr-FR" b="0">
                <a:solidFill>
                  <a:srgbClr val="FF0000"/>
                </a:solidFill>
                <a:cs typeface="Arial" charset="0"/>
              </a:rPr>
              <a:t>Pyrogène (très inflammable et propage les feux de forêts)</a:t>
            </a:r>
            <a:r>
              <a:rPr lang="fr-FR" b="0">
                <a:solidFill>
                  <a:srgbClr val="FF0000"/>
                </a:solidFill>
                <a:latin typeface="Comic Sans MS" pitchFamily="66" charset="0"/>
              </a:rPr>
              <a:t>.</a:t>
            </a:r>
            <a:endParaRPr lang="fr-FR" b="0">
              <a:solidFill>
                <a:schemeClr val="folHlink"/>
              </a:solidFill>
            </a:endParaRPr>
          </a:p>
          <a:p>
            <a:pPr eaLnBrk="1" hangingPunct="1">
              <a:buFontTx/>
              <a:buChar char="•"/>
            </a:pPr>
            <a:r>
              <a:rPr lang="fr-FR" b="0">
                <a:solidFill>
                  <a:srgbClr val="FF0000"/>
                </a:solidFill>
              </a:rPr>
              <a:t>Génère des risques de </a:t>
            </a:r>
            <a:r>
              <a:rPr lang="fr-FR" u="sng">
                <a:solidFill>
                  <a:srgbClr val="FF0000"/>
                </a:solidFill>
              </a:rPr>
              <a:t>feux de forêts de grande ampleur</a:t>
            </a:r>
            <a:r>
              <a:rPr lang="fr-FR">
                <a:solidFill>
                  <a:srgbClr val="FF0000"/>
                </a:solidFill>
              </a:rPr>
              <a:t> </a:t>
            </a:r>
            <a:r>
              <a:rPr lang="fr-FR" b="0">
                <a:solidFill>
                  <a:srgbClr val="FF0000"/>
                </a:solidFill>
              </a:rPr>
              <a:t>(très inflammable).</a:t>
            </a:r>
          </a:p>
          <a:p>
            <a:pPr eaLnBrk="1" hangingPunct="1">
              <a:buFontTx/>
              <a:buChar char="•"/>
            </a:pPr>
            <a:r>
              <a:rPr lang="fr-FR">
                <a:solidFill>
                  <a:srgbClr val="FF0000"/>
                </a:solidFill>
              </a:rPr>
              <a:t>gourmand en eau </a:t>
            </a:r>
            <a:r>
              <a:rPr lang="fr-FR" b="0">
                <a:solidFill>
                  <a:srgbClr val="FF0000"/>
                </a:solidFill>
              </a:rPr>
              <a:t>(!). Peut faire baisser dramatiquement la nappe phréatique.</a:t>
            </a:r>
          </a:p>
          <a:p>
            <a:pPr eaLnBrk="1" hangingPunct="1">
              <a:buFontTx/>
              <a:buChar char="•"/>
            </a:pPr>
            <a:r>
              <a:rPr lang="fr-FR" b="0">
                <a:solidFill>
                  <a:srgbClr val="FF0000"/>
                </a:solidFill>
              </a:rPr>
              <a:t>appauvrissement de la biodiversité et fertilité</a:t>
            </a:r>
            <a:r>
              <a:rPr lang="fr-FR" b="0">
                <a:solidFill>
                  <a:schemeClr val="folHlink"/>
                </a:solidFill>
              </a:rPr>
              <a:t> </a:t>
            </a:r>
            <a:r>
              <a:rPr lang="fr-FR" b="0">
                <a:solidFill>
                  <a:srgbClr val="FF0000"/>
                </a:solidFill>
              </a:rPr>
              <a:t>=&gt; empêche toute espèce végétale de se développer à proximité. Litière de feuilles toxique  </a:t>
            </a:r>
            <a:r>
              <a:rPr lang="fr-FR" b="0">
                <a:solidFill>
                  <a:schemeClr val="folHlink"/>
                </a:solidFill>
              </a:rPr>
              <a:t>(sorte de peste végétale).</a:t>
            </a:r>
          </a:p>
        </p:txBody>
      </p:sp>
      <p:graphicFrame>
        <p:nvGraphicFramePr>
          <p:cNvPr id="27685" name="Group 37"/>
          <p:cNvGraphicFramePr>
            <a:graphicFrameLocks noGrp="1"/>
          </p:cNvGraphicFramePr>
          <p:nvPr>
            <p:ph/>
          </p:nvPr>
        </p:nvGraphicFramePr>
        <p:xfrm>
          <a:off x="0" y="4508500"/>
          <a:ext cx="8964613" cy="2349500"/>
        </p:xfrm>
        <a:graphic>
          <a:graphicData uri="http://schemas.openxmlformats.org/drawingml/2006/table">
            <a:tbl>
              <a:tblPr/>
              <a:tblGrid>
                <a:gridCol w="1835150"/>
                <a:gridCol w="1512888"/>
                <a:gridCol w="1152525"/>
                <a:gridCol w="1150937"/>
                <a:gridCol w="3313113"/>
              </a:tblGrid>
              <a:tr h="23495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5074" name="Picture 20" descr="180px-Eucalipto_Gali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4581525"/>
            <a:ext cx="1574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22" descr="399px-Eucalyptus_JPG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4581525"/>
            <a:ext cx="1373188"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25" descr="eucalyptus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4581525"/>
            <a:ext cx="10191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36" descr="eucalyptus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581525"/>
            <a:ext cx="9429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38" descr="eucalyptu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4581525"/>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39" descr="eucalyptus_niphopphylla__017593800_1700_050220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4388" y="458152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0" name="ZoneTexte 23"/>
          <p:cNvSpPr txBox="1">
            <a:spLocks noChangeArrowheads="1"/>
          </p:cNvSpPr>
          <p:nvPr/>
        </p:nvSpPr>
        <p:spPr bwMode="auto">
          <a:xfrm>
            <a:off x="5786438" y="5857875"/>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a:solidFill>
                  <a:srgbClr val="FF0000"/>
                </a:solidFill>
              </a:rPr>
              <a:t>Le tapis de feuilles au sol est très inflammable.</a:t>
            </a:r>
          </a:p>
        </p:txBody>
      </p:sp>
      <p:sp>
        <p:nvSpPr>
          <p:cNvPr id="6" name="Espace réservé du numéro de diapositive 1"/>
          <p:cNvSpPr txBox="1">
            <a:spLocks noGrp="1"/>
          </p:cNvSpPr>
          <p:nvPr/>
        </p:nvSpPr>
        <p:spPr>
          <a:xfrm>
            <a:off x="8532813" y="1125538"/>
            <a:ext cx="457200" cy="276225"/>
          </a:xfrm>
          <a:prstGeom prst="rect">
            <a:avLst/>
          </a:prstGeom>
          <a:noFill/>
        </p:spPr>
        <p:txBody>
          <a:bodyPr anchor="ctr"/>
          <a:lstStyle/>
          <a:p>
            <a:pPr algn="r" fontAlgn="auto">
              <a:spcBef>
                <a:spcPts val="0"/>
              </a:spcBef>
              <a:spcAft>
                <a:spcPts val="0"/>
              </a:spcAft>
              <a:defRPr/>
            </a:pPr>
            <a:fld id="{E1CA724E-FB29-4FFD-9ECC-9412A656C842}" type="slidenum">
              <a:rPr lang="fr-FR" sz="1200" b="0">
                <a:solidFill>
                  <a:schemeClr val="tx1">
                    <a:tint val="75000"/>
                  </a:schemeClr>
                </a:solidFill>
                <a:latin typeface="Times New Roman" pitchFamily="18" charset="0"/>
              </a:rPr>
              <a:pPr algn="r" fontAlgn="auto">
                <a:spcBef>
                  <a:spcPts val="0"/>
                </a:spcBef>
                <a:spcAft>
                  <a:spcPts val="0"/>
                </a:spcAft>
                <a:defRPr/>
              </a:pPr>
              <a:t>47</a:t>
            </a:fld>
            <a:endParaRPr lang="fr-FR" sz="1200" b="0">
              <a:solidFill>
                <a:schemeClr val="tx1">
                  <a:tint val="75000"/>
                </a:schemeClr>
              </a:solidFill>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6083" name="ZoneTexte 3"/>
          <p:cNvSpPr txBox="1">
            <a:spLocks noChangeArrowheads="1"/>
          </p:cNvSpPr>
          <p:nvPr/>
        </p:nvSpPr>
        <p:spPr bwMode="auto">
          <a:xfrm>
            <a:off x="214313" y="1143000"/>
            <a:ext cx="8643937"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10.8) Mûrier</a:t>
            </a:r>
            <a:r>
              <a:rPr lang="fr-FR" b="0" u="sng">
                <a:solidFill>
                  <a:srgbClr val="660066"/>
                </a:solidFill>
                <a:latin typeface="Comic Sans MS" pitchFamily="66" charset="0"/>
              </a:rPr>
              <a:t> </a:t>
            </a:r>
          </a:p>
          <a:p>
            <a:pPr algn="just" eaLnBrk="1" hangingPunct="1"/>
            <a:endParaRPr lang="fr-FR" sz="1400" b="0">
              <a:solidFill>
                <a:schemeClr val="folHlink"/>
              </a:solidFill>
              <a:latin typeface="Comic Sans MS" pitchFamily="66" charset="0"/>
            </a:endParaRPr>
          </a:p>
          <a:p>
            <a:pPr eaLnBrk="1" hangingPunct="1">
              <a:buFontTx/>
              <a:buChar char="•"/>
            </a:pPr>
            <a:r>
              <a:rPr lang="fr-FR" b="0">
                <a:solidFill>
                  <a:schemeClr val="folHlink"/>
                </a:solidFill>
              </a:rPr>
              <a:t>plusieurs variétés: mûrier blanc, rouge, à feuilles de platane, noir,</a:t>
            </a:r>
            <a:r>
              <a:rPr lang="fr-FR" b="0"/>
              <a:t> </a:t>
            </a:r>
            <a:r>
              <a:rPr lang="fr-FR" b="0">
                <a:hlinkClick r:id="rId2" tooltip="culture et entretien du mûrier à papier ou murier de Chine"/>
              </a:rPr>
              <a:t>mûrier à papier</a:t>
            </a:r>
            <a:r>
              <a:rPr lang="fr-FR" b="0"/>
              <a:t>...</a:t>
            </a:r>
            <a:br>
              <a:rPr lang="fr-FR" b="0"/>
            </a:br>
            <a:r>
              <a:rPr lang="fr-FR" b="0">
                <a:solidFill>
                  <a:schemeClr val="folHlink"/>
                </a:solidFill>
              </a:rPr>
              <a:t>Pousse vite (jusqu’à 7 à 10 mètres de haut).</a:t>
            </a:r>
          </a:p>
          <a:p>
            <a:pPr eaLnBrk="1" hangingPunct="1">
              <a:buFontTx/>
              <a:buChar char="•"/>
            </a:pPr>
            <a:r>
              <a:rPr lang="fr-FR" b="0">
                <a:solidFill>
                  <a:schemeClr val="folHlink"/>
                </a:solidFill>
              </a:rPr>
              <a:t>résistant aux parasites et maladies.</a:t>
            </a:r>
          </a:p>
          <a:p>
            <a:pPr eaLnBrk="1" hangingPunct="1">
              <a:buFontTx/>
              <a:buChar char="•"/>
            </a:pPr>
            <a:r>
              <a:rPr lang="fr-FR" b="0" u="sng">
                <a:solidFill>
                  <a:schemeClr val="folHlink"/>
                </a:solidFill>
              </a:rPr>
              <a:t>Usages</a:t>
            </a:r>
            <a:r>
              <a:rPr lang="fr-FR" b="0">
                <a:solidFill>
                  <a:schemeClr val="folHlink"/>
                </a:solidFill>
              </a:rPr>
              <a:t> : </a:t>
            </a:r>
            <a:r>
              <a:rPr lang="fr-FR">
                <a:solidFill>
                  <a:schemeClr val="folHlink"/>
                </a:solidFill>
              </a:rPr>
              <a:t>bois chauffage et menuiserie, fourrage animaux</a:t>
            </a:r>
            <a:r>
              <a:rPr lang="fr-FR" b="0">
                <a:solidFill>
                  <a:schemeClr val="folHlink"/>
                </a:solidFill>
              </a:rPr>
              <a:t>, élevage du ver à soie, ombre épaisse. </a:t>
            </a:r>
          </a:p>
          <a:p>
            <a:pPr eaLnBrk="1" hangingPunct="1">
              <a:buFontTx/>
              <a:buChar char="•"/>
            </a:pPr>
            <a:r>
              <a:rPr lang="fr-FR" b="0">
                <a:solidFill>
                  <a:schemeClr val="folHlink"/>
                </a:solidFill>
              </a:rPr>
              <a:t>fruit _ la mûre _ employé pour confiture ou sirop (mais fragile).</a:t>
            </a:r>
          </a:p>
          <a:p>
            <a:pPr eaLnBrk="1" hangingPunct="1">
              <a:buFontTx/>
              <a:buChar char="•"/>
            </a:pPr>
            <a:r>
              <a:rPr lang="fr-FR" b="0">
                <a:solidFill>
                  <a:schemeClr val="folHlink"/>
                </a:solidFill>
              </a:rPr>
              <a:t>aime soleil _ climat méditerranéen et climat méditerranéen montagneux _, une terre assez pauvre et bien drainante (sable, cailloux) mais pas trop de vent.</a:t>
            </a:r>
          </a:p>
          <a:p>
            <a:pPr eaLnBrk="1" hangingPunct="1">
              <a:buFontTx/>
              <a:buChar char="•"/>
            </a:pPr>
            <a:r>
              <a:rPr lang="fr-FR" b="0">
                <a:solidFill>
                  <a:schemeClr val="folHlink"/>
                </a:solidFill>
              </a:rPr>
              <a:t>craint les longues périodes de gel. </a:t>
            </a:r>
          </a:p>
          <a:p>
            <a:pPr eaLnBrk="1" hangingPunct="1">
              <a:buFontTx/>
              <a:buChar char="•"/>
            </a:pPr>
            <a:r>
              <a:rPr lang="fr-FR" b="0">
                <a:solidFill>
                  <a:schemeClr val="folHlink"/>
                </a:solidFill>
              </a:rPr>
              <a:t>Mûrier noir et blanc, rustique, résistant aux gelées (jusqu'à ~ -15°C).</a:t>
            </a:r>
          </a:p>
        </p:txBody>
      </p:sp>
      <p:graphicFrame>
        <p:nvGraphicFramePr>
          <p:cNvPr id="31764" name="Group 20"/>
          <p:cNvGraphicFramePr>
            <a:graphicFrameLocks noGrp="1"/>
          </p:cNvGraphicFramePr>
          <p:nvPr>
            <p:ph/>
          </p:nvPr>
        </p:nvGraphicFramePr>
        <p:xfrm>
          <a:off x="107950" y="4797425"/>
          <a:ext cx="8856663" cy="1871663"/>
        </p:xfrm>
        <a:graphic>
          <a:graphicData uri="http://schemas.openxmlformats.org/drawingml/2006/table">
            <a:tbl>
              <a:tblPr/>
              <a:tblGrid>
                <a:gridCol w="1771650"/>
                <a:gridCol w="1771650"/>
                <a:gridCol w="1770063"/>
                <a:gridCol w="1771650"/>
                <a:gridCol w="1771650"/>
              </a:tblGrid>
              <a:tr h="18716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6098" name="Picture 22" descr="murier_platane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868863"/>
            <a:ext cx="14271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23" descr="MVC-302F-muri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050" y="4868863"/>
            <a:ext cx="12763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24" descr="murier_feui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4868863"/>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25" descr="mures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5084763"/>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2" name="Picture 26" descr="m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1725" y="4797425"/>
            <a:ext cx="11525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27" descr="mures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850" y="5734050"/>
            <a:ext cx="13620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28" descr="mure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7175" y="5876925"/>
            <a:ext cx="863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EEC82D61-5652-44B2-A22E-4AA5F4A3BFBB}" type="slidenum">
              <a:rPr lang="fr-FR" sz="1200" b="0">
                <a:solidFill>
                  <a:schemeClr val="tx1">
                    <a:tint val="75000"/>
                  </a:schemeClr>
                </a:solidFill>
                <a:latin typeface="Times New Roman" pitchFamily="18" charset="0"/>
              </a:rPr>
              <a:pPr algn="r" fontAlgn="auto">
                <a:spcBef>
                  <a:spcPts val="0"/>
                </a:spcBef>
                <a:spcAft>
                  <a:spcPts val="0"/>
                </a:spcAft>
                <a:defRPr/>
              </a:pPr>
              <a:t>48</a:t>
            </a:fld>
            <a:endParaRPr lang="fr-FR" sz="1200" b="0">
              <a:solidFill>
                <a:schemeClr val="tx1">
                  <a:tint val="75000"/>
                </a:schemeClr>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7107" name="ZoneTexte 3"/>
          <p:cNvSpPr txBox="1">
            <a:spLocks noChangeArrowheads="1"/>
          </p:cNvSpPr>
          <p:nvPr/>
        </p:nvSpPr>
        <p:spPr bwMode="auto">
          <a:xfrm>
            <a:off x="214313" y="1000125"/>
            <a:ext cx="8643937"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10.9) Saule</a:t>
            </a:r>
            <a:r>
              <a:rPr lang="fr-FR" b="0" u="sng">
                <a:solidFill>
                  <a:srgbClr val="660066"/>
                </a:solidFill>
                <a:latin typeface="Comic Sans MS" pitchFamily="66" charset="0"/>
              </a:rPr>
              <a:t> </a:t>
            </a:r>
          </a:p>
          <a:p>
            <a:pPr algn="just" eaLnBrk="1" hangingPunct="1"/>
            <a:endParaRPr lang="fr-FR" b="0" u="sng">
              <a:solidFill>
                <a:srgbClr val="660066"/>
              </a:solidFill>
              <a:latin typeface="Comic Sans MS" pitchFamily="66" charset="0"/>
            </a:endParaRPr>
          </a:p>
          <a:p>
            <a:pPr eaLnBrk="1" hangingPunct="1"/>
            <a:r>
              <a:rPr lang="fr-FR">
                <a:solidFill>
                  <a:srgbClr val="660066"/>
                </a:solidFill>
                <a:latin typeface="Comic Sans MS" pitchFamily="66" charset="0"/>
              </a:rPr>
              <a:t>Pousse très rapide</a:t>
            </a:r>
            <a:r>
              <a:rPr lang="fr-FR" b="0">
                <a:solidFill>
                  <a:srgbClr val="660066"/>
                </a:solidFill>
                <a:latin typeface="Comic Sans MS" pitchFamily="66" charset="0"/>
              </a:rPr>
              <a:t>. </a:t>
            </a:r>
          </a:p>
          <a:p>
            <a:pPr eaLnBrk="1" hangingPunct="1"/>
            <a:r>
              <a:rPr lang="fr-FR" b="0">
                <a:solidFill>
                  <a:srgbClr val="660066"/>
                </a:solidFill>
                <a:latin typeface="Comic Sans MS" pitchFamily="66" charset="0"/>
              </a:rPr>
              <a:t>Utilisé pour bois (manche outils, pieux …), bois-énergie, vannerie.</a:t>
            </a:r>
          </a:p>
          <a:p>
            <a:pPr eaLnBrk="1" hangingPunct="1"/>
            <a:r>
              <a:rPr lang="fr-FR" b="0">
                <a:solidFill>
                  <a:srgbClr val="660066"/>
                </a:solidFill>
                <a:latin typeface="Comic Sans MS" pitchFamily="66" charset="0"/>
              </a:rPr>
              <a:t>Ecorce source d’aspirine (</a:t>
            </a:r>
            <a:r>
              <a:rPr lang="fr-FR" b="0">
                <a:solidFill>
                  <a:srgbClr val="7030A0"/>
                </a:solidFill>
                <a:latin typeface="Comic Sans MS" pitchFamily="66" charset="0"/>
              </a:rPr>
              <a:t>en </a:t>
            </a:r>
            <a:r>
              <a:rPr lang="fr-FR" b="0">
                <a:solidFill>
                  <a:srgbClr val="7030A0"/>
                </a:solidFill>
              </a:rPr>
              <a:t>bouillant poudre écorce de </a:t>
            </a:r>
            <a:r>
              <a:rPr lang="fr-FR" b="0">
                <a:solidFill>
                  <a:srgbClr val="7030A0"/>
                </a:solidFill>
                <a:hlinkClick r:id="rId2" tooltip="Saule blanc"/>
              </a:rPr>
              <a:t>saule blanc</a:t>
            </a:r>
            <a:r>
              <a:rPr lang="fr-FR" b="0">
                <a:solidFill>
                  <a:srgbClr val="7030A0"/>
                </a:solidFill>
              </a:rPr>
              <a:t> dans l'eau).</a:t>
            </a:r>
            <a:endParaRPr lang="fr-FR" b="0">
              <a:solidFill>
                <a:srgbClr val="7030A0"/>
              </a:solidFill>
              <a:latin typeface="Comic Sans MS" pitchFamily="66" charset="0"/>
            </a:endParaRPr>
          </a:p>
          <a:p>
            <a:pPr eaLnBrk="1" hangingPunct="1"/>
            <a:r>
              <a:rPr lang="fr-FR" b="0">
                <a:solidFill>
                  <a:srgbClr val="660066"/>
                </a:solidFill>
                <a:latin typeface="Comic Sans MS" pitchFamily="66" charset="0"/>
              </a:rPr>
              <a:t>Arbre rustique, </a:t>
            </a:r>
            <a:r>
              <a:rPr lang="fr-FR">
                <a:solidFill>
                  <a:srgbClr val="660066"/>
                </a:solidFill>
                <a:latin typeface="Comic Sans MS" pitchFamily="66" charset="0"/>
              </a:rPr>
              <a:t>résistant à la mutilation et à la taille </a:t>
            </a:r>
            <a:r>
              <a:rPr lang="fr-FR" b="0">
                <a:solidFill>
                  <a:srgbClr val="660066"/>
                </a:solidFill>
                <a:latin typeface="Comic Sans MS" pitchFamily="66" charset="0"/>
              </a:rPr>
              <a:t>(à la coupe du bois …).</a:t>
            </a:r>
          </a:p>
          <a:p>
            <a:pPr eaLnBrk="1" hangingPunct="1"/>
            <a:r>
              <a:rPr lang="fr-FR" b="0">
                <a:solidFill>
                  <a:srgbClr val="660066"/>
                </a:solidFill>
                <a:latin typeface="Comic Sans MS" pitchFamily="66" charset="0"/>
              </a:rPr>
              <a:t>Pour climat tempéré … </a:t>
            </a:r>
            <a:r>
              <a:rPr lang="fr-FR" b="0" i="1">
                <a:solidFill>
                  <a:srgbClr val="660066"/>
                </a:solidFill>
                <a:latin typeface="Comic Sans MS" pitchFamily="66" charset="0"/>
              </a:rPr>
              <a:t>voire froid</a:t>
            </a:r>
            <a:r>
              <a:rPr lang="fr-FR" b="0">
                <a:solidFill>
                  <a:srgbClr val="660066"/>
                </a:solidFill>
                <a:latin typeface="Comic Sans MS" pitchFamily="66" charset="0"/>
              </a:rPr>
              <a:t>. Plus de 350 espèces dans le monde.</a:t>
            </a:r>
          </a:p>
          <a:p>
            <a:pPr eaLnBrk="1" hangingPunct="1"/>
            <a:r>
              <a:rPr lang="fr-FR" u="sng">
                <a:solidFill>
                  <a:srgbClr val="FF0000"/>
                </a:solidFill>
                <a:latin typeface="Comic Sans MS" pitchFamily="66" charset="0"/>
              </a:rPr>
              <a:t>Sol humide obligatoire</a:t>
            </a:r>
            <a:r>
              <a:rPr lang="fr-FR" b="0">
                <a:solidFill>
                  <a:srgbClr val="FF0000"/>
                </a:solidFill>
                <a:latin typeface="Comic Sans MS" pitchFamily="66" charset="0"/>
              </a:rPr>
              <a:t> </a:t>
            </a:r>
            <a:r>
              <a:rPr lang="fr-FR" b="0">
                <a:solidFill>
                  <a:srgbClr val="660066"/>
                </a:solidFill>
                <a:latin typeface="Comic Sans MS" pitchFamily="66" charset="0"/>
              </a:rPr>
              <a:t>(comme au bord de rivières ou de plans d’eau, dans les marais, zones humides …), </a:t>
            </a:r>
            <a:r>
              <a:rPr lang="fr-FR">
                <a:solidFill>
                  <a:srgbClr val="FF0000"/>
                </a:solidFill>
                <a:latin typeface="Comic Sans MS" pitchFamily="66" charset="0"/>
              </a:rPr>
              <a:t>sinon le saule meurt</a:t>
            </a:r>
            <a:r>
              <a:rPr lang="fr-FR" b="0">
                <a:solidFill>
                  <a:srgbClr val="FF0000"/>
                </a:solidFill>
                <a:latin typeface="Comic Sans MS" pitchFamily="66" charset="0"/>
              </a:rPr>
              <a:t>. Ne résiste pas à la sécheresse.</a:t>
            </a:r>
          </a:p>
          <a:p>
            <a:pPr eaLnBrk="1" hangingPunct="1"/>
            <a:r>
              <a:rPr lang="fr-FR" b="0">
                <a:solidFill>
                  <a:srgbClr val="7030A0"/>
                </a:solidFill>
                <a:latin typeface="Comic Sans MS" pitchFamily="66" charset="0"/>
              </a:rPr>
              <a:t>préfère sols légers, humides, voire acides, alluvions de bord de cours d'eau ...</a:t>
            </a:r>
          </a:p>
          <a:p>
            <a:pPr eaLnBrk="1" hangingPunct="1"/>
            <a:r>
              <a:rPr lang="fr-FR" b="0">
                <a:solidFill>
                  <a:srgbClr val="660066"/>
                </a:solidFill>
                <a:latin typeface="Comic Sans MS" pitchFamily="66" charset="0"/>
              </a:rPr>
              <a:t>Stabilise les bords de rivières, lutte contre les crues ravageuses.</a:t>
            </a:r>
          </a:p>
          <a:p>
            <a:pPr eaLnBrk="1" hangingPunct="1"/>
            <a:r>
              <a:rPr lang="fr-FR">
                <a:solidFill>
                  <a:srgbClr val="660066"/>
                </a:solidFill>
                <a:latin typeface="Comic Sans MS" pitchFamily="66" charset="0"/>
              </a:rPr>
              <a:t>Bouture très facile,</a:t>
            </a:r>
            <a:r>
              <a:rPr lang="fr-FR" b="0">
                <a:solidFill>
                  <a:srgbClr val="660066"/>
                </a:solidFill>
                <a:latin typeface="Comic Sans MS" pitchFamily="66" charset="0"/>
              </a:rPr>
              <a:t> grâce à ses surgeons. </a:t>
            </a:r>
          </a:p>
          <a:p>
            <a:pPr eaLnBrk="1" hangingPunct="1"/>
            <a:r>
              <a:rPr lang="fr-FR" b="0">
                <a:solidFill>
                  <a:srgbClr val="660066"/>
                </a:solidFill>
                <a:latin typeface="Comic Sans MS" pitchFamily="66" charset="0"/>
              </a:rPr>
              <a:t>Utilisé à grande échelle par le gouvernement indien, pour fournir du bois-énergie (du combustible) aux habitants et lutter contre la déforestation des autres arbres, eux à pousse lente (tels que genévriers …), dans l’Himalaya.</a:t>
            </a:r>
          </a:p>
        </p:txBody>
      </p:sp>
      <p:pic>
        <p:nvPicPr>
          <p:cNvPr id="47108" name="Image 5" descr="250px-Salix_pentandr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5286375"/>
            <a:ext cx="17303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 6" descr="sauleblan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88" y="5286375"/>
            <a:ext cx="8112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age 7" descr="saul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375" y="5286375"/>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age 8" descr="boutur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9063" y="5286375"/>
            <a:ext cx="6397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Image 9" descr="bouture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438" y="5286375"/>
            <a:ext cx="114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Image 10" descr="bord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0750" y="5249863"/>
            <a:ext cx="107156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ZoneTexte 11"/>
          <p:cNvSpPr txBox="1">
            <a:spLocks noChangeArrowheads="1"/>
          </p:cNvSpPr>
          <p:nvPr/>
        </p:nvSpPr>
        <p:spPr bwMode="auto">
          <a:xfrm>
            <a:off x="2357438" y="6357938"/>
            <a:ext cx="2917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a:solidFill>
                  <a:srgbClr val="7030A0"/>
                </a:solidFill>
              </a:rPr>
              <a:t>Saule blanc               boutures</a:t>
            </a:r>
          </a:p>
        </p:txBody>
      </p:sp>
      <p:pic>
        <p:nvPicPr>
          <p:cNvPr id="47115" name="Image 12" descr="image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5188" y="5214938"/>
            <a:ext cx="1720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FD0F232D-98CB-4EFC-874D-3329F84916B0}" type="slidenum">
              <a:rPr lang="fr-FR" sz="1200" b="0">
                <a:solidFill>
                  <a:schemeClr val="tx1">
                    <a:tint val="75000"/>
                  </a:schemeClr>
                </a:solidFill>
                <a:latin typeface="Times New Roman" pitchFamily="18" charset="0"/>
              </a:rPr>
              <a:pPr algn="r" fontAlgn="auto">
                <a:spcBef>
                  <a:spcPts val="0"/>
                </a:spcBef>
                <a:spcAft>
                  <a:spcPts val="0"/>
                </a:spcAft>
                <a:defRPr/>
              </a:pPr>
              <a:t>49</a:t>
            </a:fld>
            <a:endParaRPr lang="fr-FR" sz="1200" b="0" dirty="0">
              <a:solidFill>
                <a:schemeClr val="tx1">
                  <a:tint val="75000"/>
                </a:schemeClr>
              </a:solidFill>
              <a:latin typeface="Times New Roman" pitchFamily="18" charset="0"/>
            </a:endParaRPr>
          </a:p>
        </p:txBody>
      </p:sp>
      <p:sp>
        <p:nvSpPr>
          <p:cNvPr id="47117" name="Text Box 14"/>
          <p:cNvSpPr txBox="1">
            <a:spLocks noChangeArrowheads="1"/>
          </p:cNvSpPr>
          <p:nvPr/>
        </p:nvSpPr>
        <p:spPr bwMode="auto">
          <a:xfrm>
            <a:off x="7164388" y="6453188"/>
            <a:ext cx="1731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Plantation des surgeons.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3CE8031-5728-4774-A7C9-C61346B89BAA}" type="slidenum">
              <a:rPr lang="fr-FR" sz="1200" b="0">
                <a:solidFill>
                  <a:schemeClr val="tx1">
                    <a:tint val="75000"/>
                  </a:schemeClr>
                </a:solidFill>
                <a:latin typeface="Times New Roman" pitchFamily="18" charset="0"/>
              </a:rPr>
              <a:pPr algn="r" fontAlgn="auto">
                <a:spcBef>
                  <a:spcPts val="0"/>
                </a:spcBef>
                <a:spcAft>
                  <a:spcPts val="0"/>
                </a:spcAft>
                <a:defRPr/>
              </a:pPr>
              <a:t>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5124" name="ZoneTexte 5"/>
          <p:cNvSpPr txBox="1">
            <a:spLocks noChangeArrowheads="1"/>
          </p:cNvSpPr>
          <p:nvPr/>
        </p:nvSpPr>
        <p:spPr bwMode="auto">
          <a:xfrm>
            <a:off x="214313" y="1041400"/>
            <a:ext cx="8786812"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dirty="0">
                <a:solidFill>
                  <a:srgbClr val="6600CC"/>
                </a:solidFill>
              </a:rPr>
              <a:t>1) Introduction</a:t>
            </a:r>
          </a:p>
          <a:p>
            <a:pPr eaLnBrk="1" hangingPunct="1"/>
            <a:endParaRPr lang="fr-FR" sz="2400" b="0" dirty="0">
              <a:solidFill>
                <a:srgbClr val="6600CC"/>
              </a:solidFill>
            </a:endParaRPr>
          </a:p>
          <a:p>
            <a:pPr eaLnBrk="1" hangingPunct="1"/>
            <a:r>
              <a:rPr lang="fr-FR" b="0" dirty="0">
                <a:solidFill>
                  <a:srgbClr val="6600CC"/>
                </a:solidFill>
              </a:rPr>
              <a:t>Les mécanismes de la déforestations sont multiples.</a:t>
            </a:r>
          </a:p>
          <a:p>
            <a:pPr eaLnBrk="1" hangingPunct="1"/>
            <a:r>
              <a:rPr lang="fr-FR" b="0" dirty="0">
                <a:solidFill>
                  <a:srgbClr val="6600CC"/>
                </a:solidFill>
              </a:rPr>
              <a:t>La lutte contre la déforestation est loin d’être simple, comme nous le verrons plus loin.</a:t>
            </a:r>
          </a:p>
          <a:p>
            <a:pPr eaLnBrk="1" hangingPunct="1"/>
            <a:endParaRPr lang="fr-FR" b="0" dirty="0">
              <a:solidFill>
                <a:srgbClr val="6600CC"/>
              </a:solidFill>
            </a:endParaRPr>
          </a:p>
          <a:p>
            <a:pPr eaLnBrk="1" hangingPunct="1"/>
            <a:r>
              <a:rPr lang="fr-FR" b="0" dirty="0">
                <a:solidFill>
                  <a:srgbClr val="6600CC"/>
                </a:solidFill>
              </a:rPr>
              <a:t>Dans ce document, nous verrons tous les aspects de cet important problème :</a:t>
            </a:r>
          </a:p>
          <a:p>
            <a:pPr eaLnBrk="1" hangingPunct="1"/>
            <a:endParaRPr lang="fr-FR" b="0" dirty="0">
              <a:solidFill>
                <a:srgbClr val="6600CC"/>
              </a:solidFill>
            </a:endParaRPr>
          </a:p>
          <a:p>
            <a:pPr eaLnBrk="1" hangingPunct="1">
              <a:buFontTx/>
              <a:buAutoNum type="arabicParenR"/>
            </a:pPr>
            <a:r>
              <a:rPr lang="fr-FR" b="0" dirty="0">
                <a:solidFill>
                  <a:srgbClr val="6600CC"/>
                </a:solidFill>
              </a:rPr>
              <a:t>Son ampleur,</a:t>
            </a:r>
          </a:p>
          <a:p>
            <a:pPr eaLnBrk="1" hangingPunct="1">
              <a:buFontTx/>
              <a:buAutoNum type="arabicParenR"/>
            </a:pPr>
            <a:r>
              <a:rPr lang="fr-FR" b="0" dirty="0">
                <a:solidFill>
                  <a:srgbClr val="6600CC"/>
                </a:solidFill>
              </a:rPr>
              <a:t>De l’importance des forêts pour l’humanité,</a:t>
            </a:r>
          </a:p>
          <a:p>
            <a:pPr eaLnBrk="1" hangingPunct="1">
              <a:buFontTx/>
              <a:buAutoNum type="arabicParenR"/>
            </a:pPr>
            <a:r>
              <a:rPr lang="fr-FR" b="0" dirty="0">
                <a:solidFill>
                  <a:srgbClr val="6600CC"/>
                </a:solidFill>
              </a:rPr>
              <a:t>Ses causes,</a:t>
            </a:r>
          </a:p>
          <a:p>
            <a:pPr eaLnBrk="1" hangingPunct="1">
              <a:buFontTx/>
              <a:buAutoNum type="arabicParenR"/>
            </a:pPr>
            <a:r>
              <a:rPr lang="fr-FR" b="0" dirty="0">
                <a:solidFill>
                  <a:srgbClr val="6600CC"/>
                </a:solidFill>
              </a:rPr>
              <a:t>Les possibles solutions pour lutter contre la déforestation.</a:t>
            </a:r>
          </a:p>
          <a:p>
            <a:pPr eaLnBrk="1" hangingPunct="1"/>
            <a:endParaRPr lang="fr-FR" b="0" dirty="0">
              <a:solidFill>
                <a:srgbClr val="6600CC"/>
              </a:solidFill>
            </a:endParaRPr>
          </a:p>
          <a:p>
            <a:pPr algn="just" eaLnBrk="1" hangingPunct="1">
              <a:buFont typeface="Arial" charset="0"/>
              <a:buChar char="•"/>
            </a:pPr>
            <a:r>
              <a:rPr lang="fr-FR" b="0" dirty="0">
                <a:solidFill>
                  <a:srgbClr val="6600CC"/>
                </a:solidFill>
              </a:rPr>
              <a:t>Dans la suite de ce document, les parties traitant globalement des sujets seront en gros caractères. Ceux traitant en détail ces sujets, seront en </a:t>
            </a:r>
            <a:r>
              <a:rPr lang="fr-FR" sz="1200" b="0" dirty="0">
                <a:solidFill>
                  <a:srgbClr val="604A7B"/>
                </a:solidFill>
              </a:rPr>
              <a:t>petits caractères</a:t>
            </a:r>
            <a:r>
              <a:rPr lang="fr-FR" b="0" dirty="0">
                <a:solidFill>
                  <a:srgbClr val="6600CC"/>
                </a:solidFill>
              </a:rPr>
              <a:t>. Vous pouvez éventuellement sauter ces pages ou diapositives en </a:t>
            </a:r>
            <a:r>
              <a:rPr lang="fr-FR" b="0" dirty="0">
                <a:solidFill>
                  <a:srgbClr val="604A7B"/>
                </a:solidFill>
              </a:rPr>
              <a:t>petits caractères</a:t>
            </a:r>
            <a:r>
              <a:rPr lang="fr-FR" b="0" dirty="0">
                <a:solidFill>
                  <a:srgbClr val="6600CC"/>
                </a:solidFill>
              </a:rPr>
              <a:t>.</a:t>
            </a:r>
          </a:p>
          <a:p>
            <a:pPr algn="just" eaLnBrk="1" hangingPunct="1">
              <a:buFont typeface="Arial" charset="0"/>
              <a:buChar char="•"/>
            </a:pPr>
            <a:r>
              <a:rPr lang="fr-FR" b="0" dirty="0">
                <a:solidFill>
                  <a:srgbClr val="6600CC"/>
                </a:solidFill>
              </a:rPr>
              <a:t>Dans le glossaire ou lexique situé à la fin de document, vous trouverez la définition de certains termes techniques.</a:t>
            </a:r>
          </a:p>
          <a:p>
            <a:pPr algn="just" eaLnBrk="1" hangingPunct="1">
              <a:buFont typeface="Arial" charset="0"/>
              <a:buChar char="•"/>
            </a:pPr>
            <a:r>
              <a:rPr lang="fr-FR" b="0" dirty="0">
                <a:solidFill>
                  <a:srgbClr val="6600CC"/>
                </a:solidFill>
              </a:rPr>
              <a:t>Ce document est destiné aux acteurs des ONG et aux décideurs présents dans les pays du Sud.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B1874AED-76DB-4DD6-80D3-BE46C1BD44C1}" type="slidenum">
              <a:rPr lang="fr-FR" sz="1200" b="0">
                <a:solidFill>
                  <a:schemeClr val="tx1">
                    <a:tint val="75000"/>
                  </a:schemeClr>
                </a:solidFill>
                <a:latin typeface="Times New Roman" pitchFamily="18" charset="0"/>
              </a:rPr>
              <a:pPr algn="r" fontAlgn="auto">
                <a:spcBef>
                  <a:spcPts val="0"/>
                </a:spcBef>
                <a:spcAft>
                  <a:spcPts val="0"/>
                </a:spcAft>
                <a:defRPr/>
              </a:pPr>
              <a:t>50</a:t>
            </a:fld>
            <a:endParaRPr lang="fr-FR" sz="1200" b="0" dirty="0">
              <a:solidFill>
                <a:schemeClr val="tx1">
                  <a:tint val="75000"/>
                </a:schemeClr>
              </a:solidFill>
              <a:latin typeface="Times New Roman" pitchFamily="18" charset="0"/>
            </a:endParaRPr>
          </a:p>
        </p:txBody>
      </p:sp>
      <p:sp>
        <p:nvSpPr>
          <p:cNvPr id="48132" name="ZoneTexte 3"/>
          <p:cNvSpPr txBox="1">
            <a:spLocks noChangeArrowheads="1"/>
          </p:cNvSpPr>
          <p:nvPr/>
        </p:nvSpPr>
        <p:spPr bwMode="auto">
          <a:xfrm>
            <a:off x="107950" y="908050"/>
            <a:ext cx="882173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10.10) Pins</a:t>
            </a:r>
            <a:r>
              <a:rPr lang="fr-FR" b="0" u="sng" dirty="0">
                <a:solidFill>
                  <a:srgbClr val="660066"/>
                </a:solidFill>
                <a:latin typeface="Comic Sans MS" pitchFamily="66" charset="0"/>
              </a:rPr>
              <a:t> </a:t>
            </a:r>
          </a:p>
          <a:p>
            <a:pPr algn="just" eaLnBrk="1" hangingPunct="1"/>
            <a:endParaRPr lang="fr-FR" b="0" u="sng" dirty="0">
              <a:solidFill>
                <a:srgbClr val="660066"/>
              </a:solidFill>
              <a:latin typeface="Comic Sans MS" pitchFamily="66" charset="0"/>
            </a:endParaRPr>
          </a:p>
          <a:p>
            <a:pPr eaLnBrk="1" hangingPunct="1">
              <a:buFont typeface="Arial" charset="0"/>
              <a:buChar char="•"/>
            </a:pPr>
            <a:r>
              <a:rPr lang="fr-FR" sz="1400" b="0" dirty="0">
                <a:solidFill>
                  <a:srgbClr val="660066"/>
                </a:solidFill>
                <a:latin typeface="Comic Sans MS" pitchFamily="66" charset="0"/>
              </a:rPr>
              <a:t>Plus de 111 espèces très différentes, de part le monde, adaptées à différents climats :</a:t>
            </a:r>
          </a:p>
          <a:p>
            <a:pPr eaLnBrk="1" hangingPunct="1">
              <a:buFont typeface="Arial" charset="0"/>
              <a:buChar char="•"/>
            </a:pPr>
            <a:r>
              <a:rPr lang="fr-FR" sz="1400" b="0" dirty="0">
                <a:solidFill>
                  <a:srgbClr val="660066"/>
                </a:solidFill>
                <a:latin typeface="Comic Sans MS" pitchFamily="66" charset="0"/>
              </a:rPr>
              <a:t>Climats tempérés à froids : Douglas, Sylvestre, Noir …, </a:t>
            </a:r>
          </a:p>
          <a:p>
            <a:pPr eaLnBrk="1" hangingPunct="1">
              <a:buFont typeface="Arial" charset="0"/>
              <a:buChar char="•"/>
            </a:pPr>
            <a:r>
              <a:rPr lang="fr-FR" sz="1400" b="0" dirty="0">
                <a:solidFill>
                  <a:srgbClr val="660066"/>
                </a:solidFill>
                <a:latin typeface="Comic Sans MS" pitchFamily="66" charset="0"/>
              </a:rPr>
              <a:t>Climats chauds : </a:t>
            </a:r>
            <a:r>
              <a:rPr lang="fr-FR" sz="1400" b="0" dirty="0" err="1">
                <a:solidFill>
                  <a:srgbClr val="660066"/>
                </a:solidFill>
                <a:latin typeface="Comic Sans MS" pitchFamily="66" charset="0"/>
              </a:rPr>
              <a:t>Pinus</a:t>
            </a:r>
            <a:r>
              <a:rPr lang="fr-FR" sz="1400" b="0" dirty="0">
                <a:solidFill>
                  <a:srgbClr val="660066"/>
                </a:solidFill>
                <a:latin typeface="Comic Sans MS" pitchFamily="66" charset="0"/>
              </a:rPr>
              <a:t> </a:t>
            </a:r>
            <a:r>
              <a:rPr lang="fr-FR" sz="1400" b="0" dirty="0" err="1">
                <a:solidFill>
                  <a:srgbClr val="660066"/>
                </a:solidFill>
                <a:latin typeface="Comic Sans MS" pitchFamily="66" charset="0"/>
              </a:rPr>
              <a:t>patula</a:t>
            </a:r>
            <a:r>
              <a:rPr lang="fr-FR" sz="1400" b="0" dirty="0">
                <a:solidFill>
                  <a:srgbClr val="660066"/>
                </a:solidFill>
                <a:latin typeface="Comic Sans MS" pitchFamily="66" charset="0"/>
              </a:rPr>
              <a:t> &amp; </a:t>
            </a:r>
            <a:r>
              <a:rPr lang="fr-FR" sz="1400" b="0" dirty="0" err="1">
                <a:solidFill>
                  <a:srgbClr val="660066"/>
                </a:solidFill>
                <a:latin typeface="Comic Sans MS" pitchFamily="66" charset="0"/>
              </a:rPr>
              <a:t>Pinus</a:t>
            </a:r>
            <a:r>
              <a:rPr lang="fr-FR" sz="1400" b="0" dirty="0">
                <a:solidFill>
                  <a:srgbClr val="660066"/>
                </a:solidFill>
                <a:latin typeface="Comic Sans MS" pitchFamily="66" charset="0"/>
              </a:rPr>
              <a:t> </a:t>
            </a:r>
            <a:r>
              <a:rPr lang="fr-FR" sz="1400" b="0" dirty="0" err="1" smtClean="0">
                <a:solidFill>
                  <a:srgbClr val="660066"/>
                </a:solidFill>
                <a:latin typeface="Comic Sans MS" pitchFamily="66" charset="0"/>
              </a:rPr>
              <a:t>khasya</a:t>
            </a:r>
            <a:r>
              <a:rPr lang="fr-FR" sz="1400" b="0" dirty="0" smtClean="0">
                <a:solidFill>
                  <a:srgbClr val="660066"/>
                </a:solidFill>
                <a:latin typeface="Comic Sans MS" pitchFamily="66" charset="0"/>
              </a:rPr>
              <a:t> ou pins indochinois </a:t>
            </a:r>
            <a:r>
              <a:rPr lang="fr-FR" sz="1400" b="0" dirty="0">
                <a:solidFill>
                  <a:srgbClr val="660066"/>
                </a:solidFill>
                <a:latin typeface="Comic Sans MS" pitchFamily="66" charset="0"/>
              </a:rPr>
              <a:t>(Hawaï, Madagascar …), …</a:t>
            </a:r>
          </a:p>
          <a:p>
            <a:pPr eaLnBrk="1" hangingPunct="1">
              <a:buFont typeface="Arial" charset="0"/>
              <a:buChar char="•"/>
            </a:pPr>
            <a:r>
              <a:rPr lang="fr-FR" sz="1400" dirty="0">
                <a:solidFill>
                  <a:srgbClr val="660066"/>
                </a:solidFill>
                <a:latin typeface="Comic Sans MS" pitchFamily="66" charset="0"/>
              </a:rPr>
              <a:t>Pousse rapide, bonne productivité:</a:t>
            </a:r>
            <a:r>
              <a:rPr lang="fr-FR" sz="1400" b="0" dirty="0">
                <a:solidFill>
                  <a:srgbClr val="660066"/>
                </a:solidFill>
                <a:latin typeface="Comic Sans MS" pitchFamily="66" charset="0"/>
              </a:rPr>
              <a:t> par ex., 10 à 20 m à 10-15 ans, 25  à 35 m à 25-30 ans, 680m3 à l'hectare à 21 ans, 530m3 à l'hectare à 15 ans.</a:t>
            </a:r>
          </a:p>
          <a:p>
            <a:pPr eaLnBrk="1" hangingPunct="1">
              <a:buFont typeface="Arial" charset="0"/>
              <a:buChar char="•"/>
            </a:pPr>
            <a:r>
              <a:rPr lang="fr-FR" sz="1400" b="0" dirty="0">
                <a:solidFill>
                  <a:srgbClr val="660066"/>
                </a:solidFill>
                <a:latin typeface="Comic Sans MS" pitchFamily="66" charset="0"/>
              </a:rPr>
              <a:t>Résine pour la production d'essence de térébenthine et usages médicinaux.</a:t>
            </a:r>
          </a:p>
          <a:p>
            <a:pPr eaLnBrk="1" hangingPunct="1">
              <a:buFont typeface="Arial" charset="0"/>
              <a:buChar char="•"/>
            </a:pPr>
            <a:r>
              <a:rPr lang="fr-FR" sz="1400" b="0" u="sng" dirty="0">
                <a:solidFill>
                  <a:srgbClr val="660066"/>
                </a:solidFill>
                <a:latin typeface="Comic Sans MS" pitchFamily="66" charset="0"/>
              </a:rPr>
              <a:t>Inconvénients</a:t>
            </a:r>
            <a:r>
              <a:rPr lang="fr-FR" sz="1400" b="0" dirty="0">
                <a:solidFill>
                  <a:srgbClr val="660066"/>
                </a:solidFill>
                <a:latin typeface="Comic Sans MS" pitchFamily="66" charset="0"/>
              </a:rPr>
              <a:t> : </a:t>
            </a:r>
            <a:r>
              <a:rPr lang="fr-FR" sz="1400" b="0" dirty="0">
                <a:solidFill>
                  <a:srgbClr val="FF0000"/>
                </a:solidFill>
                <a:latin typeface="Comic Sans MS" pitchFamily="66" charset="0"/>
              </a:rPr>
              <a:t> </a:t>
            </a:r>
            <a:r>
              <a:rPr lang="fr-FR" sz="1400" dirty="0">
                <a:solidFill>
                  <a:srgbClr val="FF0000"/>
                </a:solidFill>
                <a:latin typeface="Comic Sans MS" pitchFamily="66" charset="0"/>
              </a:rPr>
              <a:t>Très sensible au feu, </a:t>
            </a:r>
            <a:r>
              <a:rPr lang="fr-FR" sz="1400" b="0" dirty="0">
                <a:solidFill>
                  <a:srgbClr val="FF0000"/>
                </a:solidFill>
                <a:latin typeface="Comic Sans MS" pitchFamily="66" charset="0"/>
              </a:rPr>
              <a:t>surtout les jeunes arbres. Pyrogène.</a:t>
            </a:r>
          </a:p>
          <a:p>
            <a:pPr eaLnBrk="1" hangingPunct="1">
              <a:buFont typeface="Arial" charset="0"/>
              <a:buChar char="•"/>
            </a:pPr>
            <a:r>
              <a:rPr lang="fr-FR" sz="1400" dirty="0">
                <a:solidFill>
                  <a:srgbClr val="FF0000"/>
                </a:solidFill>
                <a:latin typeface="Comic Sans MS" pitchFamily="66" charset="0"/>
              </a:rPr>
              <a:t>Très sensible aux parasites </a:t>
            </a:r>
            <a:r>
              <a:rPr lang="fr-FR" sz="1400" b="0" dirty="0">
                <a:solidFill>
                  <a:srgbClr val="FF0000"/>
                </a:solidFill>
                <a:latin typeface="Comic Sans MS" pitchFamily="66" charset="0"/>
              </a:rPr>
              <a:t>(selon le type de pins : scolytes, chenilles processionnaires, </a:t>
            </a:r>
            <a:r>
              <a:rPr lang="fr-FR" sz="1400" b="0" dirty="0" err="1">
                <a:solidFill>
                  <a:srgbClr val="FF0000"/>
                </a:solidFill>
                <a:latin typeface="Comic Sans MS" pitchFamily="66" charset="0"/>
              </a:rPr>
              <a:t>megastigmus</a:t>
            </a:r>
            <a:r>
              <a:rPr lang="fr-FR" sz="1400" b="0" dirty="0">
                <a:solidFill>
                  <a:srgbClr val="FF0000"/>
                </a:solidFill>
                <a:latin typeface="Comic Sans MS" pitchFamily="66" charset="0"/>
              </a:rPr>
              <a:t> </a:t>
            </a:r>
            <a:r>
              <a:rPr lang="fr-FR" sz="1400" b="0" dirty="0" err="1">
                <a:solidFill>
                  <a:srgbClr val="FF0000"/>
                </a:solidFill>
                <a:latin typeface="Comic Sans MS" pitchFamily="66" charset="0"/>
              </a:rPr>
              <a:t>spermotrophus</a:t>
            </a:r>
            <a:r>
              <a:rPr lang="fr-FR" sz="1400" b="0" dirty="0">
                <a:solidFill>
                  <a:srgbClr val="FF0000"/>
                </a:solidFill>
                <a:latin typeface="Comic Sans MS" pitchFamily="66" charset="0"/>
              </a:rPr>
              <a:t>...) , </a:t>
            </a:r>
            <a:r>
              <a:rPr lang="fr-FR" sz="1400" dirty="0">
                <a:solidFill>
                  <a:srgbClr val="FF0000"/>
                </a:solidFill>
                <a:latin typeface="Comic Sans MS" pitchFamily="66" charset="0"/>
              </a:rPr>
              <a:t>aux champignons </a:t>
            </a:r>
            <a:r>
              <a:rPr lang="fr-FR" sz="1400" b="0" dirty="0">
                <a:solidFill>
                  <a:srgbClr val="FF0000"/>
                </a:solidFill>
                <a:latin typeface="Comic Sans MS" pitchFamily="66" charset="0"/>
              </a:rPr>
              <a:t>(armillaire, polypore du pin, rouille </a:t>
            </a:r>
            <a:r>
              <a:rPr lang="fr-FR" sz="1400" b="0" dirty="0" err="1">
                <a:solidFill>
                  <a:srgbClr val="FF0000"/>
                </a:solidFill>
                <a:latin typeface="Comic Sans MS" pitchFamily="66" charset="0"/>
              </a:rPr>
              <a:t>courbeuse</a:t>
            </a:r>
            <a:r>
              <a:rPr lang="fr-FR" sz="1400" b="0" dirty="0">
                <a:solidFill>
                  <a:srgbClr val="FF0000"/>
                </a:solidFill>
                <a:latin typeface="Comic Sans MS" pitchFamily="66" charset="0"/>
              </a:rPr>
              <a:t>, nématode du pin ..).</a:t>
            </a:r>
            <a:r>
              <a:rPr lang="fr-FR" sz="1400" b="0" dirty="0">
                <a:solidFill>
                  <a:srgbClr val="7030A0"/>
                </a:solidFill>
                <a:latin typeface="Comic Sans MS" pitchFamily="66" charset="0"/>
              </a:rPr>
              <a:t> </a:t>
            </a:r>
          </a:p>
          <a:p>
            <a:pPr eaLnBrk="1" hangingPunct="1">
              <a:buFont typeface="Arial" charset="0"/>
              <a:buChar char="•"/>
            </a:pPr>
            <a:r>
              <a:rPr lang="fr-FR" sz="1400" b="0" dirty="0">
                <a:solidFill>
                  <a:srgbClr val="7030A0"/>
                </a:solidFill>
                <a:latin typeface="Comic Sans MS" pitchFamily="66" charset="0"/>
              </a:rPr>
              <a:t>Mais possibilité de lutte biologique avec échenilloir, pièges à chenilles avec phéromones de synthèse, avec le </a:t>
            </a:r>
            <a:r>
              <a:rPr lang="fr-FR" sz="1400" b="0" i="1" dirty="0">
                <a:solidFill>
                  <a:srgbClr val="7030A0"/>
                </a:solidFill>
                <a:latin typeface="Comic Sans MS" pitchFamily="66" charset="0"/>
              </a:rPr>
              <a:t>Bacillus </a:t>
            </a:r>
            <a:r>
              <a:rPr lang="fr-FR" sz="1400" b="0" i="1" dirty="0" err="1">
                <a:solidFill>
                  <a:srgbClr val="7030A0"/>
                </a:solidFill>
                <a:latin typeface="Comic Sans MS" pitchFamily="66" charset="0"/>
              </a:rPr>
              <a:t>thuringiensis</a:t>
            </a:r>
            <a:r>
              <a:rPr lang="fr-FR" sz="1400" b="0" i="1" dirty="0">
                <a:solidFill>
                  <a:srgbClr val="7030A0"/>
                </a:solidFill>
                <a:latin typeface="Comic Sans MS" pitchFamily="66" charset="0"/>
              </a:rPr>
              <a:t> </a:t>
            </a:r>
            <a:r>
              <a:rPr lang="fr-FR" sz="1400" b="0" dirty="0">
                <a:solidFill>
                  <a:srgbClr val="7030A0"/>
                </a:solidFill>
                <a:latin typeface="Comic Sans MS" pitchFamily="66" charset="0"/>
              </a:rPr>
              <a:t>…</a:t>
            </a:r>
            <a:r>
              <a:rPr lang="fr-FR" sz="1400" b="0" dirty="0">
                <a:solidFill>
                  <a:srgbClr val="FF0000"/>
                </a:solidFill>
                <a:latin typeface="Comic Sans MS" pitchFamily="66" charset="0"/>
              </a:rPr>
              <a:t> Les maladies dévalorisent le bois. Les pins plus sensibles aux tempêtes.</a:t>
            </a:r>
            <a:endParaRPr lang="fr-FR" sz="1400" b="0" dirty="0">
              <a:solidFill>
                <a:srgbClr val="7030A0"/>
              </a:solidFill>
              <a:latin typeface="Comic Sans MS" pitchFamily="66" charset="0"/>
            </a:endParaRPr>
          </a:p>
          <a:p>
            <a:pPr eaLnBrk="1" hangingPunct="1">
              <a:buFont typeface="Arial" charset="0"/>
              <a:buChar char="•"/>
            </a:pPr>
            <a:r>
              <a:rPr lang="fr-FR" sz="1400" b="0" dirty="0">
                <a:solidFill>
                  <a:srgbClr val="FF0000"/>
                </a:solidFill>
                <a:latin typeface="Comic Sans MS" pitchFamily="66" charset="0"/>
              </a:rPr>
              <a:t>Résistance mécanique faible (casse facilement, par ex. en cas de tempête …).</a:t>
            </a:r>
          </a:p>
          <a:p>
            <a:pPr eaLnBrk="1" hangingPunct="1">
              <a:buFont typeface="Arial" charset="0"/>
              <a:buChar char="•"/>
            </a:pPr>
            <a:r>
              <a:rPr lang="fr-FR" sz="1400" b="0" dirty="0">
                <a:solidFill>
                  <a:srgbClr val="FF0000"/>
                </a:solidFill>
                <a:latin typeface="Comic Sans MS" pitchFamily="66" charset="0"/>
              </a:rPr>
              <a:t>Pins envahissant, créant une litière d’aiguilles de pins acide (ce qui abaisse la biodiversité </a:t>
            </a:r>
            <a:r>
              <a:rPr lang="fr-FR" sz="1400" b="0" dirty="0">
                <a:solidFill>
                  <a:srgbClr val="FF0000"/>
                </a:solidFill>
                <a:latin typeface="Comic Sans MS" pitchFamily="66" charset="0"/>
                <a:sym typeface="Symbol" pitchFamily="18" charset="2"/>
              </a:rPr>
              <a:t></a:t>
            </a:r>
            <a:r>
              <a:rPr lang="fr-FR" sz="1400" b="0" dirty="0">
                <a:solidFill>
                  <a:srgbClr val="FF0000"/>
                </a:solidFill>
                <a:latin typeface="Comic Sans MS" pitchFamily="66" charset="0"/>
              </a:rPr>
              <a:t>).</a:t>
            </a:r>
            <a:endParaRPr lang="fr-FR" sz="1400" b="0" dirty="0">
              <a:solidFill>
                <a:srgbClr val="7030A0"/>
              </a:solidFill>
              <a:latin typeface="Comic Sans MS" pitchFamily="66" charset="0"/>
            </a:endParaRPr>
          </a:p>
          <a:p>
            <a:pPr eaLnBrk="1" hangingPunct="1">
              <a:buFont typeface="Arial" charset="0"/>
              <a:buChar char="•"/>
            </a:pPr>
            <a:r>
              <a:rPr lang="fr-FR" sz="1400" b="0" dirty="0">
                <a:solidFill>
                  <a:srgbClr val="7030A0"/>
                </a:solidFill>
                <a:latin typeface="Comic Sans MS" pitchFamily="66" charset="0"/>
              </a:rPr>
              <a:t>Monoculture à éviter, car fragilisant les pins(°). </a:t>
            </a:r>
            <a:r>
              <a:rPr lang="fr-FR" sz="1400" b="0" dirty="0">
                <a:solidFill>
                  <a:srgbClr val="FF0000"/>
                </a:solidFill>
                <a:latin typeface="Comic Sans MS" pitchFamily="66" charset="0"/>
              </a:rPr>
              <a:t>Mauvais bois de chauffage (faible pouvoir calorifique).</a:t>
            </a:r>
          </a:p>
          <a:p>
            <a:pPr eaLnBrk="1" hangingPunct="1">
              <a:buFont typeface="Arial" charset="0"/>
              <a:buChar char="•"/>
            </a:pPr>
            <a:r>
              <a:rPr lang="fr-FR" sz="1400" b="0" i="1" dirty="0" err="1">
                <a:solidFill>
                  <a:srgbClr val="7030A0"/>
                </a:solidFill>
                <a:latin typeface="Comic Sans MS" pitchFamily="66" charset="0"/>
              </a:rPr>
              <a:t>Mycorhization</a:t>
            </a:r>
            <a:r>
              <a:rPr lang="fr-FR" sz="1400" b="0" i="1" dirty="0">
                <a:solidFill>
                  <a:srgbClr val="7030A0"/>
                </a:solidFill>
                <a:latin typeface="Comic Sans MS" pitchFamily="66" charset="0"/>
              </a:rPr>
              <a:t> (av. </a:t>
            </a:r>
            <a:r>
              <a:rPr lang="fr-FR" sz="1400" b="0" i="1" dirty="0" err="1">
                <a:solidFill>
                  <a:srgbClr val="7030A0"/>
                </a:solidFill>
                <a:latin typeface="Comic Sans MS" pitchFamily="66" charset="0"/>
              </a:rPr>
              <a:t>champi.symbio</a:t>
            </a:r>
            <a:r>
              <a:rPr lang="fr-FR" sz="1400" b="0" i="1" dirty="0">
                <a:solidFill>
                  <a:srgbClr val="7030A0"/>
                </a:solidFill>
                <a:latin typeface="Comic Sans MS" pitchFamily="66" charset="0"/>
              </a:rPr>
              <a:t>.) nécessaire pour la réussite des reboisements en milieu défavorable.</a:t>
            </a:r>
          </a:p>
          <a:p>
            <a:pPr eaLnBrk="1" hangingPunct="1">
              <a:buFont typeface="Arial" charset="0"/>
              <a:buChar char="•"/>
            </a:pPr>
            <a:r>
              <a:rPr lang="fr-FR" sz="1400" b="0" i="1" dirty="0">
                <a:solidFill>
                  <a:srgbClr val="7030A0"/>
                </a:solidFill>
                <a:latin typeface="Comic Sans MS" pitchFamily="66" charset="0"/>
              </a:rPr>
              <a:t>Préfèrent les sols siliceux ou sableux.             </a:t>
            </a:r>
            <a:r>
              <a:rPr lang="fr-FR" sz="1400" b="0" dirty="0">
                <a:solidFill>
                  <a:srgbClr val="7030A0"/>
                </a:solidFill>
                <a:latin typeface="Comic Sans MS" pitchFamily="66" charset="0"/>
              </a:rPr>
              <a:t>(°)  plus fragiles face aux tempêtes,  aux maladies etc.</a:t>
            </a:r>
          </a:p>
        </p:txBody>
      </p:sp>
      <p:pic>
        <p:nvPicPr>
          <p:cNvPr id="48133" name="Image 5" descr="250px-Starr_031214-0025_Pinus_patul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 y="5072063"/>
            <a:ext cx="107156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ZoneTexte 6"/>
          <p:cNvSpPr txBox="1">
            <a:spLocks noChangeArrowheads="1"/>
          </p:cNvSpPr>
          <p:nvPr/>
        </p:nvSpPr>
        <p:spPr bwMode="auto">
          <a:xfrm>
            <a:off x="1260475" y="6215063"/>
            <a:ext cx="1211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 </a:t>
            </a:r>
            <a:r>
              <a:rPr lang="fr-FR" sz="1200" b="0">
                <a:solidFill>
                  <a:srgbClr val="660066"/>
                </a:solidFill>
                <a:latin typeface="Comic Sans MS" pitchFamily="66" charset="0"/>
              </a:rPr>
              <a:t>Pinus patula</a:t>
            </a:r>
            <a:endParaRPr lang="fr-FR" sz="1200" b="0"/>
          </a:p>
        </p:txBody>
      </p:sp>
      <p:pic>
        <p:nvPicPr>
          <p:cNvPr id="48135" name="Image 7" descr="180px-Pile_bill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5143500"/>
            <a:ext cx="13573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age 8" descr="a222c17a24eb04fb31c22a2a020759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100" y="51435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Image 9" descr="Douglas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913" y="5072063"/>
            <a:ext cx="7905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0" descr="5501053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8163" y="5000625"/>
            <a:ext cx="7143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Image 11" descr="DouglasBranches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4275" y="5143500"/>
            <a:ext cx="13811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Image 12" descr="DouglasMonoculture.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9850" y="5143500"/>
            <a:ext cx="12382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ZoneTexte 13"/>
          <p:cNvSpPr txBox="1">
            <a:spLocks noChangeArrowheads="1"/>
          </p:cNvSpPr>
          <p:nvPr/>
        </p:nvSpPr>
        <p:spPr bwMode="auto">
          <a:xfrm>
            <a:off x="6403975" y="6143625"/>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 Douglas</a:t>
            </a:r>
            <a:endParaRPr lang="fr-FR" sz="1200" b="0"/>
          </a:p>
        </p:txBody>
      </p:sp>
      <p:sp>
        <p:nvSpPr>
          <p:cNvPr id="48142" name="ZoneTexte 13"/>
          <p:cNvSpPr txBox="1">
            <a:spLocks noChangeArrowheads="1"/>
          </p:cNvSpPr>
          <p:nvPr/>
        </p:nvSpPr>
        <p:spPr bwMode="auto">
          <a:xfrm>
            <a:off x="7667625" y="6165850"/>
            <a:ext cx="1296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Monoculture du douglas </a:t>
            </a:r>
            <a:endParaRPr lang="fr-FR" sz="1200" b="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D78A88A9-5CE7-44AC-BB41-4D17FB21ADC1}" type="slidenum">
              <a:rPr lang="fr-FR" sz="1200" b="0">
                <a:solidFill>
                  <a:schemeClr val="tx1">
                    <a:tint val="75000"/>
                  </a:schemeClr>
                </a:solidFill>
                <a:latin typeface="Times New Roman" pitchFamily="18" charset="0"/>
              </a:rPr>
              <a:pPr algn="r" fontAlgn="auto">
                <a:spcBef>
                  <a:spcPts val="0"/>
                </a:spcBef>
                <a:spcAft>
                  <a:spcPts val="0"/>
                </a:spcAft>
                <a:defRPr/>
              </a:pPr>
              <a:t>51</a:t>
            </a:fld>
            <a:endParaRPr lang="fr-FR" sz="1200" b="0" dirty="0">
              <a:solidFill>
                <a:schemeClr val="tx1">
                  <a:tint val="75000"/>
                </a:schemeClr>
              </a:solidFill>
              <a:latin typeface="Times New Roman" pitchFamily="18" charset="0"/>
            </a:endParaRPr>
          </a:p>
        </p:txBody>
      </p:sp>
      <p:sp>
        <p:nvSpPr>
          <p:cNvPr id="49156" name="ZoneTexte 3"/>
          <p:cNvSpPr txBox="1">
            <a:spLocks noChangeArrowheads="1"/>
          </p:cNvSpPr>
          <p:nvPr/>
        </p:nvSpPr>
        <p:spPr bwMode="auto">
          <a:xfrm>
            <a:off x="214313" y="928688"/>
            <a:ext cx="87153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10.11) </a:t>
            </a:r>
            <a:r>
              <a:rPr lang="fr-FR" u="sng" dirty="0" err="1">
                <a:solidFill>
                  <a:srgbClr val="660066"/>
                </a:solidFill>
                <a:latin typeface="Comic Sans MS" pitchFamily="66" charset="0"/>
              </a:rPr>
              <a:t>Neem</a:t>
            </a:r>
            <a:endParaRPr lang="fr-FR" b="0" dirty="0">
              <a:solidFill>
                <a:srgbClr val="660066"/>
              </a:solidFill>
              <a:latin typeface="Comic Sans MS" pitchFamily="66" charset="0"/>
            </a:endParaRPr>
          </a:p>
          <a:p>
            <a:pPr algn="just" eaLnBrk="1" hangingPunct="1"/>
            <a:endParaRPr lang="fr-FR" b="0" dirty="0">
              <a:solidFill>
                <a:srgbClr val="660066"/>
              </a:solidFill>
              <a:latin typeface="Comic Sans MS" pitchFamily="66" charset="0"/>
            </a:endParaRPr>
          </a:p>
          <a:p>
            <a:pPr algn="just" eaLnBrk="1" hangingPunct="1">
              <a:buFont typeface="Arial" charset="0"/>
              <a:buChar char="•"/>
            </a:pPr>
            <a:r>
              <a:rPr lang="fr-FR" sz="1400" b="0" dirty="0">
                <a:solidFill>
                  <a:srgbClr val="7030A0"/>
                </a:solidFill>
                <a:latin typeface="Comic Sans MS" pitchFamily="66" charset="0"/>
              </a:rPr>
              <a:t>Le</a:t>
            </a:r>
            <a:r>
              <a:rPr lang="fr-FR" sz="1400" i="1" dirty="0">
                <a:solidFill>
                  <a:srgbClr val="7030A0"/>
                </a:solidFill>
                <a:latin typeface="Comic Sans MS" pitchFamily="66" charset="0"/>
              </a:rPr>
              <a:t> </a:t>
            </a:r>
            <a:r>
              <a:rPr lang="fr-FR" sz="1400" dirty="0" err="1">
                <a:solidFill>
                  <a:srgbClr val="7030A0"/>
                </a:solidFill>
                <a:latin typeface="Comic Sans MS" pitchFamily="66" charset="0"/>
              </a:rPr>
              <a:t>neem</a:t>
            </a:r>
            <a:r>
              <a:rPr lang="fr-FR" sz="1400" dirty="0">
                <a:solidFill>
                  <a:srgbClr val="7030A0"/>
                </a:solidFill>
                <a:latin typeface="Comic Sans MS" pitchFamily="66" charset="0"/>
              </a:rPr>
              <a:t> </a:t>
            </a:r>
            <a:r>
              <a:rPr lang="fr-FR" sz="1400" b="0" dirty="0">
                <a:solidFill>
                  <a:srgbClr val="7030A0"/>
                </a:solidFill>
                <a:latin typeface="Comic Sans MS" pitchFamily="66" charset="0"/>
              </a:rPr>
              <a:t>ou</a:t>
            </a:r>
            <a:r>
              <a:rPr lang="fr-FR" sz="1400" dirty="0">
                <a:solidFill>
                  <a:srgbClr val="7030A0"/>
                </a:solidFill>
                <a:latin typeface="Comic Sans MS" pitchFamily="66" charset="0"/>
              </a:rPr>
              <a:t> </a:t>
            </a:r>
            <a:r>
              <a:rPr lang="fr-FR" sz="1400" i="1" dirty="0" err="1">
                <a:solidFill>
                  <a:srgbClr val="7030A0"/>
                </a:solidFill>
                <a:latin typeface="Comic Sans MS" pitchFamily="66" charset="0"/>
              </a:rPr>
              <a:t>Azadirachta</a:t>
            </a:r>
            <a:r>
              <a:rPr lang="fr-FR" sz="1400" i="1" dirty="0">
                <a:solidFill>
                  <a:srgbClr val="7030A0"/>
                </a:solidFill>
                <a:latin typeface="Comic Sans MS" pitchFamily="66" charset="0"/>
              </a:rPr>
              <a:t> </a:t>
            </a:r>
            <a:r>
              <a:rPr lang="fr-FR" sz="1400" i="1" dirty="0" err="1">
                <a:solidFill>
                  <a:srgbClr val="7030A0"/>
                </a:solidFill>
                <a:latin typeface="Comic Sans MS" pitchFamily="66" charset="0"/>
              </a:rPr>
              <a:t>indica</a:t>
            </a:r>
            <a:r>
              <a:rPr lang="fr-FR" sz="1400" b="0" dirty="0">
                <a:solidFill>
                  <a:srgbClr val="7030A0"/>
                </a:solidFill>
                <a:latin typeface="Comic Sans MS" pitchFamily="66" charset="0"/>
              </a:rPr>
              <a:t> est un </a:t>
            </a:r>
            <a:r>
              <a:rPr lang="fr-FR" sz="1400" b="0" dirty="0">
                <a:solidFill>
                  <a:srgbClr val="7030A0"/>
                </a:solidFill>
                <a:latin typeface="Comic Sans MS" pitchFamily="66" charset="0"/>
                <a:hlinkClick r:id="rId2" tooltip="Tree"/>
              </a:rPr>
              <a:t>arbre</a:t>
            </a:r>
            <a:r>
              <a:rPr lang="fr-FR" sz="1400" b="0" dirty="0">
                <a:solidFill>
                  <a:srgbClr val="7030A0"/>
                </a:solidFill>
                <a:latin typeface="Comic Sans MS" pitchFamily="66" charset="0"/>
              </a:rPr>
              <a:t> </a:t>
            </a:r>
            <a:r>
              <a:rPr lang="fr-FR" sz="1400" b="0" dirty="0" err="1">
                <a:solidFill>
                  <a:srgbClr val="7030A0"/>
                </a:solidFill>
                <a:latin typeface="Comic Sans MS" pitchFamily="66" charset="0"/>
              </a:rPr>
              <a:t>dela</a:t>
            </a:r>
            <a:r>
              <a:rPr lang="fr-FR" sz="1400" b="0" dirty="0">
                <a:solidFill>
                  <a:srgbClr val="7030A0"/>
                </a:solidFill>
                <a:latin typeface="Comic Sans MS" pitchFamily="66" charset="0"/>
              </a:rPr>
              <a:t> famille des </a:t>
            </a:r>
            <a:r>
              <a:rPr lang="fr-FR" sz="1400" b="0" dirty="0" err="1">
                <a:solidFill>
                  <a:srgbClr val="7030A0"/>
                </a:solidFill>
                <a:latin typeface="Comic Sans MS" pitchFamily="66" charset="0"/>
                <a:hlinkClick r:id="rId3" tooltip="Meliaceae"/>
              </a:rPr>
              <a:t>Meliaceae</a:t>
            </a:r>
            <a:r>
              <a:rPr lang="fr-FR" sz="1400" b="0" dirty="0" err="1">
                <a:solidFill>
                  <a:srgbClr val="7030A0"/>
                </a:solidFill>
                <a:latin typeface="Comic Sans MS" pitchFamily="66" charset="0"/>
              </a:rPr>
              <a:t>s</a:t>
            </a:r>
            <a:r>
              <a:rPr lang="fr-FR" sz="1400" b="0" dirty="0">
                <a:solidFill>
                  <a:srgbClr val="7030A0"/>
                </a:solidFill>
                <a:latin typeface="Comic Sans MS" pitchFamily="66" charset="0"/>
              </a:rPr>
              <a:t> et une des deux espèces du genre </a:t>
            </a:r>
            <a:r>
              <a:rPr lang="fr-FR" sz="1400" i="1" dirty="0" err="1">
                <a:solidFill>
                  <a:srgbClr val="7030A0"/>
                </a:solidFill>
                <a:latin typeface="Comic Sans MS" pitchFamily="66" charset="0"/>
                <a:hlinkClick r:id="rId4" tooltip="Azadirachta"/>
              </a:rPr>
              <a:t>Azadirachta</a:t>
            </a:r>
            <a:r>
              <a:rPr lang="fr-FR" sz="1400" b="0" dirty="0">
                <a:solidFill>
                  <a:srgbClr val="7030A0"/>
                </a:solidFill>
                <a:latin typeface="Comic Sans MS" pitchFamily="66" charset="0"/>
              </a:rPr>
              <a:t>,   originaire des régions tropicales de l’Asie (Inde, Pakistan, Birmanie, Sri Lanka …). </a:t>
            </a:r>
          </a:p>
          <a:p>
            <a:pPr algn="just" eaLnBrk="1" hangingPunct="1">
              <a:buFont typeface="Arial" charset="0"/>
              <a:buChar char="•"/>
            </a:pPr>
            <a:r>
              <a:rPr lang="fr-FR" sz="1400" b="0" dirty="0">
                <a:solidFill>
                  <a:srgbClr val="7030A0"/>
                </a:solidFill>
                <a:latin typeface="Comic Sans MS" pitchFamily="66" charset="0"/>
              </a:rPr>
              <a:t>Le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est arbre à croissance rapide qui peut atteindre une hauteur de 15-20 m, rarement 35-40 m.</a:t>
            </a:r>
          </a:p>
          <a:p>
            <a:pPr algn="just" eaLnBrk="1" hangingPunct="1">
              <a:buFont typeface="Arial" charset="0"/>
              <a:buChar char="•"/>
            </a:pPr>
            <a:r>
              <a:rPr lang="fr-FR" sz="1400" b="0" dirty="0">
                <a:solidFill>
                  <a:srgbClr val="7030A0"/>
                </a:solidFill>
                <a:latin typeface="Comic Sans MS" pitchFamily="66" charset="0"/>
              </a:rPr>
              <a:t>Le tronc est relativement court, droit et peut atteindre un diamètre de 1,2 m.</a:t>
            </a:r>
          </a:p>
          <a:p>
            <a:pPr algn="just" eaLnBrk="1" hangingPunct="1">
              <a:buFont typeface="Arial" charset="0"/>
              <a:buChar char="•"/>
            </a:pPr>
            <a:r>
              <a:rPr lang="fr-FR" sz="1400" b="0" dirty="0">
                <a:solidFill>
                  <a:srgbClr val="7030A0"/>
                </a:solidFill>
                <a:latin typeface="Comic Sans MS" pitchFamily="66" charset="0"/>
              </a:rPr>
              <a:t>Le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est remarquable pour sa </a:t>
            </a:r>
            <a:r>
              <a:rPr lang="fr-FR" sz="1400" b="0" dirty="0">
                <a:solidFill>
                  <a:srgbClr val="7030A0"/>
                </a:solidFill>
                <a:latin typeface="Comic Sans MS" pitchFamily="66" charset="0"/>
                <a:hlinkClick r:id="rId5" tooltip="Résistance à la sécheresse"/>
              </a:rPr>
              <a:t>résistance à la sécheresse</a:t>
            </a:r>
            <a:r>
              <a:rPr lang="fr-FR" sz="1400" b="0" dirty="0">
                <a:solidFill>
                  <a:srgbClr val="7030A0"/>
                </a:solidFill>
                <a:latin typeface="Comic Sans MS" pitchFamily="66" charset="0"/>
              </a:rPr>
              <a:t>. Normalement, il prospère dans les zones subarides avec des conditions </a:t>
            </a:r>
            <a:r>
              <a:rPr lang="fr-FR" sz="1400" b="0" dirty="0" err="1">
                <a:solidFill>
                  <a:srgbClr val="7030A0"/>
                </a:solidFill>
                <a:latin typeface="Comic Sans MS" pitchFamily="66" charset="0"/>
              </a:rPr>
              <a:t>sub-humides</a:t>
            </a:r>
            <a:r>
              <a:rPr lang="fr-FR" sz="1400" b="0" dirty="0">
                <a:solidFill>
                  <a:srgbClr val="7030A0"/>
                </a:solidFill>
                <a:latin typeface="Comic Sans MS" pitchFamily="66" charset="0"/>
              </a:rPr>
              <a:t>, avec une pluviométrie annuelle comprise entre 400 et 1200 </a:t>
            </a:r>
            <a:r>
              <a:rPr lang="fr-FR" sz="1400" b="0" dirty="0" err="1">
                <a:solidFill>
                  <a:srgbClr val="7030A0"/>
                </a:solidFill>
                <a:latin typeface="Comic Sans MS" pitchFamily="66" charset="0"/>
              </a:rPr>
              <a:t>mm.</a:t>
            </a:r>
            <a:endParaRPr lang="fr-FR" sz="1400" b="0" dirty="0">
              <a:solidFill>
                <a:srgbClr val="7030A0"/>
              </a:solidFill>
              <a:latin typeface="Comic Sans MS" pitchFamily="66" charset="0"/>
            </a:endParaRPr>
          </a:p>
          <a:p>
            <a:pPr algn="just" eaLnBrk="1" hangingPunct="1">
              <a:buFont typeface="Arial" charset="0"/>
              <a:buChar char="•"/>
            </a:pPr>
            <a:r>
              <a:rPr lang="fr-FR" sz="1400" b="0" dirty="0">
                <a:solidFill>
                  <a:srgbClr val="7030A0"/>
                </a:solidFill>
                <a:latin typeface="Comic Sans MS" pitchFamily="66" charset="0"/>
              </a:rPr>
              <a:t>Il est un des rares arbres à donner beaucoup d’ombre dans les zones sujettes à la sécheresse. </a:t>
            </a:r>
          </a:p>
          <a:p>
            <a:pPr algn="just" eaLnBrk="1" hangingPunct="1">
              <a:buFont typeface="Arial" charset="0"/>
              <a:buChar char="•"/>
            </a:pPr>
            <a:r>
              <a:rPr lang="fr-FR" sz="1400" b="0" dirty="0">
                <a:solidFill>
                  <a:srgbClr val="7030A0"/>
                </a:solidFill>
                <a:latin typeface="Comic Sans MS" pitchFamily="66" charset="0"/>
              </a:rPr>
              <a:t>On le plante souvent dans les régions côtières tropicales semi-arides.</a:t>
            </a:r>
          </a:p>
          <a:p>
            <a:pPr algn="just" eaLnBrk="1" hangingPunct="1">
              <a:buFont typeface="Arial" charset="0"/>
              <a:buChar char="•"/>
            </a:pPr>
            <a:r>
              <a:rPr lang="fr-FR" sz="1400" b="0" dirty="0">
                <a:solidFill>
                  <a:srgbClr val="7030A0"/>
                </a:solidFill>
                <a:latin typeface="Comic Sans MS" pitchFamily="66" charset="0"/>
              </a:rPr>
              <a:t>Il peut tolérer de hautes à très hautes températures (&gt; 32 °C)  mais ne tolère pas des températures inférieures à 4 ° C.</a:t>
            </a:r>
          </a:p>
          <a:p>
            <a:pPr algn="just" eaLnBrk="1" hangingPunct="1">
              <a:buFont typeface="Arial" charset="0"/>
              <a:buChar char="•"/>
            </a:pPr>
            <a:r>
              <a:rPr lang="fr-FR" sz="1400" b="0" dirty="0">
                <a:solidFill>
                  <a:srgbClr val="7030A0"/>
                </a:solidFill>
                <a:latin typeface="Comic Sans MS" pitchFamily="66" charset="0"/>
              </a:rPr>
              <a:t>Les pousses tendres et les fleurs du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sont consommées comme légume en Inde (quant aux feuilles, elles sont amères).</a:t>
            </a:r>
          </a:p>
          <a:p>
            <a:pPr algn="just" eaLnBrk="1" hangingPunct="1">
              <a:buFont typeface="Arial" charset="0"/>
              <a:buChar char="•"/>
            </a:pPr>
            <a:r>
              <a:rPr lang="fr-FR" sz="1400" b="0" dirty="0">
                <a:solidFill>
                  <a:srgbClr val="7030A0"/>
                </a:solidFill>
                <a:latin typeface="Comic Sans MS" pitchFamily="66" charset="0"/>
              </a:rPr>
              <a:t>Son huile a de nombreuses propriétés médicinales: </a:t>
            </a:r>
            <a:r>
              <a:rPr lang="fr-FR" sz="1400" b="0" dirty="0">
                <a:solidFill>
                  <a:srgbClr val="7030A0"/>
                </a:solidFill>
                <a:latin typeface="Comic Sans MS" pitchFamily="66" charset="0"/>
                <a:hlinkClick r:id="rId6" tooltip="Anthelminthique"/>
              </a:rPr>
              <a:t>anthelminthique</a:t>
            </a:r>
            <a:r>
              <a:rPr lang="fr-FR" sz="1400" b="0" dirty="0">
                <a:solidFill>
                  <a:srgbClr val="7030A0"/>
                </a:solidFill>
                <a:latin typeface="Comic Sans MS" pitchFamily="66" charset="0"/>
              </a:rPr>
              <a:t>, antifongiques, </a:t>
            </a:r>
            <a:r>
              <a:rPr lang="fr-FR" sz="1400" b="0" dirty="0">
                <a:solidFill>
                  <a:srgbClr val="7030A0"/>
                </a:solidFill>
                <a:latin typeface="Comic Sans MS" pitchFamily="66" charset="0"/>
                <a:hlinkClick r:id="rId7" tooltip="Antidiabétiques"/>
              </a:rPr>
              <a:t>antidiabétiques</a:t>
            </a:r>
            <a:r>
              <a:rPr lang="fr-FR" sz="1400" b="0" dirty="0">
                <a:solidFill>
                  <a:srgbClr val="7030A0"/>
                </a:solidFill>
                <a:latin typeface="Comic Sans MS" pitchFamily="66" charset="0"/>
              </a:rPr>
              <a:t>, </a:t>
            </a:r>
            <a:r>
              <a:rPr lang="fr-FR" sz="1400" b="0" dirty="0">
                <a:solidFill>
                  <a:srgbClr val="7030A0"/>
                </a:solidFill>
                <a:latin typeface="Comic Sans MS" pitchFamily="66" charset="0"/>
                <a:hlinkClick r:id="rId8" tooltip="Antibactérien"/>
              </a:rPr>
              <a:t>antibactériens</a:t>
            </a:r>
            <a:r>
              <a:rPr lang="fr-FR" sz="1400" b="0" dirty="0">
                <a:solidFill>
                  <a:srgbClr val="7030A0"/>
                </a:solidFill>
                <a:latin typeface="Comic Sans MS" pitchFamily="66" charset="0"/>
              </a:rPr>
              <a:t>, </a:t>
            </a:r>
            <a:r>
              <a:rPr lang="fr-FR" sz="1400" b="0" dirty="0">
                <a:solidFill>
                  <a:srgbClr val="7030A0"/>
                </a:solidFill>
                <a:latin typeface="Comic Sans MS" pitchFamily="66" charset="0"/>
                <a:hlinkClick r:id="rId9" tooltip="Antiviraux"/>
              </a:rPr>
              <a:t>antiviraux</a:t>
            </a:r>
            <a:r>
              <a:rPr lang="fr-FR" sz="1400" b="0" dirty="0">
                <a:solidFill>
                  <a:srgbClr val="7030A0"/>
                </a:solidFill>
                <a:latin typeface="Comic Sans MS" pitchFamily="66" charset="0"/>
              </a:rPr>
              <a:t> , </a:t>
            </a:r>
            <a:r>
              <a:rPr lang="fr-FR" sz="1400" b="0" dirty="0">
                <a:solidFill>
                  <a:srgbClr val="7030A0"/>
                </a:solidFill>
                <a:latin typeface="Comic Sans MS" pitchFamily="66" charset="0"/>
                <a:hlinkClick r:id="rId10" tooltip="Contraception"/>
              </a:rPr>
              <a:t>contraceptives</a:t>
            </a:r>
            <a:r>
              <a:rPr lang="fr-FR" sz="1400" b="0" dirty="0">
                <a:solidFill>
                  <a:srgbClr val="7030A0"/>
                </a:solidFill>
                <a:latin typeface="Comic Sans MS" pitchFamily="66" charset="0"/>
              </a:rPr>
              <a:t> et de </a:t>
            </a:r>
            <a:r>
              <a:rPr lang="fr-FR" sz="1400" b="0" dirty="0">
                <a:solidFill>
                  <a:srgbClr val="7030A0"/>
                </a:solidFill>
                <a:latin typeface="Comic Sans MS" pitchFamily="66" charset="0"/>
                <a:hlinkClick r:id="rId11" tooltip="Sédatif"/>
              </a:rPr>
              <a:t>sédatifs</a:t>
            </a:r>
            <a:r>
              <a:rPr lang="fr-FR" sz="1400" b="0" dirty="0">
                <a:solidFill>
                  <a:srgbClr val="7030A0"/>
                </a:solidFill>
                <a:latin typeface="Comic Sans MS" pitchFamily="66" charset="0"/>
              </a:rPr>
              <a:t> .</a:t>
            </a:r>
          </a:p>
          <a:p>
            <a:pPr algn="just" eaLnBrk="1" hangingPunct="1">
              <a:buFont typeface="Arial" charset="0"/>
              <a:buChar char="•"/>
            </a:pPr>
            <a:r>
              <a:rPr lang="fr-FR" sz="1400" dirty="0">
                <a:solidFill>
                  <a:srgbClr val="FF0000"/>
                </a:solidFill>
                <a:latin typeface="Comic Sans MS" pitchFamily="66" charset="0"/>
              </a:rPr>
              <a:t> </a:t>
            </a:r>
            <a:r>
              <a:rPr lang="fr-FR" sz="1600" dirty="0">
                <a:solidFill>
                  <a:srgbClr val="FF0000"/>
                </a:solidFill>
                <a:latin typeface="Comic Sans MS" pitchFamily="66" charset="0"/>
              </a:rPr>
              <a:t>Mais ATTENTION !!! C’est une plante invasive !</a:t>
            </a:r>
          </a:p>
        </p:txBody>
      </p:sp>
      <p:pic>
        <p:nvPicPr>
          <p:cNvPr id="49157" name="Image 4" descr="55px-Neem_(Azadirachta_indica)_trunk_in_Kolkata_W_IMG_6190.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1275" y="5013325"/>
            <a:ext cx="698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5" descr="105px-Neem_(Azadirachta_indica)_in_Hyderabad_W_IMG_7006.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95513" y="5013325"/>
            <a:ext cx="1333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Image 6" descr="120px-Animal_Section_in_a_rural_Punjabi_hom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4388" y="4652963"/>
            <a:ext cx="16557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Image 7" descr="120px-GntNeemTre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850" y="50847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Image 9" descr="250px-Neem_(Azadirachta_indica)_in_Hyderabad_W_IMG_6976.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7900" y="5009356"/>
            <a:ext cx="20161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ZoneTexte 10"/>
          <p:cNvSpPr txBox="1">
            <a:spLocks noChangeArrowheads="1"/>
          </p:cNvSpPr>
          <p:nvPr/>
        </p:nvSpPr>
        <p:spPr bwMode="auto">
          <a:xfrm>
            <a:off x="6948488" y="6021388"/>
            <a:ext cx="2195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Neem dans la cours d’une maison rurale Punjabi (Inde).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4D987660-8114-469C-B86C-C52499123A65}" type="slidenum">
              <a:rPr lang="fr-FR" sz="1200" b="0">
                <a:solidFill>
                  <a:schemeClr val="tx1">
                    <a:tint val="75000"/>
                  </a:schemeClr>
                </a:solidFill>
                <a:latin typeface="Times New Roman" pitchFamily="18" charset="0"/>
              </a:rPr>
              <a:pPr algn="r" fontAlgn="auto">
                <a:spcBef>
                  <a:spcPts val="0"/>
                </a:spcBef>
                <a:spcAft>
                  <a:spcPts val="0"/>
                </a:spcAft>
                <a:defRPr/>
              </a:pPr>
              <a:t>52</a:t>
            </a:fld>
            <a:endParaRPr lang="fr-FR" sz="1200" b="0" dirty="0">
              <a:solidFill>
                <a:schemeClr val="tx1">
                  <a:tint val="75000"/>
                </a:schemeClr>
              </a:solidFill>
              <a:latin typeface="Times New Roman" pitchFamily="18" charset="0"/>
            </a:endParaRPr>
          </a:p>
        </p:txBody>
      </p:sp>
      <p:sp>
        <p:nvSpPr>
          <p:cNvPr id="50181" name="ZoneTexte 3"/>
          <p:cNvSpPr txBox="1">
            <a:spLocks noChangeArrowheads="1"/>
          </p:cNvSpPr>
          <p:nvPr/>
        </p:nvSpPr>
        <p:spPr bwMode="auto">
          <a:xfrm>
            <a:off x="13495" y="876300"/>
            <a:ext cx="89265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10.12) Autres espèces d’arbres</a:t>
            </a:r>
            <a:r>
              <a:rPr lang="fr-FR" b="0" u="sng" dirty="0">
                <a:solidFill>
                  <a:srgbClr val="660066"/>
                </a:solidFill>
                <a:latin typeface="Comic Sans MS" pitchFamily="66" charset="0"/>
              </a:rPr>
              <a:t> </a:t>
            </a:r>
          </a:p>
          <a:p>
            <a:pPr algn="just" eaLnBrk="1" hangingPunct="1">
              <a:buFont typeface="Arial" charset="0"/>
              <a:buChar char="•"/>
            </a:pPr>
            <a:r>
              <a:rPr lang="fr-FR" sz="1600" b="0" dirty="0">
                <a:solidFill>
                  <a:srgbClr val="660066"/>
                </a:solidFill>
                <a:latin typeface="Comic Sans MS" pitchFamily="66" charset="0"/>
              </a:rPr>
              <a:t>Nous ne pouvons citer toutes les espèces qui pourraient être de bonnes candidates.</a:t>
            </a:r>
          </a:p>
          <a:p>
            <a:pPr algn="just" eaLnBrk="1" hangingPunct="1">
              <a:buFont typeface="Arial" charset="0"/>
              <a:buChar char="•"/>
            </a:pPr>
            <a:r>
              <a:rPr lang="fr-FR" sz="1600" b="0" dirty="0">
                <a:solidFill>
                  <a:srgbClr val="660066"/>
                </a:solidFill>
                <a:latin typeface="Comic Sans MS" pitchFamily="66" charset="0"/>
              </a:rPr>
              <a:t>D’autres espèces pourraient être aussi proposées, selon les climats.</a:t>
            </a:r>
          </a:p>
          <a:p>
            <a:pPr algn="just" eaLnBrk="1" hangingPunct="1">
              <a:buFont typeface="Arial" charset="0"/>
              <a:buChar char="•"/>
            </a:pPr>
            <a:r>
              <a:rPr lang="fr-FR" sz="1600" dirty="0">
                <a:solidFill>
                  <a:srgbClr val="FF0000"/>
                </a:solidFill>
                <a:latin typeface="Comic Sans MS" pitchFamily="66" charset="0"/>
              </a:rPr>
              <a:t>Mais attention !!</a:t>
            </a:r>
            <a:r>
              <a:rPr lang="fr-FR" sz="1600" b="0" dirty="0">
                <a:solidFill>
                  <a:srgbClr val="FF0000"/>
                </a:solidFill>
                <a:latin typeface="Comic Sans MS" pitchFamily="66" charset="0"/>
              </a:rPr>
              <a:t> Certaines espèces végétales dites envahissantes se développent très rapidement et remplacent la flore traditionnelle, comme l’</a:t>
            </a:r>
            <a:r>
              <a:rPr lang="fr-FR" sz="1600" dirty="0">
                <a:solidFill>
                  <a:srgbClr val="FF0000"/>
                </a:solidFill>
                <a:latin typeface="Comic Sans MS" pitchFamily="66" charset="0"/>
              </a:rPr>
              <a:t>ailante</a:t>
            </a:r>
            <a:r>
              <a:rPr lang="fr-FR" sz="1600" b="0" dirty="0">
                <a:solidFill>
                  <a:srgbClr val="FF0000"/>
                </a:solidFill>
                <a:latin typeface="Comic Sans MS" pitchFamily="66" charset="0"/>
              </a:rPr>
              <a:t> ou faux vernis du Japon…</a:t>
            </a:r>
            <a:endParaRPr lang="fr-FR" sz="1600" dirty="0">
              <a:solidFill>
                <a:srgbClr val="FF0000"/>
              </a:solidFill>
              <a:latin typeface="Comic Sans MS" pitchFamily="66" charset="0"/>
            </a:endParaRPr>
          </a:p>
          <a:p>
            <a:pPr algn="just" eaLnBrk="1" hangingPunct="1"/>
            <a:endParaRPr lang="fr-FR" sz="1600" b="0" dirty="0">
              <a:solidFill>
                <a:srgbClr val="660066"/>
              </a:solidFill>
              <a:latin typeface="Comic Sans MS" pitchFamily="66" charset="0"/>
            </a:endParaRPr>
          </a:p>
          <a:p>
            <a:pPr algn="just" eaLnBrk="1" hangingPunct="1">
              <a:buFontTx/>
              <a:buAutoNum type="arabicParenR"/>
            </a:pPr>
            <a:r>
              <a:rPr lang="fr-FR" sz="1600" dirty="0">
                <a:solidFill>
                  <a:srgbClr val="660066"/>
                </a:solidFill>
                <a:latin typeface="Comic Sans MS" pitchFamily="66" charset="0"/>
              </a:rPr>
              <a:t>Climats tempérés </a:t>
            </a:r>
            <a:r>
              <a:rPr lang="fr-FR" sz="1600" b="0" dirty="0">
                <a:solidFill>
                  <a:srgbClr val="660066"/>
                </a:solidFill>
                <a:latin typeface="Comic Sans MS" pitchFamily="66" charset="0"/>
              </a:rPr>
              <a:t>:</a:t>
            </a:r>
          </a:p>
          <a:p>
            <a:pPr eaLnBrk="1" hangingPunct="1">
              <a:buFont typeface="Arial" charset="0"/>
              <a:buChar char="•"/>
            </a:pPr>
            <a:r>
              <a:rPr lang="fr-FR" sz="1600" b="0" i="1" dirty="0" err="1">
                <a:latin typeface="Comic Sans MS" pitchFamily="66" charset="0"/>
                <a:hlinkClick r:id="rId2"/>
              </a:rPr>
              <a:t>Ailanthus</a:t>
            </a:r>
            <a:r>
              <a:rPr lang="fr-FR" sz="1600" b="0" i="1" dirty="0">
                <a:latin typeface="Comic Sans MS" pitchFamily="66" charset="0"/>
                <a:hlinkClick r:id="rId2"/>
              </a:rPr>
              <a:t> </a:t>
            </a:r>
            <a:r>
              <a:rPr lang="fr-FR" sz="1600" b="0" i="1" dirty="0" err="1">
                <a:latin typeface="Comic Sans MS" pitchFamily="66" charset="0"/>
                <a:hlinkClick r:id="rId2"/>
              </a:rPr>
              <a:t>altissima</a:t>
            </a:r>
            <a:r>
              <a:rPr lang="fr-FR" sz="1600" b="0" i="1" dirty="0">
                <a:latin typeface="Comic Sans MS" pitchFamily="66" charset="0"/>
                <a:hlinkClick r:id="rId2"/>
              </a:rPr>
              <a:t> - </a:t>
            </a:r>
            <a:r>
              <a:rPr lang="fr-FR" sz="1600" i="1" dirty="0">
                <a:latin typeface="Comic Sans MS" pitchFamily="66" charset="0"/>
                <a:hlinkClick r:id="rId2"/>
              </a:rPr>
              <a:t>Ailante</a:t>
            </a:r>
            <a:r>
              <a:rPr lang="fr-FR" sz="1600" b="0" i="1" dirty="0">
                <a:latin typeface="Comic Sans MS" pitchFamily="66" charset="0"/>
                <a:hlinkClick r:id="rId2"/>
              </a:rPr>
              <a:t> glanduleux ou Faux-vernis du Japon</a:t>
            </a:r>
            <a:endParaRPr lang="fr-FR" sz="1600" b="0" i="1" dirty="0">
              <a:latin typeface="Comic Sans MS" pitchFamily="66" charset="0"/>
            </a:endParaRPr>
          </a:p>
          <a:p>
            <a:pPr algn="just" eaLnBrk="1" hangingPunct="1"/>
            <a:r>
              <a:rPr lang="fr-FR" sz="1600" b="0" i="1" dirty="0">
                <a:solidFill>
                  <a:srgbClr val="660066"/>
                </a:solidFill>
                <a:latin typeface="Comic Sans MS" pitchFamily="66" charset="0"/>
              </a:rPr>
              <a:t>Jusqu’à 30 m de haut, à grande vitesse de croissance (jusqu’à 1,5 m par saison)</a:t>
            </a:r>
          </a:p>
          <a:p>
            <a:pPr algn="just" eaLnBrk="1" hangingPunct="1"/>
            <a:r>
              <a:rPr lang="fr-FR" sz="1600" b="0" i="1" dirty="0">
                <a:solidFill>
                  <a:srgbClr val="660066"/>
                </a:solidFill>
                <a:latin typeface="Comic Sans MS" pitchFamily="66" charset="0"/>
              </a:rPr>
              <a:t>Bois blanc-jaune bon combustible. Se propage par drageonnement ou graines. </a:t>
            </a:r>
            <a:r>
              <a:rPr lang="fr-FR" sz="1600" i="1" dirty="0">
                <a:solidFill>
                  <a:srgbClr val="FF0000"/>
                </a:solidFill>
                <a:latin typeface="Comic Sans MS" pitchFamily="66" charset="0"/>
              </a:rPr>
              <a:t>Très invasif !</a:t>
            </a:r>
            <a:endParaRPr lang="fr-FR" sz="1600" i="1" dirty="0">
              <a:solidFill>
                <a:srgbClr val="660066"/>
              </a:solidFill>
              <a:latin typeface="Comic Sans MS" pitchFamily="66" charset="0"/>
            </a:endParaRPr>
          </a:p>
          <a:p>
            <a:pPr algn="just" eaLnBrk="1" hangingPunct="1">
              <a:buFontTx/>
              <a:buChar char="•"/>
            </a:pPr>
            <a:r>
              <a:rPr lang="fr-FR" sz="1600" b="0" dirty="0">
                <a:solidFill>
                  <a:srgbClr val="660066"/>
                </a:solidFill>
                <a:latin typeface="Comic Sans MS" pitchFamily="66" charset="0"/>
              </a:rPr>
              <a:t> Châtaigniers …</a:t>
            </a:r>
          </a:p>
          <a:p>
            <a:pPr algn="just" eaLnBrk="1" hangingPunct="1"/>
            <a:r>
              <a:rPr lang="fr-FR" sz="1600" b="0" dirty="0">
                <a:solidFill>
                  <a:srgbClr val="660066"/>
                </a:solidFill>
                <a:latin typeface="Comic Sans MS" pitchFamily="66" charset="0"/>
              </a:rPr>
              <a:t>2) </a:t>
            </a:r>
            <a:r>
              <a:rPr lang="fr-FR" sz="1600" dirty="0">
                <a:solidFill>
                  <a:srgbClr val="660066"/>
                </a:solidFill>
                <a:latin typeface="Comic Sans MS" pitchFamily="66" charset="0"/>
              </a:rPr>
              <a:t>Climats tropicaux humides à équatoriaux</a:t>
            </a:r>
            <a:r>
              <a:rPr lang="fr-FR" sz="1600" b="0" dirty="0">
                <a:solidFill>
                  <a:srgbClr val="660066"/>
                </a:solidFill>
                <a:latin typeface="Comic Sans MS" pitchFamily="66" charset="0"/>
              </a:rPr>
              <a:t> :</a:t>
            </a:r>
            <a:endParaRPr lang="fr-FR" sz="1600" b="0" dirty="0"/>
          </a:p>
          <a:p>
            <a:pPr algn="just" eaLnBrk="1" hangingPunct="1"/>
            <a:r>
              <a:rPr lang="fr-FR" sz="1600" b="0" dirty="0">
                <a:solidFill>
                  <a:srgbClr val="660066"/>
                </a:solidFill>
                <a:latin typeface="Comic Sans MS" pitchFamily="66" charset="0"/>
              </a:rPr>
              <a:t>. Diverses variétés d’acacia : </a:t>
            </a:r>
            <a:r>
              <a:rPr lang="fr-FR" sz="1600" dirty="0">
                <a:solidFill>
                  <a:srgbClr val="660066"/>
                </a:solidFill>
                <a:latin typeface="Comic Sans MS" pitchFamily="66" charset="0"/>
              </a:rPr>
              <a:t>acacia </a:t>
            </a:r>
            <a:r>
              <a:rPr lang="fr-FR" sz="1600" dirty="0" err="1">
                <a:solidFill>
                  <a:srgbClr val="660066"/>
                </a:solidFill>
                <a:latin typeface="Comic Sans MS" pitchFamily="66" charset="0"/>
              </a:rPr>
              <a:t>mangium</a:t>
            </a:r>
            <a:r>
              <a:rPr lang="fr-FR" sz="1600" b="0" dirty="0">
                <a:solidFill>
                  <a:srgbClr val="660066"/>
                </a:solidFill>
                <a:latin typeface="Comic Sans MS" pitchFamily="66" charset="0"/>
              </a:rPr>
              <a:t> (</a:t>
            </a:r>
            <a:r>
              <a:rPr lang="fr-FR" sz="1400" b="0" dirty="0">
                <a:solidFill>
                  <a:srgbClr val="660066"/>
                </a:solidFill>
                <a:latin typeface="Comic Sans MS" pitchFamily="66" charset="0"/>
              </a:rPr>
              <a:t>pour bois d’œuvre et fourrage</a:t>
            </a:r>
            <a:r>
              <a:rPr lang="fr-FR" sz="1600" b="0" dirty="0">
                <a:solidFill>
                  <a:srgbClr val="660066"/>
                </a:solidFill>
                <a:latin typeface="Comic Sans MS" pitchFamily="66" charset="0"/>
              </a:rPr>
              <a:t>), </a:t>
            </a:r>
            <a:r>
              <a:rPr lang="fr-FR" sz="1600" b="0" dirty="0">
                <a:solidFill>
                  <a:srgbClr val="FF0000"/>
                </a:solidFill>
                <a:latin typeface="Comic Sans MS" pitchFamily="66" charset="0"/>
              </a:rPr>
              <a:t>invasif!</a:t>
            </a:r>
            <a:endParaRPr lang="fr-FR" sz="1600" b="0" dirty="0">
              <a:solidFill>
                <a:srgbClr val="660066"/>
              </a:solidFill>
              <a:latin typeface="Comic Sans MS" pitchFamily="66" charset="0"/>
            </a:endParaRPr>
          </a:p>
          <a:p>
            <a:pPr algn="just" eaLnBrk="1" hangingPunct="1"/>
            <a:r>
              <a:rPr lang="fr-FR" sz="1600" b="0" dirty="0">
                <a:solidFill>
                  <a:srgbClr val="660066"/>
                </a:solidFill>
                <a:latin typeface="Comic Sans MS" pitchFamily="66" charset="0"/>
              </a:rPr>
              <a:t>. </a:t>
            </a:r>
            <a:r>
              <a:rPr lang="fr-FR" sz="1600" dirty="0">
                <a:solidFill>
                  <a:schemeClr val="folHlink"/>
                </a:solidFill>
                <a:latin typeface="Comic Sans MS" pitchFamily="66" charset="0"/>
              </a:rPr>
              <a:t>Mélia </a:t>
            </a:r>
            <a:r>
              <a:rPr lang="fr-FR" sz="1600" dirty="0" err="1">
                <a:solidFill>
                  <a:schemeClr val="folHlink"/>
                </a:solidFill>
                <a:latin typeface="Comic Sans MS" pitchFamily="66" charset="0"/>
              </a:rPr>
              <a:t>azedarach</a:t>
            </a:r>
            <a:r>
              <a:rPr lang="fr-FR" sz="1600" b="0" dirty="0">
                <a:solidFill>
                  <a:schemeClr val="folHlink"/>
                </a:solidFill>
                <a:latin typeface="Comic Sans MS" pitchFamily="66" charset="0"/>
              </a:rPr>
              <a:t>, ou lilas de Perse</a:t>
            </a:r>
            <a:r>
              <a:rPr lang="fr-FR" dirty="0"/>
              <a:t> </a:t>
            </a:r>
            <a:r>
              <a:rPr lang="fr-FR" sz="1600" b="0" dirty="0">
                <a:solidFill>
                  <a:srgbClr val="660066"/>
                </a:solidFill>
                <a:latin typeface="Comic Sans MS" pitchFamily="66" charset="0"/>
              </a:rPr>
              <a:t>ou « </a:t>
            </a:r>
            <a:r>
              <a:rPr lang="fr-FR" sz="1600" b="0" dirty="0" err="1">
                <a:solidFill>
                  <a:srgbClr val="660066"/>
                </a:solidFill>
                <a:latin typeface="Comic Sans MS" pitchFamily="66" charset="0"/>
              </a:rPr>
              <a:t>voandelaka</a:t>
            </a:r>
            <a:r>
              <a:rPr lang="fr-FR" sz="1600" b="0" dirty="0">
                <a:solidFill>
                  <a:srgbClr val="660066"/>
                </a:solidFill>
                <a:latin typeface="Comic Sans MS" pitchFamily="66" charset="0"/>
              </a:rPr>
              <a:t> » (nom malgache), de la famille des </a:t>
            </a:r>
            <a:r>
              <a:rPr lang="fr-FR" sz="1600" b="0" i="1" dirty="0" err="1">
                <a:latin typeface="Comic Sans MS" pitchFamily="66" charset="0"/>
                <a:hlinkClick r:id="rId3" tooltip="blocked::http://fr.wikipedia.org/wiki/Meliaceae&#10;Meliaceae"/>
              </a:rPr>
              <a:t>Meliaceae</a:t>
            </a:r>
            <a:r>
              <a:rPr lang="fr-FR" sz="1600" b="0" dirty="0">
                <a:solidFill>
                  <a:srgbClr val="660066"/>
                </a:solidFill>
                <a:latin typeface="Comic Sans MS" pitchFamily="66" charset="0"/>
              </a:rPr>
              <a:t>, à pousse rapide, bon bois de menuiserie. Troncs fins.           </a:t>
            </a:r>
            <a:r>
              <a:rPr lang="fr-FR" sz="1600" b="0" i="1" dirty="0">
                <a:solidFill>
                  <a:srgbClr val="341AF4"/>
                </a:solidFill>
                <a:latin typeface="Comic Sans MS" pitchFamily="66" charset="0"/>
              </a:rPr>
              <a:t>ETC. ETC.</a:t>
            </a:r>
          </a:p>
        </p:txBody>
      </p:sp>
      <p:graphicFrame>
        <p:nvGraphicFramePr>
          <p:cNvPr id="50203" name="Group 27"/>
          <p:cNvGraphicFramePr>
            <a:graphicFrameLocks noGrp="1"/>
          </p:cNvGraphicFramePr>
          <p:nvPr>
            <p:ph/>
          </p:nvPr>
        </p:nvGraphicFramePr>
        <p:xfrm>
          <a:off x="179388" y="4652963"/>
          <a:ext cx="8856662" cy="2030412"/>
        </p:xfrm>
        <a:graphic>
          <a:graphicData uri="http://schemas.openxmlformats.org/drawingml/2006/table">
            <a:tbl>
              <a:tblPr/>
              <a:tblGrid>
                <a:gridCol w="1771650"/>
                <a:gridCol w="1771650"/>
                <a:gridCol w="1770062"/>
                <a:gridCol w="1771650"/>
                <a:gridCol w="1771650"/>
              </a:tblGrid>
              <a:tr h="2030412">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Ailante</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54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Ailante ou faux vernis du Japon.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Acacia mangium ©Lisan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Acacia mangium</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 Benjamin Lisan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chemeClr val="folHlink"/>
                          </a:solidFill>
                          <a:effectLst/>
                          <a:latin typeface="Calibri" pitchFamily="34" charset="0"/>
                        </a:rPr>
                        <a:t>Mélia </a:t>
                      </a:r>
                      <a:r>
                        <a:rPr kumimoji="0" lang="fr-FR" sz="1200" b="0" i="0" u="none" strike="noStrike" cap="none" normalizeH="0" baseline="0" dirty="0" err="1" smtClean="0">
                          <a:ln>
                            <a:noFill/>
                          </a:ln>
                          <a:solidFill>
                            <a:schemeClr val="folHlink"/>
                          </a:solidFill>
                          <a:effectLst/>
                          <a:latin typeface="Calibri" pitchFamily="34" charset="0"/>
                        </a:rPr>
                        <a:t>azedarach</a:t>
                      </a:r>
                      <a:endParaRPr kumimoji="0" lang="fr-FR" sz="1200" b="0" i="0" u="none" strike="noStrike" cap="none" normalizeH="0" baseline="0" dirty="0" smtClean="0">
                        <a:ln>
                          <a:noFill/>
                        </a:ln>
                        <a:solidFill>
                          <a:schemeClr val="folHlink"/>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 Benjamin </a:t>
                      </a:r>
                      <a:r>
                        <a:rPr kumimoji="0" lang="fr-FR" sz="1200" b="0" i="0" u="none" strike="noStrike" cap="none" normalizeH="0" baseline="0" dirty="0" err="1" smtClean="0">
                          <a:ln>
                            <a:noFill/>
                          </a:ln>
                          <a:solidFill>
                            <a:srgbClr val="7030A0"/>
                          </a:solidFill>
                          <a:effectLst/>
                          <a:latin typeface="Calibri" pitchFamily="34" charset="0"/>
                        </a:rPr>
                        <a:t>Lisan</a:t>
                      </a:r>
                      <a:endParaRPr kumimoji="0" lang="fr-FR" sz="1200" b="0" i="0" u="none" strike="noStrike" cap="none" normalizeH="0" baseline="0" dirty="0" smtClean="0">
                        <a:ln>
                          <a:noFill/>
                        </a:ln>
                        <a:solidFill>
                          <a:srgbClr val="7030A0"/>
                        </a:solidFill>
                        <a:effectLst/>
                        <a:latin typeface="Calibri"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0196" name="Image 8" descr="fauxVernisDuJapon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4941888"/>
            <a:ext cx="144145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Image 9" descr="fauxVernisDuJapon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4797425"/>
            <a:ext cx="15303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Image 10" descr="arbre_fleurs_ros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850" y="4868863"/>
            <a:ext cx="165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9" name="Image 11" descr="cassiaMagnum2_s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9588" y="4881563"/>
            <a:ext cx="1524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0" name="Image 13" descr="cassiaMagnum1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300" y="4724400"/>
            <a:ext cx="13017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
          <p:cNvSpPr txBox="1">
            <a:spLocks noChangeArrowheads="1"/>
          </p:cNvSpPr>
          <p:nvPr/>
        </p:nvSpPr>
        <p:spPr bwMode="auto">
          <a:xfrm>
            <a:off x="1835697" y="2204864"/>
            <a:ext cx="7308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i="1" dirty="0" smtClean="0">
                <a:solidFill>
                  <a:srgbClr val="FF3399"/>
                </a:solidFill>
                <a:latin typeface="Calibri"/>
                <a:cs typeface="Calibri"/>
              </a:rPr>
              <a:t>↓</a:t>
            </a:r>
            <a:r>
              <a:rPr lang="fr-FR" i="1" dirty="0" smtClean="0">
                <a:solidFill>
                  <a:srgbClr val="FF3399"/>
                </a:solidFill>
              </a:rPr>
              <a:t>L’Ailante, étant une peste végétale, est une </a:t>
            </a:r>
            <a:r>
              <a:rPr lang="fr-FR" i="1" u="sng" dirty="0">
                <a:solidFill>
                  <a:srgbClr val="FF3399"/>
                </a:solidFill>
              </a:rPr>
              <a:t>fausse bonne </a:t>
            </a:r>
            <a:r>
              <a:rPr lang="fr-FR" i="1" u="sng" dirty="0" smtClean="0">
                <a:solidFill>
                  <a:srgbClr val="FF3399"/>
                </a:solidFill>
              </a:rPr>
              <a:t>idée</a:t>
            </a:r>
            <a:r>
              <a:rPr lang="fr-FR" i="1" dirty="0" smtClean="0">
                <a:solidFill>
                  <a:srgbClr val="FF3399"/>
                </a:solidFill>
              </a:rPr>
              <a:t>.</a:t>
            </a:r>
            <a:endParaRPr lang="fr-FR" i="1" dirty="0">
              <a:solidFill>
                <a:srgbClr val="FF339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188913"/>
            <a:ext cx="457200" cy="276225"/>
          </a:xfrm>
          <a:prstGeom prst="rect">
            <a:avLst/>
          </a:prstGeom>
          <a:noFill/>
        </p:spPr>
        <p:txBody>
          <a:bodyPr anchor="ctr"/>
          <a:lstStyle/>
          <a:p>
            <a:pPr algn="r" fontAlgn="auto">
              <a:spcBef>
                <a:spcPts val="0"/>
              </a:spcBef>
              <a:spcAft>
                <a:spcPts val="0"/>
              </a:spcAft>
              <a:defRPr/>
            </a:pPr>
            <a:fld id="{F3BE83C9-C65D-4DD5-BC24-46160AC52C0E}" type="slidenum">
              <a:rPr lang="fr-FR" sz="1200" b="0">
                <a:solidFill>
                  <a:schemeClr val="tx1">
                    <a:tint val="75000"/>
                  </a:schemeClr>
                </a:solidFill>
                <a:latin typeface="Times New Roman" pitchFamily="18" charset="0"/>
              </a:rPr>
              <a:pPr algn="r" fontAlgn="auto">
                <a:spcBef>
                  <a:spcPts val="0"/>
                </a:spcBef>
                <a:spcAft>
                  <a:spcPts val="0"/>
                </a:spcAft>
                <a:defRPr/>
              </a:pPr>
              <a:t>53</a:t>
            </a:fld>
            <a:endParaRPr lang="fr-FR" sz="1200" b="0" dirty="0">
              <a:solidFill>
                <a:schemeClr val="tx1">
                  <a:tint val="75000"/>
                </a:schemeClr>
              </a:solidFill>
              <a:latin typeface="Times New Roman" pitchFamily="18" charset="0"/>
            </a:endParaRPr>
          </a:p>
        </p:txBody>
      </p:sp>
      <p:sp>
        <p:nvSpPr>
          <p:cNvPr id="51203" name="ZoneTexte 3"/>
          <p:cNvSpPr txBox="1">
            <a:spLocks noChangeArrowheads="1"/>
          </p:cNvSpPr>
          <p:nvPr/>
        </p:nvSpPr>
        <p:spPr bwMode="auto">
          <a:xfrm>
            <a:off x="179388" y="981075"/>
            <a:ext cx="87153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10.13) </a:t>
            </a:r>
            <a:r>
              <a:rPr lang="fr-FR" sz="1600" u="sng">
                <a:solidFill>
                  <a:srgbClr val="660066"/>
                </a:solidFill>
                <a:latin typeface="Comic Sans MS" pitchFamily="66" charset="0"/>
              </a:rPr>
              <a:t>acacia mangium</a:t>
            </a:r>
            <a:r>
              <a:rPr lang="fr-FR"/>
              <a:t> </a:t>
            </a:r>
            <a:endParaRPr lang="fr-FR" b="0">
              <a:solidFill>
                <a:srgbClr val="660066"/>
              </a:solidFill>
              <a:latin typeface="Comic Sans MS" pitchFamily="66" charset="0"/>
            </a:endParaRPr>
          </a:p>
          <a:p>
            <a:pPr algn="just" eaLnBrk="1" hangingPunct="1"/>
            <a:endParaRPr lang="fr-FR" b="0">
              <a:solidFill>
                <a:srgbClr val="660066"/>
              </a:solidFill>
              <a:latin typeface="Comic Sans MS" pitchFamily="66" charset="0"/>
            </a:endParaRPr>
          </a:p>
          <a:p>
            <a:pPr algn="just" eaLnBrk="1" hangingPunct="1">
              <a:buFontTx/>
              <a:buChar char="•"/>
            </a:pPr>
            <a:r>
              <a:rPr lang="fr-FR" sz="1600">
                <a:solidFill>
                  <a:srgbClr val="660066"/>
                </a:solidFill>
                <a:latin typeface="Comic Sans MS" pitchFamily="66" charset="0"/>
              </a:rPr>
              <a:t>Il pousse très vite</a:t>
            </a:r>
            <a:r>
              <a:rPr lang="fr-FR" sz="1600" b="0">
                <a:solidFill>
                  <a:srgbClr val="660066"/>
                </a:solidFill>
                <a:latin typeface="Comic Sans MS" pitchFamily="66" charset="0"/>
              </a:rPr>
              <a:t> et peut atteindre 30 m. </a:t>
            </a:r>
            <a:endParaRPr lang="fr-FR" b="0">
              <a:solidFill>
                <a:srgbClr val="FF0000"/>
              </a:solidFill>
              <a:latin typeface="Comic Sans MS" pitchFamily="66" charset="0"/>
            </a:endParaRPr>
          </a:p>
          <a:p>
            <a:pPr algn="just" eaLnBrk="1" hangingPunct="1">
              <a:buFontTx/>
              <a:buChar char="•"/>
            </a:pPr>
            <a:r>
              <a:rPr lang="fr-FR" b="0">
                <a:solidFill>
                  <a:srgbClr val="FF0000"/>
                </a:solidFill>
                <a:latin typeface="Comic Sans MS" pitchFamily="66" charset="0"/>
              </a:rPr>
              <a:t>Il peut être invasif!</a:t>
            </a:r>
            <a:endParaRPr lang="fr-FR" sz="1600" b="0">
              <a:solidFill>
                <a:srgbClr val="660066"/>
              </a:solidFill>
              <a:latin typeface="Comic Sans MS" pitchFamily="66" charset="0"/>
            </a:endParaRPr>
          </a:p>
          <a:p>
            <a:pPr algn="just" eaLnBrk="1" hangingPunct="1">
              <a:buFontTx/>
              <a:buChar char="•"/>
            </a:pPr>
            <a:r>
              <a:rPr lang="fr-FR" sz="1600" b="0">
                <a:solidFill>
                  <a:schemeClr val="folHlink"/>
                </a:solidFill>
                <a:latin typeface="Comic Sans MS" pitchFamily="66" charset="0"/>
              </a:rPr>
              <a:t>Il a la particularité de fixer l'azote atmosphérique =&gt; destinés aux sols pauvres en azote.</a:t>
            </a:r>
          </a:p>
          <a:p>
            <a:pPr algn="just" eaLnBrk="1" hangingPunct="1">
              <a:buFontTx/>
              <a:buChar char="•"/>
            </a:pPr>
            <a:r>
              <a:rPr lang="fr-FR" sz="1600" b="0">
                <a:solidFill>
                  <a:schemeClr val="folHlink"/>
                </a:solidFill>
                <a:latin typeface="Comic Sans MS" pitchFamily="66" charset="0"/>
              </a:rPr>
              <a:t>Son bois permet de fabriquer du mobilier, des placages, du contreplaqué et des panneaux de particules. Il est aussi utilisé comme bois de construction léger, pour les encadrements l’huisserie, le renforcement de fenêtres, pour une utilisation extérieure, pour les poteaux (s’il est traité). Il peut servir de matière première pour la pâte à papier.</a:t>
            </a:r>
          </a:p>
          <a:p>
            <a:pPr algn="just" eaLnBrk="1" hangingPunct="1">
              <a:buFontTx/>
              <a:buChar char="•"/>
            </a:pPr>
            <a:r>
              <a:rPr lang="fr-FR" sz="1600" b="0">
                <a:solidFill>
                  <a:schemeClr val="folHlink"/>
                </a:solidFill>
                <a:latin typeface="Comic Sans MS" pitchFamily="66" charset="0"/>
              </a:rPr>
              <a:t>Il peut servir à fournir du fourrage. </a:t>
            </a:r>
          </a:p>
          <a:p>
            <a:pPr algn="just" eaLnBrk="1" hangingPunct="1">
              <a:buFontTx/>
              <a:buChar char="•"/>
            </a:pPr>
            <a:r>
              <a:rPr lang="fr-FR" sz="1600" b="0">
                <a:solidFill>
                  <a:schemeClr val="folHlink"/>
                </a:solidFill>
                <a:latin typeface="Comic Sans MS" pitchFamily="66" charset="0"/>
              </a:rPr>
              <a:t>Il peut servir</a:t>
            </a:r>
            <a:r>
              <a:rPr lang="fr-FR">
                <a:latin typeface="Comic Sans MS" pitchFamily="66" charset="0"/>
              </a:rPr>
              <a:t> </a:t>
            </a:r>
            <a:r>
              <a:rPr lang="fr-FR" sz="1600" b="0">
                <a:solidFill>
                  <a:schemeClr val="folHlink"/>
                </a:solidFill>
                <a:latin typeface="Comic Sans MS" pitchFamily="66" charset="0"/>
              </a:rPr>
              <a:t>pour la fabrication de linoléum, d’un succédané du caoutchouc,</a:t>
            </a:r>
            <a:r>
              <a:rPr lang="fr-FR" sz="1600">
                <a:solidFill>
                  <a:schemeClr val="folHlink"/>
                </a:solidFill>
                <a:latin typeface="Comic Sans MS" pitchFamily="66" charset="0"/>
              </a:rPr>
              <a:t> </a:t>
            </a:r>
            <a:r>
              <a:rPr lang="fr-FR" sz="1600" b="0">
                <a:solidFill>
                  <a:schemeClr val="folHlink"/>
                </a:solidFill>
                <a:latin typeface="Comic Sans MS" pitchFamily="66" charset="0"/>
              </a:rPr>
              <a:t>l'impression et l'encre d'estampage.</a:t>
            </a:r>
            <a:r>
              <a:rPr lang="fr-FR" sz="1600">
                <a:solidFill>
                  <a:schemeClr val="folHlink"/>
                </a:solidFill>
                <a:latin typeface="Comic Sans MS" pitchFamily="66" charset="0"/>
              </a:rPr>
              <a:t> </a:t>
            </a:r>
          </a:p>
          <a:p>
            <a:pPr algn="just" eaLnBrk="1" hangingPunct="1">
              <a:buFontTx/>
              <a:buChar char="•"/>
            </a:pPr>
            <a:r>
              <a:rPr lang="fr-FR" sz="1600" b="0">
                <a:solidFill>
                  <a:schemeClr val="folHlink"/>
                </a:solidFill>
                <a:latin typeface="Comic Sans MS" pitchFamily="66" charset="0"/>
              </a:rPr>
              <a:t> Pour climats tropicaux (plutôt humides).</a:t>
            </a:r>
          </a:p>
          <a:p>
            <a:pPr algn="just" eaLnBrk="1" hangingPunct="1">
              <a:buFontTx/>
              <a:buChar char="•"/>
            </a:pPr>
            <a:r>
              <a:rPr lang="fr-FR" sz="1600" b="0">
                <a:solidFill>
                  <a:schemeClr val="folHlink"/>
                </a:solidFill>
                <a:latin typeface="Comic Sans MS" pitchFamily="66" charset="0"/>
              </a:rPr>
              <a:t>peu attaqué par des maladies, sauf par endroits, </a:t>
            </a:r>
          </a:p>
          <a:p>
            <a:pPr algn="just" eaLnBrk="1" hangingPunct="1"/>
            <a:r>
              <a:rPr lang="fr-FR" sz="1600" b="0">
                <a:solidFill>
                  <a:schemeClr val="folHlink"/>
                </a:solidFill>
                <a:latin typeface="Comic Sans MS" pitchFamily="66" charset="0"/>
              </a:rPr>
              <a:t>par la </a:t>
            </a:r>
            <a:r>
              <a:rPr lang="fr-FR" sz="1600">
                <a:solidFill>
                  <a:schemeClr val="folHlink"/>
                </a:solidFill>
                <a:latin typeface="Comic Sans MS" pitchFamily="66" charset="0"/>
              </a:rPr>
              <a:t>pourriture du cœur</a:t>
            </a:r>
            <a:r>
              <a:rPr lang="fr-FR" sz="1600" b="0">
                <a:solidFill>
                  <a:schemeClr val="folHlink"/>
                </a:solidFill>
                <a:latin typeface="Comic Sans MS" pitchFamily="66" charset="0"/>
              </a:rPr>
              <a:t> (pourridié). Peut casser par vent fort.</a:t>
            </a:r>
            <a:endParaRPr lang="fr-FR" sz="1200" b="0">
              <a:solidFill>
                <a:schemeClr val="folHlink"/>
              </a:solidFill>
              <a:latin typeface="Comic Sans MS" pitchFamily="66" charset="0"/>
            </a:endParaRPr>
          </a:p>
          <a:p>
            <a:pPr algn="just" eaLnBrk="1" hangingPunct="1"/>
            <a:r>
              <a:rPr lang="fr-FR" sz="1200" b="0">
                <a:solidFill>
                  <a:schemeClr val="folHlink"/>
                </a:solidFill>
                <a:latin typeface="Comic Sans MS" pitchFamily="66" charset="0"/>
              </a:rPr>
              <a:t>Source : </a:t>
            </a:r>
            <a:r>
              <a:rPr lang="fr-FR" sz="1200" b="0">
                <a:latin typeface="Comic Sans MS" pitchFamily="66" charset="0"/>
                <a:hlinkClick r:id="rId2"/>
              </a:rPr>
              <a:t>http://hal.archives-ouvertes.fr/docs/00/42/92/82/PDF/Acacia-mangium.pdf</a:t>
            </a:r>
            <a:r>
              <a:rPr lang="fr-FR" sz="1200" b="0">
                <a:latin typeface="Comic Sans MS" pitchFamily="66" charset="0"/>
              </a:rPr>
              <a:t> </a:t>
            </a:r>
          </a:p>
        </p:txBody>
      </p:sp>
      <p:sp>
        <p:nvSpPr>
          <p:cNvPr id="2"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1205" name="AutoShape 9" descr="image002"/>
          <p:cNvSpPr>
            <a:spLocks noChangeAspect="1" noChangeArrowheads="1"/>
          </p:cNvSpPr>
          <p:nvPr/>
        </p:nvSpPr>
        <p:spPr bwMode="auto">
          <a:xfrm>
            <a:off x="3381375" y="2514600"/>
            <a:ext cx="19526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6" name="AutoShape 10" descr="image003"/>
          <p:cNvSpPr>
            <a:spLocks noChangeAspect="1" noChangeArrowheads="1"/>
          </p:cNvSpPr>
          <p:nvPr/>
        </p:nvSpPr>
        <p:spPr bwMode="auto">
          <a:xfrm>
            <a:off x="3381375" y="25146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7" name="AutoShape 11" descr="image004"/>
          <p:cNvSpPr>
            <a:spLocks noChangeAspect="1" noChangeArrowheads="1"/>
          </p:cNvSpPr>
          <p:nvPr/>
        </p:nvSpPr>
        <p:spPr bwMode="auto">
          <a:xfrm>
            <a:off x="3381375" y="2514600"/>
            <a:ext cx="23812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8" name="AutoShape 12" descr="image005"/>
          <p:cNvSpPr>
            <a:spLocks noChangeAspect="1" noChangeArrowheads="1"/>
          </p:cNvSpPr>
          <p:nvPr/>
        </p:nvSpPr>
        <p:spPr bwMode="auto">
          <a:xfrm>
            <a:off x="3381375" y="2514600"/>
            <a:ext cx="1676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9" name="AutoShape 8" descr="image001"/>
          <p:cNvSpPr>
            <a:spLocks noChangeAspect="1" noChangeArrowheads="1"/>
          </p:cNvSpPr>
          <p:nvPr/>
        </p:nvSpPr>
        <p:spPr bwMode="auto">
          <a:xfrm>
            <a:off x="3508375" y="256063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pic>
        <p:nvPicPr>
          <p:cNvPr id="51210" name="Picture 13" descr="acacia_mangnum_plantations_indonesie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4999038"/>
            <a:ext cx="20923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4" descr="acacia_mangium1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58958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5" descr="acacia_mangium2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925" y="4005263"/>
            <a:ext cx="19526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6" descr="acacia_mangium3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963" y="5013325"/>
            <a:ext cx="11557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7" descr="acacia_mangium4_vrille_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738" y="5084763"/>
            <a:ext cx="15319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5" name="Text Box 18"/>
          <p:cNvSpPr txBox="1">
            <a:spLocks noChangeArrowheads="1"/>
          </p:cNvSpPr>
          <p:nvPr/>
        </p:nvSpPr>
        <p:spPr bwMode="auto">
          <a:xfrm>
            <a:off x="1187450" y="6453188"/>
            <a:ext cx="2824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chemeClr val="folHlink"/>
                </a:solidFill>
              </a:rPr>
              <a:t>Plantation d’acacia mangium (Malaisie)</a:t>
            </a:r>
          </a:p>
        </p:txBody>
      </p:sp>
      <p:pic>
        <p:nvPicPr>
          <p:cNvPr id="51216" name="Picture 19" descr="acacia_mangium_sable_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688" y="620713"/>
            <a:ext cx="2495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Rectangle 20"/>
          <p:cNvSpPr>
            <a:spLocks noChangeArrowheads="1"/>
          </p:cNvSpPr>
          <p:nvPr/>
        </p:nvSpPr>
        <p:spPr bwMode="auto">
          <a:xfrm>
            <a:off x="3132138" y="908050"/>
            <a:ext cx="3494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chemeClr val="folHlink"/>
                </a:solidFill>
              </a:rPr>
              <a:t>Plantation de Acacia mangium sur sable blanc </a:t>
            </a:r>
            <a:r>
              <a:rPr lang="fr-FR" sz="1200" b="0">
                <a:solidFill>
                  <a:schemeClr val="folHlink"/>
                </a:solidFill>
                <a:cs typeface="Arial" charset="0"/>
              </a:rPr>
              <a:t>→</a:t>
            </a:r>
          </a:p>
        </p:txBody>
      </p:sp>
      <p:pic>
        <p:nvPicPr>
          <p:cNvPr id="51218" name="Picture 21" descr="acacia_mangium_feuil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825" y="5084763"/>
            <a:ext cx="977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22" descr="Acacia_mangium_fruits2_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4525" y="1196975"/>
            <a:ext cx="7191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Rectangle 23"/>
          <p:cNvSpPr>
            <a:spLocks noChangeArrowheads="1"/>
          </p:cNvSpPr>
          <p:nvPr/>
        </p:nvSpPr>
        <p:spPr bwMode="auto">
          <a:xfrm>
            <a:off x="4932363" y="1484313"/>
            <a:ext cx="70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chemeClr val="folHlink"/>
                </a:solidFill>
              </a:rPr>
              <a:t>fruits </a:t>
            </a:r>
            <a:r>
              <a:rPr lang="fr-FR" sz="1200" b="0">
                <a:solidFill>
                  <a:schemeClr val="folHlink"/>
                </a:solidFill>
                <a:cs typeface="Arial" charset="0"/>
              </a:rPr>
              <a:t>→</a:t>
            </a:r>
          </a:p>
        </p:txBody>
      </p:sp>
      <p:pic>
        <p:nvPicPr>
          <p:cNvPr id="51221" name="Picture 24" descr="acacia_mangium_bois_s_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1863" y="3860800"/>
            <a:ext cx="94297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 name="Espace réservé du numéro de diapositive 1"/>
          <p:cNvSpPr txBox="1">
            <a:spLocks noGrp="1"/>
          </p:cNvSpPr>
          <p:nvPr/>
        </p:nvSpPr>
        <p:spPr>
          <a:xfrm>
            <a:off x="8532813" y="188913"/>
            <a:ext cx="457200" cy="276225"/>
          </a:xfrm>
          <a:prstGeom prst="rect">
            <a:avLst/>
          </a:prstGeom>
          <a:noFill/>
        </p:spPr>
        <p:txBody>
          <a:bodyPr anchor="ctr"/>
          <a:lstStyle/>
          <a:p>
            <a:pPr algn="r" fontAlgn="auto">
              <a:spcBef>
                <a:spcPts val="0"/>
              </a:spcBef>
              <a:spcAft>
                <a:spcPts val="0"/>
              </a:spcAft>
              <a:defRPr/>
            </a:pPr>
            <a:fld id="{CCCE4FA6-A37C-4D2B-BEC1-572797DC9BDE}" type="slidenum">
              <a:rPr lang="fr-FR" sz="1200" b="0">
                <a:solidFill>
                  <a:schemeClr val="tx1">
                    <a:tint val="75000"/>
                  </a:schemeClr>
                </a:solidFill>
                <a:latin typeface="Times New Roman" pitchFamily="18" charset="0"/>
              </a:rPr>
              <a:pPr algn="r" fontAlgn="auto">
                <a:spcBef>
                  <a:spcPts val="0"/>
                </a:spcBef>
                <a:spcAft>
                  <a:spcPts val="0"/>
                </a:spcAft>
                <a:defRPr/>
              </a:pPr>
              <a:t>54</a:t>
            </a:fld>
            <a:endParaRPr lang="fr-FR" sz="1200" b="0" dirty="0">
              <a:solidFill>
                <a:schemeClr val="tx1">
                  <a:tint val="75000"/>
                </a:schemeClr>
              </a:solidFill>
              <a:latin typeface="Times New Roman" pitchFamily="18" charset="0"/>
            </a:endParaRPr>
          </a:p>
        </p:txBody>
      </p:sp>
      <p:sp>
        <p:nvSpPr>
          <p:cNvPr id="52228" name="ZoneTexte 3"/>
          <p:cNvSpPr txBox="1">
            <a:spLocks noChangeArrowheads="1"/>
          </p:cNvSpPr>
          <p:nvPr/>
        </p:nvSpPr>
        <p:spPr bwMode="auto">
          <a:xfrm>
            <a:off x="179388" y="981075"/>
            <a:ext cx="8715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10.14) </a:t>
            </a:r>
            <a:r>
              <a:rPr lang="fr-FR" u="sng">
                <a:solidFill>
                  <a:schemeClr val="folHlink"/>
                </a:solidFill>
                <a:latin typeface="Comic Sans MS" pitchFamily="66" charset="0"/>
              </a:rPr>
              <a:t>Mélia azedarach </a:t>
            </a:r>
            <a:r>
              <a:rPr lang="fr-FR" sz="1600" u="sng">
                <a:solidFill>
                  <a:schemeClr val="folHlink"/>
                </a:solidFill>
                <a:latin typeface="Comic Sans MS" pitchFamily="66" charset="0"/>
              </a:rPr>
              <a:t>(</a:t>
            </a:r>
            <a:r>
              <a:rPr lang="fr-FR" sz="1600" i="1" u="sng">
                <a:solidFill>
                  <a:schemeClr val="folHlink"/>
                </a:solidFill>
                <a:latin typeface="Comic Sans MS" pitchFamily="66" charset="0"/>
              </a:rPr>
              <a:t>lilas de Perse</a:t>
            </a:r>
            <a:r>
              <a:rPr lang="fr-FR" sz="1600" u="sng">
                <a:solidFill>
                  <a:schemeClr val="folHlink"/>
                </a:solidFill>
                <a:latin typeface="Comic Sans MS" pitchFamily="66" charset="0"/>
              </a:rPr>
              <a:t> ou </a:t>
            </a:r>
            <a:r>
              <a:rPr lang="fr-FR" sz="1600" i="1" u="sng">
                <a:solidFill>
                  <a:schemeClr val="folHlink"/>
                </a:solidFill>
                <a:latin typeface="Comic Sans MS" pitchFamily="66" charset="0"/>
              </a:rPr>
              <a:t>lilas des Indes ou arbre à chapelets)</a:t>
            </a:r>
            <a:r>
              <a:rPr lang="fr-FR" sz="1600">
                <a:latin typeface="Comic Sans MS" pitchFamily="66" charset="0"/>
              </a:rPr>
              <a:t> </a:t>
            </a:r>
            <a:endParaRPr lang="fr-FR" sz="1600" b="0">
              <a:solidFill>
                <a:srgbClr val="660066"/>
              </a:solidFill>
              <a:latin typeface="Comic Sans MS" pitchFamily="66" charset="0"/>
            </a:endParaRPr>
          </a:p>
          <a:p>
            <a:pPr algn="just" eaLnBrk="1" hangingPunct="1"/>
            <a:r>
              <a:rPr lang="fr-FR" sz="1600" b="0">
                <a:solidFill>
                  <a:srgbClr val="660066"/>
                </a:solidFill>
                <a:latin typeface="Comic Sans MS" pitchFamily="66" charset="0"/>
              </a:rPr>
              <a:t>(</a:t>
            </a:r>
            <a:r>
              <a:rPr lang="fr-FR" sz="1600" b="0" i="1">
                <a:solidFill>
                  <a:schemeClr val="folHlink"/>
                </a:solidFill>
                <a:latin typeface="Comic Sans MS" pitchFamily="66" charset="0"/>
              </a:rPr>
              <a:t>voandelaka</a:t>
            </a:r>
            <a:r>
              <a:rPr lang="fr-FR" sz="1600" b="0">
                <a:solidFill>
                  <a:schemeClr val="folHlink"/>
                </a:solidFill>
                <a:latin typeface="Comic Sans MS" pitchFamily="66" charset="0"/>
              </a:rPr>
              <a:t>  à Madagascar).</a:t>
            </a:r>
          </a:p>
          <a:p>
            <a:pPr algn="just" eaLnBrk="1" hangingPunct="1">
              <a:buFontTx/>
              <a:buChar char="•"/>
            </a:pPr>
            <a:r>
              <a:rPr lang="fr-FR" sz="1600" b="0">
                <a:solidFill>
                  <a:srgbClr val="660066"/>
                </a:solidFill>
                <a:latin typeface="Comic Sans MS" pitchFamily="66" charset="0"/>
              </a:rPr>
              <a:t> Il a </a:t>
            </a:r>
            <a:r>
              <a:rPr lang="fr-FR" sz="1600" b="0">
                <a:solidFill>
                  <a:schemeClr val="folHlink"/>
                </a:solidFill>
                <a:latin typeface="Comic Sans MS" pitchFamily="66" charset="0"/>
              </a:rPr>
              <a:t>un bois de haute qualité (résistant aux insectes xylophages, employée en ébénisterie et pour la confection d'instruments de musique), couleur du jaune, au brun et rouge foncé. Bois semblable au bois de </a:t>
            </a:r>
            <a:r>
              <a:rPr lang="fr-FR" sz="1600" b="0">
                <a:solidFill>
                  <a:schemeClr val="folHlink"/>
                </a:solidFill>
                <a:latin typeface="Comic Sans MS" pitchFamily="66" charset="0"/>
                <a:hlinkClick r:id="rId2" tooltip="blocked::http://fr.wikipedia.org/wiki/Teck&#10;Teck"/>
              </a:rPr>
              <a:t>teck</a:t>
            </a:r>
            <a:r>
              <a:rPr lang="fr-FR" sz="1600" b="0">
                <a:solidFill>
                  <a:schemeClr val="folHlink"/>
                </a:solidFill>
                <a:latin typeface="Comic Sans MS" pitchFamily="66" charset="0"/>
              </a:rPr>
              <a:t> (</a:t>
            </a:r>
            <a:r>
              <a:rPr lang="fr-FR" sz="1600" b="0" i="1">
                <a:solidFill>
                  <a:schemeClr val="folHlink"/>
                </a:solidFill>
                <a:latin typeface="Comic Sans MS" pitchFamily="66" charset="0"/>
              </a:rPr>
              <a:t>Tectona grandis</a:t>
            </a:r>
            <a:r>
              <a:rPr lang="fr-FR" sz="1600" b="0">
                <a:solidFill>
                  <a:schemeClr val="folHlink"/>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Contrairement autres espèces quasi-éteintes d'</a:t>
            </a:r>
            <a:r>
              <a:rPr lang="fr-FR" sz="1600" b="0">
                <a:solidFill>
                  <a:schemeClr val="folHlink"/>
                </a:solidFill>
                <a:latin typeface="Comic Sans MS" pitchFamily="66" charset="0"/>
                <a:hlinkClick r:id="rId3" tooltip="blocked::http://fr.wikipedia.org/wiki/Acajou&#10;Acajou"/>
              </a:rPr>
              <a:t>acajou</a:t>
            </a:r>
            <a:r>
              <a:rPr lang="fr-FR" sz="1600" b="0">
                <a:solidFill>
                  <a:schemeClr val="folHlink"/>
                </a:solidFill>
                <a:latin typeface="Comic Sans MS" pitchFamily="66" charset="0"/>
              </a:rPr>
              <a:t>, </a:t>
            </a:r>
            <a:r>
              <a:rPr lang="fr-FR" sz="1600">
                <a:solidFill>
                  <a:schemeClr val="folHlink"/>
                </a:solidFill>
                <a:latin typeface="Comic Sans MS" pitchFamily="66" charset="0"/>
              </a:rPr>
              <a:t>elle est sous-utilisée</a:t>
            </a:r>
            <a:r>
              <a:rPr lang="fr-FR" sz="1600" b="0">
                <a:solidFill>
                  <a:schemeClr val="folHlink"/>
                </a:solidFill>
                <a:latin typeface="Comic Sans MS" pitchFamily="66" charset="0"/>
              </a:rPr>
              <a:t>.</a:t>
            </a:r>
            <a:r>
              <a:rPr lang="fr-FR"/>
              <a:t> </a:t>
            </a:r>
          </a:p>
          <a:p>
            <a:pPr algn="just" eaLnBrk="1" hangingPunct="1">
              <a:buFontTx/>
              <a:buChar char="•"/>
            </a:pPr>
            <a:r>
              <a:rPr lang="fr-FR" sz="1600" b="0">
                <a:solidFill>
                  <a:schemeClr val="folHlink"/>
                </a:solidFill>
                <a:latin typeface="Comic Sans MS" pitchFamily="66" charset="0"/>
              </a:rPr>
              <a:t> </a:t>
            </a:r>
            <a:r>
              <a:rPr lang="fr-FR" sz="1600">
                <a:solidFill>
                  <a:schemeClr val="folHlink"/>
                </a:solidFill>
                <a:latin typeface="Comic Sans MS" pitchFamily="66" charset="0"/>
              </a:rPr>
              <a:t>C’est un arbre de reboisement en Chine, en Inde, en Amérique du Sud et Centrale</a:t>
            </a:r>
            <a:r>
              <a:rPr lang="fr-FR" sz="1600" b="0">
                <a:solidFill>
                  <a:schemeClr val="folHlink"/>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Ses feuilles </a:t>
            </a:r>
            <a:r>
              <a:rPr lang="fr-FR" sz="1600">
                <a:solidFill>
                  <a:srgbClr val="FF0000"/>
                </a:solidFill>
                <a:latin typeface="Comic Sans MS" pitchFamily="66" charset="0"/>
              </a:rPr>
              <a:t>toxiques</a:t>
            </a:r>
            <a:r>
              <a:rPr lang="fr-FR" sz="1600" b="0">
                <a:solidFill>
                  <a:schemeClr val="folHlink"/>
                </a:solidFill>
                <a:latin typeface="Comic Sans MS" pitchFamily="66" charset="0"/>
              </a:rPr>
              <a:t> sont utilisées comme un excellent </a:t>
            </a:r>
            <a:r>
              <a:rPr lang="fr-FR" sz="1600" b="0">
                <a:solidFill>
                  <a:schemeClr val="folHlink"/>
                </a:solidFill>
                <a:latin typeface="Comic Sans MS" pitchFamily="66" charset="0"/>
                <a:hlinkClick r:id="rId4" tooltip="blocked::http://fr.wikipedia.org/wiki/Insecticide&#10;Insecticide"/>
              </a:rPr>
              <a:t>insecticide</a:t>
            </a:r>
            <a:r>
              <a:rPr lang="fr-FR" sz="1600" b="0">
                <a:solidFill>
                  <a:schemeClr val="folHlink"/>
                </a:solidFill>
                <a:latin typeface="Comic Sans MS" pitchFamily="66" charset="0"/>
              </a:rPr>
              <a:t> (°) et c’est très bon répulsif à insectes, par exemple, avec une litière de ses feuilles dans une serre.</a:t>
            </a:r>
            <a:r>
              <a:rPr lang="fr-FR" sz="1600">
                <a:solidFill>
                  <a:schemeClr val="folHlink"/>
                </a:solidFill>
                <a:latin typeface="Comic Sans MS" pitchFamily="66" charset="0"/>
              </a:rPr>
              <a:t> </a:t>
            </a:r>
            <a:r>
              <a:rPr lang="fr-FR" sz="1200" b="0">
                <a:solidFill>
                  <a:schemeClr val="folHlink"/>
                </a:solidFill>
                <a:latin typeface="Comic Sans MS" pitchFamily="66" charset="0"/>
              </a:rPr>
              <a:t>(°) (contre </a:t>
            </a:r>
            <a:r>
              <a:rPr lang="fr-FR" sz="1200" b="0">
                <a:solidFill>
                  <a:schemeClr val="folHlink"/>
                </a:solidFill>
                <a:latin typeface="Comic Sans MS" pitchFamily="66" charset="0"/>
                <a:hlinkClick r:id="rId5" tooltip="blocked::http://fr.wikipedia.org/wiki/Puceron&#10;Puceron"/>
              </a:rPr>
              <a:t>pucerons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6" tooltip="blocked::http://fr.wikipedia.org/wiki/Chenille_(lÃ©pidoptÃ¨re)&#10;Chenille (lépidoptère)"/>
              </a:rPr>
              <a:t>chenilles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7" tooltip="blocked::http://fr.wikipedia.org/wiki/Mouche&#10;Mouche"/>
              </a:rPr>
              <a:t>mouches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8" tooltip="blocked::http://fr.wikipedia.org/wiki/Mineuse&#10;Mineuse"/>
              </a:rPr>
              <a:t>mineuses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9" tooltip="blocked::http://fr.wikipedia.org/wiki/Aleurode&#10;Aleurode"/>
              </a:rPr>
              <a:t>aleurodes</a:t>
            </a:r>
            <a:r>
              <a:rPr lang="fr-FR" sz="1200" b="0">
                <a:solidFill>
                  <a:schemeClr val="folHlink"/>
                </a:solidFill>
                <a:latin typeface="Comic Sans MS" pitchFamily="66" charset="0"/>
              </a:rPr>
              <a:t>, araignées rouges) et </a:t>
            </a:r>
            <a:r>
              <a:rPr lang="fr-FR" sz="1200" b="0">
                <a:solidFill>
                  <a:schemeClr val="folHlink"/>
                </a:solidFill>
                <a:latin typeface="Comic Sans MS" pitchFamily="66" charset="0"/>
                <a:hlinkClick r:id="rId10" tooltip="blocked::http://fr.wikipedia.org/wiki/Antifongique&#10;Antifongique"/>
              </a:rPr>
              <a:t>antifongique</a:t>
            </a:r>
            <a:r>
              <a:rPr lang="fr-FR" sz="1200" b="0">
                <a:solidFill>
                  <a:schemeClr val="folHlink"/>
                </a:solidFill>
                <a:latin typeface="Comic Sans MS" pitchFamily="66" charset="0"/>
              </a:rPr>
              <a:t> (contre l'</a:t>
            </a:r>
            <a:r>
              <a:rPr lang="fr-FR" sz="1200" b="0">
                <a:solidFill>
                  <a:schemeClr val="folHlink"/>
                </a:solidFill>
                <a:latin typeface="Comic Sans MS" pitchFamily="66" charset="0"/>
                <a:hlinkClick r:id="rId11" tooltip="blocked::http://fr.wikipedia.org/wiki/OÃ¯dium&#10;Oïdium"/>
              </a:rPr>
              <a:t>oïdium</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12" tooltip="blocked::http://fr.wikipedia.org/wiki/Fusariose&#10;Fusariose"/>
              </a:rPr>
              <a:t>fusariose</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13" tooltip="blocked::http://fr.wikipedia.org/wiki/Rouille_(maladie)&#10;Rouille (maladie)"/>
              </a:rPr>
              <a:t>rouille</a:t>
            </a:r>
            <a:r>
              <a:rPr lang="fr-FR" sz="1200" b="0">
                <a:solidFill>
                  <a:schemeClr val="folHlink"/>
                </a:solidFill>
                <a:latin typeface="Comic Sans MS" pitchFamily="66" charset="0"/>
              </a:rPr>
              <a:t>). </a:t>
            </a:r>
          </a:p>
          <a:p>
            <a:pPr algn="just" eaLnBrk="1" hangingPunct="1">
              <a:buFontTx/>
              <a:buChar char="•"/>
            </a:pPr>
            <a:r>
              <a:rPr lang="fr-FR" sz="1200" b="0">
                <a:solidFill>
                  <a:schemeClr val="folHlink"/>
                </a:solidFill>
                <a:latin typeface="Comic Sans MS" pitchFamily="66" charset="0"/>
              </a:rPr>
              <a:t> Ses graines présentant un trou en leur centre sont utilisées pour faire des chapelets ou des colliers de « perles ».</a:t>
            </a:r>
          </a:p>
          <a:p>
            <a:pPr algn="just" eaLnBrk="1" hangingPunct="1">
              <a:buFontTx/>
              <a:buChar char="•"/>
            </a:pPr>
            <a:r>
              <a:rPr lang="fr-FR" sz="1200" b="0">
                <a:solidFill>
                  <a:schemeClr val="folHlink"/>
                </a:solidFill>
                <a:latin typeface="Comic Sans MS" pitchFamily="66" charset="0"/>
              </a:rPr>
              <a:t> </a:t>
            </a:r>
            <a:r>
              <a:rPr lang="fr-FR" sz="1400" b="0">
                <a:solidFill>
                  <a:schemeClr val="folHlink"/>
                </a:solidFill>
                <a:latin typeface="Comic Sans MS" pitchFamily="66" charset="0"/>
              </a:rPr>
              <a:t>Parfois confondue avec le </a:t>
            </a:r>
            <a:r>
              <a:rPr lang="fr-FR" sz="1400" b="0">
                <a:solidFill>
                  <a:schemeClr val="folHlink"/>
                </a:solidFill>
                <a:latin typeface="Comic Sans MS" pitchFamily="66" charset="0"/>
                <a:hlinkClick r:id="rId14" tooltip="blocked::http://fr.wikipedia.org/wiki/Margousier&#10;Margousier"/>
              </a:rPr>
              <a:t>margousier</a:t>
            </a:r>
            <a:r>
              <a:rPr lang="fr-FR" sz="1400" b="0">
                <a:solidFill>
                  <a:schemeClr val="folHlink"/>
                </a:solidFill>
                <a:latin typeface="Comic Sans MS" pitchFamily="66" charset="0"/>
              </a:rPr>
              <a:t> ou neem (</a:t>
            </a:r>
            <a:r>
              <a:rPr lang="fr-FR" sz="1400" b="0" i="1">
                <a:solidFill>
                  <a:schemeClr val="folHlink"/>
                </a:solidFill>
                <a:latin typeface="Comic Sans MS" pitchFamily="66" charset="0"/>
              </a:rPr>
              <a:t>Azadirachta indica ou Azaderachta indica</a:t>
            </a:r>
            <a:r>
              <a:rPr lang="fr-FR" sz="1400" b="0">
                <a:solidFill>
                  <a:schemeClr val="folHlink"/>
                </a:solidFill>
                <a:latin typeface="Comic Sans MS" pitchFamily="66" charset="0"/>
              </a:rPr>
              <a:t>), mais ses feuilles ne sont pas aussi amères que le neem.</a:t>
            </a:r>
            <a:r>
              <a:rPr lang="fr-FR" sz="1400">
                <a:latin typeface="Comic Sans MS" pitchFamily="66" charset="0"/>
              </a:rPr>
              <a:t> </a:t>
            </a:r>
          </a:p>
        </p:txBody>
      </p:sp>
      <p:pic>
        <p:nvPicPr>
          <p:cNvPr id="52229" name="Picture 7" descr="melia_azedarach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1500" y="3933825"/>
            <a:ext cx="1276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descr="melia_azedarach_11_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0825" y="4221163"/>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9" descr="melia_azedarach_16_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48488" y="5086350"/>
            <a:ext cx="190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0" descr="melia_azedarach_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51500" y="4581525"/>
            <a:ext cx="1276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1" descr="melia_azedarach_ecorc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24525" y="5300663"/>
            <a:ext cx="1066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2" descr="Melia_azedarach3_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63938" y="52292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3" descr="220px-Melia_azederach0_s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5825" y="3933825"/>
            <a:ext cx="1466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4" descr="Melia_azedarach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24300" y="4149725"/>
            <a:ext cx="12858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459788" y="260350"/>
            <a:ext cx="457200" cy="276225"/>
          </a:xfrm>
          <a:prstGeom prst="rect">
            <a:avLst/>
          </a:prstGeom>
          <a:noFill/>
        </p:spPr>
        <p:txBody>
          <a:bodyPr anchor="ctr"/>
          <a:lstStyle/>
          <a:p>
            <a:pPr algn="r" fontAlgn="auto">
              <a:spcBef>
                <a:spcPts val="0"/>
              </a:spcBef>
              <a:spcAft>
                <a:spcPts val="0"/>
              </a:spcAft>
              <a:defRPr/>
            </a:pPr>
            <a:fld id="{1A4426D9-C07C-4393-865A-6533D93FC5E8}" type="slidenum">
              <a:rPr lang="fr-FR" sz="1200" b="0">
                <a:solidFill>
                  <a:schemeClr val="tx1">
                    <a:tint val="75000"/>
                  </a:schemeClr>
                </a:solidFill>
                <a:latin typeface="Times New Roman" pitchFamily="18" charset="0"/>
              </a:rPr>
              <a:pPr algn="r" fontAlgn="auto">
                <a:spcBef>
                  <a:spcPts val="0"/>
                </a:spcBef>
                <a:spcAft>
                  <a:spcPts val="0"/>
                </a:spcAft>
                <a:defRPr/>
              </a:pPr>
              <a:t>55</a:t>
            </a:fld>
            <a:endParaRPr lang="fr-FR" sz="1200" b="0" dirty="0">
              <a:solidFill>
                <a:schemeClr val="tx1">
                  <a:tint val="75000"/>
                </a:schemeClr>
              </a:solidFill>
              <a:latin typeface="Times New Roman" pitchFamily="18" charset="0"/>
            </a:endParaRPr>
          </a:p>
        </p:txBody>
      </p:sp>
      <p:sp>
        <p:nvSpPr>
          <p:cNvPr id="53252" name="Rectangle 5"/>
          <p:cNvSpPr>
            <a:spLocks noChangeArrowheads="1"/>
          </p:cNvSpPr>
          <p:nvPr/>
        </p:nvSpPr>
        <p:spPr bwMode="auto">
          <a:xfrm>
            <a:off x="142875" y="1000125"/>
            <a:ext cx="878681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2813"/>
            <a:r>
              <a:rPr lang="fr-FR" sz="1600" u="sng" dirty="0">
                <a:solidFill>
                  <a:srgbClr val="660066"/>
                </a:solidFill>
                <a:cs typeface="Arial" charset="0"/>
              </a:rPr>
              <a:t>10) Solution n°1: </a:t>
            </a:r>
            <a:r>
              <a:rPr lang="fr-FR" sz="1600" u="sng" dirty="0" err="1">
                <a:solidFill>
                  <a:srgbClr val="660066"/>
                </a:solidFill>
                <a:cs typeface="Arial" charset="0"/>
              </a:rPr>
              <a:t>reforester</a:t>
            </a:r>
            <a:r>
              <a:rPr lang="fr-FR" sz="1600" u="sng" dirty="0">
                <a:solidFill>
                  <a:srgbClr val="660066"/>
                </a:solidFill>
                <a:cs typeface="Arial" charset="0"/>
              </a:rPr>
              <a:t> avec des arbres à pousses rapides (suite)</a:t>
            </a:r>
          </a:p>
          <a:p>
            <a:pPr algn="just" defTabSz="912813"/>
            <a:endParaRPr lang="fr-FR" sz="1600" dirty="0">
              <a:solidFill>
                <a:srgbClr val="660066"/>
              </a:solidFill>
              <a:cs typeface="Arial" charset="0"/>
            </a:endParaRPr>
          </a:p>
          <a:p>
            <a:pPr algn="just" defTabSz="912813"/>
            <a:r>
              <a:rPr lang="fr-FR" sz="1600" dirty="0">
                <a:solidFill>
                  <a:srgbClr val="660066"/>
                </a:solidFill>
                <a:cs typeface="Arial" charset="0"/>
              </a:rPr>
              <a:t>10.11) Notions de sylviculture / de techniques de gestion des forêts (secondaires) </a:t>
            </a:r>
            <a:endParaRPr lang="fr-FR" sz="1600" b="0" dirty="0">
              <a:solidFill>
                <a:srgbClr val="7030A0"/>
              </a:solidFill>
              <a:cs typeface="Arial" charset="0"/>
            </a:endParaRPr>
          </a:p>
          <a:p>
            <a:pPr algn="just" defTabSz="912813">
              <a:buFont typeface="Arial" charset="0"/>
              <a:buChar char="•"/>
            </a:pPr>
            <a:r>
              <a:rPr lang="fr-FR" sz="1600" b="0" dirty="0">
                <a:solidFill>
                  <a:srgbClr val="7030A0"/>
                </a:solidFill>
                <a:cs typeface="Arial" charset="0"/>
              </a:rPr>
              <a:t> Différents types de gestion de forêt selon son but (bois chauffage, </a:t>
            </a:r>
            <a:r>
              <a:rPr lang="fr-FR" sz="1600" b="0" dirty="0" smtClean="0">
                <a:solidFill>
                  <a:srgbClr val="7030A0"/>
                </a:solidFill>
                <a:cs typeface="Arial" charset="0"/>
              </a:rPr>
              <a:t>d’œuvre…).</a:t>
            </a:r>
            <a:endParaRPr lang="fr-FR" sz="1600" b="0" dirty="0">
              <a:solidFill>
                <a:srgbClr val="7030A0"/>
              </a:solidFill>
              <a:cs typeface="Arial" charset="0"/>
            </a:endParaRPr>
          </a:p>
          <a:p>
            <a:pPr algn="just" defTabSz="912813">
              <a:buFont typeface="Arial" charset="0"/>
              <a:buChar char="•"/>
            </a:pPr>
            <a:r>
              <a:rPr lang="fr-FR" sz="1600" b="0" dirty="0">
                <a:solidFill>
                  <a:srgbClr val="7030A0"/>
                </a:solidFill>
                <a:cs typeface="Arial" charset="0"/>
              </a:rPr>
              <a:t>Réduire la « </a:t>
            </a:r>
            <a:r>
              <a:rPr lang="fr-FR" sz="1600" b="0" i="1" dirty="0">
                <a:solidFill>
                  <a:srgbClr val="7030A0"/>
                </a:solidFill>
                <a:cs typeface="Arial" charset="0"/>
              </a:rPr>
              <a:t>révolution</a:t>
            </a:r>
            <a:r>
              <a:rPr lang="fr-FR" sz="1600" b="0" dirty="0">
                <a:solidFill>
                  <a:srgbClr val="7030A0"/>
                </a:solidFill>
                <a:cs typeface="Arial" charset="0"/>
              </a:rPr>
              <a:t> » entre plantation &amp; coupe, prévenir aléas clim., maladie…</a:t>
            </a:r>
          </a:p>
          <a:p>
            <a:pPr algn="just" defTabSz="912813">
              <a:buFont typeface="Arial" charset="0"/>
              <a:buChar char="•"/>
            </a:pPr>
            <a:r>
              <a:rPr lang="fr-FR" sz="1600" b="0" dirty="0">
                <a:solidFill>
                  <a:srgbClr val="7030A0"/>
                </a:solidFill>
                <a:cs typeface="Arial" charset="0"/>
              </a:rPr>
              <a:t>Prélèvement des arbres susceptibles de mourir ou de se dégrader ... par élagage des branches, taille, </a:t>
            </a:r>
            <a:r>
              <a:rPr lang="fr-FR" sz="1600" b="0" i="1" dirty="0">
                <a:solidFill>
                  <a:srgbClr val="7030A0"/>
                </a:solidFill>
                <a:cs typeface="Arial" charset="0"/>
              </a:rPr>
              <a:t>éclaircie</a:t>
            </a:r>
            <a:r>
              <a:rPr lang="fr-FR" sz="1600" b="0" dirty="0">
                <a:solidFill>
                  <a:srgbClr val="7030A0"/>
                </a:solidFill>
                <a:cs typeface="Arial" charset="0"/>
              </a:rPr>
              <a:t> (en diminuant </a:t>
            </a:r>
            <a:r>
              <a:rPr lang="fr-FR" sz="1600" b="0" dirty="0" smtClean="0">
                <a:solidFill>
                  <a:srgbClr val="7030A0"/>
                </a:solidFill>
                <a:cs typeface="Arial" charset="0"/>
              </a:rPr>
              <a:t>le nombre d’arbres par parcelles, </a:t>
            </a:r>
            <a:r>
              <a:rPr lang="fr-FR" sz="1600" b="0" dirty="0">
                <a:solidFill>
                  <a:srgbClr val="7030A0"/>
                </a:solidFill>
                <a:cs typeface="Arial" charset="0"/>
              </a:rPr>
              <a:t>par élimination d'arbres proches), </a:t>
            </a:r>
            <a:r>
              <a:rPr lang="fr-FR" sz="1600" b="0" dirty="0" smtClean="0">
                <a:solidFill>
                  <a:srgbClr val="7030A0"/>
                </a:solidFill>
                <a:cs typeface="Arial" charset="0"/>
              </a:rPr>
              <a:t>par </a:t>
            </a:r>
            <a:r>
              <a:rPr lang="fr-FR" sz="1600" b="0" i="1" dirty="0" smtClean="0">
                <a:solidFill>
                  <a:srgbClr val="7030A0"/>
                </a:solidFill>
                <a:cs typeface="Arial" charset="0"/>
              </a:rPr>
              <a:t>dépressage</a:t>
            </a:r>
            <a:r>
              <a:rPr lang="fr-FR" sz="1600" b="0" dirty="0" smtClean="0">
                <a:solidFill>
                  <a:srgbClr val="7030A0"/>
                </a:solidFill>
                <a:cs typeface="Arial" charset="0"/>
              </a:rPr>
              <a:t> </a:t>
            </a:r>
            <a:r>
              <a:rPr lang="fr-FR" sz="1600" b="0" dirty="0">
                <a:solidFill>
                  <a:srgbClr val="7030A0"/>
                </a:solidFill>
                <a:cs typeface="Arial" charset="0"/>
              </a:rPr>
              <a:t>(avec coupes moins différentiées), </a:t>
            </a:r>
            <a:r>
              <a:rPr lang="fr-FR" sz="1600" b="0" dirty="0" smtClean="0">
                <a:solidFill>
                  <a:srgbClr val="7030A0"/>
                </a:solidFill>
                <a:cs typeface="Arial" charset="0"/>
              </a:rPr>
              <a:t>par </a:t>
            </a:r>
            <a:r>
              <a:rPr lang="fr-FR" sz="1600" b="0" i="1" dirty="0" smtClean="0">
                <a:solidFill>
                  <a:srgbClr val="7030A0"/>
                </a:solidFill>
                <a:cs typeface="Arial" charset="0"/>
              </a:rPr>
              <a:t>abattage</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techniques de fertilisations naturelles des sols (semis-directs …).</a:t>
            </a:r>
          </a:p>
          <a:p>
            <a:pPr algn="just" defTabSz="912813">
              <a:buFont typeface="Arial" charset="0"/>
              <a:buChar char="•"/>
            </a:pPr>
            <a:r>
              <a:rPr lang="fr-FR" sz="1600" b="0" i="1" dirty="0" err="1">
                <a:solidFill>
                  <a:srgbClr val="7030A0"/>
                </a:solidFill>
                <a:cs typeface="Arial" charset="0"/>
              </a:rPr>
              <a:t>Mycorhization</a:t>
            </a:r>
            <a:r>
              <a:rPr lang="fr-FR" sz="1600" b="0" dirty="0">
                <a:solidFill>
                  <a:srgbClr val="7030A0"/>
                </a:solidFill>
                <a:cs typeface="Arial" charset="0"/>
              </a:rPr>
              <a:t> (associations symbiotiques avec champignons) pour rendement </a:t>
            </a:r>
            <a:r>
              <a:rPr lang="fr-FR" sz="1600" b="0" dirty="0">
                <a:solidFill>
                  <a:srgbClr val="7030A0"/>
                </a:solidFill>
                <a:cs typeface="Arial" charset="0"/>
                <a:sym typeface="Symbol" pitchFamily="18" charset="2"/>
              </a:rPr>
              <a:t></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Rendre les forêts hétérogènes en structure, en essences, au niveau de l’âge des peuplements et géographique, pour permettre leur meilleure résistance aux aléas.</a:t>
            </a:r>
          </a:p>
          <a:p>
            <a:pPr algn="just" defTabSz="912813">
              <a:buFont typeface="Arial" charset="0"/>
              <a:buChar char="•"/>
            </a:pPr>
            <a:r>
              <a:rPr lang="fr-FR" sz="1600" b="0" dirty="0">
                <a:solidFill>
                  <a:srgbClr val="7030A0"/>
                </a:solidFill>
                <a:cs typeface="Arial" charset="0"/>
              </a:rPr>
              <a:t>Importance </a:t>
            </a:r>
            <a:r>
              <a:rPr lang="fr-FR" sz="1600" b="0" i="1" dirty="0">
                <a:solidFill>
                  <a:srgbClr val="7030A0"/>
                </a:solidFill>
                <a:cs typeface="Arial" charset="0"/>
              </a:rPr>
              <a:t>débroussaillage</a:t>
            </a:r>
            <a:r>
              <a:rPr lang="fr-FR" sz="1600" b="0" dirty="0">
                <a:solidFill>
                  <a:srgbClr val="7030A0"/>
                </a:solidFill>
                <a:cs typeface="Arial" charset="0"/>
              </a:rPr>
              <a:t>, </a:t>
            </a:r>
            <a:r>
              <a:rPr lang="fr-FR" sz="1600" b="0" i="1" dirty="0">
                <a:solidFill>
                  <a:srgbClr val="7030A0"/>
                </a:solidFill>
                <a:cs typeface="Arial" charset="0"/>
              </a:rPr>
              <a:t>coupe-feux</a:t>
            </a:r>
            <a:r>
              <a:rPr lang="fr-FR" sz="1600" b="0" dirty="0">
                <a:solidFill>
                  <a:srgbClr val="7030A0"/>
                </a:solidFill>
                <a:cs typeface="Arial" charset="0"/>
              </a:rPr>
              <a:t>, irrigation, entretien </a:t>
            </a:r>
            <a:r>
              <a:rPr lang="fr-FR" sz="1600" b="0" i="1" dirty="0">
                <a:solidFill>
                  <a:srgbClr val="7030A0"/>
                </a:solidFill>
                <a:cs typeface="Arial" charset="0"/>
              </a:rPr>
              <a:t>forêt jardinée</a:t>
            </a:r>
            <a:r>
              <a:rPr lang="fr-FR" sz="1600" b="0" dirty="0">
                <a:solidFill>
                  <a:srgbClr val="7030A0"/>
                </a:solidFill>
                <a:cs typeface="Arial" charset="0"/>
              </a:rPr>
              <a:t>, choix des troncs à couper (en fonction de l’âge, des maladies, « aération » de la parcelle, ensoleillement).</a:t>
            </a:r>
          </a:p>
          <a:p>
            <a:pPr algn="just" defTabSz="912813">
              <a:buFont typeface="Arial" charset="0"/>
              <a:buChar char="•"/>
            </a:pPr>
            <a:r>
              <a:rPr lang="fr-FR" sz="1600" b="0" dirty="0">
                <a:solidFill>
                  <a:srgbClr val="7030A0"/>
                </a:solidFill>
                <a:cs typeface="Arial" charset="0"/>
              </a:rPr>
              <a:t>Importance de </a:t>
            </a:r>
            <a:r>
              <a:rPr lang="fr-FR" sz="1600" b="0" i="1" dirty="0">
                <a:solidFill>
                  <a:srgbClr val="7030A0"/>
                </a:solidFill>
                <a:cs typeface="Arial" charset="0"/>
              </a:rPr>
              <a:t>l’élagage</a:t>
            </a:r>
            <a:r>
              <a:rPr lang="fr-FR" sz="1600" b="0" dirty="0">
                <a:solidFill>
                  <a:srgbClr val="7030A0"/>
                </a:solidFill>
                <a:cs typeface="Arial" charset="0"/>
              </a:rPr>
              <a:t> des branches (pour obtenir troncs droits, éviter les nœuds), jusqu’à quelle hauteur  (et nombre de branches à) élaguer ? </a:t>
            </a:r>
            <a:r>
              <a:rPr lang="fr-FR" sz="1600" b="0" i="1" dirty="0">
                <a:solidFill>
                  <a:srgbClr val="7030A0"/>
                </a:solidFill>
                <a:cs typeface="Arial" charset="0"/>
              </a:rPr>
              <a:t>Chemins d’accès </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Importance stockage rapide et soins des troncs coupés (pour éviter </a:t>
            </a:r>
            <a:r>
              <a:rPr lang="fr-FR" sz="1600" b="0" dirty="0" smtClean="0">
                <a:solidFill>
                  <a:srgbClr val="7030A0"/>
                </a:solidFill>
                <a:cs typeface="Arial" charset="0"/>
              </a:rPr>
              <a:t>champignons, maladies). </a:t>
            </a:r>
            <a:endParaRPr lang="fr-FR" sz="1600" b="0" dirty="0">
              <a:solidFill>
                <a:srgbClr val="7030A0"/>
              </a:solidFill>
              <a:cs typeface="Arial" charset="0"/>
            </a:endParaRPr>
          </a:p>
        </p:txBody>
      </p:sp>
      <p:pic>
        <p:nvPicPr>
          <p:cNvPr id="53253" name="Image 6" descr="abatt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5286375"/>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7" descr="depressage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6143625"/>
            <a:ext cx="822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Image 8" descr="depressag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0188" y="5286375"/>
            <a:ext cx="6318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Image 9" descr="elagage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438" y="5286375"/>
            <a:ext cx="6858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10" descr="elagage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250" y="5286375"/>
            <a:ext cx="1112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Image 11" descr="elagag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688" y="5286375"/>
            <a:ext cx="7540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Image 12" descr="elagage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4938" y="5286375"/>
            <a:ext cx="5953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Image 13" descr="depressage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1875" y="6215063"/>
            <a:ext cx="898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4" descr="entretien-img2-thumb.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7875" y="5286375"/>
            <a:ext cx="10064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Image 15" descr="images.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7400" y="6088063"/>
            <a:ext cx="1028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Image 14" descr="coupe branches Fiskars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0700" y="4995863"/>
            <a:ext cx="1003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Image 16" descr="Coupe branches Fiskars1.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9925" y="535622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Image 18" descr="coupe branches Fiskars4bis.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9925" y="563563"/>
            <a:ext cx="194468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6" name="ZoneTexte 19"/>
          <p:cNvSpPr txBox="1">
            <a:spLocks noChangeArrowheads="1"/>
          </p:cNvSpPr>
          <p:nvPr/>
        </p:nvSpPr>
        <p:spPr bwMode="auto">
          <a:xfrm>
            <a:off x="6948488" y="6580188"/>
            <a:ext cx="2071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a:t>
            </a:r>
            <a:r>
              <a:rPr lang="fr-FR" sz="1200" b="0">
                <a:solidFill>
                  <a:srgbClr val="7030A0"/>
                </a:solidFill>
              </a:rPr>
              <a:t>Coupe-branche Fiskars ©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4275" name="ZoneTexte 3"/>
          <p:cNvSpPr txBox="1">
            <a:spLocks noChangeArrowheads="1"/>
          </p:cNvSpPr>
          <p:nvPr/>
        </p:nvSpPr>
        <p:spPr bwMode="auto">
          <a:xfrm>
            <a:off x="0" y="85725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10.11) Bonne gestion de la forêt (suite)</a:t>
            </a:r>
            <a:r>
              <a:rPr lang="fr-FR">
                <a:solidFill>
                  <a:srgbClr val="660066"/>
                </a:solidFill>
                <a:cs typeface="Arial" charset="0"/>
              </a:rPr>
              <a:t> : a) </a:t>
            </a:r>
            <a:r>
              <a:rPr lang="fr-FR" sz="1400">
                <a:solidFill>
                  <a:srgbClr val="660066"/>
                </a:solidFill>
                <a:cs typeface="Arial" charset="0"/>
              </a:rPr>
              <a:t>coupe-feux, réservoir d’eau, débroussaillage... :</a:t>
            </a:r>
            <a:endParaRPr lang="fr-FR" sz="1400" b="0">
              <a:solidFill>
                <a:srgbClr val="660066"/>
              </a:solidFill>
              <a:cs typeface="Arial" charset="0"/>
            </a:endParaRPr>
          </a:p>
        </p:txBody>
      </p:sp>
      <p:graphicFrame>
        <p:nvGraphicFramePr>
          <p:cNvPr id="4" name="Group 37"/>
          <p:cNvGraphicFramePr>
            <a:graphicFrameLocks/>
          </p:cNvGraphicFramePr>
          <p:nvPr/>
        </p:nvGraphicFramePr>
        <p:xfrm>
          <a:off x="250825" y="1341438"/>
          <a:ext cx="8713788" cy="5437187"/>
        </p:xfrm>
        <a:graphic>
          <a:graphicData uri="http://schemas.openxmlformats.org/drawingml/2006/table">
            <a:tbl>
              <a:tblPr/>
              <a:tblGrid>
                <a:gridCol w="4694238"/>
                <a:gridCol w="4019550"/>
              </a:tblGrid>
              <a:tr h="2447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Installer des coupes feux découpant la forêt en parcelles (pour  la lutte contre le feu).</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Débroussailler régulièrement les sous-bois (pour la lutte contre le feu).</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926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Installer des réservoirs d’eau (pour l’irrigation et la lutte contre le feu)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Étanchéité réalisée avec une couche d’argile ou un géotextile étanche.</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Construction de digues pour faire des retenues d’eau ou des barrages</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(Tout dépend du régime pluviométrique, de celui des crues et de la porosité du sol, en locale).</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endParaRP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4287" name="Picture 35" descr="coupeF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557338"/>
            <a:ext cx="38893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38" descr="debroussaill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1557338"/>
            <a:ext cx="28082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39" descr="Rangiroa2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4221163"/>
            <a:ext cx="3744912"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40" descr="dig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063" y="4429125"/>
            <a:ext cx="38163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1"/>
          <p:cNvSpPr txBox="1">
            <a:spLocks noGrp="1"/>
          </p:cNvSpPr>
          <p:nvPr/>
        </p:nvSpPr>
        <p:spPr>
          <a:xfrm>
            <a:off x="8532813" y="285750"/>
            <a:ext cx="396875" cy="285750"/>
          </a:xfrm>
          <a:prstGeom prst="rect">
            <a:avLst/>
          </a:prstGeom>
          <a:noFill/>
        </p:spPr>
        <p:txBody>
          <a:bodyPr anchor="ctr"/>
          <a:lstStyle/>
          <a:p>
            <a:pPr algn="r" fontAlgn="auto">
              <a:spcBef>
                <a:spcPts val="0"/>
              </a:spcBef>
              <a:spcAft>
                <a:spcPts val="0"/>
              </a:spcAft>
              <a:defRPr/>
            </a:pPr>
            <a:fld id="{20C57602-E3CF-46F1-9163-5F39D99AE640}" type="slidenum">
              <a:rPr lang="fr-FR" sz="1200" b="0">
                <a:solidFill>
                  <a:schemeClr val="tx1">
                    <a:tint val="75000"/>
                  </a:schemeClr>
                </a:solidFill>
                <a:latin typeface="Times New Roman" pitchFamily="18" charset="0"/>
              </a:rPr>
              <a:pPr algn="r" fontAlgn="auto">
                <a:spcBef>
                  <a:spcPts val="0"/>
                </a:spcBef>
                <a:spcAft>
                  <a:spcPts val="0"/>
                </a:spcAft>
                <a:defRPr/>
              </a:pPr>
              <a:t>56</a:t>
            </a:fld>
            <a:endParaRPr lang="fr-FR" sz="1200" b="0" dirty="0">
              <a:solidFill>
                <a:schemeClr val="tx1">
                  <a:tint val="75000"/>
                </a:schemeClr>
              </a:solidFill>
              <a:latin typeface="Times New Roman" pitchFamily="18" charset="0"/>
            </a:endParaRPr>
          </a:p>
        </p:txBody>
      </p:sp>
      <p:sp>
        <p:nvSpPr>
          <p:cNvPr id="54292" name="ZoneTexte 9"/>
          <p:cNvSpPr txBox="1">
            <a:spLocks noChangeArrowheads="1"/>
          </p:cNvSpPr>
          <p:nvPr/>
        </p:nvSpPr>
        <p:spPr bwMode="auto">
          <a:xfrm rot="-5400000">
            <a:off x="-278606" y="2493169"/>
            <a:ext cx="1517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6"/>
              </a:rPr>
              <a:t>www.omafra.gov.on.ca</a:t>
            </a:r>
            <a:r>
              <a:rPr lang="fr-FR" sz="1000" b="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5299" name="ZoneTexte 3"/>
          <p:cNvSpPr txBox="1">
            <a:spLocks noChangeArrowheads="1"/>
          </p:cNvSpPr>
          <p:nvPr/>
        </p:nvSpPr>
        <p:spPr bwMode="auto">
          <a:xfrm>
            <a:off x="214313" y="908050"/>
            <a:ext cx="8929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10.11) Bonne gestion de la forêt</a:t>
            </a:r>
            <a:r>
              <a:rPr lang="fr-FR" b="0" u="sng">
                <a:solidFill>
                  <a:srgbClr val="660066"/>
                </a:solidFill>
                <a:latin typeface="Comic Sans MS" pitchFamily="66" charset="0"/>
              </a:rPr>
              <a:t> (suite)</a:t>
            </a:r>
            <a:r>
              <a:rPr lang="fr-FR" b="0">
                <a:solidFill>
                  <a:srgbClr val="660066"/>
                </a:solidFill>
                <a:latin typeface="Comic Sans MS" pitchFamily="66" charset="0"/>
              </a:rPr>
              <a:t> : </a:t>
            </a:r>
          </a:p>
          <a:p>
            <a:pPr algn="just" eaLnBrk="1" hangingPunct="1"/>
            <a:endParaRPr lang="fr-FR" b="0">
              <a:solidFill>
                <a:srgbClr val="660066"/>
              </a:solidFill>
              <a:latin typeface="Comic Sans MS" pitchFamily="66" charset="0"/>
            </a:endParaRPr>
          </a:p>
          <a:p>
            <a:pPr algn="just" eaLnBrk="1" hangingPunct="1"/>
            <a:r>
              <a:rPr lang="fr-FR" b="0">
                <a:solidFill>
                  <a:srgbClr val="660066"/>
                </a:solidFill>
                <a:latin typeface="Comic Sans MS" pitchFamily="66" charset="0"/>
              </a:rPr>
              <a:t>b) </a:t>
            </a:r>
            <a:r>
              <a:rPr lang="fr-FR">
                <a:solidFill>
                  <a:srgbClr val="660066"/>
                </a:solidFill>
                <a:latin typeface="Comic Sans MS" pitchFamily="66" charset="0"/>
              </a:rPr>
              <a:t>Ouvrages anti-ravinements, protections </a:t>
            </a:r>
            <a:r>
              <a:rPr lang="fr-FR" b="0">
                <a:solidFill>
                  <a:srgbClr val="660066"/>
                </a:solidFill>
                <a:latin typeface="Comic Sans MS" pitchFamily="66" charset="0"/>
              </a:rPr>
              <a:t>:</a:t>
            </a:r>
            <a:endParaRPr lang="fr-FR" b="0" u="sng">
              <a:solidFill>
                <a:srgbClr val="660066"/>
              </a:solidFill>
              <a:latin typeface="Comic Sans MS" pitchFamily="66" charset="0"/>
            </a:endParaRPr>
          </a:p>
        </p:txBody>
      </p:sp>
      <p:graphicFrame>
        <p:nvGraphicFramePr>
          <p:cNvPr id="4" name="Tableau 3"/>
          <p:cNvGraphicFramePr>
            <a:graphicFrameLocks noGrp="1"/>
          </p:cNvGraphicFramePr>
          <p:nvPr/>
        </p:nvGraphicFramePr>
        <p:xfrm>
          <a:off x="212725" y="1928813"/>
          <a:ext cx="8786813" cy="2714625"/>
        </p:xfrm>
        <a:graphic>
          <a:graphicData uri="http://schemas.openxmlformats.org/drawingml/2006/table">
            <a:tbl>
              <a:tblPr/>
              <a:tblGrid>
                <a:gridCol w="3643307"/>
                <a:gridCol w="5143506"/>
              </a:tblGrid>
              <a:tr h="27146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sng" strike="noStrike" cap="none" normalizeH="0" baseline="0" dirty="0" smtClean="0">
                          <a:ln>
                            <a:noFill/>
                          </a:ln>
                          <a:solidFill>
                            <a:srgbClr val="660066"/>
                          </a:solidFill>
                          <a:effectLst/>
                          <a:latin typeface="Calibri" pitchFamily="34" charset="0"/>
                          <a:ea typeface="Calibri" pitchFamily="34" charset="0"/>
                          <a:cs typeface="Times New Roman" pitchFamily="18" charset="0"/>
                        </a:rPr>
                        <a:t>Lutte contre le ravinement </a:t>
                      </a: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 voie d'eau tapissée  gazon dense, pente &lt; 5% et chenal large &gt; à 3 m</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dirty="0" smtClean="0">
                          <a:ln>
                            <a:noFill/>
                          </a:ln>
                          <a:solidFill>
                            <a:schemeClr val="folHlink"/>
                          </a:solidFill>
                          <a:effectLst/>
                          <a:latin typeface="Calibri" pitchFamily="34" charset="0"/>
                          <a:ea typeface="Calibri" pitchFamily="34" charset="0"/>
                          <a:cs typeface="Times New Roman" pitchFamily="18" charset="0"/>
                        </a:rPr>
                        <a:t>Note : La forêt, par ses racines, parvenue à  l’âge adulte, contribue elle-même à la lutte contre le ravinement.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Lutte contre le ravinement par 1) déversoir empierré, 2) structure de rupture de pente, absorbant l'énergie de l'eau en mouvement (si pente &gt; 5 à 10 %)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1) déversoir empierré             2) structure de rupture de pente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5308" name="Image 5" descr="ravineFig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13" y="2857500"/>
            <a:ext cx="23749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6" descr="ravineF4.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0" y="3000375"/>
            <a:ext cx="2255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Image 7" descr="ravineF5.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3000375"/>
            <a:ext cx="22780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603D89BC-9C3C-4CAA-8CA8-D31C2C62177B}" type="slidenum">
              <a:rPr lang="fr-FR" sz="1200" b="0">
                <a:solidFill>
                  <a:schemeClr val="tx1">
                    <a:tint val="75000"/>
                  </a:schemeClr>
                </a:solidFill>
                <a:latin typeface="Times New Roman" pitchFamily="18" charset="0"/>
              </a:rPr>
              <a:pPr algn="r" fontAlgn="auto">
                <a:spcBef>
                  <a:spcPts val="0"/>
                </a:spcBef>
                <a:spcAft>
                  <a:spcPts val="0"/>
                </a:spcAft>
                <a:defRPr/>
              </a:pPr>
              <a:t>57</a:t>
            </a:fld>
            <a:endParaRPr lang="fr-FR" sz="1200" b="0" dirty="0">
              <a:solidFill>
                <a:schemeClr val="tx1">
                  <a:tint val="75000"/>
                </a:schemeClr>
              </a:solidFill>
              <a:latin typeface="Times New Roman" pitchFamily="18" charset="0"/>
            </a:endParaRPr>
          </a:p>
        </p:txBody>
      </p:sp>
      <p:sp>
        <p:nvSpPr>
          <p:cNvPr id="55312" name="ZoneTexte 27"/>
          <p:cNvSpPr txBox="1">
            <a:spLocks noChangeArrowheads="1"/>
          </p:cNvSpPr>
          <p:nvPr/>
        </p:nvSpPr>
        <p:spPr bwMode="auto">
          <a:xfrm rot="-5400000">
            <a:off x="-201612" y="3713162"/>
            <a:ext cx="1504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5"/>
              </a:rPr>
              <a:t>www.omafra.gov.on.ca</a:t>
            </a:r>
            <a:r>
              <a:rPr lang="fr-FR" sz="1000" b="0"/>
              <a:t> </a:t>
            </a:r>
          </a:p>
        </p:txBody>
      </p:sp>
      <p:sp>
        <p:nvSpPr>
          <p:cNvPr id="55313" name="ZoneTexte 29"/>
          <p:cNvSpPr txBox="1">
            <a:spLocks noChangeArrowheads="1"/>
          </p:cNvSpPr>
          <p:nvPr/>
        </p:nvSpPr>
        <p:spPr bwMode="auto">
          <a:xfrm rot="-5400000">
            <a:off x="3370263" y="3630612"/>
            <a:ext cx="1504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5"/>
              </a:rPr>
              <a:t>www.omafra.gov.on.ca</a:t>
            </a:r>
            <a:r>
              <a:rPr lang="fr-FR" sz="1000" b="0"/>
              <a:t> </a:t>
            </a:r>
          </a:p>
        </p:txBody>
      </p:sp>
      <p:sp>
        <p:nvSpPr>
          <p:cNvPr id="55314" name="ZoneTexte 10"/>
          <p:cNvSpPr txBox="1">
            <a:spLocks noChangeArrowheads="1"/>
          </p:cNvSpPr>
          <p:nvPr/>
        </p:nvSpPr>
        <p:spPr bwMode="auto">
          <a:xfrm>
            <a:off x="285750" y="4929188"/>
            <a:ext cx="4357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600" b="0">
                <a:solidFill>
                  <a:srgbClr val="660066"/>
                </a:solidFill>
                <a:latin typeface="Calibri" pitchFamily="34" charset="0"/>
                <a:ea typeface="Calibri" pitchFamily="34" charset="0"/>
                <a:cs typeface="Times New Roman" pitchFamily="18" charset="0"/>
              </a:rPr>
              <a:t>Le travail de lutte contre le ravinement (par la création de terrasses, de barrages en pierre …) et  la plantation des arbres, peut être réalisé </a:t>
            </a:r>
            <a:r>
              <a:rPr lang="fr-FR" sz="1600">
                <a:solidFill>
                  <a:srgbClr val="660066"/>
                </a:solidFill>
                <a:latin typeface="Calibri" pitchFamily="34" charset="0"/>
                <a:ea typeface="Calibri" pitchFamily="34" charset="0"/>
                <a:cs typeface="Times New Roman" pitchFamily="18" charset="0"/>
              </a:rPr>
              <a:t>grâce à un </a:t>
            </a:r>
            <a:r>
              <a:rPr lang="fr-FR" sz="1600" u="sng">
                <a:solidFill>
                  <a:srgbClr val="660066"/>
                </a:solidFill>
                <a:latin typeface="Calibri" pitchFamily="34" charset="0"/>
                <a:ea typeface="Calibri" pitchFamily="34" charset="0"/>
                <a:cs typeface="Times New Roman" pitchFamily="18" charset="0"/>
              </a:rPr>
              <a:t>travail collectif</a:t>
            </a:r>
            <a:r>
              <a:rPr lang="fr-FR" sz="1600" b="0" u="sng">
                <a:solidFill>
                  <a:srgbClr val="660066"/>
                </a:solidFill>
                <a:latin typeface="Calibri" pitchFamily="34" charset="0"/>
                <a:ea typeface="Calibri" pitchFamily="34" charset="0"/>
                <a:cs typeface="Times New Roman" pitchFamily="18" charset="0"/>
              </a:rPr>
              <a:t> </a:t>
            </a:r>
            <a:r>
              <a:rPr lang="fr-FR" sz="1600" b="0">
                <a:solidFill>
                  <a:srgbClr val="660066"/>
                </a:solidFill>
                <a:latin typeface="Calibri" pitchFamily="34" charset="0"/>
                <a:ea typeface="Calibri" pitchFamily="34" charset="0"/>
                <a:cs typeface="Times New Roman" pitchFamily="18" charset="0"/>
              </a:rPr>
              <a:t>réalisé par tous les villageois ou habitants de la région </a:t>
            </a:r>
            <a:r>
              <a:rPr lang="fr-FR" sz="1600" b="0">
                <a:solidFill>
                  <a:srgbClr val="660066"/>
                </a:solidFill>
                <a:latin typeface="Calibri" pitchFamily="34" charset="0"/>
                <a:ea typeface="Calibri" pitchFamily="34" charset="0"/>
                <a:cs typeface="Times New Roman" pitchFamily="18" charset="0"/>
                <a:sym typeface="Symbol" pitchFamily="18" charset="2"/>
              </a:rPr>
              <a:t></a:t>
            </a:r>
            <a:endParaRPr lang="fr-FR" sz="1600" b="0">
              <a:solidFill>
                <a:srgbClr val="660066"/>
              </a:solidFill>
              <a:latin typeface="Calibri" pitchFamily="34" charset="0"/>
              <a:ea typeface="Calibri" pitchFamily="34" charset="0"/>
              <a:cs typeface="Times New Roman" pitchFamily="18" charset="0"/>
            </a:endParaRPr>
          </a:p>
        </p:txBody>
      </p:sp>
      <p:pic>
        <p:nvPicPr>
          <p:cNvPr id="55315" name="Picture 16" descr="lavor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5" y="4714875"/>
            <a:ext cx="41052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6323" name="ZoneTexte 3"/>
          <p:cNvSpPr txBox="1">
            <a:spLocks noChangeArrowheads="1"/>
          </p:cNvSpPr>
          <p:nvPr/>
        </p:nvSpPr>
        <p:spPr bwMode="auto">
          <a:xfrm>
            <a:off x="214313" y="908050"/>
            <a:ext cx="88217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10.11) Bonne gestion de la forêt</a:t>
            </a:r>
            <a:r>
              <a:rPr lang="fr-FR" b="0" u="sng">
                <a:solidFill>
                  <a:srgbClr val="660066"/>
                </a:solidFill>
                <a:latin typeface="Comic Sans MS" pitchFamily="66" charset="0"/>
              </a:rPr>
              <a:t> (suite)</a:t>
            </a:r>
            <a:r>
              <a:rPr lang="fr-FR" b="0">
                <a:solidFill>
                  <a:srgbClr val="660066"/>
                </a:solidFill>
                <a:latin typeface="Comic Sans MS" pitchFamily="66" charset="0"/>
              </a:rPr>
              <a:t> : </a:t>
            </a:r>
          </a:p>
          <a:p>
            <a:pPr algn="just" eaLnBrk="1" hangingPunct="1"/>
            <a:endParaRPr lang="fr-FR" b="0">
              <a:solidFill>
                <a:srgbClr val="660066"/>
              </a:solidFill>
              <a:latin typeface="Comic Sans MS" pitchFamily="66" charset="0"/>
            </a:endParaRPr>
          </a:p>
          <a:p>
            <a:pPr algn="just" eaLnBrk="1" hangingPunct="1"/>
            <a:r>
              <a:rPr lang="fr-FR" b="0">
                <a:solidFill>
                  <a:srgbClr val="660066"/>
                </a:solidFill>
                <a:latin typeface="Comic Sans MS" pitchFamily="66" charset="0"/>
              </a:rPr>
              <a:t>c) </a:t>
            </a:r>
            <a:r>
              <a:rPr lang="fr-FR">
                <a:solidFill>
                  <a:srgbClr val="660066"/>
                </a:solidFill>
                <a:latin typeface="Comic Sans MS" pitchFamily="66" charset="0"/>
              </a:rPr>
              <a:t>Les pépinières </a:t>
            </a:r>
            <a:r>
              <a:rPr lang="fr-FR" b="0">
                <a:solidFill>
                  <a:srgbClr val="660066"/>
                </a:solidFill>
                <a:latin typeface="Comic Sans MS" pitchFamily="66" charset="0"/>
              </a:rPr>
              <a:t>:</a:t>
            </a:r>
          </a:p>
          <a:p>
            <a:pPr algn="just" eaLnBrk="1" hangingPunct="1"/>
            <a:endParaRPr lang="fr-FR" b="0">
              <a:solidFill>
                <a:srgbClr val="660066"/>
              </a:solidFill>
              <a:latin typeface="Comic Sans MS" pitchFamily="66" charset="0"/>
            </a:endParaRPr>
          </a:p>
          <a:p>
            <a:pPr algn="just" eaLnBrk="1" hangingPunct="1">
              <a:buFont typeface="Arial" charset="0"/>
              <a:buChar char="•"/>
            </a:pPr>
            <a:r>
              <a:rPr lang="fr-FR" sz="1600" b="0">
                <a:solidFill>
                  <a:srgbClr val="660066"/>
                </a:solidFill>
                <a:latin typeface="Comic Sans MS" pitchFamily="66" charset="0"/>
              </a:rPr>
              <a:t>Planter les graines dans des pots, des sacs en jute ou plastique, puis quand leur taille est suffisante, les replanter dans le sol du terrain (tous les x mètres, par ex. tous les 4 m).</a:t>
            </a:r>
          </a:p>
          <a:p>
            <a:pPr algn="just" eaLnBrk="1" hangingPunct="1"/>
            <a:r>
              <a:rPr lang="fr-FR" sz="1600" b="0" i="1">
                <a:solidFill>
                  <a:srgbClr val="660066"/>
                </a:solidFill>
                <a:latin typeface="Comic Sans MS" pitchFamily="66" charset="0"/>
              </a:rPr>
              <a:t>Les jeunes pousses nécessitent des protections contre </a:t>
            </a:r>
            <a:r>
              <a:rPr lang="fr-FR" sz="1600" b="0">
                <a:solidFill>
                  <a:srgbClr val="660066"/>
                </a:solidFill>
                <a:latin typeface="Comic Sans MS" pitchFamily="66" charset="0"/>
              </a:rPr>
              <a:t>: </a:t>
            </a:r>
          </a:p>
          <a:p>
            <a:pPr algn="just" eaLnBrk="1" hangingPunct="1">
              <a:buFont typeface="Arial" charset="0"/>
              <a:buChar char="•"/>
            </a:pPr>
            <a:r>
              <a:rPr lang="fr-FR" sz="1600" b="0">
                <a:solidFill>
                  <a:srgbClr val="660066"/>
                </a:solidFill>
                <a:latin typeface="Comic Sans MS" pitchFamily="66" charset="0"/>
              </a:rPr>
              <a:t>Le vol des jeunes arbres : prévoir murets de protection, gardien, haie épineux …</a:t>
            </a:r>
          </a:p>
          <a:p>
            <a:pPr algn="just" eaLnBrk="1" hangingPunct="1">
              <a:buFont typeface="Arial" charset="0"/>
              <a:buChar char="•"/>
            </a:pPr>
            <a:r>
              <a:rPr lang="fr-FR" sz="1600" b="0">
                <a:solidFill>
                  <a:srgbClr val="660066"/>
                </a:solidFill>
                <a:latin typeface="Comic Sans MS" pitchFamily="66" charset="0"/>
              </a:rPr>
              <a:t> le dessèchement : ne pas oublier d’arroser, arroser le soir, avec les bonnes  quantités. Ne pas arroser avec de l’eau saumâtre ou salée …</a:t>
            </a:r>
          </a:p>
          <a:p>
            <a:pPr algn="just" eaLnBrk="1" hangingPunct="1">
              <a:buFont typeface="Arial" charset="0"/>
              <a:buChar char="•"/>
            </a:pPr>
            <a:r>
              <a:rPr lang="fr-FR" sz="1600" b="0">
                <a:solidFill>
                  <a:srgbClr val="660066"/>
                </a:solidFill>
                <a:latin typeface="Comic Sans MS" pitchFamily="66" charset="0"/>
              </a:rPr>
              <a:t>Les herbivores : badigeonner les arbres de crottes de chien délayées dans l’eau,</a:t>
            </a:r>
          </a:p>
          <a:p>
            <a:pPr algn="just" eaLnBrk="1" hangingPunct="1">
              <a:buFont typeface="Arial" charset="0"/>
              <a:buChar char="•"/>
            </a:pPr>
            <a:r>
              <a:rPr lang="fr-FR" sz="1600" b="0">
                <a:solidFill>
                  <a:srgbClr val="660066"/>
                </a:solidFill>
                <a:latin typeface="Comic Sans MS" pitchFamily="66" charset="0"/>
              </a:rPr>
              <a:t>Les insectes et parasites : badigeonner les arbres de purin d’ortie etc.</a:t>
            </a:r>
          </a:p>
          <a:p>
            <a:pPr algn="just" eaLnBrk="1" hangingPunct="1">
              <a:buFont typeface="Arial" charset="0"/>
              <a:buChar char="•"/>
            </a:pPr>
            <a:r>
              <a:rPr lang="fr-FR" sz="1600" b="0">
                <a:solidFill>
                  <a:srgbClr val="660066"/>
                </a:solidFill>
                <a:latin typeface="Comic Sans MS" pitchFamily="66" charset="0"/>
              </a:rPr>
              <a:t>Eventuellement du soleil: pour les arbres qui aiment l’ombre (ombrophiles).</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CF24A83B-DE95-410A-89E6-E79241DDC9B4}" type="slidenum">
              <a:rPr lang="fr-FR" sz="1200" b="0">
                <a:solidFill>
                  <a:schemeClr val="tx1">
                    <a:tint val="75000"/>
                  </a:schemeClr>
                </a:solidFill>
                <a:latin typeface="Times New Roman" pitchFamily="18" charset="0"/>
              </a:rPr>
              <a:pPr algn="r" fontAlgn="auto">
                <a:spcBef>
                  <a:spcPts val="0"/>
                </a:spcBef>
                <a:spcAft>
                  <a:spcPts val="0"/>
                </a:spcAft>
                <a:defRPr/>
              </a:pPr>
              <a:t>58</a:t>
            </a:fld>
            <a:endParaRPr lang="fr-FR" sz="1200" b="0" dirty="0">
              <a:solidFill>
                <a:schemeClr val="tx1">
                  <a:tint val="75000"/>
                </a:schemeClr>
              </a:solidFill>
              <a:latin typeface="Times New Roman" pitchFamily="18" charset="0"/>
            </a:endParaRPr>
          </a:p>
        </p:txBody>
      </p:sp>
      <p:pic>
        <p:nvPicPr>
          <p:cNvPr id="56325" name="Image 4" descr="purinOrti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4292600"/>
            <a:ext cx="14335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5" descr="Haie de Berberi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4292600"/>
            <a:ext cx="15843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mage 7" descr="mure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0" y="5373688"/>
            <a:ext cx="17287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9" descr="protectPlants_s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2600"/>
            <a:ext cx="11525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Image 10" descr="haieEnkang3_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138" y="4292600"/>
            <a:ext cx="22320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ZoneTexte 11"/>
          <p:cNvSpPr txBox="1">
            <a:spLocks noChangeArrowheads="1"/>
          </p:cNvSpPr>
          <p:nvPr/>
        </p:nvSpPr>
        <p:spPr bwMode="auto">
          <a:xfrm>
            <a:off x="107950" y="5516563"/>
            <a:ext cx="1439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Ombrières : </a:t>
            </a:r>
            <a:r>
              <a:rPr lang="fr-FR" sz="1200" b="0">
                <a:solidFill>
                  <a:srgbClr val="7030A0"/>
                </a:solidFill>
              </a:rPr>
              <a:t>Protection  des jeunes plants contre le soleil (pour certaines espèces d’arbres).</a:t>
            </a:r>
          </a:p>
        </p:txBody>
      </p:sp>
      <p:sp>
        <p:nvSpPr>
          <p:cNvPr id="56331" name="ZoneTexte 12"/>
          <p:cNvSpPr txBox="1">
            <a:spLocks noChangeArrowheads="1"/>
          </p:cNvSpPr>
          <p:nvPr/>
        </p:nvSpPr>
        <p:spPr bwMode="auto">
          <a:xfrm>
            <a:off x="1692275" y="5373688"/>
            <a:ext cx="1439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Purin d’orties (protection contre les parasites).</a:t>
            </a:r>
          </a:p>
        </p:txBody>
      </p:sp>
      <p:sp>
        <p:nvSpPr>
          <p:cNvPr id="56332" name="ZoneTexte 13"/>
          <p:cNvSpPr txBox="1">
            <a:spLocks noChangeArrowheads="1"/>
          </p:cNvSpPr>
          <p:nvPr/>
        </p:nvSpPr>
        <p:spPr bwMode="auto">
          <a:xfrm>
            <a:off x="2987675" y="5084763"/>
            <a:ext cx="2517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Haie d’épineux autour d’un abris</a:t>
            </a:r>
          </a:p>
        </p:txBody>
      </p:sp>
      <p:sp>
        <p:nvSpPr>
          <p:cNvPr id="56333" name="ZoneTexte 14"/>
          <p:cNvSpPr txBox="1">
            <a:spLocks noChangeArrowheads="1"/>
          </p:cNvSpPr>
          <p:nvPr/>
        </p:nvSpPr>
        <p:spPr bwMode="auto">
          <a:xfrm>
            <a:off x="5292725" y="558958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a:t>
            </a:r>
            <a:r>
              <a:rPr lang="fr-FR" sz="1200" b="0">
                <a:solidFill>
                  <a:srgbClr val="7030A0"/>
                </a:solidFill>
              </a:rPr>
              <a:t>Haie d’épineux</a:t>
            </a:r>
          </a:p>
          <a:p>
            <a:pPr algn="just" eaLnBrk="1" hangingPunct="1"/>
            <a:r>
              <a:rPr lang="fr-FR" sz="1200" b="0">
                <a:solidFill>
                  <a:srgbClr val="7030A0"/>
                </a:solidFill>
              </a:rPr>
              <a:t>(haie de berberis) pour protéger la pépinière.</a:t>
            </a:r>
          </a:p>
        </p:txBody>
      </p:sp>
      <p:sp>
        <p:nvSpPr>
          <p:cNvPr id="56334" name="ZoneTexte 15"/>
          <p:cNvSpPr txBox="1">
            <a:spLocks noChangeArrowheads="1"/>
          </p:cNvSpPr>
          <p:nvPr/>
        </p:nvSpPr>
        <p:spPr bwMode="auto">
          <a:xfrm>
            <a:off x="1692275" y="60928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7030A0"/>
                </a:solidFill>
              </a:rPr>
              <a:t>Muret de protection </a:t>
            </a:r>
            <a:r>
              <a:rPr lang="fr-FR" sz="1200" b="0">
                <a:solidFill>
                  <a:srgbClr val="7030A0"/>
                </a:solidFill>
                <a:sym typeface="Symbol" pitchFamily="18" charset="2"/>
              </a:rPr>
              <a:t></a:t>
            </a:r>
          </a:p>
          <a:p>
            <a:pPr algn="r" eaLnBrk="1" hangingPunct="1"/>
            <a:r>
              <a:rPr lang="fr-FR" sz="1200" b="0">
                <a:solidFill>
                  <a:srgbClr val="7030A0"/>
                </a:solidFill>
                <a:sym typeface="Symbol" pitchFamily="18" charset="2"/>
              </a:rPr>
              <a:t>Pour protéger la pépinière.</a:t>
            </a:r>
            <a:endParaRPr lang="fr-FR" sz="1200" b="0">
              <a:solidFill>
                <a:srgbClr val="7030A0"/>
              </a:solidFill>
            </a:endParaRPr>
          </a:p>
        </p:txBody>
      </p:sp>
      <p:pic>
        <p:nvPicPr>
          <p:cNvPr id="56335" name="Image 16" descr="enSac1_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2450" y="4292600"/>
            <a:ext cx="787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7" descr="pot1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388" y="4292600"/>
            <a:ext cx="736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19" descr="pots2_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388" y="939800"/>
            <a:ext cx="122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ZoneTexte 20"/>
          <p:cNvSpPr txBox="1">
            <a:spLocks noChangeArrowheads="1"/>
          </p:cNvSpPr>
          <p:nvPr/>
        </p:nvSpPr>
        <p:spPr bwMode="auto">
          <a:xfrm>
            <a:off x="3851275" y="1412875"/>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Les graines sont plantés dans des pots ou dans des sacs en plastiques ou en jute </a:t>
            </a:r>
            <a:r>
              <a:rPr lang="fr-FR" sz="1200" b="0">
                <a:solidFill>
                  <a:srgbClr val="7030A0"/>
                </a:solidFill>
                <a:sym typeface="Symbol" pitchFamily="18" charset="2"/>
              </a:rPr>
              <a:t></a:t>
            </a:r>
            <a:endParaRPr lang="fr-FR" sz="1200" b="0">
              <a:solidFill>
                <a:srgbClr val="7030A0"/>
              </a:solidFill>
            </a:endParaRPr>
          </a:p>
        </p:txBody>
      </p:sp>
      <p:sp>
        <p:nvSpPr>
          <p:cNvPr id="56339" name="ZoneTexte 21"/>
          <p:cNvSpPr txBox="1">
            <a:spLocks noChangeArrowheads="1"/>
          </p:cNvSpPr>
          <p:nvPr/>
        </p:nvSpPr>
        <p:spPr bwMode="auto">
          <a:xfrm>
            <a:off x="7164388" y="6021388"/>
            <a:ext cx="1728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a:t>
            </a:r>
            <a:r>
              <a:rPr lang="fr-FR" sz="1200" b="0">
                <a:solidFill>
                  <a:srgbClr val="7030A0"/>
                </a:solidFill>
              </a:rPr>
              <a:t>Jeunes arbres plantés dans des sacs remplis de terre.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7347" name="ZoneTexte 3"/>
          <p:cNvSpPr txBox="1">
            <a:spLocks noChangeArrowheads="1"/>
          </p:cNvSpPr>
          <p:nvPr/>
        </p:nvSpPr>
        <p:spPr bwMode="auto">
          <a:xfrm>
            <a:off x="214313" y="928688"/>
            <a:ext cx="8929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10.12) Pré-requis pour la réussite du projet de reforestation</a:t>
            </a:r>
            <a:endParaRPr lang="fr-FR" sz="2000" b="0">
              <a:solidFill>
                <a:srgbClr val="660066"/>
              </a:solidFill>
              <a:cs typeface="Arial" charset="0"/>
            </a:endParaRPr>
          </a:p>
          <a:p>
            <a:pPr eaLnBrk="1" hangingPunct="1">
              <a:buFont typeface="Symbol" pitchFamily="18" charset="2"/>
              <a:buNone/>
            </a:pPr>
            <a:endParaRPr lang="fr-FR" sz="1600" b="0">
              <a:solidFill>
                <a:srgbClr val="7030A0"/>
              </a:solidFill>
              <a:cs typeface="Arial" charset="0"/>
            </a:endParaRPr>
          </a:p>
          <a:p>
            <a:pPr algn="just" eaLnBrk="1" hangingPunct="1">
              <a:buFont typeface="Symbol" pitchFamily="18" charset="2"/>
              <a:buChar char="Þ"/>
            </a:pPr>
            <a:r>
              <a:rPr lang="fr-FR" sz="1600" b="0">
                <a:solidFill>
                  <a:srgbClr val="7030A0"/>
                </a:solidFill>
                <a:cs typeface="Arial" charset="0"/>
              </a:rPr>
              <a:t>Convaincre et faire que les habitants locaux s’accaparent du projet.</a:t>
            </a:r>
          </a:p>
          <a:p>
            <a:pPr algn="just" eaLnBrk="1" hangingPunct="1">
              <a:buFont typeface="Symbol" pitchFamily="18" charset="2"/>
              <a:buChar char="Þ"/>
            </a:pPr>
            <a:r>
              <a:rPr lang="fr-FR" sz="1600" b="0">
                <a:solidFill>
                  <a:srgbClr val="7030A0"/>
                </a:solidFill>
                <a:cs typeface="Arial" charset="0"/>
              </a:rPr>
              <a:t>Formations et éducation (+ temps, patience et persévérance).</a:t>
            </a:r>
          </a:p>
          <a:p>
            <a:pPr algn="just" eaLnBrk="1" hangingPunct="1">
              <a:buFont typeface="Symbol" pitchFamily="18" charset="2"/>
              <a:buChar char="Þ"/>
            </a:pPr>
            <a:r>
              <a:rPr lang="fr-FR" sz="1600" b="0">
                <a:solidFill>
                  <a:srgbClr val="7030A0"/>
                </a:solidFill>
                <a:cs typeface="Arial" charset="0"/>
              </a:rPr>
              <a:t>Participation et motivation des villageois (et élèves) à la réalisation du projet.</a:t>
            </a:r>
          </a:p>
          <a:p>
            <a:pPr algn="just" eaLnBrk="1" hangingPunct="1">
              <a:buFont typeface="Symbol" pitchFamily="18" charset="2"/>
              <a:buChar char="Þ"/>
            </a:pPr>
            <a:r>
              <a:rPr lang="fr-FR" sz="1600" b="0">
                <a:solidFill>
                  <a:srgbClr val="7030A0"/>
                </a:solidFill>
                <a:cs typeface="Arial" charset="0"/>
              </a:rPr>
              <a:t>Trouver des fonds (constitution d’un dossier, démarchages EU, PNUD …).</a:t>
            </a:r>
          </a:p>
          <a:p>
            <a:pPr algn="just" eaLnBrk="1" hangingPunct="1">
              <a:buFont typeface="Symbol" pitchFamily="18" charset="2"/>
              <a:buChar char="Þ"/>
            </a:pPr>
            <a:r>
              <a:rPr lang="fr-FR" sz="1600" b="0">
                <a:solidFill>
                  <a:srgbClr val="7030A0"/>
                </a:solidFill>
                <a:cs typeface="Arial" charset="0"/>
              </a:rPr>
              <a:t>Protection des plans contre les herbivores (ovins, bovins) &amp; parasites et ravageurs, maladies.</a:t>
            </a:r>
          </a:p>
          <a:p>
            <a:pPr algn="just" eaLnBrk="1" hangingPunct="1">
              <a:buFont typeface="Symbol" pitchFamily="18" charset="2"/>
              <a:buChar char="Þ"/>
            </a:pPr>
            <a:r>
              <a:rPr lang="fr-FR" sz="1600" b="0">
                <a:solidFill>
                  <a:srgbClr val="7030A0"/>
                </a:solidFill>
                <a:cs typeface="Arial" charset="0"/>
              </a:rPr>
              <a:t>Irrigation (+pompes?) / =&gt; techniques de fertilisations naturelles des sols.</a:t>
            </a:r>
          </a:p>
        </p:txBody>
      </p:sp>
      <p:graphicFrame>
        <p:nvGraphicFramePr>
          <p:cNvPr id="4" name="Group 50"/>
          <p:cNvGraphicFramePr>
            <a:graphicFrameLocks noGrp="1"/>
          </p:cNvGraphicFramePr>
          <p:nvPr/>
        </p:nvGraphicFramePr>
        <p:xfrm>
          <a:off x="214313" y="3143250"/>
          <a:ext cx="8715375" cy="3522663"/>
        </p:xfrm>
        <a:graphic>
          <a:graphicData uri="http://schemas.openxmlformats.org/drawingml/2006/table">
            <a:tbl>
              <a:tblPr/>
              <a:tblGrid>
                <a:gridCol w="1743075"/>
                <a:gridCol w="1743075"/>
                <a:gridCol w="1743075"/>
                <a:gridCol w="1743075"/>
                <a:gridCol w="1743075"/>
              </a:tblGrid>
              <a:tr h="1166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libri" pitchFamily="34" charset="0"/>
                        </a:rPr>
                        <a:t>pépinière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pépinière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citerne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irrigation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libri" pitchFamily="34" charset="0"/>
                        </a:rPr>
                        <a:t>Irrigation (ici tuyaux)</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6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Muret pierre sèche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Mur</a:t>
                      </a:r>
                    </a:p>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en torchis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puits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puits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Irrig. goutte à goutte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8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Education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arrosage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Calibri" pitchFamily="34" charset="0"/>
                        </a:rPr>
                        <a:t>Purin d’orties (sert de répulsif &amp; d’engrais)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Paillage organique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Compostage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7374" name="Image 6" descr="images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3214688"/>
            <a:ext cx="114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5" name="Image 7" descr="education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5572125"/>
            <a:ext cx="10715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6" name="Image 8" descr="citern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188" y="3214688"/>
            <a:ext cx="927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7" name="Image 9" descr="irrigation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6438" y="3214688"/>
            <a:ext cx="10588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8" name="Image 10" descr="irrigation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2375" y="3286125"/>
            <a:ext cx="10366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Image 11" descr="muret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063" y="4429125"/>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0" name="Image 12" descr="images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1688" y="4357688"/>
            <a:ext cx="769937"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1" name="Image 13" descr="puits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1938" y="4357688"/>
            <a:ext cx="7524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2" name="Image 14" descr="puit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125" y="4429125"/>
            <a:ext cx="1095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3" name="Image 15" descr="arrosageGoutteAGoutt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00938" y="4357688"/>
            <a:ext cx="10890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4" name="Image 16" descr="pepiniere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7438" y="3214688"/>
            <a:ext cx="1028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5" name="Image 17" descr="arrosage.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00250" y="5572125"/>
            <a:ext cx="8223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6" name="Image 18" descr="purinOrti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00500" y="5572125"/>
            <a:ext cx="10445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7" name="Image 19" descr="paillag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5500688"/>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8" name="Image 20" descr="compost.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00938" y="5572125"/>
            <a:ext cx="10715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numéro de diapositive 1"/>
          <p:cNvSpPr txBox="1">
            <a:spLocks noGrp="1"/>
          </p:cNvSpPr>
          <p:nvPr/>
        </p:nvSpPr>
        <p:spPr>
          <a:xfrm>
            <a:off x="8429625" y="714375"/>
            <a:ext cx="457200" cy="276225"/>
          </a:xfrm>
          <a:prstGeom prst="rect">
            <a:avLst/>
          </a:prstGeom>
          <a:noFill/>
        </p:spPr>
        <p:txBody>
          <a:bodyPr anchor="ctr"/>
          <a:lstStyle/>
          <a:p>
            <a:pPr algn="r" fontAlgn="auto">
              <a:spcBef>
                <a:spcPts val="0"/>
              </a:spcBef>
              <a:spcAft>
                <a:spcPts val="0"/>
              </a:spcAft>
              <a:defRPr/>
            </a:pPr>
            <a:fld id="{F96C2689-1B3E-4B77-887E-F526CE0CCE79}" type="slidenum">
              <a:rPr lang="fr-FR" sz="1200" b="0">
                <a:solidFill>
                  <a:schemeClr val="tx1">
                    <a:tint val="75000"/>
                  </a:schemeClr>
                </a:solidFill>
                <a:latin typeface="Times New Roman" pitchFamily="18" charset="0"/>
              </a:rPr>
              <a:pPr algn="r" fontAlgn="auto">
                <a:spcBef>
                  <a:spcPts val="0"/>
                </a:spcBef>
                <a:spcAft>
                  <a:spcPts val="0"/>
                </a:spcAft>
                <a:defRPr/>
              </a:pPr>
              <a:t>59</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03E1B63-C52A-45D0-B421-4475EE750588}" type="slidenum">
              <a:rPr lang="fr-FR" sz="1200" b="0">
                <a:solidFill>
                  <a:schemeClr val="tx1">
                    <a:tint val="75000"/>
                  </a:schemeClr>
                </a:solidFill>
                <a:latin typeface="Times New Roman" pitchFamily="18" charset="0"/>
              </a:rPr>
              <a:pPr algn="r" fontAlgn="auto">
                <a:spcBef>
                  <a:spcPts val="0"/>
                </a:spcBef>
                <a:spcAft>
                  <a:spcPts val="0"/>
                </a:spcAft>
                <a:defRPr/>
              </a:pPr>
              <a:t>6</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148" name="ZoneTexte 5"/>
          <p:cNvSpPr txBox="1">
            <a:spLocks noChangeArrowheads="1"/>
          </p:cNvSpPr>
          <p:nvPr/>
        </p:nvSpPr>
        <p:spPr bwMode="auto">
          <a:xfrm>
            <a:off x="214313" y="1357313"/>
            <a:ext cx="8786812"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a:solidFill>
                  <a:srgbClr val="FF0000"/>
                </a:solidFill>
              </a:rPr>
              <a:t>2) Ampleur de la déforestation dans le monde</a:t>
            </a:r>
            <a:endParaRPr lang="fr-FR" sz="2400" b="0">
              <a:solidFill>
                <a:srgbClr val="FF0000"/>
              </a:solidFill>
            </a:endParaRPr>
          </a:p>
          <a:p>
            <a:pPr eaLnBrk="1" hangingPunct="1"/>
            <a:endParaRPr lang="fr-FR" sz="2400" u="sng">
              <a:solidFill>
                <a:srgbClr val="FF0000"/>
              </a:solidFill>
            </a:endParaRPr>
          </a:p>
          <a:p>
            <a:pPr eaLnBrk="1" hangingPunct="1"/>
            <a:r>
              <a:rPr lang="fr-FR" sz="2400" b="0">
                <a:solidFill>
                  <a:srgbClr val="FF0000"/>
                </a:solidFill>
              </a:rPr>
              <a:t>Quelques chiffres :</a:t>
            </a:r>
          </a:p>
          <a:p>
            <a:pPr eaLnBrk="1" hangingPunct="1"/>
            <a:endParaRPr lang="fr-FR" sz="2400" b="0">
              <a:solidFill>
                <a:srgbClr val="FF0000"/>
              </a:solidFill>
            </a:endParaRPr>
          </a:p>
          <a:p>
            <a:pPr eaLnBrk="1" hangingPunct="1">
              <a:buFont typeface="Arial" charset="0"/>
              <a:buChar char="•"/>
            </a:pPr>
            <a:r>
              <a:rPr lang="fr-BE" sz="2400">
                <a:solidFill>
                  <a:srgbClr val="FF0000"/>
                </a:solidFill>
              </a:rPr>
              <a:t>Rythme actuel du déboisement : 130 000 km² par an (« net » : 80 000 km²) (Source FAO 2004). </a:t>
            </a:r>
          </a:p>
          <a:p>
            <a:pPr eaLnBrk="1" hangingPunct="1">
              <a:buFont typeface="Arial" charset="0"/>
              <a:buChar char="•"/>
            </a:pPr>
            <a:r>
              <a:rPr lang="fr-FR" sz="2400" b="0">
                <a:solidFill>
                  <a:srgbClr val="FF0000"/>
                </a:solidFill>
                <a:cs typeface="Arial" charset="0"/>
              </a:rPr>
              <a:t>250 000 hectares de forêts tropicales / semaines (Source FAO et WWF).</a:t>
            </a:r>
            <a:endParaRPr lang="fr-BE" sz="2400">
              <a:solidFill>
                <a:srgbClr val="FF0000"/>
              </a:solidFill>
            </a:endParaRPr>
          </a:p>
          <a:p>
            <a:pPr eaLnBrk="1" hangingPunct="1"/>
            <a:endParaRPr lang="fr-BE" sz="2400">
              <a:solidFill>
                <a:srgbClr val="FF0000"/>
              </a:solidFill>
            </a:endParaRPr>
          </a:p>
          <a:p>
            <a:pPr eaLnBrk="1" hangingPunct="1">
              <a:buFont typeface="Arial" charset="0"/>
              <a:buChar char="•"/>
            </a:pPr>
            <a:r>
              <a:rPr lang="fr-BE" sz="2400">
                <a:solidFill>
                  <a:srgbClr val="FF0000"/>
                </a:solidFill>
              </a:rPr>
              <a:t>Particulièrement concernés : </a:t>
            </a:r>
          </a:p>
          <a:p>
            <a:pPr eaLnBrk="1" hangingPunct="1">
              <a:buFont typeface="Arial" charset="0"/>
              <a:buChar char="•"/>
            </a:pPr>
            <a:r>
              <a:rPr lang="fr-BE" sz="2400">
                <a:solidFill>
                  <a:srgbClr val="FF0000"/>
                </a:solidFill>
              </a:rPr>
              <a:t>l’Amazonie, l’Afrique centrale, la zone Malaisie / Indonésie.</a:t>
            </a:r>
          </a:p>
          <a:p>
            <a:pPr eaLnBrk="1" hangingPunct="1"/>
            <a:r>
              <a:rPr lang="fr-BE" sz="2400">
                <a:solidFill>
                  <a:srgbClr val="FF0000"/>
                </a:solidFill>
              </a:rPr>
              <a:t>(°)</a:t>
            </a:r>
          </a:p>
          <a:p>
            <a:pPr eaLnBrk="1" hangingPunct="1">
              <a:buFont typeface="Arial" charset="0"/>
              <a:buChar char="•"/>
            </a:pPr>
            <a:r>
              <a:rPr lang="fr-BE" sz="2400">
                <a:solidFill>
                  <a:srgbClr val="FF0000"/>
                </a:solidFill>
              </a:rPr>
              <a:t>40 pays affichent des reculs supérieurs à 1% l’an (FAO).</a:t>
            </a:r>
            <a:endParaRPr lang="fr-FR" sz="2400">
              <a:solidFill>
                <a:srgbClr val="FF0000"/>
              </a:solidFill>
            </a:endParaRPr>
          </a:p>
          <a:p>
            <a:pPr eaLnBrk="1" hangingPunct="1"/>
            <a:endParaRPr lang="fr-FR" u="sng">
              <a:solidFill>
                <a:srgbClr val="6600CC"/>
              </a:solidFill>
            </a:endParaRPr>
          </a:p>
          <a:p>
            <a:pPr eaLnBrk="1" hangingPunct="1"/>
            <a:r>
              <a:rPr lang="fr-FR" sz="1200" b="0">
                <a:solidFill>
                  <a:srgbClr val="FF0000"/>
                </a:solidFill>
              </a:rPr>
              <a:t>(°) 50% du bois coupé est laissé et pourri sur place.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232E066-1376-4A9F-8945-EDC77DB4F305}" type="slidenum">
              <a:rPr lang="fr-FR" sz="1200" b="0">
                <a:solidFill>
                  <a:schemeClr val="tx1">
                    <a:tint val="75000"/>
                  </a:schemeClr>
                </a:solidFill>
                <a:latin typeface="Times New Roman" pitchFamily="18" charset="0"/>
              </a:rPr>
              <a:pPr algn="r" fontAlgn="auto">
                <a:spcBef>
                  <a:spcPts val="0"/>
                </a:spcBef>
                <a:spcAft>
                  <a:spcPts val="0"/>
                </a:spcAft>
                <a:defRPr/>
              </a:pPr>
              <a:t>60</a:t>
            </a:fld>
            <a:endParaRPr lang="fr-FR" sz="1200" b="0" dirty="0">
              <a:solidFill>
                <a:schemeClr val="tx1">
                  <a:tint val="75000"/>
                </a:schemeClr>
              </a:solidFill>
              <a:latin typeface="Times New Roman" pitchFamily="18" charset="0"/>
            </a:endParaRPr>
          </a:p>
        </p:txBody>
      </p:sp>
      <p:sp>
        <p:nvSpPr>
          <p:cNvPr id="58372" name="ZoneTexte 7"/>
          <p:cNvSpPr txBox="1">
            <a:spLocks noChangeArrowheads="1"/>
          </p:cNvSpPr>
          <p:nvPr/>
        </p:nvSpPr>
        <p:spPr bwMode="auto">
          <a:xfrm>
            <a:off x="179388" y="908050"/>
            <a:ext cx="8713787"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10.13) Techniques d ’amélioration naturelle de la fertilité des sols à utiliser </a:t>
            </a:r>
          </a:p>
          <a:p>
            <a:pPr eaLnBrk="1" hangingPunct="1"/>
            <a:r>
              <a:rPr lang="fr-FR" b="0" dirty="0">
                <a:solidFill>
                  <a:srgbClr val="6600CC"/>
                </a:solidFill>
              </a:rPr>
              <a:t>(si nécessaire).</a:t>
            </a:r>
          </a:p>
          <a:p>
            <a:pPr eaLnBrk="1" hangingPunct="1"/>
            <a:endParaRPr lang="fr-FR" b="0" dirty="0">
              <a:solidFill>
                <a:srgbClr val="6600CC"/>
              </a:solidFill>
            </a:endParaRPr>
          </a:p>
          <a:p>
            <a:pPr eaLnBrk="1" hangingPunct="1">
              <a:buFont typeface="Arial" charset="0"/>
              <a:buChar char="•"/>
            </a:pPr>
            <a:r>
              <a:rPr lang="fr-FR" b="0" dirty="0">
                <a:solidFill>
                  <a:srgbClr val="6600CC"/>
                </a:solidFill>
              </a:rPr>
              <a:t>Fumier, compost, déchet organiques, crottes..</a:t>
            </a:r>
          </a:p>
          <a:p>
            <a:pPr eaLnBrk="1" hangingPunct="1">
              <a:buFont typeface="Arial" charset="0"/>
              <a:buChar char="•"/>
            </a:pPr>
            <a:r>
              <a:rPr lang="fr-FR" b="0" dirty="0">
                <a:solidFill>
                  <a:srgbClr val="6600CC"/>
                </a:solidFill>
              </a:rPr>
              <a:t>Semi-direct (fertilisation utilisant comme allié la microfaune </a:t>
            </a:r>
            <a:r>
              <a:rPr lang="fr-FR" b="0">
                <a:solidFill>
                  <a:srgbClr val="6600CC"/>
                </a:solidFill>
              </a:rPr>
              <a:t>du </a:t>
            </a:r>
            <a:r>
              <a:rPr lang="fr-FR" b="0" smtClean="0">
                <a:solidFill>
                  <a:srgbClr val="6600CC"/>
                </a:solidFill>
              </a:rPr>
              <a:t>sol, </a:t>
            </a:r>
            <a:r>
              <a:rPr lang="fr-FR" b="0" dirty="0">
                <a:solidFill>
                  <a:srgbClr val="6600CC"/>
                </a:solidFill>
              </a:rPr>
              <a:t>pas de labour, enfouissement plante couvre-sol servant d’engrais vert, préparation du sol).</a:t>
            </a:r>
          </a:p>
          <a:p>
            <a:pPr eaLnBrk="1" hangingPunct="1">
              <a:buFont typeface="Arial" charset="0"/>
              <a:buChar char="•"/>
            </a:pPr>
            <a:r>
              <a:rPr lang="fr-FR" b="0" dirty="0">
                <a:solidFill>
                  <a:srgbClr val="6600CC"/>
                </a:solidFill>
              </a:rPr>
              <a:t>Enfouissement charbon de bois dans le sol (technique de la terra </a:t>
            </a:r>
            <a:r>
              <a:rPr lang="fr-FR" b="0" dirty="0" err="1">
                <a:solidFill>
                  <a:srgbClr val="6600CC"/>
                </a:solidFill>
              </a:rPr>
              <a:t>preta</a:t>
            </a:r>
            <a:r>
              <a:rPr lang="fr-FR" b="0" dirty="0">
                <a:solidFill>
                  <a:srgbClr val="6600CC"/>
                </a:solidFill>
              </a:rPr>
              <a:t>).</a:t>
            </a:r>
          </a:p>
          <a:p>
            <a:pPr eaLnBrk="1" hangingPunct="1">
              <a:buFont typeface="Arial" charset="0"/>
              <a:buChar char="•"/>
            </a:pPr>
            <a:r>
              <a:rPr lang="fr-FR" b="0" dirty="0">
                <a:solidFill>
                  <a:srgbClr val="6600CC"/>
                </a:solidFill>
              </a:rPr>
              <a:t>Technique africaine du </a:t>
            </a:r>
            <a:r>
              <a:rPr lang="fr-FR" b="0" i="1" dirty="0" err="1">
                <a:solidFill>
                  <a:srgbClr val="6600CC"/>
                </a:solidFill>
              </a:rPr>
              <a:t>zaï</a:t>
            </a:r>
            <a:r>
              <a:rPr lang="fr-FR" b="0" dirty="0">
                <a:solidFill>
                  <a:srgbClr val="6600CC"/>
                </a:solidFill>
              </a:rPr>
              <a:t> (apport déchets organiques,  termites, limons éoliens …).</a:t>
            </a:r>
          </a:p>
          <a:p>
            <a:pPr eaLnBrk="1" hangingPunct="1"/>
            <a:endParaRPr lang="fr-FR" b="0" u="sng" dirty="0">
              <a:solidFill>
                <a:srgbClr val="6600CC"/>
              </a:solidFill>
            </a:endParaRPr>
          </a:p>
          <a:p>
            <a:pPr algn="just" eaLnBrk="1" hangingPunct="1"/>
            <a:r>
              <a:rPr lang="fr-FR" u="sng" dirty="0">
                <a:solidFill>
                  <a:srgbClr val="FF0000"/>
                </a:solidFill>
              </a:rPr>
              <a:t>10.14) Le problème des pestes végétales</a:t>
            </a:r>
          </a:p>
          <a:p>
            <a:pPr algn="just" eaLnBrk="1" hangingPunct="1"/>
            <a:endParaRPr lang="fr-FR" b="0" dirty="0">
              <a:solidFill>
                <a:srgbClr val="FF0000"/>
              </a:solidFill>
            </a:endParaRPr>
          </a:p>
          <a:p>
            <a:pPr algn="just" eaLnBrk="1" hangingPunct="1"/>
            <a:r>
              <a:rPr lang="fr-FR" b="0" dirty="0">
                <a:solidFill>
                  <a:srgbClr val="FF0000"/>
                </a:solidFill>
              </a:rPr>
              <a:t>Certains arbres _ eucalyptus, ailantes, bambous géants, robiniers … _ peuvent être suffisamment proliférant pour faire une concurrence dangereuse aux espèces locales, tuant la </a:t>
            </a:r>
            <a:r>
              <a:rPr lang="fr-FR" b="0" i="1" dirty="0">
                <a:solidFill>
                  <a:srgbClr val="FF0000"/>
                </a:solidFill>
              </a:rPr>
              <a:t>biodiversité</a:t>
            </a:r>
            <a:r>
              <a:rPr lang="fr-FR" b="0" dirty="0">
                <a:solidFill>
                  <a:srgbClr val="FF0000"/>
                </a:solidFill>
              </a:rPr>
              <a:t> locale (à l’image de la </a:t>
            </a:r>
            <a:r>
              <a:rPr lang="fr-FR" b="0" i="1" dirty="0">
                <a:solidFill>
                  <a:srgbClr val="FF0000"/>
                </a:solidFill>
              </a:rPr>
              <a:t>jacinthe d</a:t>
            </a:r>
            <a:r>
              <a:rPr lang="fr-FR" b="0" dirty="0">
                <a:solidFill>
                  <a:srgbClr val="FF0000"/>
                </a:solidFill>
              </a:rPr>
              <a:t>’eau _ voir ci-dessous). Donc, il faut bien réfléchir avant d’introduire de nouvelles espèces sur un territoire ou dans un pays donné. </a:t>
            </a:r>
            <a:r>
              <a:rPr lang="fr-FR" b="0" i="1" dirty="0">
                <a:solidFill>
                  <a:srgbClr val="FF0000"/>
                </a:solidFill>
              </a:rPr>
              <a:t>Nous privilégierons toujours les espèces locales (indigènes), avant d’en introduire des nouvelles.</a:t>
            </a:r>
          </a:p>
          <a:p>
            <a:pPr algn="just" eaLnBrk="1" hangingPunct="1"/>
            <a:r>
              <a:rPr lang="fr-FR" b="0" dirty="0">
                <a:solidFill>
                  <a:srgbClr val="FF0000"/>
                </a:solidFill>
              </a:rPr>
              <a:t>On appelle ces espèces, </a:t>
            </a:r>
            <a:r>
              <a:rPr lang="fr-FR" b="0" i="1" dirty="0">
                <a:solidFill>
                  <a:srgbClr val="FF0000"/>
                </a:solidFill>
              </a:rPr>
              <a:t>espèces invasives</a:t>
            </a:r>
            <a:r>
              <a:rPr lang="fr-FR" b="0" dirty="0">
                <a:solidFill>
                  <a:srgbClr val="FF0000"/>
                </a:solidFill>
              </a:rPr>
              <a:t>,</a:t>
            </a:r>
          </a:p>
          <a:p>
            <a:pPr algn="just" eaLnBrk="1" hangingPunct="1"/>
            <a:r>
              <a:rPr lang="fr-FR" b="0" i="1" dirty="0">
                <a:solidFill>
                  <a:srgbClr val="FF0000"/>
                </a:solidFill>
              </a:rPr>
              <a:t>envahissantes</a:t>
            </a:r>
            <a:r>
              <a:rPr lang="fr-FR" b="0" dirty="0">
                <a:solidFill>
                  <a:srgbClr val="FF0000"/>
                </a:solidFill>
              </a:rPr>
              <a:t> ou « </a:t>
            </a:r>
            <a:r>
              <a:rPr lang="fr-FR" b="0" i="1" dirty="0">
                <a:solidFill>
                  <a:srgbClr val="FF0000"/>
                </a:solidFill>
              </a:rPr>
              <a:t>pestes végétales</a:t>
            </a:r>
            <a:r>
              <a:rPr lang="fr-FR" b="0" dirty="0">
                <a:solidFill>
                  <a:srgbClr val="FF0000"/>
                </a:solidFill>
              </a:rPr>
              <a:t> ».</a:t>
            </a:r>
          </a:p>
        </p:txBody>
      </p:sp>
      <p:pic>
        <p:nvPicPr>
          <p:cNvPr id="58373" name="Picture 17" descr="JacyntheE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5661025"/>
            <a:ext cx="1511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19"/>
          <p:cNvSpPr txBox="1">
            <a:spLocks noChangeArrowheads="1"/>
          </p:cNvSpPr>
          <p:nvPr/>
        </p:nvSpPr>
        <p:spPr bwMode="auto">
          <a:xfrm>
            <a:off x="7451725" y="5661025"/>
            <a:ext cx="15303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100" b="0">
                <a:solidFill>
                  <a:schemeClr val="folHlink"/>
                </a:solidFill>
                <a:sym typeface="Symbol" pitchFamily="18" charset="2"/>
              </a:rPr>
              <a:t></a:t>
            </a:r>
            <a:r>
              <a:rPr lang="fr-FR" sz="1100" b="0">
                <a:solidFill>
                  <a:schemeClr val="folHlink"/>
                </a:solidFill>
              </a:rPr>
              <a:t> La jacinthe d’eau est le modèle ou le paradigme de la dangereuse « peste végétale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8F2949-2D28-4AB5-A3CD-D2C2C014F2D4}" type="slidenum">
              <a:rPr lang="fr-FR" sz="1200" b="0">
                <a:solidFill>
                  <a:schemeClr val="tx1">
                    <a:tint val="75000"/>
                  </a:schemeClr>
                </a:solidFill>
                <a:latin typeface="Times New Roman" pitchFamily="18" charset="0"/>
              </a:rPr>
              <a:pPr algn="r" fontAlgn="auto">
                <a:spcBef>
                  <a:spcPts val="0"/>
                </a:spcBef>
                <a:spcAft>
                  <a:spcPts val="0"/>
                </a:spcAft>
                <a:defRPr/>
              </a:pPr>
              <a:t>61</a:t>
            </a:fld>
            <a:endParaRPr lang="fr-FR" sz="1200" b="0" dirty="0">
              <a:solidFill>
                <a:schemeClr val="tx1">
                  <a:tint val="75000"/>
                </a:schemeClr>
              </a:solidFill>
              <a:latin typeface="Times New Roman" pitchFamily="18" charset="0"/>
            </a:endParaRPr>
          </a:p>
        </p:txBody>
      </p:sp>
      <p:sp>
        <p:nvSpPr>
          <p:cNvPr id="59396" name="ZoneTexte 3"/>
          <p:cNvSpPr txBox="1">
            <a:spLocks noChangeArrowheads="1"/>
          </p:cNvSpPr>
          <p:nvPr/>
        </p:nvSpPr>
        <p:spPr bwMode="auto">
          <a:xfrm>
            <a:off x="357188" y="928688"/>
            <a:ext cx="842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a:t>
            </a:r>
          </a:p>
        </p:txBody>
      </p:sp>
      <p:pic>
        <p:nvPicPr>
          <p:cNvPr id="59397" name="Image 4" descr="FutaieIrreguliere2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412875"/>
            <a:ext cx="43576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 5" descr="FutaieReguliere1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412875"/>
            <a:ext cx="423862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ZoneTexte 6"/>
          <p:cNvSpPr txBox="1">
            <a:spLocks noChangeArrowheads="1"/>
          </p:cNvSpPr>
          <p:nvPr/>
        </p:nvSpPr>
        <p:spPr bwMode="auto">
          <a:xfrm>
            <a:off x="1547813" y="4437063"/>
            <a:ext cx="1428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a) Futaie régulière</a:t>
            </a:r>
          </a:p>
        </p:txBody>
      </p:sp>
      <p:sp>
        <p:nvSpPr>
          <p:cNvPr id="59400" name="ZoneTexte 7"/>
          <p:cNvSpPr txBox="1">
            <a:spLocks noChangeArrowheads="1"/>
          </p:cNvSpPr>
          <p:nvPr/>
        </p:nvSpPr>
        <p:spPr bwMode="auto">
          <a:xfrm>
            <a:off x="6011863" y="4365625"/>
            <a:ext cx="1512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b) Futaie irrégulière</a:t>
            </a:r>
          </a:p>
        </p:txBody>
      </p:sp>
      <p:sp>
        <p:nvSpPr>
          <p:cNvPr id="59401" name="ZoneTexte 9"/>
          <p:cNvSpPr txBox="1">
            <a:spLocks noChangeArrowheads="1"/>
          </p:cNvSpPr>
          <p:nvPr/>
        </p:nvSpPr>
        <p:spPr bwMode="auto">
          <a:xfrm>
            <a:off x="179388" y="4724400"/>
            <a:ext cx="878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Source de l’illustration : Comparaison de la capacité d’accueil d’une futaie régulière et d’une futaie irrégulière. Page 75, chapitre II, </a:t>
            </a:r>
            <a:r>
              <a:rPr lang="fr-FR" sz="1200" b="0" i="1">
                <a:solidFill>
                  <a:srgbClr val="6600CC"/>
                </a:solidFill>
              </a:rPr>
              <a:t>Les arbres qui cachent la forêt, la gestion forestière à la l’épreuve de l’é</a:t>
            </a:r>
            <a:r>
              <a:rPr lang="fr-FR" sz="1200" b="0">
                <a:solidFill>
                  <a:srgbClr val="6600CC"/>
                </a:solidFill>
              </a:rPr>
              <a:t>cologie, Didier Carbiener, EDISUD, 1995.</a:t>
            </a:r>
          </a:p>
        </p:txBody>
      </p:sp>
      <p:pic>
        <p:nvPicPr>
          <p:cNvPr id="59402" name="Image 9" descr="300px-Bor_lowland_forest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5157788"/>
            <a:ext cx="21923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4" descr="futaieIrreguliere2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738" y="5157788"/>
            <a:ext cx="14954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 Box 15"/>
          <p:cNvSpPr txBox="1">
            <a:spLocks noChangeArrowheads="1"/>
          </p:cNvSpPr>
          <p:nvPr/>
        </p:nvSpPr>
        <p:spPr bwMode="auto">
          <a:xfrm>
            <a:off x="87313" y="5178425"/>
            <a:ext cx="15319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régulière </a:t>
            </a:r>
            <a:r>
              <a:rPr lang="fr-FR" sz="1200" b="0">
                <a:solidFill>
                  <a:srgbClr val="6600CC"/>
                </a:solidFill>
                <a:cs typeface="Arial" charset="0"/>
              </a:rPr>
              <a:t>→</a:t>
            </a:r>
          </a:p>
        </p:txBody>
      </p:sp>
      <p:sp>
        <p:nvSpPr>
          <p:cNvPr id="59405" name="Text Box 16"/>
          <p:cNvSpPr txBox="1">
            <a:spLocks noChangeArrowheads="1"/>
          </p:cNvSpPr>
          <p:nvPr/>
        </p:nvSpPr>
        <p:spPr bwMode="auto">
          <a:xfrm>
            <a:off x="5580063" y="5229225"/>
            <a:ext cx="33845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cs typeface="Arial" charset="0"/>
              </a:rPr>
              <a:t>← </a:t>
            </a:r>
            <a:r>
              <a:rPr lang="fr-FR" sz="1200" b="0">
                <a:solidFill>
                  <a:srgbClr val="6600CC"/>
                </a:solidFill>
              </a:rPr>
              <a:t>Futaie irrégulière se caractérisant par un peuplement d'arbres à tous les stades d'évolution, du semis à la vieille futaie (© ONF).</a:t>
            </a:r>
          </a:p>
          <a:p>
            <a:pPr eaLnBrk="1" hangingPunct="1"/>
            <a:r>
              <a:rPr lang="fr-FR" sz="1000" b="0">
                <a:solidFill>
                  <a:srgbClr val="6600CC"/>
                </a:solidFill>
                <a:hlinkClick r:id="rId6"/>
              </a:rPr>
              <a:t>http://www.onf.fr/lire_voir_ecouter/@@display_media.html?oid=IN0000000e49</a:t>
            </a:r>
            <a:r>
              <a:rPr lang="fr-FR" sz="1000" b="0">
                <a:solidFill>
                  <a:srgbClr val="6600CC"/>
                </a:solid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7AF907D-9DEC-43B3-8494-08DDEE983D77}" type="slidenum">
              <a:rPr lang="fr-FR" sz="1200" b="0">
                <a:solidFill>
                  <a:schemeClr val="tx1">
                    <a:tint val="75000"/>
                  </a:schemeClr>
                </a:solidFill>
                <a:latin typeface="Times New Roman" pitchFamily="18" charset="0"/>
              </a:rPr>
              <a:pPr algn="r" fontAlgn="auto">
                <a:spcBef>
                  <a:spcPts val="0"/>
                </a:spcBef>
                <a:spcAft>
                  <a:spcPts val="0"/>
                </a:spcAft>
                <a:defRPr/>
              </a:pPr>
              <a:t>62</a:t>
            </a:fld>
            <a:endParaRPr lang="fr-FR" sz="1200" b="0" dirty="0">
              <a:solidFill>
                <a:schemeClr val="tx1">
                  <a:tint val="75000"/>
                </a:schemeClr>
              </a:solidFill>
              <a:latin typeface="Times New Roman" pitchFamily="18" charset="0"/>
            </a:endParaRPr>
          </a:p>
        </p:txBody>
      </p:sp>
      <p:sp>
        <p:nvSpPr>
          <p:cNvPr id="60420" name="ZoneTexte 3"/>
          <p:cNvSpPr txBox="1">
            <a:spLocks noChangeArrowheads="1"/>
          </p:cNvSpPr>
          <p:nvPr/>
        </p:nvSpPr>
        <p:spPr bwMode="auto">
          <a:xfrm>
            <a:off x="357188" y="928688"/>
            <a:ext cx="84296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 (suite)</a:t>
            </a:r>
          </a:p>
          <a:p>
            <a:pPr eaLnBrk="1" hangingPunct="1"/>
            <a:endParaRPr lang="fr-FR" b="0">
              <a:solidFill>
                <a:srgbClr val="6600CC"/>
              </a:solidFill>
            </a:endParaRPr>
          </a:p>
          <a:p>
            <a:pPr eaLnBrk="1" hangingPunct="1"/>
            <a:r>
              <a:rPr lang="fr-FR">
                <a:solidFill>
                  <a:srgbClr val="6600CC"/>
                </a:solidFill>
              </a:rPr>
              <a:t>Futaie régulière (méthode allemande de la fin du siècle dernier)</a:t>
            </a:r>
          </a:p>
          <a:p>
            <a:pPr eaLnBrk="1" hangingPunct="1"/>
            <a:endParaRPr lang="fr-FR" b="0">
              <a:solidFill>
                <a:srgbClr val="6600CC"/>
              </a:solidFill>
            </a:endParaRPr>
          </a:p>
          <a:p>
            <a:pPr algn="just" eaLnBrk="1" hangingPunct="1">
              <a:buFont typeface="Arial" charset="0"/>
              <a:buChar char="•"/>
            </a:pPr>
            <a:r>
              <a:rPr lang="fr-FR" b="0">
                <a:solidFill>
                  <a:srgbClr val="6600CC"/>
                </a:solidFill>
              </a:rPr>
              <a:t>Simplicité conceptuelle (mais rigidité conceptuelle = « sylviculture bulldozer »).</a:t>
            </a:r>
          </a:p>
          <a:p>
            <a:pPr algn="just" eaLnBrk="1" hangingPunct="1">
              <a:buFont typeface="Arial" charset="0"/>
              <a:buChar char="•"/>
            </a:pPr>
            <a:r>
              <a:rPr lang="fr-FR" b="0">
                <a:solidFill>
                  <a:srgbClr val="6600CC"/>
                </a:solidFill>
              </a:rPr>
              <a:t>Ne nécessite pas de profondes connaissance de la forêt.</a:t>
            </a:r>
          </a:p>
          <a:p>
            <a:pPr algn="just" eaLnBrk="1" hangingPunct="1">
              <a:buFont typeface="Arial" charset="0"/>
              <a:buChar char="•"/>
            </a:pPr>
            <a:r>
              <a:rPr lang="fr-FR" b="0">
                <a:solidFill>
                  <a:srgbClr val="6600CC"/>
                </a:solidFill>
              </a:rPr>
              <a:t>Pauvre en </a:t>
            </a:r>
            <a:r>
              <a:rPr lang="fr-FR" b="0" i="1">
                <a:solidFill>
                  <a:srgbClr val="6600CC"/>
                </a:solidFill>
              </a:rPr>
              <a:t>biodiversité</a:t>
            </a:r>
            <a:r>
              <a:rPr lang="fr-FR" b="0">
                <a:solidFill>
                  <a:srgbClr val="6600CC"/>
                </a:solidFill>
              </a:rPr>
              <a:t> (</a:t>
            </a:r>
            <a:r>
              <a:rPr lang="fr-FR" b="0" i="1">
                <a:solidFill>
                  <a:srgbClr val="6600CC"/>
                </a:solidFill>
              </a:rPr>
              <a:t>coupe rase </a:t>
            </a:r>
            <a:r>
              <a:rPr lang="fr-FR" b="0">
                <a:solidFill>
                  <a:srgbClr val="6600CC"/>
                </a:solidFill>
              </a:rPr>
              <a:t>_ encore appelées </a:t>
            </a:r>
            <a:r>
              <a:rPr lang="fr-FR" b="0" i="1">
                <a:solidFill>
                  <a:srgbClr val="6600CC"/>
                </a:solidFill>
              </a:rPr>
              <a:t>coupe claire </a:t>
            </a:r>
            <a:r>
              <a:rPr lang="fr-FR" b="0">
                <a:solidFill>
                  <a:srgbClr val="6600CC"/>
                </a:solidFill>
              </a:rPr>
              <a:t>ou</a:t>
            </a:r>
            <a:r>
              <a:rPr lang="fr-FR" b="0" i="1">
                <a:solidFill>
                  <a:srgbClr val="6600CC"/>
                </a:solidFill>
              </a:rPr>
              <a:t> coupe à blanc</a:t>
            </a:r>
            <a:r>
              <a:rPr lang="fr-FR" b="0">
                <a:solidFill>
                  <a:srgbClr val="6600CC"/>
                </a:solidFill>
              </a:rPr>
              <a:t> _, puis à l’âge adulte, futaie plantée avec une seule espèce d’arbre). </a:t>
            </a:r>
          </a:p>
          <a:p>
            <a:pPr algn="just" eaLnBrk="1" hangingPunct="1">
              <a:buFont typeface="Arial" charset="0"/>
              <a:buChar char="•"/>
            </a:pPr>
            <a:r>
              <a:rPr lang="fr-FR" b="0">
                <a:solidFill>
                  <a:srgbClr val="6600CC"/>
                </a:solidFill>
              </a:rPr>
              <a:t>Fragile face aux maladies. Constamment perturbée par les aléas climatiques.</a:t>
            </a:r>
          </a:p>
          <a:p>
            <a:pPr algn="just" eaLnBrk="1" hangingPunct="1">
              <a:buFont typeface="Arial" charset="0"/>
              <a:buChar char="•"/>
            </a:pPr>
            <a:r>
              <a:rPr lang="fr-FR" b="0">
                <a:solidFill>
                  <a:srgbClr val="6600CC"/>
                </a:solidFill>
              </a:rPr>
              <a:t>Nécessité d’aménagement plus souples, pour mieux s’adapter aux réalités du terrain et aux imprévus inhérents à la gestion du milieu forestier.</a:t>
            </a:r>
          </a:p>
          <a:p>
            <a:pPr algn="just" eaLnBrk="1" hangingPunct="1">
              <a:buFont typeface="Arial" charset="0"/>
              <a:buChar char="•"/>
            </a:pPr>
            <a:r>
              <a:rPr lang="fr-FR" b="0" i="1">
                <a:solidFill>
                  <a:srgbClr val="6600CC"/>
                </a:solidFill>
              </a:rPr>
              <a:t>Regénération artificielle </a:t>
            </a:r>
            <a:r>
              <a:rPr lang="fr-FR" b="0">
                <a:solidFill>
                  <a:srgbClr val="6600CC"/>
                </a:solidFill>
              </a:rPr>
              <a:t>(on doit planter artificiellement les jeunes pousses).</a:t>
            </a:r>
          </a:p>
          <a:p>
            <a:pPr algn="just" eaLnBrk="1" hangingPunct="1">
              <a:buFont typeface="Arial" charset="0"/>
              <a:buChar char="•"/>
            </a:pPr>
            <a:r>
              <a:rPr lang="fr-FR" b="0">
                <a:solidFill>
                  <a:srgbClr val="6600CC"/>
                </a:solidFill>
              </a:rPr>
              <a:t>Risque de lessivage des sols, sur pente forte, au moment des coupes rases.</a:t>
            </a:r>
          </a:p>
          <a:p>
            <a:pPr algn="just" eaLnBrk="1" hangingPunct="1">
              <a:buFont typeface="Arial" charset="0"/>
              <a:buChar char="•"/>
            </a:pPr>
            <a:r>
              <a:rPr lang="fr-FR" b="0">
                <a:solidFill>
                  <a:srgbClr val="6600CC"/>
                </a:solidFill>
              </a:rPr>
              <a:t>Coût de gestion + élevé (emploi de pesticides et d’engrais, entourage d’une clôture des zones de </a:t>
            </a:r>
            <a:r>
              <a:rPr lang="fr-FR" b="0" i="1">
                <a:solidFill>
                  <a:srgbClr val="6600CC"/>
                </a:solidFill>
              </a:rPr>
              <a:t>regénération</a:t>
            </a:r>
            <a:r>
              <a:rPr lang="fr-FR" b="0">
                <a:solidFill>
                  <a:srgbClr val="6600CC"/>
                </a:solidFill>
              </a:rPr>
              <a:t> _ pour éviter leur broutage ou leur piétinement _, </a:t>
            </a:r>
            <a:r>
              <a:rPr lang="fr-FR" b="0" i="1">
                <a:solidFill>
                  <a:srgbClr val="6600CC"/>
                </a:solidFill>
              </a:rPr>
              <a:t>regénération artificielle</a:t>
            </a:r>
            <a:r>
              <a:rPr lang="fr-FR" b="0">
                <a:solidFill>
                  <a:srgbClr val="6600CC"/>
                </a:solidFill>
              </a:rPr>
              <a:t>, en plantant plan par plan (coût des plantation) …).</a:t>
            </a:r>
          </a:p>
          <a:p>
            <a:pPr algn="just" eaLnBrk="1" hangingPunct="1">
              <a:buFont typeface="Arial" charset="0"/>
              <a:buChar char="•"/>
            </a:pPr>
            <a:r>
              <a:rPr lang="fr-FR" b="0">
                <a:solidFill>
                  <a:srgbClr val="6600CC"/>
                </a:solidFill>
              </a:rPr>
              <a:t>Inadaptée aux sols tropicaux, à cause du lessivage de ces sols fragiles dès leur mise à nue par les coupes rases (les coupes rases produisant l’appauvrissement du sol sitôt la couverture forestière détruite).</a:t>
            </a:r>
          </a:p>
          <a:p>
            <a:pPr algn="just" eaLnBrk="1" hangingPunct="1">
              <a:buFont typeface="Arial" charset="0"/>
              <a:buChar char="•"/>
            </a:pPr>
            <a:r>
              <a:rPr lang="fr-FR" b="0">
                <a:solidFill>
                  <a:srgbClr val="6600CC"/>
                </a:solidFill>
              </a:rPr>
              <a:t>Gestion peuplement par peuplement.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47976CC-B029-4135-BF6B-9A4C333D5424}" type="slidenum">
              <a:rPr lang="fr-FR" sz="1200" b="0">
                <a:solidFill>
                  <a:schemeClr val="tx1">
                    <a:tint val="75000"/>
                  </a:schemeClr>
                </a:solidFill>
                <a:latin typeface="Times New Roman" pitchFamily="18" charset="0"/>
              </a:rPr>
              <a:pPr algn="r" fontAlgn="auto">
                <a:spcBef>
                  <a:spcPts val="0"/>
                </a:spcBef>
                <a:spcAft>
                  <a:spcPts val="0"/>
                </a:spcAft>
                <a:defRPr/>
              </a:pPr>
              <a:t>63</a:t>
            </a:fld>
            <a:endParaRPr lang="fr-FR" sz="1200" b="0" dirty="0">
              <a:solidFill>
                <a:schemeClr val="tx1">
                  <a:tint val="75000"/>
                </a:schemeClr>
              </a:solidFill>
              <a:latin typeface="Times New Roman" pitchFamily="18" charset="0"/>
            </a:endParaRPr>
          </a:p>
        </p:txBody>
      </p:sp>
      <p:sp>
        <p:nvSpPr>
          <p:cNvPr id="61444" name="ZoneTexte 3"/>
          <p:cNvSpPr txBox="1">
            <a:spLocks noChangeArrowheads="1"/>
          </p:cNvSpPr>
          <p:nvPr/>
        </p:nvSpPr>
        <p:spPr bwMode="auto">
          <a:xfrm>
            <a:off x="357188" y="928688"/>
            <a:ext cx="8429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 (suite)</a:t>
            </a:r>
          </a:p>
          <a:p>
            <a:pPr eaLnBrk="1" hangingPunct="1"/>
            <a:endParaRPr lang="fr-FR" b="0">
              <a:solidFill>
                <a:srgbClr val="6600CC"/>
              </a:solidFill>
            </a:endParaRPr>
          </a:p>
          <a:p>
            <a:pPr eaLnBrk="1" hangingPunct="1"/>
            <a:r>
              <a:rPr lang="fr-FR">
                <a:solidFill>
                  <a:srgbClr val="6600CC"/>
                </a:solidFill>
              </a:rPr>
              <a:t>Futaie irrégulière</a:t>
            </a:r>
          </a:p>
          <a:p>
            <a:pPr eaLnBrk="1" hangingPunct="1"/>
            <a:endParaRPr lang="fr-FR" b="0">
              <a:solidFill>
                <a:srgbClr val="6600CC"/>
              </a:solidFill>
            </a:endParaRPr>
          </a:p>
          <a:p>
            <a:pPr algn="just" eaLnBrk="1" hangingPunct="1">
              <a:buFont typeface="Arial" charset="0"/>
              <a:buChar char="•"/>
            </a:pPr>
            <a:r>
              <a:rPr lang="fr-FR" b="0">
                <a:solidFill>
                  <a:srgbClr val="6600CC"/>
                </a:solidFill>
              </a:rPr>
              <a:t>Nécessite une connaissance &amp; expérience profonde de sa forêt, un doigté dans les interventions (par ex., quand on doit assurer le mélange d’essences différentes, les unes devant exiger plus de lumière ou d’espace que d’autres…). Exploitation arbre par arbre.</a:t>
            </a:r>
          </a:p>
          <a:p>
            <a:pPr algn="just" eaLnBrk="1" hangingPunct="1">
              <a:buFont typeface="Arial" charset="0"/>
              <a:buChar char="•"/>
            </a:pPr>
            <a:r>
              <a:rPr lang="fr-FR" b="0">
                <a:solidFill>
                  <a:srgbClr val="6600CC"/>
                </a:solidFill>
              </a:rPr>
              <a:t>Regénération naturelle (les arbres adultes environnant fournissent les graines).</a:t>
            </a:r>
          </a:p>
          <a:p>
            <a:pPr algn="just" eaLnBrk="1" hangingPunct="1">
              <a:buFont typeface="Arial" charset="0"/>
              <a:buChar char="•"/>
            </a:pPr>
            <a:r>
              <a:rPr lang="fr-FR" b="0">
                <a:solidFill>
                  <a:srgbClr val="6600CC"/>
                </a:solidFill>
              </a:rPr>
              <a:t>Corrélation positive entre stabilité de la forêt &amp; sa biodiversité (sa complexité).</a:t>
            </a:r>
          </a:p>
          <a:p>
            <a:pPr algn="just" eaLnBrk="1" hangingPunct="1">
              <a:buFont typeface="Arial" charset="0"/>
              <a:buChar char="•"/>
            </a:pPr>
            <a:r>
              <a:rPr lang="fr-FR" b="0">
                <a:solidFill>
                  <a:srgbClr val="6600CC"/>
                </a:solidFill>
              </a:rPr>
              <a:t>Résiste mieux aux tempêtes et maladies (du fait de la multiplicité des essences).</a:t>
            </a:r>
          </a:p>
          <a:p>
            <a:pPr algn="just" eaLnBrk="1" hangingPunct="1">
              <a:buFont typeface="Arial" charset="0"/>
              <a:buChar char="•"/>
            </a:pPr>
            <a:r>
              <a:rPr lang="fr-FR" b="0">
                <a:solidFill>
                  <a:srgbClr val="6600CC"/>
                </a:solidFill>
              </a:rPr>
              <a:t>Souvent réintroduction de la biodiversité (frênes, charmes, trembles, bouleaux, noyer, merisiers, pommiers, pruniers sauvages, prunelliers, viornes, cornouillers, rosiers sauvages (voire alisiers, amélanchiers, sorbiers etc., etc. …) en plus des classiques chênes, hêtres, châtaigniers, érables …). </a:t>
            </a:r>
          </a:p>
          <a:p>
            <a:pPr algn="just" eaLnBrk="1" hangingPunct="1">
              <a:buFont typeface="Arial" charset="0"/>
              <a:buChar char="•"/>
            </a:pPr>
            <a:r>
              <a:rPr lang="fr-FR" b="0">
                <a:solidFill>
                  <a:srgbClr val="6600CC"/>
                </a:solidFill>
              </a:rPr>
              <a:t>Gestion arbre par arbre.</a:t>
            </a:r>
          </a:p>
        </p:txBody>
      </p:sp>
      <p:pic>
        <p:nvPicPr>
          <p:cNvPr id="61445" name="Picture 8" descr="futaieIrregulie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4868863"/>
            <a:ext cx="118903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9"/>
          <p:cNvSpPr txBox="1">
            <a:spLocks noChangeArrowheads="1"/>
          </p:cNvSpPr>
          <p:nvPr/>
        </p:nvSpPr>
        <p:spPr bwMode="auto">
          <a:xfrm>
            <a:off x="4356100" y="5445125"/>
            <a:ext cx="151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irrégulière </a:t>
            </a:r>
            <a:r>
              <a:rPr lang="fr-FR" sz="1200" b="0">
                <a:solidFill>
                  <a:srgbClr val="6600CC"/>
                </a:solidFill>
                <a:cs typeface="Arial" charset="0"/>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FAA048-6CC9-4545-9B2F-DFA289C00BB3}" type="slidenum">
              <a:rPr lang="fr-FR" sz="1200" b="0">
                <a:solidFill>
                  <a:schemeClr val="tx1">
                    <a:tint val="75000"/>
                  </a:schemeClr>
                </a:solidFill>
                <a:latin typeface="Times New Roman" pitchFamily="18" charset="0"/>
              </a:rPr>
              <a:pPr algn="r" fontAlgn="auto">
                <a:spcBef>
                  <a:spcPts val="0"/>
                </a:spcBef>
                <a:spcAft>
                  <a:spcPts val="0"/>
                </a:spcAft>
                <a:defRPr/>
              </a:pPr>
              <a:t>64</a:t>
            </a:fld>
            <a:endParaRPr lang="fr-FR" sz="1200" b="0" dirty="0">
              <a:solidFill>
                <a:schemeClr val="tx1">
                  <a:tint val="75000"/>
                </a:schemeClr>
              </a:solidFill>
              <a:latin typeface="Times New Roman" pitchFamily="18" charset="0"/>
            </a:endParaRPr>
          </a:p>
        </p:txBody>
      </p:sp>
      <p:sp>
        <p:nvSpPr>
          <p:cNvPr id="62468" name="ZoneTexte 6"/>
          <p:cNvSpPr txBox="1">
            <a:spLocks noChangeArrowheads="1"/>
          </p:cNvSpPr>
          <p:nvPr/>
        </p:nvSpPr>
        <p:spPr bwMode="auto">
          <a:xfrm>
            <a:off x="214313" y="1071563"/>
            <a:ext cx="471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7030A0"/>
                </a:solidFill>
              </a:rPr>
              <a:t>10.16) La forêts jardinée « pied par pied »</a:t>
            </a:r>
          </a:p>
        </p:txBody>
      </p:sp>
      <p:pic>
        <p:nvPicPr>
          <p:cNvPr id="62469" name="Image 7" descr="barreForet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25" y="5732463"/>
            <a:ext cx="171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ZoneTexte 11"/>
          <p:cNvSpPr txBox="1">
            <a:spLocks noChangeArrowheads="1"/>
          </p:cNvSpPr>
          <p:nvPr/>
        </p:nvSpPr>
        <p:spPr bwMode="auto">
          <a:xfrm>
            <a:off x="4859338" y="5805488"/>
            <a:ext cx="1695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a:r>
              <a:rPr lang="fr-FR" sz="1200" b="0">
                <a:solidFill>
                  <a:srgbClr val="7030A0"/>
                </a:solidFill>
                <a:latin typeface="Calibri" pitchFamily="34" charset="0"/>
                <a:ea typeface="Calibri" pitchFamily="34" charset="0"/>
                <a:cs typeface="Times New Roman" pitchFamily="18" charset="0"/>
              </a:rPr>
              <a:t>Exemple de futaie jardinée</a:t>
            </a:r>
          </a:p>
          <a:p>
            <a:pPr algn="r"/>
            <a:r>
              <a:rPr lang="fr-FR" sz="1200" b="0">
                <a:solidFill>
                  <a:srgbClr val="7030A0"/>
                </a:solidFill>
                <a:latin typeface="Calibri" pitchFamily="34" charset="0"/>
                <a:ea typeface="Calibri" pitchFamily="34" charset="0"/>
                <a:cs typeface="Times New Roman" pitchFamily="18" charset="0"/>
              </a:rPr>
              <a:t> mélangeant plusieurs</a:t>
            </a:r>
          </a:p>
          <a:p>
            <a:pPr algn="r"/>
            <a:r>
              <a:rPr lang="fr-FR" sz="1200" b="0">
                <a:solidFill>
                  <a:srgbClr val="7030A0"/>
                </a:solidFill>
                <a:latin typeface="Calibri" pitchFamily="34" charset="0"/>
                <a:ea typeface="Calibri" pitchFamily="34" charset="0"/>
                <a:cs typeface="Times New Roman" pitchFamily="18" charset="0"/>
              </a:rPr>
              <a:t>Espèces d’âges variés </a:t>
            </a:r>
            <a:r>
              <a:rPr lang="fr-FR" sz="1200" b="0">
                <a:solidFill>
                  <a:srgbClr val="7030A0"/>
                </a:solidFill>
                <a:latin typeface="Calibri" pitchFamily="34" charset="0"/>
                <a:ea typeface="Calibri" pitchFamily="34" charset="0"/>
                <a:cs typeface="Times New Roman" pitchFamily="18" charset="0"/>
                <a:sym typeface="Symbol" pitchFamily="18" charset="2"/>
              </a:rPr>
              <a:t></a:t>
            </a:r>
            <a:endParaRPr lang="fr-FR" sz="1200" b="0">
              <a:solidFill>
                <a:srgbClr val="7030A0"/>
              </a:solidFill>
              <a:latin typeface="Calibri" pitchFamily="34" charset="0"/>
              <a:ea typeface="Calibri" pitchFamily="34" charset="0"/>
              <a:cs typeface="Times New Roman" pitchFamily="18" charset="0"/>
            </a:endParaRPr>
          </a:p>
        </p:txBody>
      </p:sp>
      <p:sp>
        <p:nvSpPr>
          <p:cNvPr id="62471" name="ZoneTexte 12"/>
          <p:cNvSpPr txBox="1">
            <a:spLocks noChangeArrowheads="1"/>
          </p:cNvSpPr>
          <p:nvPr/>
        </p:nvSpPr>
        <p:spPr bwMode="auto">
          <a:xfrm>
            <a:off x="214313" y="1500188"/>
            <a:ext cx="87931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Arial" charset="0"/>
              <a:buChar char="•"/>
            </a:pPr>
            <a:r>
              <a:rPr lang="fr-FR" b="0">
                <a:solidFill>
                  <a:srgbClr val="7030A0"/>
                </a:solidFill>
                <a:cs typeface="Arial" charset="0"/>
              </a:rPr>
              <a:t> Forêt avec mélange intime d'arbres d'âges différents, avec une ouverture suffisante du couvert pour assurer une régénération et  une promotion constante des arbres.</a:t>
            </a:r>
          </a:p>
          <a:p>
            <a:pPr algn="just" eaLnBrk="1" hangingPunct="1">
              <a:buFont typeface="Arial" charset="0"/>
              <a:buChar char="•"/>
            </a:pPr>
            <a:r>
              <a:rPr lang="fr-FR" b="0">
                <a:solidFill>
                  <a:srgbClr val="7030A0"/>
                </a:solidFill>
                <a:cs typeface="Arial" charset="0"/>
              </a:rPr>
              <a:t> Forêt mélangée comportant plusieurs espèces d’arbres (c’est à dire avec de la biodiversité) pour mieux résister aux aléas  climatiques, aux maladies et parasites…</a:t>
            </a:r>
          </a:p>
          <a:p>
            <a:pPr algn="just" eaLnBrk="1" hangingPunct="1">
              <a:buFont typeface="Arial" charset="0"/>
              <a:buChar char="•"/>
            </a:pPr>
            <a:r>
              <a:rPr lang="fr-FR" b="0">
                <a:solidFill>
                  <a:srgbClr val="7030A0"/>
                </a:solidFill>
                <a:cs typeface="Arial" charset="0"/>
              </a:rPr>
              <a:t> reposant sur la régénération naturelle du milieu forestier et sur un suivi individualisé des arbres exploitables, abattus sélectivement, au moment où ils atteignent l’optimum de leur maturité. </a:t>
            </a:r>
          </a:p>
          <a:p>
            <a:pPr algn="just" eaLnBrk="1" hangingPunct="1">
              <a:buFont typeface="Arial" charset="0"/>
              <a:buChar char="•"/>
            </a:pPr>
            <a:r>
              <a:rPr lang="fr-FR" b="0">
                <a:solidFill>
                  <a:srgbClr val="7030A0"/>
                </a:solidFill>
                <a:cs typeface="Arial" charset="0"/>
              </a:rPr>
              <a:t> Elle permet la conservation de la biodiversité forestière, notamment des arbres morts indispensables aux insectes qui les « recyclent » en humus ainsi qu’à de nombreux oiseaux et mammifères. </a:t>
            </a:r>
          </a:p>
          <a:p>
            <a:pPr algn="just" eaLnBrk="1" hangingPunct="1">
              <a:buFont typeface="Arial" charset="0"/>
              <a:buChar char="•"/>
            </a:pPr>
            <a:r>
              <a:rPr lang="fr-FR" b="0">
                <a:solidFill>
                  <a:srgbClr val="7030A0"/>
                </a:solidFill>
                <a:cs typeface="Arial" charset="0"/>
              </a:rPr>
              <a:t> Elle a un meilleur rendement que la futaie régulière monospécifique.</a:t>
            </a:r>
          </a:p>
          <a:p>
            <a:pPr algn="just" eaLnBrk="1" hangingPunct="1">
              <a:buFont typeface="Arial" charset="0"/>
              <a:buChar char="•"/>
            </a:pPr>
            <a:r>
              <a:rPr lang="fr-FR" b="0">
                <a:solidFill>
                  <a:srgbClr val="7030A0"/>
                </a:solidFill>
                <a:cs typeface="Arial" charset="0"/>
              </a:rPr>
              <a:t> Nécessite une gestion fine (arbre par arbre) &amp; une grande connaissance de sa forêt.</a:t>
            </a:r>
          </a:p>
          <a:p>
            <a:pPr algn="just" eaLnBrk="1" hangingPunct="1">
              <a:buFont typeface="Arial" charset="0"/>
              <a:buChar char="•"/>
            </a:pPr>
            <a:r>
              <a:rPr lang="fr-FR" i="1">
                <a:solidFill>
                  <a:srgbClr val="7030A0"/>
                </a:solidFill>
                <a:cs typeface="Arial" charset="0"/>
              </a:rPr>
              <a:t> </a:t>
            </a:r>
            <a:r>
              <a:rPr lang="fr-FR" i="1" u="sng">
                <a:solidFill>
                  <a:srgbClr val="7030A0"/>
                </a:solidFill>
                <a:cs typeface="Arial" charset="0"/>
              </a:rPr>
              <a:t>Cette méthode de sylviculture permet d’importantes économies en plantations, en entretien. Elle assure la production de bois de qualité</a:t>
            </a:r>
            <a:r>
              <a:rPr lang="fr-FR">
                <a:solidFill>
                  <a:srgbClr val="7030A0"/>
                </a:solidFill>
                <a:cs typeface="Arial" charset="0"/>
              </a:rPr>
              <a:t> tout en maintenant une forêt vivante et diversifiée.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A9921BC-8C1B-4BF8-8DB0-74A4E0448821}" type="slidenum">
              <a:rPr lang="fr-FR" sz="1200" b="0">
                <a:solidFill>
                  <a:schemeClr val="tx1">
                    <a:tint val="75000"/>
                  </a:schemeClr>
                </a:solidFill>
                <a:latin typeface="Times New Roman" pitchFamily="18" charset="0"/>
              </a:rPr>
              <a:pPr algn="r" fontAlgn="auto">
                <a:spcBef>
                  <a:spcPts val="0"/>
                </a:spcBef>
                <a:spcAft>
                  <a:spcPts val="0"/>
                </a:spcAft>
                <a:defRPr/>
              </a:pPr>
              <a:t>65</a:t>
            </a:fld>
            <a:endParaRPr lang="fr-FR" sz="1200" b="0" dirty="0">
              <a:solidFill>
                <a:schemeClr val="tx1">
                  <a:tint val="75000"/>
                </a:schemeClr>
              </a:solidFill>
              <a:latin typeface="Times New Roman" pitchFamily="18" charset="0"/>
            </a:endParaRPr>
          </a:p>
        </p:txBody>
      </p:sp>
      <p:sp>
        <p:nvSpPr>
          <p:cNvPr id="63492" name="ZoneTexte 6"/>
          <p:cNvSpPr txBox="1">
            <a:spLocks noChangeArrowheads="1"/>
          </p:cNvSpPr>
          <p:nvPr/>
        </p:nvSpPr>
        <p:spPr bwMode="auto">
          <a:xfrm>
            <a:off x="214313" y="107156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7030A0"/>
                </a:solidFill>
              </a:rPr>
              <a:t>10.17) Gains &amp; revenus</a:t>
            </a:r>
          </a:p>
        </p:txBody>
      </p:sp>
      <p:sp>
        <p:nvSpPr>
          <p:cNvPr id="63493" name="ZoneTexte 6"/>
          <p:cNvSpPr txBox="1">
            <a:spLocks noChangeArrowheads="1"/>
          </p:cNvSpPr>
          <p:nvPr/>
        </p:nvSpPr>
        <p:spPr bwMode="auto">
          <a:xfrm>
            <a:off x="142875" y="1571625"/>
            <a:ext cx="879951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b="0" u="sng">
                <a:solidFill>
                  <a:srgbClr val="6600CC"/>
                </a:solidFill>
                <a:cs typeface="Arial" charset="0"/>
              </a:rPr>
              <a:t>Revenus de la forêt</a:t>
            </a:r>
          </a:p>
          <a:p>
            <a:pPr algn="just" eaLnBrk="1" hangingPunct="1">
              <a:buFont typeface="Arial" charset="0"/>
              <a:buChar char="•"/>
            </a:pPr>
            <a:r>
              <a:rPr lang="fr-FR" b="0">
                <a:solidFill>
                  <a:srgbClr val="6600CC"/>
                </a:solidFill>
                <a:cs typeface="Arial" charset="0"/>
              </a:rPr>
              <a:t>Forêts = Moyens d'existence, revenus, richesse des ménages  tirés de la forêt. </a:t>
            </a:r>
          </a:p>
          <a:p>
            <a:pPr algn="just" eaLnBrk="1" hangingPunct="1">
              <a:buFont typeface="Arial" charset="0"/>
              <a:buChar char="•"/>
            </a:pPr>
            <a:r>
              <a:rPr lang="fr-FR" b="0">
                <a:solidFill>
                  <a:srgbClr val="6600CC"/>
                </a:solidFill>
                <a:cs typeface="Arial" charset="0"/>
              </a:rPr>
              <a:t>Par exemple, sous l’ombre des arbres, on peut planter des plantes ou des légumes qui n’aiment pas le soleil (ombrophiles). </a:t>
            </a:r>
          </a:p>
          <a:p>
            <a:pPr algn="just" eaLnBrk="1" hangingPunct="1">
              <a:buFont typeface="Arial" charset="0"/>
              <a:buChar char="•"/>
            </a:pPr>
            <a:r>
              <a:rPr lang="fr-FR" b="0">
                <a:solidFill>
                  <a:srgbClr val="6600CC"/>
                </a:solidFill>
                <a:cs typeface="Arial" charset="0"/>
              </a:rPr>
              <a:t>La forêt peut procurer du bois mais aussi du fourrage, du compost, des fruits, des fleurs, du miel, du gibier source de viande, papier .</a:t>
            </a:r>
          </a:p>
          <a:p>
            <a:pPr algn="just" eaLnBrk="1" hangingPunct="1">
              <a:buFont typeface="Arial" charset="0"/>
              <a:buChar char="•"/>
            </a:pPr>
            <a:r>
              <a:rPr lang="fr-FR" b="0">
                <a:solidFill>
                  <a:srgbClr val="6600CC"/>
                </a:solidFill>
                <a:cs typeface="Arial" charset="0"/>
              </a:rPr>
              <a:t>Le rendement de la forêt dépend des aléas climatiques (tempêtes, sècheresses …), de maladies et de son entretien (des soins).</a:t>
            </a:r>
          </a:p>
          <a:p>
            <a:pPr algn="just" eaLnBrk="1" hangingPunct="1"/>
            <a:endParaRPr lang="fr-FR" b="0">
              <a:solidFill>
                <a:srgbClr val="6600CC"/>
              </a:solidFill>
              <a:cs typeface="Arial" charset="0"/>
            </a:endParaRPr>
          </a:p>
          <a:p>
            <a:pPr algn="just" eaLnBrk="1" hangingPunct="1"/>
            <a:r>
              <a:rPr lang="fr-FR" b="0" u="sng">
                <a:solidFill>
                  <a:srgbClr val="6600CC"/>
                </a:solidFill>
                <a:cs typeface="Arial" charset="0"/>
              </a:rPr>
              <a:t>Aspects financiers</a:t>
            </a:r>
          </a:p>
          <a:p>
            <a:pPr algn="just" eaLnBrk="1" hangingPunct="1">
              <a:buFont typeface="Arial" charset="0"/>
              <a:buChar char="•"/>
            </a:pPr>
            <a:r>
              <a:rPr lang="fr-FR" b="0">
                <a:solidFill>
                  <a:srgbClr val="6600CC"/>
                </a:solidFill>
                <a:cs typeface="Arial" charset="0"/>
              </a:rPr>
              <a:t>Le rendement financier des forêts est en général relativement faible. Mais le bois récolté dessus peut être vendu 15 000 euros l'hectare. </a:t>
            </a:r>
          </a:p>
          <a:p>
            <a:pPr algn="just" eaLnBrk="1" hangingPunct="1">
              <a:buFont typeface="Arial" charset="0"/>
              <a:buChar char="•"/>
            </a:pPr>
            <a:r>
              <a:rPr lang="fr-FR" b="0">
                <a:solidFill>
                  <a:srgbClr val="6600CC"/>
                </a:solidFill>
                <a:cs typeface="Arial" charset="0"/>
              </a:rPr>
              <a:t>Certains bois (bois précieux _ tels le merisier etc. …) se vendent 1 500 à 4 000 euros au mètre cube, à condition d'entretenir très régulièrement la forêt  (du moins en France). </a:t>
            </a:r>
          </a:p>
          <a:p>
            <a:pPr algn="just" eaLnBrk="1" hangingPunct="1">
              <a:buFont typeface="Arial" charset="0"/>
              <a:buChar char="•"/>
            </a:pPr>
            <a:r>
              <a:rPr lang="fr-FR" b="0">
                <a:solidFill>
                  <a:srgbClr val="6600CC"/>
                </a:solidFill>
                <a:cs typeface="Arial" charset="0"/>
              </a:rPr>
              <a:t>Le rendement des forêts "jardinées" peut atteindre 20 m3/ha/an (du moins en France). </a:t>
            </a:r>
          </a:p>
          <a:p>
            <a:pPr algn="just" eaLnBrk="1" hangingPunct="1">
              <a:buFont typeface="Arial" charset="0"/>
              <a:buChar char="•"/>
            </a:pPr>
            <a:r>
              <a:rPr lang="fr-FR" b="0">
                <a:solidFill>
                  <a:srgbClr val="6600CC"/>
                </a:solidFill>
                <a:cs typeface="Arial" charset="0"/>
              </a:rPr>
              <a:t>Dans certains pays, réductions d'impôt pour la gestion ou les travaux forestiers.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231775" y="1041400"/>
            <a:ext cx="89122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au lancement d’un projet de reforestation</a:t>
            </a:r>
          </a:p>
          <a:p>
            <a:pPr algn="just" eaLnBrk="1" hangingPunct="1"/>
            <a:r>
              <a:rPr lang="fr-FR" sz="1600" b="0">
                <a:solidFill>
                  <a:schemeClr val="folHlink"/>
                </a:solidFill>
              </a:rPr>
              <a:t>De nombreux paramètres influencent la réussite ou l’échec d’un tel projet :</a:t>
            </a:r>
          </a:p>
          <a:p>
            <a:pPr algn="just" eaLnBrk="1" hangingPunct="1"/>
            <a:r>
              <a:rPr lang="fr-FR" sz="1600" b="0">
                <a:solidFill>
                  <a:schemeClr val="folHlink"/>
                </a:solidFill>
              </a:rPr>
              <a:t>Le climat (régime pluviométrique, ensoleillement, vent, hygrométrie…), nature du sol, sa pente, la possibilité d’irriguer, les prédateurs et parasites, l’adaptation des espèces ou non aux conditions locales (climat, sol ..), la réceptivité et la capacité de la population locale &amp; d’autres acteurs impliqués, à travailler sur le projet, les spécificités culturelles locales …</a:t>
            </a:r>
          </a:p>
          <a:p>
            <a:pPr algn="just" eaLnBrk="1" hangingPunct="1"/>
            <a:endParaRPr lang="fr-FR" sz="1600" b="0">
              <a:solidFill>
                <a:schemeClr val="folHlink"/>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987EFE6-0516-4D89-BDE5-7AED9B550E0F}" type="slidenum">
              <a:rPr lang="fr-FR" sz="1200" b="0">
                <a:solidFill>
                  <a:schemeClr val="tx1">
                    <a:tint val="75000"/>
                  </a:schemeClr>
                </a:solidFill>
                <a:latin typeface="Times New Roman" pitchFamily="18" charset="0"/>
              </a:rPr>
              <a:pPr algn="r" fontAlgn="auto">
                <a:spcBef>
                  <a:spcPts val="0"/>
                </a:spcBef>
                <a:spcAft>
                  <a:spcPts val="0"/>
                </a:spcAft>
                <a:defRPr/>
              </a:pPr>
              <a:t>66</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4517" name="Image 5" descr="pepinieresJeunesPouss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2786063"/>
            <a:ext cx="1285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age 6" descr="reforetation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5" y="4786313"/>
            <a:ext cx="20748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Image 7" descr="pepinieres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938" y="2786063"/>
            <a:ext cx="16430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Image 9" descr="reforestation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938" y="4429125"/>
            <a:ext cx="1658937"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Image 10" descr="reforestation0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 y="4929188"/>
            <a:ext cx="2286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ZoneTexte 11"/>
          <p:cNvSpPr txBox="1">
            <a:spLocks noChangeArrowheads="1"/>
          </p:cNvSpPr>
          <p:nvPr/>
        </p:nvSpPr>
        <p:spPr bwMode="auto">
          <a:xfrm>
            <a:off x="1643063" y="407193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Faire participer</a:t>
            </a:r>
          </a:p>
          <a:p>
            <a:pPr algn="just" eaLnBrk="1" hangingPunct="1"/>
            <a:r>
              <a:rPr lang="fr-FR" sz="1200" b="0">
                <a:solidFill>
                  <a:srgbClr val="6600CC"/>
                </a:solidFill>
              </a:rPr>
              <a:t>Les enfants permet de les sensibiliser.</a:t>
            </a:r>
          </a:p>
        </p:txBody>
      </p:sp>
      <p:sp>
        <p:nvSpPr>
          <p:cNvPr id="64523" name="ZoneTexte 12"/>
          <p:cNvSpPr txBox="1">
            <a:spLocks noChangeArrowheads="1"/>
          </p:cNvSpPr>
          <p:nvPr/>
        </p:nvSpPr>
        <p:spPr bwMode="auto">
          <a:xfrm>
            <a:off x="4714875" y="6357938"/>
            <a:ext cx="2068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hlinkClick r:id="rId7"/>
              </a:rPr>
              <a:t>http://weblet.environnement.org</a:t>
            </a:r>
            <a:r>
              <a:rPr lang="fr-FR" sz="1000" b="0">
                <a:solidFill>
                  <a:srgbClr val="6600CC"/>
                </a:solidFill>
              </a:rPr>
              <a:t> </a:t>
            </a:r>
            <a:r>
              <a:rPr lang="fr-FR" b="0"/>
              <a:t> </a:t>
            </a:r>
          </a:p>
        </p:txBody>
      </p:sp>
      <p:pic>
        <p:nvPicPr>
          <p:cNvPr id="64524" name="Image 13" descr="refo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0438" y="2786063"/>
            <a:ext cx="128587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Image 14" descr="hpim1489_red.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4643438"/>
            <a:ext cx="228600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Image 15" descr="carteplanta.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8063" y="2643188"/>
            <a:ext cx="125571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ZoneTexte 16"/>
          <p:cNvSpPr txBox="1">
            <a:spLocks noChangeArrowheads="1"/>
          </p:cNvSpPr>
          <p:nvPr/>
        </p:nvSpPr>
        <p:spPr bwMode="auto">
          <a:xfrm>
            <a:off x="7286625" y="6429375"/>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hlinkClick r:id="rId11"/>
              </a:rPr>
              <a:t>http://arpcv.free.fr</a:t>
            </a:r>
            <a:r>
              <a:rPr lang="fr-FR" sz="1000" b="0">
                <a:solidFill>
                  <a:srgbClr val="6600CC"/>
                </a:solidFill>
              </a:rPr>
              <a:t> </a:t>
            </a:r>
          </a:p>
        </p:txBody>
      </p:sp>
      <p:pic>
        <p:nvPicPr>
          <p:cNvPr id="64528" name="Image 17" descr="replantation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0625" y="2714625"/>
            <a:ext cx="21082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231775" y="1041400"/>
            <a:ext cx="8626475"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au lancement d’un projet de reforestation</a:t>
            </a:r>
          </a:p>
          <a:p>
            <a:pPr eaLnBrk="1" hangingPunct="1"/>
            <a:r>
              <a:rPr lang="fr-FR" b="0" dirty="0">
                <a:solidFill>
                  <a:schemeClr val="folHlink"/>
                </a:solidFill>
              </a:rPr>
              <a:t>(suite)</a:t>
            </a:r>
          </a:p>
          <a:p>
            <a:pPr algn="just" eaLnBrk="1" hangingPunct="1"/>
            <a:r>
              <a:rPr lang="fr-FR" sz="1600" b="0" dirty="0">
                <a:solidFill>
                  <a:schemeClr val="folHlink"/>
                </a:solidFill>
              </a:rPr>
              <a:t>Faire participer les habitants au projet :</a:t>
            </a:r>
          </a:p>
          <a:p>
            <a:pPr algn="just" eaLnBrk="1" hangingPunct="1">
              <a:buFont typeface="Arial" charset="0"/>
              <a:buChar char="•"/>
            </a:pPr>
            <a:r>
              <a:rPr lang="fr-FR" sz="1600" b="0" dirty="0">
                <a:solidFill>
                  <a:schemeClr val="folHlink"/>
                </a:solidFill>
              </a:rPr>
              <a:t>Pour éviter, par exemple, les jalousies voire les « vengeances » _ qui peuvent conduire, par exemple, à ce que les habitants brûlent la forêt cultivée ou la forêt primaire, mise en place par le gouvernement, les ONG etc. _, il faut que :</a:t>
            </a:r>
          </a:p>
          <a:p>
            <a:pPr algn="just" eaLnBrk="1" hangingPunct="1">
              <a:buFont typeface="Arial" charset="0"/>
              <a:buChar char="•"/>
            </a:pPr>
            <a:endParaRPr lang="fr-FR" sz="1600" b="0" dirty="0">
              <a:solidFill>
                <a:schemeClr val="folHlink"/>
              </a:solidFill>
            </a:endParaRPr>
          </a:p>
          <a:p>
            <a:pPr algn="just" eaLnBrk="1" hangingPunct="1">
              <a:buFont typeface="Arial" charset="0"/>
              <a:buChar char="•"/>
            </a:pPr>
            <a:r>
              <a:rPr lang="fr-FR" sz="1600" b="0" dirty="0">
                <a:solidFill>
                  <a:schemeClr val="folHlink"/>
                </a:solidFill>
              </a:rPr>
              <a:t>Les habitants soient, si possible, propriétaires et/ou gestionnaires de la forêt cultivée, ainsi que de la forêt primaire à protéger ou soient les acteurs concernés et impliqués par ces actions (ayant leur mot à dire, dans un cadre démocratique),</a:t>
            </a:r>
          </a:p>
          <a:p>
            <a:pPr algn="just" eaLnBrk="1" hangingPunct="1">
              <a:buFont typeface="Arial" charset="0"/>
              <a:buChar char="•"/>
            </a:pPr>
            <a:r>
              <a:rPr lang="fr-FR" sz="1600" b="0" dirty="0">
                <a:solidFill>
                  <a:schemeClr val="folHlink"/>
                </a:solidFill>
              </a:rPr>
              <a:t>Que leur niveau de vie soit amélioré par le projet (que par exemple, le projet leur apporte des sources d’entrées d’argent … _ avec la vente de bois, d’huiles essentielles, de produits de la forêt, extraits « parcimonieusement » ou raisonnablement de la forêt, dans le cadre d’une gestion durable des ressources de la forêt …).</a:t>
            </a:r>
          </a:p>
          <a:p>
            <a:pPr algn="just" eaLnBrk="1" hangingPunct="1">
              <a:buFont typeface="Arial" charset="0"/>
              <a:buChar char="•"/>
            </a:pPr>
            <a:r>
              <a:rPr lang="fr-FR" sz="1600" b="0" dirty="0">
                <a:solidFill>
                  <a:schemeClr val="folHlink"/>
                </a:solidFill>
              </a:rPr>
              <a:t>Les convaincre de se tourner vers d’autres techniques plus efficaces, plus écologiques (que par ex. la culture sur brûlis) comme le </a:t>
            </a:r>
            <a:r>
              <a:rPr lang="fr-FR" sz="1600" dirty="0">
                <a:solidFill>
                  <a:schemeClr val="folHlink"/>
                </a:solidFill>
              </a:rPr>
              <a:t>semis direct</a:t>
            </a:r>
            <a:r>
              <a:rPr lang="fr-FR" sz="1600" b="0" dirty="0">
                <a:solidFill>
                  <a:schemeClr val="folHlink"/>
                </a:solidFill>
              </a:rPr>
              <a:t>, (que la cuisson ou le chauffage au bois) avec l’autocuiseur solaire (si cela est possible, si le coût de la solution alternative est peu  élevée  …).</a:t>
            </a:r>
          </a:p>
          <a:p>
            <a:pPr algn="just" eaLnBrk="1" hangingPunct="1">
              <a:buFont typeface="Arial" charset="0"/>
              <a:buChar char="•"/>
            </a:pPr>
            <a:r>
              <a:rPr lang="fr-FR" sz="1600" b="0" dirty="0">
                <a:solidFill>
                  <a:schemeClr val="folHlink"/>
                </a:solidFill>
              </a:rPr>
              <a:t>Tenir compte de spécificités locales _ telles que la tradition du brûlis des herbes pour tuer parasites mortels pour le bétail, celle des voleurs de bétails brûlant la forêt, pour y faire une herbe jeune appréciée du bétail (ici nous citons des exemples de faits se produisant dans le sud de Madagascar) …</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E1A5A48-86DC-4CDF-B252-557B2A4F509C}" type="slidenum">
              <a:rPr lang="fr-FR" sz="1200" b="0">
                <a:solidFill>
                  <a:schemeClr val="tx1">
                    <a:tint val="75000"/>
                  </a:schemeClr>
                </a:solidFill>
                <a:latin typeface="Times New Roman" pitchFamily="18" charset="0"/>
              </a:rPr>
              <a:pPr algn="r" fontAlgn="auto">
                <a:spcBef>
                  <a:spcPts val="0"/>
                </a:spcBef>
                <a:spcAft>
                  <a:spcPts val="0"/>
                </a:spcAft>
                <a:defRPr/>
              </a:pPr>
              <a:t>67</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231775" y="1041400"/>
            <a:ext cx="8769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au lancement d’un projet de reforestation (suite)</a:t>
            </a:r>
          </a:p>
          <a:p>
            <a:pPr eaLnBrk="1" hangingPunct="1"/>
            <a:endParaRPr lang="fr-FR" b="0">
              <a:solidFill>
                <a:schemeClr val="folHlink"/>
              </a:solidFill>
            </a:endParaRPr>
          </a:p>
          <a:p>
            <a:pPr algn="just" eaLnBrk="1" hangingPunct="1"/>
            <a:r>
              <a:rPr lang="fr-FR" sz="1600" b="0">
                <a:solidFill>
                  <a:srgbClr val="FF0000"/>
                </a:solidFill>
              </a:rPr>
              <a:t>10.18.1) </a:t>
            </a:r>
            <a:r>
              <a:rPr lang="fr-FR" sz="1600" b="0" u="sng">
                <a:solidFill>
                  <a:srgbClr val="FF0000"/>
                </a:solidFill>
              </a:rPr>
              <a:t>Echec partiel du grand barrage vert en Algérie</a:t>
            </a:r>
            <a:r>
              <a:rPr lang="fr-FR" sz="1600" b="0">
                <a:solidFill>
                  <a:srgbClr val="FF0000"/>
                </a:solidFill>
              </a:rPr>
              <a:t> : </a:t>
            </a:r>
          </a:p>
          <a:p>
            <a:pPr algn="just" eaLnBrk="1" hangingPunct="1"/>
            <a:endParaRPr lang="fr-FR" sz="1400" b="0">
              <a:solidFill>
                <a:srgbClr val="FF0000"/>
              </a:solidFill>
            </a:endParaRPr>
          </a:p>
          <a:p>
            <a:pPr algn="just" eaLnBrk="1" hangingPunct="1"/>
            <a:r>
              <a:rPr lang="fr-FR" sz="1600" b="0">
                <a:solidFill>
                  <a:srgbClr val="FF0000"/>
                </a:solidFill>
              </a:rPr>
              <a:t>Le grand projet du barrage vert algérien de 3M hect., à base de pins d’Alep, lancé par le président Houari Boumédiène, en 1972, pour lutter contre l’avancée du désert, fut un échec à cause : a) de la prolifération des chenilles processionnaires, b) le projet ayant été lancé sans réelles études sérieuses préliminaires, c) ayant été confié, au début, à l'armée algérienne (qui n'est pas spécialiste), d) conçu et réalisé </a:t>
            </a:r>
            <a:r>
              <a:rPr lang="fr-FR" sz="1600">
                <a:solidFill>
                  <a:srgbClr val="FF0000"/>
                </a:solidFill>
              </a:rPr>
              <a:t>sans la population locale</a:t>
            </a:r>
            <a:r>
              <a:rPr lang="fr-FR" sz="1600" b="0">
                <a:solidFill>
                  <a:srgbClr val="FF0000"/>
                </a:solidFill>
              </a:rPr>
              <a:t> (voire contre elle, puisque, par ex., il a réduit les espaces de parcours de son bétail), e) aucun suivi continu, à long terme. Seuls 120.000 hectares ont été boisés. Beaucoup de pins sont rabougris et malades. L’avancée du désert (causée par le surpâturage et d’autres causes _ climatiques …) n’a pas été arrêtée. L'armée et sa main d’œuvre gratuite se retirèrent en 1982, laissant derrière elles des plantations encore jeunes &amp; fragiles non protégées du pâturage, des coupes et des incendies.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4543C03-AA57-4031-9085-B38922B854B8}" type="slidenum">
              <a:rPr lang="fr-FR" sz="1200" b="0">
                <a:solidFill>
                  <a:schemeClr val="tx1">
                    <a:tint val="75000"/>
                  </a:schemeClr>
                </a:solidFill>
                <a:latin typeface="Times New Roman" pitchFamily="18" charset="0"/>
              </a:rPr>
              <a:pPr algn="r" fontAlgn="auto">
                <a:spcBef>
                  <a:spcPts val="0"/>
                </a:spcBef>
                <a:spcAft>
                  <a:spcPts val="0"/>
                </a:spcAft>
                <a:defRPr/>
              </a:pPr>
              <a:t>68</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6565" name="Image 8" descr="barrageVertAlgerieHasiBabah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88" y="4572000"/>
            <a:ext cx="3214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ZoneTexte 9"/>
          <p:cNvSpPr txBox="1">
            <a:spLocks noChangeArrowheads="1"/>
          </p:cNvSpPr>
          <p:nvPr/>
        </p:nvSpPr>
        <p:spPr bwMode="auto">
          <a:xfrm>
            <a:off x="5929313" y="5286375"/>
            <a:ext cx="310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a:t>
            </a:r>
            <a:r>
              <a:rPr lang="fr-FR" sz="1200" b="0">
                <a:solidFill>
                  <a:srgbClr val="6600CC"/>
                </a:solidFill>
              </a:rPr>
              <a:t>Le barrage vert à Hasi Babah en Algérie</a:t>
            </a:r>
          </a:p>
          <a:p>
            <a:pPr eaLnBrk="1" hangingPunct="1"/>
            <a:r>
              <a:rPr lang="fr-FR" sz="1200" b="0">
                <a:solidFill>
                  <a:srgbClr val="6600CC"/>
                </a:solidFill>
              </a:rPr>
              <a:t>© Yann Arthus-Bertrand.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oneTexte 10"/>
          <p:cNvSpPr txBox="1">
            <a:spLocks noChangeArrowheads="1"/>
          </p:cNvSpPr>
          <p:nvPr/>
        </p:nvSpPr>
        <p:spPr bwMode="auto">
          <a:xfrm>
            <a:off x="179388" y="981075"/>
            <a:ext cx="87852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rPr>
              <a:t>10.18) Précautions à prendre au lancement d’un projet de reforestation (suite)</a:t>
            </a:r>
          </a:p>
          <a:p>
            <a:pPr eaLnBrk="1" hangingPunct="1"/>
            <a:endParaRPr lang="fr-FR" sz="1600" b="0">
              <a:solidFill>
                <a:schemeClr val="folHlink"/>
              </a:solidFill>
            </a:endParaRPr>
          </a:p>
          <a:p>
            <a:pPr eaLnBrk="1" hangingPunct="1"/>
            <a:r>
              <a:rPr lang="fr-FR" sz="1600" b="0">
                <a:solidFill>
                  <a:srgbClr val="FF0000"/>
                </a:solidFill>
              </a:rPr>
              <a:t>10.18.1) </a:t>
            </a:r>
            <a:r>
              <a:rPr lang="fr-FR" sz="1600" b="0" u="sng">
                <a:solidFill>
                  <a:srgbClr val="FF0000"/>
                </a:solidFill>
              </a:rPr>
              <a:t>Echec partiel du grand barrage vert en Algérie</a:t>
            </a:r>
            <a:r>
              <a:rPr lang="fr-FR" sz="1600" b="0">
                <a:solidFill>
                  <a:srgbClr val="FF0000"/>
                </a:solidFill>
              </a:rPr>
              <a:t> (suite) </a:t>
            </a:r>
          </a:p>
          <a:p>
            <a:pPr eaLnBrk="1" hangingPunct="1"/>
            <a:endParaRPr lang="fr-FR" sz="1600" b="0">
              <a:solidFill>
                <a:srgbClr val="FF0000"/>
              </a:solidFill>
            </a:endParaRPr>
          </a:p>
          <a:p>
            <a:pPr algn="just" eaLnBrk="1" hangingPunct="1"/>
            <a:r>
              <a:rPr lang="fr-FR" sz="1600" b="0" u="sng">
                <a:solidFill>
                  <a:srgbClr val="341AF4"/>
                </a:solidFill>
              </a:rPr>
              <a:t>Conclusion</a:t>
            </a:r>
            <a:r>
              <a:rPr lang="fr-FR" sz="1600" b="0">
                <a:solidFill>
                  <a:srgbClr val="341AF4"/>
                </a:solidFill>
              </a:rPr>
              <a:t> : En fait, restaurer un ancien écosystème dégradé par le surpâturage &amp; l’avancée du désert nécessite des études scientifiques fines et rigoureuses, conduites, au départ, sur des étendues limitées, avec beaucoup de précautions et un suivi continu. Ce travail nécessite l’aide d’experts. Sur des parcelles pourraient être testées a) des techniques de fertilisation des sols en milieu semi-aride (semi-direct …), b) différentes espèces pour créer une forêt jardinée diversifiée, c) la mycorhization des pins, b) l’appel à la lutte biologique...</a:t>
            </a:r>
          </a:p>
          <a:p>
            <a:pPr algn="just" eaLnBrk="1" hangingPunct="1"/>
            <a:r>
              <a:rPr lang="fr-FR" sz="1600" b="0" u="sng">
                <a:solidFill>
                  <a:schemeClr val="folHlink"/>
                </a:solidFill>
              </a:rPr>
              <a:t>Source</a:t>
            </a:r>
            <a:r>
              <a:rPr lang="fr-FR" sz="1600" b="0">
                <a:solidFill>
                  <a:schemeClr val="folHlink"/>
                </a:solidFill>
              </a:rPr>
              <a:t> : a) </a:t>
            </a:r>
            <a:r>
              <a:rPr lang="fr-FR" sz="1600" b="0" i="1">
                <a:solidFill>
                  <a:schemeClr val="folHlink"/>
                </a:solidFill>
              </a:rPr>
              <a:t>Le mythe du barrage vert algérien a vécu</a:t>
            </a:r>
            <a:r>
              <a:rPr lang="fr-FR" sz="1600" b="0">
                <a:solidFill>
                  <a:schemeClr val="folHlink"/>
                </a:solidFill>
              </a:rPr>
              <a:t>, Mohamed Ansar, Syfia Info, 01-04-1995, b) </a:t>
            </a:r>
            <a:r>
              <a:rPr lang="fr-FR" sz="1600" b="0" i="1">
                <a:solidFill>
                  <a:schemeClr val="folHlink"/>
                </a:solidFill>
              </a:rPr>
              <a:t>Bilan critique du barrage vert en Algérie, </a:t>
            </a:r>
            <a:r>
              <a:rPr lang="fr-FR" sz="1600" b="0">
                <a:solidFill>
                  <a:schemeClr val="folHlink"/>
                </a:solidFill>
              </a:rPr>
              <a:t>Sahraoui Bensaïd, Sécheresse n°3, vol.6, sept.95, </a:t>
            </a:r>
            <a:r>
              <a:rPr lang="fr-FR" sz="1400" i="1">
                <a:solidFill>
                  <a:schemeClr val="folHlink"/>
                </a:solidFill>
              </a:rPr>
              <a:t>Unité de recherches sur les zones arides,</a:t>
            </a:r>
            <a:r>
              <a:rPr lang="fr-FR" sz="1600" i="1">
                <a:solidFill>
                  <a:schemeClr val="folHlink"/>
                </a:solidFill>
              </a:rPr>
              <a:t> </a:t>
            </a:r>
            <a:r>
              <a:rPr lang="fr-FR" sz="1400" i="1">
                <a:solidFill>
                  <a:schemeClr val="folHlink"/>
                </a:solidFill>
              </a:rPr>
              <a:t>Centre de recherches scientifiques et techniques sur les régions arides,</a:t>
            </a:r>
            <a:r>
              <a:rPr lang="fr-FR" sz="1400">
                <a:solidFill>
                  <a:schemeClr val="folHlink"/>
                </a:solidFill>
              </a:rPr>
              <a:t> BP119, Alger-gare, Alger.</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3221DE4-A5DB-4628-8865-25D88C703C41}" type="slidenum">
              <a:rPr lang="fr-FR" sz="1200" b="0">
                <a:solidFill>
                  <a:schemeClr val="tx1">
                    <a:tint val="75000"/>
                  </a:schemeClr>
                </a:solidFill>
                <a:latin typeface="Times New Roman" pitchFamily="18" charset="0"/>
              </a:rPr>
              <a:pPr algn="r" fontAlgn="auto">
                <a:spcBef>
                  <a:spcPts val="0"/>
                </a:spcBef>
                <a:spcAft>
                  <a:spcPts val="0"/>
                </a:spcAft>
                <a:defRPr/>
              </a:pPr>
              <a:t>69</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7589" name="Picture 7" descr="tavy_ecobu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738" y="4254500"/>
            <a:ext cx="482441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8"/>
          <p:cNvSpPr txBox="1">
            <a:spLocks noChangeArrowheads="1"/>
          </p:cNvSpPr>
          <p:nvPr/>
        </p:nvSpPr>
        <p:spPr bwMode="auto">
          <a:xfrm>
            <a:off x="0" y="6092825"/>
            <a:ext cx="8964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dirty="0">
                <a:solidFill>
                  <a:srgbClr val="6600CC"/>
                </a:solidFill>
                <a:cs typeface="Arial" charset="0"/>
              </a:rPr>
              <a:t>↑</a:t>
            </a:r>
            <a:r>
              <a:rPr lang="fr-FR" sz="1200" b="0" dirty="0">
                <a:solidFill>
                  <a:srgbClr val="6600CC"/>
                </a:solidFill>
              </a:rPr>
              <a:t>Illustration d’une mauvaise compréhension par l’agriculteur malgache face à une action de sensibilisation contre la culture sur brûlis, à Madagascar (l’agriculteur remplaçant les allumettes par le briquet ou ne tenant pas compte de l’avis du conseilleur). Source : </a:t>
            </a:r>
            <a:r>
              <a:rPr lang="fr-FR" sz="1200" b="0" dirty="0">
                <a:hlinkClick r:id="rId3"/>
              </a:rPr>
              <a:t>http://radama.free.fr/desseins_de_la_semaine/?attachment_id=83</a:t>
            </a:r>
            <a:r>
              <a:rPr lang="fr-FR" sz="1200" b="0" dirty="0"/>
              <a:t> </a:t>
            </a:r>
            <a:r>
              <a:rPr lang="fr-FR" sz="1200" b="0" dirty="0">
                <a:solidFill>
                  <a:srgbClr val="6600CC"/>
                </a:solidFill>
              </a:rPr>
              <a:t>(voir page suivante </a:t>
            </a:r>
            <a:r>
              <a:rPr lang="fr-FR" sz="1200" b="0" dirty="0">
                <a:solidFill>
                  <a:srgbClr val="6600CC"/>
                </a:solidFill>
                <a:sym typeface="Symbol" pitchFamily="18" charset="2"/>
              </a:rPr>
              <a:t> )</a:t>
            </a:r>
            <a:endParaRPr lang="fr-FR"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6154057-1DDA-4C98-92C3-39427B83677D}" type="slidenum">
              <a:rPr lang="fr-FR" sz="1200" b="0">
                <a:solidFill>
                  <a:schemeClr val="tx1">
                    <a:tint val="75000"/>
                  </a:schemeClr>
                </a:solidFill>
                <a:latin typeface="Times New Roman" pitchFamily="18" charset="0"/>
              </a:rPr>
              <a:pPr algn="r" fontAlgn="auto">
                <a:spcBef>
                  <a:spcPts val="0"/>
                </a:spcBef>
                <a:spcAft>
                  <a:spcPts val="0"/>
                </a:spcAft>
                <a:defRPr/>
              </a:pPr>
              <a:t>7</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172" name="ZoneTexte 5"/>
          <p:cNvSpPr txBox="1">
            <a:spLocks noChangeArrowheads="1"/>
          </p:cNvSpPr>
          <p:nvPr/>
        </p:nvSpPr>
        <p:spPr bwMode="auto">
          <a:xfrm>
            <a:off x="357188" y="1143000"/>
            <a:ext cx="8786812"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defTabSz="912813" eaLnBrk="0" hangingPunct="0">
              <a:defRPr b="1">
                <a:solidFill>
                  <a:schemeClr val="tx1"/>
                </a:solidFill>
                <a:latin typeface="Arial" charset="0"/>
              </a:defRPr>
            </a:lvl2pPr>
            <a:lvl3pPr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a:solidFill>
                  <a:srgbClr val="00602B"/>
                </a:solidFill>
              </a:rPr>
              <a:t>3) Importance des forêts pour l’humanité</a:t>
            </a:r>
            <a:endParaRPr lang="fr-FR" sz="2400" b="0">
              <a:solidFill>
                <a:srgbClr val="00602B"/>
              </a:solidFill>
            </a:endParaRPr>
          </a:p>
          <a:p>
            <a:pPr eaLnBrk="1" hangingPunct="1"/>
            <a:endParaRPr lang="fr-FR" sz="2400" u="sng">
              <a:solidFill>
                <a:srgbClr val="00602B"/>
              </a:solidFill>
            </a:endParaRPr>
          </a:p>
          <a:p>
            <a:pPr eaLnBrk="1" hangingPunct="1"/>
            <a:r>
              <a:rPr lang="fr-BE" sz="2800" b="0">
                <a:solidFill>
                  <a:srgbClr val="00602B"/>
                </a:solidFill>
              </a:rPr>
              <a:t>Fonctions essentielles des forêts :</a:t>
            </a:r>
          </a:p>
          <a:p>
            <a:pPr lvl="1" indent="0" eaLnBrk="1" hangingPunct="1">
              <a:buFont typeface="Arial" charset="0"/>
              <a:buChar char="•"/>
            </a:pPr>
            <a:r>
              <a:rPr lang="fr-BE" sz="2400" b="0">
                <a:solidFill>
                  <a:srgbClr val="00602B"/>
                </a:solidFill>
              </a:rPr>
              <a:t>écologiques :</a:t>
            </a:r>
          </a:p>
          <a:p>
            <a:pPr lvl="2" indent="0" eaLnBrk="1" hangingPunct="1"/>
            <a:r>
              <a:rPr lang="fr-BE" sz="2000" b="0">
                <a:solidFill>
                  <a:srgbClr val="00602B"/>
                </a:solidFill>
              </a:rPr>
              <a:t>Contribution au cycle de l’eau, à la régulation du climat, à la protection des sols, au stockage de carbone… au maintien et à l’entretien de la biodiversité.</a:t>
            </a:r>
          </a:p>
          <a:p>
            <a:pPr lvl="1" indent="0" eaLnBrk="1" hangingPunct="1">
              <a:buFont typeface="Arial" charset="0"/>
              <a:buChar char="•"/>
            </a:pPr>
            <a:r>
              <a:rPr lang="fr-BE" sz="2400" b="0">
                <a:solidFill>
                  <a:srgbClr val="00602B"/>
                </a:solidFill>
              </a:rPr>
              <a:t>économiques, sociales, culturelles… : Selon :</a:t>
            </a:r>
          </a:p>
          <a:p>
            <a:pPr lvl="2" indent="0" eaLnBrk="1" hangingPunct="1"/>
            <a:r>
              <a:rPr lang="fr-BE" sz="2000" b="0">
                <a:solidFill>
                  <a:srgbClr val="00602B"/>
                </a:solidFill>
              </a:rPr>
              <a:t>FAO : 350 millions d’hommes y sont hébergés.</a:t>
            </a:r>
          </a:p>
          <a:p>
            <a:pPr lvl="2" indent="0" eaLnBrk="1" hangingPunct="1"/>
            <a:r>
              <a:rPr lang="fr-BE" sz="2000" b="0">
                <a:solidFill>
                  <a:srgbClr val="00602B"/>
                </a:solidFill>
              </a:rPr>
              <a:t>Banque Mondiale : 1,2 milliard d’hommes dépendent de systèmes d’exploitation agroforestiers.</a:t>
            </a:r>
          </a:p>
          <a:p>
            <a:pPr lvl="2" indent="0" eaLnBrk="1" hangingPunct="1"/>
            <a:r>
              <a:rPr lang="fr-BE" sz="2000" b="0">
                <a:solidFill>
                  <a:srgbClr val="00602B"/>
                </a:solidFill>
              </a:rPr>
              <a:t>PNUD : Plus de 2 milliards d’hommes en tirent moyens d’existence, bois de feu (cuisson, chauffage), médicaments, aliments…</a:t>
            </a:r>
          </a:p>
          <a:p>
            <a:pPr lvl="2" indent="0" eaLnBrk="1" hangingPunct="1"/>
            <a:endParaRPr lang="fr-BE" sz="2000" b="0">
              <a:solidFill>
                <a:srgbClr val="00602B"/>
              </a:solidFill>
            </a:endParaRPr>
          </a:p>
          <a:p>
            <a:pPr algn="just" eaLnBrk="1" hangingPunct="1">
              <a:buFont typeface="Arial" charset="0"/>
              <a:buChar char="•"/>
            </a:pPr>
            <a:r>
              <a:rPr lang="fr-FR" b="0">
                <a:solidFill>
                  <a:srgbClr val="00602B"/>
                </a:solidFill>
                <a:cs typeface="Arial" charset="0"/>
              </a:rPr>
              <a:t>Les forêts abritent plus de 50 % de la biodiversité terrestre.</a:t>
            </a:r>
          </a:p>
          <a:p>
            <a:pPr algn="just" eaLnBrk="1" hangingPunct="1">
              <a:buFont typeface="Arial" charset="0"/>
              <a:buChar char="•"/>
            </a:pPr>
            <a:r>
              <a:rPr lang="fr-FR" b="0">
                <a:solidFill>
                  <a:srgbClr val="00602B"/>
                </a:solidFill>
                <a:cs typeface="Arial" charset="0"/>
              </a:rPr>
              <a:t>Elles stockent plus de la moitié du carbone accumulé sur les continents.</a:t>
            </a:r>
          </a:p>
          <a:p>
            <a:pPr algn="just" eaLnBrk="1" hangingPunct="1">
              <a:buFont typeface="Arial" charset="0"/>
              <a:buChar char="•"/>
            </a:pPr>
            <a:r>
              <a:rPr lang="fr-FR" b="0">
                <a:solidFill>
                  <a:srgbClr val="00602B"/>
                </a:solidFill>
                <a:cs typeface="Arial" charset="0"/>
              </a:rPr>
              <a:t>Plus de 20% de l’oxygène de l’air serait produit par les forêts tropicales.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31775" y="836613"/>
            <a:ext cx="876935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lors d’un projet de reforestation (suite)</a:t>
            </a:r>
            <a:endParaRPr lang="fr-FR" b="0" dirty="0">
              <a:solidFill>
                <a:schemeClr val="folHlink"/>
              </a:solidFill>
            </a:endParaRPr>
          </a:p>
          <a:p>
            <a:pPr eaLnBrk="1" hangingPunct="1"/>
            <a:endParaRPr lang="fr-FR" sz="1600" b="0" dirty="0">
              <a:solidFill>
                <a:srgbClr val="FF0000"/>
              </a:solidFill>
            </a:endParaRPr>
          </a:p>
          <a:p>
            <a:pPr eaLnBrk="1" hangingPunct="1"/>
            <a:r>
              <a:rPr lang="fr-FR" sz="1600" b="0" dirty="0">
                <a:solidFill>
                  <a:srgbClr val="FF0000"/>
                </a:solidFill>
              </a:rPr>
              <a:t>10.18.2) </a:t>
            </a:r>
            <a:r>
              <a:rPr lang="fr-FR" sz="1600" b="0" u="sng" dirty="0">
                <a:solidFill>
                  <a:srgbClr val="FF0000"/>
                </a:solidFill>
              </a:rPr>
              <a:t>Echec des politiques de lutte contre la déforestation à Madagascar </a:t>
            </a:r>
            <a:r>
              <a:rPr lang="fr-FR" sz="1600" b="0" dirty="0">
                <a:solidFill>
                  <a:srgbClr val="FF0000"/>
                </a:solidFill>
              </a:rPr>
              <a:t>: </a:t>
            </a:r>
          </a:p>
          <a:p>
            <a:pPr algn="just" eaLnBrk="1" hangingPunct="1"/>
            <a:endParaRPr lang="fr-FR" sz="1400" b="0" u="sng" dirty="0">
              <a:solidFill>
                <a:srgbClr val="FF0000"/>
              </a:solidFill>
            </a:endParaRPr>
          </a:p>
          <a:p>
            <a:pPr algn="just" eaLnBrk="1" hangingPunct="1"/>
            <a:r>
              <a:rPr lang="fr-FR" sz="1400" b="0" u="sng" dirty="0">
                <a:solidFill>
                  <a:srgbClr val="FF0000"/>
                </a:solidFill>
              </a:rPr>
              <a:t>Causes de la déforestation</a:t>
            </a:r>
            <a:r>
              <a:rPr lang="fr-FR" sz="1400" b="0" dirty="0">
                <a:solidFill>
                  <a:srgbClr val="FF0000"/>
                </a:solidFill>
              </a:rPr>
              <a:t> : Culture sur brûlis, charbonnage (production de charbon de bois)…</a:t>
            </a:r>
          </a:p>
          <a:p>
            <a:pPr algn="just" eaLnBrk="1" hangingPunct="1"/>
            <a:endParaRPr lang="fr-FR" sz="1400" b="0" dirty="0">
              <a:solidFill>
                <a:srgbClr val="FF0000"/>
              </a:solidFill>
            </a:endParaRPr>
          </a:p>
          <a:p>
            <a:pPr algn="just" eaLnBrk="1" hangingPunct="1"/>
            <a:r>
              <a:rPr lang="fr-FR" sz="1400" b="0" dirty="0">
                <a:solidFill>
                  <a:srgbClr val="FF0000"/>
                </a:solidFill>
              </a:rPr>
              <a:t>A) 80 à 85% de l’énergie utilisée pour le chauffage, la cuisson, l’éclairage &amp; l’électrification étant fournies par le bois =&gt; Le charbonnage contribue à la déforestation, le long des routes, près des villes… </a:t>
            </a:r>
          </a:p>
          <a:p>
            <a:pPr algn="just" eaLnBrk="1" hangingPunct="1"/>
            <a:endParaRPr lang="fr-FR" sz="1400" b="0" dirty="0">
              <a:solidFill>
                <a:srgbClr val="FF0000"/>
              </a:solidFill>
            </a:endParaRPr>
          </a:p>
          <a:p>
            <a:pPr algn="just" eaLnBrk="1" hangingPunct="1"/>
            <a:r>
              <a:rPr lang="fr-FR" sz="1400" b="0" dirty="0">
                <a:solidFill>
                  <a:srgbClr val="FF0000"/>
                </a:solidFill>
              </a:rPr>
              <a:t>B) dans l’esprit des paysans pauvres, le problème de déforestation aurait été « inventé » par le colonisateur occidental pour justifier sa politique forestière répressive que continue le gouvernement actuel =&gt; donc négation générale de l’ampleur du phénomène pourtant bien réel et </a:t>
            </a:r>
            <a:r>
              <a:rPr lang="fr-FR" sz="1400" dirty="0">
                <a:solidFill>
                  <a:srgbClr val="FF0000"/>
                </a:solidFill>
              </a:rPr>
              <a:t>une désobéissance civile des paysans </a:t>
            </a:r>
            <a:r>
              <a:rPr lang="fr-FR" sz="1400" b="0" dirty="0">
                <a:solidFill>
                  <a:srgbClr val="FF0000"/>
                </a:solidFill>
              </a:rPr>
              <a:t>: 1) pour éviter les arrestations, il mettent alors le feu aux forêts, la nuit, 2) pour être entendus sur leurs conditions de vie, ils occupent des terres dans les forêts (dans forêts de l’est …), 3) coupes pour le charbonnage en pleine forêt, pour ne pas être vus, 4) feux dans les forêts, par les voleurs de zébus, pour les y cacher et avoir de l’herbe jeune.</a:t>
            </a:r>
          </a:p>
          <a:p>
            <a:pPr algn="just" eaLnBrk="1" hangingPunct="1"/>
            <a:endParaRPr lang="fr-FR" sz="1400" b="0" dirty="0">
              <a:solidFill>
                <a:srgbClr val="FF0000"/>
              </a:solidFill>
            </a:endParaRPr>
          </a:p>
          <a:p>
            <a:pPr algn="just" eaLnBrk="1" hangingPunct="1"/>
            <a:r>
              <a:rPr lang="fr-FR" sz="1400" b="0" dirty="0">
                <a:solidFill>
                  <a:srgbClr val="FF0000"/>
                </a:solidFill>
              </a:rPr>
              <a:t>C) feux de savanes (qui se propagent aux forêts), en fin de saison sèche, a) pour avoir de jeunes pousses d’herbes vertes tendres plus appréciée par les zébus que l’herbe sèche, b) pour tuer les tiques (</a:t>
            </a:r>
            <a:r>
              <a:rPr lang="fr-FR" sz="1400" b="0" dirty="0" err="1">
                <a:solidFill>
                  <a:srgbClr val="FF0000"/>
                </a:solidFill>
              </a:rPr>
              <a:t>tapak’ahitsy</a:t>
            </a:r>
            <a:r>
              <a:rPr lang="fr-FR" sz="1400" b="0" dirty="0">
                <a:solidFill>
                  <a:srgbClr val="FF0000"/>
                </a:solidFill>
              </a:rPr>
              <a:t>) du zébu (vecteur d’une bactérie mortelle, la </a:t>
            </a:r>
            <a:r>
              <a:rPr lang="fr-FR" sz="1400" b="0" i="1" dirty="0" err="1">
                <a:solidFill>
                  <a:srgbClr val="FF0000"/>
                </a:solidFill>
              </a:rPr>
              <a:t>cowdriose</a:t>
            </a:r>
            <a:r>
              <a:rPr lang="fr-FR" sz="1400" b="0" dirty="0">
                <a:solidFill>
                  <a:srgbClr val="FF0000"/>
                </a:solidFill>
              </a:rPr>
              <a:t>) car pas de solution alternative proposée ou enseignée par le gouvernement (il existe bien des solutions biologiques (°) et médicamenteuses _ </a:t>
            </a:r>
            <a:r>
              <a:rPr lang="fr-FR" sz="1400" b="0" i="1" dirty="0">
                <a:solidFill>
                  <a:srgbClr val="6600CC"/>
                </a:solidFill>
              </a:rPr>
              <a:t>antibiotiques telles que tétracyclines notamment l'</a:t>
            </a:r>
            <a:r>
              <a:rPr lang="fr-FR" sz="1400" b="0" i="1" dirty="0" err="1">
                <a:solidFill>
                  <a:srgbClr val="6600CC"/>
                </a:solidFill>
              </a:rPr>
              <a:t>oxytétracycline</a:t>
            </a:r>
            <a:r>
              <a:rPr lang="fr-FR" sz="1400" b="0" i="1" dirty="0">
                <a:solidFill>
                  <a:srgbClr val="6600CC"/>
                </a:solidFill>
              </a:rPr>
              <a:t> injectable</a:t>
            </a:r>
            <a:r>
              <a:rPr lang="fr-FR" sz="1400" b="0" dirty="0"/>
              <a:t> _</a:t>
            </a:r>
            <a:r>
              <a:rPr lang="fr-FR" sz="1400" b="0" dirty="0">
                <a:solidFill>
                  <a:srgbClr val="FF0000"/>
                </a:solidFill>
              </a:rPr>
              <a:t>, mais pas d’argent. Par contre, il n’existe pas de vaccin. Quand à la </a:t>
            </a:r>
            <a:r>
              <a:rPr lang="fr-FR" sz="1400" b="0" dirty="0">
                <a:solidFill>
                  <a:srgbClr val="6600CC"/>
                </a:solidFill>
              </a:rPr>
              <a:t>solution de prairies cultivées avec pesticides</a:t>
            </a:r>
            <a:r>
              <a:rPr lang="fr-FR" sz="1400" b="0" dirty="0">
                <a:solidFill>
                  <a:srgbClr val="FF0000"/>
                </a:solidFill>
              </a:rPr>
              <a:t>, elle demande de l’argent, plus de travail, est moins écologique et demande un certain niveau d’éducation ...).</a:t>
            </a:r>
          </a:p>
          <a:p>
            <a:pPr algn="just" eaLnBrk="1" hangingPunct="1"/>
            <a:r>
              <a:rPr lang="fr-FR" sz="1400" b="0" dirty="0">
                <a:solidFill>
                  <a:srgbClr val="6600CC"/>
                </a:solidFill>
              </a:rPr>
              <a:t>(°) telle que la lutte contre les tiques : lutte chimique, lutte agronomique (destruction des refuges, plantes répulsives), lutte biologique (prédateurs des vecteurs : oiseaux, fourmis), </a:t>
            </a:r>
            <a:r>
              <a:rPr lang="fr-FR" sz="1400" b="0" dirty="0" err="1">
                <a:solidFill>
                  <a:srgbClr val="6600CC"/>
                </a:solidFill>
              </a:rPr>
              <a:t>détiquage</a:t>
            </a:r>
            <a:r>
              <a:rPr lang="fr-FR" sz="1400" b="0" dirty="0">
                <a:solidFill>
                  <a:srgbClr val="6600CC"/>
                </a:solidFill>
              </a:rPr>
              <a:t> manuel régulier des bêtes.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59B5F1B-F583-4F12-AFC4-7B6CD5E644CC}" type="slidenum">
              <a:rPr lang="fr-FR" sz="1200" b="0">
                <a:solidFill>
                  <a:schemeClr val="tx1">
                    <a:tint val="75000"/>
                  </a:schemeClr>
                </a:solidFill>
                <a:latin typeface="Times New Roman" pitchFamily="18" charset="0"/>
              </a:rPr>
              <a:pPr algn="r" fontAlgn="auto">
                <a:spcBef>
                  <a:spcPts val="0"/>
                </a:spcBef>
                <a:spcAft>
                  <a:spcPts val="0"/>
                </a:spcAft>
                <a:defRPr/>
              </a:pPr>
              <a:t>70</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231775" y="1041400"/>
            <a:ext cx="87693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lors d’un projet de reforestation (suite)</a:t>
            </a:r>
          </a:p>
          <a:p>
            <a:pPr eaLnBrk="1" hangingPunct="1"/>
            <a:endParaRPr lang="fr-FR" b="0" dirty="0">
              <a:solidFill>
                <a:schemeClr val="folHlink"/>
              </a:solidFill>
            </a:endParaRPr>
          </a:p>
          <a:p>
            <a:pPr eaLnBrk="1" hangingPunct="1"/>
            <a:r>
              <a:rPr lang="fr-FR" b="0" dirty="0">
                <a:solidFill>
                  <a:srgbClr val="FF0000"/>
                </a:solidFill>
              </a:rPr>
              <a:t>10.18.2) </a:t>
            </a:r>
            <a:r>
              <a:rPr lang="fr-FR" b="0" u="sng" dirty="0">
                <a:solidFill>
                  <a:srgbClr val="FF0000"/>
                </a:solidFill>
              </a:rPr>
              <a:t>Echec des politiques de lutte contre la déforestation à Madagascar (suite) </a:t>
            </a:r>
            <a:r>
              <a:rPr lang="fr-FR" b="0" dirty="0">
                <a:solidFill>
                  <a:srgbClr val="FF0000"/>
                </a:solidFill>
              </a:rPr>
              <a:t>: </a:t>
            </a:r>
          </a:p>
          <a:p>
            <a:pPr algn="just" eaLnBrk="1" hangingPunct="1"/>
            <a:endParaRPr lang="fr-FR" sz="1600" b="0" dirty="0">
              <a:solidFill>
                <a:srgbClr val="FF0000"/>
              </a:solidFill>
            </a:endParaRPr>
          </a:p>
          <a:p>
            <a:pPr algn="just" eaLnBrk="1" hangingPunct="1"/>
            <a:r>
              <a:rPr lang="fr-FR" sz="1400" b="0" dirty="0">
                <a:solidFill>
                  <a:srgbClr val="FF0000"/>
                </a:solidFill>
              </a:rPr>
              <a:t>D) A cause de l’aide internationale, les discours officiels empruntent les points de vue occidentaux sur la déforestation mais, dans les faits, </a:t>
            </a:r>
            <a:r>
              <a:rPr lang="fr-FR" sz="1400" dirty="0">
                <a:solidFill>
                  <a:srgbClr val="FF0000"/>
                </a:solidFill>
              </a:rPr>
              <a:t>pas de vraie volonté politique sincère</a:t>
            </a:r>
            <a:r>
              <a:rPr lang="fr-FR" sz="1400" b="0" dirty="0">
                <a:solidFill>
                  <a:srgbClr val="FF0000"/>
                </a:solidFill>
              </a:rPr>
              <a:t> (pas de formations dans les écoles ou au niveau de la télévision nationale ou d’une télévision scolaire, pas d’agronomes « au pieds » nus pour enseigner nouvelles techniques aux paysans). </a:t>
            </a:r>
          </a:p>
          <a:p>
            <a:pPr algn="just" eaLnBrk="1" hangingPunct="1"/>
            <a:endParaRPr lang="fr-FR" sz="1400" b="0" dirty="0">
              <a:solidFill>
                <a:srgbClr val="FF0000"/>
              </a:solidFill>
            </a:endParaRPr>
          </a:p>
          <a:p>
            <a:pPr algn="just" eaLnBrk="1" hangingPunct="1"/>
            <a:r>
              <a:rPr lang="fr-FR" sz="1400" b="0" dirty="0">
                <a:solidFill>
                  <a:srgbClr val="FF0000"/>
                </a:solidFill>
              </a:rPr>
              <a:t>E)  Les politiques détournent plus de la moitié de l’aide internationale aux paysans destinée à la protection de la biodiversité malgache. Les </a:t>
            </a:r>
            <a:r>
              <a:rPr lang="fr-FR" sz="1400" dirty="0">
                <a:solidFill>
                  <a:srgbClr val="FF0000"/>
                </a:solidFill>
              </a:rPr>
              <a:t>autorités sont complices de la déforestation</a:t>
            </a:r>
            <a:r>
              <a:rPr lang="fr-FR" sz="1400" b="0" dirty="0">
                <a:solidFill>
                  <a:srgbClr val="FF0000"/>
                </a:solidFill>
              </a:rPr>
              <a:t>, en particulier pour la coupe illégale des bois précieux dans les réserves protégées. </a:t>
            </a:r>
          </a:p>
          <a:p>
            <a:pPr algn="just" eaLnBrk="1" hangingPunct="1"/>
            <a:r>
              <a:rPr lang="fr-FR" sz="1400" b="0" dirty="0">
                <a:solidFill>
                  <a:srgbClr val="FF0000"/>
                </a:solidFill>
              </a:rPr>
              <a:t>(Source : </a:t>
            </a:r>
            <a:r>
              <a:rPr lang="fr-FR" sz="1400" b="0" i="1" dirty="0">
                <a:solidFill>
                  <a:srgbClr val="FF0000"/>
                </a:solidFill>
              </a:rPr>
              <a:t>Les autorités complices de la déforestation, </a:t>
            </a:r>
            <a:r>
              <a:rPr lang="fr-FR" sz="1400" b="0" dirty="0">
                <a:solidFill>
                  <a:srgbClr val="FF0000"/>
                </a:solidFill>
              </a:rPr>
              <a:t>Courrier international, 5 Nov. 2009, </a:t>
            </a:r>
            <a:r>
              <a:rPr lang="fr-FR" sz="1400" b="0" dirty="0">
                <a:solidFill>
                  <a:srgbClr val="FF0000"/>
                </a:solidFill>
                <a:hlinkClick r:id="rId2"/>
              </a:rPr>
              <a:t>http://www.courrierinternational.com/article/2009/11/05/les-autorites-complices-de-la-deforestation</a:t>
            </a:r>
            <a:r>
              <a:rPr lang="fr-FR" sz="1400" b="0" dirty="0">
                <a:solidFill>
                  <a:srgbClr val="FF0000"/>
                </a:solidFill>
              </a:rPr>
              <a:t>).</a:t>
            </a:r>
          </a:p>
          <a:p>
            <a:pPr algn="just" eaLnBrk="1" hangingPunct="1"/>
            <a:endParaRPr lang="fr-FR" sz="1400" b="0" dirty="0">
              <a:solidFill>
                <a:srgbClr val="FF0000"/>
              </a:solidFill>
            </a:endParaRPr>
          </a:p>
          <a:p>
            <a:pPr algn="just" eaLnBrk="1" hangingPunct="1"/>
            <a:r>
              <a:rPr lang="fr-FR" sz="1400" b="0" dirty="0">
                <a:solidFill>
                  <a:srgbClr val="FF0000"/>
                </a:solidFill>
              </a:rPr>
              <a:t>F) La culture sur brûlis ne demande pas d’effort ou d’éducation (la moitié des malgaches étant analphabètes) _ dès qu’une parcelle est épuisée, il suffit de brûler celle d’à côté &amp; l’île est vaste _, contrairement aux techniques alternatives</a:t>
            </a:r>
            <a:r>
              <a:rPr lang="fr-FR" sz="1400" b="0" dirty="0" smtClean="0">
                <a:solidFill>
                  <a:srgbClr val="FF0000"/>
                </a:solidFill>
              </a:rPr>
              <a:t>, plus complexes, même pour </a:t>
            </a:r>
            <a:r>
              <a:rPr lang="fr-FR" sz="1400" b="0" dirty="0">
                <a:solidFill>
                  <a:srgbClr val="FF0000"/>
                </a:solidFill>
              </a:rPr>
              <a:t>les plus simples comme le semis-direct. </a:t>
            </a:r>
          </a:p>
          <a:p>
            <a:pPr algn="just" eaLnBrk="1" hangingPunct="1"/>
            <a:r>
              <a:rPr lang="fr-FR" sz="1400" b="0" dirty="0">
                <a:solidFill>
                  <a:srgbClr val="FF0000"/>
                </a:solidFill>
              </a:rPr>
              <a:t>Donc, l’éducation à la protection de l’environnement reste très importante et devrait être commencée dès le plus jeune âge à l’école.</a:t>
            </a:r>
          </a:p>
          <a:p>
            <a:pPr algn="just" eaLnBrk="1" hangingPunct="1"/>
            <a:r>
              <a:rPr lang="fr-FR" sz="1400" b="0" dirty="0">
                <a:solidFill>
                  <a:srgbClr val="990000"/>
                </a:solidFill>
              </a:rPr>
              <a:t>=&gt; Ces explications sont présentées, ici, pour faire comprendre, aux lecteurs, la complexité du problème sur l’île. </a:t>
            </a:r>
            <a:r>
              <a:rPr lang="fr-FR" sz="1400" b="0" i="1" dirty="0">
                <a:solidFill>
                  <a:srgbClr val="990000"/>
                </a:solidFill>
              </a:rPr>
              <a:t>En fait, les solutions existent. L’argent peut se trouver. Mais il manque une véritable volonté politique. D’autant que certaines questions très sensibles (le passé colonial, la corruption), oblige toute « bonne volonté » à avancer lentement _ en « marchant sur des œufs » _, pour gagner la confiance progressivement des villageois bénéficiaires de tel ou tel projet(s</a:t>
            </a:r>
            <a:r>
              <a:rPr lang="fr-FR" sz="1400" b="0" i="1" dirty="0" smtClean="0">
                <a:solidFill>
                  <a:srgbClr val="990000"/>
                </a:solidFill>
              </a:rPr>
              <a:t>) (voir aussi l’annexe 39 sur la culture sur brûlis, à la fin de document, permettant de mieux faire comprendre ce </a:t>
            </a:r>
            <a:r>
              <a:rPr lang="fr-FR" sz="1400" b="0" i="1" dirty="0" err="1" smtClean="0">
                <a:solidFill>
                  <a:srgbClr val="990000"/>
                </a:solidFill>
              </a:rPr>
              <a:t>probllème</a:t>
            </a:r>
            <a:r>
              <a:rPr lang="fr-FR" sz="1400" b="0" i="1" dirty="0" smtClean="0">
                <a:solidFill>
                  <a:srgbClr val="990000"/>
                </a:solidFill>
              </a:rPr>
              <a:t>).</a:t>
            </a:r>
            <a:r>
              <a:rPr lang="fr-FR" sz="1400" b="0" dirty="0" smtClean="0">
                <a:solidFill>
                  <a:srgbClr val="990000"/>
                </a:solidFill>
              </a:rPr>
              <a:t> </a:t>
            </a:r>
            <a:endParaRPr lang="fr-FR" sz="1400" b="0" dirty="0">
              <a:solidFill>
                <a:srgbClr val="990000"/>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C18B706-026D-4020-85DB-7B0E5A12FAD3}" type="slidenum">
              <a:rPr lang="fr-FR" sz="1200" b="0">
                <a:solidFill>
                  <a:schemeClr val="tx1">
                    <a:tint val="75000"/>
                  </a:schemeClr>
                </a:solidFill>
                <a:latin typeface="Times New Roman" pitchFamily="18" charset="0"/>
              </a:rPr>
              <a:pPr algn="r" fontAlgn="auto">
                <a:spcBef>
                  <a:spcPts val="0"/>
                </a:spcBef>
                <a:spcAft>
                  <a:spcPts val="0"/>
                </a:spcAft>
                <a:defRPr/>
              </a:pPr>
              <a:t>71</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231775" y="1041400"/>
            <a:ext cx="876935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u="sng">
                <a:solidFill>
                  <a:srgbClr val="FF0000"/>
                </a:solidFill>
              </a:rPr>
              <a:t>10.18.2) Echec à Madagascar</a:t>
            </a:r>
            <a:r>
              <a:rPr lang="fr-FR" sz="1600" b="0">
                <a:solidFill>
                  <a:srgbClr val="FF0000"/>
                </a:solidFill>
              </a:rPr>
              <a:t> (suite): </a:t>
            </a:r>
          </a:p>
          <a:p>
            <a:pPr algn="just" eaLnBrk="1" hangingPunct="1"/>
            <a:endParaRPr lang="fr-FR" sz="1400" b="0">
              <a:solidFill>
                <a:srgbClr val="341AF4"/>
              </a:solidFill>
            </a:endParaRPr>
          </a:p>
          <a:p>
            <a:pPr algn="just" eaLnBrk="1" hangingPunct="1"/>
            <a:r>
              <a:rPr lang="fr-FR" sz="1400" b="0">
                <a:solidFill>
                  <a:srgbClr val="FF0000"/>
                </a:solidFill>
              </a:rPr>
              <a:t>Selon un rapport de la FAO, publié le mardi 15 janvier 2008, Madagascar perdrait 300.000 hectares de forêts naturelles par an et les zones de biodiversité protégée (forêts primaires) ne représenterait que 1,9% de l’ensemble du territoire. Selon ce rapport, 16% du territoire serait couvert de forêts (cultivées et primaires).</a:t>
            </a:r>
          </a:p>
          <a:p>
            <a:pPr algn="just" eaLnBrk="1" hangingPunct="1"/>
            <a:endParaRPr lang="fr-FR" sz="1400" b="0">
              <a:solidFill>
                <a:srgbClr val="FF0000"/>
              </a:solidFill>
            </a:endParaRPr>
          </a:p>
          <a:p>
            <a:pPr algn="just" eaLnBrk="1" hangingPunct="1"/>
            <a:r>
              <a:rPr lang="fr-FR" sz="1400" b="0">
                <a:solidFill>
                  <a:srgbClr val="FF0000"/>
                </a:solidFill>
              </a:rPr>
              <a:t>Or bien des forêts surtout les forêts sèches du sud sont déjà « grignotés » de l’intérieur par les charbonniers pratiquant des clairières. De plus, 2 chercheurs de la NASA utilisant les données satellites AVHRR-LAC &amp; Landsat-MSS ont montré que montrent que 11 pour cent de l'île sont couverts par la forêt, en 1991 (Source : </a:t>
            </a:r>
            <a:r>
              <a:rPr lang="en-US" sz="1400" b="0" i="1">
                <a:solidFill>
                  <a:srgbClr val="FF0000"/>
                </a:solidFill>
              </a:rPr>
              <a:t>AVHRR-LAC estimates of forest area in Madagascar</a:t>
            </a:r>
            <a:r>
              <a:rPr lang="en-US" sz="1400" b="0">
                <a:solidFill>
                  <a:srgbClr val="FF0000"/>
                </a:solidFill>
              </a:rPr>
              <a:t>, 1990, NELSON R. &amp; HORNING N., International journal of remote sensing, 1993, vol. 14, no8, pp. 1463-1475 (1 p.1/2).</a:t>
            </a:r>
          </a:p>
          <a:p>
            <a:pPr algn="just" eaLnBrk="1" hangingPunct="1"/>
            <a:endParaRPr lang="en-US" sz="1400" b="0">
              <a:solidFill>
                <a:srgbClr val="FF0000"/>
              </a:solidFill>
            </a:endParaRPr>
          </a:p>
          <a:p>
            <a:pPr algn="just" eaLnBrk="1" hangingPunct="1"/>
            <a:r>
              <a:rPr lang="fr-FR" sz="1400" b="0" i="1">
                <a:solidFill>
                  <a:srgbClr val="FF0000"/>
                </a:solidFill>
              </a:rPr>
              <a:t>La surface de la forêt primaire pluviale de l'Est est estimée à l'origine à 12,2 millions ha, puis mesuré à 7,6 millions ha en 1950 et à 3,8 millions ha en 1985. Source : </a:t>
            </a:r>
            <a:r>
              <a:rPr lang="en-US" sz="1400" b="0" i="1">
                <a:solidFill>
                  <a:srgbClr val="FF0000"/>
                </a:solidFill>
              </a:rPr>
              <a:t>Deforestation history of the eastern rain forest of Madagascar from satellite images</a:t>
            </a:r>
            <a:r>
              <a:rPr lang="en-US" sz="1400" b="0">
                <a:solidFill>
                  <a:srgbClr val="FF0000"/>
                </a:solidFill>
              </a:rPr>
              <a:t>. Glen M. Green &amp; Robert W. Sussman, Science, New Series, Vol. 248, N° 4952, Apr. 13, 1990, p. 212-215).</a:t>
            </a:r>
          </a:p>
          <a:p>
            <a:pPr algn="just" eaLnBrk="1" hangingPunct="1"/>
            <a:endParaRPr lang="fr-FR" sz="1400" b="0" i="1">
              <a:solidFill>
                <a:srgbClr val="6600CC"/>
              </a:solidFill>
            </a:endParaRPr>
          </a:p>
          <a:p>
            <a:pPr algn="just" eaLnBrk="1" hangingPunct="1"/>
            <a:r>
              <a:rPr lang="fr-FR" sz="1400" b="0" i="1" u="sng">
                <a:solidFill>
                  <a:srgbClr val="6600CC"/>
                </a:solidFill>
              </a:rPr>
              <a:t>Une solution</a:t>
            </a:r>
            <a:r>
              <a:rPr lang="fr-FR" sz="1400" b="0">
                <a:solidFill>
                  <a:srgbClr val="6600CC"/>
                </a:solidFill>
              </a:rPr>
              <a:t> : </a:t>
            </a:r>
            <a:endParaRPr lang="fr-FR" sz="1400" b="0" i="1" u="sng">
              <a:solidFill>
                <a:srgbClr val="6600CC"/>
              </a:solidFill>
            </a:endParaRPr>
          </a:p>
          <a:p>
            <a:pPr algn="just" eaLnBrk="1" hangingPunct="1"/>
            <a:r>
              <a:rPr lang="fr-FR" sz="1400" b="0" i="1">
                <a:solidFill>
                  <a:srgbClr val="6600CC"/>
                </a:solidFill>
              </a:rPr>
              <a:t>=&gt; L’aide de la photographie satellite _ avec les satellites SPOT, les 3 satellites d'observation des ressources terrestres  CBERS permettant d’observer la déforestation de la forêt amazonienne, les satellites AVHRR-LAC &amp; Landsat-MSS etc. _ permettrait, peut-être, de mieux mesurer la déforestation de Madagascar. Car le Brésil a déjà réussi en deux ans à réduire de 52% la déforestation en Amazonie, grâce au système CBERS. Source : </a:t>
            </a:r>
            <a:r>
              <a:rPr lang="fr-FR" sz="1400" b="0" i="1">
                <a:solidFill>
                  <a:srgbClr val="6600CC"/>
                </a:solidFill>
                <a:hlinkClick r:id="rId2"/>
              </a:rPr>
              <a:t>http://news.deforestation-amazonie.org/actu.php?id=208</a:t>
            </a:r>
            <a:r>
              <a:rPr lang="fr-FR" sz="1400" b="0" i="1">
                <a:solidFill>
                  <a:srgbClr val="6600CC"/>
                </a:solidFill>
              </a:rPr>
              <a:t>).</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66E8284-8940-4451-9D2F-0038ACA435D5}" type="slidenum">
              <a:rPr lang="fr-FR" sz="1200" b="0">
                <a:solidFill>
                  <a:schemeClr val="tx1">
                    <a:tint val="75000"/>
                  </a:schemeClr>
                </a:solidFill>
                <a:latin typeface="Times New Roman" pitchFamily="18" charset="0"/>
              </a:rPr>
              <a:pPr algn="r" fontAlgn="auto">
                <a:spcBef>
                  <a:spcPts val="0"/>
                </a:spcBef>
                <a:spcAft>
                  <a:spcPts val="0"/>
                </a:spcAft>
                <a:defRPr/>
              </a:pPr>
              <a:t>72</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231775" y="1041400"/>
            <a:ext cx="8697913"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u="sng">
                <a:solidFill>
                  <a:srgbClr val="6600CC"/>
                </a:solidFill>
              </a:rPr>
              <a:t>10.18.3) Réussites à Madagascar</a:t>
            </a:r>
            <a:r>
              <a:rPr lang="fr-FR" sz="1600" b="0">
                <a:solidFill>
                  <a:srgbClr val="6600CC"/>
                </a:solidFill>
              </a:rPr>
              <a:t> (suite) </a:t>
            </a:r>
          </a:p>
          <a:p>
            <a:pPr algn="just" eaLnBrk="1" hangingPunct="1"/>
            <a:endParaRPr lang="fr-FR" sz="1400" b="0">
              <a:solidFill>
                <a:srgbClr val="341AF4"/>
              </a:solidFill>
            </a:endParaRPr>
          </a:p>
          <a:p>
            <a:pPr algn="just" eaLnBrk="1" hangingPunct="1"/>
            <a:r>
              <a:rPr lang="fr-FR" sz="1600" b="0">
                <a:solidFill>
                  <a:srgbClr val="341AF4"/>
                </a:solidFill>
              </a:rPr>
              <a:t>Il existe quelques petites réussites comme :</a:t>
            </a:r>
          </a:p>
          <a:p>
            <a:pPr algn="just" eaLnBrk="1" hangingPunct="1"/>
            <a:r>
              <a:rPr lang="fr-FR" sz="1600" b="0">
                <a:solidFill>
                  <a:srgbClr val="341AF4"/>
                </a:solidFill>
              </a:rPr>
              <a:t> </a:t>
            </a:r>
          </a:p>
          <a:p>
            <a:pPr algn="just" eaLnBrk="1" hangingPunct="1">
              <a:buFontTx/>
              <a:buAutoNum type="alphaLcParenR"/>
            </a:pPr>
            <a:r>
              <a:rPr lang="fr-FR" sz="1600" b="0">
                <a:solidFill>
                  <a:srgbClr val="341AF4"/>
                </a:solidFill>
              </a:rPr>
              <a:t> </a:t>
            </a:r>
            <a:r>
              <a:rPr lang="fr-FR" b="0">
                <a:solidFill>
                  <a:srgbClr val="341AF4"/>
                </a:solidFill>
              </a:rPr>
              <a:t>celles</a:t>
            </a:r>
            <a:r>
              <a:rPr lang="fr-FR" b="0"/>
              <a:t> </a:t>
            </a:r>
            <a:r>
              <a:rPr lang="fr-FR" sz="1600" b="0">
                <a:solidFill>
                  <a:srgbClr val="341AF4"/>
                </a:solidFill>
              </a:rPr>
              <a:t>des « écolodges » protégeant des forêts privées (</a:t>
            </a:r>
            <a:r>
              <a:rPr lang="fr-FR" sz="1600" b="0">
                <a:solidFill>
                  <a:srgbClr val="341AF4"/>
                </a:solidFill>
                <a:hlinkClick r:id="rId2"/>
              </a:rPr>
              <a:t>http://www.madagascar-authentique.com/ecolodges-madagascar.htm</a:t>
            </a:r>
            <a:r>
              <a:rPr lang="fr-FR" sz="1600" b="0">
                <a:solidFill>
                  <a:srgbClr val="341AF4"/>
                </a:solidFill>
              </a:rPr>
              <a:t>), </a:t>
            </a:r>
          </a:p>
          <a:p>
            <a:pPr algn="just" eaLnBrk="1" hangingPunct="1">
              <a:buFontTx/>
              <a:buAutoNum type="alphaLcParenR"/>
            </a:pPr>
            <a:r>
              <a:rPr lang="fr-FR" sz="1600" b="0">
                <a:solidFill>
                  <a:srgbClr val="341AF4"/>
                </a:solidFill>
              </a:rPr>
              <a:t> </a:t>
            </a:r>
            <a:r>
              <a:rPr lang="fr-FR" b="0">
                <a:solidFill>
                  <a:srgbClr val="341AF4"/>
                </a:solidFill>
              </a:rPr>
              <a:t>celles</a:t>
            </a:r>
            <a:r>
              <a:rPr lang="fr-FR" b="0"/>
              <a:t> </a:t>
            </a:r>
            <a:r>
              <a:rPr lang="fr-FR" sz="1600" b="0">
                <a:solidFill>
                  <a:srgbClr val="341AF4"/>
                </a:solidFill>
              </a:rPr>
              <a:t>de la protection, par les habitants locaux, de leur propre forêt, liée à la production, par leurs soins, d’huiles essentielles (cela suite à des actions de sensibilisation d’ONG comme </a:t>
            </a:r>
            <a:r>
              <a:rPr lang="fr-FR" sz="1600" b="0" i="1">
                <a:solidFill>
                  <a:srgbClr val="341AF4"/>
                </a:solidFill>
              </a:rPr>
              <a:t>l'Association l'homme et l'environnement </a:t>
            </a:r>
            <a:r>
              <a:rPr lang="fr-FR" sz="1600" b="0">
                <a:solidFill>
                  <a:srgbClr val="341AF4"/>
                </a:solidFill>
              </a:rPr>
              <a:t>: </a:t>
            </a:r>
            <a:r>
              <a:rPr lang="fr-FR" sz="1600" b="0">
                <a:solidFill>
                  <a:srgbClr val="341AF4"/>
                </a:solidFill>
                <a:hlinkClick r:id="rId3"/>
              </a:rPr>
              <a:t>www.madagascar-environnement.com</a:t>
            </a:r>
            <a:r>
              <a:rPr lang="fr-FR" sz="1600" b="0">
                <a:solidFill>
                  <a:srgbClr val="341AF4"/>
                </a:solidFill>
              </a:rPr>
              <a:t>).</a:t>
            </a:r>
            <a:endParaRPr lang="fr-FR" sz="1600" b="0">
              <a:solidFill>
                <a:srgbClr val="6600CC"/>
              </a:solidFill>
            </a:endParaRPr>
          </a:p>
          <a:p>
            <a:pPr algn="just" eaLnBrk="1" hangingPunct="1"/>
            <a:endParaRPr lang="fr-FR" sz="1600" b="0">
              <a:solidFill>
                <a:srgbClr val="6600CC"/>
              </a:solidFill>
            </a:endParaRPr>
          </a:p>
          <a:p>
            <a:pPr algn="just" eaLnBrk="1" hangingPunct="1"/>
            <a:r>
              <a:rPr lang="fr-FR" sz="1600" b="0">
                <a:solidFill>
                  <a:srgbClr val="6600CC"/>
                </a:solidFill>
              </a:rPr>
              <a:t>La biodiversité exceptionnelle de Madagascar pourrait être un des atouts touristiques de l’île. </a:t>
            </a:r>
          </a:p>
          <a:p>
            <a:pPr algn="just" eaLnBrk="1" hangingPunct="1"/>
            <a:endParaRPr lang="fr-FR" sz="1600" b="0">
              <a:solidFill>
                <a:srgbClr val="FF0000"/>
              </a:solidFill>
            </a:endParaRPr>
          </a:p>
          <a:p>
            <a:pPr algn="just" eaLnBrk="1" hangingPunct="1"/>
            <a:r>
              <a:rPr lang="fr-FR" sz="1600" b="0">
                <a:solidFill>
                  <a:srgbClr val="FF0000"/>
                </a:solidFill>
              </a:rPr>
              <a:t>Mais la situation et la crise politiques et économique de Madagascar (surtout depuis 2008) freinent ce genre d’initiative &amp; son développement touristique</a:t>
            </a:r>
            <a:r>
              <a:rPr lang="fr-FR" sz="1400" b="0">
                <a:solidFill>
                  <a:srgbClr val="FF0000"/>
                </a:solidFill>
              </a:rPr>
              <a:t>. </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10B5CC8-7637-4FED-B381-884E88C0D3A0}" type="slidenum">
              <a:rPr lang="fr-FR" sz="1200" b="0">
                <a:solidFill>
                  <a:schemeClr val="tx1">
                    <a:tint val="75000"/>
                  </a:schemeClr>
                </a:solidFill>
                <a:latin typeface="Times New Roman" pitchFamily="18" charset="0"/>
              </a:rPr>
              <a:pPr algn="r" fontAlgn="auto">
                <a:spcBef>
                  <a:spcPts val="0"/>
                </a:spcBef>
                <a:spcAft>
                  <a:spcPts val="0"/>
                </a:spcAft>
                <a:defRPr/>
              </a:pPr>
              <a:t>73</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1685" name="Picture 14" descr="tavy_166_1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038" y="5157788"/>
            <a:ext cx="2286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21" descr="MADAGASCAR__32372s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157788"/>
            <a:ext cx="21526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2" descr="Ecolodg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188" y="1500188"/>
            <a:ext cx="990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23" descr="Ecolodg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563" y="1500188"/>
            <a:ext cx="13049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4" descr="CA3I3KY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2375" y="1500188"/>
            <a:ext cx="12382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Text Box 25"/>
          <p:cNvSpPr txBox="1">
            <a:spLocks noChangeArrowheads="1"/>
          </p:cNvSpPr>
          <p:nvPr/>
        </p:nvSpPr>
        <p:spPr bwMode="auto">
          <a:xfrm>
            <a:off x="2571750" y="5357813"/>
            <a:ext cx="800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dirty="0">
                <a:solidFill>
                  <a:srgbClr val="6600CC"/>
                </a:solidFill>
                <a:sym typeface="Symbol" pitchFamily="18" charset="2"/>
              </a:rPr>
              <a:t> </a:t>
            </a:r>
            <a:r>
              <a:rPr lang="fr-FR" sz="1000" b="0" dirty="0" err="1">
                <a:solidFill>
                  <a:srgbClr val="6600CC"/>
                </a:solidFill>
              </a:rPr>
              <a:t>Tavy</a:t>
            </a:r>
            <a:r>
              <a:rPr lang="fr-FR" sz="1000" b="0" dirty="0">
                <a:solidFill>
                  <a:srgbClr val="6600CC"/>
                </a:solidFill>
              </a:rPr>
              <a:t> </a:t>
            </a:r>
          </a:p>
          <a:p>
            <a:pPr eaLnBrk="1" hangingPunct="1"/>
            <a:r>
              <a:rPr lang="fr-FR" sz="1000" b="0" dirty="0">
                <a:solidFill>
                  <a:srgbClr val="6600CC"/>
                </a:solidFill>
              </a:rPr>
              <a:t>(Culture</a:t>
            </a:r>
          </a:p>
          <a:p>
            <a:pPr eaLnBrk="1" hangingPunct="1"/>
            <a:r>
              <a:rPr lang="fr-FR" sz="1000" b="0" dirty="0">
                <a:solidFill>
                  <a:srgbClr val="6600CC"/>
                </a:solidFill>
              </a:rPr>
              <a:t>Sur</a:t>
            </a:r>
          </a:p>
          <a:p>
            <a:pPr eaLnBrk="1" hangingPunct="1"/>
            <a:r>
              <a:rPr lang="fr-FR" sz="1000" b="0" dirty="0">
                <a:solidFill>
                  <a:srgbClr val="6600CC"/>
                </a:solidFill>
              </a:rPr>
              <a:t>Brûlis) </a:t>
            </a:r>
            <a:r>
              <a:rPr lang="fr-FR" sz="1000" b="0" dirty="0">
                <a:solidFill>
                  <a:srgbClr val="6600CC"/>
                </a:solidFill>
                <a:sym typeface="Symbol" pitchFamily="18" charset="2"/>
              </a:rPr>
              <a:t></a:t>
            </a:r>
            <a:endParaRPr lang="fr-FR" sz="1000" b="0" dirty="0">
              <a:solidFill>
                <a:srgbClr val="6600CC"/>
              </a:solidFill>
            </a:endParaRPr>
          </a:p>
        </p:txBody>
      </p:sp>
      <p:pic>
        <p:nvPicPr>
          <p:cNvPr id="71691" name="Picture 27" descr="ruffed_lemur_2796_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9375" y="5000625"/>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Text Box 28"/>
          <p:cNvSpPr txBox="1">
            <a:spLocks noChangeArrowheads="1"/>
          </p:cNvSpPr>
          <p:nvPr/>
        </p:nvSpPr>
        <p:spPr bwMode="auto">
          <a:xfrm>
            <a:off x="5786438" y="628650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Les lémuriens disparaissent avec la disparition de leur habitat, la forêt primaire © 2007, mongabay.com</a:t>
            </a:r>
          </a:p>
        </p:txBody>
      </p:sp>
      <p:sp>
        <p:nvSpPr>
          <p:cNvPr id="71693" name="ZoneTexte 12"/>
          <p:cNvSpPr txBox="1">
            <a:spLocks noChangeArrowheads="1"/>
          </p:cNvSpPr>
          <p:nvPr/>
        </p:nvSpPr>
        <p:spPr bwMode="auto">
          <a:xfrm>
            <a:off x="4357688" y="2071688"/>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10"/>
              </a:rPr>
              <a:t>Eden Lodge</a:t>
            </a:r>
            <a:r>
              <a:rPr lang="fr-FR" sz="1000" b="0">
                <a:solidFill>
                  <a:srgbClr val="6600CC"/>
                </a:solidFill>
              </a:rPr>
              <a:t> à Nosy Bé</a:t>
            </a:r>
          </a:p>
          <a:p>
            <a:pPr eaLnBrk="1" hangingPunct="1"/>
            <a:r>
              <a:rPr lang="fr-FR" sz="1000" b="0">
                <a:solidFill>
                  <a:srgbClr val="6600CC"/>
                </a:solidFill>
              </a:rPr>
              <a:t>© Source </a:t>
            </a:r>
            <a:r>
              <a:rPr lang="fr-FR" sz="1000" b="0">
                <a:hlinkClick r:id="rId11"/>
              </a:rPr>
              <a:t>Le Point</a:t>
            </a:r>
            <a:endParaRPr lang="fr-FR" sz="1000" b="0"/>
          </a:p>
        </p:txBody>
      </p:sp>
      <p:sp>
        <p:nvSpPr>
          <p:cNvPr id="71694" name="ZoneTexte 14"/>
          <p:cNvSpPr txBox="1">
            <a:spLocks noChangeArrowheads="1"/>
          </p:cNvSpPr>
          <p:nvPr/>
        </p:nvSpPr>
        <p:spPr bwMode="auto">
          <a:xfrm>
            <a:off x="5857875" y="2214563"/>
            <a:ext cx="1387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Ecolodge du Menabe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3C1638-C71F-468D-B36D-F20C6744F85A}" type="slidenum">
              <a:rPr lang="fr-FR" sz="1200" b="0">
                <a:solidFill>
                  <a:schemeClr val="tx1">
                    <a:tint val="75000"/>
                  </a:schemeClr>
                </a:solidFill>
                <a:latin typeface="Times New Roman" pitchFamily="18" charset="0"/>
              </a:rPr>
              <a:pPr algn="r" fontAlgn="auto">
                <a:spcBef>
                  <a:spcPts val="0"/>
                </a:spcBef>
                <a:spcAft>
                  <a:spcPts val="0"/>
                </a:spcAft>
                <a:defRPr/>
              </a:pPr>
              <a:t>74</a:t>
            </a:fld>
            <a:endParaRPr lang="fr-FR" sz="1200" b="0" dirty="0">
              <a:solidFill>
                <a:schemeClr val="tx1">
                  <a:tint val="75000"/>
                </a:schemeClr>
              </a:solidFill>
              <a:latin typeface="Times New Roman" pitchFamily="18" charset="0"/>
            </a:endParaRPr>
          </a:p>
        </p:txBody>
      </p:sp>
      <p:sp>
        <p:nvSpPr>
          <p:cNvPr id="3" name="Rectangle 2"/>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2708" name="Rectangle 3"/>
          <p:cNvSpPr>
            <a:spLocks noChangeArrowheads="1"/>
          </p:cNvSpPr>
          <p:nvPr/>
        </p:nvSpPr>
        <p:spPr bwMode="auto">
          <a:xfrm>
            <a:off x="179388" y="908050"/>
            <a:ext cx="8496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chemeClr val="folHlink"/>
                </a:solidFill>
              </a:rPr>
              <a:t>10.18) Précautions à prendre lors d’un projet de reforestation (suite)</a:t>
            </a:r>
          </a:p>
          <a:p>
            <a:pPr algn="just" defTabSz="912813"/>
            <a:r>
              <a:rPr lang="fr-FR" sz="1600" b="0" u="sng">
                <a:solidFill>
                  <a:srgbClr val="6600CC"/>
                </a:solidFill>
              </a:rPr>
              <a:t>10.18.3) Réussites et échec à Madagascar</a:t>
            </a:r>
            <a:r>
              <a:rPr lang="fr-FR" sz="1600" b="0">
                <a:solidFill>
                  <a:srgbClr val="6600CC"/>
                </a:solidFill>
              </a:rPr>
              <a:t> (suite et fin) </a:t>
            </a:r>
          </a:p>
        </p:txBody>
      </p:sp>
      <p:pic>
        <p:nvPicPr>
          <p:cNvPr id="72709" name="Image 4" descr="02678.br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1557338"/>
            <a:ext cx="29527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Image 5" descr="Tritriva-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1268413"/>
            <a:ext cx="31226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ZoneTexte 6"/>
          <p:cNvSpPr txBox="1">
            <a:spLocks noChangeArrowheads="1"/>
          </p:cNvSpPr>
          <p:nvPr/>
        </p:nvSpPr>
        <p:spPr bwMode="auto">
          <a:xfrm>
            <a:off x="2411413" y="3644900"/>
            <a:ext cx="3313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Lac Tritriva, </a:t>
            </a:r>
            <a:r>
              <a:rPr lang="fr-FR" sz="1200" b="0" i="1">
                <a:solidFill>
                  <a:srgbClr val="FF0000"/>
                </a:solidFill>
              </a:rPr>
              <a:t>déforesté</a:t>
            </a:r>
            <a:r>
              <a:rPr lang="fr-FR" sz="1200" b="0">
                <a:solidFill>
                  <a:srgbClr val="6600CC"/>
                </a:solidFill>
              </a:rPr>
              <a:t> en 1973, K. &amp; M. Krafft.</a:t>
            </a:r>
          </a:p>
          <a:p>
            <a:pPr eaLnBrk="1" hangingPunct="1"/>
            <a:r>
              <a:rPr lang="fr-FR" sz="1200" b="0">
                <a:solidFill>
                  <a:srgbClr val="6600CC"/>
                </a:solidFill>
              </a:rPr>
              <a:t>(© Centre de recherche de l’Image, Nancy).</a:t>
            </a:r>
          </a:p>
        </p:txBody>
      </p:sp>
      <p:sp>
        <p:nvSpPr>
          <p:cNvPr id="72712" name="ZoneTexte 7"/>
          <p:cNvSpPr txBox="1">
            <a:spLocks noChangeArrowheads="1"/>
          </p:cNvSpPr>
          <p:nvPr/>
        </p:nvSpPr>
        <p:spPr bwMode="auto">
          <a:xfrm>
            <a:off x="5651500" y="3644900"/>
            <a:ext cx="3313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Lac Tritriva, </a:t>
            </a:r>
            <a:r>
              <a:rPr lang="fr-FR" sz="1200" b="0">
                <a:solidFill>
                  <a:srgbClr val="00602B"/>
                </a:solidFill>
              </a:rPr>
              <a:t>reforesté</a:t>
            </a:r>
            <a:r>
              <a:rPr lang="fr-FR" sz="1200" b="0">
                <a:solidFill>
                  <a:srgbClr val="6600CC"/>
                </a:solidFill>
              </a:rPr>
              <a:t> avec du pin, en 2000, 30 ans après. (</a:t>
            </a:r>
            <a:r>
              <a:rPr lang="fr-FR" sz="1200" b="0" i="1">
                <a:solidFill>
                  <a:srgbClr val="6600CC"/>
                </a:solidFill>
              </a:rPr>
              <a:t>Sur l’île, ce genre d’initiative de reforestation est malheureusement trop rare).</a:t>
            </a:r>
          </a:p>
        </p:txBody>
      </p:sp>
      <p:sp>
        <p:nvSpPr>
          <p:cNvPr id="72713" name="ZoneTexte 8"/>
          <p:cNvSpPr txBox="1">
            <a:spLocks noChangeArrowheads="1"/>
          </p:cNvSpPr>
          <p:nvPr/>
        </p:nvSpPr>
        <p:spPr bwMode="auto">
          <a:xfrm>
            <a:off x="5508625" y="2276475"/>
            <a:ext cx="41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a:solidFill>
                  <a:srgbClr val="6600CC"/>
                </a:solidFill>
                <a:sym typeface="Symbol" pitchFamily="18" charset="2"/>
              </a:rPr>
              <a:t></a:t>
            </a:r>
            <a:endParaRPr lang="fr-FR">
              <a:solidFill>
                <a:srgbClr val="6600CC"/>
              </a:solidFill>
            </a:endParaRPr>
          </a:p>
        </p:txBody>
      </p:sp>
      <p:pic>
        <p:nvPicPr>
          <p:cNvPr id="72714" name="Image 10" descr="t-andrakiba_old_1024px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4149725"/>
            <a:ext cx="312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ZoneTexte 11"/>
          <p:cNvSpPr txBox="1">
            <a:spLocks noChangeArrowheads="1"/>
          </p:cNvSpPr>
          <p:nvPr/>
        </p:nvSpPr>
        <p:spPr bwMode="auto">
          <a:xfrm>
            <a:off x="5580063" y="4941888"/>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a:solidFill>
                  <a:srgbClr val="6600CC"/>
                </a:solidFill>
                <a:sym typeface="Symbol" pitchFamily="18" charset="2"/>
              </a:rPr>
              <a:t></a:t>
            </a:r>
            <a:endParaRPr lang="fr-FR">
              <a:solidFill>
                <a:srgbClr val="6600CC"/>
              </a:solidFill>
            </a:endParaRPr>
          </a:p>
        </p:txBody>
      </p:sp>
      <p:sp>
        <p:nvSpPr>
          <p:cNvPr id="72716" name="ZoneTexte 12"/>
          <p:cNvSpPr txBox="1">
            <a:spLocks noChangeArrowheads="1"/>
          </p:cNvSpPr>
          <p:nvPr/>
        </p:nvSpPr>
        <p:spPr bwMode="auto">
          <a:xfrm>
            <a:off x="2109788" y="6165850"/>
            <a:ext cx="6416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7030A0"/>
                </a:solidFill>
              </a:rPr>
              <a:t>Bord du lac Andraikiba (situé 7 km d'Antsirabe) On voit le même plongeoir sur les 2 photos. </a:t>
            </a:r>
          </a:p>
          <a:p>
            <a:pPr algn="ctr" eaLnBrk="1" hangingPunct="1"/>
            <a:r>
              <a:rPr lang="fr-FR" sz="1200" b="0">
                <a:solidFill>
                  <a:srgbClr val="7030A0"/>
                </a:solidFill>
              </a:rPr>
              <a:t>Source : </a:t>
            </a:r>
            <a:r>
              <a:rPr lang="fr-FR" sz="1200" b="0">
                <a:solidFill>
                  <a:srgbClr val="7030A0"/>
                </a:solidFill>
                <a:hlinkClick r:id="rId5"/>
              </a:rPr>
              <a:t>http://mademada.canalblog.com/archives/2006/04/15/1705878.html</a:t>
            </a:r>
            <a:r>
              <a:rPr lang="fr-FR" sz="1200" b="0">
                <a:solidFill>
                  <a:srgbClr val="7030A0"/>
                </a:solidFill>
              </a:rPr>
              <a:t> </a:t>
            </a:r>
          </a:p>
        </p:txBody>
      </p:sp>
      <p:sp>
        <p:nvSpPr>
          <p:cNvPr id="72717" name="Rectangle 13"/>
          <p:cNvSpPr>
            <a:spLocks noChangeArrowheads="1"/>
          </p:cNvSpPr>
          <p:nvPr/>
        </p:nvSpPr>
        <p:spPr bwMode="auto">
          <a:xfrm>
            <a:off x="179388" y="5013325"/>
            <a:ext cx="230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2813"/>
            <a:r>
              <a:rPr lang="fr-FR" sz="1200" b="0">
                <a:solidFill>
                  <a:srgbClr val="7030A0"/>
                </a:solidFill>
              </a:rPr>
              <a:t>Dans les années 60, les bords de ce lac étaient très boisés et verts etc. Toute la verdure y a presque disparue en 2000, à 40 ans d’intervalle (à la place des teintes ocres) </a:t>
            </a:r>
            <a:r>
              <a:rPr lang="fr-FR" sz="1200" b="0">
                <a:solidFill>
                  <a:srgbClr val="7030A0"/>
                </a:solidFill>
                <a:sym typeface="Symbol" pitchFamily="18" charset="2"/>
              </a:rPr>
              <a:t></a:t>
            </a:r>
            <a:endParaRPr lang="fr-FR" sz="1200" b="0">
              <a:solidFill>
                <a:srgbClr val="7030A0"/>
              </a:solidFill>
            </a:endParaRPr>
          </a:p>
        </p:txBody>
      </p:sp>
      <p:pic>
        <p:nvPicPr>
          <p:cNvPr id="72718" name="Image 14" descr="LacTritrivaAttaquePin201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1557338"/>
            <a:ext cx="1800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9" name="ZoneTexte 15"/>
          <p:cNvSpPr txBox="1">
            <a:spLocks noChangeArrowheads="1"/>
          </p:cNvSpPr>
          <p:nvPr/>
        </p:nvSpPr>
        <p:spPr bwMode="auto">
          <a:xfrm>
            <a:off x="107950" y="4005263"/>
            <a:ext cx="233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rPr>
              <a:t>Attaque d’un pin, au lac Tritriva, pour le bois de cuisson, en 2010 (© Benjamin Lisan). </a:t>
            </a:r>
            <a:r>
              <a:rPr lang="fr-FR" sz="1200" b="0" i="1">
                <a:solidFill>
                  <a:srgbClr val="FF0000"/>
                </a:solidFill>
              </a:rPr>
              <a:t>La lutte contre la déforestation sauvage n’est jamais gagné !</a:t>
            </a:r>
          </a:p>
        </p:txBody>
      </p:sp>
      <p:pic>
        <p:nvPicPr>
          <p:cNvPr id="72720" name="Image 16" descr="LacAndriakiba201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863" y="4292600"/>
            <a:ext cx="24542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Rectangle 17"/>
          <p:cNvSpPr>
            <a:spLocks noChangeArrowheads="1"/>
          </p:cNvSpPr>
          <p:nvPr/>
        </p:nvSpPr>
        <p:spPr bwMode="auto">
          <a:xfrm rot="-5400000">
            <a:off x="7915276" y="4926012"/>
            <a:ext cx="143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1200" b="0" dirty="0">
                <a:solidFill>
                  <a:srgbClr val="7030A0"/>
                </a:solidFill>
              </a:rPr>
              <a:t>© Benjamin </a:t>
            </a:r>
            <a:r>
              <a:rPr lang="fr-FR" sz="1200" b="0" dirty="0" err="1">
                <a:solidFill>
                  <a:srgbClr val="7030A0"/>
                </a:solidFill>
              </a:rPr>
              <a:t>Lisan</a:t>
            </a:r>
            <a:r>
              <a:rPr lang="fr-FR" sz="1200" b="0" dirty="0">
                <a:solidFill>
                  <a:srgbClr val="7030A0"/>
                </a:solidFill>
              </a:rPr>
              <a:t> – 2010.</a:t>
            </a:r>
            <a:endParaRPr lang="fr-FR" sz="1200" dirty="0"/>
          </a:p>
        </p:txBody>
      </p:sp>
      <p:sp>
        <p:nvSpPr>
          <p:cNvPr id="18" name="Rectangle 17"/>
          <p:cNvSpPr>
            <a:spLocks noChangeArrowheads="1"/>
          </p:cNvSpPr>
          <p:nvPr/>
        </p:nvSpPr>
        <p:spPr bwMode="auto">
          <a:xfrm rot="16200000">
            <a:off x="7913486" y="2350303"/>
            <a:ext cx="2312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r>
              <a:rPr lang="fr-FR" sz="1200" b="0" dirty="0">
                <a:solidFill>
                  <a:srgbClr val="7030A0"/>
                </a:solidFill>
              </a:rPr>
              <a:t>© Benjamin </a:t>
            </a:r>
            <a:r>
              <a:rPr lang="fr-FR" sz="1200" b="0" dirty="0" err="1">
                <a:solidFill>
                  <a:srgbClr val="7030A0"/>
                </a:solidFill>
              </a:rPr>
              <a:t>Lisan</a:t>
            </a:r>
            <a:r>
              <a:rPr lang="fr-FR" sz="1200" b="0" dirty="0">
                <a:solidFill>
                  <a:srgbClr val="7030A0"/>
                </a:solidFill>
              </a:rPr>
              <a:t> – 2010.</a:t>
            </a:r>
            <a:endParaRPr lang="fr-FR"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231775" y="1041400"/>
            <a:ext cx="89122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a:solidFill>
                  <a:srgbClr val="FF0000"/>
                </a:solidFill>
              </a:rPr>
              <a:t>10.18.4) </a:t>
            </a:r>
            <a:r>
              <a:rPr lang="fr-FR" sz="1600" b="0" u="sng">
                <a:solidFill>
                  <a:srgbClr val="FF0000"/>
                </a:solidFill>
              </a:rPr>
              <a:t>Le Maroc</a:t>
            </a:r>
            <a:r>
              <a:rPr lang="fr-FR" sz="1600" b="0">
                <a:solidFill>
                  <a:srgbClr val="FF0000"/>
                </a:solidFill>
              </a:rPr>
              <a:t> : </a:t>
            </a:r>
          </a:p>
          <a:p>
            <a:pPr algn="just" eaLnBrk="1" hangingPunct="1"/>
            <a:endParaRPr lang="fr-FR" sz="1400" b="0">
              <a:solidFill>
                <a:srgbClr val="FF0000"/>
              </a:solidFill>
            </a:endParaRPr>
          </a:p>
          <a:p>
            <a:pPr algn="just" eaLnBrk="1" hangingPunct="1"/>
            <a:r>
              <a:rPr lang="fr-FR" sz="1400" b="0">
                <a:solidFill>
                  <a:srgbClr val="FF0000"/>
                </a:solidFill>
              </a:rPr>
              <a:t>A) Au Maroc, le </a:t>
            </a:r>
            <a:r>
              <a:rPr lang="fr-FR" sz="1400" b="0" i="1">
                <a:solidFill>
                  <a:srgbClr val="FF0000"/>
                </a:solidFill>
              </a:rPr>
              <a:t>genévrier thurifère</a:t>
            </a:r>
            <a:r>
              <a:rPr lang="fr-FR" sz="1400" b="0">
                <a:solidFill>
                  <a:srgbClr val="FF0000"/>
                </a:solidFill>
              </a:rPr>
              <a:t> est considéré comme l'espèce forestière ayant le plus régressé, depuis 1900, avec un recul de 90% par rapport à son aire de répartition potentielle (aire actuelle estimée à seulement 20000 ha). (source : </a:t>
            </a:r>
            <a:r>
              <a:rPr lang="fr-FR" sz="1400" b="0" i="1">
                <a:solidFill>
                  <a:srgbClr val="FF0000"/>
                </a:solidFill>
              </a:rPr>
              <a:t>Le genévrier thurifère au Maroc</a:t>
            </a:r>
            <a:r>
              <a:rPr lang="fr-FR" sz="1400" b="0">
                <a:solidFill>
                  <a:srgbClr val="FF0000"/>
                </a:solidFill>
              </a:rPr>
              <a:t>, Nicolas Montès, agronome, </a:t>
            </a:r>
            <a:r>
              <a:rPr lang="fr-FR" sz="1400" b="0">
                <a:solidFill>
                  <a:srgbClr val="FF0000"/>
                </a:solidFill>
                <a:hlinkClick r:id="rId2"/>
              </a:rPr>
              <a:t>http://n.montes.free.fr/pagegarde.html</a:t>
            </a:r>
            <a:r>
              <a:rPr lang="fr-FR" sz="1400" b="0">
                <a:solidFill>
                  <a:srgbClr val="FF0000"/>
                </a:solidFill>
              </a:rPr>
              <a:t>).</a:t>
            </a:r>
          </a:p>
          <a:p>
            <a:pPr eaLnBrk="1" hangingPunct="1"/>
            <a:endParaRPr lang="fr-FR" sz="1400" b="0">
              <a:solidFill>
                <a:srgbClr val="FF0000"/>
              </a:solidFill>
            </a:endParaRPr>
          </a:p>
          <a:p>
            <a:pPr eaLnBrk="1" hangingPunct="1"/>
            <a:r>
              <a:rPr lang="fr-FR" sz="1400" b="0">
                <a:solidFill>
                  <a:srgbClr val="FF0000"/>
                </a:solidFill>
              </a:rPr>
              <a:t>B) En moins d'un demi-siècle, la densité moyenne de </a:t>
            </a:r>
            <a:r>
              <a:rPr lang="fr-FR" sz="1400" b="0" i="1">
                <a:solidFill>
                  <a:srgbClr val="FF0000"/>
                </a:solidFill>
              </a:rPr>
              <a:t>l'arganeraie</a:t>
            </a:r>
            <a:r>
              <a:rPr lang="fr-FR" sz="1400" b="0">
                <a:solidFill>
                  <a:srgbClr val="FF0000"/>
                </a:solidFill>
              </a:rPr>
              <a:t> nationale (forêt </a:t>
            </a:r>
            <a:r>
              <a:rPr lang="fr-FR" sz="1400" b="0" i="1">
                <a:solidFill>
                  <a:srgbClr val="FF0000"/>
                </a:solidFill>
              </a:rPr>
              <a:t>d’arganiers</a:t>
            </a:r>
            <a:r>
              <a:rPr lang="fr-FR" sz="1400" b="0">
                <a:solidFill>
                  <a:srgbClr val="FF0000"/>
                </a:solidFill>
              </a:rPr>
              <a:t>) est passée de 100 arbres/ha à 30 arbres/ha, tandis que les superficies couvertes régressaient en moyenne de 600 ha par an (source : </a:t>
            </a:r>
            <a:r>
              <a:rPr lang="fr-FR" sz="1400" b="0" i="1">
                <a:solidFill>
                  <a:srgbClr val="FF0000"/>
                </a:solidFill>
              </a:rPr>
              <a:t>Statistiques du ministère de l'Agriculture marocaine</a:t>
            </a:r>
            <a:r>
              <a:rPr lang="fr-FR" sz="1400" b="0">
                <a:solidFill>
                  <a:srgbClr val="FF0000"/>
                </a:solidFill>
              </a:rPr>
              <a:t>). Des arganiers sont replantés actuellement.</a:t>
            </a:r>
          </a:p>
          <a:p>
            <a:pPr eaLnBrk="1" hangingPunct="1"/>
            <a:endParaRPr lang="fr-FR" sz="1400" b="0">
              <a:solidFill>
                <a:srgbClr val="FF0000"/>
              </a:solidFill>
            </a:endParaRPr>
          </a:p>
          <a:p>
            <a:pPr eaLnBrk="1" hangingPunct="1"/>
            <a:r>
              <a:rPr lang="fr-FR" sz="1400" b="0">
                <a:solidFill>
                  <a:srgbClr val="FF0000"/>
                </a:solidFill>
              </a:rPr>
              <a:t>C) Les cèdres de l’Atlas ont aussi reculé (source National Géographic). La cédraie, couvrant 130.000 ha pour l’ensemble du Maroc, est menacée par le surpâturage et la pression exercée, toute l’année, sur la forêt et sa lisière, par des éleveurs sédentarisés &amp; pauvres. Le Haut Commissariat aux Forêts et à la Lutte contre la Désertification, au Maroc, mène depuis quelques années une vaste campagne de reboisement. Mais la sensibilisations des populations locales à la préservation de l'environnement reste insuffisante.</a:t>
            </a:r>
          </a:p>
          <a:p>
            <a:pPr eaLnBrk="1" hangingPunct="1"/>
            <a:endParaRPr lang="fr-FR" sz="1400" b="0">
              <a:solidFill>
                <a:srgbClr val="FF0000"/>
              </a:solidFill>
            </a:endParaRPr>
          </a:p>
          <a:p>
            <a:pPr eaLnBrk="1" hangingPunct="1"/>
            <a:r>
              <a:rPr lang="fr-FR" sz="1400" b="0">
                <a:solidFill>
                  <a:srgbClr val="FF0000"/>
                </a:solidFill>
              </a:rPr>
              <a:t>Toutes ces espèces ont reculées à cause de la coupe de bois, </a:t>
            </a:r>
          </a:p>
          <a:p>
            <a:pPr eaLnBrk="1" hangingPunct="1"/>
            <a:r>
              <a:rPr lang="fr-FR" sz="1400" b="0">
                <a:solidFill>
                  <a:srgbClr val="FF0000"/>
                </a:solidFill>
              </a:rPr>
              <a:t>de leur abattage et/ou du surpâturage.</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2BB5EA4-581C-44FD-A389-FEDFB0C65D39}" type="slidenum">
              <a:rPr lang="fr-FR" sz="1200" b="0">
                <a:solidFill>
                  <a:schemeClr val="tx1">
                    <a:tint val="75000"/>
                  </a:schemeClr>
                </a:solidFill>
                <a:latin typeface="Times New Roman" pitchFamily="18" charset="0"/>
              </a:rPr>
              <a:pPr algn="r" fontAlgn="auto">
                <a:spcBef>
                  <a:spcPts val="0"/>
                </a:spcBef>
                <a:spcAft>
                  <a:spcPts val="0"/>
                </a:spcAft>
                <a:defRPr/>
              </a:pPr>
              <a:t>75</a:t>
            </a:fld>
            <a:endParaRPr lang="fr-FR" sz="1200" b="0" dirty="0">
              <a:solidFill>
                <a:schemeClr val="tx1">
                  <a:tint val="75000"/>
                </a:schemeClr>
              </a:solidFill>
              <a:latin typeface="Times New Roman" pitchFamily="18" charset="0"/>
            </a:endParaRPr>
          </a:p>
        </p:txBody>
      </p:sp>
      <p:pic>
        <p:nvPicPr>
          <p:cNvPr id="73732" name="Picture 7" descr="Thuriféraie de la vallée de l'Azzaden (Haut Atlas, Maro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188" y="5357813"/>
            <a:ext cx="18145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8"/>
          <p:cNvSpPr txBox="1">
            <a:spLocks noChangeArrowheads="1"/>
          </p:cNvSpPr>
          <p:nvPr/>
        </p:nvSpPr>
        <p:spPr bwMode="auto">
          <a:xfrm>
            <a:off x="5249863" y="5511800"/>
            <a:ext cx="1928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Vue d’une Thuriféraie de la vallée de l'Azzaden (Haut Atlas, Maroc) (Photo V. Bertaudière) </a:t>
            </a:r>
            <a:r>
              <a:rPr lang="fr-FR" sz="1200" b="0">
                <a:solidFill>
                  <a:srgbClr val="6600CC"/>
                </a:solidFill>
                <a:sym typeface="Symbol" pitchFamily="18" charset="2"/>
              </a:rPr>
              <a:t></a:t>
            </a:r>
            <a:endParaRPr lang="fr-FR" sz="1200" b="0">
              <a:solidFill>
                <a:srgbClr val="6600CC"/>
              </a:solidFill>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231775" y="979488"/>
            <a:ext cx="8697913"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 &amp; fin)</a:t>
            </a:r>
          </a:p>
          <a:p>
            <a:pPr eaLnBrk="1" hangingPunct="1"/>
            <a:endParaRPr lang="fr-FR" u="sng">
              <a:solidFill>
                <a:srgbClr val="341AF4"/>
              </a:solidFill>
            </a:endParaRPr>
          </a:p>
          <a:p>
            <a:pPr eaLnBrk="1" hangingPunct="1"/>
            <a:r>
              <a:rPr lang="fr-FR">
                <a:solidFill>
                  <a:srgbClr val="341AF4"/>
                </a:solidFill>
              </a:rPr>
              <a:t>10.18.4) </a:t>
            </a:r>
            <a:r>
              <a:rPr lang="fr-FR" u="sng">
                <a:solidFill>
                  <a:srgbClr val="341AF4"/>
                </a:solidFill>
              </a:rPr>
              <a:t>Chine</a:t>
            </a:r>
          </a:p>
          <a:p>
            <a:pPr eaLnBrk="1" hangingPunct="1"/>
            <a:endParaRPr lang="fr-FR" u="sng">
              <a:solidFill>
                <a:srgbClr val="341AF4"/>
              </a:solidFill>
            </a:endParaRPr>
          </a:p>
          <a:p>
            <a:pPr eaLnBrk="1" hangingPunct="1"/>
            <a:r>
              <a:rPr lang="fr-FR" b="0">
                <a:solidFill>
                  <a:srgbClr val="341AF4"/>
                </a:solidFill>
              </a:rPr>
              <a:t> Les réussites </a:t>
            </a:r>
          </a:p>
          <a:p>
            <a:pPr eaLnBrk="1" hangingPunct="1"/>
            <a:endParaRPr lang="fr-FR" u="sng">
              <a:solidFill>
                <a:srgbClr val="341AF4"/>
              </a:solidFill>
            </a:endParaRPr>
          </a:p>
          <a:p>
            <a:pPr algn="just" eaLnBrk="1" hangingPunct="1">
              <a:buFont typeface="Arial" charset="0"/>
              <a:buChar char="•"/>
            </a:pPr>
            <a:r>
              <a:rPr lang="fr-FR" sz="1600" b="0" i="1" u="sng">
                <a:solidFill>
                  <a:schemeClr val="folHlink"/>
                </a:solidFill>
              </a:rPr>
              <a:t>SinoForest</a:t>
            </a:r>
            <a:r>
              <a:rPr lang="fr-FR" sz="1600" b="0" i="1">
                <a:solidFill>
                  <a:schemeClr val="folHlink"/>
                </a:solidFill>
              </a:rPr>
              <a:t> </a:t>
            </a:r>
            <a:r>
              <a:rPr lang="fr-FR" sz="1600" b="0">
                <a:solidFill>
                  <a:schemeClr val="folHlink"/>
                </a:solidFill>
              </a:rPr>
              <a:t>: Société privée crée, en 1990, par l’homme d’affaires de Hong-Kong, Allen Chan, ayant reforesté 600.000 ha en Chine, par des plantations de pins et d’eucalyptus et par la création de fermes arboricoles. </a:t>
            </a:r>
            <a:r>
              <a:rPr lang="fr-FR" sz="1600" b="0">
                <a:solidFill>
                  <a:schemeClr val="folHlink"/>
                </a:solidFill>
                <a:hlinkClick r:id="rId2"/>
              </a:rPr>
              <a:t>www.sinoforest.com</a:t>
            </a:r>
            <a:r>
              <a:rPr lang="fr-FR" sz="1600" b="0">
                <a:solidFill>
                  <a:schemeClr val="folHlink"/>
                </a:solidFill>
              </a:rPr>
              <a:t> </a:t>
            </a:r>
          </a:p>
          <a:p>
            <a:pPr algn="just" eaLnBrk="1" hangingPunct="1">
              <a:buFont typeface="Arial" charset="0"/>
              <a:buChar char="•"/>
            </a:pPr>
            <a:r>
              <a:rPr lang="fr-FR" sz="1600" b="0">
                <a:solidFill>
                  <a:schemeClr val="folHlink"/>
                </a:solidFill>
              </a:rPr>
              <a:t>Emploie directement ou indirectement 35000 personnes. </a:t>
            </a:r>
          </a:p>
          <a:p>
            <a:pPr algn="just" eaLnBrk="1" hangingPunct="1">
              <a:buFont typeface="Arial" charset="0"/>
              <a:buChar char="•"/>
            </a:pPr>
            <a:r>
              <a:rPr lang="fr-FR" sz="1600" b="0">
                <a:solidFill>
                  <a:schemeClr val="folHlink"/>
                </a:solidFill>
              </a:rPr>
              <a:t>SinoForest autorise les agriculteurs à cultiver dans la forêt artificielle.</a:t>
            </a:r>
          </a:p>
          <a:p>
            <a:pPr algn="just" eaLnBrk="1" hangingPunct="1">
              <a:buFont typeface="Arial" charset="0"/>
              <a:buChar char="•"/>
            </a:pPr>
            <a:r>
              <a:rPr lang="fr-FR" sz="1600" b="0">
                <a:solidFill>
                  <a:schemeClr val="folHlink"/>
                </a:solidFill>
              </a:rPr>
              <a:t>Exploitation industrielle par coupes de 1/5 de ces forêts, chaque année. </a:t>
            </a:r>
          </a:p>
          <a:p>
            <a:pPr algn="just" eaLnBrk="1" hangingPunct="1">
              <a:buFont typeface="Arial" charset="0"/>
              <a:buChar char="•"/>
            </a:pPr>
            <a:r>
              <a:rPr lang="fr-FR" sz="1600" b="0">
                <a:solidFill>
                  <a:schemeClr val="folHlink"/>
                </a:solidFill>
              </a:rPr>
              <a:t>En 2004, sur un chiffre d’affaires de 250 millions €, bénéfice net  de 32 millions €.</a:t>
            </a:r>
          </a:p>
          <a:p>
            <a:pPr algn="just" eaLnBrk="1" hangingPunct="1">
              <a:buFont typeface="Arial" charset="0"/>
              <a:buChar char="•"/>
            </a:pPr>
            <a:r>
              <a:rPr lang="fr-FR" sz="1600" b="0">
                <a:solidFill>
                  <a:schemeClr val="folHlink"/>
                </a:solidFill>
              </a:rPr>
              <a:t>Possède des usines de transformation du bois (rondins, lattes parquet…).</a:t>
            </a:r>
          </a:p>
          <a:p>
            <a:pPr algn="just" eaLnBrk="1" hangingPunct="1"/>
            <a:endParaRPr lang="fr-FR" sz="1600" b="0">
              <a:solidFill>
                <a:schemeClr val="folHlink"/>
              </a:solidFill>
            </a:endParaRPr>
          </a:p>
          <a:p>
            <a:pPr algn="just" eaLnBrk="1" hangingPunct="1">
              <a:buFont typeface="Arial" charset="0"/>
              <a:buChar char="•"/>
            </a:pPr>
            <a:r>
              <a:rPr lang="fr-FR" sz="1600" b="0" i="1" u="sng">
                <a:solidFill>
                  <a:schemeClr val="folHlink"/>
                </a:solidFill>
              </a:rPr>
              <a:t>Tan Xialo</a:t>
            </a:r>
            <a:r>
              <a:rPr lang="fr-FR" sz="1600" b="0" i="1">
                <a:solidFill>
                  <a:schemeClr val="folHlink"/>
                </a:solidFill>
              </a:rPr>
              <a:t> </a:t>
            </a:r>
            <a:r>
              <a:rPr lang="fr-FR" sz="1600" b="0">
                <a:solidFill>
                  <a:schemeClr val="folHlink"/>
                </a:solidFill>
              </a:rPr>
              <a:t>: politique de plantation de bambous, car le bambou pousse de 10 m en 59 jours. </a:t>
            </a:r>
          </a:p>
          <a:p>
            <a:pPr algn="just" eaLnBrk="1" hangingPunct="1">
              <a:buFont typeface="Arial" charset="0"/>
              <a:buChar char="•"/>
            </a:pPr>
            <a:r>
              <a:rPr lang="fr-FR" sz="1600" b="0">
                <a:solidFill>
                  <a:schemeClr val="folHlink"/>
                </a:solidFill>
              </a:rPr>
              <a:t>En Chine, 4,2 millions d’hectares ont été plantés en bambous géants.</a:t>
            </a:r>
          </a:p>
          <a:p>
            <a:pPr algn="just" eaLnBrk="1" hangingPunct="1">
              <a:buFont typeface="Arial" charset="0"/>
              <a:buChar char="•"/>
            </a:pPr>
            <a:endParaRPr lang="fr-FR" sz="1600" b="0">
              <a:solidFill>
                <a:schemeClr val="folHlink"/>
              </a:solidFill>
            </a:endParaRPr>
          </a:p>
          <a:p>
            <a:pPr algn="just" eaLnBrk="1" hangingPunct="1">
              <a:buFont typeface="Arial" charset="0"/>
              <a:buChar char="•"/>
            </a:pPr>
            <a:r>
              <a:rPr lang="fr-FR" sz="1600">
                <a:solidFill>
                  <a:srgbClr val="FF0000"/>
                </a:solidFill>
              </a:rPr>
              <a:t>Mais ce sont toutes des plantations mono-spécifiques (sans aucune biodiversité).</a:t>
            </a:r>
          </a:p>
          <a:p>
            <a:pPr algn="just" eaLnBrk="1" hangingPunct="1">
              <a:buFont typeface="Arial" charset="0"/>
              <a:buChar char="•"/>
            </a:pPr>
            <a:r>
              <a:rPr lang="fr-FR" sz="1600">
                <a:solidFill>
                  <a:srgbClr val="FF0000"/>
                </a:solidFill>
              </a:rPr>
              <a:t>Les risques environnementaux (dont la déforestation) sont élevés en Chine.</a:t>
            </a:r>
          </a:p>
          <a:p>
            <a:pPr algn="just" eaLnBrk="1" hangingPunct="1">
              <a:buFont typeface="Arial" charset="0"/>
              <a:buChar char="•"/>
            </a:pPr>
            <a:endParaRPr lang="fr-FR" sz="1600">
              <a:solidFill>
                <a:srgbClr val="FF0000"/>
              </a:solidFill>
            </a:endParaRPr>
          </a:p>
          <a:p>
            <a:pPr algn="r" eaLnBrk="1" hangingPunct="1"/>
            <a:r>
              <a:rPr lang="fr-FR" sz="1600">
                <a:solidFill>
                  <a:srgbClr val="FF0000"/>
                </a:solidFill>
              </a:rPr>
              <a:t>(voir carte des risques environnementaux en Chine, page suivante </a:t>
            </a:r>
            <a:r>
              <a:rPr lang="fr-FR" sz="1600">
                <a:solidFill>
                  <a:srgbClr val="FF0000"/>
                </a:solidFill>
                <a:sym typeface="Symbol" pitchFamily="18" charset="2"/>
              </a:rPr>
              <a:t></a:t>
            </a:r>
            <a:r>
              <a:rPr lang="fr-FR" sz="1600">
                <a:solidFill>
                  <a:srgbClr val="FF0000"/>
                </a:solidFill>
              </a:rPr>
              <a:t>).</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2F90773-B5E0-4680-8F17-B47A4D4F1410}" type="slidenum">
              <a:rPr lang="fr-FR" sz="1200" b="0">
                <a:solidFill>
                  <a:schemeClr val="tx1">
                    <a:tint val="75000"/>
                  </a:schemeClr>
                </a:solidFill>
                <a:latin typeface="Times New Roman" pitchFamily="18" charset="0"/>
              </a:rPr>
              <a:pPr algn="r" fontAlgn="auto">
                <a:spcBef>
                  <a:spcPts val="0"/>
                </a:spcBef>
                <a:spcAft>
                  <a:spcPts val="0"/>
                </a:spcAft>
                <a:defRPr/>
              </a:pPr>
              <a:t>76</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463B7B1-1083-4367-8293-7A78A7022E53}" type="slidenum">
              <a:rPr lang="fr-FR" sz="1200" b="0">
                <a:solidFill>
                  <a:schemeClr val="tx1">
                    <a:tint val="75000"/>
                  </a:schemeClr>
                </a:solidFill>
                <a:latin typeface="Times New Roman" pitchFamily="18" charset="0"/>
              </a:rPr>
              <a:pPr algn="r" fontAlgn="auto">
                <a:spcBef>
                  <a:spcPts val="0"/>
                </a:spcBef>
                <a:spcAft>
                  <a:spcPts val="0"/>
                </a:spcAft>
                <a:defRPr/>
              </a:pPr>
              <a:t>77</a:t>
            </a:fld>
            <a:endParaRPr lang="fr-FR" sz="1200" b="0" dirty="0">
              <a:solidFill>
                <a:schemeClr val="tx1">
                  <a:tint val="75000"/>
                </a:schemeClr>
              </a:solidFill>
              <a:latin typeface="Times New Roman" pitchFamily="18" charset="0"/>
            </a:endParaRPr>
          </a:p>
        </p:txBody>
      </p:sp>
      <p:sp>
        <p:nvSpPr>
          <p:cNvPr id="3" name="Rectangle 2"/>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5780" name="Image 7" descr="RisquesEnvironnementauxEnChin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071563"/>
            <a:ext cx="842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ZoneTexte 4"/>
          <p:cNvSpPr txBox="1">
            <a:spLocks noChangeArrowheads="1"/>
          </p:cNvSpPr>
          <p:nvPr/>
        </p:nvSpPr>
        <p:spPr bwMode="auto">
          <a:xfrm>
            <a:off x="2286000" y="1071563"/>
            <a:ext cx="4506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7030A0"/>
                </a:solidFill>
              </a:rPr>
              <a:t>Menaces et échecs écologiques en Chine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214313" y="928688"/>
            <a:ext cx="8786812"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 &amp; fin)</a:t>
            </a:r>
          </a:p>
          <a:p>
            <a:pPr eaLnBrk="1" hangingPunct="1"/>
            <a:endParaRPr lang="fr-FR" u="sng">
              <a:solidFill>
                <a:srgbClr val="341AF4"/>
              </a:solidFill>
            </a:endParaRPr>
          </a:p>
          <a:p>
            <a:pPr eaLnBrk="1" hangingPunct="1"/>
            <a:r>
              <a:rPr lang="fr-FR">
                <a:solidFill>
                  <a:srgbClr val="FF0000"/>
                </a:solidFill>
              </a:rPr>
              <a:t>10.18.4) </a:t>
            </a:r>
            <a:r>
              <a:rPr lang="fr-FR" u="sng">
                <a:solidFill>
                  <a:srgbClr val="FF0000"/>
                </a:solidFill>
              </a:rPr>
              <a:t>Chine et Asie (suite)</a:t>
            </a:r>
          </a:p>
          <a:p>
            <a:pPr eaLnBrk="1" hangingPunct="1"/>
            <a:endParaRPr lang="fr-FR">
              <a:solidFill>
                <a:srgbClr val="FF0000"/>
              </a:solidFill>
            </a:endParaRPr>
          </a:p>
          <a:p>
            <a:pPr eaLnBrk="1" hangingPunct="1"/>
            <a:r>
              <a:rPr lang="fr-FR">
                <a:solidFill>
                  <a:srgbClr val="FF0000"/>
                </a:solidFill>
              </a:rPr>
              <a:t>Menaces pour le futur</a:t>
            </a:r>
            <a:endParaRPr lang="fr-FR" b="0">
              <a:solidFill>
                <a:srgbClr val="FF0000"/>
              </a:solidFill>
            </a:endParaRPr>
          </a:p>
          <a:p>
            <a:pPr algn="just" eaLnBrk="1" hangingPunct="1">
              <a:buFont typeface="Arial" charset="0"/>
              <a:buChar char="•"/>
            </a:pPr>
            <a:r>
              <a:rPr lang="fr-FR">
                <a:solidFill>
                  <a:srgbClr val="FF0000"/>
                </a:solidFill>
              </a:rPr>
              <a:t>L’eucalyptus remplace progressivement les rizières</a:t>
            </a:r>
            <a:r>
              <a:rPr lang="fr-FR" b="0">
                <a:solidFill>
                  <a:srgbClr val="FF0000"/>
                </a:solidFill>
              </a:rPr>
              <a:t>, parce que </a:t>
            </a:r>
            <a:r>
              <a:rPr lang="fr-FR">
                <a:solidFill>
                  <a:srgbClr val="FF0000"/>
                </a:solidFill>
              </a:rPr>
              <a:t>plus rentables</a:t>
            </a:r>
            <a:r>
              <a:rPr lang="fr-FR" b="0">
                <a:solidFill>
                  <a:srgbClr val="FF0000"/>
                </a:solidFill>
              </a:rPr>
              <a:t>.</a:t>
            </a:r>
          </a:p>
          <a:p>
            <a:pPr algn="just" eaLnBrk="1" hangingPunct="1">
              <a:buFont typeface="Arial" charset="0"/>
              <a:buChar char="•"/>
            </a:pPr>
            <a:r>
              <a:rPr lang="fr-FR" b="0">
                <a:solidFill>
                  <a:srgbClr val="FF0000"/>
                </a:solidFill>
              </a:rPr>
              <a:t>La production de riz augmente deux fois moins que la population asiatique (malgré des rendement des 10 à 15 T / ha, avec les riz OGM chinois, au lieu de 3 à 4 T/ha).</a:t>
            </a:r>
          </a:p>
          <a:p>
            <a:pPr algn="just" eaLnBrk="1" hangingPunct="1">
              <a:buFont typeface="Arial" charset="0"/>
              <a:buChar char="•"/>
            </a:pPr>
            <a:r>
              <a:rPr lang="fr-FR" b="0">
                <a:solidFill>
                  <a:srgbClr val="FF0000"/>
                </a:solidFill>
              </a:rPr>
              <a:t>La culture du riz, peu mécanisée, est coûteuse en main d’œuvre et pénible.</a:t>
            </a:r>
          </a:p>
          <a:p>
            <a:pPr algn="just" eaLnBrk="1" hangingPunct="1">
              <a:buFont typeface="Arial" charset="0"/>
              <a:buChar char="•"/>
            </a:pPr>
            <a:r>
              <a:rPr lang="fr-FR" b="0">
                <a:solidFill>
                  <a:srgbClr val="FF0000"/>
                </a:solidFill>
              </a:rPr>
              <a:t>Pour maintenir des prix bas du riz (nourriture des pauvres), il faut des bas salaires. </a:t>
            </a:r>
          </a:p>
          <a:p>
            <a:pPr algn="just" eaLnBrk="1" hangingPunct="1">
              <a:buFont typeface="Arial" charset="0"/>
              <a:buChar char="•"/>
            </a:pPr>
            <a:r>
              <a:rPr lang="fr-FR" b="0">
                <a:solidFill>
                  <a:srgbClr val="FF0000"/>
                </a:solidFill>
              </a:rPr>
              <a:t>Avec l’élévation du niveau de vie chinoise, de moins en moins de chinois veulent cultiver le riz.  </a:t>
            </a:r>
          </a:p>
          <a:p>
            <a:pPr algn="just" eaLnBrk="1" hangingPunct="1">
              <a:buFont typeface="Arial" charset="0"/>
              <a:buChar char="•"/>
            </a:pPr>
            <a:r>
              <a:rPr lang="fr-FR" b="0">
                <a:solidFill>
                  <a:srgbClr val="FF0000"/>
                </a:solidFill>
              </a:rPr>
              <a:t>De plus en plus de chinois consomment de la viande (il faut 11 calories de céréales (comme le blé) pour produire une calorie de viande).</a:t>
            </a:r>
          </a:p>
          <a:p>
            <a:pPr algn="just" eaLnBrk="1" hangingPunct="1">
              <a:buFont typeface="Arial" charset="0"/>
              <a:buChar char="•"/>
            </a:pPr>
            <a:r>
              <a:rPr lang="fr-FR" b="0">
                <a:solidFill>
                  <a:srgbClr val="FF0000"/>
                </a:solidFill>
              </a:rPr>
              <a:t>1 kg de riz nécessite entre 2000 et 5000 litres d'eau (°).</a:t>
            </a:r>
          </a:p>
          <a:p>
            <a:pPr algn="just" eaLnBrk="1" hangingPunct="1">
              <a:buFont typeface="Arial" charset="0"/>
              <a:buChar char="•"/>
            </a:pPr>
            <a:r>
              <a:rPr lang="fr-FR" b="0">
                <a:solidFill>
                  <a:srgbClr val="FF0000"/>
                </a:solidFill>
              </a:rPr>
              <a:t>Sa culture est fortement émetteur de méthane (environ 120g par kilo de riz) (°°).</a:t>
            </a:r>
          </a:p>
          <a:p>
            <a:pPr algn="just" eaLnBrk="1" hangingPunct="1">
              <a:buFont typeface="Arial" charset="0"/>
              <a:buChar char="•"/>
            </a:pPr>
            <a:r>
              <a:rPr lang="fr-FR" b="0">
                <a:solidFill>
                  <a:srgbClr val="FF0000"/>
                </a:solidFill>
              </a:rPr>
              <a:t>De plus en plus de pays, en particulier asiatiques, veulent acheter des terres « vierges » _ </a:t>
            </a:r>
            <a:r>
              <a:rPr lang="fr-FR" u="sng">
                <a:solidFill>
                  <a:srgbClr val="FF0000"/>
                </a:solidFill>
              </a:rPr>
              <a:t>y compris des forêts</a:t>
            </a:r>
            <a:r>
              <a:rPr lang="fr-FR">
                <a:solidFill>
                  <a:srgbClr val="FF0000"/>
                </a:solidFill>
              </a:rPr>
              <a:t> </a:t>
            </a:r>
            <a:r>
              <a:rPr lang="fr-FR" b="0">
                <a:solidFill>
                  <a:srgbClr val="FF0000"/>
                </a:solidFill>
              </a:rPr>
              <a:t>_, </a:t>
            </a:r>
            <a:r>
              <a:rPr lang="fr-FR" b="0" i="1">
                <a:solidFill>
                  <a:srgbClr val="FF0000"/>
                </a:solidFill>
              </a:rPr>
              <a:t>dans les pays pauvres</a:t>
            </a:r>
            <a:r>
              <a:rPr lang="fr-FR" b="0">
                <a:solidFill>
                  <a:srgbClr val="FF0000"/>
                </a:solidFill>
              </a:rPr>
              <a:t>, pour assurer leur autosuffisance alimentaire, et y utiliser une main d’œuvre bon marché (pour le riz…).</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DD7004A-C3ED-485C-8BAA-BD08A0221158}" type="slidenum">
              <a:rPr lang="fr-FR" sz="1200" b="0">
                <a:solidFill>
                  <a:schemeClr val="tx1">
                    <a:tint val="75000"/>
                  </a:schemeClr>
                </a:solidFill>
                <a:latin typeface="Times New Roman" pitchFamily="18" charset="0"/>
              </a:rPr>
              <a:pPr algn="r" fontAlgn="auto">
                <a:spcBef>
                  <a:spcPts val="0"/>
                </a:spcBef>
                <a:spcAft>
                  <a:spcPts val="0"/>
                </a:spcAft>
                <a:defRPr/>
              </a:pPr>
              <a:t>78</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6805" name="ZoneTexte 4"/>
          <p:cNvSpPr txBox="1">
            <a:spLocks noChangeArrowheads="1"/>
          </p:cNvSpPr>
          <p:nvPr/>
        </p:nvSpPr>
        <p:spPr bwMode="auto">
          <a:xfrm>
            <a:off x="142875" y="6215063"/>
            <a:ext cx="900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La Chine a un programme de recherche sur des variétés OGM de riz moins consommatrices d'eau ou capables de pousser dans des eaux salées.                                                                    </a:t>
            </a:r>
            <a:r>
              <a:rPr lang="fr-FR" sz="1200" b="0">
                <a:solidFill>
                  <a:srgbClr val="990000"/>
                </a:solidFill>
              </a:rPr>
              <a:t>(°°) Par comparaison, 1kg de bœuf produit 160g de méthane.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4"/>
          <p:cNvSpPr txBox="1">
            <a:spLocks noChangeArrowheads="1"/>
          </p:cNvSpPr>
          <p:nvPr/>
        </p:nvSpPr>
        <p:spPr bwMode="auto">
          <a:xfrm>
            <a:off x="231775" y="979488"/>
            <a:ext cx="86979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14) Précautions à prendre lors d’un projet de reforestation (suite &amp; fin)</a:t>
            </a:r>
          </a:p>
          <a:p>
            <a:pPr eaLnBrk="1" hangingPunct="1"/>
            <a:endParaRPr lang="fr-FR" u="sng" dirty="0">
              <a:solidFill>
                <a:srgbClr val="341AF4"/>
              </a:solidFill>
            </a:endParaRPr>
          </a:p>
          <a:p>
            <a:pPr algn="just" eaLnBrk="1" hangingPunct="1"/>
            <a:r>
              <a:rPr lang="fr-FR" sz="1600" dirty="0">
                <a:solidFill>
                  <a:srgbClr val="341AF4"/>
                </a:solidFill>
              </a:rPr>
              <a:t>14.5) Kenya : </a:t>
            </a:r>
          </a:p>
          <a:p>
            <a:pPr algn="just" eaLnBrk="1" hangingPunct="1"/>
            <a:endParaRPr lang="fr-FR" sz="1600" dirty="0">
              <a:solidFill>
                <a:srgbClr val="341AF4"/>
              </a:solidFill>
            </a:endParaRPr>
          </a:p>
          <a:p>
            <a:pPr algn="just" eaLnBrk="1" hangingPunct="1"/>
            <a:r>
              <a:rPr lang="fr-FR" sz="1600" dirty="0">
                <a:solidFill>
                  <a:srgbClr val="341AF4"/>
                </a:solidFill>
              </a:rPr>
              <a:t>Réussite :</a:t>
            </a:r>
          </a:p>
          <a:p>
            <a:pPr algn="just" eaLnBrk="1" hangingPunct="1"/>
            <a:endParaRPr lang="fr-FR" sz="1600" dirty="0">
              <a:solidFill>
                <a:srgbClr val="341AF4"/>
              </a:solidFill>
            </a:endParaRPr>
          </a:p>
          <a:p>
            <a:pPr algn="just" eaLnBrk="1" hangingPunct="1">
              <a:buFont typeface="Arial" charset="0"/>
              <a:buChar char="•"/>
            </a:pPr>
            <a:r>
              <a:rPr lang="fr-FR" sz="1600" b="0" i="1" u="sng" dirty="0" err="1">
                <a:solidFill>
                  <a:srgbClr val="6600CC"/>
                </a:solidFill>
              </a:rPr>
              <a:t>Wangari</a:t>
            </a:r>
            <a:r>
              <a:rPr lang="fr-FR" sz="1600" b="0" i="1" u="sng" dirty="0">
                <a:solidFill>
                  <a:srgbClr val="6600CC"/>
                </a:solidFill>
              </a:rPr>
              <a:t> Muta </a:t>
            </a:r>
            <a:r>
              <a:rPr lang="fr-FR" sz="1600" b="0" i="1" u="sng" dirty="0" err="1">
                <a:solidFill>
                  <a:srgbClr val="6600CC"/>
                </a:solidFill>
              </a:rPr>
              <a:t>Maathai</a:t>
            </a:r>
            <a:r>
              <a:rPr lang="fr-FR" sz="1600" b="0" dirty="0">
                <a:solidFill>
                  <a:srgbClr val="6600CC"/>
                </a:solidFill>
              </a:rPr>
              <a:t> </a:t>
            </a:r>
            <a:r>
              <a:rPr lang="fr-FR" sz="1600" b="0" dirty="0" smtClean="0">
                <a:solidFill>
                  <a:srgbClr val="6600CC"/>
                </a:solidFill>
              </a:rPr>
              <a:t>(1940-2011) : </a:t>
            </a:r>
            <a:r>
              <a:rPr lang="fr-FR" sz="1600" b="0" dirty="0">
                <a:solidFill>
                  <a:srgbClr val="6600CC"/>
                </a:solidFill>
              </a:rPr>
              <a:t>militante écologiste et scientifique kenyane, prix Nobel de la Paix 2004, ayant fondé le mouvement de la </a:t>
            </a:r>
            <a:r>
              <a:rPr lang="fr-FR" sz="1600" b="0" i="1" dirty="0">
                <a:hlinkClick r:id="rId2" tooltip="Ceinture verte"/>
              </a:rPr>
              <a:t>Ceinture verte</a:t>
            </a:r>
            <a:r>
              <a:rPr lang="fr-FR" sz="1600" b="0" dirty="0"/>
              <a:t> </a:t>
            </a:r>
            <a:r>
              <a:rPr lang="fr-FR" sz="1600" b="0" dirty="0">
                <a:solidFill>
                  <a:srgbClr val="6600CC"/>
                </a:solidFill>
              </a:rPr>
              <a:t>(</a:t>
            </a:r>
            <a:r>
              <a:rPr lang="fr-FR" sz="1600" b="0" i="1" dirty="0">
                <a:solidFill>
                  <a:srgbClr val="6600CC"/>
                </a:solidFill>
              </a:rPr>
              <a:t>Green </a:t>
            </a:r>
            <a:r>
              <a:rPr lang="fr-FR" sz="1600" b="0" i="1" dirty="0" err="1">
                <a:solidFill>
                  <a:srgbClr val="6600CC"/>
                </a:solidFill>
              </a:rPr>
              <a:t>Belt</a:t>
            </a:r>
            <a:r>
              <a:rPr lang="fr-FR" sz="1600" b="0" i="1" dirty="0">
                <a:solidFill>
                  <a:srgbClr val="6600CC"/>
                </a:solidFill>
              </a:rPr>
              <a:t> </a:t>
            </a:r>
            <a:r>
              <a:rPr lang="fr-FR" sz="1600" b="0" i="1" dirty="0" err="1">
                <a:solidFill>
                  <a:srgbClr val="6600CC"/>
                </a:solidFill>
              </a:rPr>
              <a:t>Movement</a:t>
            </a:r>
            <a:r>
              <a:rPr lang="fr-FR" sz="1600" b="0" dirty="0">
                <a:solidFill>
                  <a:srgbClr val="6600CC"/>
                </a:solidFill>
              </a:rPr>
              <a:t>) en </a:t>
            </a:r>
            <a:r>
              <a:rPr lang="fr-FR" sz="1600" b="0" dirty="0">
                <a:hlinkClick r:id="rId3" tooltip="1977"/>
              </a:rPr>
              <a:t>1977</a:t>
            </a:r>
            <a:r>
              <a:rPr lang="fr-FR" sz="1600" b="0" dirty="0">
                <a:solidFill>
                  <a:srgbClr val="6600CC"/>
                </a:solidFill>
              </a:rPr>
              <a:t>, ayant mobilisé beaucoup de personnes pour la replantation de 35 millions d’arbres en 30 ans, puis par la promotion d’une éducation civique et environnementale, de magasins etc. </a:t>
            </a:r>
            <a:r>
              <a:rPr lang="fr-FR" sz="1600" b="0" dirty="0">
                <a:solidFill>
                  <a:srgbClr val="6600CC"/>
                </a:solidFill>
                <a:hlinkClick r:id="rId2"/>
              </a:rPr>
              <a:t>http://www.greenbeltmovement.org/</a:t>
            </a:r>
            <a:r>
              <a:rPr lang="fr-FR" sz="1600" b="0" dirty="0">
                <a:solidFill>
                  <a:srgbClr val="6600CC"/>
                </a:solidFill>
              </a:rPr>
              <a:t> </a:t>
            </a:r>
          </a:p>
          <a:p>
            <a:pPr algn="just" eaLnBrk="1" hangingPunct="1"/>
            <a:endParaRPr lang="fr-FR" sz="1600" b="0" dirty="0">
              <a:solidFill>
                <a:srgbClr val="341AF4"/>
              </a:solidFill>
            </a:endParaRPr>
          </a:p>
          <a:p>
            <a:pPr algn="just" eaLnBrk="1" hangingPunct="1"/>
            <a:r>
              <a:rPr lang="fr-FR" sz="1600" b="0" dirty="0">
                <a:solidFill>
                  <a:srgbClr val="FF0000"/>
                </a:solidFill>
              </a:rPr>
              <a:t>Mais hors de la ceinture verte kenyane, on continue à </a:t>
            </a:r>
            <a:r>
              <a:rPr lang="fr-FR" sz="1600" b="0" dirty="0" err="1" smtClean="0">
                <a:solidFill>
                  <a:srgbClr val="FF0000"/>
                </a:solidFill>
              </a:rPr>
              <a:t>déforester</a:t>
            </a:r>
            <a:r>
              <a:rPr lang="fr-FR" sz="1600" b="0" dirty="0" smtClean="0">
                <a:solidFill>
                  <a:srgbClr val="FF0000"/>
                </a:solidFill>
              </a:rPr>
              <a:t> (y compris au Kenya).</a:t>
            </a:r>
            <a:endParaRPr lang="fr-FR" sz="1600" b="0" dirty="0">
              <a:solidFill>
                <a:srgbClr val="FF0000"/>
              </a:solidFill>
            </a:endParaRPr>
          </a:p>
          <a:p>
            <a:pPr algn="just" eaLnBrk="1" hangingPunct="1"/>
            <a:endParaRPr lang="fr-FR" sz="1600" b="0" dirty="0">
              <a:solidFill>
                <a:srgbClr val="341AF4"/>
              </a:solidFill>
            </a:endParaRPr>
          </a:p>
          <a:p>
            <a:pPr algn="just" eaLnBrk="1" hangingPunct="1"/>
            <a:r>
              <a:rPr lang="fr-FR" sz="1600" b="0" dirty="0">
                <a:solidFill>
                  <a:srgbClr val="341AF4"/>
                </a:solidFill>
              </a:rPr>
              <a:t>Etc. </a:t>
            </a:r>
          </a:p>
          <a:p>
            <a:pPr algn="just" eaLnBrk="1" hangingPunct="1"/>
            <a:endParaRPr lang="fr-FR" sz="1600" b="0" dirty="0">
              <a:solidFill>
                <a:srgbClr val="341AF4"/>
              </a:solidFill>
            </a:endParaRPr>
          </a:p>
          <a:p>
            <a:pPr algn="just" eaLnBrk="1" hangingPunct="1"/>
            <a:r>
              <a:rPr lang="fr-FR" sz="1600" b="0" dirty="0">
                <a:solidFill>
                  <a:srgbClr val="341AF4"/>
                </a:solidFill>
              </a:rPr>
              <a:t>=&gt; La réussite de ces projets est souvent liée à une amélioration du niveau de vie, à des gains d’argent pour les bénéficiaires et à une vraie mobilisation de tous.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7CD605-613C-4DE0-A2A9-58AA2C1F2DBD}" type="slidenum">
              <a:rPr lang="fr-FR" sz="1200" b="0">
                <a:solidFill>
                  <a:schemeClr val="tx1">
                    <a:tint val="75000"/>
                  </a:schemeClr>
                </a:solidFill>
                <a:latin typeface="Times New Roman" pitchFamily="18" charset="0"/>
              </a:rPr>
              <a:pPr algn="r" fontAlgn="auto">
                <a:spcBef>
                  <a:spcPts val="0"/>
                </a:spcBef>
                <a:spcAft>
                  <a:spcPts val="0"/>
                </a:spcAft>
                <a:defRPr/>
              </a:pPr>
              <a:t>79</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7829" name="Picture 6" descr="Wangari MutaMaath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12875"/>
            <a:ext cx="10572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Wangari Muta Maathai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412875"/>
            <a:ext cx="8016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Image 6" descr="green belt movement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1412875"/>
            <a:ext cx="180022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Image 7" descr="green belt movement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163" y="5589588"/>
            <a:ext cx="1143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Image 8" descr="green belt movement1.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300" y="5589588"/>
            <a:ext cx="10810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Image 9" descr="green belt movement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4438" y="5661025"/>
            <a:ext cx="1066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B01941B-0121-4A75-A875-561BC03AEC26}" type="slidenum">
              <a:rPr lang="fr-FR" sz="1200" b="0">
                <a:solidFill>
                  <a:schemeClr val="tx1">
                    <a:tint val="75000"/>
                  </a:schemeClr>
                </a:solidFill>
                <a:latin typeface="Times New Roman" pitchFamily="18" charset="0"/>
              </a:rPr>
              <a:pPr algn="r" fontAlgn="auto">
                <a:spcBef>
                  <a:spcPts val="0"/>
                </a:spcBef>
                <a:spcAft>
                  <a:spcPts val="0"/>
                </a:spcAft>
                <a:defRPr/>
              </a:pPr>
              <a:t>8</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076" name="Rectangle 2"/>
          <p:cNvSpPr>
            <a:spLocks noChangeArrowheads="1"/>
          </p:cNvSpPr>
          <p:nvPr/>
        </p:nvSpPr>
        <p:spPr bwMode="auto">
          <a:xfrm>
            <a:off x="214313" y="1285875"/>
            <a:ext cx="8642350" cy="5386388"/>
          </a:xfrm>
          <a:prstGeom prst="rect">
            <a:avLst/>
          </a:prstGeom>
          <a:noFill/>
          <a:ln w="9525">
            <a:noFill/>
            <a:miter lim="800000"/>
            <a:headEnd/>
            <a:tailEnd/>
          </a:ln>
        </p:spPr>
        <p:txBody>
          <a:bodyPr>
            <a:spAutoFit/>
          </a:bodyPr>
          <a:lstStyle/>
          <a:p>
            <a:pPr marL="342900" indent="-342900">
              <a:defRPr/>
            </a:pPr>
            <a:r>
              <a:rPr lang="fr-FR" sz="2000" u="sng" dirty="0">
                <a:solidFill>
                  <a:srgbClr val="FF0000"/>
                </a:solidFill>
                <a:latin typeface="Arial" pitchFamily="34" charset="0"/>
                <a:cs typeface="Arial" pitchFamily="34" charset="0"/>
              </a:rPr>
              <a:t>4) La déforestation dans le monde (précisions)</a:t>
            </a:r>
          </a:p>
          <a:p>
            <a:pPr marL="342900" indent="-342900">
              <a:defRPr/>
            </a:pPr>
            <a:endParaRPr lang="fr-FR" b="0" dirty="0">
              <a:solidFill>
                <a:srgbClr val="660066"/>
              </a:solidFill>
              <a:latin typeface="Arial" pitchFamily="34" charset="0"/>
              <a:cs typeface="Arial" pitchFamily="34" charset="0"/>
            </a:endParaRPr>
          </a:p>
          <a:p>
            <a:pPr marL="342900" indent="-342900">
              <a:buFont typeface="Symbol" pitchFamily="18" charset="2"/>
              <a:buChar char="Þ"/>
              <a:defRPr/>
            </a:pPr>
            <a:r>
              <a:rPr lang="fr-FR" sz="2400" dirty="0">
                <a:solidFill>
                  <a:srgbClr val="FF0000"/>
                </a:solidFill>
                <a:latin typeface="Arial" pitchFamily="34" charset="0"/>
                <a:cs typeface="Arial" pitchFamily="34" charset="0"/>
              </a:rPr>
              <a:t>un problème mondial :</a:t>
            </a:r>
          </a:p>
          <a:p>
            <a:pPr marL="342900" indent="-342900">
              <a:defRPr/>
            </a:pPr>
            <a:endParaRPr lang="fr-FR" b="0" dirty="0">
              <a:solidFill>
                <a:srgbClr val="660066"/>
              </a:solidFill>
              <a:latin typeface="Arial" pitchFamily="34" charset="0"/>
              <a:cs typeface="Arial" pitchFamily="34" charset="0"/>
            </a:endParaRPr>
          </a:p>
          <a:p>
            <a:pPr algn="just">
              <a:buFont typeface="Arial" charset="0"/>
              <a:buChar char="•"/>
              <a:defRPr/>
            </a:pPr>
            <a:r>
              <a:rPr lang="fr-FR" b="0" dirty="0">
                <a:solidFill>
                  <a:srgbClr val="FF0000"/>
                </a:solidFill>
                <a:latin typeface="Arial" pitchFamily="34" charset="0"/>
                <a:cs typeface="Arial" pitchFamily="34" charset="0"/>
              </a:rPr>
              <a:t>Cette déforestation ne concerne pas uniquement les grandes forêts primaires en Amazonie,  à Sumatra, à Bornéo, en Afrique équatoriale …, </a:t>
            </a:r>
            <a:r>
              <a:rPr lang="fr-FR" b="0" i="1" dirty="0">
                <a:solidFill>
                  <a:srgbClr val="FF0000"/>
                </a:solidFill>
                <a:latin typeface="Arial" pitchFamily="34" charset="0"/>
                <a:cs typeface="Arial" pitchFamily="34" charset="0"/>
              </a:rPr>
              <a:t>mais elle se produit partout dans le monde, en particuliers dans les pays pauvres </a:t>
            </a:r>
            <a:r>
              <a:rPr lang="fr-FR" b="0" dirty="0">
                <a:solidFill>
                  <a:srgbClr val="FF0000"/>
                </a:solidFill>
                <a:latin typeface="Arial" pitchFamily="34" charset="0"/>
                <a:cs typeface="Arial" pitchFamily="34" charset="0"/>
              </a:rPr>
              <a:t>(Madagascar, Paraguay, Haïti, Côte d’Ivoire …)</a:t>
            </a:r>
            <a:r>
              <a:rPr lang="fr-FR" b="0" i="1" dirty="0">
                <a:solidFill>
                  <a:srgbClr val="FF0000"/>
                </a:solidFill>
                <a:latin typeface="Arial" pitchFamily="34" charset="0"/>
                <a:cs typeface="Arial" pitchFamily="34" charset="0"/>
              </a:rPr>
              <a:t>, mais aussi dans des pays au niveau de vie supposé plus élevé (tel que l’</a:t>
            </a:r>
            <a:r>
              <a:rPr lang="fr-FR" b="0" dirty="0">
                <a:solidFill>
                  <a:srgbClr val="FF0000"/>
                </a:solidFill>
                <a:latin typeface="Arial" pitchFamily="34" charset="0"/>
                <a:cs typeface="Arial" pitchFamily="34" charset="0"/>
              </a:rPr>
              <a:t>Argentine, </a:t>
            </a:r>
            <a:r>
              <a:rPr lang="fr-FR" b="0" i="1" dirty="0">
                <a:solidFill>
                  <a:srgbClr val="FF0000"/>
                </a:solidFill>
                <a:latin typeface="Arial" pitchFamily="34" charset="0"/>
                <a:cs typeface="Arial" pitchFamily="34" charset="0"/>
              </a:rPr>
              <a:t>Australie (°°)</a:t>
            </a:r>
            <a:r>
              <a:rPr lang="fr-FR" b="0" dirty="0">
                <a:solidFill>
                  <a:srgbClr val="FF0000"/>
                </a:solidFill>
                <a:latin typeface="Arial" pitchFamily="34" charset="0"/>
                <a:cs typeface="Arial" pitchFamily="34" charset="0"/>
              </a:rPr>
              <a:t> …)</a:t>
            </a:r>
            <a:r>
              <a:rPr lang="fr-FR" b="0" i="1" dirty="0">
                <a:solidFill>
                  <a:srgbClr val="FF0000"/>
                </a:solidFill>
                <a:latin typeface="Arial" pitchFamily="34" charset="0"/>
                <a:cs typeface="Arial" pitchFamily="34" charset="0"/>
              </a:rPr>
              <a:t> </a:t>
            </a:r>
            <a:r>
              <a:rPr lang="fr-FR" b="0" dirty="0">
                <a:solidFill>
                  <a:srgbClr val="FF0000"/>
                </a:solidFill>
                <a:latin typeface="Arial" pitchFamily="34" charset="0"/>
                <a:cs typeface="Arial" pitchFamily="34" charset="0"/>
              </a:rPr>
              <a:t>…</a:t>
            </a:r>
          </a:p>
          <a:p>
            <a:pPr>
              <a:defRPr/>
            </a:pPr>
            <a:endParaRPr lang="fr-FR" u="sng" dirty="0">
              <a:solidFill>
                <a:schemeClr val="folHlink"/>
              </a:solidFill>
            </a:endParaRPr>
          </a:p>
          <a:p>
            <a:pPr algn="just">
              <a:buFontTx/>
              <a:buChar char="•"/>
              <a:defRPr/>
            </a:pPr>
            <a:r>
              <a:rPr lang="fr-FR" sz="2000" i="1" dirty="0">
                <a:solidFill>
                  <a:srgbClr val="FF0000"/>
                </a:solidFill>
              </a:rPr>
              <a:t>En 2005, l’ampleur de la déforestation mondiale a été qualifiée d'« alarmante » par la </a:t>
            </a:r>
            <a:r>
              <a:rPr lang="fr-FR" sz="2000" i="1" dirty="0">
                <a:solidFill>
                  <a:srgbClr val="FF0000"/>
                </a:solidFill>
                <a:hlinkClick r:id="rId2" tooltip="Organisation des Nations unies pour l'alimentation et l'agriculture"/>
              </a:rPr>
              <a:t>FAO</a:t>
            </a:r>
            <a:r>
              <a:rPr lang="fr-FR" sz="2000" i="1" dirty="0">
                <a:solidFill>
                  <a:srgbClr val="FF0000"/>
                </a:solidFill>
              </a:rPr>
              <a:t> (°).</a:t>
            </a:r>
          </a:p>
          <a:p>
            <a:pPr algn="just">
              <a:defRPr/>
            </a:pPr>
            <a:endParaRPr lang="fr-FR" b="0" dirty="0">
              <a:solidFill>
                <a:schemeClr val="folHlink"/>
              </a:solidFill>
            </a:endParaRPr>
          </a:p>
          <a:p>
            <a:pPr algn="just">
              <a:defRPr/>
            </a:pPr>
            <a:r>
              <a:rPr lang="fr-FR" sz="1400" b="0" dirty="0">
                <a:solidFill>
                  <a:schemeClr val="folHlink"/>
                </a:solidFill>
              </a:rPr>
              <a:t>(°) Sources</a:t>
            </a:r>
            <a:r>
              <a:rPr lang="fr-FR" sz="1400" b="0" i="1" dirty="0">
                <a:solidFill>
                  <a:schemeClr val="folHlink"/>
                </a:solidFill>
              </a:rPr>
              <a:t> </a:t>
            </a:r>
            <a:r>
              <a:rPr lang="fr-FR" sz="1400" b="0" dirty="0">
                <a:solidFill>
                  <a:schemeClr val="folHlink"/>
                </a:solidFill>
              </a:rPr>
              <a:t>: </a:t>
            </a:r>
          </a:p>
          <a:p>
            <a:pPr algn="just">
              <a:defRPr/>
            </a:pPr>
            <a:r>
              <a:rPr lang="fr-FR" sz="1400" b="0" i="1" dirty="0">
                <a:solidFill>
                  <a:schemeClr val="folHlink"/>
                </a:solidFill>
              </a:rPr>
              <a:t>a) La déforestation se poursuit à un rythme alarmant</a:t>
            </a:r>
            <a:r>
              <a:rPr lang="fr-FR" sz="1400" b="0" dirty="0">
                <a:solidFill>
                  <a:schemeClr val="folHlink"/>
                </a:solidFill>
              </a:rPr>
              <a:t>, 14 novembre 2005, Rome,</a:t>
            </a:r>
            <a:r>
              <a:rPr lang="fr-FR" sz="1400" b="0" dirty="0"/>
              <a:t> </a:t>
            </a:r>
            <a:r>
              <a:rPr lang="fr-FR" sz="1400" b="0" dirty="0">
                <a:hlinkClick r:id="rId3"/>
              </a:rPr>
              <a:t>http://www.fao.org/newsroom/fr/news/2005/1000127/index.html</a:t>
            </a:r>
            <a:r>
              <a:rPr lang="fr-FR" sz="1400" b="0" dirty="0"/>
              <a:t> </a:t>
            </a:r>
            <a:r>
              <a:rPr lang="fr-FR" sz="1400" b="0" dirty="0">
                <a:solidFill>
                  <a:schemeClr val="folHlink"/>
                </a:solidFill>
              </a:rPr>
              <a:t>(in </a:t>
            </a:r>
            <a:r>
              <a:rPr lang="fr-FR" sz="1400" b="0" i="1" dirty="0">
                <a:solidFill>
                  <a:schemeClr val="folHlink"/>
                </a:solidFill>
              </a:rPr>
              <a:t>Global </a:t>
            </a:r>
            <a:r>
              <a:rPr lang="fr-FR" sz="1400" b="0" i="1" dirty="0" err="1">
                <a:solidFill>
                  <a:schemeClr val="folHlink"/>
                </a:solidFill>
              </a:rPr>
              <a:t>forest</a:t>
            </a:r>
            <a:r>
              <a:rPr lang="fr-FR" sz="1400" b="0" i="1" dirty="0">
                <a:solidFill>
                  <a:schemeClr val="folHlink"/>
                </a:solidFill>
              </a:rPr>
              <a:t> </a:t>
            </a:r>
            <a:r>
              <a:rPr lang="fr-FR" sz="1400" b="0" i="1" dirty="0" err="1">
                <a:solidFill>
                  <a:schemeClr val="folHlink"/>
                </a:solidFill>
              </a:rPr>
              <a:t>resources</a:t>
            </a:r>
            <a:r>
              <a:rPr lang="fr-FR" sz="1400" b="0" i="1" dirty="0">
                <a:solidFill>
                  <a:schemeClr val="folHlink"/>
                </a:solidFill>
              </a:rPr>
              <a:t> </a:t>
            </a:r>
            <a:r>
              <a:rPr lang="fr-FR" sz="1400" b="0" i="1" dirty="0" err="1">
                <a:solidFill>
                  <a:schemeClr val="folHlink"/>
                </a:solidFill>
              </a:rPr>
              <a:t>assessment</a:t>
            </a:r>
            <a:r>
              <a:rPr lang="fr-FR" sz="1400" b="0" i="1" dirty="0">
                <a:solidFill>
                  <a:schemeClr val="folHlink"/>
                </a:solidFill>
              </a:rPr>
              <a:t>, FAO</a:t>
            </a:r>
            <a:r>
              <a:rPr lang="fr-FR" sz="1400" b="0" dirty="0">
                <a:solidFill>
                  <a:schemeClr val="folHlink"/>
                </a:solidFill>
              </a:rPr>
              <a:t>), </a:t>
            </a:r>
          </a:p>
          <a:p>
            <a:pPr algn="just">
              <a:defRPr/>
            </a:pPr>
            <a:r>
              <a:rPr lang="fr-FR" sz="1400" b="0" i="1" dirty="0">
                <a:solidFill>
                  <a:schemeClr val="folHlink"/>
                </a:solidFill>
              </a:rPr>
              <a:t>b) Le Monde</a:t>
            </a:r>
            <a:r>
              <a:rPr lang="fr-FR" sz="1400" b="0" dirty="0">
                <a:solidFill>
                  <a:schemeClr val="folHlink"/>
                </a:solidFill>
              </a:rPr>
              <a:t>, 28 nov. 2008, </a:t>
            </a:r>
          </a:p>
          <a:p>
            <a:pPr algn="just">
              <a:defRPr/>
            </a:pPr>
            <a:r>
              <a:rPr lang="fr-FR" sz="1400" b="0" dirty="0">
                <a:solidFill>
                  <a:schemeClr val="folHlink"/>
                </a:solidFill>
              </a:rPr>
              <a:t>c) Greenpeace, campagne forêt :</a:t>
            </a:r>
            <a:r>
              <a:rPr lang="fr-FR" sz="1400" b="0" dirty="0"/>
              <a:t> </a:t>
            </a:r>
            <a:r>
              <a:rPr lang="fr-FR" sz="1400" b="0" dirty="0">
                <a:hlinkClick r:id="rId4"/>
              </a:rPr>
              <a:t>http://www.greenpeace.org/france/campagnes/forets/problemes</a:t>
            </a:r>
            <a:endParaRPr lang="fr-FR" sz="1400" b="0" dirty="0"/>
          </a:p>
          <a:p>
            <a:pPr algn="just">
              <a:defRPr/>
            </a:pPr>
            <a:r>
              <a:rPr lang="fr-FR" sz="1400" b="0" dirty="0">
                <a:solidFill>
                  <a:srgbClr val="6600CC"/>
                </a:solidFill>
              </a:rPr>
              <a:t>(°°) En Tasmanie (Australie), on </a:t>
            </a:r>
            <a:r>
              <a:rPr lang="fr-FR" sz="1400" b="0" dirty="0" err="1">
                <a:solidFill>
                  <a:srgbClr val="6600CC"/>
                </a:solidFill>
              </a:rPr>
              <a:t>déforeste</a:t>
            </a:r>
            <a:r>
              <a:rPr lang="fr-FR" sz="1400" b="0" dirty="0">
                <a:solidFill>
                  <a:srgbClr val="6600CC"/>
                </a:solidFill>
              </a:rPr>
              <a:t> des forêts primaire au napalm. </a:t>
            </a:r>
            <a:r>
              <a:rPr lang="fr-FR" sz="1400" b="0" dirty="0"/>
              <a:t> </a:t>
            </a:r>
            <a:endParaRPr lang="fr-FR" sz="1400" b="0" dirty="0">
              <a:solidFill>
                <a:srgbClr val="6600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C841A2F-00B4-4258-BCD5-578BE0E6CDF9}" type="slidenum">
              <a:rPr lang="fr-FR" sz="1200" b="0">
                <a:solidFill>
                  <a:schemeClr val="tx1">
                    <a:tint val="75000"/>
                  </a:schemeClr>
                </a:solidFill>
                <a:latin typeface="Times New Roman" pitchFamily="18" charset="0"/>
              </a:rPr>
              <a:pPr algn="r" fontAlgn="auto">
                <a:spcBef>
                  <a:spcPts val="0"/>
                </a:spcBef>
                <a:spcAft>
                  <a:spcPts val="0"/>
                </a:spcAft>
                <a:defRPr/>
              </a:pPr>
              <a:t>80</a:t>
            </a:fld>
            <a:endParaRPr lang="fr-FR" sz="1200" b="0" dirty="0">
              <a:solidFill>
                <a:schemeClr val="tx1">
                  <a:tint val="75000"/>
                </a:schemeClr>
              </a:solidFill>
              <a:latin typeface="Times New Roman" pitchFamily="18" charset="0"/>
            </a:endParaRPr>
          </a:p>
        </p:txBody>
      </p:sp>
      <p:sp>
        <p:nvSpPr>
          <p:cNvPr id="78852" name="ZoneTexte 4"/>
          <p:cNvSpPr txBox="1">
            <a:spLocks noChangeArrowheads="1"/>
          </p:cNvSpPr>
          <p:nvPr/>
        </p:nvSpPr>
        <p:spPr bwMode="auto">
          <a:xfrm>
            <a:off x="214313" y="1214438"/>
            <a:ext cx="878681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p>
          <a:p>
            <a:pPr algn="just" eaLnBrk="1" hangingPunct="1"/>
            <a:endParaRPr lang="fr-FR" sz="1600" b="0">
              <a:solidFill>
                <a:srgbClr val="6600CC"/>
              </a:solidFill>
            </a:endParaRPr>
          </a:p>
          <a:p>
            <a:pPr algn="just" eaLnBrk="1" hangingPunct="1"/>
            <a:r>
              <a:rPr lang="fr-FR" sz="1600">
                <a:solidFill>
                  <a:srgbClr val="6600CC"/>
                </a:solidFill>
              </a:rPr>
              <a:t>Principes théorique de la sylviculture durable (dans les pays tropicaux) </a:t>
            </a:r>
            <a:r>
              <a:rPr lang="fr-FR" sz="1600" b="0">
                <a:solidFill>
                  <a:srgbClr val="6600CC"/>
                </a:solidFill>
              </a:rPr>
              <a:t>: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Rotation des concessions forestières équi-volumes sur 25 ou 30 ans, pour leur permettre de se régénérer.  Abattages à taux durable (taux de pousse = celui de la coupe).</a:t>
            </a:r>
          </a:p>
          <a:p>
            <a:pPr algn="just" eaLnBrk="1" hangingPunct="1">
              <a:buFont typeface="Arial" charset="0"/>
              <a:buChar char="•"/>
            </a:pPr>
            <a:r>
              <a:rPr lang="fr-FR" sz="1600" b="0">
                <a:solidFill>
                  <a:srgbClr val="6600CC"/>
                </a:solidFill>
              </a:rPr>
              <a:t>Par exemple, découpage de la concession en 30 petites parcelles, chacune exploitée sur 1 an.</a:t>
            </a:r>
          </a:p>
          <a:p>
            <a:pPr algn="just" eaLnBrk="1" hangingPunct="1">
              <a:buFont typeface="Arial" charset="0"/>
              <a:buChar char="•"/>
            </a:pPr>
            <a:r>
              <a:rPr lang="fr-FR" sz="1600" b="0">
                <a:solidFill>
                  <a:srgbClr val="6600CC"/>
                </a:solidFill>
              </a:rPr>
              <a:t>Les concessions suivent  un code forestier, pour le recensement et l’inventaire des arbres, et les normes du label </a:t>
            </a:r>
            <a:r>
              <a:rPr lang="fr-FR" sz="1600" b="0" i="1">
                <a:solidFill>
                  <a:srgbClr val="6600CC"/>
                </a:solidFill>
              </a:rPr>
              <a:t>FSC</a:t>
            </a:r>
            <a:r>
              <a:rPr lang="fr-FR" sz="1600" b="0">
                <a:solidFill>
                  <a:srgbClr val="6600CC"/>
                </a:solidFill>
              </a:rPr>
              <a:t> (concernant ce label, voir plus loin).</a:t>
            </a:r>
          </a:p>
          <a:p>
            <a:pPr algn="just" eaLnBrk="1" hangingPunct="1">
              <a:buFont typeface="Arial" charset="0"/>
              <a:buChar char="•"/>
            </a:pPr>
            <a:r>
              <a:rPr lang="fr-FR" sz="1600" b="0">
                <a:solidFill>
                  <a:srgbClr val="6600CC"/>
                </a:solidFill>
              </a:rPr>
              <a:t>Coupe sélective : pas plus d’un à trois arbre(s) par hectare (°).</a:t>
            </a:r>
          </a:p>
          <a:p>
            <a:pPr algn="just" eaLnBrk="1" hangingPunct="1">
              <a:buFont typeface="Arial" charset="0"/>
              <a:buChar char="•"/>
            </a:pPr>
            <a:r>
              <a:rPr lang="fr-FR" sz="1600" b="0">
                <a:solidFill>
                  <a:srgbClr val="6600CC"/>
                </a:solidFill>
              </a:rPr>
              <a:t>Choix arbres abattus ou protégés (selon son diamètre, son espèce et une cartographie  précise …). On liste les arbres de la parcelle, en épargnant les arbres trop jeunes, les très grands arbres pouvant servir de semenciers pour la régénération forestière, les arbres rares (ébènes …), les arbres sélectionnées par les tribus locales parce que sacrés, alimentaires (arbres à chenilles…)…</a:t>
            </a:r>
          </a:p>
          <a:p>
            <a:pPr algn="just" eaLnBrk="1" hangingPunct="1">
              <a:buFont typeface="Arial" charset="0"/>
              <a:buChar char="•"/>
            </a:pPr>
            <a:r>
              <a:rPr lang="fr-FR" sz="1600" b="0">
                <a:solidFill>
                  <a:srgbClr val="6600CC"/>
                </a:solidFill>
              </a:rPr>
              <a:t>Voire replantage individuel des arbres.</a:t>
            </a:r>
          </a:p>
          <a:p>
            <a:pPr algn="just" eaLnBrk="1" hangingPunct="1">
              <a:buFont typeface="Arial" charset="0"/>
              <a:buChar char="•"/>
            </a:pPr>
            <a:r>
              <a:rPr lang="fr-FR" sz="1600" b="0">
                <a:solidFill>
                  <a:srgbClr val="6600CC"/>
                </a:solidFill>
              </a:rPr>
              <a:t>Pas de coupe claire ou coupe rase (intervention forestière aussi « invisible » que possible).</a:t>
            </a:r>
          </a:p>
          <a:p>
            <a:pPr algn="just" eaLnBrk="1" hangingPunct="1">
              <a:buFont typeface="Arial" charset="0"/>
              <a:buChar char="•"/>
            </a:pPr>
            <a:r>
              <a:rPr lang="fr-FR" sz="1600" b="0">
                <a:solidFill>
                  <a:srgbClr val="6600CC"/>
                </a:solidFill>
              </a:rPr>
              <a:t>Peu de chantiers de débardages (peu de dépôts transitoires).</a:t>
            </a:r>
          </a:p>
          <a:p>
            <a:pPr algn="just" eaLnBrk="1" hangingPunct="1">
              <a:buFont typeface="Arial" charset="0"/>
              <a:buChar char="•"/>
            </a:pPr>
            <a:r>
              <a:rPr lang="fr-FR" sz="1600" b="0">
                <a:solidFill>
                  <a:srgbClr val="6600CC"/>
                </a:solidFill>
              </a:rPr>
              <a:t>Choix orientation chute de l’arbre pour éviter dégâts sur la nature et arbres environnants (°). </a:t>
            </a:r>
          </a:p>
          <a:p>
            <a:pPr algn="just" eaLnBrk="1" hangingPunct="1"/>
            <a:endParaRPr lang="fr-FR" sz="1600" b="0">
              <a:solidFill>
                <a:srgbClr val="6600CC"/>
              </a:solidFill>
            </a:endParaRPr>
          </a:p>
          <a:p>
            <a:pPr algn="just" eaLnBrk="1" hangingPunct="1"/>
            <a:r>
              <a:rPr lang="fr-FR" sz="1400" b="0">
                <a:solidFill>
                  <a:srgbClr val="6600CC"/>
                </a:solidFill>
              </a:rPr>
              <a:t>(°) Vœux pieux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D1FB99-8A34-4E92-A7B6-31715E3015D7}" type="slidenum">
              <a:rPr lang="fr-FR" sz="1200" b="0">
                <a:solidFill>
                  <a:schemeClr val="tx1">
                    <a:tint val="75000"/>
                  </a:schemeClr>
                </a:solidFill>
                <a:latin typeface="Times New Roman" pitchFamily="18" charset="0"/>
              </a:rPr>
              <a:pPr algn="r" fontAlgn="auto">
                <a:spcBef>
                  <a:spcPts val="0"/>
                </a:spcBef>
                <a:spcAft>
                  <a:spcPts val="0"/>
                </a:spcAft>
                <a:defRPr/>
              </a:pPr>
              <a:t>81</a:t>
            </a:fld>
            <a:endParaRPr lang="fr-FR" sz="1200" b="0" dirty="0">
              <a:solidFill>
                <a:schemeClr val="tx1">
                  <a:tint val="75000"/>
                </a:schemeClr>
              </a:solidFill>
              <a:latin typeface="Times New Roman" pitchFamily="18" charset="0"/>
            </a:endParaRPr>
          </a:p>
        </p:txBody>
      </p:sp>
      <p:sp>
        <p:nvSpPr>
          <p:cNvPr id="79876" name="ZoneTexte 4"/>
          <p:cNvSpPr txBox="1">
            <a:spLocks noChangeArrowheads="1"/>
          </p:cNvSpPr>
          <p:nvPr/>
        </p:nvSpPr>
        <p:spPr bwMode="auto">
          <a:xfrm>
            <a:off x="214313" y="1214438"/>
            <a:ext cx="878681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r>
              <a:rPr lang="fr-FR">
                <a:solidFill>
                  <a:srgbClr val="6600CC"/>
                </a:solidFill>
              </a:rPr>
              <a:t>(suite)</a:t>
            </a:r>
          </a:p>
          <a:p>
            <a:pPr algn="just" eaLnBrk="1" hangingPunct="1"/>
            <a:endParaRPr lang="fr-FR" sz="1600" b="0">
              <a:solidFill>
                <a:srgbClr val="6600CC"/>
              </a:solidFill>
            </a:endParaRPr>
          </a:p>
          <a:p>
            <a:pPr algn="just" eaLnBrk="1" hangingPunct="1"/>
            <a:r>
              <a:rPr lang="fr-FR" sz="1600">
                <a:solidFill>
                  <a:srgbClr val="6600CC"/>
                </a:solidFill>
              </a:rPr>
              <a:t>Principes théorique de la sylviculture durable (dans les pays tropicaux) </a:t>
            </a:r>
            <a:r>
              <a:rPr lang="fr-FR" sz="1600" b="0">
                <a:solidFill>
                  <a:srgbClr val="6600CC"/>
                </a:solidFill>
              </a:rPr>
              <a:t>(suite) :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Concessions , permis, nombre de grumes prélevées, sous contrôles d’inspecteurs (eux-mêmes contrôlés)  : contrôle des camions et véhicules à la sortie des forêts etc. …(°).  </a:t>
            </a:r>
          </a:p>
          <a:p>
            <a:pPr algn="just" eaLnBrk="1" hangingPunct="1">
              <a:buFont typeface="Arial" charset="0"/>
              <a:buChar char="•"/>
            </a:pPr>
            <a:r>
              <a:rPr lang="fr-FR" sz="1600" b="0">
                <a:solidFill>
                  <a:srgbClr val="6600CC"/>
                </a:solidFill>
              </a:rPr>
              <a:t>Lutte contre les braconniers, en forêt, par présence de gardes forestiers armés.</a:t>
            </a:r>
          </a:p>
          <a:p>
            <a:pPr algn="just" eaLnBrk="1" hangingPunct="1">
              <a:buFont typeface="Arial" charset="0"/>
              <a:buChar char="•"/>
            </a:pPr>
            <a:r>
              <a:rPr lang="fr-FR" sz="1600" b="0">
                <a:solidFill>
                  <a:srgbClr val="6600CC"/>
                </a:solidFill>
              </a:rPr>
              <a:t>Soutien de l’exploitant forestier à la faune, à la flore et aux populations locales (°).</a:t>
            </a:r>
          </a:p>
          <a:p>
            <a:pPr algn="just" eaLnBrk="1" hangingPunct="1">
              <a:buFont typeface="Arial" charset="0"/>
              <a:buChar char="•"/>
            </a:pPr>
            <a:r>
              <a:rPr lang="fr-FR" sz="1600" b="0">
                <a:solidFill>
                  <a:srgbClr val="6600CC"/>
                </a:solidFill>
              </a:rPr>
              <a:t>Sciures, déchets et chutes de bois réutilisés et recyclés comme source d’énergie (pour briqueterie …) etc.</a:t>
            </a:r>
          </a:p>
          <a:p>
            <a:pPr algn="just" eaLnBrk="1" hangingPunct="1">
              <a:buFont typeface="Arial" charset="0"/>
              <a:buChar char="•"/>
            </a:pPr>
            <a:r>
              <a:rPr lang="fr-FR" sz="1600" b="0">
                <a:solidFill>
                  <a:srgbClr val="6600CC"/>
                </a:solidFill>
              </a:rPr>
              <a:t>Fourniture aux ouvriers forestiers de leur nourriture afin d’éviter qu’ils braconnent en forêt.</a:t>
            </a:r>
          </a:p>
          <a:p>
            <a:pPr algn="just" eaLnBrk="1" hangingPunct="1">
              <a:buFont typeface="Arial" charset="0"/>
              <a:buChar char="•"/>
            </a:pPr>
            <a:r>
              <a:rPr lang="fr-FR" sz="1600" b="0">
                <a:solidFill>
                  <a:srgbClr val="6600CC"/>
                </a:solidFill>
              </a:rPr>
              <a:t>Eco-certification FSC (Forest Stewardship Council / Conseil de Soutien à la Forêt) prouvant que la forêt est exploitée durablement (*).</a:t>
            </a:r>
          </a:p>
          <a:p>
            <a:pPr algn="just" eaLnBrk="1" hangingPunct="1">
              <a:buFont typeface="Arial" charset="0"/>
              <a:buChar char="•"/>
            </a:pPr>
            <a:r>
              <a:rPr lang="fr-FR" sz="1600" b="0">
                <a:solidFill>
                  <a:srgbClr val="6600CC"/>
                </a:solidFill>
              </a:rPr>
              <a:t>Limitation du nombre et de la largeur de pistes forestières, leur accès étant limité. </a:t>
            </a:r>
          </a:p>
          <a:p>
            <a:pPr algn="just" eaLnBrk="1" hangingPunct="1">
              <a:buFont typeface="Arial" charset="0"/>
              <a:buChar char="•"/>
            </a:pPr>
            <a:r>
              <a:rPr lang="fr-FR" sz="1600" b="0">
                <a:solidFill>
                  <a:srgbClr val="6600CC"/>
                </a:solidFill>
              </a:rPr>
              <a:t>Fermeture de ces pistes, afin d’éviter que les 4x4 des braconniers puissent pénétrer en forêt.</a:t>
            </a:r>
          </a:p>
          <a:p>
            <a:pPr algn="just" eaLnBrk="1" hangingPunct="1">
              <a:buFont typeface="Arial" charset="0"/>
              <a:buChar char="•"/>
            </a:pPr>
            <a:r>
              <a:rPr lang="fr-FR" sz="1600" b="0">
                <a:solidFill>
                  <a:srgbClr val="6600CC"/>
                </a:solidFill>
              </a:rPr>
              <a:t>Dès abandon de la piste, on laisse la forêt y repousser (celle-ci la refermera en ~ 2 ans).</a:t>
            </a:r>
          </a:p>
          <a:p>
            <a:pPr algn="just" eaLnBrk="1" hangingPunct="1"/>
            <a:r>
              <a:rPr lang="fr-FR" sz="1400" b="0">
                <a:solidFill>
                  <a:srgbClr val="6600CC"/>
                </a:solidFill>
              </a:rPr>
              <a:t>Sources: a) Agence Française de Développement, site : </a:t>
            </a:r>
            <a:r>
              <a:rPr lang="fr-FR" sz="1400" b="0">
                <a:solidFill>
                  <a:srgbClr val="6600CC"/>
                </a:solidFill>
                <a:hlinkClick r:id="rId2"/>
              </a:rPr>
              <a:t>www.afd.fr</a:t>
            </a:r>
            <a:r>
              <a:rPr lang="fr-FR" sz="1400" b="0">
                <a:solidFill>
                  <a:srgbClr val="6600CC"/>
                </a:solidFill>
              </a:rPr>
              <a:t>, b) biotrek, c) groupe  SEFCA, d) groupe CIB, site : </a:t>
            </a:r>
            <a:r>
              <a:rPr lang="fr-FR" sz="1400" b="0">
                <a:solidFill>
                  <a:srgbClr val="6600CC"/>
                </a:solidFill>
                <a:hlinkClick r:id="rId3"/>
              </a:rPr>
              <a:t>www.dlh-group.com</a:t>
            </a:r>
            <a:r>
              <a:rPr lang="fr-FR" sz="1400" b="0">
                <a:solidFill>
                  <a:srgbClr val="6600CC"/>
                </a:solidFill>
              </a:rPr>
              <a:t>  …</a:t>
            </a:r>
            <a:endParaRPr lang="fr-FR" sz="1600" b="0">
              <a:solidFill>
                <a:srgbClr val="6600CC"/>
              </a:solidFill>
            </a:endParaRPr>
          </a:p>
          <a:p>
            <a:pPr algn="just" eaLnBrk="1" hangingPunct="1"/>
            <a:endParaRPr lang="fr-FR" sz="1400" b="0">
              <a:solidFill>
                <a:srgbClr val="6600CC"/>
              </a:solidFill>
            </a:endParaRPr>
          </a:p>
          <a:p>
            <a:pPr algn="just" eaLnBrk="1" hangingPunct="1"/>
            <a:r>
              <a:rPr lang="fr-FR" sz="1400" b="0">
                <a:solidFill>
                  <a:srgbClr val="6600CC"/>
                </a:solidFill>
              </a:rPr>
              <a:t>(°) Vœux pieux ?</a:t>
            </a:r>
          </a:p>
        </p:txBody>
      </p:sp>
      <p:pic>
        <p:nvPicPr>
          <p:cNvPr id="79877" name="Picture 12" descr="FSC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938" y="5643563"/>
            <a:ext cx="10001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ZoneTexte 6"/>
          <p:cNvSpPr txBox="1">
            <a:spLocks noChangeArrowheads="1"/>
          </p:cNvSpPr>
          <p:nvPr/>
        </p:nvSpPr>
        <p:spPr bwMode="auto">
          <a:xfrm>
            <a:off x="4929188" y="6072188"/>
            <a:ext cx="387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sym typeface="Symbol" pitchFamily="18" charset="2"/>
              </a:rPr>
              <a:t> Label de l’éco-certification SFC (voir glossaire) (*).</a:t>
            </a:r>
            <a:endParaRPr lang="fr-FR" sz="1200" b="0" dirty="0">
              <a:solidFill>
                <a:srgbClr val="6600CC"/>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46265E-73C5-4D85-A194-C83C5C41F492}" type="slidenum">
              <a:rPr lang="fr-FR" sz="1200" b="0">
                <a:solidFill>
                  <a:schemeClr val="tx1">
                    <a:tint val="75000"/>
                  </a:schemeClr>
                </a:solidFill>
                <a:latin typeface="Times New Roman" pitchFamily="18" charset="0"/>
              </a:rPr>
              <a:pPr algn="r" fontAlgn="auto">
                <a:spcBef>
                  <a:spcPts val="0"/>
                </a:spcBef>
                <a:spcAft>
                  <a:spcPts val="0"/>
                </a:spcAft>
                <a:defRPr/>
              </a:pPr>
              <a:t>82</a:t>
            </a:fld>
            <a:endParaRPr lang="fr-FR" sz="1200" b="0" dirty="0">
              <a:solidFill>
                <a:schemeClr val="tx1">
                  <a:tint val="75000"/>
                </a:schemeClr>
              </a:solidFill>
              <a:latin typeface="Times New Roman" pitchFamily="18" charset="0"/>
            </a:endParaRPr>
          </a:p>
        </p:txBody>
      </p:sp>
      <p:pic>
        <p:nvPicPr>
          <p:cNvPr id="80900" name="Image 6" descr="presentation_routesalpicam_sig20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928688"/>
            <a:ext cx="385762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ZoneTexte 7"/>
          <p:cNvSpPr txBox="1">
            <a:spLocks noChangeArrowheads="1"/>
          </p:cNvSpPr>
          <p:nvPr/>
        </p:nvSpPr>
        <p:spPr bwMode="auto">
          <a:xfrm>
            <a:off x="285750" y="6143625"/>
            <a:ext cx="8640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a:solidFill>
                  <a:srgbClr val="7030A0"/>
                </a:solidFill>
              </a:rPr>
              <a:t>Exemples de cartographies d’une forêt exploitée d’une façon durable (Ici celle d’une forêt primaire du Cameroun. Les points sur la carte de gauche indiquent les arbres à abattre et ceux à préserver).</a:t>
            </a:r>
          </a:p>
        </p:txBody>
      </p:sp>
      <p:pic>
        <p:nvPicPr>
          <p:cNvPr id="80902" name="Image 8" descr="ufa_10051_alpica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188" y="857250"/>
            <a:ext cx="3929062"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10"/>
          <p:cNvSpPr txBox="1">
            <a:spLocks noChangeArrowheads="1"/>
          </p:cNvSpPr>
          <p:nvPr/>
        </p:nvSpPr>
        <p:spPr bwMode="auto">
          <a:xfrm rot="-5400000">
            <a:off x="2604294" y="3039269"/>
            <a:ext cx="37782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cs typeface="Arial" charset="0"/>
                <a:sym typeface="Symbol" pitchFamily="18" charset="2"/>
              </a:rPr>
              <a:t></a:t>
            </a:r>
            <a:r>
              <a:rPr lang="fr-FR" sz="1000" b="0">
                <a:solidFill>
                  <a:srgbClr val="6600CC"/>
                </a:solidFill>
                <a:cs typeface="Arial" charset="0"/>
              </a:rPr>
              <a:t>↑ </a:t>
            </a:r>
            <a:r>
              <a:rPr lang="fr-FR" sz="1000" b="0">
                <a:solidFill>
                  <a:srgbClr val="6600CC"/>
                </a:solidFill>
              </a:rPr>
              <a:t>Source : Suivi cartographique de l'exploitation forestière.: </a:t>
            </a:r>
          </a:p>
          <a:p>
            <a:pPr eaLnBrk="1" hangingPunct="1"/>
            <a:r>
              <a:rPr lang="fr-FR" sz="1000" b="0">
                <a:solidFill>
                  <a:srgbClr val="6600CC"/>
                </a:solidFill>
                <a:sym typeface="Symbol" pitchFamily="18" charset="2"/>
              </a:rPr>
              <a:t></a:t>
            </a:r>
            <a:r>
              <a:rPr lang="fr-FR" sz="1000" b="0">
                <a:solidFill>
                  <a:srgbClr val="6600CC"/>
                </a:solidFill>
              </a:rPr>
              <a:t> cas des concessions du groupe ALPI CAMEROUN. Source : </a:t>
            </a:r>
          </a:p>
          <a:p>
            <a:pPr eaLnBrk="1" hangingPunct="1"/>
            <a:r>
              <a:rPr lang="fr-FR" sz="1000" b="0">
                <a:hlinkClick r:id="rId4"/>
              </a:rPr>
              <a:t>http://www.esrifrance.fr/SIG2007/ALPI_Cameroun.htm</a:t>
            </a:r>
            <a:r>
              <a:rPr lang="fr-FR" sz="1000" b="0"/>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797E3F4-1206-4334-A9A0-BF1E96CD4180}" type="slidenum">
              <a:rPr lang="fr-FR" sz="1200" b="0">
                <a:solidFill>
                  <a:schemeClr val="tx1">
                    <a:tint val="75000"/>
                  </a:schemeClr>
                </a:solidFill>
                <a:latin typeface="Times New Roman" pitchFamily="18" charset="0"/>
              </a:rPr>
              <a:pPr algn="r" fontAlgn="auto">
                <a:spcBef>
                  <a:spcPts val="0"/>
                </a:spcBef>
                <a:spcAft>
                  <a:spcPts val="0"/>
                </a:spcAft>
                <a:defRPr/>
              </a:pPr>
              <a:t>83</a:t>
            </a:fld>
            <a:endParaRPr lang="fr-FR" sz="1200" b="0" dirty="0">
              <a:solidFill>
                <a:schemeClr val="tx1">
                  <a:tint val="75000"/>
                </a:schemeClr>
              </a:solidFill>
              <a:latin typeface="Times New Roman" pitchFamily="18" charset="0"/>
            </a:endParaRPr>
          </a:p>
        </p:txBody>
      </p:sp>
      <p:sp>
        <p:nvSpPr>
          <p:cNvPr id="81923" name="ZoneTexte 4"/>
          <p:cNvSpPr txBox="1">
            <a:spLocks noChangeArrowheads="1"/>
          </p:cNvSpPr>
          <p:nvPr/>
        </p:nvSpPr>
        <p:spPr bwMode="auto">
          <a:xfrm>
            <a:off x="214313" y="1214438"/>
            <a:ext cx="87868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r>
              <a:rPr lang="fr-FR">
                <a:solidFill>
                  <a:srgbClr val="6600CC"/>
                </a:solidFill>
              </a:rPr>
              <a:t>(suite)</a:t>
            </a:r>
          </a:p>
          <a:p>
            <a:pPr algn="just" eaLnBrk="1" hangingPunct="1"/>
            <a:endParaRPr lang="fr-FR" sz="1600" b="0">
              <a:solidFill>
                <a:srgbClr val="6600CC"/>
              </a:solidFill>
            </a:endParaRPr>
          </a:p>
        </p:txBody>
      </p:sp>
      <p:sp>
        <p:nvSpPr>
          <p:cNvPr id="81924" name="ZoneTexte 6"/>
          <p:cNvSpPr txBox="1">
            <a:spLocks noChangeArrowheads="1"/>
          </p:cNvSpPr>
          <p:nvPr/>
        </p:nvSpPr>
        <p:spPr bwMode="auto">
          <a:xfrm>
            <a:off x="5076825" y="3716338"/>
            <a:ext cx="3671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Char char="¬"/>
            </a:pPr>
            <a:r>
              <a:rPr lang="fr-FR" sz="1200" b="0">
                <a:solidFill>
                  <a:srgbClr val="6600CC"/>
                </a:solidFill>
                <a:cs typeface="Arial" charset="0"/>
                <a:sym typeface="Symbol" pitchFamily="18" charset="2"/>
              </a:rPr>
              <a:t>↑ </a:t>
            </a:r>
            <a:r>
              <a:rPr lang="fr-FR" sz="1200" b="0">
                <a:solidFill>
                  <a:srgbClr val="6600CC"/>
                </a:solidFill>
                <a:sym typeface="Symbol" pitchFamily="18" charset="2"/>
              </a:rPr>
              <a:t>Selon que le chemin forestier est large ou étroit, ouvert ou barré, l’impact humain sur l’environnement forestier ne sera pas le même.</a:t>
            </a:r>
          </a:p>
          <a:p>
            <a:pPr algn="just" eaLnBrk="1" hangingPunct="1">
              <a:buFont typeface="Symbol" pitchFamily="18" charset="2"/>
              <a:buChar char="¬"/>
            </a:pPr>
            <a:endParaRPr lang="fr-FR" sz="1200" b="0">
              <a:solidFill>
                <a:srgbClr val="6600CC"/>
              </a:solidFill>
              <a:sym typeface="Symbol" pitchFamily="18" charset="2"/>
            </a:endParaRPr>
          </a:p>
          <a:p>
            <a:pPr algn="just" eaLnBrk="1" hangingPunct="1">
              <a:buFont typeface="Symbol" pitchFamily="18" charset="2"/>
              <a:buChar char="¬"/>
            </a:pPr>
            <a:r>
              <a:rPr lang="fr-FR" sz="1200" b="0">
                <a:solidFill>
                  <a:srgbClr val="6600CC"/>
                </a:solidFill>
              </a:rPr>
              <a:t>Il est important d’en limiter leur nombre.</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81926" name="Picture 9" descr="cheminForestier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213" y="3357563"/>
            <a:ext cx="19446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 descr="cheminForestier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916113"/>
            <a:ext cx="19446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1" descr="cheminForestie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916113"/>
            <a:ext cx="22320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2" descr="cheminForestie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2060575"/>
            <a:ext cx="10239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3" descr="cheminForestier9Fer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3357563"/>
            <a:ext cx="2160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4" descr="cheminForestier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9925" y="1844675"/>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5" descr="cheminForestie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725" y="5013325"/>
            <a:ext cx="14493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16" descr="terr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488" y="5013325"/>
            <a:ext cx="1727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ZoneTexte 6"/>
          <p:cNvSpPr txBox="1">
            <a:spLocks noChangeArrowheads="1"/>
          </p:cNvSpPr>
          <p:nvPr/>
        </p:nvSpPr>
        <p:spPr bwMode="auto">
          <a:xfrm>
            <a:off x="4787900" y="6308725"/>
            <a:ext cx="4248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200" b="0">
                <a:solidFill>
                  <a:srgbClr val="6600CC"/>
                </a:solidFill>
                <a:cs typeface="Arial" charset="0"/>
                <a:sym typeface="Symbol" pitchFamily="18" charset="2"/>
              </a:rPr>
              <a:t>↑ </a:t>
            </a:r>
            <a:r>
              <a:rPr lang="fr-FR" sz="1200" b="0">
                <a:solidFill>
                  <a:srgbClr val="6600CC"/>
                </a:solidFill>
                <a:sym typeface="Symbol" pitchFamily="18" charset="2"/>
              </a:rPr>
              <a:t>Il faut limiter les aires de débardages et de regroupement.</a:t>
            </a:r>
            <a:endParaRPr lang="fr-FR" sz="1200" b="0">
              <a:solidFill>
                <a:srgbClr val="6600CC"/>
              </a:solidFill>
            </a:endParaRPr>
          </a:p>
        </p:txBody>
      </p:sp>
      <p:pic>
        <p:nvPicPr>
          <p:cNvPr id="81935" name="Picture 18" descr="flottageGrum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2138" y="5229225"/>
            <a:ext cx="11906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9" descr="flottageGrumes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3713" y="5229225"/>
            <a:ext cx="1209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20" descr="flottageGrumes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850" y="5229225"/>
            <a:ext cx="1333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ZoneTexte 6"/>
          <p:cNvSpPr txBox="1">
            <a:spLocks noChangeArrowheads="1"/>
          </p:cNvSpPr>
          <p:nvPr/>
        </p:nvSpPr>
        <p:spPr bwMode="auto">
          <a:xfrm>
            <a:off x="323850" y="6237288"/>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200" b="0">
                <a:solidFill>
                  <a:srgbClr val="6600CC"/>
                </a:solidFill>
                <a:cs typeface="Arial" charset="0"/>
                <a:sym typeface="Symbol" pitchFamily="18" charset="2"/>
              </a:rPr>
              <a:t>↑ </a:t>
            </a:r>
            <a:r>
              <a:rPr lang="fr-FR" sz="1200" b="0">
                <a:solidFill>
                  <a:srgbClr val="6600CC"/>
                </a:solidFill>
                <a:sym typeface="Symbol" pitchFamily="18" charset="2"/>
              </a:rPr>
              <a:t>Pour éviter l’ouverture de routes forestières, on utilisera le flottage des grumes (billes de bois) autant que possible.</a:t>
            </a:r>
            <a:endParaRPr lang="fr-FR" sz="1200" b="0">
              <a:solidFill>
                <a:srgbClr val="6600CC"/>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77E5D7-D386-4640-B97A-CEFC3D7EADD1}" type="slidenum">
              <a:rPr lang="fr-FR" sz="1200" b="0">
                <a:solidFill>
                  <a:schemeClr val="tx1">
                    <a:tint val="75000"/>
                  </a:schemeClr>
                </a:solidFill>
                <a:latin typeface="Times New Roman" pitchFamily="18" charset="0"/>
              </a:rPr>
              <a:pPr algn="r" fontAlgn="auto">
                <a:spcBef>
                  <a:spcPts val="0"/>
                </a:spcBef>
                <a:spcAft>
                  <a:spcPts val="0"/>
                </a:spcAft>
                <a:defRPr/>
              </a:pPr>
              <a:t>84</a:t>
            </a:fld>
            <a:endParaRPr lang="fr-FR" sz="1200" b="0" dirty="0">
              <a:solidFill>
                <a:schemeClr val="tx1">
                  <a:tint val="75000"/>
                </a:schemeClr>
              </a:solidFill>
              <a:latin typeface="Times New Roman" pitchFamily="18" charset="0"/>
            </a:endParaRPr>
          </a:p>
        </p:txBody>
      </p:sp>
      <p:sp>
        <p:nvSpPr>
          <p:cNvPr id="82948" name="ZoneTexte 5"/>
          <p:cNvSpPr txBox="1">
            <a:spLocks noChangeArrowheads="1"/>
          </p:cNvSpPr>
          <p:nvPr/>
        </p:nvSpPr>
        <p:spPr bwMode="auto">
          <a:xfrm>
            <a:off x="214313" y="1000125"/>
            <a:ext cx="87868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p>
          <a:p>
            <a:pPr algn="just" eaLnBrk="1" hangingPunct="1"/>
            <a:r>
              <a:rPr lang="fr-FR" sz="1600" b="0">
                <a:solidFill>
                  <a:srgbClr val="6600CC"/>
                </a:solidFill>
              </a:rPr>
              <a:t>(suite et fin)</a:t>
            </a:r>
          </a:p>
          <a:p>
            <a:pPr algn="just" eaLnBrk="1" hangingPunct="1"/>
            <a:endParaRPr lang="fr-FR" sz="1600" b="0">
              <a:solidFill>
                <a:srgbClr val="6600CC"/>
              </a:solidFill>
            </a:endParaRPr>
          </a:p>
          <a:p>
            <a:pPr algn="just" eaLnBrk="1" hangingPunct="1"/>
            <a:r>
              <a:rPr lang="fr-FR" sz="1600">
                <a:solidFill>
                  <a:srgbClr val="6600CC"/>
                </a:solidFill>
              </a:rPr>
              <a:t>Discussions </a:t>
            </a:r>
            <a:r>
              <a:rPr lang="fr-FR" sz="1600" b="0">
                <a:solidFill>
                  <a:srgbClr val="6600CC"/>
                </a:solidFill>
              </a:rPr>
              <a:t>: </a:t>
            </a:r>
          </a:p>
          <a:p>
            <a:pPr algn="just" eaLnBrk="1" hangingPunct="1"/>
            <a:r>
              <a:rPr lang="fr-FR" sz="1600" b="0">
                <a:solidFill>
                  <a:srgbClr val="6600CC"/>
                </a:solidFill>
              </a:rPr>
              <a:t>A) Nécessité de tenir compte des contraintes, spécificités, impératifs locaux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Logiques économiques des pays pauvres (désir de devises rapides impulsant l’augmentation de la production et des rendements des concessions, au détriment de l’écologie).</a:t>
            </a:r>
          </a:p>
          <a:p>
            <a:pPr algn="just" eaLnBrk="1" hangingPunct="1">
              <a:buFont typeface="Arial" charset="0"/>
              <a:buChar char="•"/>
            </a:pPr>
            <a:r>
              <a:rPr lang="fr-FR" sz="1600" b="0">
                <a:solidFill>
                  <a:srgbClr val="6600CC"/>
                </a:solidFill>
              </a:rPr>
              <a:t>Pression démographique (demandant d’augmenter la production locale en nourriture, soit par augmentation des rendements ou des terres cultivables).</a:t>
            </a:r>
          </a:p>
          <a:p>
            <a:pPr algn="just" eaLnBrk="1" hangingPunct="1">
              <a:buFont typeface="Arial" charset="0"/>
              <a:buChar char="•"/>
            </a:pPr>
            <a:r>
              <a:rPr lang="fr-FR" sz="1600" b="0">
                <a:solidFill>
                  <a:srgbClr val="6600CC"/>
                </a:solidFill>
              </a:rPr>
              <a:t>Espoir des autochtones d’une meilleure vie (à l’image du niveau de vie des pays riches qu’on souhaite« rattraper »).</a:t>
            </a:r>
          </a:p>
          <a:p>
            <a:pPr algn="just" eaLnBrk="1" hangingPunct="1">
              <a:buFont typeface="Arial" charset="0"/>
              <a:buChar char="•"/>
            </a:pPr>
            <a:r>
              <a:rPr lang="fr-FR" sz="1600" b="0">
                <a:solidFill>
                  <a:srgbClr val="6600CC"/>
                </a:solidFill>
              </a:rPr>
              <a:t>Conscience écologique au niveau zéro de la population, dans beaucoup de pays pauvres. </a:t>
            </a:r>
          </a:p>
          <a:p>
            <a:pPr algn="just" eaLnBrk="1" hangingPunct="1">
              <a:buFont typeface="Arial" charset="0"/>
              <a:buChar char="•"/>
            </a:pPr>
            <a:r>
              <a:rPr lang="fr-FR" sz="1600" b="0">
                <a:solidFill>
                  <a:srgbClr val="6600CC"/>
                </a:solidFill>
              </a:rPr>
              <a:t>Si ouverture de chemins forestiers (nouvelle voie de pénétration dans les forêts primaires) : </a:t>
            </a:r>
          </a:p>
          <a:p>
            <a:pPr algn="just" eaLnBrk="1" hangingPunct="1">
              <a:buFont typeface="Symbol" pitchFamily="18" charset="2"/>
              <a:buChar char="Þ"/>
            </a:pPr>
            <a:r>
              <a:rPr lang="fr-FR" sz="1600" b="0">
                <a:solidFill>
                  <a:srgbClr val="6600CC"/>
                </a:solidFill>
              </a:rPr>
              <a:t>Augmentation du risque du braconnage de la viande de brousse (°).</a:t>
            </a:r>
          </a:p>
          <a:p>
            <a:pPr algn="just" eaLnBrk="1" hangingPunct="1">
              <a:buFont typeface="Symbol" pitchFamily="18" charset="2"/>
              <a:buChar char="Þ"/>
            </a:pPr>
            <a:r>
              <a:rPr lang="fr-FR" sz="1600" b="0">
                <a:solidFill>
                  <a:srgbClr val="6600CC"/>
                </a:solidFill>
              </a:rPr>
              <a:t>Recherche, par les populations locales, de parcelles à défricher, </a:t>
            </a:r>
          </a:p>
          <a:p>
            <a:pPr algn="just" eaLnBrk="1" hangingPunct="1"/>
            <a:endParaRPr lang="fr-FR" sz="1600" b="0">
              <a:solidFill>
                <a:srgbClr val="6600CC"/>
              </a:solidFill>
            </a:endParaRPr>
          </a:p>
          <a:p>
            <a:pPr algn="just" eaLnBrk="1" hangingPunct="1"/>
            <a:r>
              <a:rPr lang="fr-FR" sz="1600" b="0">
                <a:solidFill>
                  <a:srgbClr val="6600CC"/>
                </a:solidFill>
              </a:rPr>
              <a:t>Nécessité pour la préservation de  l’environnement  forestier =&gt; :</a:t>
            </a:r>
          </a:p>
          <a:p>
            <a:pPr algn="just" eaLnBrk="1" hangingPunct="1">
              <a:buFont typeface="Arial" charset="0"/>
              <a:buChar char="•"/>
            </a:pPr>
            <a:r>
              <a:rPr lang="fr-FR" sz="1600" b="0">
                <a:solidFill>
                  <a:srgbClr val="6600CC"/>
                </a:solidFill>
              </a:rPr>
              <a:t> Accès à la forêt réglementé et contrôlé (nécessité de gardes forestiers).</a:t>
            </a:r>
          </a:p>
          <a:p>
            <a:pPr algn="just" eaLnBrk="1" hangingPunct="1">
              <a:buFont typeface="Arial" charset="0"/>
              <a:buChar char="•"/>
            </a:pPr>
            <a:r>
              <a:rPr lang="fr-FR" sz="1600" b="0">
                <a:solidFill>
                  <a:srgbClr val="6600CC"/>
                </a:solidFill>
              </a:rPr>
              <a:t>Conscientisation et formation des populations locales (acteurs humanitaires, biologistes …).</a:t>
            </a:r>
          </a:p>
          <a:p>
            <a:pPr algn="just" eaLnBrk="1" hangingPunct="1">
              <a:buFont typeface="Arial" charset="0"/>
              <a:buChar char="•"/>
            </a:pPr>
            <a:r>
              <a:rPr lang="fr-FR" sz="1600" b="0">
                <a:solidFill>
                  <a:srgbClr val="6600CC"/>
                </a:solidFill>
              </a:rPr>
              <a:t>Respect de la Loi (par patrouilles  et gardes motivées armés) (qui financeront leur salaire ?).</a:t>
            </a:r>
          </a:p>
          <a:p>
            <a:pPr algn="just" eaLnBrk="1" hangingPunct="1"/>
            <a:endParaRPr lang="fr-FR" sz="1600" b="0">
              <a:solidFill>
                <a:srgbClr val="6600CC"/>
              </a:solidFill>
            </a:endParaRPr>
          </a:p>
          <a:p>
            <a:pPr algn="just" eaLnBrk="1" hangingPunct="1"/>
            <a:r>
              <a:rPr lang="fr-FR" sz="1200" b="0">
                <a:solidFill>
                  <a:srgbClr val="6600CC"/>
                </a:solidFill>
              </a:rPr>
              <a:t>(°) viande d’animaux pouvant, d’ailleurs, </a:t>
            </a:r>
            <a:r>
              <a:rPr lang="fr-FR" sz="1200">
                <a:solidFill>
                  <a:srgbClr val="6600CC"/>
                </a:solidFill>
              </a:rPr>
              <a:t>être porteurs de maladies graves </a:t>
            </a:r>
            <a:r>
              <a:rPr lang="fr-FR" sz="1200" b="0">
                <a:solidFill>
                  <a:srgbClr val="6600CC"/>
                </a:solidFill>
              </a:rPr>
              <a:t>(SIDA, fièvre de Lassa, Ebola…).</a:t>
            </a:r>
            <a:endParaRPr lang="fr-FR" sz="1600" b="0">
              <a:solidFill>
                <a:srgbClr val="6600CC"/>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3"/>
          <p:cNvSpPr txBox="1">
            <a:spLocks noChangeArrowheads="1"/>
          </p:cNvSpPr>
          <p:nvPr/>
        </p:nvSpPr>
        <p:spPr bwMode="auto">
          <a:xfrm>
            <a:off x="214313" y="908050"/>
            <a:ext cx="8929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12) Solution n°3 ne pas « toucher » à la forêt primaire</a:t>
            </a:r>
            <a:r>
              <a:rPr lang="fr-FR" b="0">
                <a:solidFill>
                  <a:srgbClr val="660066"/>
                </a:solidFill>
                <a:latin typeface="Comic Sans MS" pitchFamily="66" charset="0"/>
              </a:rPr>
              <a:t> </a:t>
            </a:r>
          </a:p>
          <a:p>
            <a:pPr algn="just" eaLnBrk="1" hangingPunct="1"/>
            <a:endParaRPr lang="fr-FR" sz="1400" b="0">
              <a:solidFill>
                <a:srgbClr val="660066"/>
              </a:solidFill>
              <a:latin typeface="Comic Sans MS" pitchFamily="66" charset="0"/>
            </a:endParaRPr>
          </a:p>
          <a:p>
            <a:pPr algn="just" eaLnBrk="1" hangingPunct="1"/>
            <a:r>
              <a:rPr lang="fr-FR" sz="1400" b="0">
                <a:solidFill>
                  <a:srgbClr val="660066"/>
                </a:solidFill>
                <a:latin typeface="Comic Sans MS" pitchFamily="66" charset="0"/>
              </a:rPr>
              <a:t>Pour cela =&gt; : </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4B458521-60D1-4923-BFFE-0A1DC4335406}" type="slidenum">
              <a:rPr lang="fr-FR" sz="1200" b="0">
                <a:solidFill>
                  <a:schemeClr val="tx1">
                    <a:tint val="75000"/>
                  </a:schemeClr>
                </a:solidFill>
                <a:latin typeface="Times New Roman" pitchFamily="18" charset="0"/>
              </a:rPr>
              <a:pPr algn="r" fontAlgn="auto">
                <a:spcBef>
                  <a:spcPts val="0"/>
                </a:spcBef>
                <a:spcAft>
                  <a:spcPts val="0"/>
                </a:spcAft>
                <a:defRPr/>
              </a:pPr>
              <a:t>85</a:t>
            </a:fld>
            <a:endParaRPr lang="fr-FR" sz="1200" b="0" dirty="0">
              <a:solidFill>
                <a:schemeClr val="tx1">
                  <a:tint val="75000"/>
                </a:schemeClr>
              </a:solidFill>
              <a:latin typeface="Times New Roman" pitchFamily="18" charset="0"/>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1" name="Ellipse 10"/>
          <p:cNvSpPr/>
          <p:nvPr/>
        </p:nvSpPr>
        <p:spPr>
          <a:xfrm>
            <a:off x="5214938" y="4857750"/>
            <a:ext cx="3071812" cy="1357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2" name="Ellipse 11"/>
          <p:cNvSpPr/>
          <p:nvPr/>
        </p:nvSpPr>
        <p:spPr>
          <a:xfrm>
            <a:off x="5572125" y="5000625"/>
            <a:ext cx="2428875" cy="10715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341AF4"/>
                </a:solidFill>
              </a:rPr>
              <a:t>Forêt primaire</a:t>
            </a:r>
          </a:p>
          <a:p>
            <a:pPr algn="ctr">
              <a:defRPr/>
            </a:pPr>
            <a:r>
              <a:rPr lang="fr-FR" dirty="0">
                <a:solidFill>
                  <a:srgbClr val="341AF4"/>
                </a:solidFill>
              </a:rPr>
              <a:t>À protéger</a:t>
            </a:r>
          </a:p>
        </p:txBody>
      </p:sp>
      <p:sp>
        <p:nvSpPr>
          <p:cNvPr id="15" name="Trapèze 14"/>
          <p:cNvSpPr/>
          <p:nvPr/>
        </p:nvSpPr>
        <p:spPr>
          <a:xfrm>
            <a:off x="6429375" y="6286500"/>
            <a:ext cx="1071563" cy="357188"/>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6" name="Trapèze 15"/>
          <p:cNvSpPr/>
          <p:nvPr/>
        </p:nvSpPr>
        <p:spPr>
          <a:xfrm rot="740966">
            <a:off x="5214938" y="6215063"/>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7" name="Trapèze 16"/>
          <p:cNvSpPr/>
          <p:nvPr/>
        </p:nvSpPr>
        <p:spPr>
          <a:xfrm rot="9814807">
            <a:off x="5314950" y="4502150"/>
            <a:ext cx="1071563" cy="357188"/>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8" name="Trapèze 17"/>
          <p:cNvSpPr/>
          <p:nvPr/>
        </p:nvSpPr>
        <p:spPr>
          <a:xfrm rot="7509106">
            <a:off x="4729163" y="5033963"/>
            <a:ext cx="617537"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9" name="Trapèze 18"/>
          <p:cNvSpPr/>
          <p:nvPr/>
        </p:nvSpPr>
        <p:spPr>
          <a:xfrm rot="3004880">
            <a:off x="4617244" y="5687219"/>
            <a:ext cx="741363" cy="466725"/>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0" name="Trapèze 19"/>
          <p:cNvSpPr/>
          <p:nvPr/>
        </p:nvSpPr>
        <p:spPr>
          <a:xfrm rot="10965133">
            <a:off x="6580188" y="4383088"/>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1" name="Trapèze 20"/>
          <p:cNvSpPr/>
          <p:nvPr/>
        </p:nvSpPr>
        <p:spPr>
          <a:xfrm rot="19531212">
            <a:off x="7507288" y="5986463"/>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2" name="Trapèze 21"/>
          <p:cNvSpPr/>
          <p:nvPr/>
        </p:nvSpPr>
        <p:spPr>
          <a:xfrm rot="13314658">
            <a:off x="7715250" y="4640263"/>
            <a:ext cx="765175" cy="347662"/>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3" name="Trapèze 22"/>
          <p:cNvSpPr/>
          <p:nvPr/>
        </p:nvSpPr>
        <p:spPr>
          <a:xfrm rot="16200000">
            <a:off x="8221663" y="5208588"/>
            <a:ext cx="739775" cy="466725"/>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83984" name="ZoneTexte 23"/>
          <p:cNvSpPr txBox="1">
            <a:spLocks noChangeArrowheads="1"/>
          </p:cNvSpPr>
          <p:nvPr/>
        </p:nvSpPr>
        <p:spPr bwMode="auto">
          <a:xfrm>
            <a:off x="142875" y="4143375"/>
            <a:ext cx="4143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u="sng">
                <a:solidFill>
                  <a:srgbClr val="7030A0"/>
                </a:solidFill>
              </a:rPr>
              <a:t>Solution de protection par glacis de forêts secondaires (zones tampons)</a:t>
            </a:r>
          </a:p>
          <a:p>
            <a:pPr algn="just" eaLnBrk="1" hangingPunct="1"/>
            <a:r>
              <a:rPr lang="fr-FR" sz="1400" b="0">
                <a:solidFill>
                  <a:srgbClr val="7030A0"/>
                </a:solidFill>
              </a:rPr>
              <a:t>Pour protéger la forêt primaire (refuge de biodiversité) =&gt; l’entourer totalement d’un « glacis » de forêts cultivées (utilisées pour le bois-énergie, le bois construction, le bois de menuiserie, le fourrage …).</a:t>
            </a:r>
          </a:p>
          <a:p>
            <a:pPr algn="just" eaLnBrk="1" hangingPunct="1"/>
            <a:r>
              <a:rPr lang="fr-FR" sz="1400" b="0">
                <a:solidFill>
                  <a:srgbClr val="7030A0"/>
                </a:solidFill>
              </a:rPr>
              <a:t>Ces dernières sont à accès règlementés.</a:t>
            </a:r>
          </a:p>
        </p:txBody>
      </p:sp>
      <p:cxnSp>
        <p:nvCxnSpPr>
          <p:cNvPr id="26" name="Connecteur droit avec flèche 25"/>
          <p:cNvCxnSpPr/>
          <p:nvPr/>
        </p:nvCxnSpPr>
        <p:spPr>
          <a:xfrm flipV="1">
            <a:off x="4357688" y="5929313"/>
            <a:ext cx="809625" cy="3587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4357688" y="6286500"/>
            <a:ext cx="1143000" cy="142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87" name="ZoneTexte 29"/>
          <p:cNvSpPr txBox="1">
            <a:spLocks noChangeArrowheads="1"/>
          </p:cNvSpPr>
          <p:nvPr/>
        </p:nvSpPr>
        <p:spPr bwMode="auto">
          <a:xfrm>
            <a:off x="3071813" y="62865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b="0">
                <a:solidFill>
                  <a:srgbClr val="7030A0"/>
                </a:solidFill>
              </a:rPr>
              <a:t>Forêts cultivées</a:t>
            </a:r>
          </a:p>
        </p:txBody>
      </p:sp>
      <p:sp>
        <p:nvSpPr>
          <p:cNvPr id="83988" name="ZoneTexte 30"/>
          <p:cNvSpPr txBox="1">
            <a:spLocks noChangeArrowheads="1"/>
          </p:cNvSpPr>
          <p:nvPr/>
        </p:nvSpPr>
        <p:spPr bwMode="auto">
          <a:xfrm>
            <a:off x="642938" y="6286500"/>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b="0">
                <a:solidFill>
                  <a:srgbClr val="7030A0"/>
                </a:solidFill>
              </a:rPr>
              <a:t>Zones coupe-feux</a:t>
            </a:r>
          </a:p>
        </p:txBody>
      </p:sp>
      <p:cxnSp>
        <p:nvCxnSpPr>
          <p:cNvPr id="33" name="Connecteur droit avec flèche 32"/>
          <p:cNvCxnSpPr/>
          <p:nvPr/>
        </p:nvCxnSpPr>
        <p:spPr>
          <a:xfrm flipV="1">
            <a:off x="2643188" y="4857750"/>
            <a:ext cx="2643187" cy="15732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V="1">
            <a:off x="2643188" y="5357813"/>
            <a:ext cx="2786062" cy="10715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3991" name="Picture 25" descr="Zonage-Reserve-Biosphere_Unes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1412875"/>
            <a:ext cx="447675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2" name="Text Box 27"/>
          <p:cNvSpPr txBox="1">
            <a:spLocks noChangeArrowheads="1"/>
          </p:cNvSpPr>
          <p:nvPr/>
        </p:nvSpPr>
        <p:spPr bwMode="auto">
          <a:xfrm>
            <a:off x="142875" y="1785938"/>
            <a:ext cx="44640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u="sng">
                <a:solidFill>
                  <a:srgbClr val="6600CC"/>
                </a:solidFill>
              </a:rPr>
              <a:t>Solution créer des réserves de la biodiversité</a:t>
            </a:r>
            <a:r>
              <a:rPr lang="fr-FR" sz="1400" b="0">
                <a:solidFill>
                  <a:srgbClr val="6600CC"/>
                </a:solidFill>
              </a:rPr>
              <a:t> :</a:t>
            </a:r>
          </a:p>
          <a:p>
            <a:pPr algn="just" eaLnBrk="1" hangingPunct="1"/>
            <a:r>
              <a:rPr lang="fr-FR" sz="1400" b="0">
                <a:solidFill>
                  <a:srgbClr val="6600CC"/>
                </a:solidFill>
              </a:rPr>
              <a:t>Les réserves de biosphère sont des aires portant sur des écosystèmes terrestres et côtiers/marins qui visent à promouvoir des solutions pour réconcilier la conservation de la biodiversité avec son utilisation durable. Pour cela il faut aménager une zone tampon, une bande de terre entre des zones cultivées et l’habitat naturel, aménagée pour limiter les effets de l’agriculture sur cet habitat (les feux, les pesticides ...) (voir sur la fig. de droite, son aménagement idéal). </a:t>
            </a:r>
            <a:r>
              <a:rPr lang="fr-FR" sz="1400" b="0">
                <a:solidFill>
                  <a:srgbClr val="6600CC"/>
                </a:solidFill>
                <a:cs typeface="Arial" charset="0"/>
              </a:rPr>
              <a:t>→</a:t>
            </a:r>
          </a:p>
          <a:p>
            <a:pPr algn="just" eaLnBrk="1" hangingPunct="1"/>
            <a:endParaRPr lang="fr-FR" sz="1400" b="0">
              <a:solidFill>
                <a:srgbClr val="6600CC"/>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050" y="4086225"/>
            <a:ext cx="3409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6"/>
          <p:cNvSpPr txBox="1">
            <a:spLocks noChangeArrowheads="1"/>
          </p:cNvSpPr>
          <p:nvPr/>
        </p:nvSpPr>
        <p:spPr bwMode="auto">
          <a:xfrm>
            <a:off x="285750" y="928688"/>
            <a:ext cx="84963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12) Solution n°3 « ne pas toucher à la forêt primaire » (suite)</a:t>
            </a:r>
            <a:r>
              <a:rPr lang="fr-FR">
                <a:solidFill>
                  <a:srgbClr val="6600CC"/>
                </a:solidFill>
              </a:rPr>
              <a:t> : Discussi</a:t>
            </a:r>
            <a:r>
              <a:rPr lang="fr-FR" sz="1600">
                <a:solidFill>
                  <a:srgbClr val="6600CC"/>
                </a:solidFill>
              </a:rPr>
              <a:t>on</a:t>
            </a:r>
          </a:p>
          <a:p>
            <a:pPr eaLnBrk="1" hangingPunct="1"/>
            <a:endParaRPr lang="fr-FR" sz="1600">
              <a:solidFill>
                <a:srgbClr val="6600CC"/>
              </a:solidFill>
            </a:endParaRPr>
          </a:p>
          <a:p>
            <a:pPr algn="just" eaLnBrk="1" hangingPunct="1">
              <a:buFontTx/>
              <a:buAutoNum type="arabicParenR"/>
            </a:pPr>
            <a:r>
              <a:rPr lang="fr-FR" sz="1400" b="0">
                <a:solidFill>
                  <a:srgbClr val="6600CC"/>
                </a:solidFill>
              </a:rPr>
              <a:t>Les pays qui déforestent sont des pays pauvres ayant besoin de devises pour leur développement (et les forêts primaires ne leur rapportent souvent rien en devises).</a:t>
            </a:r>
          </a:p>
          <a:p>
            <a:pPr algn="just" eaLnBrk="1" hangingPunct="1">
              <a:buFontTx/>
              <a:buAutoNum type="arabicParenR"/>
            </a:pPr>
            <a:r>
              <a:rPr lang="fr-FR" sz="1400" b="0">
                <a:solidFill>
                  <a:srgbClr val="6600CC"/>
                </a:solidFill>
              </a:rPr>
              <a:t>L’augmentation démographique des habitants locaux, vivant de la forêt, augmente la demande en bois ou en terre cultivables et donc la pression sur la forêt.</a:t>
            </a:r>
          </a:p>
          <a:p>
            <a:pPr algn="just" eaLnBrk="1" hangingPunct="1"/>
            <a:endParaRPr lang="fr-FR" sz="1400" b="0">
              <a:solidFill>
                <a:srgbClr val="6600CC"/>
              </a:solidFill>
            </a:endParaRPr>
          </a:p>
          <a:p>
            <a:pPr algn="just" eaLnBrk="1" hangingPunct="1"/>
            <a:r>
              <a:rPr lang="fr-FR" sz="1400" b="0">
                <a:solidFill>
                  <a:srgbClr val="6600CC"/>
                </a:solidFill>
              </a:rPr>
              <a:t>Solutions proposées pour le respect de l’environnement :</a:t>
            </a:r>
          </a:p>
          <a:p>
            <a:pPr algn="just" eaLnBrk="1" hangingPunct="1">
              <a:buFont typeface="Symbol" pitchFamily="18" charset="2"/>
              <a:buChar char="Þ"/>
            </a:pPr>
            <a:r>
              <a:rPr lang="fr-FR" sz="1400" b="0">
                <a:solidFill>
                  <a:srgbClr val="6600CC"/>
                </a:solidFill>
              </a:rPr>
              <a:t>Développer le éco-tourisme responsable (?) dans ces forêts et les éco-lodges en leur lisière (°).</a:t>
            </a:r>
          </a:p>
          <a:p>
            <a:pPr algn="just" eaLnBrk="1" hangingPunct="1">
              <a:buFont typeface="Symbol" pitchFamily="18" charset="2"/>
              <a:buChar char="Þ"/>
            </a:pPr>
            <a:r>
              <a:rPr lang="fr-FR" sz="1400" b="0">
                <a:solidFill>
                  <a:srgbClr val="6600CC"/>
                </a:solidFill>
              </a:rPr>
              <a:t>Accès à la forêt restreint aux habitants locaux habilités, conscientisés et formés à protéger ces forêts (habilitation permanente pour eux et temporairement pour les touristes (qu’ils accompagnent) ?).</a:t>
            </a:r>
          </a:p>
          <a:p>
            <a:pPr algn="just" eaLnBrk="1" hangingPunct="1">
              <a:buFont typeface="Symbol" pitchFamily="18" charset="2"/>
              <a:buChar char="Þ"/>
            </a:pPr>
            <a:r>
              <a:rPr lang="fr-FR" sz="1400" b="0">
                <a:solidFill>
                  <a:srgbClr val="6600CC"/>
                </a:solidFill>
              </a:rPr>
              <a:t>Faire l’exploitation très raisonné des ressources la forêt primaire (huiles essentielles, plantes …) (°).</a:t>
            </a:r>
          </a:p>
          <a:p>
            <a:pPr eaLnBrk="1" hangingPunct="1"/>
            <a:endParaRPr lang="fr-FR" sz="1400" b="0">
              <a:solidFill>
                <a:srgbClr val="6600CC"/>
              </a:solidFill>
            </a:endParaRPr>
          </a:p>
          <a:p>
            <a:pPr eaLnBrk="1" hangingPunct="1"/>
            <a:r>
              <a:rPr lang="fr-FR" sz="1400" b="0">
                <a:solidFill>
                  <a:srgbClr val="6600CC"/>
                </a:solidFill>
              </a:rPr>
              <a:t>(°) vœux pieux ? </a:t>
            </a:r>
          </a:p>
        </p:txBody>
      </p:sp>
      <p:sp>
        <p:nvSpPr>
          <p:cNvPr id="84996" name="Text Box 7"/>
          <p:cNvSpPr txBox="1">
            <a:spLocks noChangeArrowheads="1"/>
          </p:cNvSpPr>
          <p:nvPr/>
        </p:nvSpPr>
        <p:spPr bwMode="auto">
          <a:xfrm>
            <a:off x="3203575" y="4221163"/>
            <a:ext cx="2582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000" b="0">
                <a:solidFill>
                  <a:srgbClr val="6600CC"/>
                </a:solidFill>
              </a:rPr>
              <a:t>Exemple de réserve de la biodiversité en Guadeloupe, entre ses aires naturelles protégées, ses zones tampons …</a:t>
            </a:r>
          </a:p>
          <a:p>
            <a:pPr algn="r" eaLnBrk="1" hangingPunct="1"/>
            <a:r>
              <a:rPr lang="fr-FR" sz="1000" b="0">
                <a:solidFill>
                  <a:srgbClr val="6600CC"/>
                </a:solidFill>
              </a:rPr>
              <a:t>(source : futura science) </a:t>
            </a:r>
            <a:r>
              <a:rPr lang="fr-FR" b="0">
                <a:solidFill>
                  <a:srgbClr val="6600CC"/>
                </a:solidFill>
              </a:rPr>
              <a:t>→</a:t>
            </a:r>
            <a:endParaRPr lang="fr-FR" sz="1000" b="0">
              <a:solidFill>
                <a:srgbClr val="6600CC"/>
              </a:solidFill>
            </a:endParaRPr>
          </a:p>
          <a:p>
            <a:pPr eaLnBrk="1" hangingPunct="1"/>
            <a:endParaRPr lang="fr-FR" sz="1000" b="0">
              <a:solidFill>
                <a:srgbClr val="6600CC"/>
              </a:solidFill>
            </a:endParaRPr>
          </a:p>
          <a:p>
            <a:pPr algn="just" eaLnBrk="1" hangingPunct="1"/>
            <a:r>
              <a:rPr lang="fr-FR" sz="1000" b="0">
                <a:solidFill>
                  <a:srgbClr val="6600CC"/>
                </a:solidFill>
                <a:sym typeface="Symbol" pitchFamily="18" charset="2"/>
              </a:rPr>
              <a:t> </a:t>
            </a:r>
            <a:r>
              <a:rPr lang="fr-FR" sz="1000" b="0">
                <a:solidFill>
                  <a:srgbClr val="6600CC"/>
                </a:solidFill>
              </a:rPr>
              <a:t>Les routes principales, puis secondaires, plus faciles que les fleuves sont les premiers axes de pénétration et de déforestation (ici en </a:t>
            </a:r>
            <a:r>
              <a:rPr lang="fr-FR" sz="1000" b="0">
                <a:solidFill>
                  <a:srgbClr val="6600CC"/>
                </a:solidFill>
                <a:hlinkClick r:id="rId3" tooltip="Amazonie"/>
              </a:rPr>
              <a:t>Amazonie</a:t>
            </a:r>
            <a:r>
              <a:rPr lang="fr-FR" sz="1000" b="0">
                <a:solidFill>
                  <a:srgbClr val="6600CC"/>
                </a:solidFill>
              </a:rPr>
              <a:t>). Les trouées suivent un motif caractéristique en « </a:t>
            </a:r>
            <a:r>
              <a:rPr lang="fr-FR" sz="1000" b="0" i="1">
                <a:solidFill>
                  <a:srgbClr val="6600CC"/>
                </a:solidFill>
              </a:rPr>
              <a:t>arêtes de poisson</a:t>
            </a:r>
            <a:r>
              <a:rPr lang="fr-FR" sz="1000" b="0">
                <a:solidFill>
                  <a:srgbClr val="6600CC"/>
                </a:solidFill>
              </a:rPr>
              <a:t> »</a:t>
            </a:r>
            <a:r>
              <a:rPr lang="fr-FR" b="0"/>
              <a:t>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11D4F9F0-489D-4A2C-B336-C8D1EA426CB2}" type="slidenum">
              <a:rPr lang="fr-FR" sz="1200" b="0">
                <a:solidFill>
                  <a:schemeClr val="tx1">
                    <a:tint val="75000"/>
                  </a:schemeClr>
                </a:solidFill>
                <a:latin typeface="Times New Roman" pitchFamily="18" charset="0"/>
              </a:rPr>
              <a:pPr algn="r" fontAlgn="auto">
                <a:spcBef>
                  <a:spcPts val="0"/>
                </a:spcBef>
                <a:spcAft>
                  <a:spcPts val="0"/>
                </a:spcAft>
                <a:defRPr/>
              </a:pPr>
              <a:t>86</a:t>
            </a:fld>
            <a:endParaRPr lang="fr-FR" sz="1200" b="0" dirty="0">
              <a:solidFill>
                <a:schemeClr val="tx1">
                  <a:tint val="75000"/>
                </a:schemeClr>
              </a:solidFill>
              <a:latin typeface="Times New Roman" pitchFamily="18" charset="0"/>
            </a:endParaRPr>
          </a:p>
        </p:txBody>
      </p:sp>
      <p:pic>
        <p:nvPicPr>
          <p:cNvPr id="84999" name="Picture 11" descr="Amazonie_defores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21163"/>
            <a:ext cx="3175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285750" y="928688"/>
            <a:ext cx="8496300"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a:t>
            </a:r>
            <a:r>
              <a:rPr lang="fr-FR">
                <a:solidFill>
                  <a:srgbClr val="6600CC"/>
                </a:solidFill>
              </a:rPr>
              <a:t> : </a:t>
            </a:r>
            <a:endParaRPr lang="fr-FR" sz="1600">
              <a:solidFill>
                <a:srgbClr val="6600CC"/>
              </a:solidFill>
            </a:endParaRPr>
          </a:p>
          <a:p>
            <a:pPr algn="just" eaLnBrk="1" hangingPunct="1"/>
            <a:r>
              <a:rPr lang="fr-FR" sz="1600">
                <a:solidFill>
                  <a:srgbClr val="6600CC"/>
                </a:solidFill>
              </a:rPr>
              <a:t>(ou « Environnement construit », selon Terminologie de Clark Erickson). </a:t>
            </a:r>
          </a:p>
          <a:p>
            <a:pPr algn="just" eaLnBrk="1" hangingPunct="1"/>
            <a:endParaRPr lang="fr-FR" sz="1600">
              <a:solidFill>
                <a:srgbClr val="6600CC"/>
              </a:solidFill>
            </a:endParaRPr>
          </a:p>
          <a:p>
            <a:pPr algn="just" eaLnBrk="1" hangingPunct="1"/>
            <a:r>
              <a:rPr lang="fr-FR" sz="1600" b="0">
                <a:solidFill>
                  <a:srgbClr val="6600CC"/>
                </a:solidFill>
              </a:rPr>
              <a:t>Plusieurs peuples ont « jardiné » ou continuent à « jardiner » leur forêt primaire : </a:t>
            </a:r>
          </a:p>
          <a:p>
            <a:pPr algn="just" eaLnBrk="1" hangingPunct="1"/>
            <a:r>
              <a:rPr lang="fr-FR" sz="1600" b="0">
                <a:solidFill>
                  <a:srgbClr val="6600CC"/>
                </a:solidFill>
              </a:rPr>
              <a:t>1) </a:t>
            </a:r>
            <a:r>
              <a:rPr lang="fr-FR" sz="1400" b="0">
                <a:solidFill>
                  <a:srgbClr val="6600CC"/>
                </a:solidFill>
              </a:rPr>
              <a:t>habitants de Tikopia (île Salomon, Pacifique) &amp; Tonga, 2) peuples montagnards de Nouvelle-Guinée, 3) indiens du bas cours de l’Amazone (peuples ayant vécu ~ 4000 ans et disparus , peut-être ancêtres des </a:t>
            </a:r>
            <a:r>
              <a:rPr lang="fr-FR" sz="1400" b="0" i="1">
                <a:solidFill>
                  <a:srgbClr val="6600CC"/>
                </a:solidFill>
              </a:rPr>
              <a:t>Kayapos</a:t>
            </a:r>
            <a:r>
              <a:rPr lang="fr-FR" sz="1400" b="0">
                <a:solidFill>
                  <a:srgbClr val="6600CC"/>
                </a:solidFill>
              </a:rPr>
              <a:t> d’Amazonie centrale) etc.</a:t>
            </a:r>
          </a:p>
          <a:p>
            <a:pPr algn="just" eaLnBrk="1" hangingPunct="1"/>
            <a:r>
              <a:rPr lang="fr-FR" sz="1600" b="0">
                <a:solidFill>
                  <a:srgbClr val="6600CC"/>
                </a:solidFill>
              </a:rPr>
              <a:t>Leurs forêts sont comme une futaie jardinée, entretenue (jusqu’à être irriguée).</a:t>
            </a:r>
          </a:p>
          <a:p>
            <a:pPr algn="just" eaLnBrk="1" hangingPunct="1"/>
            <a:endParaRPr lang="fr-FR" sz="1600" b="0">
              <a:solidFill>
                <a:srgbClr val="6600CC"/>
              </a:solidFill>
            </a:endParaRPr>
          </a:p>
          <a:p>
            <a:pPr algn="just" eaLnBrk="1" hangingPunct="1"/>
            <a:r>
              <a:rPr lang="fr-FR" sz="1600" b="0" u="sng">
                <a:solidFill>
                  <a:srgbClr val="6600CC"/>
                </a:solidFill>
              </a:rPr>
              <a:t>Buts</a:t>
            </a:r>
            <a:r>
              <a:rPr lang="fr-FR" sz="1600" b="0">
                <a:solidFill>
                  <a:srgbClr val="6600CC"/>
                </a:solidFill>
              </a:rPr>
              <a:t> : </a:t>
            </a:r>
          </a:p>
          <a:p>
            <a:pPr algn="just" eaLnBrk="1" hangingPunct="1">
              <a:buFont typeface="Arial" charset="0"/>
              <a:buChar char="•"/>
            </a:pPr>
            <a:r>
              <a:rPr lang="fr-FR" sz="1600" b="0">
                <a:solidFill>
                  <a:srgbClr val="6600CC"/>
                </a:solidFill>
              </a:rPr>
              <a:t>Ne pas éliminer la forêt. L’adapter à un usage plus approprié à l’homme. Y accroître les sources de nourritures, en y plantant ou favorisant les espèces utiles, sans en réduire la biodiversité.</a:t>
            </a:r>
          </a:p>
          <a:p>
            <a:pPr algn="just" eaLnBrk="1" hangingPunct="1">
              <a:buFont typeface="Arial" charset="0"/>
              <a:buChar char="•"/>
            </a:pPr>
            <a:r>
              <a:rPr lang="fr-FR" sz="1600" b="0">
                <a:solidFill>
                  <a:srgbClr val="6600CC"/>
                </a:solidFill>
              </a:rPr>
              <a:t>Conserver la forêt, pour éviter le mécanisme de l’érosion des sols tropicaux _ déjà peu fertiles _ par les gouttes de pluies violentes (°). Et cultiver sous cette forêt.</a:t>
            </a:r>
          </a:p>
          <a:p>
            <a:pPr algn="just" eaLnBrk="1" hangingPunct="1">
              <a:buFont typeface="Arial" charset="0"/>
              <a:buChar char="•"/>
            </a:pPr>
            <a:r>
              <a:rPr lang="fr-FR" sz="1600" b="0">
                <a:solidFill>
                  <a:srgbClr val="6600CC"/>
                </a:solidFill>
              </a:rPr>
              <a:t>La forêt sert, dans le cadre d’une gestion durable, à la chasse, la cueillette, à la construction de maisons, de meubles, d’objets d’art, à la culture de jardins maraîchers, à d’autres usages (médicinaux …), à une diversification des sources de revenus pour ses habitants (production de bois, huiles essentielles, écotourisme ..). </a:t>
            </a:r>
            <a:endParaRPr lang="fr-FR" sz="1200" b="0">
              <a:solidFill>
                <a:srgbClr val="6600CC"/>
              </a:solidFill>
            </a:endParaRPr>
          </a:p>
          <a:p>
            <a:pPr algn="just" eaLnBrk="1" hangingPunct="1"/>
            <a:r>
              <a:rPr lang="fr-FR" sz="1200" b="0">
                <a:solidFill>
                  <a:srgbClr val="6600CC"/>
                </a:solidFill>
              </a:rPr>
              <a:t>(°) </a:t>
            </a:r>
            <a:r>
              <a:rPr lang="fr-FR" sz="1200" b="0" u="sng">
                <a:solidFill>
                  <a:srgbClr val="6600CC"/>
                </a:solidFill>
              </a:rPr>
              <a:t>Mécanique des gouttes de pluie </a:t>
            </a:r>
            <a:r>
              <a:rPr lang="fr-FR" sz="1200" b="0">
                <a:solidFill>
                  <a:srgbClr val="6600CC"/>
                </a:solidFill>
              </a:rPr>
              <a:t>: La chute des précipitations sur la couche superficielle des sols produit une boue liquide et instable d’où les nutriments migrent facilement. Dans une forêt préservée, la canopée intercepte les eaux pluviales et amortit les chocs. Les gouttes de pluies finissent par ruisseler des feuilles, mais la violence de l’impact au sol est considérablement atténuée. Par contre, si les agriculteurs, fermiers ou les bûcherons suppriment le couvert végétal, les gouttes s’abattent sur le sol avec deux fois plus de force. Le sol mis à nu est raviné et perd ses nutriments et sa fertilité.</a:t>
            </a: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DF63E220-0EB5-47BC-8AD8-F00539DECE05}" type="slidenum">
              <a:rPr lang="fr-FR" sz="1200" b="0">
                <a:solidFill>
                  <a:schemeClr val="tx1">
                    <a:tint val="75000"/>
                  </a:schemeClr>
                </a:solidFill>
                <a:latin typeface="Times New Roman" pitchFamily="18" charset="0"/>
              </a:rPr>
              <a:pPr algn="r" fontAlgn="auto">
                <a:spcBef>
                  <a:spcPts val="0"/>
                </a:spcBef>
                <a:spcAft>
                  <a:spcPts val="0"/>
                </a:spcAft>
                <a:defRPr/>
              </a:pPr>
              <a:t>87</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3292475"/>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a:t>
            </a:r>
            <a:r>
              <a:rPr lang="fr-FR" dirty="0">
                <a:solidFill>
                  <a:srgbClr val="6600CC"/>
                </a:solidFill>
              </a:rPr>
              <a:t> (suite) : </a:t>
            </a:r>
            <a:endParaRPr lang="fr-FR" sz="1600" dirty="0">
              <a:solidFill>
                <a:srgbClr val="6600CC"/>
              </a:solidFill>
            </a:endParaRPr>
          </a:p>
          <a:p>
            <a:pPr algn="just">
              <a:defRPr/>
            </a:pPr>
            <a:endParaRPr lang="fr-FR" sz="1600" b="0" dirty="0">
              <a:solidFill>
                <a:srgbClr val="6600CC"/>
              </a:solidFill>
            </a:endParaRPr>
          </a:p>
          <a:p>
            <a:pPr algn="just">
              <a:buFont typeface="Arial" pitchFamily="34" charset="0"/>
              <a:buChar char="•"/>
              <a:defRPr/>
            </a:pPr>
            <a:r>
              <a:rPr lang="fr-FR" sz="1600" dirty="0">
                <a:solidFill>
                  <a:srgbClr val="6600CC"/>
                </a:solidFill>
              </a:rPr>
              <a:t>Exemple n°1: île de Tikopia, 16km2 </a:t>
            </a:r>
            <a:r>
              <a:rPr lang="fr-FR" sz="1600" b="0" dirty="0">
                <a:solidFill>
                  <a:srgbClr val="6600CC"/>
                </a:solidFill>
              </a:rPr>
              <a:t>(toujours habitée après 3000 ans d’occupation)  :</a:t>
            </a:r>
          </a:p>
          <a:p>
            <a:pPr algn="just">
              <a:buFont typeface="Arial" pitchFamily="34" charset="0"/>
              <a:buChar char="•"/>
              <a:defRPr/>
            </a:pPr>
            <a:r>
              <a:rPr lang="fr-FR" sz="1600" b="0" dirty="0">
                <a:solidFill>
                  <a:srgbClr val="6600CC"/>
                </a:solidFill>
              </a:rPr>
              <a:t>en majeure parti recouverte de vergers produisant des noix, des fruits comestibles, des féculents et d’autres produits utiles : 1) </a:t>
            </a:r>
            <a:r>
              <a:rPr lang="fr-FR" sz="1600" b="0" u="sng" dirty="0">
                <a:solidFill>
                  <a:srgbClr val="6600CC"/>
                </a:solidFill>
              </a:rPr>
              <a:t>canopée ou étage supérieur </a:t>
            </a:r>
            <a:r>
              <a:rPr lang="fr-FR" sz="1600" b="0" dirty="0">
                <a:solidFill>
                  <a:srgbClr val="6600CC"/>
                </a:solidFill>
              </a:rPr>
              <a:t>: a) arbres à noix; </a:t>
            </a:r>
            <a:r>
              <a:rPr lang="fr-FR" sz="1600" b="0" i="1" dirty="0">
                <a:solidFill>
                  <a:srgbClr val="6600CC"/>
                </a:solidFill>
              </a:rPr>
              <a:t>amandier de la Nouvelle-Guinée </a:t>
            </a:r>
            <a:r>
              <a:rPr lang="fr-FR" sz="1600" b="0" dirty="0">
                <a:solidFill>
                  <a:srgbClr val="6600CC"/>
                </a:solidFill>
              </a:rPr>
              <a:t>(</a:t>
            </a:r>
            <a:r>
              <a:rPr lang="fr-FR" sz="1600" b="0" i="1" dirty="0" err="1">
                <a:solidFill>
                  <a:srgbClr val="6600CC"/>
                </a:solidFill>
              </a:rPr>
              <a:t>Canarium</a:t>
            </a:r>
            <a:r>
              <a:rPr lang="fr-FR" sz="1600" b="0" i="1" dirty="0">
                <a:solidFill>
                  <a:srgbClr val="6600CC"/>
                </a:solidFill>
              </a:rPr>
              <a:t> </a:t>
            </a:r>
            <a:r>
              <a:rPr lang="fr-FR" sz="1600" b="0" i="1" dirty="0" err="1">
                <a:solidFill>
                  <a:srgbClr val="6600CC"/>
                </a:solidFill>
              </a:rPr>
              <a:t>harveyi</a:t>
            </a:r>
            <a:r>
              <a:rPr lang="fr-FR" sz="1600" b="0" dirty="0">
                <a:solidFill>
                  <a:srgbClr val="6600CC"/>
                </a:solidFill>
              </a:rPr>
              <a:t>), </a:t>
            </a:r>
            <a:r>
              <a:rPr lang="fr-FR" sz="1600" b="0" i="1" dirty="0" err="1">
                <a:solidFill>
                  <a:srgbClr val="6600CC"/>
                </a:solidFill>
              </a:rPr>
              <a:t>Burckella</a:t>
            </a:r>
            <a:r>
              <a:rPr lang="fr-FR" sz="1600" b="0" i="1" dirty="0">
                <a:solidFill>
                  <a:srgbClr val="6600CC"/>
                </a:solidFill>
              </a:rPr>
              <a:t> </a:t>
            </a:r>
            <a:r>
              <a:rPr lang="fr-FR" sz="1600" b="0" i="1" dirty="0" err="1">
                <a:solidFill>
                  <a:srgbClr val="6600CC"/>
                </a:solidFill>
              </a:rPr>
              <a:t>ovovata</a:t>
            </a:r>
            <a:r>
              <a:rPr lang="fr-FR" sz="1600" b="0" dirty="0">
                <a:solidFill>
                  <a:srgbClr val="6600CC"/>
                </a:solidFill>
              </a:rPr>
              <a:t>, </a:t>
            </a:r>
            <a:r>
              <a:rPr lang="fr-FR" sz="1600" b="0" i="1" dirty="0">
                <a:solidFill>
                  <a:srgbClr val="6600CC"/>
                </a:solidFill>
              </a:rPr>
              <a:t>noisetier de Tahiti </a:t>
            </a:r>
            <a:r>
              <a:rPr lang="fr-FR" sz="1600" b="0" dirty="0">
                <a:solidFill>
                  <a:srgbClr val="6600CC"/>
                </a:solidFill>
              </a:rPr>
              <a:t>(</a:t>
            </a:r>
            <a:r>
              <a:rPr lang="fr-FR" sz="1600" b="0" i="1" dirty="0" err="1">
                <a:solidFill>
                  <a:srgbClr val="6600CC"/>
                </a:solidFill>
              </a:rPr>
              <a:t>Inocarpus</a:t>
            </a:r>
            <a:r>
              <a:rPr lang="fr-FR" sz="1600" b="0" i="1" dirty="0">
                <a:solidFill>
                  <a:srgbClr val="6600CC"/>
                </a:solidFill>
              </a:rPr>
              <a:t> </a:t>
            </a:r>
            <a:r>
              <a:rPr lang="fr-FR" sz="1600" b="0" i="1" dirty="0" err="1">
                <a:solidFill>
                  <a:srgbClr val="6600CC"/>
                </a:solidFill>
              </a:rPr>
              <a:t>fagiferus</a:t>
            </a:r>
            <a:r>
              <a:rPr lang="fr-FR" sz="1600" b="0" dirty="0">
                <a:solidFill>
                  <a:srgbClr val="6600CC"/>
                </a:solidFill>
              </a:rPr>
              <a:t>), </a:t>
            </a:r>
            <a:r>
              <a:rPr lang="fr-FR" sz="1600" b="0" i="1" dirty="0">
                <a:solidFill>
                  <a:srgbClr val="6600CC"/>
                </a:solidFill>
              </a:rPr>
              <a:t>Barringtonia </a:t>
            </a:r>
            <a:r>
              <a:rPr lang="fr-FR" sz="1600" b="0" i="1" dirty="0" err="1">
                <a:solidFill>
                  <a:srgbClr val="6600CC"/>
                </a:solidFill>
              </a:rPr>
              <a:t>procera</a:t>
            </a:r>
            <a:r>
              <a:rPr lang="fr-FR" sz="1600" b="0" dirty="0">
                <a:solidFill>
                  <a:srgbClr val="6600CC"/>
                </a:solidFill>
              </a:rPr>
              <a:t>, </a:t>
            </a:r>
            <a:r>
              <a:rPr lang="fr-FR" sz="1600" b="0" i="1" dirty="0">
                <a:solidFill>
                  <a:srgbClr val="6600CC"/>
                </a:solidFill>
              </a:rPr>
              <a:t>amandier tropical </a:t>
            </a:r>
            <a:r>
              <a:rPr lang="fr-FR" sz="1600" b="0" dirty="0">
                <a:solidFill>
                  <a:srgbClr val="6600CC"/>
                </a:solidFill>
              </a:rPr>
              <a:t>(</a:t>
            </a:r>
            <a:r>
              <a:rPr lang="fr-FR" sz="1600" b="0" dirty="0" err="1">
                <a:solidFill>
                  <a:srgbClr val="6600CC"/>
                </a:solidFill>
              </a:rPr>
              <a:t>Terminalia</a:t>
            </a:r>
            <a:r>
              <a:rPr lang="fr-FR" sz="1600" b="0" dirty="0">
                <a:solidFill>
                  <a:srgbClr val="6600CC"/>
                </a:solidFill>
              </a:rPr>
              <a:t> </a:t>
            </a:r>
            <a:r>
              <a:rPr lang="fr-FR" sz="1600" b="0" dirty="0" err="1">
                <a:solidFill>
                  <a:srgbClr val="6600CC"/>
                </a:solidFill>
              </a:rPr>
              <a:t>catappa</a:t>
            </a:r>
            <a:r>
              <a:rPr lang="fr-FR" sz="1600" b="0" dirty="0">
                <a:solidFill>
                  <a:srgbClr val="6600CC"/>
                </a:solidFill>
              </a:rPr>
              <a:t>), noix de coco, 2) </a:t>
            </a:r>
            <a:r>
              <a:rPr lang="fr-FR" sz="1600" b="0" u="sng" dirty="0">
                <a:solidFill>
                  <a:srgbClr val="6600CC"/>
                </a:solidFill>
              </a:rPr>
              <a:t>étage médian </a:t>
            </a:r>
            <a:r>
              <a:rPr lang="fr-FR" sz="1600" b="0" dirty="0">
                <a:solidFill>
                  <a:srgbClr val="6600CC"/>
                </a:solidFill>
              </a:rPr>
              <a:t>: </a:t>
            </a:r>
            <a:r>
              <a:rPr lang="fr-FR" sz="1600" b="0" i="1" dirty="0">
                <a:solidFill>
                  <a:srgbClr val="6600CC"/>
                </a:solidFill>
              </a:rPr>
              <a:t>sagoutier</a:t>
            </a:r>
            <a:r>
              <a:rPr lang="fr-FR" sz="1600" b="0" dirty="0">
                <a:solidFill>
                  <a:srgbClr val="6600CC"/>
                </a:solidFill>
              </a:rPr>
              <a:t> (sagou), </a:t>
            </a:r>
            <a:r>
              <a:rPr lang="fr-FR" sz="1600" b="0" i="1" dirty="0">
                <a:solidFill>
                  <a:srgbClr val="6600CC"/>
                </a:solidFill>
              </a:rPr>
              <a:t>bétel</a:t>
            </a:r>
            <a:r>
              <a:rPr lang="fr-FR" sz="1600" b="0" dirty="0">
                <a:solidFill>
                  <a:srgbClr val="6600CC"/>
                </a:solidFill>
              </a:rPr>
              <a:t> (noix narcotiques), </a:t>
            </a:r>
            <a:r>
              <a:rPr lang="fr-FR" sz="1600" b="0" i="1" dirty="0">
                <a:solidFill>
                  <a:srgbClr val="6600CC"/>
                </a:solidFill>
              </a:rPr>
              <a:t>Spondias </a:t>
            </a:r>
            <a:r>
              <a:rPr lang="fr-FR" sz="1600" b="0" i="1" dirty="0" err="1">
                <a:solidFill>
                  <a:srgbClr val="6600CC"/>
                </a:solidFill>
              </a:rPr>
              <a:t>dulcis</a:t>
            </a:r>
            <a:r>
              <a:rPr lang="fr-FR" sz="1600" b="0" i="1" dirty="0">
                <a:solidFill>
                  <a:srgbClr val="6600CC"/>
                </a:solidFill>
              </a:rPr>
              <a:t> </a:t>
            </a:r>
            <a:r>
              <a:rPr lang="fr-FR" sz="1600" b="0" dirty="0">
                <a:solidFill>
                  <a:srgbClr val="6600CC"/>
                </a:solidFill>
              </a:rPr>
              <a:t>(fruits), </a:t>
            </a:r>
            <a:r>
              <a:rPr lang="fr-FR" sz="1600" b="0" i="1" dirty="0">
                <a:solidFill>
                  <a:srgbClr val="6600CC"/>
                </a:solidFill>
              </a:rPr>
              <a:t>l’ako</a:t>
            </a:r>
            <a:r>
              <a:rPr lang="fr-FR" sz="1600" b="0" dirty="0">
                <a:solidFill>
                  <a:srgbClr val="6600CC"/>
                </a:solidFill>
              </a:rPr>
              <a:t> (</a:t>
            </a:r>
            <a:r>
              <a:rPr lang="fr-FR" sz="1600" b="0" i="1" dirty="0" err="1">
                <a:solidFill>
                  <a:srgbClr val="6600CC"/>
                </a:solidFill>
              </a:rPr>
              <a:t>Antiaris</a:t>
            </a:r>
            <a:r>
              <a:rPr lang="fr-FR" sz="1600" b="0" i="1" dirty="0">
                <a:solidFill>
                  <a:srgbClr val="6600CC"/>
                </a:solidFill>
              </a:rPr>
              <a:t> </a:t>
            </a:r>
            <a:r>
              <a:rPr lang="fr-FR" sz="1600" b="0" i="1" dirty="0" err="1">
                <a:solidFill>
                  <a:srgbClr val="6600CC"/>
                </a:solidFill>
              </a:rPr>
              <a:t>toxicara</a:t>
            </a:r>
            <a:r>
              <a:rPr lang="fr-FR" sz="1600" b="0" dirty="0">
                <a:solidFill>
                  <a:srgbClr val="6600CC"/>
                </a:solidFill>
              </a:rPr>
              <a:t>, permettant de produire de la toile), arbres à pains… 3) </a:t>
            </a:r>
            <a:r>
              <a:rPr lang="fr-FR" sz="1600" b="0" u="sng" dirty="0">
                <a:solidFill>
                  <a:srgbClr val="6600CC"/>
                </a:solidFill>
              </a:rPr>
              <a:t>étage inférieur (le jardin)</a:t>
            </a:r>
            <a:r>
              <a:rPr lang="fr-FR" sz="1600" b="0" dirty="0">
                <a:solidFill>
                  <a:srgbClr val="6600CC"/>
                </a:solidFill>
              </a:rPr>
              <a:t> : igname, banane, taro des marais géants, </a:t>
            </a:r>
            <a:r>
              <a:rPr lang="fr-FR" sz="1600" b="0" i="1" dirty="0" err="1">
                <a:solidFill>
                  <a:srgbClr val="6600CC"/>
                </a:solidFill>
              </a:rPr>
              <a:t>Cyrtosperma</a:t>
            </a:r>
            <a:r>
              <a:rPr lang="fr-FR" sz="1600" b="0" i="1" dirty="0">
                <a:solidFill>
                  <a:srgbClr val="6600CC"/>
                </a:solidFill>
              </a:rPr>
              <a:t> </a:t>
            </a:r>
            <a:r>
              <a:rPr lang="fr-FR" sz="1600" b="0" i="1" dirty="0" err="1">
                <a:solidFill>
                  <a:srgbClr val="6600CC"/>
                </a:solidFill>
              </a:rPr>
              <a:t>chamissonis</a:t>
            </a:r>
            <a:r>
              <a:rPr lang="fr-FR" sz="1600" b="0" dirty="0">
                <a:solidFill>
                  <a:srgbClr val="6600CC"/>
                </a:solidFill>
              </a:rPr>
              <a:t>, variété locale adaptée à la sécheresse … Toutes ces espèces étant plantées et favorisées.</a:t>
            </a:r>
          </a:p>
          <a:p>
            <a:pPr algn="just">
              <a:buFont typeface="Arial" pitchFamily="34" charset="0"/>
              <a:buChar char="•"/>
              <a:defRPr/>
            </a:pPr>
            <a:r>
              <a:rPr lang="fr-FR" sz="1600" b="0" dirty="0">
                <a:solidFill>
                  <a:srgbClr val="6600CC"/>
                </a:solidFill>
              </a:rPr>
              <a:t>économie durable qu'à une seule condition : </a:t>
            </a:r>
            <a:r>
              <a:rPr lang="fr-FR" sz="1600" b="0" dirty="0">
                <a:solidFill>
                  <a:srgbClr val="FF6600"/>
                </a:solidFill>
                <a:sym typeface="Symbol"/>
              </a:rPr>
              <a:t></a:t>
            </a:r>
            <a:r>
              <a:rPr lang="fr-FR" sz="1600" b="0" dirty="0">
                <a:solidFill>
                  <a:srgbClr val="FF6600"/>
                </a:solidFill>
              </a:rPr>
              <a:t> le maintien d'un nombre d'habitants stable.</a:t>
            </a:r>
          </a:p>
          <a:p>
            <a:pPr algn="just">
              <a:buFont typeface="Arial" pitchFamily="34" charset="0"/>
              <a:buChar char="•"/>
              <a:defRPr/>
            </a:pP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69BE5FD0-9252-40D1-88FD-B5DBE63E2C08}" type="slidenum">
              <a:rPr lang="fr-FR" sz="1200" b="0">
                <a:solidFill>
                  <a:schemeClr val="tx1">
                    <a:tint val="75000"/>
                  </a:schemeClr>
                </a:solidFill>
                <a:latin typeface="Times New Roman" pitchFamily="18" charset="0"/>
              </a:rPr>
              <a:pPr algn="r" fontAlgn="auto">
                <a:spcBef>
                  <a:spcPts val="0"/>
                </a:spcBef>
                <a:spcAft>
                  <a:spcPts val="0"/>
                </a:spcAft>
                <a:defRPr/>
              </a:pPr>
              <a:t>88</a:t>
            </a:fld>
            <a:endParaRPr lang="fr-FR" sz="1200" b="0" dirty="0">
              <a:solidFill>
                <a:schemeClr val="tx1">
                  <a:tint val="75000"/>
                </a:schemeClr>
              </a:solidFill>
              <a:latin typeface="Times New Roman" pitchFamily="18" charset="0"/>
            </a:endParaRPr>
          </a:p>
        </p:txBody>
      </p:sp>
      <p:pic>
        <p:nvPicPr>
          <p:cNvPr id="87045" name="Image 4" descr="tikopia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4559300"/>
            <a:ext cx="16367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Image 5" descr="tikopia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263" y="4572000"/>
            <a:ext cx="21320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Image 6" descr="tikopia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4560888"/>
            <a:ext cx="240665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Image 7" descr="tikopia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5" y="4497388"/>
            <a:ext cx="184785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3446462"/>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a:t>
            </a:r>
            <a:r>
              <a:rPr lang="fr-FR" dirty="0">
                <a:solidFill>
                  <a:srgbClr val="6600CC"/>
                </a:solidFill>
              </a:rPr>
              <a:t> : </a:t>
            </a:r>
            <a:endParaRPr lang="fr-FR" sz="1600" dirty="0">
              <a:solidFill>
                <a:srgbClr val="6600CC"/>
              </a:solidFill>
            </a:endParaRPr>
          </a:p>
          <a:p>
            <a:pPr algn="just">
              <a:defRPr/>
            </a:pPr>
            <a:endParaRPr lang="fr-FR" sz="1600" b="0" dirty="0">
              <a:solidFill>
                <a:srgbClr val="6600CC"/>
              </a:solidFill>
            </a:endParaRPr>
          </a:p>
          <a:p>
            <a:pPr algn="just">
              <a:buFont typeface="Arial" pitchFamily="34" charset="0"/>
              <a:buChar char="•"/>
              <a:defRPr/>
            </a:pPr>
            <a:r>
              <a:rPr lang="fr-FR" sz="1600" dirty="0">
                <a:solidFill>
                  <a:srgbClr val="6600CC"/>
                </a:solidFill>
              </a:rPr>
              <a:t>Exemple n°2: Peuples des hautes terres de Nouvelle-Guinée (Pacifique)  (suite) :</a:t>
            </a:r>
            <a:endParaRPr lang="fr-FR" sz="1600" b="0" dirty="0">
              <a:solidFill>
                <a:srgbClr val="6600CC"/>
              </a:solidFill>
            </a:endParaRPr>
          </a:p>
          <a:p>
            <a:pPr algn="just">
              <a:buFont typeface="Arial" pitchFamily="34" charset="0"/>
              <a:buChar char="•"/>
              <a:defRPr/>
            </a:pPr>
            <a:r>
              <a:rPr lang="fr-FR" sz="1600" b="0" dirty="0">
                <a:solidFill>
                  <a:srgbClr val="6600CC"/>
                </a:solidFill>
              </a:rPr>
              <a:t>Sur les terrains très pentus, les Néo-Guinéens construisent des terrasses, érigent des barrières destinées à retenir les sols et évacuent les excès d’eau par des drains verticaux, dans un contexte de forte pluviosité (10 m d’eau / an) et de fragilité des sols (subissant de fréquentes secousses sismiques, des glissements de terrain) et en altitude, les effets du gel.</a:t>
            </a:r>
          </a:p>
          <a:p>
            <a:pPr algn="just">
              <a:buFont typeface="Arial" pitchFamily="34" charset="0"/>
              <a:buChar char="•"/>
              <a:defRPr/>
            </a:pPr>
            <a:r>
              <a:rPr lang="fr-FR" sz="1600" b="0" dirty="0">
                <a:solidFill>
                  <a:srgbClr val="6600CC"/>
                </a:solidFill>
              </a:rPr>
              <a:t>Cultures de légumineuses fixant l’azote (haricots ...) en alternance avec d’autres cultures, selon une technique de rotation des sols. </a:t>
            </a:r>
          </a:p>
          <a:p>
            <a:pPr algn="just">
              <a:buFont typeface="Arial" pitchFamily="34" charset="0"/>
              <a:buChar char="•"/>
              <a:defRPr/>
            </a:pPr>
            <a:r>
              <a:rPr lang="fr-FR" sz="1200" b="0" dirty="0">
                <a:solidFill>
                  <a:srgbClr val="6600CC"/>
                </a:solidFill>
              </a:rPr>
              <a:t>Creusement de fossés autour des champs pour faire baisser le niveau hydrostatique, d’empêcher l’engorgement des sols &amp; récupérer la boue organique de ces fossés pour l’épandre sur la surface des sols. </a:t>
            </a:r>
          </a:p>
          <a:p>
            <a:pPr algn="just">
              <a:buFont typeface="Arial" pitchFamily="34" charset="0"/>
              <a:buChar char="•"/>
              <a:defRPr/>
            </a:pPr>
            <a:r>
              <a:rPr lang="fr-FR" sz="1600" b="0" dirty="0">
                <a:solidFill>
                  <a:srgbClr val="6600CC"/>
                </a:solidFill>
              </a:rPr>
              <a:t>Cultures de forêts de casuarinas (</a:t>
            </a:r>
            <a:r>
              <a:rPr lang="fr-FR" sz="1600" b="0" i="1" dirty="0">
                <a:solidFill>
                  <a:srgbClr val="6600CC"/>
                </a:solidFill>
              </a:rPr>
              <a:t>casuarina </a:t>
            </a:r>
            <a:r>
              <a:rPr lang="fr-FR" sz="1600" b="0" i="1" dirty="0" err="1">
                <a:solidFill>
                  <a:srgbClr val="6600CC"/>
                </a:solidFill>
              </a:rPr>
              <a:t>oligodon</a:t>
            </a:r>
            <a:r>
              <a:rPr lang="fr-FR" sz="1600" b="0" i="1" dirty="0">
                <a:solidFill>
                  <a:srgbClr val="6600CC"/>
                </a:solidFill>
              </a:rPr>
              <a:t>)</a:t>
            </a:r>
            <a:r>
              <a:rPr lang="fr-FR" sz="1600" b="0" dirty="0">
                <a:solidFill>
                  <a:srgbClr val="6600CC"/>
                </a:solidFill>
              </a:rPr>
              <a:t>, à vitesse de croissance élevée, à bois dur, se fendant bien. Excellent bois de construction et combustible. Les nodules de ses racines fixant l’azote. Ces arbres éloigneraient les doryphores. 1,3 millions d’arbres plantés.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90C8D2F5-A2A0-4F9C-8046-AF67F0FE00E9}" type="slidenum">
              <a:rPr lang="fr-FR" sz="1200" b="0">
                <a:solidFill>
                  <a:schemeClr val="tx1">
                    <a:tint val="75000"/>
                  </a:schemeClr>
                </a:solidFill>
                <a:latin typeface="Times New Roman" pitchFamily="18" charset="0"/>
              </a:rPr>
              <a:pPr algn="r" fontAlgn="auto">
                <a:spcBef>
                  <a:spcPts val="0"/>
                </a:spcBef>
                <a:spcAft>
                  <a:spcPts val="0"/>
                </a:spcAft>
                <a:defRPr/>
              </a:pPr>
              <a:t>89</a:t>
            </a:fld>
            <a:endParaRPr lang="fr-FR" sz="1200" b="0" dirty="0">
              <a:solidFill>
                <a:schemeClr val="tx1">
                  <a:tint val="75000"/>
                </a:schemeClr>
              </a:solidFill>
              <a:latin typeface="Times New Roman" pitchFamily="18" charset="0"/>
            </a:endParaRPr>
          </a:p>
        </p:txBody>
      </p:sp>
      <p:pic>
        <p:nvPicPr>
          <p:cNvPr id="88069" name="Image 4" descr="casuarinaOligodonRegio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250" y="4500563"/>
            <a:ext cx="185737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Image 5" descr="Casuarina_oligodon2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5" y="4652963"/>
            <a:ext cx="234791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Image 6" descr="Casuarina_oligodon_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4652963"/>
            <a:ext cx="12858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ZoneTexte 7"/>
          <p:cNvSpPr txBox="1">
            <a:spLocks noChangeArrowheads="1"/>
          </p:cNvSpPr>
          <p:nvPr/>
        </p:nvSpPr>
        <p:spPr bwMode="auto">
          <a:xfrm>
            <a:off x="6072188" y="6286500"/>
            <a:ext cx="3051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rPr>
              <a:t>Hautes terres de Nouvelle-Guinée </a:t>
            </a:r>
            <a:r>
              <a:rPr lang="fr-FR" b="0">
                <a:solidFill>
                  <a:srgbClr val="6600CC"/>
                </a:solidFill>
                <a:sym typeface="Symbol" pitchFamily="18" charset="2"/>
              </a:rPr>
              <a:t></a:t>
            </a:r>
          </a:p>
        </p:txBody>
      </p:sp>
      <p:sp>
        <p:nvSpPr>
          <p:cNvPr id="88073" name="ZoneTexte 8"/>
          <p:cNvSpPr txBox="1">
            <a:spLocks noChangeArrowheads="1"/>
          </p:cNvSpPr>
          <p:nvPr/>
        </p:nvSpPr>
        <p:spPr bwMode="auto">
          <a:xfrm>
            <a:off x="3851275" y="6308725"/>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sym typeface="Symbol" pitchFamily="18" charset="2"/>
              </a:rPr>
              <a:t></a:t>
            </a:r>
            <a:r>
              <a:rPr lang="fr-FR" sz="1400" b="0">
                <a:solidFill>
                  <a:srgbClr val="6600CC"/>
                </a:solidFill>
              </a:rPr>
              <a:t>casuarina oligodon</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0A1DBB-7F9C-484C-AFA6-39482D7A314C}" type="slidenum">
              <a:rPr lang="fr-FR" sz="1200" b="0">
                <a:solidFill>
                  <a:schemeClr val="tx1">
                    <a:tint val="75000"/>
                  </a:schemeClr>
                </a:solidFill>
                <a:latin typeface="Times New Roman" pitchFamily="18" charset="0"/>
              </a:rPr>
              <a:pPr algn="r" fontAlgn="auto">
                <a:spcBef>
                  <a:spcPts val="0"/>
                </a:spcBef>
                <a:spcAft>
                  <a:spcPts val="0"/>
                </a:spcAft>
                <a:defRPr/>
              </a:pPr>
              <a:t>9</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220" name="Picture 7" descr="ForetDetruit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413" y="1781175"/>
            <a:ext cx="7115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8"/>
          <p:cNvSpPr txBox="1">
            <a:spLocks noChangeArrowheads="1"/>
          </p:cNvSpPr>
          <p:nvPr/>
        </p:nvSpPr>
        <p:spPr bwMode="auto">
          <a:xfrm>
            <a:off x="468313" y="5229225"/>
            <a:ext cx="8318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341AF4"/>
                </a:solidFill>
              </a:rPr>
              <a:t>Les forêts originelles subsistent sous la forme de vastes étendues de forêts encore intactes : </a:t>
            </a:r>
            <a:r>
              <a:rPr lang="fr-FR" sz="1200">
                <a:solidFill>
                  <a:srgbClr val="341AF4"/>
                </a:solidFill>
              </a:rPr>
              <a:t>Les forêts anciennes</a:t>
            </a:r>
            <a:r>
              <a:rPr lang="fr-FR" sz="1200" b="0">
                <a:solidFill>
                  <a:srgbClr val="341AF4"/>
                </a:solidFill>
              </a:rPr>
              <a:t>.</a:t>
            </a:r>
          </a:p>
          <a:p>
            <a:pPr eaLnBrk="1" hangingPunct="1"/>
            <a:r>
              <a:rPr lang="fr-FR" sz="1200" b="0" i="1">
                <a:solidFill>
                  <a:srgbClr val="341AF4"/>
                </a:solidFill>
              </a:rPr>
              <a:t>3 pays (Russie, Canada, Brésil) abritent 70% de ces forêts anciennes.</a:t>
            </a:r>
          </a:p>
          <a:p>
            <a:pPr eaLnBrk="1" hangingPunct="1"/>
            <a:r>
              <a:rPr lang="fr-FR" sz="1200" b="0">
                <a:solidFill>
                  <a:srgbClr val="FF0000"/>
                </a:solidFill>
              </a:rPr>
              <a:t>En rouge : surface de forêts anciennes détruites (depuis 8000 ans).</a:t>
            </a:r>
            <a:r>
              <a:rPr lang="fr-FR" sz="1200" b="0">
                <a:solidFill>
                  <a:srgbClr val="341AF4"/>
                </a:solidFill>
              </a:rPr>
              <a:t> </a:t>
            </a:r>
            <a:r>
              <a:rPr lang="fr-FR" sz="1200" b="0">
                <a:solidFill>
                  <a:srgbClr val="00602B"/>
                </a:solidFill>
              </a:rPr>
              <a:t>En vert: surface de forêts anciennes encore intacte.</a:t>
            </a:r>
          </a:p>
          <a:p>
            <a:pPr eaLnBrk="1" hangingPunct="1"/>
            <a:endParaRPr lang="en-GB" sz="1200" b="0" i="1">
              <a:solidFill>
                <a:srgbClr val="6600CC"/>
              </a:solidFill>
            </a:endParaRPr>
          </a:p>
          <a:p>
            <a:pPr eaLnBrk="1" hangingPunct="1"/>
            <a:r>
              <a:rPr lang="en-GB" sz="1200" b="0" i="1">
                <a:solidFill>
                  <a:srgbClr val="6600CC"/>
                </a:solidFill>
              </a:rPr>
              <a:t>Source : Map Source: D. Bryant, et al., </a:t>
            </a:r>
            <a:r>
              <a:rPr lang="en-GB" sz="1200" b="0" i="1">
                <a:hlinkClick r:id="rId3"/>
              </a:rPr>
              <a:t>The Last Frontier Forests: Ecosystems and Economies on the Edge</a:t>
            </a:r>
            <a:r>
              <a:rPr lang="en-GB" sz="1200" b="0" i="1"/>
              <a:t>. </a:t>
            </a:r>
          </a:p>
          <a:p>
            <a:pPr eaLnBrk="1" hangingPunct="1"/>
            <a:r>
              <a:rPr lang="en-GB" sz="1200" b="0" i="1">
                <a:solidFill>
                  <a:srgbClr val="6600CC"/>
                </a:solidFill>
              </a:rPr>
              <a:t>(World Resources Institute: Washington, DC, 1997).</a:t>
            </a:r>
          </a:p>
          <a:p>
            <a:pPr eaLnBrk="1" hangingPunct="1"/>
            <a:r>
              <a:rPr lang="en-GB" sz="1200" b="0" i="1">
                <a:solidFill>
                  <a:srgbClr val="6600CC"/>
                </a:solidFill>
              </a:rPr>
              <a:t>Cf. </a:t>
            </a:r>
            <a:r>
              <a:rPr lang="en-GB" sz="1200" b="0" i="1">
                <a:solidFill>
                  <a:srgbClr val="6600CC"/>
                </a:solidFill>
                <a:hlinkClick r:id="rId4"/>
              </a:rPr>
              <a:t>http://deforestation.over-blog.com/</a:t>
            </a:r>
            <a:r>
              <a:rPr lang="en-GB" sz="1200" b="0" i="1">
                <a:solidFill>
                  <a:srgbClr val="6600CC"/>
                </a:solidFill>
              </a:rPr>
              <a:t> </a:t>
            </a:r>
            <a:endParaRPr lang="fr-FR" sz="1200" b="0" i="1">
              <a:solidFill>
                <a:srgbClr val="6600CC"/>
              </a:solidFill>
            </a:endParaRPr>
          </a:p>
        </p:txBody>
      </p:sp>
      <p:sp>
        <p:nvSpPr>
          <p:cNvPr id="9222" name="Text Box 9"/>
          <p:cNvSpPr txBox="1">
            <a:spLocks noChangeArrowheads="1"/>
          </p:cNvSpPr>
          <p:nvPr/>
        </p:nvSpPr>
        <p:spPr bwMode="auto">
          <a:xfrm>
            <a:off x="571500" y="1214438"/>
            <a:ext cx="797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a:solidFill>
                  <a:srgbClr val="FF0000"/>
                </a:solidFill>
              </a:rPr>
              <a:t>Depuis 8000 ans, plus de 80% des forêts anciennes ont disparu.</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285750" y="928688"/>
            <a:ext cx="84963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a:t>
            </a:r>
            <a:r>
              <a:rPr lang="fr-FR">
                <a:solidFill>
                  <a:srgbClr val="6600CC"/>
                </a:solidFill>
              </a:rPr>
              <a:t> : </a:t>
            </a:r>
            <a:endParaRPr lang="fr-FR" sz="1600">
              <a:solidFill>
                <a:srgbClr val="6600CC"/>
              </a:solidFill>
            </a:endParaRPr>
          </a:p>
          <a:p>
            <a:pPr algn="just" eaLnBrk="1" hangingPunct="1"/>
            <a:endParaRPr lang="fr-FR" sz="1600" b="0">
              <a:solidFill>
                <a:srgbClr val="6600CC"/>
              </a:solidFill>
            </a:endParaRPr>
          </a:p>
          <a:p>
            <a:pPr algn="just" eaLnBrk="1" hangingPunct="1">
              <a:buFont typeface="Arial" charset="0"/>
              <a:buChar char="•"/>
            </a:pPr>
            <a:r>
              <a:rPr lang="fr-FR" sz="1600">
                <a:solidFill>
                  <a:srgbClr val="6600CC"/>
                </a:solidFill>
              </a:rPr>
              <a:t>Exemple n°3: Peuples indiens disparus du cours inférieur de l’Amazone :</a:t>
            </a:r>
            <a:endParaRPr lang="fr-FR" sz="1600" b="0">
              <a:solidFill>
                <a:srgbClr val="6600CC"/>
              </a:solidFill>
            </a:endParaRPr>
          </a:p>
          <a:p>
            <a:pPr algn="just" eaLnBrk="1" hangingPunct="1">
              <a:buFont typeface="Arial" charset="0"/>
              <a:buChar char="•"/>
            </a:pPr>
            <a:r>
              <a:rPr lang="fr-FR" sz="1600">
                <a:solidFill>
                  <a:srgbClr val="6600CC"/>
                </a:solidFill>
              </a:rPr>
              <a:t> </a:t>
            </a:r>
            <a:r>
              <a:rPr lang="fr-FR" sz="1600" b="0">
                <a:solidFill>
                  <a:srgbClr val="6600CC"/>
                </a:solidFill>
              </a:rPr>
              <a:t>Ils auraient domestiqué au moins 138 espèces de plantes de l’Amazonie, dont plus de la moitié sont des arbres : Sapotillier, Calebassier, Palme de tucuma, Noix de babaçu, Noix de coco, Palmier à huile américain, Palme de toquilla, </a:t>
            </a:r>
            <a:r>
              <a:rPr lang="fr-FR" sz="1600">
                <a:solidFill>
                  <a:srgbClr val="6600CC"/>
                </a:solidFill>
              </a:rPr>
              <a:t>Palmier-pêche</a:t>
            </a:r>
            <a:r>
              <a:rPr lang="fr-FR" sz="1600" b="0">
                <a:solidFill>
                  <a:srgbClr val="6600CC"/>
                </a:solidFill>
              </a:rPr>
              <a:t> ou Péjibaye, Parépou, Pupunheira ou Cahipay (bactris gasipaes) (°), Bacuri jaune, Cerise acérole ou acérola, Cupuaçú (Theobroma grandiflorum), Açaí pourpre (Euterpe oleracea), Araçá (Eugenia stipitata), Taperebá / Cajá (Spondias mombin), Graviola (Annona muricata), Murici (Byrsonima crassifolia), Cajú (Anarcadium), Acerola (Malpighia glabra), Camu-camu (Myrciaria dubia, riche en vitamine C), Guarana, Inga edulis Mart. (gousse rafraichissante), Jauari (coeur palmier), Maracuja (Passiflora edulis Sims, Passiflora  nitida Humbl.), hévéa … </a:t>
            </a:r>
          </a:p>
          <a:p>
            <a:pPr algn="just" eaLnBrk="1" hangingPunct="1">
              <a:buFont typeface="Arial" charset="0"/>
              <a:buNone/>
            </a:pPr>
            <a:endParaRPr lang="fr-FR" sz="1600" b="0">
              <a:solidFill>
                <a:srgbClr val="6600CC"/>
              </a:solidFill>
            </a:endParaRPr>
          </a:p>
          <a:p>
            <a:pPr algn="just" eaLnBrk="1" hangingPunct="1"/>
            <a:r>
              <a:rPr lang="fr-FR" sz="1200" b="0">
                <a:solidFill>
                  <a:srgbClr val="6600CC"/>
                </a:solidFill>
              </a:rPr>
              <a:t>(°) bois dur, fruit rouge-orangé, gras, très riche en beta-carotène, en vitamine C et en protéines. Le cœur du palmier est comestible. Fruits au bout de 5 ans. Fécond pendant 70 ans. Produit des pousses adventices, croissance se dispensant d’assistance humaine. Dans sa forêt originelle, un palmier-pêche produit à surface égale autant que des palmiers à huiles. </a:t>
            </a:r>
          </a:p>
          <a:p>
            <a:pPr algn="just" eaLnBrk="1" hangingPunct="1"/>
            <a:endParaRPr lang="fr-FR" sz="1600" b="0">
              <a:solidFill>
                <a:srgbClr val="6600CC"/>
              </a:solidFill>
            </a:endParaRPr>
          </a:p>
          <a:p>
            <a:pPr algn="just" eaLnBrk="1" hangingPunct="1">
              <a:buFont typeface="Arial" charset="0"/>
              <a:buChar char="•"/>
            </a:pPr>
            <a:r>
              <a:rPr lang="fr-FR" sz="1400" b="0">
                <a:solidFill>
                  <a:srgbClr val="6600CC"/>
                </a:solidFill>
              </a:rPr>
              <a:t>Près de la moitié des espèces présentes dans les forêts gérées actuellement par les Urubi-Ka’apor, au sud-est de Marajo (Amazonie), sont propre à la consommation, alors que leur proportion n’excède pas les 20% dans les zones forestières comparables mais libres de l’attention humaine. </a:t>
            </a:r>
          </a:p>
          <a:p>
            <a:pPr algn="just" eaLnBrk="1" hangingPunct="1">
              <a:buFont typeface="Arial" charset="0"/>
              <a:buChar char="•"/>
            </a:pPr>
            <a:r>
              <a:rPr lang="fr-FR" sz="1400" b="0">
                <a:solidFill>
                  <a:srgbClr val="6600CC"/>
                </a:solidFill>
              </a:rPr>
              <a:t>William Balée, dans un article de 1989, estimait à 11,8%, soit 1/8 des terres non inondées, la part « anthopogénique » de la forêt amazonienne, crée l’action directe ou indirecte des groupes humains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E5CF427E-D9A4-416B-8EA1-68B63CE0447D}" type="slidenum">
              <a:rPr lang="fr-FR" sz="1200" b="0">
                <a:solidFill>
                  <a:schemeClr val="tx1">
                    <a:tint val="75000"/>
                  </a:schemeClr>
                </a:solidFill>
                <a:latin typeface="Times New Roman" pitchFamily="18" charset="0"/>
              </a:rPr>
              <a:pPr algn="r" fontAlgn="auto">
                <a:spcBef>
                  <a:spcPts val="0"/>
                </a:spcBef>
                <a:spcAft>
                  <a:spcPts val="0"/>
                </a:spcAft>
                <a:defRPr/>
              </a:pPr>
              <a:t>90</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6"/>
          <p:cNvSpPr txBox="1">
            <a:spLocks noChangeArrowheads="1"/>
          </p:cNvSpPr>
          <p:nvPr/>
        </p:nvSpPr>
        <p:spPr bwMode="auto">
          <a:xfrm>
            <a:off x="285750" y="928688"/>
            <a:ext cx="84963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a:t>
            </a:r>
            <a:r>
              <a:rPr lang="fr-FR">
                <a:solidFill>
                  <a:srgbClr val="6600CC"/>
                </a:solidFill>
              </a:rPr>
              <a:t> : </a:t>
            </a:r>
            <a:endParaRPr lang="fr-FR" sz="1600">
              <a:solidFill>
                <a:srgbClr val="6600CC"/>
              </a:solidFill>
            </a:endParaRPr>
          </a:p>
          <a:p>
            <a:pPr eaLnBrk="1" hangingPunct="1"/>
            <a:endParaRPr lang="fr-FR" sz="1600">
              <a:solidFill>
                <a:srgbClr val="6600CC"/>
              </a:solidFill>
            </a:endParaRPr>
          </a:p>
          <a:p>
            <a:pPr algn="just" eaLnBrk="1" hangingPunct="1">
              <a:buFont typeface="Arial" charset="0"/>
              <a:buChar char="•"/>
            </a:pPr>
            <a:r>
              <a:rPr lang="fr-FR" sz="1600" b="0">
                <a:solidFill>
                  <a:srgbClr val="6600CC"/>
                </a:solidFill>
              </a:rPr>
              <a:t>Dans la forêt tropicale amazonienne, on peut y cultiver  les avocats, les noix de coco, figues, oranges, citrons, pamplemousses, bananes, goyaves, ananas, les mangues et les tomates, les légumes y compris le maïs, les pommes de terre, le riz, les courges d'hiver et des ignames, des épices comme le poivre noir, poivre de Cayenne , chocolat, cannelle, clous de girofle, le gingembre, la canne à sucre, le curcuma, le café et la vanille et les noix, y compris les noix du Brésil et noix de cajou …</a:t>
            </a:r>
          </a:p>
          <a:p>
            <a:pPr algn="just" eaLnBrk="1" hangingPunct="1">
              <a:buFont typeface="Arial" charset="0"/>
              <a:buChar char="•"/>
            </a:pPr>
            <a:r>
              <a:rPr lang="fr-FR" sz="1600" b="0">
                <a:solidFill>
                  <a:srgbClr val="6600CC"/>
                </a:solidFill>
              </a:rPr>
              <a:t>Au moins 3000 fruits se trouvent dans les forêts tropicales. Les Indiens de la forêt utilisent plus de 2000 (source : </a:t>
            </a:r>
            <a:r>
              <a:rPr lang="fr-FR" sz="1600" b="0">
                <a:solidFill>
                  <a:srgbClr val="6600CC"/>
                </a:solidFill>
                <a:hlinkClick r:id="rId2"/>
              </a:rPr>
              <a:t>http://www.rain-tree.com/facts.htm</a:t>
            </a:r>
            <a:r>
              <a:rPr lang="fr-FR" sz="1600" b="0">
                <a:solidFill>
                  <a:srgbClr val="6600CC"/>
                </a:solidFill>
              </a:rPr>
              <a:t> ).</a:t>
            </a:r>
          </a:p>
          <a:p>
            <a:pPr algn="just" eaLnBrk="1" hangingPunct="1">
              <a:buFont typeface="Arial" charset="0"/>
              <a:buChar char="•"/>
            </a:pPr>
            <a:r>
              <a:rPr lang="fr-FR" sz="1600" b="0">
                <a:solidFill>
                  <a:srgbClr val="6600CC"/>
                </a:solidFill>
              </a:rPr>
              <a:t>On peut améliorer la fertilité du sol selon la technique de la « terra preta » (°).</a:t>
            </a:r>
          </a:p>
          <a:p>
            <a:pPr algn="just" eaLnBrk="1" hangingPunct="1"/>
            <a:endParaRPr lang="fr-FR" sz="1600" b="0">
              <a:solidFill>
                <a:srgbClr val="6600CC"/>
              </a:solidFill>
            </a:endParaRPr>
          </a:p>
          <a:p>
            <a:pPr algn="just" eaLnBrk="1" hangingPunct="1"/>
            <a:r>
              <a:rPr lang="fr-FR" sz="1200" b="0">
                <a:solidFill>
                  <a:srgbClr val="6600CC"/>
                </a:solidFill>
              </a:rPr>
              <a:t>(°) Les indiens </a:t>
            </a:r>
            <a:r>
              <a:rPr lang="fr-FR" sz="1200" b="0" i="1">
                <a:solidFill>
                  <a:srgbClr val="6600CC"/>
                </a:solidFill>
              </a:rPr>
              <a:t>Kayapos</a:t>
            </a:r>
            <a:r>
              <a:rPr lang="fr-FR" sz="1200" b="0">
                <a:solidFill>
                  <a:srgbClr val="6600CC"/>
                </a:solidFill>
              </a:rPr>
              <a:t> d’Amazonie centrale (qui produisent de la « terra preta ») allument des feux constants de faible biomasse et de faible température, à base de mauvaises herbes, de déchets alimentaires et végétaux, de palmes et de termitières (Selon Hecht, géographe de l’UCLA, voir bibliographie sur la « forêt primaire jardinée » plus loin).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21616A03-F308-4AAA-A0C5-2F0668EDAD72}" type="slidenum">
              <a:rPr lang="fr-FR" sz="1200" b="0">
                <a:solidFill>
                  <a:schemeClr val="tx1">
                    <a:tint val="75000"/>
                  </a:schemeClr>
                </a:solidFill>
                <a:latin typeface="Times New Roman" pitchFamily="18" charset="0"/>
              </a:rPr>
              <a:pPr algn="r" fontAlgn="auto">
                <a:spcBef>
                  <a:spcPts val="0"/>
                </a:spcBef>
                <a:spcAft>
                  <a:spcPts val="0"/>
                </a:spcAft>
                <a:defRPr/>
              </a:pPr>
              <a:t>91</a:t>
            </a:fld>
            <a:endParaRPr lang="fr-FR" sz="1200" b="0" dirty="0">
              <a:solidFill>
                <a:schemeClr val="tx1">
                  <a:tint val="75000"/>
                </a:schemeClr>
              </a:solidFill>
              <a:latin typeface="Times New Roman" pitchFamily="18" charset="0"/>
            </a:endParaRPr>
          </a:p>
        </p:txBody>
      </p:sp>
      <p:pic>
        <p:nvPicPr>
          <p:cNvPr id="90117" name="Picture 8" descr="futaieJardi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4581525"/>
            <a:ext cx="20447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9"/>
          <p:cNvSpPr txBox="1">
            <a:spLocks noChangeArrowheads="1"/>
          </p:cNvSpPr>
          <p:nvPr/>
        </p:nvSpPr>
        <p:spPr bwMode="auto">
          <a:xfrm>
            <a:off x="3563938" y="6092825"/>
            <a:ext cx="2479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jardinée (région tempérée).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p:cNvSpPr txBox="1">
            <a:spLocks noChangeArrowheads="1"/>
          </p:cNvSpPr>
          <p:nvPr/>
        </p:nvSpPr>
        <p:spPr bwMode="auto">
          <a:xfrm>
            <a:off x="285750" y="928688"/>
            <a:ext cx="84963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a:t>
            </a:r>
            <a:endParaRPr lang="fr-FR" sz="1600">
              <a:solidFill>
                <a:srgbClr val="6600CC"/>
              </a:solidFill>
            </a:endParaRPr>
          </a:p>
          <a:p>
            <a:pPr eaLnBrk="1" hangingPunct="1"/>
            <a:endParaRPr lang="fr-FR" sz="1600">
              <a:solidFill>
                <a:srgbClr val="6600CC"/>
              </a:solidFill>
            </a:endParaRP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BAEB625F-22EC-4C9A-B43E-C0E9AE47A77A}" type="slidenum">
              <a:rPr lang="fr-FR" sz="1200" b="0">
                <a:solidFill>
                  <a:schemeClr val="tx1">
                    <a:tint val="75000"/>
                  </a:schemeClr>
                </a:solidFill>
                <a:latin typeface="Times New Roman" pitchFamily="18" charset="0"/>
              </a:rPr>
              <a:pPr algn="r" fontAlgn="auto">
                <a:spcBef>
                  <a:spcPts val="0"/>
                </a:spcBef>
                <a:spcAft>
                  <a:spcPts val="0"/>
                </a:spcAft>
                <a:defRPr/>
              </a:pPr>
              <a:t>92</a:t>
            </a:fld>
            <a:endParaRPr lang="fr-FR" sz="1200" b="0" dirty="0">
              <a:solidFill>
                <a:schemeClr val="tx1">
                  <a:tint val="75000"/>
                </a:schemeClr>
              </a:solidFill>
              <a:latin typeface="Times New Roman" pitchFamily="18" charset="0"/>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151586" name="Group 34"/>
          <p:cNvGraphicFramePr>
            <a:graphicFrameLocks noGrp="1"/>
          </p:cNvGraphicFramePr>
          <p:nvPr/>
        </p:nvGraphicFramePr>
        <p:xfrm>
          <a:off x="539750" y="1397000"/>
          <a:ext cx="8208963" cy="4984752"/>
        </p:xfrm>
        <a:graphic>
          <a:graphicData uri="http://schemas.openxmlformats.org/drawingml/2006/table">
            <a:tbl>
              <a:tblPr/>
              <a:tblGrid>
                <a:gridCol w="2052638"/>
                <a:gridCol w="2052637"/>
                <a:gridCol w="2051050"/>
                <a:gridCol w="2052638"/>
              </a:tblGrid>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Cerises acerola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acara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bacuri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Bacuri (suite)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Baies d’açai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Caju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Camu-camu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Camu-camu (suite)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Capuacu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Endopleura uchi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Endopleura uchi (suite)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Gousse d’Inga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Graviola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Murici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Palmier-pêche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↓Palmier-pêche  tapereba↓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1168" name="Picture 35" descr="acero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628775"/>
            <a:ext cx="1143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69" name="Picture 36" descr="acerola4_g_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1773238"/>
            <a:ext cx="76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0" name="Picture 37" descr="araca1_g_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16287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1" name="Picture 38" descr="bacuri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50" y="1484313"/>
            <a:ext cx="760413"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2" name="Picture 39" descr="bacuri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425" y="1484313"/>
            <a:ext cx="7239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3" name="Picture 41" descr="bacur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825" y="1628775"/>
            <a:ext cx="9366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4" name="Picture 42" descr="baieAcai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150" y="3068638"/>
            <a:ext cx="7191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5" name="Picture 43" descr="baieAca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6" name="Picture 44" descr="camu-camu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2924175"/>
            <a:ext cx="1200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7" name="Picture 45" descr="caju4_g_s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113"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8" name="Picture 46" descr="camucamu1_g_s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463"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9" name="Picture 47" descr="EndopleuraUchi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79838" y="4292600"/>
            <a:ext cx="862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0" name="Picture 48" descr="camu-cam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0425" y="3068638"/>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1" name="Picture 50" descr="EndopleuraUchi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27313" y="4297363"/>
            <a:ext cx="108108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2" name="Picture 51" descr="cupuacu2_g_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1550" y="414972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3" name="Picture 52" descr="graviola1_g_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1550" y="5373688"/>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4" name="Picture 53" descr="endopleura_ux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16463" y="3933825"/>
            <a:ext cx="52546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5" name="Picture 54" descr="EndopleuraUchi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0063" y="4221163"/>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6" name="Picture 55" descr="gousseIng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19925" y="4149725"/>
            <a:ext cx="143986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7" name="Picture 56" descr="murici2_g_s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16238" y="5373688"/>
            <a:ext cx="13335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8" name="Picture 57" descr="tapereba1_g_s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5373688"/>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9" name="Picture 58" descr="palmier-peche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32588" y="5373688"/>
            <a:ext cx="676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90" name="Picture 59" descr="palmier-peche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35600" y="5373688"/>
            <a:ext cx="11604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91" name="Picture 60" descr="palmier-pech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16463" y="5373688"/>
            <a:ext cx="6572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2" name="ZoneTexte 8"/>
          <p:cNvSpPr txBox="1">
            <a:spLocks noChangeArrowheads="1"/>
          </p:cNvSpPr>
          <p:nvPr/>
        </p:nvSpPr>
        <p:spPr bwMode="auto">
          <a:xfrm>
            <a:off x="2195513" y="6381750"/>
            <a:ext cx="540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rPr>
              <a:t>Exemples des arbres à fruits présents dans la forêt amazonienne</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285750" y="928688"/>
            <a:ext cx="84963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 et fin)</a:t>
            </a:r>
            <a:endParaRPr lang="fr-FR" sz="1600">
              <a:solidFill>
                <a:srgbClr val="6600CC"/>
              </a:solidFill>
            </a:endParaRPr>
          </a:p>
          <a:p>
            <a:pPr eaLnBrk="1" hangingPunct="1"/>
            <a:endParaRPr lang="fr-FR" sz="1600" b="0">
              <a:solidFill>
                <a:srgbClr val="6600CC"/>
              </a:solidFill>
            </a:endParaRPr>
          </a:p>
          <a:p>
            <a:pPr eaLnBrk="1" hangingPunct="1"/>
            <a:r>
              <a:rPr lang="fr-FR" sz="1600" b="0">
                <a:solidFill>
                  <a:srgbClr val="6600CC"/>
                </a:solidFill>
              </a:rPr>
              <a:t>Comment récolter les fruits (sur des arbres pouvant dépasser des tailles considérables) ?</a:t>
            </a:r>
          </a:p>
          <a:p>
            <a:pPr algn="just" eaLnBrk="1" hangingPunct="1">
              <a:buFont typeface="Arial" charset="0"/>
              <a:buChar char="•"/>
            </a:pPr>
            <a:r>
              <a:rPr lang="fr-FR" sz="1400" b="0">
                <a:solidFill>
                  <a:srgbClr val="6600CC"/>
                </a:solidFill>
              </a:rPr>
              <a:t>Il faudrait faire en sort que les populations locales puissent en vivre, non plus nécessairement en chasseur-cueilleur, mais en « jardinier », de cette forêt, qui favoriseraient certaines plantes ou arbres aux fruits ou légumes comestibles, mais sans détruire le reste de la biodiversité du lieu (dans une optique de développement durable). C’est une question d’éducation, de développement de la conscience écologique et de limitation de la pression démographique sur le milieu.</a:t>
            </a:r>
          </a:p>
          <a:p>
            <a:pPr algn="just" eaLnBrk="1" hangingPunct="1">
              <a:buFont typeface="Arial" charset="0"/>
              <a:buChar char="•"/>
            </a:pPr>
            <a:r>
              <a:rPr lang="fr-FR" sz="1600" b="0">
                <a:solidFill>
                  <a:srgbClr val="6600CC"/>
                </a:solidFill>
              </a:rPr>
              <a:t>Ces « jardiniers » jardineraient et cueilleraient avec l’aide d’échelles, de dispositifs d’accro-branches, de longues perches ou de gaules munies de cisailles ou de pinces de préhensions pour le ramassage des objets à distance, actionnables par une poignée situées en bas de la perche … ou de dispositif de vibration qui font tomber les fruits dans des filets (mais les insectes aussi d’ailleurs).</a:t>
            </a:r>
          </a:p>
          <a:p>
            <a:pPr algn="just" eaLnBrk="1" hangingPunct="1">
              <a:buFont typeface="Arial" charset="0"/>
              <a:buChar char="•"/>
            </a:pPr>
            <a:r>
              <a:rPr lang="fr-FR" sz="1600" b="0">
                <a:solidFill>
                  <a:srgbClr val="6600CC"/>
                </a:solidFill>
              </a:rPr>
              <a:t>Contre les ravageurs, ils n’utiliseraient que la lutte biologique naturelle préexistant déjà dans cette forêt et en l’utilisant à son profit.</a:t>
            </a:r>
          </a:p>
        </p:txBody>
      </p:sp>
      <p:sp>
        <p:nvSpPr>
          <p:cNvPr id="3"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8269BD30-FFE8-43B5-9565-52D3DD2DECDF}" type="slidenum">
              <a:rPr lang="fr-FR" sz="1200" b="0">
                <a:solidFill>
                  <a:schemeClr val="tx1">
                    <a:tint val="75000"/>
                  </a:schemeClr>
                </a:solidFill>
                <a:latin typeface="Times New Roman" pitchFamily="18" charset="0"/>
              </a:rPr>
              <a:pPr algn="r" fontAlgn="auto">
                <a:spcBef>
                  <a:spcPts val="0"/>
                </a:spcBef>
                <a:spcAft>
                  <a:spcPts val="0"/>
                </a:spcAft>
                <a:defRPr/>
              </a:pPr>
              <a:t>93</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2165" name="Image 5" descr="percheSecateur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5589588"/>
            <a:ext cx="7620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Image 6" descr="accrob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876925"/>
            <a:ext cx="10445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Image 7" descr="accrob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724400"/>
            <a:ext cx="7302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Image 8" descr="accrob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5589588"/>
            <a:ext cx="9445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Image 9" descr="accrob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450" y="4797425"/>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Image 10" descr="accrob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8538" y="5805488"/>
            <a:ext cx="10731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Image 11" descr="accrob6.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513" y="4652963"/>
            <a:ext cx="119856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Image 12" descr="accrobranch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038" y="4724400"/>
            <a:ext cx="15398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Image 13" descr="jumar.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363" y="4508500"/>
            <a:ext cx="7080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Image 14" descr="percheSecateur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4525" y="4221163"/>
            <a:ext cx="89058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5" name="Image 15" descr="2009_09_chaumont_mechain_arbre_echelle.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588" y="4292600"/>
            <a:ext cx="21320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5816600"/>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 (suite et fin)</a:t>
            </a:r>
            <a:r>
              <a:rPr lang="fr-FR" dirty="0">
                <a:solidFill>
                  <a:srgbClr val="6600CC"/>
                </a:solidFill>
              </a:rPr>
              <a:t> : </a:t>
            </a:r>
            <a:endParaRPr lang="fr-FR" sz="1600" dirty="0">
              <a:solidFill>
                <a:srgbClr val="6600CC"/>
              </a:solidFill>
            </a:endParaRPr>
          </a:p>
          <a:p>
            <a:pPr marL="342900" indent="-342900">
              <a:defRPr/>
            </a:pPr>
            <a:endParaRPr lang="fr-FR" sz="1600" dirty="0">
              <a:solidFill>
                <a:srgbClr val="6600CC"/>
              </a:solidFill>
            </a:endParaRPr>
          </a:p>
          <a:p>
            <a:pPr marL="342900" indent="-342900">
              <a:defRPr/>
            </a:pPr>
            <a:r>
              <a:rPr lang="fr-FR" sz="1600" dirty="0">
                <a:solidFill>
                  <a:srgbClr val="6600CC"/>
                </a:solidFill>
              </a:rPr>
              <a:t>Bibliographie sur la forêt primaire jardinée :</a:t>
            </a:r>
          </a:p>
          <a:p>
            <a:pPr algn="just">
              <a:buFont typeface="Arial" pitchFamily="34" charset="0"/>
              <a:buChar char="•"/>
              <a:defRPr/>
            </a:pPr>
            <a:r>
              <a:rPr lang="en-US" sz="1400" b="0" i="1" dirty="0">
                <a:hlinkClick r:id="rId2"/>
              </a:rPr>
              <a:t>The Historical Ecology of a Complex Landscape in Bolivia</a:t>
            </a:r>
            <a:r>
              <a:rPr lang="en-US" sz="1400" b="0" dirty="0">
                <a:solidFill>
                  <a:srgbClr val="6600CC"/>
                </a:solidFill>
              </a:rPr>
              <a:t>. in </a:t>
            </a:r>
            <a:r>
              <a:rPr lang="en-US" sz="1400" b="0" i="1" dirty="0">
                <a:solidFill>
                  <a:srgbClr val="6600CC"/>
                </a:solidFill>
              </a:rPr>
              <a:t>Time and Complexity in Historical Ecology: Studies in the </a:t>
            </a:r>
            <a:r>
              <a:rPr lang="en-US" sz="1400" b="0" i="1" dirty="0" err="1">
                <a:solidFill>
                  <a:srgbClr val="6600CC"/>
                </a:solidFill>
              </a:rPr>
              <a:t>Neotropical</a:t>
            </a:r>
            <a:r>
              <a:rPr lang="en-US" sz="1400" b="0" i="1" dirty="0">
                <a:solidFill>
                  <a:srgbClr val="6600CC"/>
                </a:solidFill>
              </a:rPr>
              <a:t> Lowlands</a:t>
            </a:r>
            <a:r>
              <a:rPr lang="en-US" sz="1400" b="0" dirty="0">
                <a:solidFill>
                  <a:srgbClr val="6600CC"/>
                </a:solidFill>
              </a:rPr>
              <a:t>. Edited by William </a:t>
            </a:r>
            <a:r>
              <a:rPr lang="en-US" sz="1400" b="0" dirty="0" err="1">
                <a:solidFill>
                  <a:srgbClr val="6600CC"/>
                </a:solidFill>
              </a:rPr>
              <a:t>Balée</a:t>
            </a:r>
            <a:r>
              <a:rPr lang="en-US" sz="1400" b="0" dirty="0">
                <a:solidFill>
                  <a:srgbClr val="6600CC"/>
                </a:solidFill>
              </a:rPr>
              <a:t> and Clark Erickson, Columbia University Press, NY, 2006, pp. 187-234.</a:t>
            </a:r>
          </a:p>
          <a:p>
            <a:pPr algn="just">
              <a:buFont typeface="Arial" pitchFamily="34" charset="0"/>
              <a:buChar char="•"/>
              <a:defRPr/>
            </a:pPr>
            <a:r>
              <a:rPr lang="en-US" sz="1400" b="0" dirty="0">
                <a:solidFill>
                  <a:srgbClr val="6600CC"/>
                </a:solidFill>
              </a:rPr>
              <a:t> Source : </a:t>
            </a:r>
            <a:r>
              <a:rPr lang="en-US" sz="1400" b="0" dirty="0">
                <a:solidFill>
                  <a:srgbClr val="6600CC"/>
                </a:solidFill>
                <a:hlinkClick r:id="rId3"/>
              </a:rPr>
              <a:t>http://www.sas.upenn.edu/~cerickso/articles/articles.html</a:t>
            </a:r>
            <a:r>
              <a:rPr lang="en-US" sz="1400" b="0" dirty="0">
                <a:solidFill>
                  <a:srgbClr val="6600CC"/>
                </a:solidFill>
              </a:rPr>
              <a:t> </a:t>
            </a:r>
          </a:p>
          <a:p>
            <a:pPr algn="just">
              <a:buFont typeface="Arial" pitchFamily="34" charset="0"/>
              <a:buChar char="•"/>
              <a:defRPr/>
            </a:pPr>
            <a:r>
              <a:rPr lang="en-US" sz="1400" b="0" dirty="0">
                <a:solidFill>
                  <a:srgbClr val="6600CC"/>
                </a:solidFill>
              </a:rPr>
              <a:t>Chap.9. </a:t>
            </a:r>
            <a:r>
              <a:rPr lang="en-US" sz="1400" b="0" i="1" dirty="0">
                <a:solidFill>
                  <a:srgbClr val="6600CC"/>
                </a:solidFill>
              </a:rPr>
              <a:t>Comment les </a:t>
            </a:r>
            <a:r>
              <a:rPr lang="en-US" sz="1400" b="0" i="1" dirty="0" err="1">
                <a:solidFill>
                  <a:srgbClr val="6600CC"/>
                </a:solidFill>
              </a:rPr>
              <a:t>sociétés</a:t>
            </a:r>
            <a:r>
              <a:rPr lang="en-US" sz="1400" b="0" i="1" dirty="0">
                <a:solidFill>
                  <a:srgbClr val="6600CC"/>
                </a:solidFill>
              </a:rPr>
              <a:t> </a:t>
            </a:r>
            <a:r>
              <a:rPr lang="en-US" sz="1400" b="0" i="1" dirty="0" err="1">
                <a:solidFill>
                  <a:srgbClr val="6600CC"/>
                </a:solidFill>
              </a:rPr>
              <a:t>assurent</a:t>
            </a:r>
            <a:r>
              <a:rPr lang="en-US" sz="1400" b="0" i="1" dirty="0">
                <a:solidFill>
                  <a:srgbClr val="6600CC"/>
                </a:solidFill>
              </a:rPr>
              <a:t>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pénénité</a:t>
            </a:r>
            <a:r>
              <a:rPr lang="en-US" sz="1400" b="0" i="1" dirty="0">
                <a:solidFill>
                  <a:srgbClr val="6600CC"/>
                </a:solidFill>
              </a:rPr>
              <a:t> </a:t>
            </a:r>
            <a:r>
              <a:rPr lang="en-US" sz="1400" b="0" dirty="0">
                <a:solidFill>
                  <a:srgbClr val="6600CC"/>
                </a:solidFill>
              </a:rPr>
              <a:t>?, in </a:t>
            </a:r>
            <a:r>
              <a:rPr lang="en-US" sz="1400" b="0" i="1" dirty="0" err="1">
                <a:solidFill>
                  <a:srgbClr val="6600CC"/>
                </a:solidFill>
              </a:rPr>
              <a:t>Effondrement</a:t>
            </a:r>
            <a:r>
              <a:rPr lang="en-US" sz="1400" b="0" i="1" dirty="0">
                <a:solidFill>
                  <a:srgbClr val="6600CC"/>
                </a:solidFill>
              </a:rPr>
              <a:t>. Comment les </a:t>
            </a:r>
            <a:r>
              <a:rPr lang="en-US" sz="1400" b="0" i="1" dirty="0" err="1">
                <a:solidFill>
                  <a:srgbClr val="6600CC"/>
                </a:solidFill>
              </a:rPr>
              <a:t>sociétés</a:t>
            </a:r>
            <a:r>
              <a:rPr lang="en-US" sz="1400" b="0" i="1" dirty="0">
                <a:solidFill>
                  <a:srgbClr val="6600CC"/>
                </a:solidFill>
              </a:rPr>
              <a:t> </a:t>
            </a:r>
            <a:r>
              <a:rPr lang="en-US" sz="1400" b="0" i="1" dirty="0" err="1">
                <a:solidFill>
                  <a:srgbClr val="6600CC"/>
                </a:solidFill>
              </a:rPr>
              <a:t>décident</a:t>
            </a:r>
            <a:r>
              <a:rPr lang="en-US" sz="1400" b="0" i="1" dirty="0">
                <a:solidFill>
                  <a:srgbClr val="6600CC"/>
                </a:solidFill>
              </a:rPr>
              <a:t> de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disparition</a:t>
            </a:r>
            <a:r>
              <a:rPr lang="en-US" sz="1400" b="0" i="1" dirty="0">
                <a:solidFill>
                  <a:srgbClr val="6600CC"/>
                </a:solidFill>
              </a:rPr>
              <a:t> </a:t>
            </a:r>
            <a:r>
              <a:rPr lang="en-US" sz="1400" b="0" i="1" dirty="0" err="1">
                <a:solidFill>
                  <a:srgbClr val="6600CC"/>
                </a:solidFill>
              </a:rPr>
              <a:t>ou</a:t>
            </a:r>
            <a:r>
              <a:rPr lang="en-US" sz="1400" b="0" i="1" dirty="0">
                <a:solidFill>
                  <a:srgbClr val="6600CC"/>
                </a:solidFill>
              </a:rPr>
              <a:t> de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survie</a:t>
            </a:r>
            <a:r>
              <a:rPr lang="en-US" sz="1400" b="0" i="1" dirty="0">
                <a:solidFill>
                  <a:srgbClr val="6600CC"/>
                </a:solidFill>
              </a:rPr>
              <a:t>.</a:t>
            </a:r>
            <a:r>
              <a:rPr lang="en-US" sz="1400" b="0" dirty="0">
                <a:solidFill>
                  <a:srgbClr val="6600CC"/>
                </a:solidFill>
              </a:rPr>
              <a:t> Jared Diamond, </a:t>
            </a:r>
            <a:r>
              <a:rPr lang="en-US" sz="1400" b="0" dirty="0" err="1">
                <a:solidFill>
                  <a:srgbClr val="6600CC"/>
                </a:solidFill>
              </a:rPr>
              <a:t>Gallimard</a:t>
            </a:r>
            <a:r>
              <a:rPr lang="en-US" sz="1400" b="0" dirty="0">
                <a:solidFill>
                  <a:srgbClr val="6600CC"/>
                </a:solidFill>
              </a:rPr>
              <a:t>, 2006.</a:t>
            </a:r>
          </a:p>
          <a:p>
            <a:pPr algn="just">
              <a:buFont typeface="Arial" pitchFamily="34" charset="0"/>
              <a:buChar char="•"/>
              <a:defRPr/>
            </a:pPr>
            <a:r>
              <a:rPr lang="en-US" sz="1400" b="0" dirty="0">
                <a:solidFill>
                  <a:srgbClr val="6600CC"/>
                </a:solidFill>
              </a:rPr>
              <a:t>Chap.9. </a:t>
            </a:r>
            <a:r>
              <a:rPr lang="en-US" sz="1400" b="0" i="1" dirty="0" err="1">
                <a:solidFill>
                  <a:srgbClr val="6600CC"/>
                </a:solidFill>
              </a:rPr>
              <a:t>L’Amazonie</a:t>
            </a:r>
            <a:r>
              <a:rPr lang="en-US" sz="1400" b="0" i="1" dirty="0">
                <a:solidFill>
                  <a:srgbClr val="6600CC"/>
                </a:solidFill>
              </a:rPr>
              <a:t>, </a:t>
            </a:r>
            <a:r>
              <a:rPr lang="en-US" sz="1400" b="0" dirty="0">
                <a:solidFill>
                  <a:srgbClr val="6600CC"/>
                </a:solidFill>
              </a:rPr>
              <a:t>in </a:t>
            </a:r>
            <a:r>
              <a:rPr lang="en-US" sz="1400" b="0" i="1" dirty="0">
                <a:solidFill>
                  <a:srgbClr val="6600CC"/>
                </a:solidFill>
              </a:rPr>
              <a:t>1491</a:t>
            </a:r>
            <a:r>
              <a:rPr lang="en-US" sz="1400" b="0" dirty="0">
                <a:solidFill>
                  <a:srgbClr val="6600CC"/>
                </a:solidFill>
              </a:rPr>
              <a:t>, Charles C. Mann, </a:t>
            </a:r>
            <a:r>
              <a:rPr lang="en-US" sz="1400" b="0" dirty="0" err="1">
                <a:solidFill>
                  <a:srgbClr val="6600CC"/>
                </a:solidFill>
              </a:rPr>
              <a:t>Albin</a:t>
            </a:r>
            <a:r>
              <a:rPr lang="en-US" sz="1400" b="0" dirty="0">
                <a:solidFill>
                  <a:srgbClr val="6600CC"/>
                </a:solidFill>
              </a:rPr>
              <a:t> Michel,  2007.</a:t>
            </a:r>
          </a:p>
          <a:p>
            <a:pPr algn="just">
              <a:buFont typeface="Arial" pitchFamily="34" charset="0"/>
              <a:buChar char="•"/>
              <a:defRPr/>
            </a:pPr>
            <a:r>
              <a:rPr lang="en-US" sz="1400" b="0" i="1" dirty="0">
                <a:solidFill>
                  <a:srgbClr val="6600CC"/>
                </a:solidFill>
              </a:rPr>
              <a:t>Food, coffee and </a:t>
            </a:r>
            <a:r>
              <a:rPr lang="en-US" sz="1400" b="0" i="1" dirty="0" err="1">
                <a:solidFill>
                  <a:srgbClr val="6600CC"/>
                </a:solidFill>
              </a:rPr>
              <a:t>casuarina</a:t>
            </a:r>
            <a:r>
              <a:rPr lang="en-US" sz="1400" b="0" i="1" dirty="0">
                <a:solidFill>
                  <a:srgbClr val="6600CC"/>
                </a:solidFill>
              </a:rPr>
              <a:t>: an </a:t>
            </a:r>
            <a:r>
              <a:rPr lang="en-US" sz="1400" b="0" i="1" dirty="0" err="1">
                <a:solidFill>
                  <a:srgbClr val="6600CC"/>
                </a:solidFill>
              </a:rPr>
              <a:t>agroforestry</a:t>
            </a:r>
            <a:r>
              <a:rPr lang="en-US" sz="1400" b="0" i="1" dirty="0">
                <a:solidFill>
                  <a:srgbClr val="6600CC"/>
                </a:solidFill>
              </a:rPr>
              <a:t> system from the Papua New Guinea highlands</a:t>
            </a:r>
            <a:r>
              <a:rPr lang="en-US" sz="1400" b="0" dirty="0">
                <a:solidFill>
                  <a:srgbClr val="6600CC"/>
                </a:solidFill>
              </a:rPr>
              <a:t>, R. Michael Bourke, revue </a:t>
            </a:r>
            <a:r>
              <a:rPr lang="en-US" sz="1400" b="0" dirty="0" err="1">
                <a:solidFill>
                  <a:srgbClr val="6600CC"/>
                </a:solidFill>
              </a:rPr>
              <a:t>Agroforestry</a:t>
            </a:r>
            <a:r>
              <a:rPr lang="en-US" sz="1400" b="0" dirty="0">
                <a:solidFill>
                  <a:srgbClr val="6600CC"/>
                </a:solidFill>
              </a:rPr>
              <a:t> Systems, Vol.2, Number 4 / </a:t>
            </a:r>
            <a:r>
              <a:rPr lang="en-US" sz="1400" b="0" dirty="0" err="1">
                <a:solidFill>
                  <a:srgbClr val="6600CC"/>
                </a:solidFill>
              </a:rPr>
              <a:t>dec</a:t>
            </a:r>
            <a:r>
              <a:rPr lang="en-US" sz="1400" b="0" dirty="0">
                <a:solidFill>
                  <a:srgbClr val="6600CC"/>
                </a:solidFill>
              </a:rPr>
              <a:t>. 1985.</a:t>
            </a:r>
          </a:p>
          <a:p>
            <a:pPr algn="just">
              <a:buFont typeface="Arial" pitchFamily="34" charset="0"/>
              <a:buChar char="•"/>
              <a:defRPr/>
            </a:pPr>
            <a:r>
              <a:rPr lang="en-US" sz="1400" b="0" dirty="0">
                <a:solidFill>
                  <a:srgbClr val="6600CC"/>
                </a:solidFill>
              </a:rPr>
              <a:t>D. A. Posey and W. </a:t>
            </a:r>
            <a:r>
              <a:rPr lang="en-US" sz="1400" b="0" dirty="0" err="1">
                <a:solidFill>
                  <a:srgbClr val="6600CC"/>
                </a:solidFill>
              </a:rPr>
              <a:t>Balée</a:t>
            </a:r>
            <a:r>
              <a:rPr lang="en-US" sz="1400" b="0" dirty="0">
                <a:solidFill>
                  <a:srgbClr val="6600CC"/>
                </a:solidFill>
              </a:rPr>
              <a:t>, </a:t>
            </a:r>
            <a:r>
              <a:rPr lang="en-US" sz="1400" b="0" i="1" dirty="0">
                <a:solidFill>
                  <a:srgbClr val="6600CC"/>
                </a:solidFill>
              </a:rPr>
              <a:t>Resource management in Amazonia: Indigenous and Folk Strategies</a:t>
            </a:r>
            <a:r>
              <a:rPr lang="en-US" sz="1400" b="0" dirty="0">
                <a:solidFill>
                  <a:srgbClr val="6600CC"/>
                </a:solidFill>
              </a:rPr>
              <a:t>, New York Botanical Garden, 1-21, 1989 (</a:t>
            </a:r>
            <a:r>
              <a:rPr lang="en-US" sz="1400" b="0" dirty="0" err="1">
                <a:solidFill>
                  <a:srgbClr val="6600CC"/>
                </a:solidFill>
              </a:rPr>
              <a:t>inclus</a:t>
            </a:r>
            <a:r>
              <a:rPr lang="en-US" sz="1400" b="0" dirty="0">
                <a:solidFill>
                  <a:srgbClr val="6600CC"/>
                </a:solidFill>
              </a:rPr>
              <a:t> “The culture of Amazonian Forest”, W. </a:t>
            </a:r>
            <a:r>
              <a:rPr lang="en-US" sz="1400" b="0" dirty="0" err="1">
                <a:solidFill>
                  <a:srgbClr val="6600CC"/>
                </a:solidFill>
              </a:rPr>
              <a:t>Balée</a:t>
            </a:r>
            <a:r>
              <a:rPr lang="en-US" sz="1400" b="0" dirty="0">
                <a:solidFill>
                  <a:srgbClr val="6600CC"/>
                </a:solidFill>
              </a:rPr>
              <a:t>).</a:t>
            </a:r>
          </a:p>
          <a:p>
            <a:pPr algn="just">
              <a:buFont typeface="Arial" pitchFamily="34" charset="0"/>
              <a:buChar char="•"/>
              <a:defRPr/>
            </a:pPr>
            <a:r>
              <a:rPr lang="en-US" sz="1400" b="0" dirty="0">
                <a:solidFill>
                  <a:srgbClr val="6600CC"/>
                </a:solidFill>
              </a:rPr>
              <a:t>Hecht S., 2004, “</a:t>
            </a:r>
            <a:r>
              <a:rPr lang="en-US" sz="1400" b="0" i="1" dirty="0">
                <a:solidFill>
                  <a:srgbClr val="6600CC"/>
                </a:solidFill>
              </a:rPr>
              <a:t>Indigenous Soil Management and the Creation of Amazonian Dark Earths: Implications of </a:t>
            </a:r>
            <a:r>
              <a:rPr lang="en-US" sz="1400" b="0" i="1" dirty="0" err="1">
                <a:solidFill>
                  <a:srgbClr val="6600CC"/>
                </a:solidFill>
              </a:rPr>
              <a:t>Kayako</a:t>
            </a:r>
            <a:r>
              <a:rPr lang="en-US" sz="1400" b="0" i="1" dirty="0">
                <a:solidFill>
                  <a:srgbClr val="6600CC"/>
                </a:solidFill>
              </a:rPr>
              <a:t> </a:t>
            </a:r>
            <a:r>
              <a:rPr lang="en-US" sz="1400" b="0" i="1" dirty="0" err="1">
                <a:solidFill>
                  <a:srgbClr val="6600CC"/>
                </a:solidFill>
              </a:rPr>
              <a:t>Practises</a:t>
            </a:r>
            <a:r>
              <a:rPr lang="en-US" sz="1400" b="0" dirty="0">
                <a:solidFill>
                  <a:srgbClr val="6600CC"/>
                </a:solidFill>
              </a:rPr>
              <a:t>”, in Lehmann et al. 2004, 355-71. in Lehmann et al. 2004, </a:t>
            </a:r>
            <a:r>
              <a:rPr lang="en-US" sz="1400" b="0" i="1" dirty="0" err="1">
                <a:solidFill>
                  <a:srgbClr val="6600CC"/>
                </a:solidFill>
              </a:rPr>
              <a:t>Amazonuia</a:t>
            </a:r>
            <a:r>
              <a:rPr lang="en-US" sz="1400" b="0" i="1" dirty="0">
                <a:solidFill>
                  <a:srgbClr val="6600CC"/>
                </a:solidFill>
              </a:rPr>
              <a:t> Dark Earths</a:t>
            </a:r>
            <a:r>
              <a:rPr lang="en-US" sz="1400" b="0" dirty="0">
                <a:solidFill>
                  <a:srgbClr val="6600CC"/>
                </a:solidFill>
              </a:rPr>
              <a:t>: Origin, Properties, Management. The Netherlands: </a:t>
            </a:r>
            <a:r>
              <a:rPr lang="en-US" sz="1400" b="0" dirty="0" err="1">
                <a:solidFill>
                  <a:srgbClr val="6600CC"/>
                </a:solidFill>
              </a:rPr>
              <a:t>Kluwer</a:t>
            </a:r>
            <a:r>
              <a:rPr lang="en-US" sz="1400" b="0" dirty="0">
                <a:solidFill>
                  <a:srgbClr val="6600CC"/>
                </a:solidFill>
              </a:rPr>
              <a:t> Academic.</a:t>
            </a:r>
          </a:p>
          <a:p>
            <a:pPr algn="just">
              <a:buFont typeface="Arial" pitchFamily="34" charset="0"/>
              <a:buChar char="•"/>
              <a:defRPr/>
            </a:pPr>
            <a:r>
              <a:rPr lang="en-US" sz="1400" b="0" i="1" dirty="0">
                <a:solidFill>
                  <a:srgbClr val="6600CC"/>
                </a:solidFill>
              </a:rPr>
              <a:t>Les fruits de </a:t>
            </a:r>
            <a:r>
              <a:rPr lang="en-US" sz="1400" b="0" i="1" dirty="0" err="1">
                <a:solidFill>
                  <a:srgbClr val="6600CC"/>
                </a:solidFill>
              </a:rPr>
              <a:t>l'Amazonie</a:t>
            </a:r>
            <a:r>
              <a:rPr lang="en-US" sz="1400" b="0" i="1" dirty="0">
                <a:solidFill>
                  <a:srgbClr val="6600CC"/>
                </a:solidFill>
              </a:rPr>
              <a:t> : </a:t>
            </a:r>
            <a:r>
              <a:rPr lang="en-US" sz="1400" b="0" i="1" dirty="0" err="1">
                <a:solidFill>
                  <a:srgbClr val="6600CC"/>
                </a:solidFill>
              </a:rPr>
              <a:t>une</a:t>
            </a:r>
            <a:r>
              <a:rPr lang="en-US" sz="1400" b="0" i="1" dirty="0">
                <a:solidFill>
                  <a:srgbClr val="6600CC"/>
                </a:solidFill>
              </a:rPr>
              <a:t> </a:t>
            </a:r>
            <a:r>
              <a:rPr lang="en-US" sz="1400" b="0" i="1" dirty="0" err="1">
                <a:solidFill>
                  <a:srgbClr val="6600CC"/>
                </a:solidFill>
              </a:rPr>
              <a:t>biodiversité</a:t>
            </a:r>
            <a:r>
              <a:rPr lang="en-US" sz="1400" b="0" i="1" dirty="0">
                <a:solidFill>
                  <a:srgbClr val="6600CC"/>
                </a:solidFill>
              </a:rPr>
              <a:t> à explorer pour de </a:t>
            </a:r>
            <a:r>
              <a:rPr lang="en-US" sz="1400" b="0" i="1" dirty="0" err="1">
                <a:solidFill>
                  <a:srgbClr val="6600CC"/>
                </a:solidFill>
              </a:rPr>
              <a:t>nouvelles</a:t>
            </a:r>
            <a:r>
              <a:rPr lang="en-US" sz="1400" b="0" i="1" dirty="0">
                <a:solidFill>
                  <a:srgbClr val="6600CC"/>
                </a:solidFill>
              </a:rPr>
              <a:t> </a:t>
            </a:r>
            <a:r>
              <a:rPr lang="en-US" sz="1400" b="0" i="1" dirty="0" err="1">
                <a:solidFill>
                  <a:srgbClr val="6600CC"/>
                </a:solidFill>
              </a:rPr>
              <a:t>valorisations</a:t>
            </a:r>
            <a:r>
              <a:rPr lang="en-US" sz="1400" b="0" dirty="0">
                <a:solidFill>
                  <a:srgbClr val="6600CC"/>
                </a:solidFill>
              </a:rPr>
              <a:t>, Pallet Dominique. 2004. In : </a:t>
            </a:r>
            <a:r>
              <a:rPr lang="en-US" sz="1400" b="0" dirty="0" err="1">
                <a:solidFill>
                  <a:srgbClr val="6600CC"/>
                </a:solidFill>
              </a:rPr>
              <a:t>Réunion</a:t>
            </a:r>
            <a:r>
              <a:rPr lang="en-US" sz="1400" b="0" dirty="0">
                <a:solidFill>
                  <a:srgbClr val="6600CC"/>
                </a:solidFill>
              </a:rPr>
              <a:t> </a:t>
            </a:r>
            <a:r>
              <a:rPr lang="en-US" sz="1400" b="0" dirty="0" err="1">
                <a:solidFill>
                  <a:srgbClr val="6600CC"/>
                </a:solidFill>
              </a:rPr>
              <a:t>annuelle</a:t>
            </a:r>
            <a:r>
              <a:rPr lang="en-US" sz="1400" b="0" dirty="0">
                <a:solidFill>
                  <a:srgbClr val="6600CC"/>
                </a:solidFill>
              </a:rPr>
              <a:t> </a:t>
            </a:r>
            <a:r>
              <a:rPr lang="en-US" sz="1400" b="0" dirty="0" err="1">
                <a:solidFill>
                  <a:srgbClr val="6600CC"/>
                </a:solidFill>
              </a:rPr>
              <a:t>Flhor</a:t>
            </a:r>
            <a:r>
              <a:rPr lang="en-US" sz="1400" b="0" dirty="0">
                <a:solidFill>
                  <a:srgbClr val="6600CC"/>
                </a:solidFill>
              </a:rPr>
              <a:t>, Montpellier, 5-9 </a:t>
            </a:r>
            <a:r>
              <a:rPr lang="en-US" sz="1400" b="0" dirty="0" err="1">
                <a:solidFill>
                  <a:srgbClr val="6600CC"/>
                </a:solidFill>
              </a:rPr>
              <a:t>juillet</a:t>
            </a:r>
            <a:r>
              <a:rPr lang="en-US" sz="1400" b="0" dirty="0">
                <a:solidFill>
                  <a:srgbClr val="6600CC"/>
                </a:solidFill>
              </a:rPr>
              <a:t> 2004. [</a:t>
            </a:r>
            <a:r>
              <a:rPr lang="en-US" sz="1400" b="0" dirty="0" err="1">
                <a:solidFill>
                  <a:srgbClr val="6600CC"/>
                </a:solidFill>
              </a:rPr>
              <a:t>Cd</a:t>
            </a:r>
            <a:r>
              <a:rPr lang="en-US" sz="1400" b="0" dirty="0">
                <a:solidFill>
                  <a:srgbClr val="6600CC"/>
                </a:solidFill>
              </a:rPr>
              <a:t>-Rom]. Montpellier : CIRAD.</a:t>
            </a:r>
          </a:p>
          <a:p>
            <a:pPr algn="just">
              <a:buFont typeface="Arial" pitchFamily="34" charset="0"/>
              <a:buChar char="•"/>
              <a:defRPr/>
            </a:pPr>
            <a:r>
              <a:rPr lang="en-US" sz="1400" b="0" dirty="0">
                <a:solidFill>
                  <a:srgbClr val="6600CC"/>
                </a:solidFill>
              </a:rPr>
              <a:t>Fruits, Inedible, Incredible. </a:t>
            </a:r>
            <a:r>
              <a:rPr lang="en-US" sz="1400" b="0" dirty="0" err="1">
                <a:solidFill>
                  <a:srgbClr val="6600CC"/>
                </a:solidFill>
              </a:rPr>
              <a:t>Stuppy</a:t>
            </a:r>
            <a:r>
              <a:rPr lang="en-US" sz="1400" b="0" dirty="0">
                <a:solidFill>
                  <a:srgbClr val="6600CC"/>
                </a:solidFill>
              </a:rPr>
              <a:t> Wolfgang, Rob </a:t>
            </a:r>
            <a:r>
              <a:rPr lang="en-US" sz="1400" b="0" dirty="0" err="1">
                <a:solidFill>
                  <a:srgbClr val="6600CC"/>
                </a:solidFill>
              </a:rPr>
              <a:t>Kessele</a:t>
            </a:r>
            <a:r>
              <a:rPr lang="en-US" sz="1400" b="0" dirty="0">
                <a:solidFill>
                  <a:srgbClr val="6600CC"/>
                </a:solidFill>
              </a:rPr>
              <a:t>, Firefly Books, 2008.</a:t>
            </a:r>
          </a:p>
          <a:p>
            <a:pPr algn="just">
              <a:buFont typeface="Arial" pitchFamily="34" charset="0"/>
              <a:buChar char="•"/>
              <a:defRPr/>
            </a:pPr>
            <a:r>
              <a:rPr lang="en-US" sz="1400" b="0" i="1" dirty="0">
                <a:solidFill>
                  <a:srgbClr val="6600CC"/>
                </a:solidFill>
              </a:rPr>
              <a:t>Society of Nature: A Native Ecology in Amazonia</a:t>
            </a:r>
            <a:r>
              <a:rPr lang="en-US" sz="1400" b="0" dirty="0">
                <a:solidFill>
                  <a:srgbClr val="6600CC"/>
                </a:solidFill>
              </a:rPr>
              <a:t>, Philippe </a:t>
            </a:r>
            <a:r>
              <a:rPr lang="en-US" sz="1400" b="0" dirty="0" err="1">
                <a:solidFill>
                  <a:srgbClr val="6600CC"/>
                </a:solidFill>
              </a:rPr>
              <a:t>Descola</a:t>
            </a:r>
            <a:r>
              <a:rPr lang="en-US" sz="1400" b="0" dirty="0">
                <a:solidFill>
                  <a:srgbClr val="6600CC"/>
                </a:solidFill>
              </a:rPr>
              <a:t> &amp; al., Cambridge University Press, 1996.</a:t>
            </a:r>
          </a:p>
          <a:p>
            <a:pPr algn="just">
              <a:buFont typeface="Arial" pitchFamily="34" charset="0"/>
              <a:buChar char="•"/>
              <a:defRPr/>
            </a:pPr>
            <a:r>
              <a:rPr lang="en-US" sz="1400" b="0" i="1" dirty="0">
                <a:solidFill>
                  <a:srgbClr val="6600CC"/>
                </a:solidFill>
              </a:rPr>
              <a:t>La </a:t>
            </a:r>
            <a:r>
              <a:rPr lang="en-US" sz="1400" b="0" i="1" dirty="0" err="1">
                <a:solidFill>
                  <a:srgbClr val="6600CC"/>
                </a:solidFill>
              </a:rPr>
              <a:t>forêt</a:t>
            </a:r>
            <a:r>
              <a:rPr lang="en-US" sz="1400" b="0" i="1" dirty="0">
                <a:solidFill>
                  <a:srgbClr val="6600CC"/>
                </a:solidFill>
              </a:rPr>
              <a:t> en </a:t>
            </a:r>
            <a:r>
              <a:rPr lang="en-US" sz="1400" b="0" i="1" dirty="0" err="1">
                <a:solidFill>
                  <a:srgbClr val="6600CC"/>
                </a:solidFill>
              </a:rPr>
              <a:t>jeu</a:t>
            </a:r>
            <a:r>
              <a:rPr lang="en-US" sz="1400" b="0" i="1" dirty="0">
                <a:solidFill>
                  <a:srgbClr val="6600CC"/>
                </a:solidFill>
              </a:rPr>
              <a:t>: </a:t>
            </a:r>
            <a:r>
              <a:rPr lang="en-US" sz="1400" b="0" i="1" dirty="0" err="1">
                <a:solidFill>
                  <a:srgbClr val="6600CC"/>
                </a:solidFill>
              </a:rPr>
              <a:t>l'extractivisme</a:t>
            </a:r>
            <a:r>
              <a:rPr lang="en-US" sz="1400" b="0" i="1" dirty="0">
                <a:solidFill>
                  <a:srgbClr val="6600CC"/>
                </a:solidFill>
              </a:rPr>
              <a:t> en </a:t>
            </a:r>
            <a:r>
              <a:rPr lang="en-US" sz="1400" b="0" i="1" dirty="0" err="1">
                <a:solidFill>
                  <a:srgbClr val="6600CC"/>
                </a:solidFill>
              </a:rPr>
              <a:t>Amazonie</a:t>
            </a:r>
            <a:r>
              <a:rPr lang="en-US" sz="1400" b="0" i="1" dirty="0">
                <a:solidFill>
                  <a:srgbClr val="6600CC"/>
                </a:solidFill>
              </a:rPr>
              <a:t> </a:t>
            </a:r>
            <a:r>
              <a:rPr lang="en-US" sz="1400" b="0" i="1" dirty="0" err="1">
                <a:solidFill>
                  <a:srgbClr val="6600CC"/>
                </a:solidFill>
              </a:rPr>
              <a:t>centrale</a:t>
            </a:r>
            <a:r>
              <a:rPr lang="en-US" sz="1400" b="0" i="1" dirty="0">
                <a:solidFill>
                  <a:srgbClr val="6600CC"/>
                </a:solidFill>
              </a:rPr>
              <a:t>, </a:t>
            </a:r>
            <a:r>
              <a:rPr lang="en-US" sz="1400" b="0" dirty="0">
                <a:solidFill>
                  <a:srgbClr val="6600CC"/>
                </a:solidFill>
              </a:rPr>
              <a:t>Laure </a:t>
            </a:r>
            <a:r>
              <a:rPr lang="en-US" sz="1400" b="0" dirty="0" err="1">
                <a:solidFill>
                  <a:srgbClr val="6600CC"/>
                </a:solidFill>
              </a:rPr>
              <a:t>Emperaire</a:t>
            </a:r>
            <a:r>
              <a:rPr lang="en-US" sz="1400" b="0" dirty="0">
                <a:solidFill>
                  <a:srgbClr val="6600CC"/>
                </a:solidFill>
              </a:rPr>
              <a:t>, Editions de </a:t>
            </a:r>
            <a:r>
              <a:rPr lang="en-US" sz="1400" b="0" dirty="0" err="1">
                <a:solidFill>
                  <a:srgbClr val="6600CC"/>
                </a:solidFill>
              </a:rPr>
              <a:t>l'ORSTOM</a:t>
            </a:r>
            <a:r>
              <a:rPr lang="en-US" sz="1400" b="0" dirty="0">
                <a:solidFill>
                  <a:srgbClr val="6600CC"/>
                </a:solidFill>
              </a:rPr>
              <a:t>, Paris, 1996.</a:t>
            </a:r>
          </a:p>
          <a:p>
            <a:pPr>
              <a:buFont typeface="Arial" pitchFamily="34" charset="0"/>
              <a:buChar char="•"/>
              <a:defRPr/>
            </a:pPr>
            <a:r>
              <a:rPr lang="fr-FR" sz="1400" b="0" i="1" dirty="0">
                <a:solidFill>
                  <a:srgbClr val="6600CC"/>
                </a:solidFill>
              </a:rPr>
              <a:t>L'aménagement de la forêt dense humide</a:t>
            </a:r>
            <a:r>
              <a:rPr lang="fr-FR" sz="1400" b="0" dirty="0">
                <a:solidFill>
                  <a:srgbClr val="6600CC"/>
                </a:solidFill>
              </a:rPr>
              <a:t>, George N. Baur, FAO, </a:t>
            </a:r>
            <a:r>
              <a:rPr lang="fr-FR" sz="1200" b="0" dirty="0">
                <a:solidFill>
                  <a:srgbClr val="6600CC"/>
                </a:solidFill>
                <a:hlinkClick r:id="rId4"/>
              </a:rPr>
              <a:t>http://www.fao.org/docrep/03500f/03500f04.htm</a:t>
            </a:r>
            <a:r>
              <a:rPr lang="fr-FR" sz="1200" b="0" dirty="0">
                <a:solidFill>
                  <a:srgbClr val="6600CC"/>
                </a:solidFill>
              </a:rPr>
              <a:t> </a:t>
            </a:r>
            <a:endParaRPr lang="en-US" sz="12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EEBBD18C-52B8-4753-9567-B0902BEF17A3}" type="slidenum">
              <a:rPr lang="fr-FR" sz="1200" b="0">
                <a:solidFill>
                  <a:schemeClr val="tx1">
                    <a:tint val="75000"/>
                  </a:schemeClr>
                </a:solidFill>
                <a:latin typeface="Times New Roman" pitchFamily="18" charset="0"/>
              </a:rPr>
              <a:pPr algn="r" fontAlgn="auto">
                <a:spcBef>
                  <a:spcPts val="0"/>
                </a:spcBef>
                <a:spcAft>
                  <a:spcPts val="0"/>
                </a:spcAft>
                <a:defRPr/>
              </a:pPr>
              <a:t>94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114300" y="1196975"/>
            <a:ext cx="89217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14) En conclusion pour la réussite des projets</a:t>
            </a:r>
          </a:p>
          <a:p>
            <a:pPr eaLnBrk="1" hangingPunct="1"/>
            <a:endParaRPr lang="fr-FR" b="0">
              <a:solidFill>
                <a:srgbClr val="6600CC"/>
              </a:solidFill>
            </a:endParaRPr>
          </a:p>
          <a:p>
            <a:pPr algn="just" eaLnBrk="1" hangingPunct="1">
              <a:buFont typeface="Arial" charset="0"/>
              <a:buChar char="•"/>
            </a:pPr>
            <a:r>
              <a:rPr lang="fr-FR" sz="1400">
                <a:solidFill>
                  <a:srgbClr val="6600CC"/>
                </a:solidFill>
              </a:rPr>
              <a:t>L’adhésion (et son appropriation) de la population au projet doit être nécessaire </a:t>
            </a:r>
            <a:r>
              <a:rPr lang="fr-FR" sz="1400" b="0">
                <a:solidFill>
                  <a:srgbClr val="6600CC"/>
                </a:solidFill>
              </a:rPr>
              <a:t>(le projet ne doit  pas être parachuté d’en haut, sans consultation de la population bénéficiaire).</a:t>
            </a:r>
          </a:p>
          <a:p>
            <a:pPr algn="just" eaLnBrk="1" hangingPunct="1">
              <a:buFont typeface="Arial" charset="0"/>
              <a:buChar char="•"/>
            </a:pPr>
            <a:r>
              <a:rPr lang="fr-FR" sz="1400" b="0">
                <a:solidFill>
                  <a:srgbClr val="6600CC"/>
                </a:solidFill>
              </a:rPr>
              <a:t>Il faut démontrer que les nouvelles techniques apportent plus d’avantages que d’inconvénients (plus de rendement sur le long terme, moins de pénibilité du travail, gains financiers), par rapports à celles existantes.</a:t>
            </a:r>
          </a:p>
          <a:p>
            <a:pPr algn="just" eaLnBrk="1" hangingPunct="1"/>
            <a:r>
              <a:rPr lang="fr-FR" sz="1400" b="0" i="1">
                <a:solidFill>
                  <a:srgbClr val="6600CC"/>
                </a:solidFill>
              </a:rPr>
              <a:t>Note : Les initiateurs du projet doivent a) prévoir que les discussions peuvent déboucher sur un projet initial différent ou bien plus ou moins « aménagé » par rapport au projet initial, b) anticiper tous ses aspects &amp; sa complexité :absence de conscience écologique _ écologie perçue comme luxe d’occidentaux _ passif colonial..  </a:t>
            </a:r>
          </a:p>
          <a:p>
            <a:pPr algn="just" eaLnBrk="1" hangingPunct="1">
              <a:buFont typeface="Arial" charset="0"/>
              <a:buChar char="•"/>
            </a:pPr>
            <a:r>
              <a:rPr lang="fr-FR" sz="1400" b="0">
                <a:solidFill>
                  <a:srgbClr val="6600CC"/>
                </a:solidFill>
              </a:rPr>
              <a:t>Durant la phrase de discussion et lors de sa réalisation, </a:t>
            </a:r>
            <a:r>
              <a:rPr lang="fr-FR" sz="1400">
                <a:solidFill>
                  <a:srgbClr val="6600CC"/>
                </a:solidFill>
              </a:rPr>
              <a:t>il faut se faire aider par des experts</a:t>
            </a:r>
            <a:r>
              <a:rPr lang="fr-FR" sz="1400" b="0">
                <a:solidFill>
                  <a:srgbClr val="6600CC"/>
                </a:solidFill>
              </a:rPr>
              <a:t> et de bons communicants.</a:t>
            </a:r>
          </a:p>
          <a:p>
            <a:pPr algn="just" eaLnBrk="1" hangingPunct="1">
              <a:buFont typeface="Arial" charset="0"/>
              <a:buChar char="•"/>
            </a:pPr>
            <a:r>
              <a:rPr lang="fr-FR" sz="1400" b="0">
                <a:solidFill>
                  <a:srgbClr val="6600CC"/>
                </a:solidFill>
              </a:rPr>
              <a:t>Le projet doit être </a:t>
            </a:r>
            <a:r>
              <a:rPr lang="fr-FR" sz="1400">
                <a:solidFill>
                  <a:srgbClr val="6600CC"/>
                </a:solidFill>
              </a:rPr>
              <a:t>suivi</a:t>
            </a:r>
            <a:r>
              <a:rPr lang="fr-FR" sz="1400" b="0">
                <a:solidFill>
                  <a:srgbClr val="6600CC"/>
                </a:solidFill>
              </a:rPr>
              <a:t> sur le long terme (le suivi = majeure partie du coût du projet).</a:t>
            </a:r>
          </a:p>
          <a:p>
            <a:pPr algn="just" eaLnBrk="1" hangingPunct="1">
              <a:buFont typeface="Arial" charset="0"/>
              <a:buChar char="•"/>
            </a:pPr>
            <a:r>
              <a:rPr lang="fr-FR" sz="1400" b="0">
                <a:solidFill>
                  <a:srgbClr val="6600CC"/>
                </a:solidFill>
              </a:rPr>
              <a:t>Pour la diffusion du projet : l’écoute attentive, la prise en compte (des doléances et idées), la patience, la persévérance, l’éducation (essaimage des nouvelles connaissances dans la population par des techniciens locaux nouvellement formés) sont nécessaires.</a:t>
            </a:r>
          </a:p>
          <a:p>
            <a:pPr algn="just" eaLnBrk="1" hangingPunct="1">
              <a:buFont typeface="Arial" charset="0"/>
              <a:buChar char="•"/>
            </a:pPr>
            <a:r>
              <a:rPr lang="fr-FR" sz="1400" b="0">
                <a:solidFill>
                  <a:srgbClr val="6600CC"/>
                </a:solidFill>
              </a:rPr>
              <a:t>Un projet de reforestation devrait s’intégrer dans un ensemble global de projets liés, pour améliorer le niveau &amp; la qualité de vie des habitants (comme des projets de développements de nouvelles cultures agricoles, nouvelles techniques agricoles intégrées, fertilisation durable des sols, nouvelles sources d’énergies durables, microcrédit, éducation, construction de maisons autonomes à bas coûts, irrigation et pompes, production d’eau potable etc.…).</a:t>
            </a:r>
          </a:p>
          <a:p>
            <a:pPr algn="just" eaLnBrk="1" hangingPunct="1">
              <a:buFont typeface="Arial" charset="0"/>
              <a:buChar char="•"/>
            </a:pPr>
            <a:r>
              <a:rPr lang="fr-FR" sz="1400" b="0">
                <a:solidFill>
                  <a:srgbClr val="6600CC"/>
                </a:solidFill>
              </a:rPr>
              <a:t>Il faut de l’argent mais </a:t>
            </a:r>
            <a:r>
              <a:rPr lang="fr-FR" sz="1400">
                <a:solidFill>
                  <a:srgbClr val="6600CC"/>
                </a:solidFill>
              </a:rPr>
              <a:t>il faut éviter de donner l’argent en direct et toute forme d’assistanat</a:t>
            </a:r>
            <a:r>
              <a:rPr lang="fr-FR" sz="1400" b="0">
                <a:solidFill>
                  <a:srgbClr val="6600CC"/>
                </a:solidFill>
              </a:rPr>
              <a:t>. Les solutions peuvent être le microcrédit (avec avance sur revenus sur 3 ans), l’apport de matériels,  une formation et un suivi continu (pour être sûr que la formation a été bien comprise). </a:t>
            </a:r>
          </a:p>
          <a:p>
            <a:pPr algn="just" eaLnBrk="1" hangingPunct="1"/>
            <a:r>
              <a:rPr lang="fr-FR" sz="1200" b="0">
                <a:solidFill>
                  <a:srgbClr val="6600CC"/>
                </a:solidFill>
              </a:rPr>
              <a:t>L’exemple d’une expérience : </a:t>
            </a:r>
            <a:r>
              <a:rPr lang="fr-FR" sz="1200" b="0" i="1">
                <a:solidFill>
                  <a:srgbClr val="6600CC"/>
                </a:solidFill>
              </a:rPr>
              <a:t>Le reboisement dans les terres arides</a:t>
            </a:r>
            <a:r>
              <a:rPr lang="fr-FR" sz="1200" b="0">
                <a:solidFill>
                  <a:srgbClr val="6600CC"/>
                </a:solidFill>
              </a:rPr>
              <a:t>, Fred R. Weber Avec Carol Stoney, Peace Corps, 1600 Wilson Boulevard, Suite 500, ARLINGTON, VA 22209, USA, </a:t>
            </a:r>
            <a:r>
              <a:rPr lang="fr-FR" sz="1200" b="0">
                <a:solidFill>
                  <a:srgbClr val="6600CC"/>
                </a:solidFill>
                <a:hlinkClick r:id="rId2"/>
              </a:rPr>
              <a:t>http://www.cd3wd.com/cd3wd_40/vita/reforest/FR/REFOREST.HTM</a:t>
            </a:r>
            <a:endParaRPr lang="fr-FR" sz="1200" b="0">
              <a:solidFill>
                <a:srgbClr val="6600CC"/>
              </a:solidFill>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7280F70-7678-4ED9-822A-5B0FC2CC028A}" type="slidenum">
              <a:rPr lang="fr-FR" sz="1200" b="0">
                <a:solidFill>
                  <a:schemeClr val="tx1">
                    <a:tint val="75000"/>
                  </a:schemeClr>
                </a:solidFill>
                <a:latin typeface="Times New Roman" pitchFamily="18" charset="0"/>
              </a:rPr>
              <a:pPr algn="r" fontAlgn="auto">
                <a:spcBef>
                  <a:spcPts val="0"/>
                </a:spcBef>
                <a:spcAft>
                  <a:spcPts val="0"/>
                </a:spcAft>
                <a:defRPr/>
              </a:pPr>
              <a:t>95</a:t>
            </a:fld>
            <a:endParaRPr lang="fr-FR" sz="1200" b="0" dirty="0">
              <a:solidFill>
                <a:schemeClr val="tx1">
                  <a:tint val="75000"/>
                </a:schemeClr>
              </a:solidFill>
              <a:latin typeface="Times New Roman" pitchFamily="18" charset="0"/>
            </a:endParaRPr>
          </a:p>
        </p:txBody>
      </p:sp>
      <p:sp>
        <p:nvSpPr>
          <p:cNvPr id="6" name="Rectangle 5"/>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 6" descr="visite_jardin_botanique_avec_les_elev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3068638"/>
            <a:ext cx="11303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Image 8" descr="fresqu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3141663"/>
            <a:ext cx="1619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ZoneTexte 9"/>
          <p:cNvSpPr txBox="1">
            <a:spLocks noChangeArrowheads="1"/>
          </p:cNvSpPr>
          <p:nvPr/>
        </p:nvSpPr>
        <p:spPr bwMode="auto">
          <a:xfrm>
            <a:off x="395288" y="4365625"/>
            <a:ext cx="149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4"/>
              </a:rPr>
              <a:t>www.blogs-afrique.info</a:t>
            </a:r>
            <a:r>
              <a:rPr lang="fr-FR" sz="1000" b="0"/>
              <a:t> </a:t>
            </a:r>
          </a:p>
        </p:txBody>
      </p:sp>
      <p:pic>
        <p:nvPicPr>
          <p:cNvPr id="95237" name="Image 11" descr="refo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375" y="30686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12" descr="premiere_greff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9700" y="3068638"/>
            <a:ext cx="1500188"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ZoneTexte 14"/>
          <p:cNvSpPr txBox="1">
            <a:spLocks noChangeArrowheads="1"/>
          </p:cNvSpPr>
          <p:nvPr/>
        </p:nvSpPr>
        <p:spPr bwMode="auto">
          <a:xfrm>
            <a:off x="3616325" y="4210050"/>
            <a:ext cx="3043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a:t>
            </a:r>
            <a:r>
              <a:rPr lang="fr-FR" sz="1000" b="0"/>
              <a:t> </a:t>
            </a:r>
            <a:r>
              <a:rPr lang="fr-FR" sz="1000" b="0">
                <a:solidFill>
                  <a:srgbClr val="6600CC"/>
                </a:solidFill>
              </a:rPr>
              <a:t>Les actions de sensibilisation auprès des jeunes et des enfants sont  très importantes</a:t>
            </a:r>
          </a:p>
        </p:txBody>
      </p:sp>
      <p:sp>
        <p:nvSpPr>
          <p:cNvPr id="95240" name="ZoneTexte 15"/>
          <p:cNvSpPr txBox="1">
            <a:spLocks noChangeArrowheads="1"/>
          </p:cNvSpPr>
          <p:nvPr/>
        </p:nvSpPr>
        <p:spPr bwMode="auto">
          <a:xfrm>
            <a:off x="6970713" y="4005263"/>
            <a:ext cx="184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000" b="0">
                <a:solidFill>
                  <a:srgbClr val="6600CC"/>
                </a:solidFill>
              </a:rPr>
              <a:t>↑</a:t>
            </a:r>
            <a:r>
              <a:rPr lang="fr-FR" sz="1000" b="0"/>
              <a:t> </a:t>
            </a:r>
            <a:r>
              <a:rPr lang="fr-FR" sz="1000" b="0">
                <a:solidFill>
                  <a:srgbClr val="6600CC"/>
                </a:solidFill>
              </a:rPr>
              <a:t>Plaquette de sensibilisation </a:t>
            </a:r>
          </a:p>
          <a:p>
            <a:pPr algn="ctr" eaLnBrk="1" hangingPunct="1"/>
            <a:r>
              <a:rPr lang="fr-FR" sz="1000" b="0">
                <a:solidFill>
                  <a:srgbClr val="6600CC"/>
                </a:solidFill>
              </a:rPr>
              <a:t>du CIRAD.</a:t>
            </a:r>
          </a:p>
        </p:txBody>
      </p:sp>
      <p:pic>
        <p:nvPicPr>
          <p:cNvPr id="95241" name="Image 16" descr="SensibilisationDeforestationCIRAD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025" y="2492375"/>
            <a:ext cx="21431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8BD4578-7CA0-46BF-B2BF-E32815F1384C}" type="slidenum">
              <a:rPr lang="fr-FR" sz="1200" b="0">
                <a:solidFill>
                  <a:schemeClr val="tx1">
                    <a:tint val="75000"/>
                  </a:schemeClr>
                </a:solidFill>
                <a:latin typeface="Times New Roman" pitchFamily="18" charset="0"/>
              </a:rPr>
              <a:pPr algn="r" fontAlgn="auto">
                <a:spcBef>
                  <a:spcPts val="0"/>
                </a:spcBef>
                <a:spcAft>
                  <a:spcPts val="0"/>
                </a:spcAft>
                <a:defRPr/>
              </a:pPr>
              <a:t>96</a:t>
            </a:fld>
            <a:endParaRPr lang="fr-FR" sz="1200" b="0" dirty="0">
              <a:solidFill>
                <a:schemeClr val="tx1">
                  <a:tint val="75000"/>
                </a:schemeClr>
              </a:solidFill>
              <a:latin typeface="Times New Roman" pitchFamily="18" charset="0"/>
            </a:endParaRPr>
          </a:p>
        </p:txBody>
      </p:sp>
      <p:sp>
        <p:nvSpPr>
          <p:cNvPr id="6" name="Rectangle 5"/>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5244" name="Picture 14" descr="IanThomsonSymposiumForetAncien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4724400"/>
            <a:ext cx="18002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5" name="Text Box 15"/>
          <p:cNvSpPr txBox="1">
            <a:spLocks noChangeArrowheads="1"/>
          </p:cNvSpPr>
          <p:nvPr/>
        </p:nvSpPr>
        <p:spPr bwMode="auto">
          <a:xfrm>
            <a:off x="179388" y="6165850"/>
            <a:ext cx="20589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Sorties en forêt </a:t>
            </a:r>
          </a:p>
          <a:p>
            <a:pPr eaLnBrk="1" hangingPunct="1"/>
            <a:r>
              <a:rPr lang="fr-FR" sz="1000" b="0">
                <a:solidFill>
                  <a:srgbClr val="6600CC"/>
                </a:solidFill>
              </a:rPr>
              <a:t>© Ressources naturelles Canada</a:t>
            </a:r>
          </a:p>
          <a:p>
            <a:pPr eaLnBrk="1" hangingPunct="1"/>
            <a:r>
              <a:rPr lang="fr-FR" sz="1000" b="0">
                <a:solidFill>
                  <a:srgbClr val="6600CC"/>
                </a:solidFill>
                <a:hlinkClick r:id="rId9"/>
              </a:rPr>
              <a:t>http://scf.rncan.gc.ca</a:t>
            </a:r>
            <a:r>
              <a:rPr lang="fr-FR" sz="1000" b="0">
                <a:solidFill>
                  <a:srgbClr val="6600CC"/>
                </a:solidFill>
              </a:rPr>
              <a:t> </a:t>
            </a:r>
          </a:p>
        </p:txBody>
      </p:sp>
      <p:sp>
        <p:nvSpPr>
          <p:cNvPr id="95246" name="Text Box 16"/>
          <p:cNvSpPr txBox="1">
            <a:spLocks noChangeArrowheads="1"/>
          </p:cNvSpPr>
          <p:nvPr/>
        </p:nvSpPr>
        <p:spPr bwMode="auto">
          <a:xfrm>
            <a:off x="0" y="1268413"/>
            <a:ext cx="4386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15) Annexe: Actions de sensibilisation</a:t>
            </a:r>
          </a:p>
        </p:txBody>
      </p:sp>
      <p:sp>
        <p:nvSpPr>
          <p:cNvPr id="95247" name="Text Box 17"/>
          <p:cNvSpPr txBox="1">
            <a:spLocks noChangeArrowheads="1"/>
          </p:cNvSpPr>
          <p:nvPr/>
        </p:nvSpPr>
        <p:spPr bwMode="auto">
          <a:xfrm>
            <a:off x="2411413" y="6165850"/>
            <a:ext cx="4619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a:t>
            </a:r>
            <a:r>
              <a:rPr lang="fr-FR" sz="1000" b="0"/>
              <a:t> </a:t>
            </a:r>
            <a:r>
              <a:rPr lang="fr-FR" sz="1000" b="0">
                <a:solidFill>
                  <a:srgbClr val="6600CC"/>
                </a:solidFill>
              </a:rPr>
              <a:t>Action de sensibilisation sur l'environnement et les dégâts de la déforestation </a:t>
            </a:r>
          </a:p>
          <a:p>
            <a:pPr algn="just" eaLnBrk="1" hangingPunct="1"/>
            <a:r>
              <a:rPr lang="fr-FR" sz="1000" b="0">
                <a:solidFill>
                  <a:srgbClr val="6600CC"/>
                </a:solidFill>
              </a:rPr>
              <a:t>de la marque de vêtements </a:t>
            </a:r>
            <a:r>
              <a:rPr lang="fr-FR" sz="1000" b="0">
                <a:solidFill>
                  <a:srgbClr val="6600CC"/>
                </a:solidFill>
                <a:hlinkClick r:id="rId10"/>
              </a:rPr>
              <a:t>Pull and the Bear</a:t>
            </a:r>
            <a:r>
              <a:rPr lang="fr-FR" sz="1000" b="0">
                <a:solidFill>
                  <a:srgbClr val="6600CC"/>
                </a:solidFill>
              </a:rPr>
              <a:t> pour un projet de reforestation </a:t>
            </a:r>
          </a:p>
          <a:p>
            <a:pPr algn="just" eaLnBrk="1" hangingPunct="1"/>
            <a:r>
              <a:rPr lang="fr-FR" sz="1000" b="0">
                <a:solidFill>
                  <a:srgbClr val="6600CC"/>
                </a:solidFill>
              </a:rPr>
              <a:t>en Sierra Gorda  (Mexique), via un jeu vidéo.</a:t>
            </a:r>
          </a:p>
        </p:txBody>
      </p:sp>
      <p:pic>
        <p:nvPicPr>
          <p:cNvPr id="95248" name="Picture 18" descr="Sans-titre-1_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9975" y="4724400"/>
            <a:ext cx="23050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19" descr="Sans-titre-2_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9338" y="4724400"/>
            <a:ext cx="23050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20" descr="20123716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3813" y="4429125"/>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1" name="Text Box 21"/>
          <p:cNvSpPr txBox="1">
            <a:spLocks noChangeArrowheads="1"/>
          </p:cNvSpPr>
          <p:nvPr/>
        </p:nvSpPr>
        <p:spPr bwMode="auto">
          <a:xfrm>
            <a:off x="7272338" y="5516563"/>
            <a:ext cx="18716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cs typeface="Arial" charset="0"/>
              </a:rPr>
              <a:t>↑</a:t>
            </a:r>
            <a:r>
              <a:rPr lang="fr-FR" sz="1000" b="0">
                <a:solidFill>
                  <a:srgbClr val="6600CC"/>
                </a:solidFill>
              </a:rPr>
              <a:t> Kit nature "</a:t>
            </a:r>
            <a:r>
              <a:rPr lang="fr-FR" sz="1000" b="0" i="1">
                <a:solidFill>
                  <a:srgbClr val="6600CC"/>
                </a:solidFill>
              </a:rPr>
              <a:t>la forêt de Robin le Lutin</a:t>
            </a:r>
            <a:r>
              <a:rPr lang="fr-FR" sz="1000" b="0">
                <a:solidFill>
                  <a:srgbClr val="6600CC"/>
                </a:solidFill>
              </a:rPr>
              <a:t>" proposé par l’Office National des Forêts aux enseignants, pour sensibiliser à la protection de l’environnement dès la maternelle. </a:t>
            </a:r>
          </a:p>
        </p:txBody>
      </p:sp>
      <p:pic>
        <p:nvPicPr>
          <p:cNvPr id="95252" name="Picture 23" descr="Bilan_du_reboisement_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84663" y="1196975"/>
            <a:ext cx="208756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3" name="Text Box 24"/>
          <p:cNvSpPr txBox="1">
            <a:spLocks noChangeArrowheads="1"/>
          </p:cNvSpPr>
          <p:nvPr/>
        </p:nvSpPr>
        <p:spPr bwMode="auto">
          <a:xfrm>
            <a:off x="1835150" y="1773238"/>
            <a:ext cx="2519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Replantation de  6302000 pousses de palétuviers sur 1200 ha en 43 jours par 11000 villageois  pour restaurer la mangrove en Casamance, après une sensibilisation ayant touché 32500 personnes.Source: </a:t>
            </a:r>
            <a:r>
              <a:rPr lang="fr-FR" sz="1000" b="0">
                <a:hlinkClick r:id="rId15"/>
              </a:rPr>
              <a:t>www.oceanium.org</a:t>
            </a:r>
            <a:r>
              <a:rPr lang="fr-FR" sz="1000" b="0"/>
              <a:t> </a:t>
            </a:r>
            <a:r>
              <a:rPr lang="fr-FR" sz="1000" b="0">
                <a:solidFill>
                  <a:srgbClr val="6600CC"/>
                </a:solidFill>
                <a:cs typeface="Arial" charset="0"/>
              </a:rPr>
              <a:t>→</a:t>
            </a:r>
          </a:p>
        </p:txBody>
      </p:sp>
      <p:pic>
        <p:nvPicPr>
          <p:cNvPr id="95254" name="Picture 25" descr="arton64-b414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163" y="1700213"/>
            <a:ext cx="976312"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5" name="Text Box 26"/>
          <p:cNvSpPr txBox="1">
            <a:spLocks noChangeArrowheads="1"/>
          </p:cNvSpPr>
          <p:nvPr/>
        </p:nvSpPr>
        <p:spPr bwMode="auto">
          <a:xfrm>
            <a:off x="0" y="1989138"/>
            <a:ext cx="8270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900" b="0">
                <a:solidFill>
                  <a:srgbClr val="6600CC"/>
                </a:solidFill>
              </a:rPr>
              <a:t>Sorties de</a:t>
            </a:r>
          </a:p>
          <a:p>
            <a:pPr algn="r" eaLnBrk="1" hangingPunct="1"/>
            <a:r>
              <a:rPr lang="fr-FR" sz="900" b="0">
                <a:solidFill>
                  <a:srgbClr val="6600CC"/>
                </a:solidFill>
              </a:rPr>
              <a:t>découverte en </a:t>
            </a:r>
          </a:p>
          <a:p>
            <a:pPr algn="r" eaLnBrk="1" hangingPunct="1"/>
            <a:r>
              <a:rPr lang="fr-FR" sz="900" b="0">
                <a:solidFill>
                  <a:srgbClr val="6600CC"/>
                </a:solidFill>
              </a:rPr>
              <a:t>Forêt pour les jeunes </a:t>
            </a:r>
            <a:r>
              <a:rPr lang="fr-FR" sz="900" b="0">
                <a:solidFill>
                  <a:srgbClr val="6600CC"/>
                </a:solidFill>
                <a:cs typeface="Arial" charset="0"/>
              </a:rPr>
              <a:t>→</a:t>
            </a:r>
          </a:p>
        </p:txBody>
      </p:sp>
      <p:pic>
        <p:nvPicPr>
          <p:cNvPr id="95256" name="Picture 27" descr="protege-la-planete-avec-mia-et-le-migou1_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67625" y="1196975"/>
            <a:ext cx="133191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7" name="Text Box 28"/>
          <p:cNvSpPr txBox="1">
            <a:spLocks noChangeArrowheads="1"/>
          </p:cNvSpPr>
          <p:nvPr/>
        </p:nvSpPr>
        <p:spPr bwMode="auto">
          <a:xfrm>
            <a:off x="6443663" y="1196975"/>
            <a:ext cx="1152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Protège la planète avec Mia, Milan jeunesse 2008, pour sensibiliser les enfants aux problèmes écologiques </a:t>
            </a:r>
            <a:r>
              <a:rPr lang="fr-FR" sz="1000" b="0">
                <a:solidFill>
                  <a:srgbClr val="6600CC"/>
                </a:solidFill>
                <a:cs typeface="Arial"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93E6D67-BB76-4356-A3E1-4871A328006A}" type="slidenum">
              <a:rPr lang="fr-FR" sz="1200" b="0">
                <a:solidFill>
                  <a:schemeClr val="tx1">
                    <a:tint val="75000"/>
                  </a:schemeClr>
                </a:solidFill>
                <a:latin typeface="Times New Roman" pitchFamily="18" charset="0"/>
              </a:rPr>
              <a:pPr algn="r" fontAlgn="auto">
                <a:spcBef>
                  <a:spcPts val="0"/>
                </a:spcBef>
                <a:spcAft>
                  <a:spcPts val="0"/>
                </a:spcAft>
                <a:defRPr/>
              </a:pPr>
              <a:t>97</a:t>
            </a:fld>
            <a:endParaRPr lang="fr-FR" sz="1200" b="0" dirty="0">
              <a:solidFill>
                <a:schemeClr val="tx1">
                  <a:tint val="75000"/>
                </a:schemeClr>
              </a:solidFill>
              <a:latin typeface="Times New Roman" pitchFamily="18" charset="0"/>
            </a:endParaRPr>
          </a:p>
        </p:txBody>
      </p:sp>
      <p:sp>
        <p:nvSpPr>
          <p:cNvPr id="5" name="Rectangle 4"/>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96260" name="Text Box 16"/>
          <p:cNvSpPr txBox="1">
            <a:spLocks noChangeArrowheads="1"/>
          </p:cNvSpPr>
          <p:nvPr/>
        </p:nvSpPr>
        <p:spPr bwMode="auto">
          <a:xfrm>
            <a:off x="0" y="1268413"/>
            <a:ext cx="5454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15) Annexe : Actions de sensibilisation (suite)</a:t>
            </a:r>
            <a:endParaRPr lang="fr-FR" b="0">
              <a:solidFill>
                <a:srgbClr val="6600CC"/>
              </a:solidFill>
            </a:endParaRPr>
          </a:p>
          <a:p>
            <a:pPr eaLnBrk="1" hangingPunct="1"/>
            <a:endParaRPr lang="fr-FR" b="0">
              <a:solidFill>
                <a:srgbClr val="6600CC"/>
              </a:solidFill>
            </a:endParaRPr>
          </a:p>
          <a:p>
            <a:pPr eaLnBrk="1" hangingPunct="1"/>
            <a:r>
              <a:rPr lang="fr-FR">
                <a:solidFill>
                  <a:srgbClr val="6600CC"/>
                </a:solidFill>
              </a:rPr>
              <a:t>Actions des grandes ONG (Greenpeace, VVF …)</a:t>
            </a:r>
          </a:p>
        </p:txBody>
      </p:sp>
      <p:pic>
        <p:nvPicPr>
          <p:cNvPr id="96261" name="Image 7" descr="amazonie_protest_432_31012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2357438"/>
            <a:ext cx="329247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Image 10" descr="zerodesforestat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875" y="1643063"/>
            <a:ext cx="3048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ZoneTexte 11"/>
          <p:cNvSpPr txBox="1">
            <a:spLocks noChangeArrowheads="1"/>
          </p:cNvSpPr>
          <p:nvPr/>
        </p:nvSpPr>
        <p:spPr bwMode="auto">
          <a:xfrm>
            <a:off x="4286250" y="3714750"/>
            <a:ext cx="471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a) Des activistes de Greenpeace, accompagnés de leaders des communautés de Porto de Moz, dans l'Etat du Para, en pleine forêt tropicale brésilienne ont placé un immense bœuf gonflable dans une réserve forestière qui a récemment été illégalement détruite pour y implanter de l'élevage bovin intensif </a:t>
            </a:r>
            <a:r>
              <a:rPr lang="fr-FR" sz="1200" b="0">
                <a:solidFill>
                  <a:srgbClr val="6600CC"/>
                </a:solidFill>
                <a:sym typeface="Symbol" pitchFamily="18" charset="2"/>
              </a:rPr>
              <a:t></a:t>
            </a:r>
            <a:r>
              <a:rPr lang="fr-FR" sz="1200" b="0">
                <a:solidFill>
                  <a:srgbClr val="6600CC"/>
                </a:solidFill>
              </a:rPr>
              <a:t>.</a:t>
            </a:r>
          </a:p>
        </p:txBody>
      </p:sp>
      <p:sp>
        <p:nvSpPr>
          <p:cNvPr id="96264" name="ZoneTexte 13"/>
          <p:cNvSpPr txBox="1">
            <a:spLocks noChangeArrowheads="1"/>
          </p:cNvSpPr>
          <p:nvPr/>
        </p:nvSpPr>
        <p:spPr bwMode="auto">
          <a:xfrm>
            <a:off x="142875" y="6500813"/>
            <a:ext cx="6119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d)</a:t>
            </a:r>
            <a:r>
              <a:rPr lang="fr-FR" sz="1000" b="0">
                <a:solidFill>
                  <a:srgbClr val="6600CC"/>
                </a:solidFill>
              </a:rPr>
              <a:t> </a:t>
            </a:r>
            <a:r>
              <a:rPr lang="en-US" sz="1000" b="0" i="1">
                <a:hlinkClick r:id="rId4"/>
              </a:rPr>
              <a:t>Campagne “Save Paper, Save the Planet” WWF Dannemarck - Agence Saatchi &amp; Saatchi A/S - 2007</a:t>
            </a:r>
            <a:endParaRPr lang="fr-FR" sz="1000" b="0">
              <a:solidFill>
                <a:srgbClr val="6600CC"/>
              </a:solidFill>
            </a:endParaRPr>
          </a:p>
        </p:txBody>
      </p:sp>
      <p:pic>
        <p:nvPicPr>
          <p:cNvPr id="96265" name="Image 14" descr="deforestation-amazonie_crime_s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2357438"/>
            <a:ext cx="202723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Image 15" descr="tarzan-wwf-thum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38" y="4786313"/>
            <a:ext cx="25717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ZoneTexte 16"/>
          <p:cNvSpPr txBox="1">
            <a:spLocks noChangeArrowheads="1"/>
          </p:cNvSpPr>
          <p:nvPr/>
        </p:nvSpPr>
        <p:spPr bwMode="auto">
          <a:xfrm>
            <a:off x="4000500" y="4857750"/>
            <a:ext cx="22145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b) Campagne du WWF contre la déforestation, parue sous la forme d’un film publicitaire en 2009 </a:t>
            </a:r>
            <a:r>
              <a:rPr lang="fr-FR" sz="1200" b="0">
                <a:solidFill>
                  <a:srgbClr val="6600CC"/>
                </a:solidFill>
                <a:sym typeface="Symbol" pitchFamily="18" charset="2"/>
              </a:rPr>
              <a:t></a:t>
            </a:r>
          </a:p>
          <a:p>
            <a:pPr algn="r"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c) Pétitions ultimatum climatique de Greenpeace, en 2009.</a:t>
            </a:r>
            <a:endParaRPr lang="fr-FR" sz="1200" b="0">
              <a:solidFill>
                <a:srgbClr val="6600CC"/>
              </a:solidFill>
            </a:endParaRPr>
          </a:p>
        </p:txBody>
      </p:sp>
      <p:pic>
        <p:nvPicPr>
          <p:cNvPr id="96268" name="Image 17" descr="_wwfpaperdispenser-thum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75" y="4643438"/>
            <a:ext cx="34290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C52CA81-EB3B-4A7B-A412-C53130DDBCC2}" type="slidenum">
              <a:rPr lang="fr-FR" sz="1200" b="0">
                <a:solidFill>
                  <a:schemeClr val="tx1">
                    <a:tint val="75000"/>
                  </a:schemeClr>
                </a:solidFill>
                <a:latin typeface="Times New Roman" pitchFamily="18" charset="0"/>
              </a:rPr>
              <a:pPr algn="r" fontAlgn="auto">
                <a:spcBef>
                  <a:spcPts val="0"/>
                </a:spcBef>
                <a:spcAft>
                  <a:spcPts val="0"/>
                </a:spcAft>
                <a:defRPr/>
              </a:pPr>
              <a:t>98</a:t>
            </a:fld>
            <a:endParaRPr lang="fr-FR" sz="1200" b="0" dirty="0">
              <a:solidFill>
                <a:schemeClr val="tx1">
                  <a:tint val="75000"/>
                </a:schemeClr>
              </a:solidFill>
              <a:latin typeface="Times New Roman" pitchFamily="18" charset="0"/>
            </a:endParaRPr>
          </a:p>
        </p:txBody>
      </p:sp>
      <p:sp>
        <p:nvSpPr>
          <p:cNvPr id="3" name="Rectangle 2"/>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97284" name="Text Box 16"/>
          <p:cNvSpPr txBox="1">
            <a:spLocks noChangeArrowheads="1"/>
          </p:cNvSpPr>
          <p:nvPr/>
        </p:nvSpPr>
        <p:spPr bwMode="auto">
          <a:xfrm>
            <a:off x="0" y="1268413"/>
            <a:ext cx="8964613"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15) Annexe : Actions de sensibilisation (suite)</a:t>
            </a:r>
            <a:endParaRPr lang="fr-FR" b="0" dirty="0">
              <a:solidFill>
                <a:srgbClr val="6600CC"/>
              </a:solidFill>
            </a:endParaRPr>
          </a:p>
          <a:p>
            <a:pPr eaLnBrk="1" hangingPunct="1"/>
            <a:endParaRPr lang="fr-FR" b="0" dirty="0">
              <a:solidFill>
                <a:srgbClr val="6600CC"/>
              </a:solidFill>
            </a:endParaRPr>
          </a:p>
          <a:p>
            <a:pPr eaLnBrk="1" hangingPunct="1"/>
            <a:r>
              <a:rPr lang="fr-FR" b="0" dirty="0">
                <a:solidFill>
                  <a:srgbClr val="6600CC"/>
                </a:solidFill>
              </a:rPr>
              <a:t>Exemples d’actions de sensibilisation : </a:t>
            </a:r>
          </a:p>
          <a:p>
            <a:pPr algn="just" eaLnBrk="1" hangingPunct="1">
              <a:buFontTx/>
              <a:buAutoNum type="alphaLcParenR"/>
            </a:pPr>
            <a:r>
              <a:rPr lang="fr-FR" b="0" dirty="0">
                <a:solidFill>
                  <a:srgbClr val="6600CC"/>
                </a:solidFill>
              </a:rPr>
              <a:t>Par le recours à des astuces : un agriculteur malgache a réussi à convertir d’autres agriculteurs locaux à la culture d’arbres (comme le </a:t>
            </a:r>
            <a:r>
              <a:rPr lang="fr-FR" b="0" i="1" dirty="0" err="1">
                <a:solidFill>
                  <a:srgbClr val="6600CC"/>
                </a:solidFill>
              </a:rPr>
              <a:t>katrafay</a:t>
            </a:r>
            <a:r>
              <a:rPr lang="fr-FR" b="0" dirty="0">
                <a:solidFill>
                  <a:srgbClr val="6600CC"/>
                </a:solidFill>
              </a:rPr>
              <a:t>) à huiles essentielles (très rémunératrices) et de cultiver des plants de haricots entre les rangées de ces arbres. Normalement, les agriculteurs ont recourt à la culture sur brûlis (le « </a:t>
            </a:r>
            <a:r>
              <a:rPr lang="fr-FR" b="0" dirty="0" err="1">
                <a:solidFill>
                  <a:srgbClr val="6600CC"/>
                </a:solidFill>
              </a:rPr>
              <a:t>tavy</a:t>
            </a:r>
            <a:r>
              <a:rPr lang="fr-FR" b="0" dirty="0">
                <a:solidFill>
                  <a:srgbClr val="6600CC"/>
                </a:solidFill>
              </a:rPr>
              <a:t> »), mais par peur de brûler leurs arbres précieux, ils ont adopté la technique du compostage que leur a enseigné cet agriculteur.</a:t>
            </a:r>
          </a:p>
          <a:p>
            <a:pPr algn="just" eaLnBrk="1" hangingPunct="1">
              <a:buFontTx/>
              <a:buAutoNum type="alphaLcParenR"/>
            </a:pPr>
            <a:r>
              <a:rPr lang="fr-FR" sz="1400" b="0" dirty="0">
                <a:solidFill>
                  <a:srgbClr val="6600CC"/>
                </a:solidFill>
              </a:rPr>
              <a:t>Le père Emeric, à </a:t>
            </a:r>
            <a:r>
              <a:rPr lang="fr-FR" sz="1400" b="0" dirty="0" err="1">
                <a:solidFill>
                  <a:srgbClr val="6600CC"/>
                </a:solidFill>
              </a:rPr>
              <a:t>Vohipeno</a:t>
            </a:r>
            <a:r>
              <a:rPr lang="fr-FR" sz="1400" b="0" dirty="0">
                <a:solidFill>
                  <a:srgbClr val="6600CC"/>
                </a:solidFill>
              </a:rPr>
              <a:t>, et le Père Pedro (tous les deux à Madagascar) font appel à leur sens moral : « </a:t>
            </a:r>
            <a:r>
              <a:rPr lang="fr-FR" sz="1400" b="0" i="1" dirty="0">
                <a:solidFill>
                  <a:srgbClr val="6600CC"/>
                </a:solidFill>
              </a:rPr>
              <a:t>que restera-t-il quand vous aurez détruit toute la nature dont vous vous nourrissez ?</a:t>
            </a:r>
            <a:r>
              <a:rPr lang="fr-FR" sz="1400" b="0" dirty="0">
                <a:solidFill>
                  <a:srgbClr val="6600CC"/>
                </a:solidFill>
              </a:rPr>
              <a:t> », « </a:t>
            </a:r>
            <a:r>
              <a:rPr lang="fr-FR" sz="1400" b="0" i="1" dirty="0">
                <a:solidFill>
                  <a:srgbClr val="6600CC"/>
                </a:solidFill>
              </a:rPr>
              <a:t>que laisserez-vous à vos enfants ? Une terre dévastée ? </a:t>
            </a:r>
            <a:r>
              <a:rPr lang="fr-FR" sz="1400" b="0" dirty="0">
                <a:solidFill>
                  <a:srgbClr val="6600CC"/>
                </a:solidFill>
              </a:rPr>
              <a:t>»,  « </a:t>
            </a:r>
            <a:r>
              <a:rPr lang="fr-FR" sz="1400" b="0" i="1" dirty="0">
                <a:solidFill>
                  <a:srgbClr val="6600CC"/>
                </a:solidFill>
              </a:rPr>
              <a:t>la surface de l’île [Madagascar] et des forêts ne sont pas illimitées. A force de les détruire, il n’y en aura plus </a:t>
            </a:r>
            <a:r>
              <a:rPr lang="fr-FR" sz="1400" b="0" dirty="0">
                <a:solidFill>
                  <a:srgbClr val="6600CC"/>
                </a:solidFill>
              </a:rPr>
              <a:t>». « </a:t>
            </a:r>
            <a:r>
              <a:rPr lang="fr-FR" sz="1400" b="0" i="1" dirty="0">
                <a:solidFill>
                  <a:srgbClr val="6600CC"/>
                </a:solidFill>
              </a:rPr>
              <a:t>il faut réparer la nature [en </a:t>
            </a:r>
            <a:r>
              <a:rPr lang="fr-FR" sz="1400" b="0" i="1" dirty="0" err="1">
                <a:solidFill>
                  <a:srgbClr val="6600CC"/>
                </a:solidFill>
              </a:rPr>
              <a:t>reforestant</a:t>
            </a:r>
            <a:r>
              <a:rPr lang="fr-FR" sz="1400" b="0" i="1" dirty="0">
                <a:solidFill>
                  <a:srgbClr val="6600CC"/>
                </a:solidFill>
              </a:rPr>
              <a:t>]</a:t>
            </a:r>
            <a:r>
              <a:rPr lang="fr-FR" sz="1400" b="0" dirty="0">
                <a:solidFill>
                  <a:srgbClr val="6600CC"/>
                </a:solidFill>
              </a:rPr>
              <a:t> ». « </a:t>
            </a:r>
            <a:r>
              <a:rPr lang="fr-FR" sz="1400" b="0" i="1" dirty="0">
                <a:solidFill>
                  <a:srgbClr val="6600CC"/>
                </a:solidFill>
              </a:rPr>
              <a:t>A chaque arbre que vous couper, vous devez replanter plusieurs arbres. Apprenez à le faire à chaque fois</a:t>
            </a:r>
            <a:r>
              <a:rPr lang="fr-FR" sz="1400" b="0" dirty="0">
                <a:solidFill>
                  <a:srgbClr val="6600CC"/>
                </a:solidFill>
              </a:rPr>
              <a:t> ».</a:t>
            </a:r>
          </a:p>
        </p:txBody>
      </p:sp>
      <p:pic>
        <p:nvPicPr>
          <p:cNvPr id="97285" name="Picture 8" descr="250px-Bolivia-Deforestation-E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941888"/>
            <a:ext cx="25749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9"/>
          <p:cNvSpPr txBox="1">
            <a:spLocks noChangeArrowheads="1"/>
          </p:cNvSpPr>
          <p:nvPr/>
        </p:nvSpPr>
        <p:spPr bwMode="auto">
          <a:xfrm>
            <a:off x="2843213" y="4941888"/>
            <a:ext cx="61198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cs typeface="Arial" charset="0"/>
              </a:rPr>
              <a:t>← </a:t>
            </a:r>
            <a:r>
              <a:rPr lang="fr-FR" sz="1200">
                <a:solidFill>
                  <a:srgbClr val="6600CC"/>
                </a:solidFill>
              </a:rPr>
              <a:t>L’évolution en étoile de la déforestation, à partir des routes et des centres d’exploitation forestière</a:t>
            </a:r>
            <a:r>
              <a:rPr lang="fr-FR" sz="1200" b="0">
                <a:solidFill>
                  <a:srgbClr val="6600CC"/>
                </a:solidFill>
                <a:cs typeface="Arial" charset="0"/>
              </a:rPr>
              <a:t>. </a:t>
            </a:r>
            <a:r>
              <a:rPr lang="fr-FR" sz="1200" b="0">
                <a:solidFill>
                  <a:srgbClr val="6600CC"/>
                </a:solidFill>
              </a:rPr>
              <a:t>Le projet </a:t>
            </a:r>
            <a:r>
              <a:rPr lang="fr-FR" sz="1200" b="0" i="1">
                <a:solidFill>
                  <a:srgbClr val="6600CC"/>
                </a:solidFill>
              </a:rPr>
              <a:t>Tierras Bajas</a:t>
            </a:r>
            <a:r>
              <a:rPr lang="fr-FR" sz="1200" b="0">
                <a:solidFill>
                  <a:srgbClr val="6600CC"/>
                </a:solidFill>
              </a:rPr>
              <a:t> en </a:t>
            </a:r>
            <a:r>
              <a:rPr lang="fr-FR" sz="1200" b="0">
                <a:solidFill>
                  <a:srgbClr val="6600CC"/>
                </a:solidFill>
                <a:hlinkClick r:id="rId3" tooltip="Bolivie"/>
              </a:rPr>
              <a:t>Bolivie</a:t>
            </a:r>
            <a:r>
              <a:rPr lang="fr-FR" sz="1200" b="0">
                <a:solidFill>
                  <a:srgbClr val="6600CC"/>
                </a:solidFill>
              </a:rPr>
              <a:t> (2001) a cherché à conserver autour des cultures, de soja notamment, un maillage de </a:t>
            </a:r>
            <a:r>
              <a:rPr lang="fr-FR" sz="1200" b="0" i="1">
                <a:solidFill>
                  <a:srgbClr val="6600CC"/>
                </a:solidFill>
                <a:hlinkClick r:id="rId4" tooltip="Corridors biologiques"/>
              </a:rPr>
              <a:t>corridors biologiques</a:t>
            </a:r>
            <a:r>
              <a:rPr lang="fr-FR" sz="1200" b="0">
                <a:solidFill>
                  <a:srgbClr val="6600CC"/>
                </a:solidFill>
              </a:rPr>
              <a:t> forestiers (à vérifier). Source : </a:t>
            </a:r>
            <a:r>
              <a:rPr lang="fr-FR" sz="1200" b="0" i="1">
                <a:solidFill>
                  <a:srgbClr val="6600CC"/>
                </a:solidFill>
              </a:rPr>
              <a:t>Clearance and Fragmentation of Tropical Deciduous Forest in Tierras Bajas, Santa Cruz, Bolivia</a:t>
            </a:r>
            <a:r>
              <a:rPr lang="fr-FR" sz="1200" b="0">
                <a:solidFill>
                  <a:srgbClr val="6600CC"/>
                </a:solidFill>
              </a:rPr>
              <a:t>, M.L. Steiningger, C.J. Tucker, P. Ersts, T.J. Killeen, Z. Villegas ans S.B. Hecht, Conservation Biology, Page 856-866, Volume 15, n°4, August 2001, </a:t>
            </a:r>
            <a:r>
              <a:rPr lang="fr-FR" sz="1200" b="0">
                <a:hlinkClick r:id="rId5"/>
              </a:rPr>
              <a:t>http://www.jstor.org/pss/3061306</a:t>
            </a:r>
            <a:r>
              <a:rPr lang="fr-FR" sz="1200" b="0">
                <a:solidFill>
                  <a:srgbClr val="6600CC"/>
                </a:solidFill>
              </a:rPr>
              <a:t>  © Photo Nasa / Earth observatory.</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14C0F46-DCDB-45E5-B7B7-8F832AF2B689}" type="slidenum">
              <a:rPr lang="fr-FR" sz="1200" b="0">
                <a:solidFill>
                  <a:schemeClr val="tx1">
                    <a:tint val="75000"/>
                  </a:schemeClr>
                </a:solidFill>
                <a:latin typeface="Times New Roman" pitchFamily="18" charset="0"/>
              </a:rPr>
              <a:pPr algn="r" fontAlgn="auto">
                <a:spcBef>
                  <a:spcPts val="0"/>
                </a:spcBef>
                <a:spcAft>
                  <a:spcPts val="0"/>
                </a:spcAft>
                <a:defRPr/>
              </a:pPr>
              <a:t>99</a:t>
            </a:fld>
            <a:endParaRPr lang="fr-FR" sz="1200" b="0" dirty="0">
              <a:solidFill>
                <a:schemeClr val="tx1">
                  <a:tint val="75000"/>
                </a:schemeClr>
              </a:solidFill>
              <a:latin typeface="Times New Roman" pitchFamily="18" charset="0"/>
            </a:endParaRPr>
          </a:p>
        </p:txBody>
      </p:sp>
      <p:sp>
        <p:nvSpPr>
          <p:cNvPr id="98308" name="Espace réservé du contenu 1"/>
          <p:cNvSpPr>
            <a:spLocks/>
          </p:cNvSpPr>
          <p:nvPr/>
        </p:nvSpPr>
        <p:spPr bwMode="auto">
          <a:xfrm>
            <a:off x="179388" y="1052513"/>
            <a:ext cx="8821737"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a:t>
            </a:r>
          </a:p>
          <a:p>
            <a:pPr algn="just" defTabSz="912813"/>
            <a:endParaRPr lang="fr-FR" b="0">
              <a:solidFill>
                <a:srgbClr val="660066"/>
              </a:solidFill>
              <a:latin typeface="Calibri" pitchFamily="34" charset="0"/>
            </a:endParaRPr>
          </a:p>
          <a:p>
            <a:pPr algn="just" defTabSz="912813">
              <a:buFont typeface="Arial" charset="0"/>
              <a:buChar char="•"/>
            </a:pPr>
            <a:r>
              <a:rPr lang="fr-FR" b="0">
                <a:solidFill>
                  <a:srgbClr val="660066"/>
                </a:solidFill>
                <a:cs typeface="Arial" charset="0"/>
              </a:rPr>
              <a:t>La mangrove est la forêt de palétuviers poussant en eau saumâtre. Celle-ci aide à fixer les rivages contre l’érosion, à régénérer les alevins. Or, celle-ci est menacée par la coupe de bois pour le chauffage (pour le fumage du poisson etc. …).</a:t>
            </a:r>
          </a:p>
          <a:p>
            <a:pPr algn="just" defTabSz="912813">
              <a:buFont typeface="Arial" charset="0"/>
              <a:buChar char="•"/>
            </a:pPr>
            <a:r>
              <a:rPr lang="fr-FR" b="0">
                <a:solidFill>
                  <a:srgbClr val="660066"/>
                </a:solidFill>
                <a:cs typeface="Arial" charset="0"/>
              </a:rPr>
              <a:t>Elles occupent 0,5% des forêts mondiales.</a:t>
            </a:r>
          </a:p>
          <a:p>
            <a:pPr algn="just" defTabSz="912813">
              <a:buFont typeface="Arial" charset="0"/>
              <a:buChar char="•"/>
            </a:pPr>
            <a:r>
              <a:rPr lang="fr-FR">
                <a:solidFill>
                  <a:srgbClr val="FF0000"/>
                </a:solidFill>
                <a:cs typeface="Arial" charset="0"/>
              </a:rPr>
              <a:t>Entre 1980 &amp; 2005, 20% des mangrove ont été détruites, ne représentant plus que 15,2 millions d’hectares. </a:t>
            </a:r>
            <a:r>
              <a:rPr lang="fr-FR" sz="1200" b="0">
                <a:solidFill>
                  <a:srgbClr val="FF0000"/>
                </a:solidFill>
                <a:cs typeface="Arial" charset="0"/>
              </a:rPr>
              <a:t>Source : </a:t>
            </a:r>
            <a:r>
              <a:rPr lang="en-US" sz="1200" b="0" i="1">
                <a:solidFill>
                  <a:srgbClr val="FF0000"/>
                </a:solidFill>
                <a:cs typeface="Arial" charset="0"/>
              </a:rPr>
              <a:t>Loss of mangroves alarming, 20 percent of mangrove area destroyed since 1980 – rate of loss slowing</a:t>
            </a:r>
            <a:r>
              <a:rPr lang="en-US" sz="1200" b="0">
                <a:solidFill>
                  <a:srgbClr val="FF0000"/>
                </a:solidFill>
                <a:cs typeface="Arial" charset="0"/>
              </a:rPr>
              <a:t>, FAO, 31 January 2008, Rome</a:t>
            </a:r>
            <a:r>
              <a:rPr lang="fr-FR" b="0">
                <a:solidFill>
                  <a:srgbClr val="FF0000"/>
                </a:solidFill>
                <a:cs typeface="Arial" charset="0"/>
              </a:rPr>
              <a:t>.</a:t>
            </a:r>
            <a:endParaRPr lang="fr-FR" b="0">
              <a:solidFill>
                <a:srgbClr val="660066"/>
              </a:solidFill>
              <a:cs typeface="Arial" charset="0"/>
            </a:endParaRPr>
          </a:p>
          <a:p>
            <a:pPr algn="just" defTabSz="912813">
              <a:buFont typeface="Symbol" pitchFamily="18" charset="2"/>
              <a:buChar char="Þ"/>
            </a:pPr>
            <a:r>
              <a:rPr lang="fr-FR" b="0">
                <a:solidFill>
                  <a:srgbClr val="660066"/>
                </a:solidFill>
                <a:cs typeface="Arial" charset="0"/>
              </a:rPr>
              <a:t> Heureusement, il y a des expérience réussies de replantation de mangrove :   projet Manzanar, du scientifique américain Gordon H. Sato, de plantations de mangroves le long de la Mer Rouge, en </a:t>
            </a:r>
            <a:r>
              <a:rPr lang="fr-FR">
                <a:solidFill>
                  <a:srgbClr val="660066"/>
                </a:solidFill>
                <a:cs typeface="Arial" charset="0"/>
              </a:rPr>
              <a:t>Erythrée</a:t>
            </a:r>
            <a:r>
              <a:rPr lang="fr-FR" b="0">
                <a:solidFill>
                  <a:srgbClr val="660066"/>
                </a:solidFill>
                <a:cs typeface="Arial" charset="0"/>
              </a:rPr>
              <a:t>, afin de fournir tout au long de l’année de la nourriture au bétail des habitants locaux, </a:t>
            </a:r>
            <a:r>
              <a:rPr lang="fr-FR" b="0">
                <a:solidFill>
                  <a:srgbClr val="660066"/>
                </a:solidFill>
                <a:cs typeface="Arial" charset="0"/>
                <a:hlinkClick r:id="rId2"/>
              </a:rPr>
              <a:t>http://themanzanarproject.com</a:t>
            </a:r>
            <a:r>
              <a:rPr lang="fr-FR" b="0">
                <a:solidFill>
                  <a:srgbClr val="660066"/>
                </a:solidFill>
                <a:cs typeface="Arial" charset="0"/>
              </a:rPr>
              <a:t> </a:t>
            </a:r>
          </a:p>
          <a:p>
            <a:pPr algn="just" defTabSz="912813">
              <a:buFont typeface="Arial" charset="0"/>
              <a:buChar char="•"/>
            </a:pPr>
            <a:r>
              <a:rPr lang="fr-FR" sz="1600" b="0" i="1">
                <a:solidFill>
                  <a:srgbClr val="660066"/>
                </a:solidFill>
                <a:cs typeface="Arial" charset="0"/>
              </a:rPr>
              <a:t>Il existe encore d’autres projets de replantation de mangroves (Vietnam, Indonésie, Madagascar…) etc. </a:t>
            </a:r>
            <a:r>
              <a:rPr lang="fr-FR" sz="1200" b="0" i="1">
                <a:solidFill>
                  <a:srgbClr val="660066"/>
                </a:solidFill>
                <a:cs typeface="Arial" charset="0"/>
              </a:rPr>
              <a:t>Sources: </a:t>
            </a:r>
            <a:r>
              <a:rPr lang="fr-FR" sz="1200" b="0" i="1">
                <a:solidFill>
                  <a:srgbClr val="660066"/>
                </a:solidFill>
                <a:cs typeface="Arial" charset="0"/>
                <a:hlinkClick r:id="rId3"/>
              </a:rPr>
              <a:t>http://www.tamu.edu/ccbn/dewitt/manzanar/default.htm</a:t>
            </a:r>
            <a:r>
              <a:rPr lang="fr-FR" sz="1200" b="0" i="1">
                <a:solidFill>
                  <a:srgbClr val="660066"/>
                </a:solidFill>
                <a:cs typeface="Arial" charset="0"/>
              </a:rPr>
              <a:t> et </a:t>
            </a:r>
            <a:r>
              <a:rPr lang="fr-FR" sz="1200" b="0" i="1">
                <a:cs typeface="Arial" charset="0"/>
                <a:hlinkClick r:id="rId4"/>
              </a:rPr>
              <a:t>www.</a:t>
            </a:r>
            <a:r>
              <a:rPr lang="fr-FR" sz="1200" i="1">
                <a:cs typeface="Arial" charset="0"/>
                <a:hlinkClick r:id="rId4"/>
              </a:rPr>
              <a:t>mangrove</a:t>
            </a:r>
            <a:r>
              <a:rPr lang="fr-FR" sz="1200" b="0" i="1">
                <a:cs typeface="Arial" charset="0"/>
                <a:hlinkClick r:id="rId4"/>
              </a:rPr>
              <a:t>actionproject.org</a:t>
            </a:r>
            <a:r>
              <a:rPr lang="fr-FR" sz="1600" b="0" i="1">
                <a:cs typeface="Arial" charset="0"/>
              </a:rPr>
              <a:t> </a:t>
            </a:r>
            <a:r>
              <a:rPr lang="fr-FR" sz="1600" b="0" i="1">
                <a:solidFill>
                  <a:srgbClr val="6600CC"/>
                </a:solidFill>
                <a:cs typeface="Arial" charset="0"/>
              </a:rPr>
              <a:t>etc.</a:t>
            </a:r>
            <a:endParaRPr lang="fr-FR" sz="1600" b="0">
              <a:solidFill>
                <a:srgbClr val="6600CC"/>
              </a:solidFill>
              <a:cs typeface="Arial" charset="0"/>
            </a:endParaRPr>
          </a:p>
        </p:txBody>
      </p:sp>
      <p:pic>
        <p:nvPicPr>
          <p:cNvPr id="98309" name="Picture 7" descr="plantMangrov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213" y="5413375"/>
            <a:ext cx="10763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8" descr="plantMangrov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9463" y="5484813"/>
            <a:ext cx="1123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9" descr="plantMangrov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9125" y="5286375"/>
            <a:ext cx="12382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0" descr="plantMangrov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1963" y="5413375"/>
            <a:ext cx="1162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11" descr="plantMangrove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4650" y="5341938"/>
            <a:ext cx="11715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12" descr="plantMangrove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775" y="5413375"/>
            <a:ext cx="1076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 Box 13"/>
          <p:cNvSpPr txBox="1">
            <a:spLocks noChangeArrowheads="1"/>
          </p:cNvSpPr>
          <p:nvPr/>
        </p:nvSpPr>
        <p:spPr bwMode="auto">
          <a:xfrm>
            <a:off x="2214563" y="6286500"/>
            <a:ext cx="4071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chemeClr val="folHlink"/>
                </a:solidFill>
              </a:rPr>
              <a:t>Plantations de mangroves </a:t>
            </a:r>
          </a:p>
          <a:p>
            <a:pPr algn="ctr" eaLnBrk="1" hangingPunct="1"/>
            <a:r>
              <a:rPr lang="fr-FR" sz="1200" b="0">
                <a:solidFill>
                  <a:schemeClr val="folHlink"/>
                </a:solidFill>
              </a:rPr>
              <a:t>© Manzanar project et autres projets.</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11043</TotalTime>
  <Words>41127</Words>
  <Application>Microsoft Office PowerPoint</Application>
  <PresentationFormat>Affichage à l'écran (4:3)</PresentationFormat>
  <Paragraphs>4280</Paragraphs>
  <Slides>272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272</vt:i4>
      </vt:variant>
    </vt:vector>
  </HeadingPairs>
  <TitlesOfParts>
    <vt:vector size="279" baseType="lpstr">
      <vt:lpstr>Arial</vt:lpstr>
      <vt:lpstr>Calibri</vt:lpstr>
      <vt:lpstr>Comic Sans MS</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Reforestation + Présentation de variétés forestières à pousse rapide + préservation forêts primaires.</dc:subject>
  <dc:creator>LISAN</dc:creator>
  <cp:keywords>Reforestation variétés forestières pousse rapide préservation forêts primaires</cp:keywords>
  <dc:description>Reforestation + Présentation de variétés forestières à pousse rapide + préservation forêts primaires.</dc:description>
  <cp:lastModifiedBy>Benjamin LISAN</cp:lastModifiedBy>
  <cp:revision>1786</cp:revision>
  <cp:lastPrinted>2012-08-17T11:17:16Z</cp:lastPrinted>
  <dcterms:created xsi:type="dcterms:W3CDTF">2009-03-19T20:13:39Z</dcterms:created>
  <dcterms:modified xsi:type="dcterms:W3CDTF">2015-01-24T18:26:32Z</dcterms:modified>
</cp:coreProperties>
</file>