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9"/>
  </p:notesMasterIdLst>
  <p:handoutMasterIdLst>
    <p:handoutMasterId r:id="rId30"/>
  </p:handoutMasterIdLst>
  <p:sldIdLst>
    <p:sldId id="256" r:id="rId2"/>
    <p:sldId id="257" r:id="rId3"/>
    <p:sldId id="264" r:id="rId4"/>
    <p:sldId id="260" r:id="rId5"/>
    <p:sldId id="262" r:id="rId6"/>
    <p:sldId id="265" r:id="rId7"/>
    <p:sldId id="258" r:id="rId8"/>
    <p:sldId id="273" r:id="rId9"/>
    <p:sldId id="259" r:id="rId10"/>
    <p:sldId id="261" r:id="rId11"/>
    <p:sldId id="268" r:id="rId12"/>
    <p:sldId id="271" r:id="rId13"/>
    <p:sldId id="272" r:id="rId14"/>
    <p:sldId id="263" r:id="rId15"/>
    <p:sldId id="267" r:id="rId16"/>
    <p:sldId id="266" r:id="rId17"/>
    <p:sldId id="269" r:id="rId18"/>
    <p:sldId id="270" r:id="rId19"/>
    <p:sldId id="274" r:id="rId20"/>
    <p:sldId id="275" r:id="rId21"/>
    <p:sldId id="276" r:id="rId22"/>
    <p:sldId id="277" r:id="rId23"/>
    <p:sldId id="278" r:id="rId24"/>
    <p:sldId id="280" r:id="rId25"/>
    <p:sldId id="279" r:id="rId26"/>
    <p:sldId id="281"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90" d="100"/>
          <a:sy n="90" d="100"/>
        </p:scale>
        <p:origin x="1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B04D8226-203C-49BC-A127-D99457D3A7B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a:extLst>
              <a:ext uri="{FF2B5EF4-FFF2-40B4-BE49-F238E27FC236}">
                <a16:creationId xmlns:a16="http://schemas.microsoft.com/office/drawing/2014/main" id="{17B5AA47-1B6E-4812-95D2-F882BF36900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F0FBB0-CF81-47EB-9440-442B567C3BC7}" type="datetimeFigureOut">
              <a:rPr lang="fr-FR" smtClean="0"/>
              <a:t>21/10/2020</a:t>
            </a:fld>
            <a:endParaRPr lang="fr-FR"/>
          </a:p>
        </p:txBody>
      </p:sp>
      <p:sp>
        <p:nvSpPr>
          <p:cNvPr id="4" name="Espace réservé du pied de page 3">
            <a:extLst>
              <a:ext uri="{FF2B5EF4-FFF2-40B4-BE49-F238E27FC236}">
                <a16:creationId xmlns:a16="http://schemas.microsoft.com/office/drawing/2014/main" id="{ECBF7E5F-5E4E-432D-AEC8-3A0B2A2EDB9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a:extLst>
              <a:ext uri="{FF2B5EF4-FFF2-40B4-BE49-F238E27FC236}">
                <a16:creationId xmlns:a16="http://schemas.microsoft.com/office/drawing/2014/main" id="{A504D48F-536E-4B2F-A374-782DEE6F9F6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A35BDAD-2022-44DA-817D-573C253C1A1A}" type="slidenum">
              <a:rPr lang="fr-FR" smtClean="0"/>
              <a:t>‹N°›</a:t>
            </a:fld>
            <a:endParaRPr lang="fr-FR"/>
          </a:p>
        </p:txBody>
      </p:sp>
    </p:spTree>
    <p:extLst>
      <p:ext uri="{BB962C8B-B14F-4D97-AF65-F5344CB8AC3E}">
        <p14:creationId xmlns:p14="http://schemas.microsoft.com/office/powerpoint/2010/main" val="1286643941"/>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A30E19-83A9-41EB-A55F-D4F841909289}" type="datetimeFigureOut">
              <a:rPr lang="fr-FR" smtClean="0"/>
              <a:t>21/10/2020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E7BD48-96DA-4953-847F-FA4A592C2EEE}" type="slidenum">
              <a:rPr lang="fr-FR" smtClean="0"/>
              <a:t>‹N°›</a:t>
            </a:fld>
            <a:endParaRPr lang="fr-FR"/>
          </a:p>
        </p:txBody>
      </p:sp>
    </p:spTree>
    <p:extLst>
      <p:ext uri="{BB962C8B-B14F-4D97-AF65-F5344CB8AC3E}">
        <p14:creationId xmlns:p14="http://schemas.microsoft.com/office/powerpoint/2010/main" val="270178784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3E2B03B-C1F8-467F-B977-EEDF173C9090}"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B5C72D4-B5FD-4DBE-8B89-95DED2914182}"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FD0DA0E-E7B2-456B-AC1D-308E1472C75D}"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7684F7A-83E5-4488-A590-B9B7A4681816}"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3BE84D59-1755-4F79-85F8-F4963AAE6F11}"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6F01B7EE-D4EB-461B-8A68-435652C7E57D}"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7F3A2F1-2BFD-49F0-BA81-C2E6A92B46AE}"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709FEF0-014A-43D7-8749-4F08096B2F20}"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D646347-53F6-44C9-B148-1C2346D676C8}"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BE4A6E8A-4C60-4694-97AF-65F97E308C2F}" type="datetime1">
              <a:rPr lang="en-US" smtClean="0"/>
              <a:t>10/21/2020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B5BDCD2-69F9-4F90-8014-F0A960C39B3D}" type="datetime1">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3D5AC9-D4FB-44DB-A720-D33C9B573684}" type="datetime1">
              <a:rPr lang="en-US" smtClean="0"/>
              <a:t>10/21/2020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8EEBA1C6-E8CE-4707-87F6-F482FA2F696D}" type="datetime1">
              <a:rPr lang="en-US" smtClean="0"/>
              <a:t>10/21/2020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53B47-63C3-48A9-964D-40DA867E8DEB}" type="datetime1">
              <a:rPr lang="en-US" smtClean="0"/>
              <a:t>10/21/2020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5FB52A11-9B4A-4D79-8E23-6103E0AD5C41}" type="datetime1">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E7652FD2-65C9-4E08-AA52-C448258E241A}" type="datetime1">
              <a:rPr lang="en-US" smtClean="0"/>
              <a:t>10/21/2020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7CC03BC-2639-410B-8ABB-92BECC9CE01F}" type="datetime1">
              <a:rPr lang="en-US" smtClean="0"/>
              <a:t>10/21/2020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fr.wikipedia.org/wiki/Prison_de_haute_s%C3%A9curit%C3%A9_de_Belmarsh" TargetMode="External"/><Relationship Id="rId2" Type="http://schemas.openxmlformats.org/officeDocument/2006/relationships/hyperlink" Target="https://fr.wikipedia.org/wiki/%C3%89vasion_fiscale" TargetMode="External"/><Relationship Id="rId1" Type="http://schemas.openxmlformats.org/officeDocument/2006/relationships/slideLayout" Target="../slideLayouts/slideLayout7.xml"/><Relationship Id="rId4" Type="http://schemas.openxmlformats.org/officeDocument/2006/relationships/hyperlink" Target="https://fr.wikipedia.org/wiki/Prison_aux_%C3%89tats-Unis"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7.xml"/><Relationship Id="rId4" Type="http://schemas.openxmlformats.org/officeDocument/2006/relationships/image" Target="../media/image4.jpg"/></Relationships>
</file>

<file path=ppt/slides/_rels/slide1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s://www.amnesty.fr/actualites/chelsea-manning-libre" TargetMode="External"/><Relationship Id="rId7" Type="http://schemas.openxmlformats.org/officeDocument/2006/relationships/hyperlink" Target="https://fr.wikipedia.org/wiki/National_Security_Agency" TargetMode="External"/><Relationship Id="rId2" Type="http://schemas.openxmlformats.org/officeDocument/2006/relationships/hyperlink" Target="https://www.amnesty.fr/personnes/le-lanceur-dalerte-confine-a-moscou" TargetMode="External"/><Relationship Id="rId1" Type="http://schemas.openxmlformats.org/officeDocument/2006/relationships/slideLayout" Target="../slideLayouts/slideLayout7.xml"/><Relationship Id="rId6" Type="http://schemas.openxmlformats.org/officeDocument/2006/relationships/hyperlink" Target="https://fr.wikipedia.org/wiki/Panama_Papers" TargetMode="External"/><Relationship Id="rId5" Type="http://schemas.openxmlformats.org/officeDocument/2006/relationships/hyperlink" Target="https://fr.wikipedia.org/wiki/Luxembourg_Leaks" TargetMode="External"/><Relationship Id="rId4" Type="http://schemas.openxmlformats.org/officeDocument/2006/relationships/hyperlink" Target="https://fr.wikipedia.org/wiki/Affaire_Clearstream_1"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fr.wikipedia.org/wiki/Irak" TargetMode="External"/><Relationship Id="rId3" Type="http://schemas.openxmlformats.org/officeDocument/2006/relationships/hyperlink" Target="https://fr.wikipedia.org/wiki/Fraude_fiscale" TargetMode="External"/><Relationship Id="rId7" Type="http://schemas.openxmlformats.org/officeDocument/2006/relationships/hyperlink" Target="https://fr.wikipedia.org/wiki/%C3%89tats-Unis" TargetMode="External"/><Relationship Id="rId2" Type="http://schemas.openxmlformats.org/officeDocument/2006/relationships/hyperlink" Target="https://fr.wikipedia.org/wiki/%C3%89vasion_fiscale" TargetMode="External"/><Relationship Id="rId1" Type="http://schemas.openxmlformats.org/officeDocument/2006/relationships/slideLayout" Target="../slideLayouts/slideLayout7.xml"/><Relationship Id="rId6" Type="http://schemas.openxmlformats.org/officeDocument/2006/relationships/hyperlink" Target="https://fr.wikipedia.org/wiki/WikiLeaks" TargetMode="External"/><Relationship Id="rId5" Type="http://schemas.openxmlformats.org/officeDocument/2006/relationships/hyperlink" Target="https://fr.wikipedia.org/wiki/Porte-parole" TargetMode="External"/><Relationship Id="rId4" Type="http://schemas.openxmlformats.org/officeDocument/2006/relationships/hyperlink" Target="https://fr.wikipedia.org/wiki/R%C3%A9dacteur_en_chef" TargetMode="External"/><Relationship Id="rId9" Type="http://schemas.openxmlformats.org/officeDocument/2006/relationships/hyperlink" Target="https://fr.wikipedia.org/wiki/Afghanistan"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7" Type="http://schemas.openxmlformats.org/officeDocument/2006/relationships/image" Target="../media/image12.jpg"/><Relationship Id="rId2" Type="http://schemas.openxmlformats.org/officeDocument/2006/relationships/image" Target="../media/image7.jpg"/><Relationship Id="rId1" Type="http://schemas.openxmlformats.org/officeDocument/2006/relationships/slideLayout" Target="../slideLayouts/slideLayout7.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17.xml.rels><?xml version="1.0" encoding="UTF-8" standalone="yes"?>
<Relationships xmlns="http://schemas.openxmlformats.org/package/2006/relationships"><Relationship Id="rId3" Type="http://schemas.openxmlformats.org/officeDocument/2006/relationships/hyperlink" Target="https://fr.wikipedia.org/wiki/Espagne" TargetMode="External"/><Relationship Id="rId7" Type="http://schemas.openxmlformats.org/officeDocument/2006/relationships/hyperlink" Target="https://fr.wikipedia.org/wiki/Herv%C3%A9_Falciani#Controverses" TargetMode="External"/><Relationship Id="rId2" Type="http://schemas.openxmlformats.org/officeDocument/2006/relationships/hyperlink" Target="https://fr.wikipedia.org/wiki/Herv%C3%A9_Falciani" TargetMode="External"/><Relationship Id="rId1" Type="http://schemas.openxmlformats.org/officeDocument/2006/relationships/slideLayout" Target="../slideLayouts/slideLayout7.xml"/><Relationship Id="rId6" Type="http://schemas.openxmlformats.org/officeDocument/2006/relationships/hyperlink" Target="https://fr.wikipedia.org/wiki/Hezbollah" TargetMode="External"/><Relationship Id="rId5" Type="http://schemas.openxmlformats.org/officeDocument/2006/relationships/hyperlink" Target="https://fr.wikipedia.org/wiki/Isra%C3%ABl" TargetMode="External"/><Relationship Id="rId4" Type="http://schemas.openxmlformats.org/officeDocument/2006/relationships/hyperlink" Target="https://fr.wikipedia.org/wiki/Mossad"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fr.wikipedia.org/wiki/Ann%C3%A9es_1990" TargetMode="External"/><Relationship Id="rId7" Type="http://schemas.openxmlformats.org/officeDocument/2006/relationships/hyperlink" Target="https://fr.wikipedia.org/wiki/Canada" TargetMode="External"/><Relationship Id="rId2" Type="http://schemas.openxmlformats.org/officeDocument/2006/relationships/hyperlink" Target="https://fr.wikipedia.org/wiki/France" TargetMode="External"/><Relationship Id="rId1" Type="http://schemas.openxmlformats.org/officeDocument/2006/relationships/slideLayout" Target="../slideLayouts/slideLayout7.xml"/><Relationship Id="rId6" Type="http://schemas.openxmlformats.org/officeDocument/2006/relationships/hyperlink" Target="https://fr.wikipedia.org/wiki/2007" TargetMode="External"/><Relationship Id="rId5" Type="http://schemas.openxmlformats.org/officeDocument/2006/relationships/hyperlink" Target="https://fr.wikipedia.org/wiki/Grenelle_de_l%27environnement" TargetMode="External"/><Relationship Id="rId4" Type="http://schemas.openxmlformats.org/officeDocument/2006/relationships/hyperlink" Target="https://fr.wikipedia.org/wiki/%C3%89tats-Unis"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s://fr.wikipedia.org/wiki/Loi_relative_%C3%A0_la_transparence,_%C3%A0_la_lutte_contre_la_corruption_et_%C3%A0_la_modernisation_de_la_vie_%C3%A9conomique" TargetMode="External"/><Relationship Id="rId2" Type="http://schemas.openxmlformats.org/officeDocument/2006/relationships/hyperlink" Target="https://fr.wikipedia.org/wiki/Corruption" TargetMode="Externa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fr.wikipedia.org/wiki/ACRIMED"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s://www.lemonde.fr/les-decodeurs/article/2019/01/18/la-loi-relative-a-la-protection-du-secret-des-affaires-est-elle-une-loi-liberticide_5411299_4355770.html" TargetMode="External"/><Relationship Id="rId2" Type="http://schemas.openxmlformats.org/officeDocument/2006/relationships/hyperlink" Target="http://www.anticor.org/2018/06/14/secret-des-affaires-monsieur-le-president-en-marche-vers-la-censure/" TargetMode="Externa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hyperlink" Target="https://fr.wikipedia.org/wiki/CumEx_Files" TargetMode="External"/><Relationship Id="rId3" Type="http://schemas.openxmlformats.org/officeDocument/2006/relationships/hyperlink" Target="https://fr.wikipedia.org/wiki/L%C3%A9vothyroxine" TargetMode="External"/><Relationship Id="rId7" Type="http://schemas.openxmlformats.org/officeDocument/2006/relationships/hyperlink" Target="https://fr.wikipedia.org/wiki/Correctiv" TargetMode="External"/><Relationship Id="rId2" Type="http://schemas.openxmlformats.org/officeDocument/2006/relationships/hyperlink" Target="https://fr.wikipedia.org/wiki/Agence_nationale_de_s%C3%A9curit%C3%A9_du_m%C3%A9dicament_et_des_produits_de_sant%C3%A9" TargetMode="External"/><Relationship Id="rId1" Type="http://schemas.openxmlformats.org/officeDocument/2006/relationships/slideLayout" Target="../slideLayouts/slideLayout7.xml"/><Relationship Id="rId6" Type="http://schemas.openxmlformats.org/officeDocument/2006/relationships/hyperlink" Target="https://fr.wikipedia.org/wiki/Implant" TargetMode="External"/><Relationship Id="rId5" Type="http://schemas.openxmlformats.org/officeDocument/2006/relationships/hyperlink" Target="https://fr.wikipedia.org/wiki/Implant_files" TargetMode="External"/><Relationship Id="rId4" Type="http://schemas.openxmlformats.org/officeDocument/2006/relationships/hyperlink" Target="https://fr.wikipedia.org/wiki/Le_Monde"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lejournal.cnrs.fr/nos-blogs/dialogues-economiques-leco-a-portee-de-main/lanceurs-dalerte-dissidents-ou-gardiens-de-la" TargetMode="External"/><Relationship Id="rId2" Type="http://schemas.openxmlformats.org/officeDocument/2006/relationships/hyperlink" Target="https://fr.calameo.com/read/001014826629326bb9668" TargetMode="External"/><Relationship Id="rId1" Type="http://schemas.openxmlformats.org/officeDocument/2006/relationships/slideLayout" Target="../slideLayouts/slideLayout7.xml"/><Relationship Id="rId5" Type="http://schemas.openxmlformats.org/officeDocument/2006/relationships/hyperlink" Target="https://transparency-france.org/wp-content/uploads/2017/12/Guide-lanceur-dalerte2-2017.pdf" TargetMode="External"/><Relationship Id="rId4" Type="http://schemas.openxmlformats.org/officeDocument/2006/relationships/hyperlink" Target="https://www.vanityfair.fr/actualites/diaporama/de-martin-luther-a-edward-snowden-une-histoire-des-lanceurs-dalerte/19458"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syndicoop.fr/kiosque/wp-content/uploads/sites/25/2019/11/032020-Ugict_CGT-Guide-Lanceur-Alerte.pdf" TargetMode="External"/><Relationship Id="rId2" Type="http://schemas.openxmlformats.org/officeDocument/2006/relationships/hyperlink" Target="https://defenseurdesdroits.fr/sites/default/files/atoms/files/guide-lanceuralerte-num-v3.pdf" TargetMode="External"/><Relationship Id="rId1" Type="http://schemas.openxmlformats.org/officeDocument/2006/relationships/slideLayout" Target="../slideLayouts/slideLayout7.xml"/><Relationship Id="rId5" Type="http://schemas.openxmlformats.org/officeDocument/2006/relationships/hyperlink" Target="https://rm.coe.int/16806fffbd" TargetMode="External"/><Relationship Id="rId4" Type="http://schemas.openxmlformats.org/officeDocument/2006/relationships/hyperlink" Target="http://institutmessine.fr/wp-content/uploads/2018/11/2018-Novembre-Institut-Messine-Rapport-Le-lanceur-dalerte-dans-tous-ses-%C3%A9tats-Guide-pratique-et-th%C3%A9orique-compress%C3%A9.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amnesty.fr/focus/lanceur-dalert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0E4A28-703E-4262-82E3-1924B0AAF265}"/>
              </a:ext>
            </a:extLst>
          </p:cNvPr>
          <p:cNvSpPr>
            <a:spLocks noGrp="1"/>
          </p:cNvSpPr>
          <p:nvPr>
            <p:ph type="ctrTitle"/>
          </p:nvPr>
        </p:nvSpPr>
        <p:spPr>
          <a:xfrm>
            <a:off x="1507066" y="1160865"/>
            <a:ext cx="7766936" cy="1646302"/>
          </a:xfrm>
        </p:spPr>
        <p:txBody>
          <a:bodyPr/>
          <a:lstStyle/>
          <a:p>
            <a:pPr algn="ctr"/>
            <a:r>
              <a:rPr lang="fr-FR" b="1" dirty="0"/>
              <a:t>Les lanceurs d’alerte</a:t>
            </a:r>
          </a:p>
        </p:txBody>
      </p:sp>
      <p:sp>
        <p:nvSpPr>
          <p:cNvPr id="3" name="Sous-titre 2">
            <a:extLst>
              <a:ext uri="{FF2B5EF4-FFF2-40B4-BE49-F238E27FC236}">
                <a16:creationId xmlns:a16="http://schemas.microsoft.com/office/drawing/2014/main" id="{1A5A0EBB-1973-44DD-9291-DE876AF4B1AD}"/>
              </a:ext>
            </a:extLst>
          </p:cNvPr>
          <p:cNvSpPr>
            <a:spLocks noGrp="1"/>
          </p:cNvSpPr>
          <p:nvPr>
            <p:ph type="subTitle" idx="1"/>
          </p:nvPr>
        </p:nvSpPr>
        <p:spPr/>
        <p:txBody>
          <a:bodyPr>
            <a:normAutofit lnSpcReduction="10000"/>
          </a:bodyPr>
          <a:lstStyle/>
          <a:p>
            <a:pPr algn="ctr"/>
            <a:endParaRPr lang="fr-FR" dirty="0">
              <a:solidFill>
                <a:schemeClr val="accent2">
                  <a:lumMod val="75000"/>
                </a:schemeClr>
              </a:solidFill>
            </a:endParaRPr>
          </a:p>
          <a:p>
            <a:pPr algn="ctr"/>
            <a:r>
              <a:rPr lang="fr-FR" dirty="0">
                <a:solidFill>
                  <a:schemeClr val="accent2">
                    <a:lumMod val="75000"/>
                  </a:schemeClr>
                </a:solidFill>
              </a:rPr>
              <a:t>Benjamin LISAN. TD éthique des organisations.</a:t>
            </a:r>
          </a:p>
          <a:p>
            <a:pPr algn="ctr"/>
            <a:r>
              <a:rPr lang="fr-FR" dirty="0">
                <a:solidFill>
                  <a:schemeClr val="accent2">
                    <a:lumMod val="75000"/>
                  </a:schemeClr>
                </a:solidFill>
              </a:rPr>
              <a:t>Séance n°6. Institut Catholique de Paris.</a:t>
            </a:r>
          </a:p>
        </p:txBody>
      </p:sp>
      <p:sp>
        <p:nvSpPr>
          <p:cNvPr id="4" name="Espace réservé du numéro de diapositive 3">
            <a:extLst>
              <a:ext uri="{FF2B5EF4-FFF2-40B4-BE49-F238E27FC236}">
                <a16:creationId xmlns:a16="http://schemas.microsoft.com/office/drawing/2014/main" id="{E5F92C0A-CF3E-4FD6-BBE6-941F5D0622FF}"/>
              </a:ext>
            </a:extLst>
          </p:cNvPr>
          <p:cNvSpPr>
            <a:spLocks noGrp="1"/>
          </p:cNvSpPr>
          <p:nvPr>
            <p:ph type="sldNum" sz="quarter" idx="12"/>
          </p:nvPr>
        </p:nvSpPr>
        <p:spPr/>
        <p:txBody>
          <a:bodyPr/>
          <a:lstStyle/>
          <a:p>
            <a:fld id="{D57F1E4F-1CFF-5643-939E-217C01CDF565}" type="slidenum">
              <a:rPr lang="en-US" smtClean="0"/>
              <a:pPr/>
              <a:t>1</a:t>
            </a:fld>
            <a:endParaRPr lang="en-US" dirty="0"/>
          </a:p>
        </p:txBody>
      </p:sp>
      <p:sp>
        <p:nvSpPr>
          <p:cNvPr id="5" name="Espace réservé du pied de page 4">
            <a:extLst>
              <a:ext uri="{FF2B5EF4-FFF2-40B4-BE49-F238E27FC236}">
                <a16:creationId xmlns:a16="http://schemas.microsoft.com/office/drawing/2014/main" id="{8B7D76BF-1F12-45A0-8E16-D06C3185AE3E}"/>
              </a:ext>
            </a:extLst>
          </p:cNvPr>
          <p:cNvSpPr>
            <a:spLocks noGrp="1"/>
          </p:cNvSpPr>
          <p:nvPr>
            <p:ph type="ftr" sz="quarter" idx="11"/>
          </p:nvPr>
        </p:nvSpPr>
        <p:spPr/>
        <p:txBody>
          <a:bodyPr/>
          <a:lstStyle/>
          <a:p>
            <a:endParaRPr lang="en-US" dirty="0"/>
          </a:p>
        </p:txBody>
      </p:sp>
    </p:spTree>
    <p:extLst>
      <p:ext uri="{BB962C8B-B14F-4D97-AF65-F5344CB8AC3E}">
        <p14:creationId xmlns:p14="http://schemas.microsoft.com/office/powerpoint/2010/main" val="14703090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A95BE10-C473-437B-A459-BD942308FB33}"/>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C660549F-8AD1-46B5-80C9-C0B346D94400}"/>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
        <p:nvSpPr>
          <p:cNvPr id="4" name="ZoneTexte 3">
            <a:extLst>
              <a:ext uri="{FF2B5EF4-FFF2-40B4-BE49-F238E27FC236}">
                <a16:creationId xmlns:a16="http://schemas.microsoft.com/office/drawing/2014/main" id="{6F7A6A36-C92E-43A6-9EBB-65A196C20DE7}"/>
              </a:ext>
            </a:extLst>
          </p:cNvPr>
          <p:cNvSpPr txBox="1"/>
          <p:nvPr/>
        </p:nvSpPr>
        <p:spPr>
          <a:xfrm>
            <a:off x="265814" y="414670"/>
            <a:ext cx="9835116" cy="6001643"/>
          </a:xfrm>
          <a:prstGeom prst="rect">
            <a:avLst/>
          </a:prstGeom>
          <a:noFill/>
        </p:spPr>
        <p:txBody>
          <a:bodyPr wrap="square" rtlCol="0">
            <a:spAutoFit/>
          </a:bodyPr>
          <a:lstStyle/>
          <a:p>
            <a:r>
              <a:rPr lang="fr-FR" sz="2400" dirty="0">
                <a:solidFill>
                  <a:schemeClr val="accent2">
                    <a:lumMod val="75000"/>
                  </a:schemeClr>
                </a:solidFill>
              </a:rPr>
              <a:t>L</a:t>
            </a:r>
            <a:r>
              <a:rPr lang="fr-FR" sz="2400" b="1" dirty="0">
                <a:solidFill>
                  <a:schemeClr val="accent2">
                    <a:lumMod val="75000"/>
                  </a:schemeClr>
                </a:solidFill>
              </a:rPr>
              <a:t>es dangers que courent les lanceurs d’alerte</a:t>
            </a:r>
          </a:p>
          <a:p>
            <a:endParaRPr lang="fr-FR" sz="2400" dirty="0">
              <a:solidFill>
                <a:schemeClr val="accent2">
                  <a:lumMod val="75000"/>
                </a:schemeClr>
              </a:solidFill>
            </a:endParaRPr>
          </a:p>
          <a:p>
            <a:r>
              <a:rPr lang="fr-FR" sz="2400" dirty="0">
                <a:solidFill>
                  <a:schemeClr val="accent2">
                    <a:lumMod val="75000"/>
                  </a:schemeClr>
                </a:solidFill>
              </a:rPr>
              <a:t>Ils sont très souvent la cible d’intimidations, de menaces et de représailles : licenciement, procès en diffamation, harcèlement, d’emprisonnement,  voire d’agressions, d’assassinat …</a:t>
            </a:r>
          </a:p>
          <a:p>
            <a:endParaRPr lang="fr-FR" sz="2400" dirty="0">
              <a:solidFill>
                <a:schemeClr val="accent2">
                  <a:lumMod val="75000"/>
                </a:schemeClr>
              </a:solidFill>
            </a:endParaRPr>
          </a:p>
          <a:p>
            <a:pPr algn="just"/>
            <a:r>
              <a:rPr lang="fr-FR" sz="2400" dirty="0">
                <a:solidFill>
                  <a:schemeClr val="accent2">
                    <a:lumMod val="75000"/>
                  </a:schemeClr>
                </a:solidFill>
              </a:rPr>
              <a:t>Le (ou la) lanceur(se) d'alerte prend des risques réels au nom de la cause qu'il entend défendre et diffuser. Il met souvent en risque sa santé financière ou physique, la tranquillité de son couple ou de sa famille, sa sécurité personnelle, et son image (en cas de médiatisation, son nom et son visage sortent alors de l'anonymat). Les lanceurs d'alertes sont régulièrement l'objet de poursuites-bâillons : des procédures judiciaires dont le but réel est de censurer et ruiner un détracteur.</a:t>
            </a:r>
          </a:p>
          <a:p>
            <a:endParaRPr lang="fr-FR" sz="2400" dirty="0">
              <a:solidFill>
                <a:schemeClr val="accent2">
                  <a:lumMod val="75000"/>
                </a:schemeClr>
              </a:solidFill>
            </a:endParaRPr>
          </a:p>
          <a:p>
            <a:r>
              <a:rPr lang="fr-FR" sz="2400" dirty="0">
                <a:solidFill>
                  <a:schemeClr val="accent2">
                    <a:lumMod val="75000"/>
                  </a:schemeClr>
                </a:solidFill>
              </a:rPr>
              <a:t>Ils deviennent alors des personnes à protéger.</a:t>
            </a:r>
          </a:p>
        </p:txBody>
      </p:sp>
    </p:spTree>
    <p:extLst>
      <p:ext uri="{BB962C8B-B14F-4D97-AF65-F5344CB8AC3E}">
        <p14:creationId xmlns:p14="http://schemas.microsoft.com/office/powerpoint/2010/main" val="14395860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A95BE10-C473-437B-A459-BD942308FB33}"/>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C660549F-8AD1-46B5-80C9-C0B346D94400}"/>
              </a:ext>
            </a:extLst>
          </p:cNvPr>
          <p:cNvSpPr>
            <a:spLocks noGrp="1"/>
          </p:cNvSpPr>
          <p:nvPr>
            <p:ph type="sldNum" sz="quarter" idx="12"/>
          </p:nvPr>
        </p:nvSpPr>
        <p:spPr/>
        <p:txBody>
          <a:bodyPr/>
          <a:lstStyle/>
          <a:p>
            <a:fld id="{D57F1E4F-1CFF-5643-939E-217C01CDF565}" type="slidenum">
              <a:rPr lang="en-US" smtClean="0"/>
              <a:pPr/>
              <a:t>11</a:t>
            </a:fld>
            <a:endParaRPr lang="en-US" dirty="0"/>
          </a:p>
        </p:txBody>
      </p:sp>
      <p:sp>
        <p:nvSpPr>
          <p:cNvPr id="4" name="ZoneTexte 3">
            <a:extLst>
              <a:ext uri="{FF2B5EF4-FFF2-40B4-BE49-F238E27FC236}">
                <a16:creationId xmlns:a16="http://schemas.microsoft.com/office/drawing/2014/main" id="{6F7A6A36-C92E-43A6-9EBB-65A196C20DE7}"/>
              </a:ext>
            </a:extLst>
          </p:cNvPr>
          <p:cNvSpPr txBox="1"/>
          <p:nvPr/>
        </p:nvSpPr>
        <p:spPr>
          <a:xfrm>
            <a:off x="265814" y="414670"/>
            <a:ext cx="9835116" cy="6370975"/>
          </a:xfrm>
          <a:prstGeom prst="rect">
            <a:avLst/>
          </a:prstGeom>
          <a:noFill/>
        </p:spPr>
        <p:txBody>
          <a:bodyPr wrap="square" rtlCol="0">
            <a:spAutoFit/>
          </a:bodyPr>
          <a:lstStyle/>
          <a:p>
            <a:r>
              <a:rPr lang="fr-FR" sz="2400" dirty="0">
                <a:solidFill>
                  <a:schemeClr val="accent2">
                    <a:lumMod val="75000"/>
                  </a:schemeClr>
                </a:solidFill>
              </a:rPr>
              <a:t>L</a:t>
            </a:r>
            <a:r>
              <a:rPr lang="fr-FR" sz="2400" b="1" dirty="0">
                <a:solidFill>
                  <a:schemeClr val="accent2">
                    <a:lumMod val="75000"/>
                  </a:schemeClr>
                </a:solidFill>
              </a:rPr>
              <a:t>es dangers que courent les lanceurs d’alerte (suite)</a:t>
            </a:r>
          </a:p>
          <a:p>
            <a:endParaRPr lang="fr-FR" sz="2400" dirty="0">
              <a:solidFill>
                <a:schemeClr val="accent2">
                  <a:lumMod val="75000"/>
                </a:schemeClr>
              </a:solidFill>
            </a:endParaRPr>
          </a:p>
          <a:p>
            <a:pPr algn="just"/>
            <a:r>
              <a:rPr lang="fr-FR" sz="2400" b="0" i="0" dirty="0">
                <a:solidFill>
                  <a:schemeClr val="accent2">
                    <a:lumMod val="75000"/>
                  </a:schemeClr>
                </a:solidFill>
                <a:effectLst/>
                <a:latin typeface="Arial" panose="020B0604020202020204" pitchFamily="34" charset="0"/>
              </a:rPr>
              <a:t>En 2016, Stéphanie </a:t>
            </a:r>
            <a:r>
              <a:rPr lang="fr-FR" sz="2400" b="0" i="0" dirty="0" err="1">
                <a:solidFill>
                  <a:schemeClr val="accent2">
                    <a:lumMod val="75000"/>
                  </a:schemeClr>
                </a:solidFill>
                <a:effectLst/>
                <a:latin typeface="Arial" panose="020B0604020202020204" pitchFamily="34" charset="0"/>
              </a:rPr>
              <a:t>Gibaud</a:t>
            </a:r>
            <a:r>
              <a:rPr lang="fr-FR" sz="2400" b="0" i="0" dirty="0">
                <a:solidFill>
                  <a:schemeClr val="accent2">
                    <a:lumMod val="75000"/>
                  </a:schemeClr>
                </a:solidFill>
                <a:effectLst/>
                <a:latin typeface="Arial" panose="020B0604020202020204" pitchFamily="34" charset="0"/>
              </a:rPr>
              <a:t> (ayant</a:t>
            </a:r>
            <a:r>
              <a:rPr lang="fr-FR" sz="2400" dirty="0">
                <a:solidFill>
                  <a:schemeClr val="accent2">
                    <a:lumMod val="75000"/>
                  </a:schemeClr>
                </a:solidFill>
              </a:rPr>
              <a:t> </a:t>
            </a:r>
            <a:r>
              <a:rPr lang="fr-FR" sz="2400" b="0" i="0" dirty="0">
                <a:solidFill>
                  <a:schemeClr val="accent2">
                    <a:lumMod val="75000"/>
                  </a:schemeClr>
                </a:solidFill>
                <a:effectLst/>
                <a:latin typeface="Arial" panose="020B0604020202020204" pitchFamily="34" charset="0"/>
              </a:rPr>
              <a:t>dénoncé les pratiques d'</a:t>
            </a:r>
            <a:r>
              <a:rPr lang="fr-FR" sz="2400" b="0" i="0" u="none" strike="noStrike" dirty="0">
                <a:solidFill>
                  <a:schemeClr val="accent2">
                    <a:lumMod val="75000"/>
                  </a:schemeClr>
                </a:solidFill>
                <a:effectLst/>
                <a:latin typeface="Arial" panose="020B0604020202020204" pitchFamily="34" charset="0"/>
                <a:hlinkClick r:id="rId2" tooltip="Évasion fiscale">
                  <a:extLst>
                    <a:ext uri="{A12FA001-AC4F-418D-AE19-62706E023703}">
                      <ahyp:hlinkClr xmlns:ahyp="http://schemas.microsoft.com/office/drawing/2018/hyperlinkcolor" val="tx"/>
                    </a:ext>
                  </a:extLst>
                </a:hlinkClick>
              </a:rPr>
              <a:t>évasion fiscale</a:t>
            </a:r>
            <a:r>
              <a:rPr lang="fr-FR" sz="2400" b="0" i="0" dirty="0">
                <a:solidFill>
                  <a:schemeClr val="accent2">
                    <a:lumMod val="75000"/>
                  </a:schemeClr>
                </a:solidFill>
                <a:effectLst/>
                <a:latin typeface="Arial" panose="020B0604020202020204" pitchFamily="34" charset="0"/>
              </a:rPr>
              <a:t> de la banque UBS AG (Suisse)) déclare ne pas avoir retrouvé d'emploi, depuis 2014. Comme beaucoup de lanceurs d'alerte, elle se retrouve dans une situation très précaire. Elle écrit un livre, qui sera publié en </a:t>
            </a:r>
            <a:r>
              <a:rPr lang="fr-FR" sz="2400" dirty="0">
                <a:solidFill>
                  <a:schemeClr val="accent2">
                    <a:lumMod val="75000"/>
                  </a:schemeClr>
                </a:solidFill>
              </a:rPr>
              <a:t>octobre 2017</a:t>
            </a:r>
            <a:r>
              <a:rPr lang="fr-FR" sz="2400" b="0" i="0" dirty="0">
                <a:solidFill>
                  <a:schemeClr val="accent2">
                    <a:lumMod val="75000"/>
                  </a:schemeClr>
                </a:solidFill>
                <a:effectLst/>
                <a:latin typeface="Arial" panose="020B0604020202020204" pitchFamily="34" charset="0"/>
              </a:rPr>
              <a:t>, dénonçant les risques pris par les lanceurs d'alerte. Dans </a:t>
            </a:r>
            <a:r>
              <a:rPr lang="fr-FR" sz="2400" b="0" i="1" dirty="0">
                <a:solidFill>
                  <a:schemeClr val="accent2">
                    <a:lumMod val="75000"/>
                  </a:schemeClr>
                </a:solidFill>
                <a:effectLst/>
                <a:latin typeface="Arial" panose="020B0604020202020204" pitchFamily="34" charset="0"/>
              </a:rPr>
              <a:t>La traque des lanceurs d'alerte</a:t>
            </a:r>
            <a:r>
              <a:rPr lang="fr-FR" sz="2400" b="0" dirty="0">
                <a:solidFill>
                  <a:schemeClr val="accent2">
                    <a:lumMod val="75000"/>
                  </a:schemeClr>
                </a:solidFill>
                <a:effectLst/>
                <a:latin typeface="Arial" panose="020B0604020202020204" pitchFamily="34" charset="0"/>
              </a:rPr>
              <a:t> (Max Milo)</a:t>
            </a:r>
            <a:r>
              <a:rPr lang="fr-FR" sz="2400" b="0" i="0" dirty="0">
                <a:solidFill>
                  <a:schemeClr val="accent2">
                    <a:lumMod val="75000"/>
                  </a:schemeClr>
                </a:solidFill>
                <a:effectLst/>
                <a:latin typeface="Arial" panose="020B0604020202020204" pitchFamily="34" charset="0"/>
              </a:rPr>
              <a:t>, elle détaille la vie d’une cinquantaine de lanceurs d’alerte et montrant les risques pris par ceux-ci au nom de l'intérêt général.</a:t>
            </a:r>
          </a:p>
          <a:p>
            <a:pPr algn="just"/>
            <a:endParaRPr lang="fr-FR" sz="2400" dirty="0">
              <a:solidFill>
                <a:schemeClr val="accent2">
                  <a:lumMod val="75000"/>
                </a:schemeClr>
              </a:solidFill>
              <a:latin typeface="Arial" panose="020B0604020202020204" pitchFamily="34" charset="0"/>
            </a:endParaRPr>
          </a:p>
          <a:p>
            <a:pPr algn="just"/>
            <a:r>
              <a:rPr lang="fr-FR" sz="2400" dirty="0">
                <a:solidFill>
                  <a:srgbClr val="003300"/>
                </a:solidFill>
              </a:rPr>
              <a:t>Pour Chelsea Manning, la diffusion d'informations militaires lui vaut d'être condamné le 21 août 2013 à 35 ans de prison. Elle est libérée le 17 mai 2017.</a:t>
            </a:r>
          </a:p>
          <a:p>
            <a:pPr algn="just"/>
            <a:r>
              <a:rPr lang="fr-FR" sz="2400" b="0" i="0" dirty="0">
                <a:solidFill>
                  <a:srgbClr val="003300"/>
                </a:solidFill>
                <a:effectLst/>
                <a:latin typeface="Arial" panose="020B0604020202020204" pitchFamily="34" charset="0"/>
              </a:rPr>
              <a:t>Julian Assange est incarcéré à la </a:t>
            </a:r>
            <a:r>
              <a:rPr lang="fr-FR" sz="2400" b="0" i="0" u="none" strike="noStrike" dirty="0">
                <a:solidFill>
                  <a:srgbClr val="003300"/>
                </a:solidFill>
                <a:effectLst/>
                <a:latin typeface="Arial" panose="020B0604020202020204" pitchFamily="34" charset="0"/>
                <a:hlinkClick r:id="rId3" tooltip="Prison de haute sécurité de Belmarsh">
                  <a:extLst>
                    <a:ext uri="{A12FA001-AC4F-418D-AE19-62706E023703}">
                      <ahyp:hlinkClr xmlns:ahyp="http://schemas.microsoft.com/office/drawing/2018/hyperlinkcolor" val="tx"/>
                    </a:ext>
                  </a:extLst>
                </a:hlinkClick>
              </a:rPr>
              <a:t>prison de haute sécurité de </a:t>
            </a:r>
            <a:r>
              <a:rPr lang="fr-FR" sz="2400" b="0" i="0" u="none" strike="noStrike" dirty="0" err="1">
                <a:solidFill>
                  <a:srgbClr val="003300"/>
                </a:solidFill>
                <a:effectLst/>
                <a:latin typeface="Arial" panose="020B0604020202020204" pitchFamily="34" charset="0"/>
                <a:hlinkClick r:id="rId3" tooltip="Prison de haute sécurité de Belmarsh">
                  <a:extLst>
                    <a:ext uri="{A12FA001-AC4F-418D-AE19-62706E023703}">
                      <ahyp:hlinkClr xmlns:ahyp="http://schemas.microsoft.com/office/drawing/2018/hyperlinkcolor" val="tx"/>
                    </a:ext>
                  </a:extLst>
                </a:hlinkClick>
              </a:rPr>
              <a:t>Belmarsh</a:t>
            </a:r>
            <a:r>
              <a:rPr lang="fr-FR" sz="2400" b="0" i="0" dirty="0">
                <a:solidFill>
                  <a:srgbClr val="003300"/>
                </a:solidFill>
                <a:effectLst/>
                <a:latin typeface="Arial" panose="020B0604020202020204" pitchFamily="34" charset="0"/>
              </a:rPr>
              <a:t> depuis le </a:t>
            </a:r>
            <a:r>
              <a:rPr lang="fr-FR" sz="2400" dirty="0">
                <a:solidFill>
                  <a:srgbClr val="003300"/>
                </a:solidFill>
              </a:rPr>
              <a:t>11 avril 2019. Aux USA, </a:t>
            </a:r>
            <a:r>
              <a:rPr lang="fr-FR" sz="2400" b="0" i="0" dirty="0">
                <a:solidFill>
                  <a:srgbClr val="003300"/>
                </a:solidFill>
                <a:effectLst/>
                <a:latin typeface="Arial" panose="020B0604020202020204" pitchFamily="34" charset="0"/>
              </a:rPr>
              <a:t>il encourt jusqu’à 175 ans de </a:t>
            </a:r>
            <a:r>
              <a:rPr lang="fr-FR" sz="2400" b="0" i="0" u="none" strike="noStrike" dirty="0">
                <a:solidFill>
                  <a:srgbClr val="003300"/>
                </a:solidFill>
                <a:effectLst/>
                <a:latin typeface="Arial" panose="020B0604020202020204" pitchFamily="34" charset="0"/>
                <a:hlinkClick r:id="rId4" tooltip="Prison aux États-Unis">
                  <a:extLst>
                    <a:ext uri="{A12FA001-AC4F-418D-AE19-62706E023703}">
                      <ahyp:hlinkClr xmlns:ahyp="http://schemas.microsoft.com/office/drawing/2018/hyperlinkcolor" val="tx"/>
                    </a:ext>
                  </a:extLst>
                </a:hlinkClick>
              </a:rPr>
              <a:t>prison</a:t>
            </a:r>
            <a:r>
              <a:rPr lang="fr-FR" sz="2400" b="0" i="0" dirty="0">
                <a:solidFill>
                  <a:srgbClr val="003300"/>
                </a:solidFill>
                <a:effectLst/>
                <a:latin typeface="Arial" panose="020B0604020202020204" pitchFamily="34" charset="0"/>
              </a:rPr>
              <a:t> pour « espionnage ».</a:t>
            </a:r>
            <a:endParaRPr lang="fr-FR" sz="2400" dirty="0">
              <a:solidFill>
                <a:srgbClr val="003300"/>
              </a:solidFill>
            </a:endParaRPr>
          </a:p>
        </p:txBody>
      </p:sp>
    </p:spTree>
    <p:extLst>
      <p:ext uri="{BB962C8B-B14F-4D97-AF65-F5344CB8AC3E}">
        <p14:creationId xmlns:p14="http://schemas.microsoft.com/office/powerpoint/2010/main" val="25353850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FBBAF2C-542C-41FB-9B57-B73CE51250FE}"/>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62D35C38-91F9-473E-B48F-80E4E34F6BD4}"/>
              </a:ext>
            </a:extLst>
          </p:cNvPr>
          <p:cNvSpPr>
            <a:spLocks noGrp="1"/>
          </p:cNvSpPr>
          <p:nvPr>
            <p:ph type="sldNum" sz="quarter" idx="12"/>
          </p:nvPr>
        </p:nvSpPr>
        <p:spPr/>
        <p:txBody>
          <a:bodyPr/>
          <a:lstStyle/>
          <a:p>
            <a:fld id="{D57F1E4F-1CFF-5643-939E-217C01CDF565}" type="slidenum">
              <a:rPr lang="en-US" smtClean="0"/>
              <a:pPr/>
              <a:t>12</a:t>
            </a:fld>
            <a:endParaRPr lang="en-US" dirty="0"/>
          </a:p>
        </p:txBody>
      </p:sp>
      <p:sp>
        <p:nvSpPr>
          <p:cNvPr id="4" name="ZoneTexte 3">
            <a:extLst>
              <a:ext uri="{FF2B5EF4-FFF2-40B4-BE49-F238E27FC236}">
                <a16:creationId xmlns:a16="http://schemas.microsoft.com/office/drawing/2014/main" id="{A047E269-205B-4378-AEF2-5169BD790B9D}"/>
              </a:ext>
            </a:extLst>
          </p:cNvPr>
          <p:cNvSpPr txBox="1"/>
          <p:nvPr/>
        </p:nvSpPr>
        <p:spPr>
          <a:xfrm>
            <a:off x="255181" y="265814"/>
            <a:ext cx="10026503" cy="1200329"/>
          </a:xfrm>
          <a:prstGeom prst="rect">
            <a:avLst/>
          </a:prstGeom>
          <a:noFill/>
        </p:spPr>
        <p:txBody>
          <a:bodyPr wrap="square" rtlCol="0">
            <a:spAutoFit/>
          </a:bodyPr>
          <a:lstStyle/>
          <a:p>
            <a:r>
              <a:rPr lang="fr-FR" sz="2400" b="1" dirty="0">
                <a:solidFill>
                  <a:schemeClr val="accent2">
                    <a:lumMod val="75000"/>
                  </a:schemeClr>
                </a:solidFill>
              </a:rPr>
              <a:t>Des lanceurs d’alertes assassinées </a:t>
            </a:r>
          </a:p>
          <a:p>
            <a:r>
              <a:rPr lang="fr-FR" sz="2400" dirty="0">
                <a:solidFill>
                  <a:schemeClr val="accent2">
                    <a:lumMod val="75000"/>
                  </a:schemeClr>
                </a:solidFill>
              </a:rPr>
              <a:t>(souvent dans le cadre d’enquêtes pour corruption ou de manipulations politiques)</a:t>
            </a:r>
          </a:p>
        </p:txBody>
      </p:sp>
      <p:pic>
        <p:nvPicPr>
          <p:cNvPr id="6" name="Image 5" descr="Une image contenant femme, habits, souriant, tenue&#10;&#10;Description générée automatiquement">
            <a:extLst>
              <a:ext uri="{FF2B5EF4-FFF2-40B4-BE49-F238E27FC236}">
                <a16:creationId xmlns:a16="http://schemas.microsoft.com/office/drawing/2014/main" id="{2EA55BE2-425C-4458-A597-E8AAF20AAD95}"/>
              </a:ext>
            </a:extLst>
          </p:cNvPr>
          <p:cNvPicPr>
            <a:picLocks noChangeAspect="1"/>
          </p:cNvPicPr>
          <p:nvPr/>
        </p:nvPicPr>
        <p:blipFill>
          <a:blip r:embed="rId2"/>
          <a:stretch>
            <a:fillRect/>
          </a:stretch>
        </p:blipFill>
        <p:spPr>
          <a:xfrm>
            <a:off x="351995" y="1466143"/>
            <a:ext cx="2466975" cy="1847850"/>
          </a:xfrm>
          <a:prstGeom prst="rect">
            <a:avLst/>
          </a:prstGeom>
        </p:spPr>
      </p:pic>
      <p:sp>
        <p:nvSpPr>
          <p:cNvPr id="7" name="ZoneTexte 6">
            <a:extLst>
              <a:ext uri="{FF2B5EF4-FFF2-40B4-BE49-F238E27FC236}">
                <a16:creationId xmlns:a16="http://schemas.microsoft.com/office/drawing/2014/main" id="{7C0AC0D3-AF61-443C-B2BB-E05C63D8EB59}"/>
              </a:ext>
            </a:extLst>
          </p:cNvPr>
          <p:cNvSpPr txBox="1"/>
          <p:nvPr/>
        </p:nvSpPr>
        <p:spPr>
          <a:xfrm>
            <a:off x="86290" y="3313993"/>
            <a:ext cx="3082212" cy="1477328"/>
          </a:xfrm>
          <a:prstGeom prst="rect">
            <a:avLst/>
          </a:prstGeom>
          <a:noFill/>
        </p:spPr>
        <p:txBody>
          <a:bodyPr wrap="square" rtlCol="0">
            <a:spAutoFit/>
          </a:bodyPr>
          <a:lstStyle/>
          <a:p>
            <a:pPr algn="just"/>
            <a:r>
              <a:rPr lang="fr-FR" dirty="0" err="1"/>
              <a:t>Daphne</a:t>
            </a:r>
            <a:r>
              <a:rPr lang="fr-FR" dirty="0"/>
              <a:t> </a:t>
            </a:r>
            <a:r>
              <a:rPr lang="fr-FR" dirty="0" err="1"/>
              <a:t>Caruana</a:t>
            </a:r>
            <a:r>
              <a:rPr lang="fr-FR" dirty="0"/>
              <a:t> </a:t>
            </a:r>
            <a:r>
              <a:rPr lang="fr-FR" dirty="0" err="1"/>
              <a:t>Galizia</a:t>
            </a:r>
            <a:r>
              <a:rPr lang="fr-FR" dirty="0"/>
              <a:t> enquêtait sur la corruption, à Malte, impliquant le gouvernement (assassinée le 16 octobre 2017).</a:t>
            </a:r>
          </a:p>
        </p:txBody>
      </p:sp>
      <p:pic>
        <p:nvPicPr>
          <p:cNvPr id="9" name="Image 8" descr="Une image contenant personne, habits, intérieur, femme&#10;&#10;Description générée automatiquement">
            <a:extLst>
              <a:ext uri="{FF2B5EF4-FFF2-40B4-BE49-F238E27FC236}">
                <a16:creationId xmlns:a16="http://schemas.microsoft.com/office/drawing/2014/main" id="{FD00FD67-2EE5-4FF1-AA80-B3C042297B3E}"/>
              </a:ext>
            </a:extLst>
          </p:cNvPr>
          <p:cNvPicPr>
            <a:picLocks noChangeAspect="1"/>
          </p:cNvPicPr>
          <p:nvPr/>
        </p:nvPicPr>
        <p:blipFill>
          <a:blip r:embed="rId3"/>
          <a:stretch>
            <a:fillRect/>
          </a:stretch>
        </p:blipFill>
        <p:spPr>
          <a:xfrm>
            <a:off x="3350377" y="1209675"/>
            <a:ext cx="2952750" cy="2219325"/>
          </a:xfrm>
          <a:prstGeom prst="rect">
            <a:avLst/>
          </a:prstGeom>
        </p:spPr>
      </p:pic>
      <p:sp>
        <p:nvSpPr>
          <p:cNvPr id="11" name="ZoneTexte 10">
            <a:extLst>
              <a:ext uri="{FF2B5EF4-FFF2-40B4-BE49-F238E27FC236}">
                <a16:creationId xmlns:a16="http://schemas.microsoft.com/office/drawing/2014/main" id="{6D48B776-113D-4FF0-892C-AE5BE598BAC4}"/>
              </a:ext>
            </a:extLst>
          </p:cNvPr>
          <p:cNvSpPr txBox="1"/>
          <p:nvPr/>
        </p:nvSpPr>
        <p:spPr>
          <a:xfrm>
            <a:off x="3168502" y="3429000"/>
            <a:ext cx="3519377" cy="2308324"/>
          </a:xfrm>
          <a:prstGeom prst="rect">
            <a:avLst/>
          </a:prstGeom>
          <a:noFill/>
        </p:spPr>
        <p:txBody>
          <a:bodyPr wrap="square">
            <a:spAutoFit/>
          </a:bodyPr>
          <a:lstStyle/>
          <a:p>
            <a:pPr algn="just"/>
            <a:r>
              <a:rPr lang="fr-FR" dirty="0"/>
              <a:t>Assassinat du journaliste </a:t>
            </a:r>
            <a:r>
              <a:rPr lang="fr-FR" dirty="0" err="1"/>
              <a:t>Ján</a:t>
            </a:r>
            <a:r>
              <a:rPr lang="fr-FR" dirty="0"/>
              <a:t> </a:t>
            </a:r>
            <a:r>
              <a:rPr lang="fr-FR" dirty="0" err="1"/>
              <a:t>Kuciak</a:t>
            </a:r>
            <a:r>
              <a:rPr lang="fr-FR" dirty="0"/>
              <a:t> et de Martina </a:t>
            </a:r>
            <a:r>
              <a:rPr lang="fr-FR" dirty="0" err="1"/>
              <a:t>Kušnírová</a:t>
            </a:r>
            <a:r>
              <a:rPr lang="fr-FR" dirty="0"/>
              <a:t>, sa compagne. Il s'apprêtait à publier une enquête sur la corruption de membres du gouvernement slovaque et leurs liens avec la mafia calabraise (21 février 2018).</a:t>
            </a:r>
          </a:p>
        </p:txBody>
      </p:sp>
      <p:sp>
        <p:nvSpPr>
          <p:cNvPr id="13" name="ZoneTexte 12">
            <a:extLst>
              <a:ext uri="{FF2B5EF4-FFF2-40B4-BE49-F238E27FC236}">
                <a16:creationId xmlns:a16="http://schemas.microsoft.com/office/drawing/2014/main" id="{2D35B9B1-5128-4D2A-97D6-B68E6E55A41B}"/>
              </a:ext>
            </a:extLst>
          </p:cNvPr>
          <p:cNvSpPr txBox="1"/>
          <p:nvPr/>
        </p:nvSpPr>
        <p:spPr>
          <a:xfrm>
            <a:off x="6780699" y="3256534"/>
            <a:ext cx="3519377" cy="2862322"/>
          </a:xfrm>
          <a:prstGeom prst="rect">
            <a:avLst/>
          </a:prstGeom>
          <a:noFill/>
        </p:spPr>
        <p:txBody>
          <a:bodyPr wrap="square">
            <a:spAutoFit/>
          </a:bodyPr>
          <a:lstStyle/>
          <a:p>
            <a:pPr algn="just"/>
            <a:r>
              <a:rPr lang="fr-FR" dirty="0"/>
              <a:t>Boris </a:t>
            </a:r>
            <a:r>
              <a:rPr lang="fr-FR" dirty="0" err="1"/>
              <a:t>Nemtsov</a:t>
            </a:r>
            <a:r>
              <a:rPr lang="fr-FR" dirty="0"/>
              <a:t>. Au moment de son </a:t>
            </a:r>
            <a:r>
              <a:rPr lang="fr-FR" b="0" i="0" dirty="0">
                <a:effectLst/>
              </a:rPr>
              <a:t>assassinat par balles, le 27 février 2015, il travaillait à un rapport sur la présence de l'armée russe en Ukraine, présence que le Kremlin nie formellement. Il avait aussi travaillé sur le système de corruption mise en place par le président Vladimir Poutine.</a:t>
            </a:r>
            <a:endParaRPr lang="fr-FR" dirty="0"/>
          </a:p>
        </p:txBody>
      </p:sp>
      <p:pic>
        <p:nvPicPr>
          <p:cNvPr id="15" name="Image 14" descr="Une image contenant personne, homme, bâtiment, tenant&#10;&#10;Description générée automatiquement">
            <a:extLst>
              <a:ext uri="{FF2B5EF4-FFF2-40B4-BE49-F238E27FC236}">
                <a16:creationId xmlns:a16="http://schemas.microsoft.com/office/drawing/2014/main" id="{11EE9F2C-8BDD-461B-A585-E398F465F7F4}"/>
              </a:ext>
            </a:extLst>
          </p:cNvPr>
          <p:cNvPicPr>
            <a:picLocks noChangeAspect="1"/>
          </p:cNvPicPr>
          <p:nvPr/>
        </p:nvPicPr>
        <p:blipFill>
          <a:blip r:embed="rId4"/>
          <a:stretch>
            <a:fillRect/>
          </a:stretch>
        </p:blipFill>
        <p:spPr>
          <a:xfrm>
            <a:off x="7206001" y="1447799"/>
            <a:ext cx="2619375" cy="1743075"/>
          </a:xfrm>
          <a:prstGeom prst="rect">
            <a:avLst/>
          </a:prstGeom>
        </p:spPr>
      </p:pic>
    </p:spTree>
    <p:extLst>
      <p:ext uri="{BB962C8B-B14F-4D97-AF65-F5344CB8AC3E}">
        <p14:creationId xmlns:p14="http://schemas.microsoft.com/office/powerpoint/2010/main" val="799805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4053830E-2457-4C9B-861D-2110AF32BE6E}"/>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6992DB51-DDA5-419E-9DDC-DCB5793ACF7F}"/>
              </a:ext>
            </a:extLst>
          </p:cNvPr>
          <p:cNvSpPr>
            <a:spLocks noGrp="1"/>
          </p:cNvSpPr>
          <p:nvPr>
            <p:ph type="sldNum" sz="quarter" idx="12"/>
          </p:nvPr>
        </p:nvSpPr>
        <p:spPr/>
        <p:txBody>
          <a:bodyPr/>
          <a:lstStyle/>
          <a:p>
            <a:fld id="{D57F1E4F-1CFF-5643-939E-217C01CDF565}" type="slidenum">
              <a:rPr lang="en-US" smtClean="0"/>
              <a:pPr/>
              <a:t>13</a:t>
            </a:fld>
            <a:endParaRPr lang="en-US" dirty="0"/>
          </a:p>
        </p:txBody>
      </p:sp>
      <p:sp>
        <p:nvSpPr>
          <p:cNvPr id="7" name="ZoneTexte 6">
            <a:extLst>
              <a:ext uri="{FF2B5EF4-FFF2-40B4-BE49-F238E27FC236}">
                <a16:creationId xmlns:a16="http://schemas.microsoft.com/office/drawing/2014/main" id="{8DCFADD5-4E13-4644-AF3F-9F0E22C4130E}"/>
              </a:ext>
            </a:extLst>
          </p:cNvPr>
          <p:cNvSpPr txBox="1"/>
          <p:nvPr/>
        </p:nvSpPr>
        <p:spPr>
          <a:xfrm>
            <a:off x="212650" y="220681"/>
            <a:ext cx="9239693" cy="46058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fr-FR" sz="2400" b="1" i="0" u="none" strike="noStrike" kern="1200" cap="none" spc="0" normalizeH="0" baseline="0" noProof="0" dirty="0">
                <a:ln>
                  <a:noFill/>
                </a:ln>
                <a:solidFill>
                  <a:srgbClr val="54A021">
                    <a:lumMod val="75000"/>
                  </a:srgbClr>
                </a:solidFill>
                <a:effectLst/>
                <a:uLnTx/>
                <a:uFillTx/>
                <a:latin typeface="Trebuchet MS" panose="020B0603020202020204"/>
                <a:ea typeface="+mn-ea"/>
                <a:cs typeface="+mn-cs"/>
              </a:rPr>
              <a:t>Des lanceurs d’alertes assassinées ou qui ont failli l’être (suite) </a:t>
            </a:r>
          </a:p>
        </p:txBody>
      </p:sp>
      <p:pic>
        <p:nvPicPr>
          <p:cNvPr id="9" name="Image 8" descr="Une image contenant personne, homme, bâtiment, extérieur&#10;&#10;Description générée automatiquement">
            <a:extLst>
              <a:ext uri="{FF2B5EF4-FFF2-40B4-BE49-F238E27FC236}">
                <a16:creationId xmlns:a16="http://schemas.microsoft.com/office/drawing/2014/main" id="{77AF0732-8CD9-43B2-BDD9-A9EE94CFE91E}"/>
              </a:ext>
            </a:extLst>
          </p:cNvPr>
          <p:cNvPicPr>
            <a:picLocks noChangeAspect="1"/>
          </p:cNvPicPr>
          <p:nvPr/>
        </p:nvPicPr>
        <p:blipFill>
          <a:blip r:embed="rId2"/>
          <a:stretch>
            <a:fillRect/>
          </a:stretch>
        </p:blipFill>
        <p:spPr>
          <a:xfrm>
            <a:off x="813501" y="770662"/>
            <a:ext cx="2562225" cy="1781175"/>
          </a:xfrm>
          <a:prstGeom prst="rect">
            <a:avLst/>
          </a:prstGeom>
        </p:spPr>
      </p:pic>
      <p:sp>
        <p:nvSpPr>
          <p:cNvPr id="11" name="ZoneTexte 10">
            <a:extLst>
              <a:ext uri="{FF2B5EF4-FFF2-40B4-BE49-F238E27FC236}">
                <a16:creationId xmlns:a16="http://schemas.microsoft.com/office/drawing/2014/main" id="{BA3ACB4E-C661-4E51-9142-AC3D57D28741}"/>
              </a:ext>
            </a:extLst>
          </p:cNvPr>
          <p:cNvSpPr txBox="1"/>
          <p:nvPr/>
        </p:nvSpPr>
        <p:spPr>
          <a:xfrm>
            <a:off x="212651" y="2640155"/>
            <a:ext cx="3763926" cy="3139321"/>
          </a:xfrm>
          <a:prstGeom prst="rect">
            <a:avLst/>
          </a:prstGeom>
          <a:noFill/>
        </p:spPr>
        <p:txBody>
          <a:bodyPr wrap="square">
            <a:spAutoFit/>
          </a:bodyPr>
          <a:lstStyle/>
          <a:p>
            <a:pPr algn="just"/>
            <a:r>
              <a:rPr lang="fr-FR" dirty="0"/>
              <a:t>Alexeï </a:t>
            </a:r>
            <a:r>
              <a:rPr lang="fr-FR" dirty="0" err="1"/>
              <a:t>Navalny</a:t>
            </a:r>
            <a:r>
              <a:rPr lang="fr-FR" dirty="0"/>
              <a:t>, avocat et militant politique russe, a failli mourir empoisonné au « </a:t>
            </a:r>
            <a:r>
              <a:rPr lang="fr-FR" dirty="0" err="1"/>
              <a:t>Novitchok</a:t>
            </a:r>
            <a:r>
              <a:rPr lang="fr-FR" dirty="0"/>
              <a:t> », le 20 août 2020. En 2011, </a:t>
            </a:r>
            <a:r>
              <a:rPr lang="fr-FR" dirty="0" err="1"/>
              <a:t>Navalny</a:t>
            </a:r>
            <a:r>
              <a:rPr lang="fr-FR" dirty="0"/>
              <a:t> avait créé la Fondation anti-corruption, dissoute en juillet 2020, à cause des nombreuses condamnations contre elles, pour diffamation suite à des plaintes des oligarques qu’elle avait mise en cause.</a:t>
            </a:r>
          </a:p>
        </p:txBody>
      </p:sp>
      <p:pic>
        <p:nvPicPr>
          <p:cNvPr id="13" name="Image 12" descr="Une image contenant homme, photo, posant, jeune&#10;&#10;Description générée automatiquement">
            <a:extLst>
              <a:ext uri="{FF2B5EF4-FFF2-40B4-BE49-F238E27FC236}">
                <a16:creationId xmlns:a16="http://schemas.microsoft.com/office/drawing/2014/main" id="{22EE6D3C-9E6B-4E01-9940-7315342129B5}"/>
              </a:ext>
            </a:extLst>
          </p:cNvPr>
          <p:cNvPicPr>
            <a:picLocks noChangeAspect="1"/>
          </p:cNvPicPr>
          <p:nvPr/>
        </p:nvPicPr>
        <p:blipFill>
          <a:blip r:embed="rId3"/>
          <a:stretch>
            <a:fillRect/>
          </a:stretch>
        </p:blipFill>
        <p:spPr>
          <a:xfrm>
            <a:off x="4615859" y="950553"/>
            <a:ext cx="2857500" cy="1600200"/>
          </a:xfrm>
          <a:prstGeom prst="rect">
            <a:avLst/>
          </a:prstGeom>
        </p:spPr>
      </p:pic>
      <p:sp>
        <p:nvSpPr>
          <p:cNvPr id="14" name="ZoneTexte 13">
            <a:extLst>
              <a:ext uri="{FF2B5EF4-FFF2-40B4-BE49-F238E27FC236}">
                <a16:creationId xmlns:a16="http://schemas.microsoft.com/office/drawing/2014/main" id="{E4AB41D1-1154-4AE5-8C4E-82DE323B68E7}"/>
              </a:ext>
            </a:extLst>
          </p:cNvPr>
          <p:cNvSpPr txBox="1"/>
          <p:nvPr/>
        </p:nvSpPr>
        <p:spPr>
          <a:xfrm>
            <a:off x="3976577" y="2640155"/>
            <a:ext cx="4136065" cy="3693319"/>
          </a:xfrm>
          <a:prstGeom prst="rect">
            <a:avLst/>
          </a:prstGeom>
          <a:noFill/>
        </p:spPr>
        <p:txBody>
          <a:bodyPr wrap="square" rtlCol="0">
            <a:spAutoFit/>
          </a:bodyPr>
          <a:lstStyle/>
          <a:p>
            <a:pPr algn="just"/>
            <a:r>
              <a:rPr lang="fr-FR" dirty="0"/>
              <a:t>Alexandre </a:t>
            </a:r>
            <a:r>
              <a:rPr lang="fr-FR" dirty="0" err="1"/>
              <a:t>Litvinenko</a:t>
            </a:r>
            <a:r>
              <a:rPr lang="fr-FR" dirty="0"/>
              <a:t>, ex-lieutenant-colonel du FSB, a accusé le président russe de négliger la lutte contre la corruption. Dans un livre, en 2002, il accuse les services secrets russes d'avoir organisé eux-mêmes la vague d'attentats en Russie en 1999 attribuée aux Tchétchènes, puis dans un autre livre, il accuse le FSB d'avoir réactivé le laboratoire de toxicologie n°12 du KGB créé par Lénine. Il est empoisonné au polonium 210, le 1er novembre 2006.</a:t>
            </a:r>
          </a:p>
        </p:txBody>
      </p:sp>
    </p:spTree>
    <p:extLst>
      <p:ext uri="{BB962C8B-B14F-4D97-AF65-F5344CB8AC3E}">
        <p14:creationId xmlns:p14="http://schemas.microsoft.com/office/powerpoint/2010/main" val="2864443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2D6B33CD-64F5-4B7A-A3FB-A7E0C5F7235C}"/>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E5B3D67C-6632-43F7-BBE8-419FE0EC4C78}"/>
              </a:ext>
            </a:extLst>
          </p:cNvPr>
          <p:cNvSpPr>
            <a:spLocks noGrp="1"/>
          </p:cNvSpPr>
          <p:nvPr>
            <p:ph type="sldNum" sz="quarter" idx="12"/>
          </p:nvPr>
        </p:nvSpPr>
        <p:spPr/>
        <p:txBody>
          <a:bodyPr/>
          <a:lstStyle/>
          <a:p>
            <a:fld id="{D57F1E4F-1CFF-5643-939E-217C01CDF565}" type="slidenum">
              <a:rPr lang="en-US" smtClean="0"/>
              <a:pPr/>
              <a:t>14</a:t>
            </a:fld>
            <a:endParaRPr lang="en-US" dirty="0"/>
          </a:p>
        </p:txBody>
      </p:sp>
      <p:sp>
        <p:nvSpPr>
          <p:cNvPr id="4" name="ZoneTexte 3">
            <a:extLst>
              <a:ext uri="{FF2B5EF4-FFF2-40B4-BE49-F238E27FC236}">
                <a16:creationId xmlns:a16="http://schemas.microsoft.com/office/drawing/2014/main" id="{E85A9D16-9C2D-4D41-A650-12AC679B10DC}"/>
              </a:ext>
            </a:extLst>
          </p:cNvPr>
          <p:cNvSpPr txBox="1"/>
          <p:nvPr/>
        </p:nvSpPr>
        <p:spPr>
          <a:xfrm>
            <a:off x="170122" y="276446"/>
            <a:ext cx="9983972" cy="6001643"/>
          </a:xfrm>
          <a:prstGeom prst="rect">
            <a:avLst/>
          </a:prstGeom>
          <a:noFill/>
        </p:spPr>
        <p:txBody>
          <a:bodyPr wrap="square" rtlCol="0">
            <a:spAutoFit/>
          </a:bodyPr>
          <a:lstStyle/>
          <a:p>
            <a:r>
              <a:rPr lang="fr-FR" sz="2400" b="1" dirty="0">
                <a:solidFill>
                  <a:schemeClr val="accent2">
                    <a:lumMod val="75000"/>
                  </a:schemeClr>
                </a:solidFill>
              </a:rPr>
              <a:t>Des lanceurs d’alerte connus </a:t>
            </a:r>
          </a:p>
          <a:p>
            <a:endParaRPr lang="fr-FR" sz="2400" dirty="0">
              <a:solidFill>
                <a:schemeClr val="accent2">
                  <a:lumMod val="75000"/>
                </a:schemeClr>
              </a:solidFill>
            </a:endParaRPr>
          </a:p>
          <a:p>
            <a:pPr marL="285750" indent="-285750" algn="just">
              <a:buFont typeface="Arial" panose="020B0604020202020204" pitchFamily="34" charset="0"/>
              <a:buChar char="•"/>
            </a:pPr>
            <a:r>
              <a:rPr lang="fr-FR" sz="2400" b="1" dirty="0">
                <a:solidFill>
                  <a:schemeClr val="accent2">
                    <a:lumMod val="75000"/>
                  </a:schemeClr>
                </a:solidFill>
                <a:latin typeface="Calibri" panose="020F0502020204030204" pitchFamily="34" charset="0"/>
                <a:cs typeface="Calibri" panose="020F0502020204030204" pitchFamily="34" charset="0"/>
              </a:rPr>
              <a:t>Denis Robert</a:t>
            </a:r>
            <a:r>
              <a:rPr lang="fr-FR" sz="2400" dirty="0">
                <a:solidFill>
                  <a:schemeClr val="accent2">
                    <a:lumMod val="75000"/>
                  </a:schemeClr>
                </a:solidFill>
                <a:latin typeface="Calibri" panose="020F0502020204030204" pitchFamily="34" charset="0"/>
                <a:cs typeface="Calibri" panose="020F0502020204030204" pitchFamily="34" charset="0"/>
              </a:rPr>
              <a:t>, journaliste, affaire Clearstream 1 (Luxembourg) (1).</a:t>
            </a:r>
          </a:p>
          <a:p>
            <a:pPr marL="285750" indent="-285750" algn="just">
              <a:buFont typeface="Arial" panose="020B0604020202020204" pitchFamily="34" charset="0"/>
              <a:buChar char="•"/>
            </a:pPr>
            <a:r>
              <a:rPr lang="fr-FR" sz="2400" b="1" dirty="0">
                <a:solidFill>
                  <a:schemeClr val="accent2">
                    <a:lumMod val="75000"/>
                  </a:schemeClr>
                </a:solidFill>
                <a:latin typeface="Calibri" panose="020F0502020204030204" pitchFamily="34" charset="0"/>
                <a:cs typeface="Calibri" panose="020F0502020204030204" pitchFamily="34" charset="0"/>
              </a:rPr>
              <a:t>Antoine </a:t>
            </a:r>
            <a:r>
              <a:rPr lang="fr-FR" sz="2400" b="1" dirty="0" err="1">
                <a:solidFill>
                  <a:schemeClr val="accent2">
                    <a:lumMod val="75000"/>
                  </a:schemeClr>
                </a:solidFill>
                <a:latin typeface="Calibri" panose="020F0502020204030204" pitchFamily="34" charset="0"/>
                <a:cs typeface="Calibri" panose="020F0502020204030204" pitchFamily="34" charset="0"/>
              </a:rPr>
              <a:t>Deltour</a:t>
            </a:r>
            <a:r>
              <a:rPr lang="fr-FR" sz="2400" dirty="0">
                <a:solidFill>
                  <a:schemeClr val="accent2">
                    <a:lumMod val="75000"/>
                  </a:schemeClr>
                </a:solidFill>
                <a:latin typeface="Calibri" panose="020F0502020204030204" pitchFamily="34" charset="0"/>
                <a:cs typeface="Calibri" panose="020F0502020204030204" pitchFamily="34" charset="0"/>
              </a:rPr>
              <a:t>, auditeur, économiste, affaire Luxembourg </a:t>
            </a:r>
            <a:r>
              <a:rPr lang="fr-FR" sz="2400" dirty="0" err="1">
                <a:solidFill>
                  <a:schemeClr val="accent2">
                    <a:lumMod val="75000"/>
                  </a:schemeClr>
                </a:solidFill>
                <a:latin typeface="Calibri" panose="020F0502020204030204" pitchFamily="34" charset="0"/>
                <a:cs typeface="Calibri" panose="020F0502020204030204" pitchFamily="34" charset="0"/>
              </a:rPr>
              <a:t>Leak</a:t>
            </a:r>
            <a:r>
              <a:rPr lang="fr-FR" sz="2400" dirty="0">
                <a:solidFill>
                  <a:schemeClr val="accent2">
                    <a:lumMod val="75000"/>
                  </a:schemeClr>
                </a:solidFill>
                <a:latin typeface="Calibri" panose="020F0502020204030204" pitchFamily="34" charset="0"/>
                <a:cs typeface="Calibri" panose="020F0502020204030204" pitchFamily="34" charset="0"/>
              </a:rPr>
              <a:t> (2).</a:t>
            </a:r>
          </a:p>
          <a:p>
            <a:pPr marL="285750" indent="-285750" algn="just">
              <a:buFont typeface="Arial" panose="020B0604020202020204" pitchFamily="34" charset="0"/>
              <a:buChar char="•"/>
            </a:pPr>
            <a:r>
              <a:rPr lang="fr-FR" sz="2400" dirty="0">
                <a:solidFill>
                  <a:schemeClr val="accent2">
                    <a:lumMod val="75000"/>
                  </a:schemeClr>
                </a:solidFill>
                <a:latin typeface="Calibri" panose="020F0502020204030204" pitchFamily="34" charset="0"/>
                <a:cs typeface="Calibri" panose="020F0502020204030204" pitchFamily="34" charset="0"/>
              </a:rPr>
              <a:t>« </a:t>
            </a:r>
            <a:r>
              <a:rPr lang="fr-FR" sz="2400" b="1" dirty="0">
                <a:solidFill>
                  <a:schemeClr val="accent2">
                    <a:lumMod val="75000"/>
                  </a:schemeClr>
                </a:solidFill>
                <a:latin typeface="Calibri" panose="020F0502020204030204" pitchFamily="34" charset="0"/>
                <a:cs typeface="Calibri" panose="020F0502020204030204" pitchFamily="34" charset="0"/>
              </a:rPr>
              <a:t>John Do </a:t>
            </a:r>
            <a:r>
              <a:rPr lang="fr-FR" sz="2400" dirty="0">
                <a:solidFill>
                  <a:schemeClr val="accent2">
                    <a:lumMod val="75000"/>
                  </a:schemeClr>
                </a:solidFill>
                <a:latin typeface="Calibri" panose="020F0502020204030204" pitchFamily="34" charset="0"/>
                <a:cs typeface="Calibri" panose="020F0502020204030204" pitchFamily="34" charset="0"/>
              </a:rPr>
              <a:t>», Panama </a:t>
            </a:r>
            <a:r>
              <a:rPr lang="fr-FR" sz="2400" dirty="0" err="1">
                <a:solidFill>
                  <a:schemeClr val="accent2">
                    <a:lumMod val="75000"/>
                  </a:schemeClr>
                </a:solidFill>
                <a:latin typeface="Calibri" panose="020F0502020204030204" pitchFamily="34" charset="0"/>
                <a:cs typeface="Calibri" panose="020F0502020204030204" pitchFamily="34" charset="0"/>
              </a:rPr>
              <a:t>papers</a:t>
            </a:r>
            <a:r>
              <a:rPr lang="fr-FR" sz="2400" dirty="0">
                <a:solidFill>
                  <a:schemeClr val="accent2">
                    <a:lumMod val="75000"/>
                  </a:schemeClr>
                </a:solidFill>
                <a:latin typeface="Calibri" panose="020F0502020204030204" pitchFamily="34" charset="0"/>
                <a:cs typeface="Calibri" panose="020F0502020204030204" pitchFamily="34" charset="0"/>
              </a:rPr>
              <a:t> (évasion fiscale) (3).</a:t>
            </a:r>
          </a:p>
          <a:p>
            <a:pPr marL="285750" indent="-285750" algn="just">
              <a:buFont typeface="Arial" panose="020B0604020202020204" pitchFamily="34" charset="0"/>
              <a:buChar char="•"/>
            </a:pPr>
            <a:r>
              <a:rPr lang="fr-FR" sz="2400" b="1" i="0" u="none" strike="noStrike" dirty="0">
                <a:solidFill>
                  <a:schemeClr val="accent2">
                    <a:lumMod val="75000"/>
                  </a:schemeClr>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Edward Snowden</a:t>
            </a:r>
            <a:r>
              <a:rPr lang="fr-FR" sz="2400" dirty="0">
                <a:solidFill>
                  <a:schemeClr val="accent2">
                    <a:lumMod val="75000"/>
                  </a:schemeClr>
                </a:solidFill>
                <a:latin typeface="Calibri" panose="020F0502020204030204" pitchFamily="34" charset="0"/>
                <a:cs typeface="Calibri" panose="020F0502020204030204" pitchFamily="34" charset="0"/>
              </a:rPr>
              <a:t>, dénonçant la collecte de données privées (hors mandat), la surveillance de masse, exercée sur essentiellement sur Internet, par la NSA [National Security Agency] (USA) (4).</a:t>
            </a:r>
          </a:p>
          <a:p>
            <a:pPr marL="285750" indent="-285750" algn="just">
              <a:buFont typeface="Arial" panose="020B0604020202020204" pitchFamily="34" charset="0"/>
              <a:buChar char="•"/>
            </a:pPr>
            <a:r>
              <a:rPr lang="fr-FR" sz="2400" b="1" i="0" u="none" strike="noStrike" dirty="0">
                <a:solidFill>
                  <a:schemeClr val="accent2">
                    <a:lumMod val="75000"/>
                  </a:schemeClr>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Chelsea Manning</a:t>
            </a:r>
            <a:r>
              <a:rPr lang="fr-FR" sz="2400" u="none" strike="noStrike" dirty="0">
                <a:solidFill>
                  <a:schemeClr val="accent2">
                    <a:lumMod val="75000"/>
                  </a:schemeClr>
                </a:solidFill>
                <a:latin typeface="Calibri" panose="020F0502020204030204" pitchFamily="34" charset="0"/>
                <a:cs typeface="Calibri" panose="020F0502020204030204" pitchFamily="34" charset="0"/>
              </a:rPr>
              <a:t>, </a:t>
            </a:r>
            <a:r>
              <a:rPr lang="fr-FR" sz="2400" b="0" i="0" dirty="0">
                <a:solidFill>
                  <a:schemeClr val="accent2">
                    <a:lumMod val="75000"/>
                  </a:schemeClr>
                </a:solidFill>
                <a:effectLst/>
                <a:latin typeface="Calibri" panose="020F0502020204030204" pitchFamily="34" charset="0"/>
                <a:cs typeface="Calibri" panose="020F0502020204030204" pitchFamily="34" charset="0"/>
              </a:rPr>
              <a:t>témoin de possibles violations des droits humains et du droit humanitaire par l’armée américaine (en Irak …).</a:t>
            </a:r>
          </a:p>
          <a:p>
            <a:endParaRPr lang="fr-FR" sz="2400" dirty="0">
              <a:solidFill>
                <a:schemeClr val="accent2">
                  <a:lumMod val="75000"/>
                </a:schemeClr>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FR" sz="2400" dirty="0">
                <a:solidFill>
                  <a:schemeClr val="accent2">
                    <a:lumMod val="75000"/>
                  </a:schemeClr>
                </a:solidFill>
                <a:latin typeface="Calibri" panose="020F0502020204030204" pitchFamily="34" charset="0"/>
                <a:cs typeface="Calibri" panose="020F0502020204030204" pitchFamily="34" charset="0"/>
              </a:rPr>
              <a:t>(1) </a:t>
            </a:r>
            <a:r>
              <a:rPr lang="en-US" sz="2400" dirty="0">
                <a:solidFill>
                  <a:schemeClr val="accent2">
                    <a:lumMod val="75000"/>
                  </a:schemeClr>
                </a:solidFill>
                <a:latin typeface="Calibri" panose="020F0502020204030204" pitchFamily="34" charset="0"/>
                <a:cs typeface="Calibri" panose="020F0502020204030204" pitchFamily="34" charset="0"/>
              </a:rPr>
              <a:t>Affaire </a:t>
            </a:r>
            <a:r>
              <a:rPr lang="en-US" sz="2400" dirty="0" err="1">
                <a:solidFill>
                  <a:schemeClr val="accent2">
                    <a:lumMod val="75000"/>
                  </a:schemeClr>
                </a:solidFill>
                <a:latin typeface="Calibri" panose="020F0502020204030204" pitchFamily="34" charset="0"/>
                <a:cs typeface="Calibri" panose="020F0502020204030204" pitchFamily="34" charset="0"/>
              </a:rPr>
              <a:t>Clearstream</a:t>
            </a:r>
            <a:r>
              <a:rPr lang="en-US" sz="2400" dirty="0">
                <a:solidFill>
                  <a:schemeClr val="accent2">
                    <a:lumMod val="75000"/>
                  </a:schemeClr>
                </a:solidFill>
                <a:latin typeface="Calibri" panose="020F0502020204030204" pitchFamily="34" charset="0"/>
                <a:cs typeface="Calibri" panose="020F0502020204030204" pitchFamily="34" charset="0"/>
              </a:rPr>
              <a:t> 1, </a:t>
            </a:r>
            <a:r>
              <a:rPr lang="en-US" sz="2400" dirty="0">
                <a:solidFill>
                  <a:schemeClr val="accent2">
                    <a:lumMod val="75000"/>
                  </a:schemeClr>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https://fr.wikipedia.org/wiki/Affaire_Clearstream_1</a:t>
            </a:r>
            <a:r>
              <a:rPr lang="en-US" sz="2400" dirty="0">
                <a:solidFill>
                  <a:schemeClr val="accent2">
                    <a:lumMod val="75000"/>
                  </a:schemeClr>
                </a:solidFill>
                <a:latin typeface="Calibri" panose="020F0502020204030204" pitchFamily="34" charset="0"/>
                <a:cs typeface="Calibri" panose="020F0502020204030204" pitchFamily="34" charset="0"/>
              </a:rPr>
              <a:t> </a:t>
            </a:r>
            <a:endParaRPr lang="fr-FR" sz="2400" dirty="0">
              <a:solidFill>
                <a:schemeClr val="accent2">
                  <a:lumMod val="75000"/>
                </a:schemeClr>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fr-FR" sz="2400" dirty="0">
                <a:solidFill>
                  <a:schemeClr val="accent2">
                    <a:lumMod val="75000"/>
                  </a:schemeClr>
                </a:solidFill>
                <a:latin typeface="Calibri" panose="020F0502020204030204" pitchFamily="34" charset="0"/>
                <a:cs typeface="Calibri" panose="020F0502020204030204" pitchFamily="34" charset="0"/>
              </a:rPr>
              <a:t>(2) </a:t>
            </a:r>
            <a:r>
              <a:rPr lang="fr-FR" sz="2400" dirty="0">
                <a:solidFill>
                  <a:schemeClr val="accent2">
                    <a:lumMod val="75000"/>
                  </a:schemeClr>
                </a:solidFill>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https://fr.wikipedia.org/wiki/Luxembourg_Leaks</a:t>
            </a:r>
            <a:r>
              <a:rPr lang="fr-FR" sz="2400" dirty="0">
                <a:solidFill>
                  <a:schemeClr val="accent2">
                    <a:lumMod val="75000"/>
                  </a:schemeClr>
                </a:solidFill>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fr-FR" sz="2400" dirty="0">
                <a:solidFill>
                  <a:schemeClr val="accent2">
                    <a:lumMod val="75000"/>
                  </a:schemeClr>
                </a:solidFill>
                <a:latin typeface="Calibri" panose="020F0502020204030204" pitchFamily="34" charset="0"/>
                <a:cs typeface="Calibri" panose="020F0502020204030204" pitchFamily="34" charset="0"/>
              </a:rPr>
              <a:t>(3) </a:t>
            </a:r>
            <a:r>
              <a:rPr lang="fr-FR" sz="2400" dirty="0">
                <a:solidFill>
                  <a:schemeClr val="accent2">
                    <a:lumMod val="75000"/>
                  </a:schemeClr>
                </a:solidFill>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https://fr.wikipedia.org/wiki/Panama_Papers</a:t>
            </a:r>
            <a:r>
              <a:rPr lang="fr-FR" sz="2400" dirty="0">
                <a:solidFill>
                  <a:schemeClr val="accent2">
                    <a:lumMod val="75000"/>
                  </a:schemeClr>
                </a:solidFill>
                <a:latin typeface="Calibri" panose="020F0502020204030204" pitchFamily="34" charset="0"/>
                <a:cs typeface="Calibri" panose="020F0502020204030204" pitchFamily="34" charset="0"/>
              </a:rPr>
              <a:t> </a:t>
            </a:r>
          </a:p>
          <a:p>
            <a:pPr marL="285750" indent="-285750">
              <a:buFont typeface="Arial" panose="020B0604020202020204" pitchFamily="34" charset="0"/>
              <a:buChar char="•"/>
            </a:pPr>
            <a:r>
              <a:rPr lang="fr-FR" sz="2400" dirty="0">
                <a:solidFill>
                  <a:schemeClr val="accent2">
                    <a:lumMod val="75000"/>
                  </a:schemeClr>
                </a:solidFill>
                <a:latin typeface="Calibri" panose="020F0502020204030204" pitchFamily="34" charset="0"/>
                <a:cs typeface="Calibri" panose="020F0502020204030204" pitchFamily="34" charset="0"/>
              </a:rPr>
              <a:t>(4) </a:t>
            </a:r>
            <a:r>
              <a:rPr lang="fr-FR" sz="2400" dirty="0">
                <a:solidFill>
                  <a:schemeClr val="accent2">
                    <a:lumMod val="75000"/>
                  </a:schemeClr>
                </a:solidFill>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https://fr.wikipedia.org/wiki/National_Security_Agency</a:t>
            </a:r>
            <a:r>
              <a:rPr lang="fr-FR" sz="2400" dirty="0">
                <a:solidFill>
                  <a:schemeClr val="accent2">
                    <a:lumMod val="75000"/>
                  </a:schemeClr>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751595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2D6B33CD-64F5-4B7A-A3FB-A7E0C5F7235C}"/>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E5B3D67C-6632-43F7-BBE8-419FE0EC4C78}"/>
              </a:ext>
            </a:extLst>
          </p:cNvPr>
          <p:cNvSpPr>
            <a:spLocks noGrp="1"/>
          </p:cNvSpPr>
          <p:nvPr>
            <p:ph type="sldNum" sz="quarter" idx="12"/>
          </p:nvPr>
        </p:nvSpPr>
        <p:spPr/>
        <p:txBody>
          <a:bodyPr/>
          <a:lstStyle/>
          <a:p>
            <a:fld id="{D57F1E4F-1CFF-5643-939E-217C01CDF565}" type="slidenum">
              <a:rPr lang="en-US" smtClean="0"/>
              <a:pPr/>
              <a:t>15</a:t>
            </a:fld>
            <a:endParaRPr lang="en-US" dirty="0"/>
          </a:p>
        </p:txBody>
      </p:sp>
      <p:sp>
        <p:nvSpPr>
          <p:cNvPr id="4" name="ZoneTexte 3">
            <a:extLst>
              <a:ext uri="{FF2B5EF4-FFF2-40B4-BE49-F238E27FC236}">
                <a16:creationId xmlns:a16="http://schemas.microsoft.com/office/drawing/2014/main" id="{E85A9D16-9C2D-4D41-A650-12AC679B10DC}"/>
              </a:ext>
            </a:extLst>
          </p:cNvPr>
          <p:cNvSpPr txBox="1"/>
          <p:nvPr/>
        </p:nvSpPr>
        <p:spPr>
          <a:xfrm>
            <a:off x="170122" y="276446"/>
            <a:ext cx="9983972" cy="3046988"/>
          </a:xfrm>
          <a:prstGeom prst="rect">
            <a:avLst/>
          </a:prstGeom>
          <a:noFill/>
        </p:spPr>
        <p:txBody>
          <a:bodyPr wrap="square" rtlCol="0">
            <a:spAutoFit/>
          </a:bodyPr>
          <a:lstStyle/>
          <a:p>
            <a:r>
              <a:rPr lang="fr-FR" sz="2400" b="1" dirty="0">
                <a:solidFill>
                  <a:schemeClr val="accent2">
                    <a:lumMod val="75000"/>
                  </a:schemeClr>
                </a:solidFill>
              </a:rPr>
              <a:t>Des lanceurs d’alerte connus (suite)</a:t>
            </a:r>
          </a:p>
          <a:p>
            <a:endParaRPr lang="fr-FR" sz="2400" dirty="0">
              <a:solidFill>
                <a:schemeClr val="accent2">
                  <a:lumMod val="75000"/>
                </a:schemeClr>
              </a:solidFill>
            </a:endParaRPr>
          </a:p>
          <a:p>
            <a:pPr marL="342900" indent="-342900" algn="just">
              <a:buFont typeface="Arial" panose="020B0604020202020204" pitchFamily="34" charset="0"/>
              <a:buChar char="•"/>
            </a:pPr>
            <a:r>
              <a:rPr lang="fr-FR" sz="2400" b="1" dirty="0">
                <a:solidFill>
                  <a:schemeClr val="accent2">
                    <a:lumMod val="75000"/>
                  </a:schemeClr>
                </a:solidFill>
              </a:rPr>
              <a:t>Stéphanie </a:t>
            </a:r>
            <a:r>
              <a:rPr lang="fr-FR" sz="2400" b="1" dirty="0" err="1">
                <a:solidFill>
                  <a:schemeClr val="accent2">
                    <a:lumMod val="75000"/>
                  </a:schemeClr>
                </a:solidFill>
              </a:rPr>
              <a:t>Gibaud</a:t>
            </a:r>
            <a:r>
              <a:rPr lang="fr-FR" sz="2400" dirty="0">
                <a:solidFill>
                  <a:schemeClr val="accent2">
                    <a:lumMod val="75000"/>
                  </a:schemeClr>
                </a:solidFill>
              </a:rPr>
              <a:t>, qui a </a:t>
            </a:r>
            <a:r>
              <a:rPr lang="fr-FR" sz="2400" b="0" i="0" dirty="0">
                <a:solidFill>
                  <a:schemeClr val="accent2">
                    <a:lumMod val="75000"/>
                  </a:schemeClr>
                </a:solidFill>
                <a:effectLst/>
                <a:latin typeface="Arial" panose="020B0604020202020204" pitchFamily="34" charset="0"/>
              </a:rPr>
              <a:t>dénoncé les pratiques d'</a:t>
            </a:r>
            <a:r>
              <a:rPr lang="fr-FR" sz="2400" b="0" i="0" u="none" strike="noStrike" dirty="0">
                <a:solidFill>
                  <a:schemeClr val="accent2">
                    <a:lumMod val="75000"/>
                  </a:schemeClr>
                </a:solidFill>
                <a:effectLst/>
                <a:latin typeface="Arial" panose="020B0604020202020204" pitchFamily="34" charset="0"/>
                <a:hlinkClick r:id="rId2" tooltip="Évasion fiscale">
                  <a:extLst>
                    <a:ext uri="{A12FA001-AC4F-418D-AE19-62706E023703}">
                      <ahyp:hlinkClr xmlns:ahyp="http://schemas.microsoft.com/office/drawing/2018/hyperlinkcolor" val="tx"/>
                    </a:ext>
                  </a:extLst>
                </a:hlinkClick>
              </a:rPr>
              <a:t>évasion fiscale</a:t>
            </a:r>
            <a:r>
              <a:rPr lang="fr-FR" sz="2400" b="0" i="0" dirty="0">
                <a:solidFill>
                  <a:schemeClr val="accent2">
                    <a:lumMod val="75000"/>
                  </a:schemeClr>
                </a:solidFill>
                <a:effectLst/>
                <a:latin typeface="Arial" panose="020B0604020202020204" pitchFamily="34" charset="0"/>
              </a:rPr>
              <a:t> et de blanchiment de </a:t>
            </a:r>
            <a:r>
              <a:rPr lang="fr-FR" sz="2400" b="0" i="0" u="none" strike="noStrike" dirty="0">
                <a:solidFill>
                  <a:schemeClr val="accent2">
                    <a:lumMod val="75000"/>
                  </a:schemeClr>
                </a:solidFill>
                <a:effectLst/>
                <a:latin typeface="Arial" panose="020B0604020202020204" pitchFamily="34" charset="0"/>
                <a:hlinkClick r:id="rId3" tooltip="Fraude fiscale">
                  <a:extLst>
                    <a:ext uri="{A12FA001-AC4F-418D-AE19-62706E023703}">
                      <ahyp:hlinkClr xmlns:ahyp="http://schemas.microsoft.com/office/drawing/2018/hyperlinkcolor" val="tx"/>
                    </a:ext>
                  </a:extLst>
                </a:hlinkClick>
              </a:rPr>
              <a:t>fraude fiscale</a:t>
            </a:r>
            <a:r>
              <a:rPr lang="fr-FR" sz="2400" b="0" i="0" dirty="0">
                <a:solidFill>
                  <a:schemeClr val="accent2">
                    <a:lumMod val="75000"/>
                  </a:schemeClr>
                </a:solidFill>
                <a:effectLst/>
                <a:latin typeface="Arial" panose="020B0604020202020204" pitchFamily="34" charset="0"/>
              </a:rPr>
              <a:t> en bande organisée d'UBS AG (Suisse).</a:t>
            </a:r>
          </a:p>
          <a:p>
            <a:pPr marL="342900" indent="-342900" algn="just">
              <a:buFont typeface="Arial" panose="020B0604020202020204" pitchFamily="34" charset="0"/>
              <a:buChar char="•"/>
            </a:pPr>
            <a:r>
              <a:rPr lang="fr-FR" sz="2400" b="1" dirty="0">
                <a:solidFill>
                  <a:schemeClr val="accent2">
                    <a:lumMod val="75000"/>
                  </a:schemeClr>
                </a:solidFill>
                <a:latin typeface="Arial" panose="020B0604020202020204" pitchFamily="34" charset="0"/>
              </a:rPr>
              <a:t>Julian Assange</a:t>
            </a:r>
            <a:r>
              <a:rPr lang="fr-FR" sz="2400" dirty="0">
                <a:solidFill>
                  <a:schemeClr val="accent2">
                    <a:lumMod val="75000"/>
                  </a:schemeClr>
                </a:solidFill>
                <a:latin typeface="Arial" panose="020B0604020202020204" pitchFamily="34" charset="0"/>
              </a:rPr>
              <a:t>, </a:t>
            </a:r>
            <a:r>
              <a:rPr lang="fr-FR" sz="2400" b="0" i="0" dirty="0">
                <a:solidFill>
                  <a:schemeClr val="accent2">
                    <a:lumMod val="75000"/>
                  </a:schemeClr>
                </a:solidFill>
                <a:effectLst/>
                <a:latin typeface="Arial" panose="020B0604020202020204" pitchFamily="34" charset="0"/>
              </a:rPr>
              <a:t>fondateur, </a:t>
            </a:r>
            <a:r>
              <a:rPr lang="fr-FR" sz="2400" b="0" i="0" u="none" strike="noStrike" dirty="0">
                <a:solidFill>
                  <a:schemeClr val="accent2">
                    <a:lumMod val="75000"/>
                  </a:schemeClr>
                </a:solidFill>
                <a:effectLst/>
                <a:latin typeface="Arial" panose="020B0604020202020204" pitchFamily="34" charset="0"/>
                <a:hlinkClick r:id="rId4" tooltip="Rédacteur en chef">
                  <a:extLst>
                    <a:ext uri="{A12FA001-AC4F-418D-AE19-62706E023703}">
                      <ahyp:hlinkClr xmlns:ahyp="http://schemas.microsoft.com/office/drawing/2018/hyperlinkcolor" val="tx"/>
                    </a:ext>
                  </a:extLst>
                </a:hlinkClick>
              </a:rPr>
              <a:t>rédacteur en chef</a:t>
            </a:r>
            <a:r>
              <a:rPr lang="fr-FR" sz="2400" b="0" i="0" dirty="0">
                <a:solidFill>
                  <a:schemeClr val="accent2">
                    <a:lumMod val="75000"/>
                  </a:schemeClr>
                </a:solidFill>
                <a:effectLst/>
                <a:latin typeface="Arial" panose="020B0604020202020204" pitchFamily="34" charset="0"/>
              </a:rPr>
              <a:t> et </a:t>
            </a:r>
            <a:r>
              <a:rPr lang="fr-FR" sz="2400" b="0" i="0" u="none" strike="noStrike" dirty="0">
                <a:solidFill>
                  <a:schemeClr val="accent2">
                    <a:lumMod val="75000"/>
                  </a:schemeClr>
                </a:solidFill>
                <a:effectLst/>
                <a:latin typeface="Arial" panose="020B0604020202020204" pitchFamily="34" charset="0"/>
                <a:hlinkClick r:id="rId5" tooltip="Porte-parole">
                  <a:extLst>
                    <a:ext uri="{A12FA001-AC4F-418D-AE19-62706E023703}">
                      <ahyp:hlinkClr xmlns:ahyp="http://schemas.microsoft.com/office/drawing/2018/hyperlinkcolor" val="tx"/>
                    </a:ext>
                  </a:extLst>
                </a:hlinkClick>
              </a:rPr>
              <a:t>porte-parole</a:t>
            </a:r>
            <a:r>
              <a:rPr lang="fr-FR" sz="2400" b="0" i="0" dirty="0">
                <a:solidFill>
                  <a:schemeClr val="accent2">
                    <a:lumMod val="75000"/>
                  </a:schemeClr>
                </a:solidFill>
                <a:effectLst/>
                <a:latin typeface="Arial" panose="020B0604020202020204" pitchFamily="34" charset="0"/>
              </a:rPr>
              <a:t> de </a:t>
            </a:r>
            <a:r>
              <a:rPr lang="fr-FR" sz="2400" b="0" i="0" u="none" strike="noStrike" dirty="0" err="1">
                <a:solidFill>
                  <a:schemeClr val="accent2">
                    <a:lumMod val="75000"/>
                  </a:schemeClr>
                </a:solidFill>
                <a:effectLst/>
                <a:latin typeface="Arial" panose="020B0604020202020204" pitchFamily="34" charset="0"/>
                <a:hlinkClick r:id="rId6" tooltip="WikiLeaks">
                  <a:extLst>
                    <a:ext uri="{A12FA001-AC4F-418D-AE19-62706E023703}">
                      <ahyp:hlinkClr xmlns:ahyp="http://schemas.microsoft.com/office/drawing/2018/hyperlinkcolor" val="tx"/>
                    </a:ext>
                  </a:extLst>
                </a:hlinkClick>
              </a:rPr>
              <a:t>WikiLeaks</a:t>
            </a:r>
            <a:r>
              <a:rPr lang="fr-FR" sz="2400" u="none" strike="noStrike" dirty="0">
                <a:solidFill>
                  <a:schemeClr val="accent2">
                    <a:lumMod val="75000"/>
                  </a:schemeClr>
                </a:solidFill>
                <a:latin typeface="Arial" panose="020B0604020202020204" pitchFamily="34" charset="0"/>
              </a:rPr>
              <a:t>, révélant </a:t>
            </a:r>
            <a:r>
              <a:rPr lang="fr-FR" sz="2400" b="0" i="0" dirty="0">
                <a:solidFill>
                  <a:schemeClr val="accent2">
                    <a:lumMod val="75000"/>
                  </a:schemeClr>
                </a:solidFill>
                <a:effectLst/>
                <a:latin typeface="Arial" panose="020B0604020202020204" pitchFamily="34" charset="0"/>
              </a:rPr>
              <a:t>la manière dont les </a:t>
            </a:r>
            <a:r>
              <a:rPr lang="fr-FR" sz="2400" b="0" i="0" u="none" strike="noStrike" dirty="0">
                <a:solidFill>
                  <a:schemeClr val="accent2">
                    <a:lumMod val="75000"/>
                  </a:schemeClr>
                </a:solidFill>
                <a:effectLst/>
                <a:latin typeface="Arial" panose="020B0604020202020204" pitchFamily="34" charset="0"/>
                <a:hlinkClick r:id="rId7" tooltip="États-Unis">
                  <a:extLst>
                    <a:ext uri="{A12FA001-AC4F-418D-AE19-62706E023703}">
                      <ahyp:hlinkClr xmlns:ahyp="http://schemas.microsoft.com/office/drawing/2018/hyperlinkcolor" val="tx"/>
                    </a:ext>
                  </a:extLst>
                </a:hlinkClick>
              </a:rPr>
              <a:t>États-Unis</a:t>
            </a:r>
            <a:r>
              <a:rPr lang="fr-FR" sz="2400" b="0" i="0" dirty="0">
                <a:solidFill>
                  <a:schemeClr val="accent2">
                    <a:lumMod val="75000"/>
                  </a:schemeClr>
                </a:solidFill>
                <a:effectLst/>
                <a:latin typeface="Arial" panose="020B0604020202020204" pitchFamily="34" charset="0"/>
              </a:rPr>
              <a:t> et leurs alliés mènent la guerre en </a:t>
            </a:r>
            <a:r>
              <a:rPr lang="fr-FR" sz="2400" b="0" i="0" u="none" strike="noStrike" dirty="0">
                <a:solidFill>
                  <a:schemeClr val="accent2">
                    <a:lumMod val="75000"/>
                  </a:schemeClr>
                </a:solidFill>
                <a:effectLst/>
                <a:latin typeface="Arial" panose="020B0604020202020204" pitchFamily="34" charset="0"/>
                <a:hlinkClick r:id="rId8" tooltip="Irak">
                  <a:extLst>
                    <a:ext uri="{A12FA001-AC4F-418D-AE19-62706E023703}">
                      <ahyp:hlinkClr xmlns:ahyp="http://schemas.microsoft.com/office/drawing/2018/hyperlinkcolor" val="tx"/>
                    </a:ext>
                  </a:extLst>
                </a:hlinkClick>
              </a:rPr>
              <a:t>Irak</a:t>
            </a:r>
            <a:r>
              <a:rPr lang="fr-FR" sz="2400" b="0" i="0" dirty="0">
                <a:solidFill>
                  <a:schemeClr val="accent2">
                    <a:lumMod val="75000"/>
                  </a:schemeClr>
                </a:solidFill>
                <a:effectLst/>
                <a:latin typeface="Arial" panose="020B0604020202020204" pitchFamily="34" charset="0"/>
              </a:rPr>
              <a:t> et en </a:t>
            </a:r>
            <a:r>
              <a:rPr lang="fr-FR" sz="2400" b="0" i="0" u="none" strike="noStrike" dirty="0">
                <a:solidFill>
                  <a:schemeClr val="accent2">
                    <a:lumMod val="75000"/>
                  </a:schemeClr>
                </a:solidFill>
                <a:effectLst/>
                <a:latin typeface="Arial" panose="020B0604020202020204" pitchFamily="34" charset="0"/>
                <a:hlinkClick r:id="rId9" tooltip="Afghanistan">
                  <a:extLst>
                    <a:ext uri="{A12FA001-AC4F-418D-AE19-62706E023703}">
                      <ahyp:hlinkClr xmlns:ahyp="http://schemas.microsoft.com/office/drawing/2018/hyperlinkcolor" val="tx"/>
                    </a:ext>
                  </a:extLst>
                </a:hlinkClick>
              </a:rPr>
              <a:t>Afghanistan</a:t>
            </a:r>
            <a:r>
              <a:rPr lang="fr-FR" sz="2400" u="none" strike="noStrike" dirty="0">
                <a:solidFill>
                  <a:schemeClr val="accent2">
                    <a:lumMod val="75000"/>
                  </a:schemeClr>
                </a:solidFill>
                <a:latin typeface="Arial" panose="020B0604020202020204" pitchFamily="34" charset="0"/>
              </a:rPr>
              <a:t>.</a:t>
            </a:r>
            <a:endParaRPr lang="fr-FR" sz="2400" dirty="0">
              <a:solidFill>
                <a:schemeClr val="accent2">
                  <a:lumMod val="75000"/>
                </a:schemeClr>
              </a:solidFill>
            </a:endParaRPr>
          </a:p>
        </p:txBody>
      </p:sp>
    </p:spTree>
    <p:extLst>
      <p:ext uri="{BB962C8B-B14F-4D97-AF65-F5344CB8AC3E}">
        <p14:creationId xmlns:p14="http://schemas.microsoft.com/office/powerpoint/2010/main" val="2550559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2D6B33CD-64F5-4B7A-A3FB-A7E0C5F7235C}"/>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E5B3D67C-6632-43F7-BBE8-419FE0EC4C78}"/>
              </a:ext>
            </a:extLst>
          </p:cNvPr>
          <p:cNvSpPr>
            <a:spLocks noGrp="1"/>
          </p:cNvSpPr>
          <p:nvPr>
            <p:ph type="sldNum" sz="quarter" idx="12"/>
          </p:nvPr>
        </p:nvSpPr>
        <p:spPr/>
        <p:txBody>
          <a:bodyPr/>
          <a:lstStyle/>
          <a:p>
            <a:fld id="{D57F1E4F-1CFF-5643-939E-217C01CDF565}" type="slidenum">
              <a:rPr lang="en-US" smtClean="0"/>
              <a:pPr/>
              <a:t>16</a:t>
            </a:fld>
            <a:endParaRPr lang="en-US" dirty="0"/>
          </a:p>
        </p:txBody>
      </p:sp>
      <p:sp>
        <p:nvSpPr>
          <p:cNvPr id="4" name="ZoneTexte 3">
            <a:extLst>
              <a:ext uri="{FF2B5EF4-FFF2-40B4-BE49-F238E27FC236}">
                <a16:creationId xmlns:a16="http://schemas.microsoft.com/office/drawing/2014/main" id="{E85A9D16-9C2D-4D41-A650-12AC679B10DC}"/>
              </a:ext>
            </a:extLst>
          </p:cNvPr>
          <p:cNvSpPr txBox="1"/>
          <p:nvPr/>
        </p:nvSpPr>
        <p:spPr>
          <a:xfrm>
            <a:off x="170122" y="276446"/>
            <a:ext cx="9983972" cy="830997"/>
          </a:xfrm>
          <a:prstGeom prst="rect">
            <a:avLst/>
          </a:prstGeom>
          <a:noFill/>
        </p:spPr>
        <p:txBody>
          <a:bodyPr wrap="square" rtlCol="0">
            <a:spAutoFit/>
          </a:bodyPr>
          <a:lstStyle/>
          <a:p>
            <a:r>
              <a:rPr lang="fr-FR" sz="2400" b="1" dirty="0">
                <a:solidFill>
                  <a:schemeClr val="accent2">
                    <a:lumMod val="75000"/>
                  </a:schemeClr>
                </a:solidFill>
              </a:rPr>
              <a:t>Des lanceurs d’alerte connus (suite) </a:t>
            </a:r>
          </a:p>
          <a:p>
            <a:endParaRPr lang="fr-FR" sz="2400" dirty="0">
              <a:solidFill>
                <a:schemeClr val="accent2">
                  <a:lumMod val="75000"/>
                </a:schemeClr>
              </a:solidFill>
            </a:endParaRPr>
          </a:p>
        </p:txBody>
      </p:sp>
      <p:pic>
        <p:nvPicPr>
          <p:cNvPr id="6" name="Image 5" descr="Une image contenant homme, personne, aîné, souriant&#10;&#10;Description générée automatiquement">
            <a:extLst>
              <a:ext uri="{FF2B5EF4-FFF2-40B4-BE49-F238E27FC236}">
                <a16:creationId xmlns:a16="http://schemas.microsoft.com/office/drawing/2014/main" id="{1F924658-23A0-45D2-B883-1025F8CC3647}"/>
              </a:ext>
            </a:extLst>
          </p:cNvPr>
          <p:cNvPicPr>
            <a:picLocks noChangeAspect="1"/>
          </p:cNvPicPr>
          <p:nvPr/>
        </p:nvPicPr>
        <p:blipFill>
          <a:blip r:embed="rId2"/>
          <a:stretch>
            <a:fillRect/>
          </a:stretch>
        </p:blipFill>
        <p:spPr>
          <a:xfrm>
            <a:off x="216196" y="3224324"/>
            <a:ext cx="2857500" cy="1600200"/>
          </a:xfrm>
          <a:prstGeom prst="rect">
            <a:avLst/>
          </a:prstGeom>
        </p:spPr>
      </p:pic>
      <p:pic>
        <p:nvPicPr>
          <p:cNvPr id="8" name="Image 7" descr="Une image contenant personne, portant, homme, uniforme&#10;&#10;Description générée automatiquement">
            <a:extLst>
              <a:ext uri="{FF2B5EF4-FFF2-40B4-BE49-F238E27FC236}">
                <a16:creationId xmlns:a16="http://schemas.microsoft.com/office/drawing/2014/main" id="{9F309996-8AFE-4E90-A14C-DE4BE8AEB358}"/>
              </a:ext>
            </a:extLst>
          </p:cNvPr>
          <p:cNvPicPr>
            <a:picLocks noChangeAspect="1"/>
          </p:cNvPicPr>
          <p:nvPr/>
        </p:nvPicPr>
        <p:blipFill>
          <a:blip r:embed="rId3"/>
          <a:stretch>
            <a:fillRect/>
          </a:stretch>
        </p:blipFill>
        <p:spPr>
          <a:xfrm>
            <a:off x="3776521" y="846469"/>
            <a:ext cx="2609850" cy="1752600"/>
          </a:xfrm>
          <a:prstGeom prst="rect">
            <a:avLst/>
          </a:prstGeom>
        </p:spPr>
      </p:pic>
      <p:pic>
        <p:nvPicPr>
          <p:cNvPr id="10" name="Image 9" descr="Une image contenant homme, verres, personne, portant&#10;&#10;Description générée automatiquement">
            <a:extLst>
              <a:ext uri="{FF2B5EF4-FFF2-40B4-BE49-F238E27FC236}">
                <a16:creationId xmlns:a16="http://schemas.microsoft.com/office/drawing/2014/main" id="{9D4F2DE7-9D7D-40BE-8CE6-929B1D4CEDCC}"/>
              </a:ext>
            </a:extLst>
          </p:cNvPr>
          <p:cNvPicPr>
            <a:picLocks noChangeAspect="1"/>
          </p:cNvPicPr>
          <p:nvPr/>
        </p:nvPicPr>
        <p:blipFill>
          <a:blip r:embed="rId4"/>
          <a:stretch>
            <a:fillRect/>
          </a:stretch>
        </p:blipFill>
        <p:spPr>
          <a:xfrm>
            <a:off x="7074291" y="803677"/>
            <a:ext cx="2419350" cy="1885950"/>
          </a:xfrm>
          <a:prstGeom prst="rect">
            <a:avLst/>
          </a:prstGeom>
        </p:spPr>
      </p:pic>
      <p:pic>
        <p:nvPicPr>
          <p:cNvPr id="12" name="Image 11" descr="Une image contenant homme, personne, intérieur, verres&#10;&#10;Description générée automatiquement">
            <a:extLst>
              <a:ext uri="{FF2B5EF4-FFF2-40B4-BE49-F238E27FC236}">
                <a16:creationId xmlns:a16="http://schemas.microsoft.com/office/drawing/2014/main" id="{142C1BF3-1869-498D-B721-E7B11E02B39A}"/>
              </a:ext>
            </a:extLst>
          </p:cNvPr>
          <p:cNvPicPr>
            <a:picLocks noChangeAspect="1"/>
          </p:cNvPicPr>
          <p:nvPr/>
        </p:nvPicPr>
        <p:blipFill>
          <a:blip r:embed="rId5"/>
          <a:stretch>
            <a:fillRect/>
          </a:stretch>
        </p:blipFill>
        <p:spPr>
          <a:xfrm>
            <a:off x="553114" y="857250"/>
            <a:ext cx="2686050" cy="1695450"/>
          </a:xfrm>
          <a:prstGeom prst="rect">
            <a:avLst/>
          </a:prstGeom>
        </p:spPr>
      </p:pic>
      <p:sp>
        <p:nvSpPr>
          <p:cNvPr id="14" name="ZoneTexte 13">
            <a:extLst>
              <a:ext uri="{FF2B5EF4-FFF2-40B4-BE49-F238E27FC236}">
                <a16:creationId xmlns:a16="http://schemas.microsoft.com/office/drawing/2014/main" id="{7CAB80AB-6F82-48A5-881C-E6904D1BF58A}"/>
              </a:ext>
            </a:extLst>
          </p:cNvPr>
          <p:cNvSpPr txBox="1"/>
          <p:nvPr/>
        </p:nvSpPr>
        <p:spPr>
          <a:xfrm>
            <a:off x="318976" y="4878945"/>
            <a:ext cx="2371061" cy="369332"/>
          </a:xfrm>
          <a:prstGeom prst="rect">
            <a:avLst/>
          </a:prstGeom>
          <a:noFill/>
        </p:spPr>
        <p:txBody>
          <a:bodyPr wrap="square">
            <a:spAutoFit/>
          </a:bodyPr>
          <a:lstStyle/>
          <a:p>
            <a:pPr algn="ctr"/>
            <a:r>
              <a:rPr lang="fr-FR" dirty="0"/>
              <a:t>Denis Robert</a:t>
            </a:r>
          </a:p>
        </p:txBody>
      </p:sp>
      <p:sp>
        <p:nvSpPr>
          <p:cNvPr id="16" name="ZoneTexte 15">
            <a:extLst>
              <a:ext uri="{FF2B5EF4-FFF2-40B4-BE49-F238E27FC236}">
                <a16:creationId xmlns:a16="http://schemas.microsoft.com/office/drawing/2014/main" id="{B57B48F4-2C91-4B14-92F9-CA442A5398FC}"/>
              </a:ext>
            </a:extLst>
          </p:cNvPr>
          <p:cNvSpPr txBox="1"/>
          <p:nvPr/>
        </p:nvSpPr>
        <p:spPr>
          <a:xfrm>
            <a:off x="320939" y="2645775"/>
            <a:ext cx="2328530" cy="369332"/>
          </a:xfrm>
          <a:prstGeom prst="rect">
            <a:avLst/>
          </a:prstGeom>
          <a:noFill/>
        </p:spPr>
        <p:txBody>
          <a:bodyPr wrap="square">
            <a:spAutoFit/>
          </a:bodyPr>
          <a:lstStyle/>
          <a:p>
            <a:pPr algn="ctr"/>
            <a:r>
              <a:rPr lang="fr-FR" dirty="0"/>
              <a:t>Edgar Snowden</a:t>
            </a:r>
          </a:p>
        </p:txBody>
      </p:sp>
      <p:sp>
        <p:nvSpPr>
          <p:cNvPr id="18" name="ZoneTexte 17">
            <a:extLst>
              <a:ext uri="{FF2B5EF4-FFF2-40B4-BE49-F238E27FC236}">
                <a16:creationId xmlns:a16="http://schemas.microsoft.com/office/drawing/2014/main" id="{1E68FA13-CF0C-470F-BC5C-5A5CC1F03C6B}"/>
              </a:ext>
            </a:extLst>
          </p:cNvPr>
          <p:cNvSpPr txBox="1"/>
          <p:nvPr/>
        </p:nvSpPr>
        <p:spPr>
          <a:xfrm>
            <a:off x="3776521" y="2643923"/>
            <a:ext cx="2686050" cy="369332"/>
          </a:xfrm>
          <a:prstGeom prst="rect">
            <a:avLst/>
          </a:prstGeom>
          <a:noFill/>
        </p:spPr>
        <p:txBody>
          <a:bodyPr wrap="square">
            <a:spAutoFit/>
          </a:bodyPr>
          <a:lstStyle/>
          <a:p>
            <a:pPr algn="ctr"/>
            <a:r>
              <a:rPr lang="fr-FR" dirty="0"/>
              <a:t>Chelsea Manning</a:t>
            </a:r>
          </a:p>
        </p:txBody>
      </p:sp>
      <p:sp>
        <p:nvSpPr>
          <p:cNvPr id="20" name="ZoneTexte 19">
            <a:extLst>
              <a:ext uri="{FF2B5EF4-FFF2-40B4-BE49-F238E27FC236}">
                <a16:creationId xmlns:a16="http://schemas.microsoft.com/office/drawing/2014/main" id="{C6A91AC0-27B5-4299-861B-D31F7B3B78F1}"/>
              </a:ext>
            </a:extLst>
          </p:cNvPr>
          <p:cNvSpPr txBox="1"/>
          <p:nvPr/>
        </p:nvSpPr>
        <p:spPr>
          <a:xfrm>
            <a:off x="7313955" y="2827773"/>
            <a:ext cx="2179686" cy="369332"/>
          </a:xfrm>
          <a:prstGeom prst="rect">
            <a:avLst/>
          </a:prstGeom>
          <a:noFill/>
        </p:spPr>
        <p:txBody>
          <a:bodyPr wrap="square">
            <a:spAutoFit/>
          </a:bodyPr>
          <a:lstStyle/>
          <a:p>
            <a:pPr algn="ctr"/>
            <a:r>
              <a:rPr lang="fr-FR" dirty="0"/>
              <a:t>Antoine </a:t>
            </a:r>
            <a:r>
              <a:rPr lang="fr-FR" dirty="0" err="1"/>
              <a:t>Deltour</a:t>
            </a:r>
            <a:endParaRPr lang="fr-FR" dirty="0"/>
          </a:p>
        </p:txBody>
      </p:sp>
      <p:sp>
        <p:nvSpPr>
          <p:cNvPr id="22" name="ZoneTexte 21">
            <a:extLst>
              <a:ext uri="{FF2B5EF4-FFF2-40B4-BE49-F238E27FC236}">
                <a16:creationId xmlns:a16="http://schemas.microsoft.com/office/drawing/2014/main" id="{021E46A2-8920-4FAD-93D5-BCEEAAD115FE}"/>
              </a:ext>
            </a:extLst>
          </p:cNvPr>
          <p:cNvSpPr txBox="1"/>
          <p:nvPr/>
        </p:nvSpPr>
        <p:spPr>
          <a:xfrm>
            <a:off x="3652695" y="5465791"/>
            <a:ext cx="2857501" cy="369332"/>
          </a:xfrm>
          <a:prstGeom prst="rect">
            <a:avLst/>
          </a:prstGeom>
          <a:noFill/>
        </p:spPr>
        <p:txBody>
          <a:bodyPr wrap="square">
            <a:spAutoFit/>
          </a:bodyPr>
          <a:lstStyle/>
          <a:p>
            <a:pPr algn="ctr"/>
            <a:r>
              <a:rPr lang="fr-FR" dirty="0"/>
              <a:t>Stéphanie </a:t>
            </a:r>
            <a:r>
              <a:rPr lang="fr-FR" dirty="0" err="1"/>
              <a:t>Gibaud</a:t>
            </a:r>
            <a:endParaRPr lang="fr-FR" dirty="0"/>
          </a:p>
        </p:txBody>
      </p:sp>
      <p:pic>
        <p:nvPicPr>
          <p:cNvPr id="24" name="Image 23" descr="Une image contenant habits, souriant, femme, debout&#10;&#10;Description générée automatiquement">
            <a:extLst>
              <a:ext uri="{FF2B5EF4-FFF2-40B4-BE49-F238E27FC236}">
                <a16:creationId xmlns:a16="http://schemas.microsoft.com/office/drawing/2014/main" id="{35195C32-DB8B-424D-842B-F97E4DC643C6}"/>
              </a:ext>
            </a:extLst>
          </p:cNvPr>
          <p:cNvPicPr>
            <a:picLocks noChangeAspect="1"/>
          </p:cNvPicPr>
          <p:nvPr/>
        </p:nvPicPr>
        <p:blipFill>
          <a:blip r:embed="rId6"/>
          <a:stretch>
            <a:fillRect/>
          </a:stretch>
        </p:blipFill>
        <p:spPr>
          <a:xfrm>
            <a:off x="3998404" y="3163006"/>
            <a:ext cx="1990725" cy="2295525"/>
          </a:xfrm>
          <a:prstGeom prst="rect">
            <a:avLst/>
          </a:prstGeom>
        </p:spPr>
      </p:pic>
      <p:pic>
        <p:nvPicPr>
          <p:cNvPr id="26" name="Image 25" descr="Une image contenant bâtiment, homme, personne, cravate&#10;&#10;Description générée automatiquement">
            <a:extLst>
              <a:ext uri="{FF2B5EF4-FFF2-40B4-BE49-F238E27FC236}">
                <a16:creationId xmlns:a16="http://schemas.microsoft.com/office/drawing/2014/main" id="{F4DAABF7-AC17-4901-910A-248EB1E3D989}"/>
              </a:ext>
            </a:extLst>
          </p:cNvPr>
          <p:cNvPicPr>
            <a:picLocks noChangeAspect="1"/>
          </p:cNvPicPr>
          <p:nvPr/>
        </p:nvPicPr>
        <p:blipFill>
          <a:blip r:embed="rId7"/>
          <a:stretch>
            <a:fillRect/>
          </a:stretch>
        </p:blipFill>
        <p:spPr>
          <a:xfrm>
            <a:off x="7008385" y="3445395"/>
            <a:ext cx="2790825" cy="1638300"/>
          </a:xfrm>
          <a:prstGeom prst="rect">
            <a:avLst/>
          </a:prstGeom>
        </p:spPr>
      </p:pic>
      <p:sp>
        <p:nvSpPr>
          <p:cNvPr id="28" name="ZoneTexte 27">
            <a:extLst>
              <a:ext uri="{FF2B5EF4-FFF2-40B4-BE49-F238E27FC236}">
                <a16:creationId xmlns:a16="http://schemas.microsoft.com/office/drawing/2014/main" id="{00065CB4-5A7C-43EB-AB81-A3C1F9521669}"/>
              </a:ext>
            </a:extLst>
          </p:cNvPr>
          <p:cNvSpPr txBox="1"/>
          <p:nvPr/>
        </p:nvSpPr>
        <p:spPr>
          <a:xfrm>
            <a:off x="7411201" y="5096459"/>
            <a:ext cx="2146247" cy="369332"/>
          </a:xfrm>
          <a:prstGeom prst="rect">
            <a:avLst/>
          </a:prstGeom>
          <a:noFill/>
        </p:spPr>
        <p:txBody>
          <a:bodyPr wrap="square">
            <a:spAutoFit/>
          </a:bodyPr>
          <a:lstStyle/>
          <a:p>
            <a:pPr algn="ctr"/>
            <a:r>
              <a:rPr lang="fr-FR" dirty="0"/>
              <a:t>Julian Assange</a:t>
            </a:r>
          </a:p>
        </p:txBody>
      </p:sp>
    </p:spTree>
    <p:extLst>
      <p:ext uri="{BB962C8B-B14F-4D97-AF65-F5344CB8AC3E}">
        <p14:creationId xmlns:p14="http://schemas.microsoft.com/office/powerpoint/2010/main" val="3044827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EFD4514-298D-4B34-980C-6BE7992A9668}"/>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62735B1D-4A3D-4617-A97A-314EC84C31AC}"/>
              </a:ext>
            </a:extLst>
          </p:cNvPr>
          <p:cNvSpPr>
            <a:spLocks noGrp="1"/>
          </p:cNvSpPr>
          <p:nvPr>
            <p:ph type="sldNum" sz="quarter" idx="12"/>
          </p:nvPr>
        </p:nvSpPr>
        <p:spPr/>
        <p:txBody>
          <a:bodyPr/>
          <a:lstStyle/>
          <a:p>
            <a:fld id="{D57F1E4F-1CFF-5643-939E-217C01CDF565}" type="slidenum">
              <a:rPr lang="en-US" smtClean="0"/>
              <a:pPr/>
              <a:t>17</a:t>
            </a:fld>
            <a:endParaRPr lang="en-US" dirty="0"/>
          </a:p>
        </p:txBody>
      </p:sp>
      <p:sp>
        <p:nvSpPr>
          <p:cNvPr id="4" name="ZoneTexte 3">
            <a:extLst>
              <a:ext uri="{FF2B5EF4-FFF2-40B4-BE49-F238E27FC236}">
                <a16:creationId xmlns:a16="http://schemas.microsoft.com/office/drawing/2014/main" id="{7E5E02A2-F0C9-45E3-9BF8-7C402D68715A}"/>
              </a:ext>
            </a:extLst>
          </p:cNvPr>
          <p:cNvSpPr txBox="1"/>
          <p:nvPr/>
        </p:nvSpPr>
        <p:spPr>
          <a:xfrm>
            <a:off x="106326" y="265814"/>
            <a:ext cx="10015869" cy="6326372"/>
          </a:xfrm>
          <a:prstGeom prst="rect">
            <a:avLst/>
          </a:prstGeom>
          <a:noFill/>
        </p:spPr>
        <p:txBody>
          <a:bodyPr wrap="square" rtlCol="0">
            <a:spAutoFit/>
          </a:bodyPr>
          <a:lstStyle/>
          <a:p>
            <a:r>
              <a:rPr lang="fr-FR" sz="2400" b="1" dirty="0">
                <a:solidFill>
                  <a:schemeClr val="accent2">
                    <a:lumMod val="75000"/>
                  </a:schemeClr>
                </a:solidFill>
              </a:rPr>
              <a:t>Reproches faits aux lanceurs d’alerte</a:t>
            </a:r>
          </a:p>
          <a:p>
            <a:endParaRPr lang="fr-FR" sz="2400" dirty="0">
              <a:solidFill>
                <a:schemeClr val="accent2">
                  <a:lumMod val="75000"/>
                </a:schemeClr>
              </a:solidFill>
            </a:endParaRPr>
          </a:p>
          <a:p>
            <a:pPr marL="342900" indent="-342900" algn="just">
              <a:buFont typeface="Arial" panose="020B0604020202020204" pitchFamily="34" charset="0"/>
              <a:buChar char="•"/>
            </a:pPr>
            <a:r>
              <a:rPr lang="fr-FR" sz="2400" dirty="0">
                <a:solidFill>
                  <a:schemeClr val="accent2">
                    <a:lumMod val="75000"/>
                  </a:schemeClr>
                </a:solidFill>
              </a:rPr>
              <a:t>La naïveté de certains lanceurs, pouvant participer à leur insu à des manipulations politiques _ comme dans le cas des </a:t>
            </a:r>
            <a:r>
              <a:rPr lang="fr-FR" sz="2400" dirty="0" err="1">
                <a:solidFill>
                  <a:schemeClr val="accent2">
                    <a:lumMod val="75000"/>
                  </a:schemeClr>
                </a:solidFill>
              </a:rPr>
              <a:t>MacroLeak</a:t>
            </a:r>
            <a:r>
              <a:rPr lang="fr-FR" sz="2400" dirty="0">
                <a:solidFill>
                  <a:schemeClr val="accent2">
                    <a:lumMod val="75000"/>
                  </a:schemeClr>
                </a:solidFill>
              </a:rPr>
              <a:t>, des faux élaborés par des hackers russes, que Wikileaks a imprudemment diffusés.</a:t>
            </a:r>
          </a:p>
          <a:p>
            <a:pPr marL="342900" indent="-342900" algn="just">
              <a:buFont typeface="Arial" panose="020B0604020202020204" pitchFamily="34" charset="0"/>
              <a:buChar char="•"/>
            </a:pPr>
            <a:r>
              <a:rPr lang="fr-FR" sz="2400" dirty="0">
                <a:solidFill>
                  <a:schemeClr val="accent2">
                    <a:lumMod val="75000"/>
                  </a:schemeClr>
                </a:solidFill>
              </a:rPr>
              <a:t>Leur irresponsabilité, en diffusant des informations militaires classées, pouvant mettre en danger certains militaires en opération.</a:t>
            </a:r>
          </a:p>
          <a:p>
            <a:pPr marL="342900" indent="-342900" algn="just">
              <a:buFont typeface="Arial" panose="020B0604020202020204" pitchFamily="34" charset="0"/>
              <a:buChar char="•"/>
            </a:pPr>
            <a:r>
              <a:rPr lang="fr-FR" sz="2400" dirty="0">
                <a:solidFill>
                  <a:schemeClr val="accent2">
                    <a:lumMod val="75000"/>
                  </a:schemeClr>
                </a:solidFill>
              </a:rPr>
              <a:t>Dans le cas des </a:t>
            </a:r>
            <a:r>
              <a:rPr lang="fr-FR" sz="2400" dirty="0" err="1">
                <a:solidFill>
                  <a:schemeClr val="accent2">
                    <a:lumMod val="75000"/>
                  </a:schemeClr>
                </a:solidFill>
              </a:rPr>
              <a:t>SuissLeaks</a:t>
            </a:r>
            <a:r>
              <a:rPr lang="fr-FR" sz="2400" dirty="0">
                <a:solidFill>
                  <a:schemeClr val="accent2">
                    <a:lumMod val="75000"/>
                  </a:schemeClr>
                </a:solidFill>
              </a:rPr>
              <a:t>, le caractère probablement mythomane du lanceur d’alerte, </a:t>
            </a:r>
            <a:r>
              <a:rPr lang="fr-FR" sz="2400" b="0" i="0" u="sng" dirty="0">
                <a:solidFill>
                  <a:schemeClr val="accent2">
                    <a:lumMod val="7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Hervé </a:t>
            </a:r>
            <a:r>
              <a:rPr lang="fr-FR" sz="2400" b="0" i="0" u="sng" dirty="0" err="1">
                <a:solidFill>
                  <a:schemeClr val="accent2">
                    <a:lumMod val="75000"/>
                  </a:schemeClr>
                </a:solidFill>
                <a:effectLst/>
                <a:latin typeface="Arial" panose="020B0604020202020204" pitchFamily="34" charset="0"/>
                <a:hlinkClick r:id="rId2">
                  <a:extLst>
                    <a:ext uri="{A12FA001-AC4F-418D-AE19-62706E023703}">
                      <ahyp:hlinkClr xmlns:ahyp="http://schemas.microsoft.com/office/drawing/2018/hyperlinkcolor" val="tx"/>
                    </a:ext>
                  </a:extLst>
                </a:hlinkClick>
              </a:rPr>
              <a:t>Falciani</a:t>
            </a:r>
            <a:r>
              <a:rPr lang="fr-FR" sz="2400" b="0" i="0" u="sng" dirty="0">
                <a:solidFill>
                  <a:schemeClr val="accent2">
                    <a:lumMod val="75000"/>
                  </a:schemeClr>
                </a:solidFill>
                <a:effectLst/>
                <a:latin typeface="Arial" panose="020B0604020202020204" pitchFamily="34" charset="0"/>
              </a:rPr>
              <a:t> (1)</a:t>
            </a:r>
            <a:r>
              <a:rPr lang="fr-FR" sz="2400" dirty="0">
                <a:solidFill>
                  <a:schemeClr val="accent2">
                    <a:lumMod val="75000"/>
                  </a:schemeClr>
                </a:solidFill>
              </a:rPr>
              <a:t>.</a:t>
            </a:r>
          </a:p>
          <a:p>
            <a:pPr algn="just"/>
            <a:endParaRPr lang="fr-FR" sz="2400" dirty="0">
              <a:solidFill>
                <a:schemeClr val="accent2">
                  <a:lumMod val="75000"/>
                </a:schemeClr>
              </a:solidFill>
            </a:endParaRPr>
          </a:p>
          <a:p>
            <a:pPr algn="just"/>
            <a:r>
              <a:rPr lang="fr-FR" sz="2000" dirty="0">
                <a:solidFill>
                  <a:srgbClr val="003300"/>
                </a:solidFill>
                <a:latin typeface="Calibri" panose="020F0502020204030204" pitchFamily="34" charset="0"/>
                <a:cs typeface="Calibri" panose="020F0502020204030204" pitchFamily="34" charset="0"/>
              </a:rPr>
              <a:t>(1) HSBC </a:t>
            </a:r>
            <a:r>
              <a:rPr lang="fr-FR" sz="2000" b="0" i="0" dirty="0">
                <a:solidFill>
                  <a:srgbClr val="003300"/>
                </a:solidFill>
                <a:effectLst/>
                <a:latin typeface="Calibri" panose="020F0502020204030204" pitchFamily="34" charset="0"/>
                <a:cs typeface="Calibri" panose="020F0502020204030204" pitchFamily="34" charset="0"/>
              </a:rPr>
              <a:t>l'accuse d'avoir volé ces données en vue de les vendre et de rechercher un profit personnel. La banque s'appuie sur le fait qu'il n'a commencé à coopérer avec les autorités qu'une fois emprisonné en </a:t>
            </a:r>
            <a:r>
              <a:rPr lang="fr-FR" sz="2000" b="0" i="0" u="none" strike="noStrike" dirty="0">
                <a:solidFill>
                  <a:srgbClr val="003300"/>
                </a:solidFill>
                <a:effectLst/>
                <a:latin typeface="Calibri" panose="020F0502020204030204" pitchFamily="34" charset="0"/>
                <a:cs typeface="Calibri" panose="020F0502020204030204" pitchFamily="34" charset="0"/>
                <a:hlinkClick r:id="rId3" tooltip="Espagne">
                  <a:extLst>
                    <a:ext uri="{A12FA001-AC4F-418D-AE19-62706E023703}">
                      <ahyp:hlinkClr xmlns:ahyp="http://schemas.microsoft.com/office/drawing/2018/hyperlinkcolor" val="tx"/>
                    </a:ext>
                  </a:extLst>
                </a:hlinkClick>
              </a:rPr>
              <a:t>Espagne</a:t>
            </a:r>
            <a:r>
              <a:rPr lang="fr-FR" sz="2000" b="0" i="0" u="none" strike="noStrike" dirty="0">
                <a:solidFill>
                  <a:srgbClr val="003300"/>
                </a:solidFill>
                <a:effectLst/>
                <a:latin typeface="Calibri" panose="020F0502020204030204" pitchFamily="34" charset="0"/>
                <a:cs typeface="Calibri" panose="020F0502020204030204" pitchFamily="34" charset="0"/>
              </a:rPr>
              <a:t>. Il </a:t>
            </a:r>
            <a:r>
              <a:rPr lang="fr-FR" sz="2000" b="0" i="0" dirty="0">
                <a:solidFill>
                  <a:srgbClr val="003300"/>
                </a:solidFill>
                <a:effectLst/>
                <a:latin typeface="Calibri" panose="020F0502020204030204" pitchFamily="34" charset="0"/>
                <a:cs typeface="Calibri" panose="020F0502020204030204" pitchFamily="34" charset="0"/>
              </a:rPr>
              <a:t>déclare s'être fait enlever par des agents du </a:t>
            </a:r>
            <a:r>
              <a:rPr lang="fr-FR" sz="2000" b="0" i="0" u="none" strike="noStrike" dirty="0">
                <a:solidFill>
                  <a:srgbClr val="003300"/>
                </a:solidFill>
                <a:effectLst/>
                <a:latin typeface="Calibri" panose="020F0502020204030204" pitchFamily="34" charset="0"/>
                <a:cs typeface="Calibri" panose="020F0502020204030204" pitchFamily="34" charset="0"/>
                <a:hlinkClick r:id="rId4" tooltip="Mossad">
                  <a:extLst>
                    <a:ext uri="{A12FA001-AC4F-418D-AE19-62706E023703}">
                      <ahyp:hlinkClr xmlns:ahyp="http://schemas.microsoft.com/office/drawing/2018/hyperlinkcolor" val="tx"/>
                    </a:ext>
                  </a:extLst>
                </a:hlinkClick>
              </a:rPr>
              <a:t>Mossad</a:t>
            </a:r>
            <a:r>
              <a:rPr lang="fr-FR" sz="2000" b="0" i="0" dirty="0">
                <a:solidFill>
                  <a:srgbClr val="003300"/>
                </a:solidFill>
                <a:effectLst/>
                <a:latin typeface="Calibri" panose="020F0502020204030204" pitchFamily="34" charset="0"/>
                <a:cs typeface="Calibri" panose="020F0502020204030204" pitchFamily="34" charset="0"/>
              </a:rPr>
              <a:t> (services secrets </a:t>
            </a:r>
            <a:r>
              <a:rPr lang="fr-FR" sz="2000" b="0" i="0" u="none" strike="noStrike" dirty="0">
                <a:solidFill>
                  <a:srgbClr val="003300"/>
                </a:solidFill>
                <a:effectLst/>
                <a:latin typeface="Calibri" panose="020F0502020204030204" pitchFamily="34" charset="0"/>
                <a:cs typeface="Calibri" panose="020F0502020204030204" pitchFamily="34" charset="0"/>
                <a:hlinkClick r:id="rId5" tooltip="Israël">
                  <a:extLst>
                    <a:ext uri="{A12FA001-AC4F-418D-AE19-62706E023703}">
                      <ahyp:hlinkClr xmlns:ahyp="http://schemas.microsoft.com/office/drawing/2018/hyperlinkcolor" val="tx"/>
                    </a:ext>
                  </a:extLst>
                </a:hlinkClick>
              </a:rPr>
              <a:t>israéliens</a:t>
            </a:r>
            <a:r>
              <a:rPr lang="fr-FR" sz="2000" b="0" i="0" dirty="0">
                <a:solidFill>
                  <a:srgbClr val="003300"/>
                </a:solidFill>
                <a:effectLst/>
                <a:latin typeface="Calibri" panose="020F0502020204030204" pitchFamily="34" charset="0"/>
                <a:cs typeface="Calibri" panose="020F0502020204030204" pitchFamily="34" charset="0"/>
              </a:rPr>
              <a:t>) à Genève. D'après </a:t>
            </a:r>
            <a:r>
              <a:rPr lang="fr-FR" sz="2000" b="0" i="0" dirty="0" err="1">
                <a:solidFill>
                  <a:srgbClr val="003300"/>
                </a:solidFill>
                <a:effectLst/>
                <a:latin typeface="Calibri" panose="020F0502020204030204" pitchFamily="34" charset="0"/>
                <a:cs typeface="Calibri" panose="020F0502020204030204" pitchFamily="34" charset="0"/>
              </a:rPr>
              <a:t>Falciani</a:t>
            </a:r>
            <a:r>
              <a:rPr lang="fr-FR" sz="2000" b="0" i="0" dirty="0">
                <a:solidFill>
                  <a:srgbClr val="003300"/>
                </a:solidFill>
                <a:effectLst/>
                <a:latin typeface="Calibri" panose="020F0502020204030204" pitchFamily="34" charset="0"/>
                <a:cs typeface="Calibri" panose="020F0502020204030204" pitchFamily="34" charset="0"/>
              </a:rPr>
              <a:t>, ceux-ci recherchaient des informations bancaires concernant des clients ayant des liens avec le </a:t>
            </a:r>
            <a:r>
              <a:rPr lang="fr-FR" sz="2000" b="0" i="0" u="none" strike="noStrike" dirty="0">
                <a:solidFill>
                  <a:srgbClr val="003300"/>
                </a:solidFill>
                <a:effectLst/>
                <a:latin typeface="Calibri" panose="020F0502020204030204" pitchFamily="34" charset="0"/>
                <a:cs typeface="Calibri" panose="020F0502020204030204" pitchFamily="34" charset="0"/>
                <a:hlinkClick r:id="rId6" tooltip="Hezbollah">
                  <a:extLst>
                    <a:ext uri="{A12FA001-AC4F-418D-AE19-62706E023703}">
                      <ahyp:hlinkClr xmlns:ahyp="http://schemas.microsoft.com/office/drawing/2018/hyperlinkcolor" val="tx"/>
                    </a:ext>
                  </a:extLst>
                </a:hlinkClick>
              </a:rPr>
              <a:t>Hezbollah</a:t>
            </a:r>
            <a:r>
              <a:rPr lang="fr-FR" sz="2000" b="0" i="0" u="none" strike="noStrike" dirty="0">
                <a:solidFill>
                  <a:srgbClr val="003300"/>
                </a:solidFill>
                <a:effectLst/>
                <a:latin typeface="Calibri" panose="020F0502020204030204" pitchFamily="34" charset="0"/>
                <a:cs typeface="Calibri" panose="020F0502020204030204" pitchFamily="34" charset="0"/>
              </a:rPr>
              <a:t>. Il a</a:t>
            </a:r>
            <a:r>
              <a:rPr lang="fr-FR" sz="2000" b="0" i="0" dirty="0">
                <a:solidFill>
                  <a:srgbClr val="003300"/>
                </a:solidFill>
                <a:effectLst/>
                <a:latin typeface="Calibri" panose="020F0502020204030204" pitchFamily="34" charset="0"/>
                <a:cs typeface="Calibri" panose="020F0502020204030204" pitchFamily="34" charset="0"/>
              </a:rPr>
              <a:t>ffirme faire partie d'un mystérieux groupe transnational, « le réseau », ayant pour objectif de « combattre l’évasion fiscale. Cf. </a:t>
            </a:r>
            <a:r>
              <a:rPr lang="fr-FR" sz="2000" b="0" i="0" dirty="0">
                <a:solidFill>
                  <a:srgbClr val="003300"/>
                </a:solidFill>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https://fr.wikipedia.org/wiki/Herv%C3%A9_Falciani#Controverses</a:t>
            </a:r>
            <a:r>
              <a:rPr lang="fr-FR" sz="2000" b="0" i="0" dirty="0">
                <a:solidFill>
                  <a:srgbClr val="003300"/>
                </a:solidFill>
                <a:effectLst/>
                <a:latin typeface="Calibri" panose="020F0502020204030204" pitchFamily="34" charset="0"/>
                <a:cs typeface="Calibri" panose="020F0502020204030204" pitchFamily="34" charset="0"/>
              </a:rPr>
              <a:t> </a:t>
            </a:r>
            <a:endParaRPr lang="fr-FR" sz="2000" dirty="0">
              <a:solidFill>
                <a:srgbClr val="0033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380509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C340DCC-E5AE-4A99-821E-08A01BD76F0F}"/>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1D791C2D-96CA-4610-A53F-D513C22C7EB5}"/>
              </a:ext>
            </a:extLst>
          </p:cNvPr>
          <p:cNvSpPr>
            <a:spLocks noGrp="1"/>
          </p:cNvSpPr>
          <p:nvPr>
            <p:ph type="sldNum" sz="quarter" idx="12"/>
          </p:nvPr>
        </p:nvSpPr>
        <p:spPr/>
        <p:txBody>
          <a:bodyPr/>
          <a:lstStyle/>
          <a:p>
            <a:fld id="{D57F1E4F-1CFF-5643-939E-217C01CDF565}" type="slidenum">
              <a:rPr lang="en-US" smtClean="0"/>
              <a:pPr/>
              <a:t>18</a:t>
            </a:fld>
            <a:endParaRPr lang="en-US" dirty="0"/>
          </a:p>
        </p:txBody>
      </p:sp>
      <p:sp>
        <p:nvSpPr>
          <p:cNvPr id="4" name="ZoneTexte 3">
            <a:extLst>
              <a:ext uri="{FF2B5EF4-FFF2-40B4-BE49-F238E27FC236}">
                <a16:creationId xmlns:a16="http://schemas.microsoft.com/office/drawing/2014/main" id="{B3334129-75E0-46A4-8271-78BDE409ABD1}"/>
              </a:ext>
            </a:extLst>
          </p:cNvPr>
          <p:cNvSpPr txBox="1"/>
          <p:nvPr/>
        </p:nvSpPr>
        <p:spPr>
          <a:xfrm>
            <a:off x="212651" y="233916"/>
            <a:ext cx="10260419" cy="4524315"/>
          </a:xfrm>
          <a:prstGeom prst="rect">
            <a:avLst/>
          </a:prstGeom>
          <a:noFill/>
        </p:spPr>
        <p:txBody>
          <a:bodyPr wrap="square" rtlCol="0">
            <a:spAutoFit/>
          </a:bodyPr>
          <a:lstStyle/>
          <a:p>
            <a:r>
              <a:rPr lang="fr-FR" sz="2400" b="1" dirty="0">
                <a:solidFill>
                  <a:schemeClr val="accent2">
                    <a:lumMod val="75000"/>
                  </a:schemeClr>
                </a:solidFill>
                <a:latin typeface="Calibri" panose="020F0502020204030204" pitchFamily="34" charset="0"/>
                <a:cs typeface="Calibri" panose="020F0502020204030204" pitchFamily="34" charset="0"/>
              </a:rPr>
              <a:t>La protection des lanceurs d’alerte</a:t>
            </a:r>
          </a:p>
          <a:p>
            <a:endParaRPr lang="fr-FR" sz="2400" dirty="0">
              <a:solidFill>
                <a:schemeClr val="accent2">
                  <a:lumMod val="75000"/>
                </a:schemeClr>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En </a:t>
            </a:r>
            <a:r>
              <a:rPr lang="fr-FR" sz="2400" b="0" i="0" u="none" strike="noStrike" dirty="0">
                <a:solidFill>
                  <a:srgbClr val="336600"/>
                </a:solidFill>
                <a:effectLst/>
                <a:latin typeface="Arial" panose="020B0604020202020204" pitchFamily="34" charset="0"/>
                <a:hlinkClick r:id="rId2" tooltip="France">
                  <a:extLst>
                    <a:ext uri="{A12FA001-AC4F-418D-AE19-62706E023703}">
                      <ahyp:hlinkClr xmlns:ahyp="http://schemas.microsoft.com/office/drawing/2018/hyperlinkcolor" val="tx"/>
                    </a:ext>
                  </a:extLst>
                </a:hlinkClick>
              </a:rPr>
              <a:t>France</a:t>
            </a:r>
            <a:r>
              <a:rPr lang="fr-FR" sz="2400" b="0" i="0" dirty="0">
                <a:solidFill>
                  <a:srgbClr val="336600"/>
                </a:solidFill>
                <a:effectLst/>
                <a:latin typeface="Arial" panose="020B0604020202020204" pitchFamily="34" charset="0"/>
              </a:rPr>
              <a:t>, depuis les </a:t>
            </a:r>
            <a:r>
              <a:rPr lang="fr-FR" sz="2400" b="0" i="0" u="none" strike="noStrike" dirty="0">
                <a:solidFill>
                  <a:srgbClr val="336600"/>
                </a:solidFill>
                <a:effectLst/>
                <a:latin typeface="Arial" panose="020B0604020202020204" pitchFamily="34" charset="0"/>
                <a:hlinkClick r:id="rId3" tooltip="Années 1990">
                  <a:extLst>
                    <a:ext uri="{A12FA001-AC4F-418D-AE19-62706E023703}">
                      <ahyp:hlinkClr xmlns:ahyp="http://schemas.microsoft.com/office/drawing/2018/hyperlinkcolor" val="tx"/>
                    </a:ext>
                  </a:extLst>
                </a:hlinkClick>
              </a:rPr>
              <a:t>années 1990</a:t>
            </a:r>
            <a:r>
              <a:rPr lang="fr-FR" sz="2400" b="0" i="0" dirty="0">
                <a:solidFill>
                  <a:srgbClr val="336600"/>
                </a:solidFill>
                <a:effectLst/>
                <a:latin typeface="Arial" panose="020B0604020202020204" pitchFamily="34" charset="0"/>
              </a:rPr>
              <a:t>, divers lanceurs d'alertes ont été menacés ou poursuivis par leur employeur ou d'autres acteurs, ce qui a incité des mouvements associatifs ou politiques à demander la mise en place d'une législation les protégeant, inspirée du droit existant dans différents pays, dont les </a:t>
            </a:r>
            <a:r>
              <a:rPr lang="fr-FR" sz="2400" b="0" i="0" u="none" strike="noStrike" dirty="0">
                <a:solidFill>
                  <a:srgbClr val="336600"/>
                </a:solidFill>
                <a:effectLst/>
                <a:latin typeface="Arial" panose="020B0604020202020204" pitchFamily="34" charset="0"/>
                <a:hlinkClick r:id="rId4" tooltip="États-Unis">
                  <a:extLst>
                    <a:ext uri="{A12FA001-AC4F-418D-AE19-62706E023703}">
                      <ahyp:hlinkClr xmlns:ahyp="http://schemas.microsoft.com/office/drawing/2018/hyperlinkcolor" val="tx"/>
                    </a:ext>
                  </a:extLst>
                </a:hlinkClick>
              </a:rPr>
              <a:t>États-Unis</a:t>
            </a:r>
            <a:r>
              <a:rPr lang="fr-FR" sz="2400" b="0" i="0" dirty="0">
                <a:solidFill>
                  <a:srgbClr val="336600"/>
                </a:solidFill>
                <a:effectLst/>
                <a:latin typeface="Arial" panose="020B0604020202020204" pitchFamily="34" charset="0"/>
              </a:rPr>
              <a:t>. </a:t>
            </a: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Le </a:t>
            </a:r>
            <a:r>
              <a:rPr lang="fr-FR" sz="2400" b="0" i="0" u="none" strike="noStrike" dirty="0">
                <a:solidFill>
                  <a:srgbClr val="336600"/>
                </a:solidFill>
                <a:effectLst/>
                <a:latin typeface="Arial" panose="020B0604020202020204" pitchFamily="34" charset="0"/>
                <a:hlinkClick r:id="rId5" tooltip="Grenelle de l'environnement">
                  <a:extLst>
                    <a:ext uri="{A12FA001-AC4F-418D-AE19-62706E023703}">
                      <ahyp:hlinkClr xmlns:ahyp="http://schemas.microsoft.com/office/drawing/2018/hyperlinkcolor" val="tx"/>
                    </a:ext>
                  </a:extLst>
                </a:hlinkClick>
              </a:rPr>
              <a:t>Grenelle de l'environnement</a:t>
            </a:r>
            <a:r>
              <a:rPr lang="fr-FR" sz="2400" b="0" i="0" dirty="0">
                <a:solidFill>
                  <a:srgbClr val="336600"/>
                </a:solidFill>
                <a:effectLst/>
                <a:latin typeface="Arial" panose="020B0604020202020204" pitchFamily="34" charset="0"/>
              </a:rPr>
              <a:t>, en </a:t>
            </a:r>
            <a:r>
              <a:rPr lang="fr-FR" sz="2400" b="0" i="0" u="none" strike="noStrike" dirty="0">
                <a:solidFill>
                  <a:srgbClr val="336600"/>
                </a:solidFill>
                <a:effectLst/>
                <a:latin typeface="Arial" panose="020B0604020202020204" pitchFamily="34" charset="0"/>
                <a:hlinkClick r:id="rId6" tooltip="2007">
                  <a:extLst>
                    <a:ext uri="{A12FA001-AC4F-418D-AE19-62706E023703}">
                      <ahyp:hlinkClr xmlns:ahyp="http://schemas.microsoft.com/office/drawing/2018/hyperlinkcolor" val="tx"/>
                    </a:ext>
                  </a:extLst>
                </a:hlinkClick>
              </a:rPr>
              <a:t>2007</a:t>
            </a:r>
            <a:r>
              <a:rPr lang="fr-FR" sz="2400" b="0" i="0" dirty="0">
                <a:solidFill>
                  <a:srgbClr val="336600"/>
                </a:solidFill>
                <a:effectLst/>
                <a:latin typeface="Arial" panose="020B0604020202020204" pitchFamily="34" charset="0"/>
              </a:rPr>
              <a:t>, a proposé une protection juridique des lanceurs d'alerte. </a:t>
            </a: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Le gouvernement fédéral du </a:t>
            </a:r>
            <a:r>
              <a:rPr lang="fr-FR" sz="2400" b="0" i="0" u="none" strike="noStrike" dirty="0">
                <a:solidFill>
                  <a:srgbClr val="336600"/>
                </a:solidFill>
                <a:effectLst/>
                <a:latin typeface="Arial" panose="020B0604020202020204" pitchFamily="34" charset="0"/>
                <a:hlinkClick r:id="rId7" tooltip="Canada">
                  <a:extLst>
                    <a:ext uri="{A12FA001-AC4F-418D-AE19-62706E023703}">
                      <ahyp:hlinkClr xmlns:ahyp="http://schemas.microsoft.com/office/drawing/2018/hyperlinkcolor" val="tx"/>
                    </a:ext>
                  </a:extLst>
                </a:hlinkClick>
              </a:rPr>
              <a:t>Canada</a:t>
            </a:r>
            <a:r>
              <a:rPr lang="fr-FR" sz="2400" b="0" i="0" dirty="0">
                <a:solidFill>
                  <a:srgbClr val="336600"/>
                </a:solidFill>
                <a:effectLst/>
                <a:latin typeface="Arial" panose="020B0604020202020204" pitchFamily="34" charset="0"/>
              </a:rPr>
              <a:t> s'est doté d'une loi sur la protection des fonctionnaires divulgateurs d'actes répréhensibles, qui a été modifiée en 2007.</a:t>
            </a:r>
            <a:endParaRPr lang="fr-FR" sz="2400" dirty="0">
              <a:solidFill>
                <a:srgbClr val="3366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595935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C340DCC-E5AE-4A99-821E-08A01BD76F0F}"/>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1D791C2D-96CA-4610-A53F-D513C22C7EB5}"/>
              </a:ext>
            </a:extLst>
          </p:cNvPr>
          <p:cNvSpPr>
            <a:spLocks noGrp="1"/>
          </p:cNvSpPr>
          <p:nvPr>
            <p:ph type="sldNum" sz="quarter" idx="12"/>
          </p:nvPr>
        </p:nvSpPr>
        <p:spPr/>
        <p:txBody>
          <a:bodyPr/>
          <a:lstStyle/>
          <a:p>
            <a:fld id="{D57F1E4F-1CFF-5643-939E-217C01CDF565}" type="slidenum">
              <a:rPr lang="en-US" smtClean="0"/>
              <a:pPr/>
              <a:t>19</a:t>
            </a:fld>
            <a:endParaRPr lang="en-US" dirty="0"/>
          </a:p>
        </p:txBody>
      </p:sp>
      <p:sp>
        <p:nvSpPr>
          <p:cNvPr id="4" name="ZoneTexte 3">
            <a:extLst>
              <a:ext uri="{FF2B5EF4-FFF2-40B4-BE49-F238E27FC236}">
                <a16:creationId xmlns:a16="http://schemas.microsoft.com/office/drawing/2014/main" id="{B3334129-75E0-46A4-8271-78BDE409ABD1}"/>
              </a:ext>
            </a:extLst>
          </p:cNvPr>
          <p:cNvSpPr txBox="1"/>
          <p:nvPr/>
        </p:nvSpPr>
        <p:spPr>
          <a:xfrm>
            <a:off x="212651" y="233916"/>
            <a:ext cx="10260419" cy="3785652"/>
          </a:xfrm>
          <a:prstGeom prst="rect">
            <a:avLst/>
          </a:prstGeom>
          <a:noFill/>
        </p:spPr>
        <p:txBody>
          <a:bodyPr wrap="square" rtlCol="0">
            <a:spAutoFit/>
          </a:bodyPr>
          <a:lstStyle/>
          <a:p>
            <a:r>
              <a:rPr lang="fr-FR" sz="2400" b="1" dirty="0">
                <a:solidFill>
                  <a:schemeClr val="accent2">
                    <a:lumMod val="75000"/>
                  </a:schemeClr>
                </a:solidFill>
                <a:latin typeface="Calibri" panose="020F0502020204030204" pitchFamily="34" charset="0"/>
                <a:cs typeface="Calibri" panose="020F0502020204030204" pitchFamily="34" charset="0"/>
              </a:rPr>
              <a:t>La protection des lanceurs d’alerte (suite)</a:t>
            </a:r>
          </a:p>
          <a:p>
            <a:endParaRPr lang="fr-FR" sz="2400" dirty="0">
              <a:solidFill>
                <a:schemeClr val="accent2">
                  <a:lumMod val="75000"/>
                </a:schemeClr>
              </a:solidFill>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Définition du lanceur d’alerte par le texte et socle de droits communs à tous les lanceurs d’alerte (protection civile et pénale).</a:t>
            </a: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Protection contre toute discrimination (recrutement, licenciement, salaire).</a:t>
            </a: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Respect de la confidentialité de l’auteur de l’alerte, des informations transmises.</a:t>
            </a:r>
          </a:p>
          <a:p>
            <a:pPr marL="342900" indent="-342900" algn="just">
              <a:buFont typeface="Arial" panose="020B0604020202020204" pitchFamily="34" charset="0"/>
              <a:buChar char="•"/>
            </a:pPr>
            <a:endParaRPr lang="fr-FR" sz="2400" dirty="0">
              <a:solidFill>
                <a:srgbClr val="336600"/>
              </a:solidFill>
              <a:latin typeface="Arial" panose="020B0604020202020204" pitchFamily="34" charset="0"/>
            </a:endParaRP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Voir loi Sapin II, page suivante.</a:t>
            </a:r>
          </a:p>
        </p:txBody>
      </p:sp>
    </p:spTree>
    <p:extLst>
      <p:ext uri="{BB962C8B-B14F-4D97-AF65-F5344CB8AC3E}">
        <p14:creationId xmlns:p14="http://schemas.microsoft.com/office/powerpoint/2010/main" val="1719535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a:extLst>
              <a:ext uri="{FF2B5EF4-FFF2-40B4-BE49-F238E27FC236}">
                <a16:creationId xmlns:a16="http://schemas.microsoft.com/office/drawing/2014/main" id="{D966A4D0-8BD6-4E1F-B9BF-C05AE6463893}"/>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
        <p:nvSpPr>
          <p:cNvPr id="3" name="Espace réservé du pied de page 2">
            <a:extLst>
              <a:ext uri="{FF2B5EF4-FFF2-40B4-BE49-F238E27FC236}">
                <a16:creationId xmlns:a16="http://schemas.microsoft.com/office/drawing/2014/main" id="{6FEF0C1E-7A21-449B-8918-AD396630CD13}"/>
              </a:ext>
            </a:extLst>
          </p:cNvPr>
          <p:cNvSpPr>
            <a:spLocks noGrp="1"/>
          </p:cNvSpPr>
          <p:nvPr>
            <p:ph type="ftr" sz="quarter" idx="11"/>
          </p:nvPr>
        </p:nvSpPr>
        <p:spPr/>
        <p:txBody>
          <a:bodyPr/>
          <a:lstStyle/>
          <a:p>
            <a:endParaRPr lang="en-US" dirty="0"/>
          </a:p>
        </p:txBody>
      </p:sp>
      <p:sp>
        <p:nvSpPr>
          <p:cNvPr id="4" name="ZoneTexte 3">
            <a:extLst>
              <a:ext uri="{FF2B5EF4-FFF2-40B4-BE49-F238E27FC236}">
                <a16:creationId xmlns:a16="http://schemas.microsoft.com/office/drawing/2014/main" id="{28D559E1-5DA1-4CD6-B62C-8AE8F76C05CB}"/>
              </a:ext>
            </a:extLst>
          </p:cNvPr>
          <p:cNvSpPr txBox="1"/>
          <p:nvPr/>
        </p:nvSpPr>
        <p:spPr>
          <a:xfrm>
            <a:off x="677333" y="542258"/>
            <a:ext cx="9359802" cy="5262979"/>
          </a:xfrm>
          <a:prstGeom prst="rect">
            <a:avLst/>
          </a:prstGeom>
          <a:noFill/>
        </p:spPr>
        <p:txBody>
          <a:bodyPr wrap="square" rtlCol="0">
            <a:spAutoFit/>
          </a:bodyPr>
          <a:lstStyle/>
          <a:p>
            <a:r>
              <a:rPr lang="fr-FR" sz="2400" b="1" dirty="0">
                <a:solidFill>
                  <a:schemeClr val="accent2">
                    <a:lumMod val="75000"/>
                  </a:schemeClr>
                </a:solidFill>
              </a:rPr>
              <a:t>Définition</a:t>
            </a:r>
          </a:p>
          <a:p>
            <a:endParaRPr lang="fr-FR" sz="2400" dirty="0">
              <a:solidFill>
                <a:schemeClr val="accent2">
                  <a:lumMod val="75000"/>
                </a:schemeClr>
              </a:solidFill>
            </a:endParaRPr>
          </a:p>
          <a:p>
            <a:pPr algn="just"/>
            <a:r>
              <a:rPr lang="fr-FR" sz="2400" dirty="0">
                <a:solidFill>
                  <a:schemeClr val="accent2">
                    <a:lumMod val="75000"/>
                  </a:schemeClr>
                </a:solidFill>
              </a:rPr>
              <a:t>Un lanceur d'alerte est toute personne, groupe ou institution qui, ayant connaissance d'un danger, un risque ou un scandale, adresse un signal d'alarme et, en espérant enclencher un processus de régulation, de controverse ou de mobilisation collective (Wikipedia).</a:t>
            </a:r>
          </a:p>
          <a:p>
            <a:pPr algn="just"/>
            <a:endParaRPr lang="fr-FR" sz="2400" dirty="0">
              <a:solidFill>
                <a:schemeClr val="accent2">
                  <a:lumMod val="75000"/>
                </a:schemeClr>
              </a:solidFill>
            </a:endParaRPr>
          </a:p>
          <a:p>
            <a:pPr algn="just"/>
            <a:r>
              <a:rPr lang="fr-FR" sz="2400" dirty="0">
                <a:solidFill>
                  <a:schemeClr val="accent2">
                    <a:lumMod val="75000"/>
                  </a:schemeClr>
                </a:solidFill>
              </a:rPr>
              <a:t>Un lanceur d’alerte est une personne qui, dans le contexte de sa relation de travail, révèle ou signale un état de fait mettant en lumière des comportements illicites ou dangereux qui constituent une menace pour l'homme, l'économie, la société, l'État ou l'environnement, c'est-à-dire pour le bien commun, l'intérêt général (Amnesty).</a:t>
            </a:r>
          </a:p>
        </p:txBody>
      </p:sp>
    </p:spTree>
    <p:extLst>
      <p:ext uri="{BB962C8B-B14F-4D97-AF65-F5344CB8AC3E}">
        <p14:creationId xmlns:p14="http://schemas.microsoft.com/office/powerpoint/2010/main" val="6858545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6C340DCC-E5AE-4A99-821E-08A01BD76F0F}"/>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1D791C2D-96CA-4610-A53F-D513C22C7EB5}"/>
              </a:ext>
            </a:extLst>
          </p:cNvPr>
          <p:cNvSpPr>
            <a:spLocks noGrp="1"/>
          </p:cNvSpPr>
          <p:nvPr>
            <p:ph type="sldNum" sz="quarter" idx="12"/>
          </p:nvPr>
        </p:nvSpPr>
        <p:spPr/>
        <p:txBody>
          <a:bodyPr/>
          <a:lstStyle/>
          <a:p>
            <a:fld id="{D57F1E4F-1CFF-5643-939E-217C01CDF565}" type="slidenum">
              <a:rPr lang="en-US" smtClean="0"/>
              <a:pPr/>
              <a:t>20</a:t>
            </a:fld>
            <a:endParaRPr lang="en-US" dirty="0"/>
          </a:p>
        </p:txBody>
      </p:sp>
      <p:sp>
        <p:nvSpPr>
          <p:cNvPr id="4" name="ZoneTexte 3">
            <a:extLst>
              <a:ext uri="{FF2B5EF4-FFF2-40B4-BE49-F238E27FC236}">
                <a16:creationId xmlns:a16="http://schemas.microsoft.com/office/drawing/2014/main" id="{B3334129-75E0-46A4-8271-78BDE409ABD1}"/>
              </a:ext>
            </a:extLst>
          </p:cNvPr>
          <p:cNvSpPr txBox="1"/>
          <p:nvPr/>
        </p:nvSpPr>
        <p:spPr>
          <a:xfrm>
            <a:off x="212651" y="233916"/>
            <a:ext cx="10260419" cy="6617196"/>
          </a:xfrm>
          <a:prstGeom prst="rect">
            <a:avLst/>
          </a:prstGeom>
          <a:noFill/>
        </p:spPr>
        <p:txBody>
          <a:bodyPr wrap="square" rtlCol="0">
            <a:spAutoFit/>
          </a:bodyPr>
          <a:lstStyle/>
          <a:p>
            <a:r>
              <a:rPr lang="fr-FR" sz="2400" b="1" dirty="0">
                <a:solidFill>
                  <a:schemeClr val="accent2">
                    <a:lumMod val="75000"/>
                  </a:schemeClr>
                </a:solidFill>
                <a:latin typeface="Calibri" panose="020F0502020204030204" pitchFamily="34" charset="0"/>
                <a:cs typeface="Calibri" panose="020F0502020204030204" pitchFamily="34" charset="0"/>
              </a:rPr>
              <a:t>La protection des lanceurs d’alerte (suite)</a:t>
            </a:r>
          </a:p>
          <a:p>
            <a:endParaRPr lang="fr-FR" sz="2400" b="1" dirty="0">
              <a:solidFill>
                <a:schemeClr val="accent2">
                  <a:lumMod val="75000"/>
                </a:schemeClr>
              </a:solidFill>
              <a:latin typeface="Calibri" panose="020F0502020204030204" pitchFamily="34" charset="0"/>
              <a:cs typeface="Calibri" panose="020F0502020204030204" pitchFamily="34" charset="0"/>
            </a:endParaRPr>
          </a:p>
          <a:p>
            <a:pPr algn="just"/>
            <a:r>
              <a:rPr lang="fr-FR" sz="2400" dirty="0">
                <a:solidFill>
                  <a:srgbClr val="336600"/>
                </a:solidFill>
                <a:latin typeface="Calibri" panose="020F0502020204030204" pitchFamily="34" charset="0"/>
                <a:cs typeface="Calibri" panose="020F0502020204030204" pitchFamily="34" charset="0"/>
              </a:rPr>
              <a:t>En France, l</a:t>
            </a:r>
            <a:r>
              <a:rPr lang="fr-FR" sz="2400" b="0" i="0" dirty="0">
                <a:solidFill>
                  <a:srgbClr val="336600"/>
                </a:solidFill>
                <a:effectLst/>
                <a:latin typeface="Calibri" panose="020F0502020204030204" pitchFamily="34" charset="0"/>
                <a:cs typeface="Calibri" panose="020F0502020204030204" pitchFamily="34" charset="0"/>
              </a:rPr>
              <a:t>a </a:t>
            </a:r>
            <a:r>
              <a:rPr lang="fr-FR" sz="2400" b="1" i="0" dirty="0">
                <a:solidFill>
                  <a:srgbClr val="336600"/>
                </a:solidFill>
                <a:effectLst/>
                <a:latin typeface="Calibri" panose="020F0502020204030204" pitchFamily="34" charset="0"/>
                <a:cs typeface="Calibri" panose="020F0502020204030204" pitchFamily="34" charset="0"/>
              </a:rPr>
              <a:t>loi relative à la transparence, à la lutte contre la corruption et à la modernisation de la vie économique</a:t>
            </a:r>
            <a:r>
              <a:rPr lang="fr-FR" sz="2400" b="0" i="0" dirty="0">
                <a:solidFill>
                  <a:srgbClr val="336600"/>
                </a:solidFill>
                <a:effectLst/>
                <a:latin typeface="Calibri" panose="020F0502020204030204" pitchFamily="34" charset="0"/>
                <a:cs typeface="Calibri" panose="020F0502020204030204" pitchFamily="34" charset="0"/>
              </a:rPr>
              <a:t> (loi </a:t>
            </a:r>
            <a:r>
              <a:rPr lang="fr-FR" sz="2400" b="1" i="0" dirty="0">
                <a:solidFill>
                  <a:srgbClr val="336600"/>
                </a:solidFill>
                <a:effectLst/>
                <a:latin typeface="Calibri" panose="020F0502020204030204" pitchFamily="34" charset="0"/>
                <a:cs typeface="Calibri" panose="020F0502020204030204" pitchFamily="34" charset="0"/>
              </a:rPr>
              <a:t>Sapin 2)</a:t>
            </a:r>
            <a:r>
              <a:rPr lang="fr-FR" sz="2400" b="0" i="0" dirty="0">
                <a:solidFill>
                  <a:srgbClr val="336600"/>
                </a:solidFill>
                <a:effectLst/>
                <a:latin typeface="Calibri" panose="020F0502020204030204" pitchFamily="34" charset="0"/>
                <a:cs typeface="Calibri" panose="020F0502020204030204" pitchFamily="34" charset="0"/>
              </a:rPr>
              <a:t> est une loi qui vise à lutter contre la </a:t>
            </a:r>
            <a:r>
              <a:rPr lang="fr-FR" sz="2400" b="0" i="0" u="sng" dirty="0">
                <a:solidFill>
                  <a:srgbClr val="33660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corruption</a:t>
            </a:r>
            <a:r>
              <a:rPr lang="fr-FR" sz="2400" b="0" i="0" dirty="0">
                <a:solidFill>
                  <a:srgbClr val="336600"/>
                </a:solidFill>
                <a:effectLst/>
                <a:latin typeface="Calibri" panose="020F0502020204030204" pitchFamily="34" charset="0"/>
                <a:cs typeface="Calibri" panose="020F0502020204030204" pitchFamily="34" charset="0"/>
              </a:rPr>
              <a:t>, mais qui a été enrichie de diverses mesures d'un grand nombre d'autres problématiques.</a:t>
            </a:r>
          </a:p>
          <a:p>
            <a:pPr algn="just"/>
            <a:r>
              <a:rPr lang="fr-FR" sz="2400" b="1" dirty="0">
                <a:solidFill>
                  <a:srgbClr val="336600"/>
                </a:solidFill>
                <a:latin typeface="Calibri" panose="020F0502020204030204" pitchFamily="34" charset="0"/>
                <a:cs typeface="Calibri" panose="020F0502020204030204" pitchFamily="34" charset="0"/>
              </a:rPr>
              <a:t>Elle</a:t>
            </a:r>
            <a:r>
              <a:rPr lang="fr-FR" sz="2400" b="1" i="0" dirty="0">
                <a:solidFill>
                  <a:srgbClr val="336600"/>
                </a:solidFill>
                <a:effectLst/>
                <a:latin typeface="Calibri" panose="020F0502020204030204" pitchFamily="34" charset="0"/>
                <a:cs typeface="Calibri" panose="020F0502020204030204" pitchFamily="34" charset="0"/>
              </a:rPr>
              <a:t> protège le lanceur d'alerte </a:t>
            </a:r>
            <a:r>
              <a:rPr lang="fr-FR" sz="2400" b="0" i="0" dirty="0">
                <a:solidFill>
                  <a:srgbClr val="336600"/>
                </a:solidFill>
                <a:effectLst/>
                <a:latin typeface="Calibri" panose="020F0502020204030204" pitchFamily="34" charset="0"/>
                <a:cs typeface="Calibri" panose="020F0502020204030204" pitchFamily="34" charset="0"/>
              </a:rPr>
              <a:t>: Tout salarié ayant signalé une alerte, dans le respect des conditions prévues par la loi, ne pourra faire l’objet d’une procédure de licenciement (article 12), être écarté d’une procédure de recrutement, être sanctionné ou faire l’objet d’une mesure discriminatoire (article L. 1132-3-3 du Code du travail).</a:t>
            </a:r>
          </a:p>
          <a:p>
            <a:pPr algn="just"/>
            <a:r>
              <a:rPr lang="fr-FR" sz="2400" b="0" i="0" dirty="0">
                <a:solidFill>
                  <a:srgbClr val="336600"/>
                </a:solidFill>
                <a:effectLst/>
                <a:latin typeface="Calibri" panose="020F0502020204030204" pitchFamily="34" charset="0"/>
                <a:cs typeface="Calibri" panose="020F0502020204030204" pitchFamily="34" charset="0"/>
              </a:rPr>
              <a:t>Elle consacre un </a:t>
            </a:r>
            <a:r>
              <a:rPr lang="fr-FR" sz="2400" b="1" i="0" dirty="0">
                <a:solidFill>
                  <a:srgbClr val="336600"/>
                </a:solidFill>
                <a:effectLst/>
                <a:latin typeface="Calibri" panose="020F0502020204030204" pitchFamily="34" charset="0"/>
                <a:cs typeface="Calibri" panose="020F0502020204030204" pitchFamily="34" charset="0"/>
              </a:rPr>
              <a:t>délit d’entrave à l’alerte</a:t>
            </a:r>
            <a:r>
              <a:rPr lang="fr-FR" sz="2400" b="0" i="0" dirty="0">
                <a:solidFill>
                  <a:srgbClr val="336600"/>
                </a:solidFill>
                <a:effectLst/>
                <a:latin typeface="Calibri" panose="020F0502020204030204" pitchFamily="34" charset="0"/>
                <a:cs typeface="Calibri" panose="020F0502020204030204" pitchFamily="34" charset="0"/>
              </a:rPr>
              <a:t>. En effet, toute personne faisant obstacle, de quelque façon que ce soit, à la transmission d’un signalement (supérieur hiérarchique, référent de l’employeur, ou employeur) est sanctionnée d’une peine d’un an d’emprisonnement et de 15 000 euros d’amende (article 13).</a:t>
            </a:r>
          </a:p>
          <a:p>
            <a:pPr algn="just"/>
            <a:r>
              <a:rPr lang="fr-FR" sz="1600" dirty="0">
                <a:solidFill>
                  <a:srgbClr val="336600"/>
                </a:solidFill>
                <a:latin typeface="Calibri" panose="020F0502020204030204" pitchFamily="34" charset="0"/>
                <a:cs typeface="Calibri" panose="020F0502020204030204" pitchFamily="34" charset="0"/>
              </a:rPr>
              <a:t>Cf. </a:t>
            </a:r>
            <a:r>
              <a:rPr lang="fr-FR" sz="1600" dirty="0">
                <a:solidFill>
                  <a:srgbClr val="33660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https://fr.wikipedia.org/wiki/Loi_relative_%C3%A0_la_transparence,_%C3%A0_la_lutte_contre_la_corruption_et_%C3%A0_la_modernisation_de_la_vie_%C3%A9conomique</a:t>
            </a:r>
            <a:r>
              <a:rPr lang="fr-FR" sz="1600" dirty="0">
                <a:solidFill>
                  <a:srgbClr val="336600"/>
                </a:solidFill>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9198196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25655E5D-C10D-4384-ADB8-A1689E980FDE}"/>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C94FE03F-C00B-4165-BD70-D237B717487B}"/>
              </a:ext>
            </a:extLst>
          </p:cNvPr>
          <p:cNvSpPr>
            <a:spLocks noGrp="1"/>
          </p:cNvSpPr>
          <p:nvPr>
            <p:ph type="sldNum" sz="quarter" idx="12"/>
          </p:nvPr>
        </p:nvSpPr>
        <p:spPr/>
        <p:txBody>
          <a:bodyPr/>
          <a:lstStyle/>
          <a:p>
            <a:fld id="{D57F1E4F-1CFF-5643-939E-217C01CDF565}" type="slidenum">
              <a:rPr lang="en-US" smtClean="0"/>
              <a:pPr/>
              <a:t>21</a:t>
            </a:fld>
            <a:endParaRPr lang="en-US" dirty="0"/>
          </a:p>
        </p:txBody>
      </p:sp>
      <p:sp>
        <p:nvSpPr>
          <p:cNvPr id="4" name="ZoneTexte 3">
            <a:extLst>
              <a:ext uri="{FF2B5EF4-FFF2-40B4-BE49-F238E27FC236}">
                <a16:creationId xmlns:a16="http://schemas.microsoft.com/office/drawing/2014/main" id="{6D83076B-458C-4A46-A359-8BE041BCF997}"/>
              </a:ext>
            </a:extLst>
          </p:cNvPr>
          <p:cNvSpPr txBox="1"/>
          <p:nvPr/>
        </p:nvSpPr>
        <p:spPr>
          <a:xfrm>
            <a:off x="191386" y="287079"/>
            <a:ext cx="9750056" cy="2677656"/>
          </a:xfrm>
          <a:prstGeom prst="rect">
            <a:avLst/>
          </a:prstGeom>
          <a:noFill/>
        </p:spPr>
        <p:txBody>
          <a:bodyPr wrap="square" rtlCol="0">
            <a:spAutoFit/>
          </a:bodyPr>
          <a:lstStyle/>
          <a:p>
            <a:r>
              <a:rPr lang="fr-FR" sz="2400" b="1" dirty="0">
                <a:solidFill>
                  <a:srgbClr val="336600"/>
                </a:solidFill>
              </a:rPr>
              <a:t>Organisations françaises luttant contre la corruption et pour la protection des lanceurs d’alerte</a:t>
            </a:r>
            <a:endParaRPr lang="fr-FR" sz="2400" dirty="0">
              <a:solidFill>
                <a:srgbClr val="336600"/>
              </a:solidFill>
            </a:endParaRPr>
          </a:p>
          <a:p>
            <a:endParaRPr lang="fr-FR" sz="2400" b="1" dirty="0">
              <a:solidFill>
                <a:srgbClr val="336600"/>
              </a:solidFill>
            </a:endParaRPr>
          </a:p>
          <a:p>
            <a:pPr algn="just"/>
            <a:r>
              <a:rPr lang="fr-FR" sz="2400" dirty="0" err="1">
                <a:solidFill>
                  <a:srgbClr val="336600"/>
                </a:solidFill>
              </a:rPr>
              <a:t>Anticor</a:t>
            </a:r>
            <a:r>
              <a:rPr lang="fr-FR" sz="2400" dirty="0">
                <a:solidFill>
                  <a:srgbClr val="336600"/>
                </a:solidFill>
              </a:rPr>
              <a:t>, ATTAC, Bloom, CCFD-Terre Solidaire, Collectif Roosevelt, Justice et Paix, OCTFI, ONE, Oxfam France, Peuples Solidaires-Action </a:t>
            </a:r>
            <a:r>
              <a:rPr lang="fr-FR" sz="2400" dirty="0" err="1">
                <a:solidFill>
                  <a:srgbClr val="336600"/>
                </a:solidFill>
              </a:rPr>
              <a:t>Aid</a:t>
            </a:r>
            <a:r>
              <a:rPr lang="fr-FR" sz="2400" dirty="0">
                <a:solidFill>
                  <a:srgbClr val="336600"/>
                </a:solidFill>
              </a:rPr>
              <a:t> France, Réseau Foi et Justice Afrique Sherpa, Solidaires Finances Publiques et le Syndicat de la Magistrature.</a:t>
            </a:r>
          </a:p>
        </p:txBody>
      </p:sp>
    </p:spTree>
    <p:extLst>
      <p:ext uri="{BB962C8B-B14F-4D97-AF65-F5344CB8AC3E}">
        <p14:creationId xmlns:p14="http://schemas.microsoft.com/office/powerpoint/2010/main" val="968605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8B0D84A-17CD-4394-83EA-A06BD683004A}"/>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D493E37A-EE9B-477A-834C-5C0D63D84BB1}"/>
              </a:ext>
            </a:extLst>
          </p:cNvPr>
          <p:cNvSpPr>
            <a:spLocks noGrp="1"/>
          </p:cNvSpPr>
          <p:nvPr>
            <p:ph type="sldNum" sz="quarter" idx="12"/>
          </p:nvPr>
        </p:nvSpPr>
        <p:spPr/>
        <p:txBody>
          <a:bodyPr/>
          <a:lstStyle/>
          <a:p>
            <a:fld id="{D57F1E4F-1CFF-5643-939E-217C01CDF565}" type="slidenum">
              <a:rPr lang="en-US" smtClean="0"/>
              <a:pPr/>
              <a:t>22</a:t>
            </a:fld>
            <a:endParaRPr lang="en-US" dirty="0"/>
          </a:p>
        </p:txBody>
      </p:sp>
      <p:sp>
        <p:nvSpPr>
          <p:cNvPr id="4" name="ZoneTexte 3">
            <a:extLst>
              <a:ext uri="{FF2B5EF4-FFF2-40B4-BE49-F238E27FC236}">
                <a16:creationId xmlns:a16="http://schemas.microsoft.com/office/drawing/2014/main" id="{F41ADAD9-30D0-4400-B66A-61D1C3AFE5AA}"/>
              </a:ext>
            </a:extLst>
          </p:cNvPr>
          <p:cNvSpPr txBox="1"/>
          <p:nvPr/>
        </p:nvSpPr>
        <p:spPr>
          <a:xfrm>
            <a:off x="233917" y="202019"/>
            <a:ext cx="10813312" cy="4893647"/>
          </a:xfrm>
          <a:prstGeom prst="rect">
            <a:avLst/>
          </a:prstGeom>
          <a:noFill/>
        </p:spPr>
        <p:txBody>
          <a:bodyPr wrap="square" rtlCol="0">
            <a:spAutoFit/>
          </a:bodyPr>
          <a:lstStyle/>
          <a:p>
            <a:r>
              <a:rPr lang="fr-FR" sz="2400" b="1" dirty="0">
                <a:solidFill>
                  <a:srgbClr val="336600"/>
                </a:solidFill>
              </a:rPr>
              <a:t>Conflit entre Droit du secret des affaires et protection des lanceurs d’alerte</a:t>
            </a:r>
            <a:endParaRPr lang="fr-FR" sz="2400" dirty="0">
              <a:solidFill>
                <a:srgbClr val="336600"/>
              </a:solidFill>
            </a:endParaRPr>
          </a:p>
          <a:p>
            <a:endParaRPr lang="fr-FR" sz="2400" b="1" dirty="0">
              <a:solidFill>
                <a:srgbClr val="336600"/>
              </a:solidFill>
            </a:endParaRPr>
          </a:p>
          <a:p>
            <a:pPr algn="just"/>
            <a:r>
              <a:rPr lang="fr-FR" sz="2400" dirty="0">
                <a:solidFill>
                  <a:srgbClr val="336600"/>
                </a:solidFill>
              </a:rPr>
              <a:t>La loi relative à la protection du secret des affaires (no 2018-670) a été promulguée le 30 juillet 2018. Au sens de la loi, « </a:t>
            </a:r>
            <a:r>
              <a:rPr lang="fr-FR" sz="2400" i="1" dirty="0">
                <a:solidFill>
                  <a:srgbClr val="336600"/>
                </a:solidFill>
              </a:rPr>
              <a:t>est protégée au titre du secret des affaires toute information répondant aux critères suivants </a:t>
            </a:r>
            <a:r>
              <a:rPr lang="fr-FR" sz="2400" dirty="0">
                <a:solidFill>
                  <a:srgbClr val="336600"/>
                </a:solidFill>
              </a:rPr>
              <a:t>» :</a:t>
            </a:r>
          </a:p>
          <a:p>
            <a:pPr algn="just"/>
            <a:endParaRPr lang="fr-FR" sz="2400" dirty="0">
              <a:solidFill>
                <a:srgbClr val="336600"/>
              </a:solidFill>
            </a:endParaRPr>
          </a:p>
          <a:p>
            <a:pPr marL="342900" indent="-342900" algn="just">
              <a:buFont typeface="Arial" panose="020B0604020202020204" pitchFamily="34" charset="0"/>
              <a:buChar char="•"/>
            </a:pPr>
            <a:r>
              <a:rPr lang="fr-FR" sz="2400" dirty="0">
                <a:solidFill>
                  <a:srgbClr val="336600"/>
                </a:solidFill>
              </a:rPr>
              <a:t>Qui n'est pas « </a:t>
            </a:r>
            <a:r>
              <a:rPr lang="fr-FR" sz="2400" i="1" dirty="0">
                <a:solidFill>
                  <a:srgbClr val="336600"/>
                </a:solidFill>
              </a:rPr>
              <a:t>connue ou aisément accessible pour les personnes familières de ce type d'informations en raison de leur secteur d'activité </a:t>
            </a:r>
            <a:r>
              <a:rPr lang="fr-FR" sz="2400" dirty="0">
                <a:solidFill>
                  <a:srgbClr val="336600"/>
                </a:solidFill>
              </a:rPr>
              <a:t>».</a:t>
            </a:r>
          </a:p>
          <a:p>
            <a:pPr marL="342900" indent="-342900" algn="just">
              <a:buFont typeface="Arial" panose="020B0604020202020204" pitchFamily="34" charset="0"/>
              <a:buChar char="•"/>
            </a:pPr>
            <a:r>
              <a:rPr lang="fr-FR" sz="2400" dirty="0">
                <a:solidFill>
                  <a:srgbClr val="336600"/>
                </a:solidFill>
              </a:rPr>
              <a:t>Qui « </a:t>
            </a:r>
            <a:r>
              <a:rPr lang="fr-FR" sz="2400" i="1" dirty="0">
                <a:solidFill>
                  <a:srgbClr val="336600"/>
                </a:solidFill>
              </a:rPr>
              <a:t>revêt une valeur commerciale, effective ou potentielle, du fait de son caractère secret </a:t>
            </a:r>
            <a:r>
              <a:rPr lang="fr-FR" sz="2400" dirty="0">
                <a:solidFill>
                  <a:srgbClr val="336600"/>
                </a:solidFill>
              </a:rPr>
              <a:t>».</a:t>
            </a:r>
          </a:p>
          <a:p>
            <a:pPr marL="342900" indent="-342900" algn="just">
              <a:buFont typeface="Arial" panose="020B0604020202020204" pitchFamily="34" charset="0"/>
              <a:buChar char="•"/>
            </a:pPr>
            <a:r>
              <a:rPr lang="fr-FR" sz="2400" dirty="0">
                <a:solidFill>
                  <a:srgbClr val="336600"/>
                </a:solidFill>
              </a:rPr>
              <a:t>Qui a fait l'objet de « </a:t>
            </a:r>
            <a:r>
              <a:rPr lang="fr-FR" sz="2400" i="1" dirty="0">
                <a:solidFill>
                  <a:srgbClr val="336600"/>
                </a:solidFill>
              </a:rPr>
              <a:t>mesures de protection raisonnables </a:t>
            </a:r>
            <a:r>
              <a:rPr lang="fr-FR" sz="2400" dirty="0">
                <a:solidFill>
                  <a:srgbClr val="336600"/>
                </a:solidFill>
              </a:rPr>
              <a:t>» de la part de son détenteur pour en conserver le caractère secret.</a:t>
            </a:r>
          </a:p>
        </p:txBody>
      </p:sp>
    </p:spTree>
    <p:extLst>
      <p:ext uri="{BB962C8B-B14F-4D97-AF65-F5344CB8AC3E}">
        <p14:creationId xmlns:p14="http://schemas.microsoft.com/office/powerpoint/2010/main" val="24598237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8B0D84A-17CD-4394-83EA-A06BD683004A}"/>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D493E37A-EE9B-477A-834C-5C0D63D84BB1}"/>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
        <p:nvSpPr>
          <p:cNvPr id="4" name="ZoneTexte 3">
            <a:extLst>
              <a:ext uri="{FF2B5EF4-FFF2-40B4-BE49-F238E27FC236}">
                <a16:creationId xmlns:a16="http://schemas.microsoft.com/office/drawing/2014/main" id="{F41ADAD9-30D0-4400-B66A-61D1C3AFE5AA}"/>
              </a:ext>
            </a:extLst>
          </p:cNvPr>
          <p:cNvSpPr txBox="1"/>
          <p:nvPr/>
        </p:nvSpPr>
        <p:spPr>
          <a:xfrm>
            <a:off x="233917" y="202019"/>
            <a:ext cx="10813312" cy="5262979"/>
          </a:xfrm>
          <a:prstGeom prst="rect">
            <a:avLst/>
          </a:prstGeom>
          <a:noFill/>
        </p:spPr>
        <p:txBody>
          <a:bodyPr wrap="square" rtlCol="0">
            <a:spAutoFit/>
          </a:bodyPr>
          <a:lstStyle/>
          <a:p>
            <a:r>
              <a:rPr lang="fr-FR" sz="2400" b="1" dirty="0">
                <a:solidFill>
                  <a:srgbClr val="336600"/>
                </a:solidFill>
              </a:rPr>
              <a:t>Conflit entre Droit du secret des affaires et protection des lanceurs d’alerte</a:t>
            </a:r>
            <a:endParaRPr lang="fr-FR" sz="2400" dirty="0">
              <a:solidFill>
                <a:srgbClr val="336600"/>
              </a:solidFill>
            </a:endParaRPr>
          </a:p>
          <a:p>
            <a:endParaRPr lang="fr-FR" sz="2400" b="1" dirty="0">
              <a:solidFill>
                <a:srgbClr val="336600"/>
              </a:solidFill>
            </a:endParaRPr>
          </a:p>
          <a:p>
            <a:pPr algn="just"/>
            <a:r>
              <a:rPr lang="fr-FR" sz="2400" dirty="0">
                <a:solidFill>
                  <a:srgbClr val="336600"/>
                </a:solidFill>
              </a:rPr>
              <a:t>L’association </a:t>
            </a:r>
            <a:r>
              <a:rPr lang="fr-FR" sz="2400" b="0" i="0" dirty="0">
                <a:solidFill>
                  <a:srgbClr val="336600"/>
                </a:solidFill>
                <a:effectLst/>
                <a:latin typeface="Arial" panose="020B0604020202020204" pitchFamily="34" charset="0"/>
              </a:rPr>
              <a:t> </a:t>
            </a:r>
            <a:r>
              <a:rPr lang="fr-FR" sz="2400" b="0" i="0" u="none" strike="noStrike" dirty="0">
                <a:solidFill>
                  <a:srgbClr val="336600"/>
                </a:solidFill>
                <a:effectLst/>
                <a:latin typeface="Arial" panose="020B0604020202020204" pitchFamily="34" charset="0"/>
                <a:hlinkClick r:id="rId2" tooltip="ACRIMED">
                  <a:extLst>
                    <a:ext uri="{A12FA001-AC4F-418D-AE19-62706E023703}">
                      <ahyp:hlinkClr xmlns:ahyp="http://schemas.microsoft.com/office/drawing/2018/hyperlinkcolor" val="tx"/>
                    </a:ext>
                  </a:extLst>
                </a:hlinkClick>
              </a:rPr>
              <a:t>ACRIMED</a:t>
            </a:r>
            <a:r>
              <a:rPr lang="fr-FR" sz="2400" b="0" i="0" dirty="0">
                <a:solidFill>
                  <a:srgbClr val="336600"/>
                </a:solidFill>
                <a:effectLst/>
                <a:latin typeface="Arial" panose="020B0604020202020204" pitchFamily="34" charset="0"/>
              </a:rPr>
              <a:t> (d’analyse des médias) considère que cette loi « </a:t>
            </a:r>
            <a:r>
              <a:rPr lang="fr-FR" sz="2400" b="0" i="1" dirty="0">
                <a:solidFill>
                  <a:srgbClr val="336600"/>
                </a:solidFill>
                <a:effectLst/>
                <a:latin typeface="Arial" panose="020B0604020202020204" pitchFamily="34" charset="0"/>
              </a:rPr>
              <a:t>s’inscrit dans une tendance durable de la part des détenteurs du pouvoir économique à mobiliser les </a:t>
            </a:r>
            <a:r>
              <a:rPr lang="fr-FR" sz="2400" b="1" i="1" dirty="0">
                <a:solidFill>
                  <a:srgbClr val="336600"/>
                </a:solidFill>
                <a:effectLst/>
                <a:latin typeface="Arial" panose="020B0604020202020204" pitchFamily="34" charset="0"/>
              </a:rPr>
              <a:t>ressources du droit pour dissuader les enquêtes portant sur la façon dont ils mènent leurs affaires et soustraire ainsi à l’attention du public des informations d’intérêt général </a:t>
            </a:r>
            <a:r>
              <a:rPr lang="fr-FR" sz="2400" b="0" i="0" dirty="0">
                <a:solidFill>
                  <a:srgbClr val="336600"/>
                </a:solidFill>
                <a:effectLst/>
                <a:latin typeface="Arial" panose="020B0604020202020204" pitchFamily="34" charset="0"/>
              </a:rPr>
              <a:t>». </a:t>
            </a:r>
          </a:p>
          <a:p>
            <a:pPr algn="just"/>
            <a:endParaRPr lang="fr-FR" sz="2400" dirty="0">
              <a:solidFill>
                <a:srgbClr val="336600"/>
              </a:solidFill>
              <a:latin typeface="Arial" panose="020B0604020202020204" pitchFamily="34" charset="0"/>
            </a:endParaRPr>
          </a:p>
          <a:p>
            <a:pPr algn="just"/>
            <a:r>
              <a:rPr lang="fr-FR" sz="2400" dirty="0">
                <a:solidFill>
                  <a:srgbClr val="336600"/>
                </a:solidFill>
              </a:rPr>
              <a:t>Toutefois, a priori, cette loi exclut le recours au secret des affaires quand il s'agit d'« </a:t>
            </a:r>
            <a:r>
              <a:rPr lang="fr-FR" sz="2400" i="1" dirty="0">
                <a:solidFill>
                  <a:srgbClr val="336600"/>
                </a:solidFill>
              </a:rPr>
              <a:t>exercer le droit à la liberté d’expression et de communication, y compris le respect de la liberté de la presse, et à la liberté d’information telle que proclamée dans la Charte des droits fondamentaux de l’Union européenne </a:t>
            </a:r>
            <a:r>
              <a:rPr lang="fr-FR" sz="2400" dirty="0">
                <a:solidFill>
                  <a:srgbClr val="336600"/>
                </a:solidFill>
              </a:rPr>
              <a:t>».</a:t>
            </a:r>
          </a:p>
        </p:txBody>
      </p:sp>
    </p:spTree>
    <p:extLst>
      <p:ext uri="{BB962C8B-B14F-4D97-AF65-F5344CB8AC3E}">
        <p14:creationId xmlns:p14="http://schemas.microsoft.com/office/powerpoint/2010/main" val="13263660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8B0D84A-17CD-4394-83EA-A06BD683004A}"/>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D493E37A-EE9B-477A-834C-5C0D63D84BB1}"/>
              </a:ext>
            </a:extLst>
          </p:cNvPr>
          <p:cNvSpPr>
            <a:spLocks noGrp="1"/>
          </p:cNvSpPr>
          <p:nvPr>
            <p:ph type="sldNum" sz="quarter" idx="12"/>
          </p:nvPr>
        </p:nvSpPr>
        <p:spPr/>
        <p:txBody>
          <a:bodyPr/>
          <a:lstStyle/>
          <a:p>
            <a:fld id="{D57F1E4F-1CFF-5643-939E-217C01CDF565}" type="slidenum">
              <a:rPr lang="en-US" smtClean="0"/>
              <a:pPr/>
              <a:t>24</a:t>
            </a:fld>
            <a:endParaRPr lang="en-US" dirty="0"/>
          </a:p>
        </p:txBody>
      </p:sp>
      <p:sp>
        <p:nvSpPr>
          <p:cNvPr id="4" name="ZoneTexte 3">
            <a:extLst>
              <a:ext uri="{FF2B5EF4-FFF2-40B4-BE49-F238E27FC236}">
                <a16:creationId xmlns:a16="http://schemas.microsoft.com/office/drawing/2014/main" id="{F41ADAD9-30D0-4400-B66A-61D1C3AFE5AA}"/>
              </a:ext>
            </a:extLst>
          </p:cNvPr>
          <p:cNvSpPr txBox="1"/>
          <p:nvPr/>
        </p:nvSpPr>
        <p:spPr>
          <a:xfrm>
            <a:off x="233917" y="202019"/>
            <a:ext cx="10813312" cy="4985980"/>
          </a:xfrm>
          <a:prstGeom prst="rect">
            <a:avLst/>
          </a:prstGeom>
          <a:noFill/>
        </p:spPr>
        <p:txBody>
          <a:bodyPr wrap="square" rtlCol="0">
            <a:spAutoFit/>
          </a:bodyPr>
          <a:lstStyle/>
          <a:p>
            <a:r>
              <a:rPr lang="fr-FR" sz="2400" b="1" dirty="0">
                <a:solidFill>
                  <a:srgbClr val="336600"/>
                </a:solidFill>
              </a:rPr>
              <a:t>Conflit entre Droit du secret des affaires et protection des lanceurs d’alerte (suite)</a:t>
            </a:r>
            <a:endParaRPr lang="fr-FR" sz="2400" dirty="0">
              <a:solidFill>
                <a:srgbClr val="336600"/>
              </a:solidFill>
            </a:endParaRPr>
          </a:p>
          <a:p>
            <a:endParaRPr lang="fr-FR" sz="2400" b="1" dirty="0">
              <a:solidFill>
                <a:srgbClr val="336600"/>
              </a:solidFill>
            </a:endParaRPr>
          </a:p>
          <a:p>
            <a:pPr algn="just"/>
            <a:r>
              <a:rPr lang="fr-FR" sz="2400" b="0" i="0" dirty="0">
                <a:solidFill>
                  <a:srgbClr val="336600"/>
                </a:solidFill>
                <a:effectLst/>
                <a:latin typeface="Calibri" panose="020F0502020204030204" pitchFamily="34" charset="0"/>
                <a:cs typeface="Calibri" panose="020F0502020204030204" pitchFamily="34" charset="0"/>
              </a:rPr>
              <a:t>De nombreuses associations de journalistes et d’organisations non gouvernementales (ONG) dénoncent des conséquences désastreuses pour tous ceux qui – journalistes et lanceurs d’alerte inclus – seraient amenés à dévoiler au public des manquements importants de la part des entreprises. A cause d’une définition bien trop large de ce qui constitue un secret des affaires, </a:t>
            </a:r>
            <a:r>
              <a:rPr lang="fr-FR" sz="2400" b="0" i="0" u="none" strike="noStrike" dirty="0">
                <a:solidFill>
                  <a:srgbClr val="33660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selon l’ONG </a:t>
            </a:r>
            <a:r>
              <a:rPr lang="fr-FR" sz="2400" b="0" i="0" u="none" strike="noStrike" dirty="0" err="1">
                <a:solidFill>
                  <a:srgbClr val="33660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Anticor</a:t>
            </a:r>
            <a:r>
              <a:rPr lang="fr-FR" sz="2400" b="0" i="0" u="none" strike="noStrike" dirty="0">
                <a:solidFill>
                  <a:srgbClr val="33660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a:t>
            </a:r>
            <a:r>
              <a:rPr lang="fr-FR" sz="2400" b="0" i="0" dirty="0">
                <a:solidFill>
                  <a:srgbClr val="336600"/>
                </a:solidFill>
                <a:effectLst/>
                <a:latin typeface="Calibri" panose="020F0502020204030204" pitchFamily="34" charset="0"/>
                <a:cs typeface="Calibri" panose="020F0502020204030204" pitchFamily="34" charset="0"/>
              </a:rPr>
              <a:t> les laboratoires Servier auraient échappé au scandale du Mediator. Personne n’aurait entendu parler </a:t>
            </a:r>
            <a:r>
              <a:rPr lang="fr-FR" sz="2400" b="0" i="1" dirty="0">
                <a:solidFill>
                  <a:srgbClr val="336600"/>
                </a:solidFill>
                <a:effectLst/>
                <a:latin typeface="Calibri" panose="020F0502020204030204" pitchFamily="34" charset="0"/>
                <a:cs typeface="Calibri" panose="020F0502020204030204" pitchFamily="34" charset="0"/>
              </a:rPr>
              <a:t>« des Panama Papers, des </a:t>
            </a:r>
            <a:r>
              <a:rPr lang="fr-FR" sz="2400" b="0" i="1" dirty="0" err="1">
                <a:solidFill>
                  <a:srgbClr val="336600"/>
                </a:solidFill>
                <a:effectLst/>
                <a:latin typeface="Calibri" panose="020F0502020204030204" pitchFamily="34" charset="0"/>
                <a:cs typeface="Calibri" panose="020F0502020204030204" pitchFamily="34" charset="0"/>
              </a:rPr>
              <a:t>Paradise</a:t>
            </a:r>
            <a:r>
              <a:rPr lang="fr-FR" sz="2400" b="0" i="1" dirty="0">
                <a:solidFill>
                  <a:srgbClr val="336600"/>
                </a:solidFill>
                <a:effectLst/>
                <a:latin typeface="Calibri" panose="020F0502020204030204" pitchFamily="34" charset="0"/>
                <a:cs typeface="Calibri" panose="020F0502020204030204" pitchFamily="34" charset="0"/>
              </a:rPr>
              <a:t> Papers, du Diesel </a:t>
            </a:r>
            <a:r>
              <a:rPr lang="fr-FR" sz="2400" b="0" i="1" dirty="0" err="1">
                <a:solidFill>
                  <a:srgbClr val="336600"/>
                </a:solidFill>
                <a:effectLst/>
                <a:latin typeface="Calibri" panose="020F0502020204030204" pitchFamily="34" charset="0"/>
                <a:cs typeface="Calibri" panose="020F0502020204030204" pitchFamily="34" charset="0"/>
              </a:rPr>
              <a:t>Gate</a:t>
            </a:r>
            <a:r>
              <a:rPr lang="fr-FR" sz="2400" b="0" i="1" dirty="0">
                <a:solidFill>
                  <a:srgbClr val="336600"/>
                </a:solidFill>
                <a:effectLst/>
                <a:latin typeface="Calibri" panose="020F0502020204030204" pitchFamily="34" charset="0"/>
                <a:cs typeface="Calibri" panose="020F0502020204030204" pitchFamily="34" charset="0"/>
              </a:rPr>
              <a:t> ou de l’affaire UBS ».</a:t>
            </a:r>
          </a:p>
          <a:p>
            <a:pPr algn="just"/>
            <a:endParaRPr lang="fr-FR" sz="2400" i="1" dirty="0">
              <a:solidFill>
                <a:srgbClr val="336600"/>
              </a:solidFill>
              <a:latin typeface="Calibri" panose="020F0502020204030204" pitchFamily="34" charset="0"/>
              <a:cs typeface="Calibri" panose="020F0502020204030204" pitchFamily="34" charset="0"/>
            </a:endParaRPr>
          </a:p>
          <a:p>
            <a:pPr algn="just"/>
            <a:r>
              <a:rPr lang="fr-FR" i="1" dirty="0">
                <a:solidFill>
                  <a:srgbClr val="336600"/>
                </a:solidFill>
                <a:latin typeface="Calibri" panose="020F0502020204030204" pitchFamily="34" charset="0"/>
                <a:cs typeface="Calibri" panose="020F0502020204030204" pitchFamily="34" charset="0"/>
              </a:rPr>
              <a:t>Cf. La loi relative à la protection du secret des affaires est-elle une loi liberticide ? Jérémie Baruch et Maxime Ferrer, 18 janvier 2019, </a:t>
            </a:r>
            <a:r>
              <a:rPr lang="fr-FR" i="1" dirty="0">
                <a:solidFill>
                  <a:srgbClr val="33660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https://www.lemonde.fr/les-decodeurs/article/2019/01/18/la-loi-relative-a-la-protection-du-secret-des-affaires-est-elle-une-loi-liberticide_5411299_4355770.html</a:t>
            </a:r>
            <a:r>
              <a:rPr lang="fr-FR" i="1" dirty="0">
                <a:solidFill>
                  <a:srgbClr val="336600"/>
                </a:solidFill>
                <a:latin typeface="Calibri" panose="020F0502020204030204" pitchFamily="34" charset="0"/>
                <a:cs typeface="Calibri" panose="020F0502020204030204" pitchFamily="34" charset="0"/>
              </a:rPr>
              <a:t> </a:t>
            </a:r>
            <a:endParaRPr lang="fr-FR" dirty="0">
              <a:solidFill>
                <a:srgbClr val="3366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69420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F8B0D84A-17CD-4394-83EA-A06BD683004A}"/>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D493E37A-EE9B-477A-834C-5C0D63D84BB1}"/>
              </a:ext>
            </a:extLst>
          </p:cNvPr>
          <p:cNvSpPr>
            <a:spLocks noGrp="1"/>
          </p:cNvSpPr>
          <p:nvPr>
            <p:ph type="sldNum" sz="quarter" idx="12"/>
          </p:nvPr>
        </p:nvSpPr>
        <p:spPr/>
        <p:txBody>
          <a:bodyPr/>
          <a:lstStyle/>
          <a:p>
            <a:fld id="{D57F1E4F-1CFF-5643-939E-217C01CDF565}" type="slidenum">
              <a:rPr lang="en-US" smtClean="0"/>
              <a:pPr/>
              <a:t>25</a:t>
            </a:fld>
            <a:endParaRPr lang="en-US" dirty="0"/>
          </a:p>
        </p:txBody>
      </p:sp>
      <p:sp>
        <p:nvSpPr>
          <p:cNvPr id="4" name="ZoneTexte 3">
            <a:extLst>
              <a:ext uri="{FF2B5EF4-FFF2-40B4-BE49-F238E27FC236}">
                <a16:creationId xmlns:a16="http://schemas.microsoft.com/office/drawing/2014/main" id="{F41ADAD9-30D0-4400-B66A-61D1C3AFE5AA}"/>
              </a:ext>
            </a:extLst>
          </p:cNvPr>
          <p:cNvSpPr txBox="1"/>
          <p:nvPr/>
        </p:nvSpPr>
        <p:spPr>
          <a:xfrm>
            <a:off x="233917" y="202019"/>
            <a:ext cx="10813312" cy="6370975"/>
          </a:xfrm>
          <a:prstGeom prst="rect">
            <a:avLst/>
          </a:prstGeom>
          <a:noFill/>
        </p:spPr>
        <p:txBody>
          <a:bodyPr wrap="square" rtlCol="0">
            <a:spAutoFit/>
          </a:bodyPr>
          <a:lstStyle/>
          <a:p>
            <a:r>
              <a:rPr lang="fr-FR" sz="2400" b="1" dirty="0">
                <a:solidFill>
                  <a:srgbClr val="336600"/>
                </a:solidFill>
              </a:rPr>
              <a:t>Conflit entre Droit du secret des affaires et protection des lanceurs d’alerte (suite) : L’application de la loi.</a:t>
            </a:r>
            <a:endParaRPr lang="fr-FR" sz="2400" dirty="0">
              <a:solidFill>
                <a:srgbClr val="336600"/>
              </a:solidFill>
            </a:endParaRPr>
          </a:p>
          <a:p>
            <a:endParaRPr lang="fr-FR" sz="2400" b="1" dirty="0">
              <a:solidFill>
                <a:srgbClr val="336600"/>
              </a:solidFill>
            </a:endParaRP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En septembre 2018, l'</a:t>
            </a:r>
            <a:r>
              <a:rPr lang="fr-FR" sz="2400" b="0" i="0" u="sng" dirty="0">
                <a:solidFill>
                  <a:srgbClr val="336600"/>
                </a:solidFill>
                <a:effectLst/>
                <a:latin typeface="Arial" panose="020B0604020202020204" pitchFamily="34" charset="0"/>
                <a:hlinkClick r:id="rId2">
                  <a:extLst>
                    <a:ext uri="{A12FA001-AC4F-418D-AE19-62706E023703}">
                      <ahyp:hlinkClr xmlns:ahyp="http://schemas.microsoft.com/office/drawing/2018/hyperlinkcolor" val="tx"/>
                    </a:ext>
                  </a:extLst>
                </a:hlinkClick>
              </a:rPr>
              <a:t>Agence nationale de sécurité du médicament et des produits de santé</a:t>
            </a:r>
            <a:r>
              <a:rPr lang="fr-FR" sz="2400" b="0" i="0" dirty="0">
                <a:solidFill>
                  <a:srgbClr val="336600"/>
                </a:solidFill>
                <a:effectLst/>
                <a:latin typeface="Arial" panose="020B0604020202020204" pitchFamily="34" charset="0"/>
              </a:rPr>
              <a:t> a empêché la transmission d'informations sur le </a:t>
            </a:r>
            <a:r>
              <a:rPr lang="fr-FR" sz="2400" b="0" i="0" u="none" strike="noStrike" dirty="0">
                <a:solidFill>
                  <a:srgbClr val="336600"/>
                </a:solidFill>
                <a:effectLst/>
                <a:latin typeface="Arial" panose="020B0604020202020204" pitchFamily="34" charset="0"/>
                <a:hlinkClick r:id="rId3" tooltip="Lévothyroxine">
                  <a:extLst>
                    <a:ext uri="{A12FA001-AC4F-418D-AE19-62706E023703}">
                      <ahyp:hlinkClr xmlns:ahyp="http://schemas.microsoft.com/office/drawing/2018/hyperlinkcolor" val="tx"/>
                    </a:ext>
                  </a:extLst>
                </a:hlinkClick>
              </a:rPr>
              <a:t>Levothyrox</a:t>
            </a:r>
            <a:r>
              <a:rPr lang="fr-FR" sz="2400" b="0" i="0" dirty="0">
                <a:solidFill>
                  <a:srgbClr val="336600"/>
                </a:solidFill>
                <a:effectLst/>
                <a:latin typeface="Arial" panose="020B0604020202020204" pitchFamily="34" charset="0"/>
              </a:rPr>
              <a:t> à une association de victimes, au motif du secret des affaires.</a:t>
            </a: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Le quotidien </a:t>
            </a:r>
            <a:r>
              <a:rPr lang="fr-FR" sz="2400" b="0" i="1" u="none" strike="noStrike" dirty="0">
                <a:solidFill>
                  <a:srgbClr val="336600"/>
                </a:solidFill>
                <a:effectLst/>
                <a:latin typeface="Arial" panose="020B0604020202020204" pitchFamily="34" charset="0"/>
                <a:hlinkClick r:id="rId4" tooltip="Le Monde">
                  <a:extLst>
                    <a:ext uri="{A12FA001-AC4F-418D-AE19-62706E023703}">
                      <ahyp:hlinkClr xmlns:ahyp="http://schemas.microsoft.com/office/drawing/2018/hyperlinkcolor" val="tx"/>
                    </a:ext>
                  </a:extLst>
                </a:hlinkClick>
              </a:rPr>
              <a:t>Le Monde</a:t>
            </a:r>
            <a:r>
              <a:rPr lang="fr-FR" sz="2400" b="0" i="0" dirty="0">
                <a:solidFill>
                  <a:srgbClr val="336600"/>
                </a:solidFill>
                <a:effectLst/>
                <a:latin typeface="Arial" panose="020B0604020202020204" pitchFamily="34" charset="0"/>
              </a:rPr>
              <a:t> estime en novembre 2018 que « </a:t>
            </a:r>
            <a:r>
              <a:rPr lang="fr-FR" sz="2400" b="0" i="1" dirty="0">
                <a:solidFill>
                  <a:srgbClr val="336600"/>
                </a:solidFill>
                <a:effectLst/>
                <a:latin typeface="Arial" panose="020B0604020202020204" pitchFamily="34" charset="0"/>
              </a:rPr>
              <a:t>La non-transparence au nom du secret commercial a été l’un des principaux obstacles aux 1 500 demandes d’accès aux documents publics effectuées au cours de l’enquête internationale </a:t>
            </a:r>
            <a:r>
              <a:rPr lang="fr-FR" sz="2400" b="0" i="0" dirty="0">
                <a:solidFill>
                  <a:srgbClr val="336600"/>
                </a:solidFill>
                <a:effectLst/>
                <a:latin typeface="Arial" panose="020B0604020202020204" pitchFamily="34" charset="0"/>
              </a:rPr>
              <a:t>» portant sur les </a:t>
            </a:r>
            <a:r>
              <a:rPr lang="fr-FR" sz="2400" b="0" i="1" u="none" strike="noStrike" dirty="0">
                <a:solidFill>
                  <a:srgbClr val="336600"/>
                </a:solidFill>
                <a:effectLst/>
                <a:latin typeface="Arial" panose="020B0604020202020204" pitchFamily="34" charset="0"/>
                <a:hlinkClick r:id="rId5" tooltip="Implant files">
                  <a:extLst>
                    <a:ext uri="{A12FA001-AC4F-418D-AE19-62706E023703}">
                      <ahyp:hlinkClr xmlns:ahyp="http://schemas.microsoft.com/office/drawing/2018/hyperlinkcolor" val="tx"/>
                    </a:ext>
                  </a:extLst>
                </a:hlinkClick>
              </a:rPr>
              <a:t>Implant Files</a:t>
            </a:r>
            <a:r>
              <a:rPr lang="fr-FR" sz="2400" i="1" u="none" strike="noStrike" dirty="0">
                <a:solidFill>
                  <a:srgbClr val="336600"/>
                </a:solidFill>
                <a:latin typeface="Arial" panose="020B0604020202020204" pitchFamily="34" charset="0"/>
              </a:rPr>
              <a:t>, </a:t>
            </a:r>
            <a:r>
              <a:rPr lang="fr-FR" sz="2400" u="none" strike="noStrike" dirty="0">
                <a:solidFill>
                  <a:srgbClr val="336600"/>
                </a:solidFill>
                <a:latin typeface="Arial" panose="020B0604020202020204" pitchFamily="34" charset="0"/>
              </a:rPr>
              <a:t>un scandale sanitaire </a:t>
            </a:r>
            <a:r>
              <a:rPr lang="fr-FR" sz="2400" b="0" i="0" dirty="0">
                <a:solidFill>
                  <a:srgbClr val="336600"/>
                </a:solidFill>
                <a:effectLst/>
                <a:latin typeface="Arial" panose="020B0604020202020204" pitchFamily="34" charset="0"/>
              </a:rPr>
              <a:t>concernant plusieurs types d'</a:t>
            </a:r>
            <a:r>
              <a:rPr lang="fr-FR" sz="2400" b="0" i="0" u="none" strike="noStrike" dirty="0">
                <a:solidFill>
                  <a:srgbClr val="336600"/>
                </a:solidFill>
                <a:effectLst/>
                <a:latin typeface="Arial" panose="020B0604020202020204" pitchFamily="34" charset="0"/>
                <a:hlinkClick r:id="rId6" tooltip="Implant">
                  <a:extLst>
                    <a:ext uri="{A12FA001-AC4F-418D-AE19-62706E023703}">
                      <ahyp:hlinkClr xmlns:ahyp="http://schemas.microsoft.com/office/drawing/2018/hyperlinkcolor" val="tx"/>
                    </a:ext>
                  </a:extLst>
                </a:hlinkClick>
              </a:rPr>
              <a:t>implants</a:t>
            </a:r>
            <a:r>
              <a:rPr lang="fr-FR" sz="2400" b="0" i="0" dirty="0">
                <a:solidFill>
                  <a:srgbClr val="336600"/>
                </a:solidFill>
                <a:effectLst/>
                <a:latin typeface="Arial" panose="020B0604020202020204" pitchFamily="34" charset="0"/>
              </a:rPr>
              <a:t> médicaux.</a:t>
            </a:r>
          </a:p>
          <a:p>
            <a:pPr algn="just"/>
            <a:r>
              <a:rPr lang="fr-FR" sz="2400" dirty="0">
                <a:solidFill>
                  <a:srgbClr val="336600"/>
                </a:solidFill>
                <a:latin typeface="Arial" panose="020B0604020202020204" pitchFamily="34" charset="0"/>
              </a:rPr>
              <a:t>A l’étranger :</a:t>
            </a:r>
          </a:p>
          <a:p>
            <a:pPr marL="342900" indent="-342900" algn="just">
              <a:buFont typeface="Arial" panose="020B0604020202020204" pitchFamily="34" charset="0"/>
              <a:buChar char="•"/>
            </a:pPr>
            <a:r>
              <a:rPr lang="fr-FR" sz="2400" b="0" i="0" dirty="0">
                <a:solidFill>
                  <a:srgbClr val="336600"/>
                </a:solidFill>
                <a:effectLst/>
                <a:latin typeface="Arial" panose="020B0604020202020204" pitchFamily="34" charset="0"/>
              </a:rPr>
              <a:t>En Allemagne, le rédacteur en chef de </a:t>
            </a:r>
            <a:r>
              <a:rPr lang="fr-FR" sz="2400" b="0" i="1" u="none" strike="noStrike" dirty="0" err="1">
                <a:solidFill>
                  <a:srgbClr val="336600"/>
                </a:solidFill>
                <a:effectLst/>
                <a:latin typeface="Arial" panose="020B0604020202020204" pitchFamily="34" charset="0"/>
                <a:hlinkClick r:id="rId7" tooltip="Correctiv">
                  <a:extLst>
                    <a:ext uri="{A12FA001-AC4F-418D-AE19-62706E023703}">
                      <ahyp:hlinkClr xmlns:ahyp="http://schemas.microsoft.com/office/drawing/2018/hyperlinkcolor" val="tx"/>
                    </a:ext>
                  </a:extLst>
                </a:hlinkClick>
              </a:rPr>
              <a:t>Correctiv</a:t>
            </a:r>
            <a:r>
              <a:rPr lang="fr-FR" sz="2400" b="0" i="0" dirty="0">
                <a:solidFill>
                  <a:srgbClr val="336600"/>
                </a:solidFill>
                <a:effectLst/>
                <a:latin typeface="Arial" panose="020B0604020202020204" pitchFamily="34" charset="0"/>
              </a:rPr>
              <a:t>, Oliver </a:t>
            </a:r>
            <a:r>
              <a:rPr lang="fr-FR" sz="2400" b="0" i="0" dirty="0" err="1">
                <a:solidFill>
                  <a:srgbClr val="336600"/>
                </a:solidFill>
                <a:effectLst/>
                <a:latin typeface="Arial" panose="020B0604020202020204" pitchFamily="34" charset="0"/>
              </a:rPr>
              <a:t>Schröm</a:t>
            </a:r>
            <a:r>
              <a:rPr lang="fr-FR" sz="2400" b="0" i="0" dirty="0">
                <a:solidFill>
                  <a:srgbClr val="336600"/>
                </a:solidFill>
                <a:effectLst/>
                <a:latin typeface="Arial" panose="020B0604020202020204" pitchFamily="34" charset="0"/>
              </a:rPr>
              <a:t>, a été poursuivi en justice en 2018 pour avoir enfreint le secret des affaires, selon une loi allemande de 2004, en révélant l'affaire de fraude fiscale liée au scandale des </a:t>
            </a:r>
            <a:r>
              <a:rPr lang="fr-FR" sz="2400" b="0" i="0" u="none" strike="noStrike" dirty="0" err="1">
                <a:solidFill>
                  <a:srgbClr val="336600"/>
                </a:solidFill>
                <a:effectLst/>
                <a:latin typeface="Arial" panose="020B0604020202020204" pitchFamily="34" charset="0"/>
                <a:hlinkClick r:id="rId8" tooltip="CumEx Files">
                  <a:extLst>
                    <a:ext uri="{A12FA001-AC4F-418D-AE19-62706E023703}">
                      <ahyp:hlinkClr xmlns:ahyp="http://schemas.microsoft.com/office/drawing/2018/hyperlinkcolor" val="tx"/>
                    </a:ext>
                  </a:extLst>
                </a:hlinkClick>
              </a:rPr>
              <a:t>CumEx</a:t>
            </a:r>
            <a:r>
              <a:rPr lang="fr-FR" sz="2400" b="0" i="0" u="none" strike="noStrike" dirty="0">
                <a:solidFill>
                  <a:srgbClr val="336600"/>
                </a:solidFill>
                <a:effectLst/>
                <a:latin typeface="Arial" panose="020B0604020202020204" pitchFamily="34" charset="0"/>
                <a:hlinkClick r:id="rId8" tooltip="CumEx Files">
                  <a:extLst>
                    <a:ext uri="{A12FA001-AC4F-418D-AE19-62706E023703}">
                      <ahyp:hlinkClr xmlns:ahyp="http://schemas.microsoft.com/office/drawing/2018/hyperlinkcolor" val="tx"/>
                    </a:ext>
                  </a:extLst>
                </a:hlinkClick>
              </a:rPr>
              <a:t> Files</a:t>
            </a:r>
            <a:r>
              <a:rPr lang="fr-FR" sz="2400" b="0" i="0" dirty="0">
                <a:solidFill>
                  <a:srgbClr val="336600"/>
                </a:solidFill>
                <a:effectLst/>
                <a:latin typeface="Arial" panose="020B0604020202020204" pitchFamily="34" charset="0"/>
              </a:rPr>
              <a:t>. Le journal réagit en dénonçant « </a:t>
            </a:r>
            <a:r>
              <a:rPr lang="fr-FR" sz="2400" b="0" i="1" dirty="0">
                <a:solidFill>
                  <a:srgbClr val="336600"/>
                </a:solidFill>
                <a:effectLst/>
                <a:latin typeface="Arial" panose="020B0604020202020204" pitchFamily="34" charset="0"/>
              </a:rPr>
              <a:t>une attaque à la liberté de la presse </a:t>
            </a:r>
            <a:r>
              <a:rPr lang="fr-FR" sz="2400" b="0" i="0" dirty="0">
                <a:solidFill>
                  <a:srgbClr val="336600"/>
                </a:solidFill>
                <a:effectLst/>
                <a:latin typeface="Arial" panose="020B0604020202020204" pitchFamily="34" charset="0"/>
              </a:rPr>
              <a:t>».</a:t>
            </a:r>
            <a:endParaRPr lang="fr-FR" sz="2400" b="1" dirty="0">
              <a:solidFill>
                <a:srgbClr val="336600"/>
              </a:solidFill>
            </a:endParaRPr>
          </a:p>
        </p:txBody>
      </p:sp>
    </p:spTree>
    <p:extLst>
      <p:ext uri="{BB962C8B-B14F-4D97-AF65-F5344CB8AC3E}">
        <p14:creationId xmlns:p14="http://schemas.microsoft.com/office/powerpoint/2010/main" val="5558121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CD13396-E2F8-4FC9-ABF9-69D6EE38C2DF}"/>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F5B4B6BA-74F7-40B5-AD62-D94571BCB573}"/>
              </a:ext>
            </a:extLst>
          </p:cNvPr>
          <p:cNvSpPr>
            <a:spLocks noGrp="1"/>
          </p:cNvSpPr>
          <p:nvPr>
            <p:ph type="sldNum" sz="quarter" idx="12"/>
          </p:nvPr>
        </p:nvSpPr>
        <p:spPr/>
        <p:txBody>
          <a:bodyPr/>
          <a:lstStyle/>
          <a:p>
            <a:fld id="{D57F1E4F-1CFF-5643-939E-217C01CDF565}" type="slidenum">
              <a:rPr lang="en-US" smtClean="0"/>
              <a:pPr/>
              <a:t>26</a:t>
            </a:fld>
            <a:endParaRPr lang="en-US" dirty="0"/>
          </a:p>
        </p:txBody>
      </p:sp>
      <p:sp>
        <p:nvSpPr>
          <p:cNvPr id="4" name="ZoneTexte 3">
            <a:extLst>
              <a:ext uri="{FF2B5EF4-FFF2-40B4-BE49-F238E27FC236}">
                <a16:creationId xmlns:a16="http://schemas.microsoft.com/office/drawing/2014/main" id="{4DED4A1F-E0D7-4040-A516-6F9ED2594894}"/>
              </a:ext>
            </a:extLst>
          </p:cNvPr>
          <p:cNvSpPr txBox="1"/>
          <p:nvPr/>
        </p:nvSpPr>
        <p:spPr>
          <a:xfrm>
            <a:off x="308344" y="297712"/>
            <a:ext cx="10079665" cy="5632311"/>
          </a:xfrm>
          <a:prstGeom prst="rect">
            <a:avLst/>
          </a:prstGeom>
          <a:noFill/>
        </p:spPr>
        <p:txBody>
          <a:bodyPr wrap="square" rtlCol="0">
            <a:spAutoFit/>
          </a:bodyPr>
          <a:lstStyle/>
          <a:p>
            <a:r>
              <a:rPr lang="fr-FR" sz="2400" b="1" dirty="0">
                <a:solidFill>
                  <a:srgbClr val="336600"/>
                </a:solidFill>
              </a:rPr>
              <a:t>Ressources documentaires</a:t>
            </a:r>
          </a:p>
          <a:p>
            <a:endParaRPr lang="fr-FR" sz="2400" dirty="0">
              <a:solidFill>
                <a:srgbClr val="336600"/>
              </a:solidFill>
            </a:endParaRPr>
          </a:p>
          <a:p>
            <a:pPr marL="342900" indent="-342900">
              <a:buFont typeface="Arial" panose="020B0604020202020204" pitchFamily="34" charset="0"/>
              <a:buChar char="•"/>
            </a:pPr>
            <a:r>
              <a:rPr lang="fr-FR" sz="2400" i="1" dirty="0">
                <a:solidFill>
                  <a:srgbClr val="336600"/>
                </a:solidFill>
              </a:rPr>
              <a:t>Lanceurs d’alerte héros ou traîtres </a:t>
            </a:r>
            <a:r>
              <a:rPr lang="fr-FR" sz="2400" dirty="0">
                <a:solidFill>
                  <a:srgbClr val="336600"/>
                </a:solidFill>
              </a:rPr>
              <a:t>? été 2013, </a:t>
            </a:r>
            <a:r>
              <a:rPr lang="fr-FR" sz="2400" dirty="0">
                <a:solidFill>
                  <a:srgbClr val="336600"/>
                </a:solidFill>
                <a:hlinkClick r:id="rId2">
                  <a:extLst>
                    <a:ext uri="{A12FA001-AC4F-418D-AE19-62706E023703}">
                      <ahyp:hlinkClr xmlns:ahyp="http://schemas.microsoft.com/office/drawing/2018/hyperlinkcolor" val="tx"/>
                    </a:ext>
                  </a:extLst>
                </a:hlinkClick>
              </a:rPr>
              <a:t>https://fr.calameo.com/read/001014826629326bb9668</a:t>
            </a:r>
            <a:endParaRPr lang="fr-FR" sz="2400" dirty="0">
              <a:solidFill>
                <a:srgbClr val="336600"/>
              </a:solidFill>
            </a:endParaRPr>
          </a:p>
          <a:p>
            <a:pPr marL="342900" indent="-342900">
              <a:buFont typeface="Arial" panose="020B0604020202020204" pitchFamily="34" charset="0"/>
              <a:buChar char="•"/>
            </a:pPr>
            <a:r>
              <a:rPr lang="fr-FR" sz="2400" i="1" dirty="0">
                <a:solidFill>
                  <a:srgbClr val="336600"/>
                </a:solidFill>
              </a:rPr>
              <a:t>Lanceurs d’alerte : dissidents ou gardiens de la transparence </a:t>
            </a:r>
            <a:r>
              <a:rPr lang="fr-FR" sz="2400" dirty="0">
                <a:solidFill>
                  <a:srgbClr val="336600"/>
                </a:solidFill>
              </a:rPr>
              <a:t>? </a:t>
            </a:r>
            <a:r>
              <a:rPr lang="fr-FR" sz="2400" dirty="0" err="1">
                <a:solidFill>
                  <a:srgbClr val="336600"/>
                </a:solidFill>
              </a:rPr>
              <a:t>Manohar</a:t>
            </a:r>
            <a:r>
              <a:rPr lang="fr-FR" sz="2400" dirty="0">
                <a:solidFill>
                  <a:srgbClr val="336600"/>
                </a:solidFill>
              </a:rPr>
              <a:t> Kumar, Claire </a:t>
            </a:r>
            <a:r>
              <a:rPr lang="fr-FR" sz="2400" dirty="0" err="1">
                <a:solidFill>
                  <a:srgbClr val="336600"/>
                </a:solidFill>
              </a:rPr>
              <a:t>Lapique</a:t>
            </a:r>
            <a:r>
              <a:rPr lang="fr-FR" sz="2400" dirty="0">
                <a:solidFill>
                  <a:srgbClr val="336600"/>
                </a:solidFill>
              </a:rPr>
              <a:t>, 09.10.2019, </a:t>
            </a:r>
            <a:r>
              <a:rPr lang="fr-FR" sz="2400" dirty="0">
                <a:solidFill>
                  <a:srgbClr val="336600"/>
                </a:solidFill>
                <a:hlinkClick r:id="rId3">
                  <a:extLst>
                    <a:ext uri="{A12FA001-AC4F-418D-AE19-62706E023703}">
                      <ahyp:hlinkClr xmlns:ahyp="http://schemas.microsoft.com/office/drawing/2018/hyperlinkcolor" val="tx"/>
                    </a:ext>
                  </a:extLst>
                </a:hlinkClick>
              </a:rPr>
              <a:t>https://lejournal.cnrs.fr/nos-blogs/dialogues-economiques-leco-a-portee-de-main/lanceurs-dalerte-dissidents-ou-gardiens-de-la</a:t>
            </a:r>
            <a:endParaRPr lang="fr-FR" sz="2400" dirty="0">
              <a:solidFill>
                <a:srgbClr val="336600"/>
              </a:solidFill>
            </a:endParaRPr>
          </a:p>
          <a:p>
            <a:pPr marL="342900" indent="-342900">
              <a:buFont typeface="Arial" panose="020B0604020202020204" pitchFamily="34" charset="0"/>
              <a:buChar char="•"/>
            </a:pPr>
            <a:r>
              <a:rPr lang="fr-FR" sz="2400" i="1" dirty="0">
                <a:solidFill>
                  <a:srgbClr val="336600"/>
                </a:solidFill>
              </a:rPr>
              <a:t>De Martin Luther à Edward Snowden : une histoire des lanceurs d’alerte, </a:t>
            </a:r>
            <a:r>
              <a:rPr lang="fr-FR" sz="2400" i="1" dirty="0">
                <a:solidFill>
                  <a:srgbClr val="336600"/>
                </a:solidFill>
                <a:hlinkClick r:id="rId4">
                  <a:extLst>
                    <a:ext uri="{A12FA001-AC4F-418D-AE19-62706E023703}">
                      <ahyp:hlinkClr xmlns:ahyp="http://schemas.microsoft.com/office/drawing/2018/hyperlinkcolor" val="tx"/>
                    </a:ext>
                  </a:extLst>
                </a:hlinkClick>
              </a:rPr>
              <a:t>https://www.vanityfair.fr/actualites/diaporama/de-martin-luther-a-edward-snowden-une-histoire-des-lanceurs-dalerte/19458</a:t>
            </a:r>
            <a:r>
              <a:rPr lang="fr-FR" sz="2400" i="1" dirty="0">
                <a:solidFill>
                  <a:srgbClr val="336600"/>
                </a:solidFill>
              </a:rPr>
              <a:t> </a:t>
            </a:r>
          </a:p>
          <a:p>
            <a:pPr marL="342900" indent="-342900">
              <a:buFont typeface="Arial" panose="020B0604020202020204" pitchFamily="34" charset="0"/>
              <a:buChar char="•"/>
            </a:pPr>
            <a:r>
              <a:rPr lang="fr-FR" sz="2400" i="1" dirty="0">
                <a:solidFill>
                  <a:srgbClr val="336600"/>
                </a:solidFill>
              </a:rPr>
              <a:t>Guide du lanceur d’alerte, </a:t>
            </a:r>
            <a:r>
              <a:rPr lang="fr-FR" sz="2400" dirty="0" err="1">
                <a:solidFill>
                  <a:srgbClr val="336600"/>
                </a:solidFill>
              </a:rPr>
              <a:t>Transparency</a:t>
            </a:r>
            <a:r>
              <a:rPr lang="fr-FR" sz="2400" dirty="0">
                <a:solidFill>
                  <a:srgbClr val="336600"/>
                </a:solidFill>
              </a:rPr>
              <a:t> International, 60 pages, </a:t>
            </a:r>
            <a:r>
              <a:rPr lang="fr-FR" sz="2400" dirty="0">
                <a:solidFill>
                  <a:srgbClr val="336600"/>
                </a:solidFill>
                <a:hlinkClick r:id="rId5">
                  <a:extLst>
                    <a:ext uri="{A12FA001-AC4F-418D-AE19-62706E023703}">
                      <ahyp:hlinkClr xmlns:ahyp="http://schemas.microsoft.com/office/drawing/2018/hyperlinkcolor" val="tx"/>
                    </a:ext>
                  </a:extLst>
                </a:hlinkClick>
              </a:rPr>
              <a:t>https://transparency-france.org/wp-content/uploads/2017/12/Guide-lanceur-dalerte2-2017.pdf</a:t>
            </a:r>
            <a:r>
              <a:rPr lang="fr-FR" sz="2400" dirty="0">
                <a:solidFill>
                  <a:srgbClr val="336600"/>
                </a:solidFill>
              </a:rPr>
              <a:t> </a:t>
            </a:r>
          </a:p>
        </p:txBody>
      </p:sp>
    </p:spTree>
    <p:extLst>
      <p:ext uri="{BB962C8B-B14F-4D97-AF65-F5344CB8AC3E}">
        <p14:creationId xmlns:p14="http://schemas.microsoft.com/office/powerpoint/2010/main" val="4059781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CD13396-E2F8-4FC9-ABF9-69D6EE38C2DF}"/>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F5B4B6BA-74F7-40B5-AD62-D94571BCB573}"/>
              </a:ext>
            </a:extLst>
          </p:cNvPr>
          <p:cNvSpPr>
            <a:spLocks noGrp="1"/>
          </p:cNvSpPr>
          <p:nvPr>
            <p:ph type="sldNum" sz="quarter" idx="12"/>
          </p:nvPr>
        </p:nvSpPr>
        <p:spPr/>
        <p:txBody>
          <a:bodyPr/>
          <a:lstStyle/>
          <a:p>
            <a:fld id="{D57F1E4F-1CFF-5643-939E-217C01CDF565}" type="slidenum">
              <a:rPr lang="en-US" smtClean="0"/>
              <a:pPr/>
              <a:t>27</a:t>
            </a:fld>
            <a:endParaRPr lang="en-US" dirty="0"/>
          </a:p>
        </p:txBody>
      </p:sp>
      <p:sp>
        <p:nvSpPr>
          <p:cNvPr id="4" name="ZoneTexte 3">
            <a:extLst>
              <a:ext uri="{FF2B5EF4-FFF2-40B4-BE49-F238E27FC236}">
                <a16:creationId xmlns:a16="http://schemas.microsoft.com/office/drawing/2014/main" id="{4DED4A1F-E0D7-4040-A516-6F9ED2594894}"/>
              </a:ext>
            </a:extLst>
          </p:cNvPr>
          <p:cNvSpPr txBox="1"/>
          <p:nvPr/>
        </p:nvSpPr>
        <p:spPr>
          <a:xfrm>
            <a:off x="308344" y="297712"/>
            <a:ext cx="10079665" cy="6001643"/>
          </a:xfrm>
          <a:prstGeom prst="rect">
            <a:avLst/>
          </a:prstGeom>
          <a:noFill/>
        </p:spPr>
        <p:txBody>
          <a:bodyPr wrap="square" rtlCol="0">
            <a:spAutoFit/>
          </a:bodyPr>
          <a:lstStyle/>
          <a:p>
            <a:r>
              <a:rPr lang="fr-FR" sz="2400" b="1" dirty="0">
                <a:solidFill>
                  <a:srgbClr val="336600"/>
                </a:solidFill>
              </a:rPr>
              <a:t>Ressources documentaires (suite)</a:t>
            </a:r>
          </a:p>
          <a:p>
            <a:endParaRPr lang="fr-FR" sz="2400" dirty="0">
              <a:solidFill>
                <a:srgbClr val="336600"/>
              </a:solidFill>
            </a:endParaRPr>
          </a:p>
          <a:p>
            <a:pPr marL="342900" indent="-342900">
              <a:buFont typeface="Arial" panose="020B0604020202020204" pitchFamily="34" charset="0"/>
              <a:buChar char="•"/>
            </a:pPr>
            <a:r>
              <a:rPr lang="fr-FR" sz="2400" dirty="0">
                <a:solidFill>
                  <a:srgbClr val="336600"/>
                </a:solidFill>
              </a:rPr>
              <a:t>Guide Orientation et protection des lanceurs d’alerte, JUILLET 2017, </a:t>
            </a:r>
            <a:r>
              <a:rPr lang="fr-FR" sz="2400" dirty="0">
                <a:solidFill>
                  <a:srgbClr val="336600"/>
                </a:solidFill>
                <a:hlinkClick r:id="rId2">
                  <a:extLst>
                    <a:ext uri="{A12FA001-AC4F-418D-AE19-62706E023703}">
                      <ahyp:hlinkClr xmlns:ahyp="http://schemas.microsoft.com/office/drawing/2018/hyperlinkcolor" val="tx"/>
                    </a:ext>
                  </a:extLst>
                </a:hlinkClick>
              </a:rPr>
              <a:t>https://defenseurdesdroits.fr/sites/default/files/atoms/files/guide-lanceuralerte-num-v3.pdf</a:t>
            </a:r>
            <a:endParaRPr lang="fr-FR" sz="2400" dirty="0">
              <a:solidFill>
                <a:srgbClr val="336600"/>
              </a:solidFill>
            </a:endParaRPr>
          </a:p>
          <a:p>
            <a:pPr marL="342900" indent="-342900">
              <a:buFont typeface="Arial" panose="020B0604020202020204" pitchFamily="34" charset="0"/>
              <a:buChar char="•"/>
            </a:pPr>
            <a:r>
              <a:rPr lang="fr-FR" sz="2400" dirty="0">
                <a:solidFill>
                  <a:srgbClr val="336600"/>
                </a:solidFill>
              </a:rPr>
              <a:t>Guide du lanceur d'alerte, CGT-</a:t>
            </a:r>
            <a:r>
              <a:rPr lang="fr-FR" sz="2400" dirty="0" err="1">
                <a:solidFill>
                  <a:srgbClr val="336600"/>
                </a:solidFill>
              </a:rPr>
              <a:t>ugict</a:t>
            </a:r>
            <a:r>
              <a:rPr lang="fr-FR" sz="2400" dirty="0">
                <a:solidFill>
                  <a:srgbClr val="336600"/>
                </a:solidFill>
              </a:rPr>
              <a:t>, </a:t>
            </a:r>
            <a:r>
              <a:rPr lang="fr-FR" sz="2400" dirty="0">
                <a:solidFill>
                  <a:srgbClr val="336600"/>
                </a:solidFill>
                <a:hlinkClick r:id="rId3">
                  <a:extLst>
                    <a:ext uri="{A12FA001-AC4F-418D-AE19-62706E023703}">
                      <ahyp:hlinkClr xmlns:ahyp="http://schemas.microsoft.com/office/drawing/2018/hyperlinkcolor" val="tx"/>
                    </a:ext>
                  </a:extLst>
                </a:hlinkClick>
              </a:rPr>
              <a:t>https://syndicoop.fr/kiosque/wp-content/uploads/sites/25/2019/11/032020-Ugict_CGT-Guide-Lanceur-Alerte.pdf</a:t>
            </a:r>
            <a:r>
              <a:rPr lang="fr-FR" sz="2400" dirty="0">
                <a:solidFill>
                  <a:srgbClr val="336600"/>
                </a:solidFill>
              </a:rPr>
              <a:t>  </a:t>
            </a:r>
          </a:p>
          <a:p>
            <a:pPr marL="342900" indent="-342900">
              <a:buFont typeface="Arial" panose="020B0604020202020204" pitchFamily="34" charset="0"/>
              <a:buChar char="•"/>
            </a:pPr>
            <a:r>
              <a:rPr lang="fr-FR" sz="2400" dirty="0">
                <a:solidFill>
                  <a:srgbClr val="336600"/>
                </a:solidFill>
              </a:rPr>
              <a:t>Le lanceur d’alerte dans tous ses états : Guide pratique et théorique, </a:t>
            </a:r>
            <a:r>
              <a:rPr lang="fr-FR" sz="2400" dirty="0">
                <a:solidFill>
                  <a:srgbClr val="336600"/>
                </a:solidFill>
                <a:hlinkClick r:id="rId4">
                  <a:extLst>
                    <a:ext uri="{A12FA001-AC4F-418D-AE19-62706E023703}">
                      <ahyp:hlinkClr xmlns:ahyp="http://schemas.microsoft.com/office/drawing/2018/hyperlinkcolor" val="tx"/>
                    </a:ext>
                  </a:extLst>
                </a:hlinkClick>
              </a:rPr>
              <a:t>http://institutmessine.fr/wp-content/uploads/2018/11/2018-Novembre-Institut-Messine-Rapport-Le-lanceur-dalerte-dans-tous-ses-%C3%A9tats-Guide-pratique-et-th%C3%A9orique-compress%C3%A9.pdf</a:t>
            </a:r>
            <a:r>
              <a:rPr lang="fr-FR" sz="2400" dirty="0">
                <a:solidFill>
                  <a:srgbClr val="336600"/>
                </a:solidFill>
              </a:rPr>
              <a:t> </a:t>
            </a:r>
          </a:p>
          <a:p>
            <a:pPr marL="342900" indent="-342900">
              <a:buFont typeface="Arial" panose="020B0604020202020204" pitchFamily="34" charset="0"/>
              <a:buChar char="•"/>
            </a:pPr>
            <a:r>
              <a:rPr lang="fr-FR" sz="2400" dirty="0">
                <a:solidFill>
                  <a:srgbClr val="336600"/>
                </a:solidFill>
              </a:rPr>
              <a:t>Protection des lanceurs d'alerte : Petit guide pour la mise en </a:t>
            </a:r>
            <a:r>
              <a:rPr lang="fr-FR" sz="2400" dirty="0" err="1">
                <a:solidFill>
                  <a:srgbClr val="336600"/>
                </a:solidFill>
              </a:rPr>
              <a:t>oeuvre</a:t>
            </a:r>
            <a:r>
              <a:rPr lang="fr-FR" sz="2400" dirty="0">
                <a:solidFill>
                  <a:srgbClr val="336600"/>
                </a:solidFill>
              </a:rPr>
              <a:t> d'un cadre national, </a:t>
            </a:r>
            <a:r>
              <a:rPr lang="fr-FR" sz="2400" dirty="0">
                <a:solidFill>
                  <a:srgbClr val="336600"/>
                </a:solidFill>
                <a:hlinkClick r:id="rId5">
                  <a:extLst>
                    <a:ext uri="{A12FA001-AC4F-418D-AE19-62706E023703}">
                      <ahyp:hlinkClr xmlns:ahyp="http://schemas.microsoft.com/office/drawing/2018/hyperlinkcolor" val="tx"/>
                    </a:ext>
                  </a:extLst>
                </a:hlinkClick>
              </a:rPr>
              <a:t>https://rm.coe.int/16806fffbd</a:t>
            </a:r>
            <a:r>
              <a:rPr lang="fr-FR" sz="2400" dirty="0">
                <a:solidFill>
                  <a:srgbClr val="336600"/>
                </a:solidFill>
              </a:rPr>
              <a:t> </a:t>
            </a:r>
          </a:p>
        </p:txBody>
      </p:sp>
    </p:spTree>
    <p:extLst>
      <p:ext uri="{BB962C8B-B14F-4D97-AF65-F5344CB8AC3E}">
        <p14:creationId xmlns:p14="http://schemas.microsoft.com/office/powerpoint/2010/main" val="25767706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1558DA31-08D3-4C96-8271-3C1651690678}"/>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C459D316-8A8E-4A77-AC97-C24383837934}"/>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
        <p:nvSpPr>
          <p:cNvPr id="4" name="ZoneTexte 3">
            <a:extLst>
              <a:ext uri="{FF2B5EF4-FFF2-40B4-BE49-F238E27FC236}">
                <a16:creationId xmlns:a16="http://schemas.microsoft.com/office/drawing/2014/main" id="{A4265B62-6C88-47C2-B1C5-7B5325941789}"/>
              </a:ext>
            </a:extLst>
          </p:cNvPr>
          <p:cNvSpPr txBox="1"/>
          <p:nvPr/>
        </p:nvSpPr>
        <p:spPr>
          <a:xfrm>
            <a:off x="148857" y="255181"/>
            <a:ext cx="9994604" cy="2677656"/>
          </a:xfrm>
          <a:prstGeom prst="rect">
            <a:avLst/>
          </a:prstGeom>
          <a:noFill/>
        </p:spPr>
        <p:txBody>
          <a:bodyPr wrap="square" rtlCol="0">
            <a:spAutoFit/>
          </a:bodyPr>
          <a:lstStyle/>
          <a:p>
            <a:r>
              <a:rPr lang="fr-FR" sz="2400" b="1" dirty="0">
                <a:solidFill>
                  <a:schemeClr val="accent2">
                    <a:lumMod val="75000"/>
                  </a:schemeClr>
                </a:solidFill>
                <a:latin typeface="Calibri" panose="020F0502020204030204" pitchFamily="34" charset="0"/>
                <a:cs typeface="Calibri" panose="020F0502020204030204" pitchFamily="34" charset="0"/>
              </a:rPr>
              <a:t>Définition (suite)</a:t>
            </a:r>
          </a:p>
          <a:p>
            <a:endParaRPr lang="fr-FR" sz="2400" dirty="0">
              <a:solidFill>
                <a:schemeClr val="accent2">
                  <a:lumMod val="75000"/>
                </a:schemeClr>
              </a:solidFill>
              <a:latin typeface="Calibri" panose="020F0502020204030204" pitchFamily="34" charset="0"/>
              <a:cs typeface="Calibri" panose="020F0502020204030204" pitchFamily="34" charset="0"/>
            </a:endParaRPr>
          </a:p>
          <a:p>
            <a:pPr algn="just"/>
            <a:r>
              <a:rPr lang="fr-FR" sz="2400" dirty="0">
                <a:solidFill>
                  <a:schemeClr val="accent2">
                    <a:lumMod val="75000"/>
                  </a:schemeClr>
                </a:solidFill>
                <a:latin typeface="Calibri" panose="020F0502020204030204" pitchFamily="34" charset="0"/>
                <a:cs typeface="Calibri" panose="020F0502020204030204" pitchFamily="34" charset="0"/>
              </a:rPr>
              <a:t>Il s'agit généralement d'une personne ou d'un groupe qui estime avoir découvert des éléments qu'il considère comme menaçants pour l'Homme, la société, l'économie ou l'environnement et qui, de manière désintéressée, décide de les porter à la connaissance d'instances officielles, d'associations ou de médias, souvent contre l'avis de sa hiérarchie.</a:t>
            </a:r>
          </a:p>
        </p:txBody>
      </p:sp>
    </p:spTree>
    <p:extLst>
      <p:ext uri="{BB962C8B-B14F-4D97-AF65-F5344CB8AC3E}">
        <p14:creationId xmlns:p14="http://schemas.microsoft.com/office/powerpoint/2010/main" val="12758738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74F830B0-82E3-400C-BF27-FAE52FEA33DB}"/>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78CC3EA2-3B41-47BC-BACA-1DF12FDCC8D5}"/>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
        <p:nvSpPr>
          <p:cNvPr id="4" name="ZoneTexte 3">
            <a:extLst>
              <a:ext uri="{FF2B5EF4-FFF2-40B4-BE49-F238E27FC236}">
                <a16:creationId xmlns:a16="http://schemas.microsoft.com/office/drawing/2014/main" id="{BED0DC4C-A8B9-47E3-A809-820462953D01}"/>
              </a:ext>
            </a:extLst>
          </p:cNvPr>
          <p:cNvSpPr txBox="1"/>
          <p:nvPr/>
        </p:nvSpPr>
        <p:spPr>
          <a:xfrm>
            <a:off x="244549" y="414670"/>
            <a:ext cx="9888279" cy="6001643"/>
          </a:xfrm>
          <a:prstGeom prst="rect">
            <a:avLst/>
          </a:prstGeom>
          <a:noFill/>
        </p:spPr>
        <p:txBody>
          <a:bodyPr wrap="square" rtlCol="0">
            <a:spAutoFit/>
          </a:bodyPr>
          <a:lstStyle/>
          <a:p>
            <a:r>
              <a:rPr lang="fr-FR" sz="2400" b="1" dirty="0">
                <a:solidFill>
                  <a:schemeClr val="accent2">
                    <a:lumMod val="75000"/>
                  </a:schemeClr>
                </a:solidFill>
              </a:rPr>
              <a:t>Le Conseil de l'Europe définit ainsi l'Alerte </a:t>
            </a:r>
            <a:r>
              <a:rPr lang="fr-FR" sz="2400" dirty="0">
                <a:solidFill>
                  <a:schemeClr val="accent2">
                    <a:lumMod val="75000"/>
                  </a:schemeClr>
                </a:solidFill>
              </a:rPr>
              <a:t>(</a:t>
            </a:r>
            <a:r>
              <a:rPr lang="fr-FR" sz="2400" dirty="0" err="1">
                <a:solidFill>
                  <a:schemeClr val="accent2">
                    <a:lumMod val="75000"/>
                  </a:schemeClr>
                </a:solidFill>
              </a:rPr>
              <a:t>whistleblowing</a:t>
            </a:r>
            <a:r>
              <a:rPr lang="fr-FR" sz="2400" dirty="0">
                <a:solidFill>
                  <a:schemeClr val="accent2">
                    <a:lumMod val="75000"/>
                  </a:schemeClr>
                </a:solidFill>
              </a:rPr>
              <a:t>) :</a:t>
            </a:r>
          </a:p>
          <a:p>
            <a:endParaRPr lang="fr-FR" sz="2400" dirty="0">
              <a:solidFill>
                <a:schemeClr val="accent2">
                  <a:lumMod val="75000"/>
                </a:schemeClr>
              </a:solidFill>
            </a:endParaRPr>
          </a:p>
          <a:p>
            <a:pPr algn="just"/>
            <a:r>
              <a:rPr lang="fr-FR" sz="2400" dirty="0">
                <a:solidFill>
                  <a:schemeClr val="accent2">
                    <a:lumMod val="75000"/>
                  </a:schemeClr>
                </a:solidFill>
              </a:rPr>
              <a:t>L’alerte concerne la révélation d’informations sur des activités qui constituent une menace ou un préjudice pour l’intérêt général. Les personnes lancent une alerte car elles considèrent qu’il doit être mis fin à ces activités ou que des mesures palliatives doivent être prises. Souvent il s’agit simplement d’informer les employeurs des agissements irréguliers dont ils ignorent l’existence et qu’ils s’empressent de corriger. Dans d’autres cas, les lanceurs d’alertes peuvent estimer nécessaire de contacter les organes réglementaires ou de contrôle, ou les autorités de répression compétentes.</a:t>
            </a:r>
          </a:p>
          <a:p>
            <a:pPr algn="just"/>
            <a:endParaRPr lang="fr-FR" sz="2400" dirty="0">
              <a:solidFill>
                <a:schemeClr val="accent2">
                  <a:lumMod val="75000"/>
                </a:schemeClr>
              </a:solidFill>
            </a:endParaRPr>
          </a:p>
          <a:p>
            <a:pPr algn="just"/>
            <a:r>
              <a:rPr lang="fr-FR" sz="2400" dirty="0">
                <a:solidFill>
                  <a:schemeClr val="accent2">
                    <a:lumMod val="75000"/>
                  </a:schemeClr>
                </a:solidFill>
              </a:rPr>
              <a:t>Parfois les lanceurs d’alerte voudront rendre publiques ces actes répréhensibles, le plus souvent pas le biais de l’internet et d’autres médias, ou en contactant des groupes de défense de l’intérêt général ou des parlementaires.</a:t>
            </a:r>
          </a:p>
        </p:txBody>
      </p:sp>
    </p:spTree>
    <p:extLst>
      <p:ext uri="{BB962C8B-B14F-4D97-AF65-F5344CB8AC3E}">
        <p14:creationId xmlns:p14="http://schemas.microsoft.com/office/powerpoint/2010/main" val="960510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A9FC8B6-3DF7-42B6-8850-6ABB779AD9C4}"/>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63D88F8B-8699-42B7-BD98-6DC73D54AF1A}"/>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
        <p:nvSpPr>
          <p:cNvPr id="4" name="ZoneTexte 3">
            <a:extLst>
              <a:ext uri="{FF2B5EF4-FFF2-40B4-BE49-F238E27FC236}">
                <a16:creationId xmlns:a16="http://schemas.microsoft.com/office/drawing/2014/main" id="{0A82AD57-F8D9-44C0-A35F-07A71B97264A}"/>
              </a:ext>
            </a:extLst>
          </p:cNvPr>
          <p:cNvSpPr txBox="1"/>
          <p:nvPr/>
        </p:nvSpPr>
        <p:spPr>
          <a:xfrm>
            <a:off x="265814" y="276447"/>
            <a:ext cx="9952074" cy="5632311"/>
          </a:xfrm>
          <a:prstGeom prst="rect">
            <a:avLst/>
          </a:prstGeom>
          <a:noFill/>
        </p:spPr>
        <p:txBody>
          <a:bodyPr wrap="square" rtlCol="0">
            <a:spAutoFit/>
          </a:bodyPr>
          <a:lstStyle/>
          <a:p>
            <a:pPr algn="just"/>
            <a:r>
              <a:rPr lang="fr-FR" sz="2400" b="1" dirty="0">
                <a:solidFill>
                  <a:schemeClr val="accent2">
                    <a:lumMod val="75000"/>
                  </a:schemeClr>
                </a:solidFill>
              </a:rPr>
              <a:t>Un lanceur d’alerte n’est pas :</a:t>
            </a:r>
          </a:p>
          <a:p>
            <a:pPr algn="just"/>
            <a:endParaRPr lang="fr-FR" sz="2400" dirty="0">
              <a:solidFill>
                <a:schemeClr val="accent2">
                  <a:lumMod val="75000"/>
                </a:schemeClr>
              </a:solidFill>
            </a:endParaRPr>
          </a:p>
          <a:p>
            <a:pPr algn="just"/>
            <a:r>
              <a:rPr lang="fr-FR" sz="2400" dirty="0">
                <a:solidFill>
                  <a:schemeClr val="accent2">
                    <a:lumMod val="75000"/>
                  </a:schemeClr>
                </a:solidFill>
              </a:rPr>
              <a:t>• un espion, car il n’est pas à la solde d’une organisation et </a:t>
            </a:r>
            <a:r>
              <a:rPr lang="fr-FR" sz="2400" b="1" dirty="0">
                <a:solidFill>
                  <a:schemeClr val="accent2">
                    <a:lumMod val="75000"/>
                  </a:schemeClr>
                </a:solidFill>
              </a:rPr>
              <a:t>agit de façon désintéressée</a:t>
            </a:r>
            <a:r>
              <a:rPr lang="fr-FR" sz="2400" dirty="0">
                <a:solidFill>
                  <a:schemeClr val="accent2">
                    <a:lumMod val="75000"/>
                  </a:schemeClr>
                </a:solidFill>
              </a:rPr>
              <a:t> ;</a:t>
            </a:r>
          </a:p>
          <a:p>
            <a:pPr algn="just"/>
            <a:endParaRPr lang="fr-FR" sz="2400" dirty="0">
              <a:solidFill>
                <a:schemeClr val="accent2">
                  <a:lumMod val="75000"/>
                </a:schemeClr>
              </a:solidFill>
            </a:endParaRPr>
          </a:p>
          <a:p>
            <a:pPr algn="just"/>
            <a:r>
              <a:rPr lang="fr-FR" sz="2400" dirty="0">
                <a:solidFill>
                  <a:schemeClr val="accent2">
                    <a:lumMod val="75000"/>
                  </a:schemeClr>
                </a:solidFill>
              </a:rPr>
              <a:t>• une taupe, qui chercherait de manière préméditée à nuire à son organisation, car le </a:t>
            </a:r>
            <a:r>
              <a:rPr lang="fr-FR" sz="2400" b="1" dirty="0">
                <a:solidFill>
                  <a:schemeClr val="accent2">
                    <a:lumMod val="75000"/>
                  </a:schemeClr>
                </a:solidFill>
              </a:rPr>
              <a:t>lanceur d’alerte est désintéressé </a:t>
            </a:r>
            <a:r>
              <a:rPr lang="fr-FR" sz="2400" dirty="0">
                <a:solidFill>
                  <a:schemeClr val="accent2">
                    <a:lumMod val="75000"/>
                  </a:schemeClr>
                </a:solidFill>
              </a:rPr>
              <a:t>;</a:t>
            </a:r>
          </a:p>
          <a:p>
            <a:pPr algn="just"/>
            <a:endParaRPr lang="fr-FR" sz="2400" dirty="0">
              <a:solidFill>
                <a:schemeClr val="accent2">
                  <a:lumMod val="75000"/>
                </a:schemeClr>
              </a:solidFill>
            </a:endParaRPr>
          </a:p>
          <a:p>
            <a:pPr algn="just"/>
            <a:r>
              <a:rPr lang="fr-FR" sz="2400" dirty="0">
                <a:solidFill>
                  <a:schemeClr val="accent2">
                    <a:lumMod val="75000"/>
                  </a:schemeClr>
                </a:solidFill>
              </a:rPr>
              <a:t>• un alarmiste, il ne cherche pas à attirer davantage l’attention sur sa personne que sur sa cause ;</a:t>
            </a:r>
          </a:p>
          <a:p>
            <a:pPr algn="just"/>
            <a:endParaRPr lang="fr-FR" sz="2400" dirty="0">
              <a:solidFill>
                <a:schemeClr val="accent2">
                  <a:lumMod val="75000"/>
                </a:schemeClr>
              </a:solidFill>
            </a:endParaRPr>
          </a:p>
          <a:p>
            <a:pPr algn="just"/>
            <a:r>
              <a:rPr lang="fr-FR" sz="2400" dirty="0">
                <a:solidFill>
                  <a:schemeClr val="accent2">
                    <a:lumMod val="75000"/>
                  </a:schemeClr>
                </a:solidFill>
              </a:rPr>
              <a:t>• un dénonciateur, ni un délateur, ni un traître, ni un cafard ou un mouchard ; termes péjoratifs qui ne prennent pas en compte la notion </a:t>
            </a:r>
            <a:r>
              <a:rPr lang="fr-FR" sz="2400" b="1" dirty="0">
                <a:solidFill>
                  <a:schemeClr val="accent2">
                    <a:lumMod val="75000"/>
                  </a:schemeClr>
                </a:solidFill>
              </a:rPr>
              <a:t>d’intérêt public </a:t>
            </a:r>
            <a:r>
              <a:rPr lang="fr-FR" sz="2400" dirty="0">
                <a:solidFill>
                  <a:schemeClr val="accent2">
                    <a:lumMod val="75000"/>
                  </a:schemeClr>
                </a:solidFill>
              </a:rPr>
              <a:t>qui motivent l'action du lanceur d’alerte.</a:t>
            </a:r>
          </a:p>
          <a:p>
            <a:pPr algn="just"/>
            <a:r>
              <a:rPr lang="fr-FR" sz="2400" dirty="0">
                <a:solidFill>
                  <a:schemeClr val="accent2">
                    <a:lumMod val="75000"/>
                  </a:schemeClr>
                </a:solidFill>
              </a:rPr>
              <a:t>(Amnesty).</a:t>
            </a:r>
          </a:p>
        </p:txBody>
      </p:sp>
    </p:spTree>
    <p:extLst>
      <p:ext uri="{BB962C8B-B14F-4D97-AF65-F5344CB8AC3E}">
        <p14:creationId xmlns:p14="http://schemas.microsoft.com/office/powerpoint/2010/main" val="3132224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8A9FC8B6-3DF7-42B6-8850-6ABB779AD9C4}"/>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63D88F8B-8699-42B7-BD98-6DC73D54AF1A}"/>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
        <p:nvSpPr>
          <p:cNvPr id="4" name="ZoneTexte 3">
            <a:extLst>
              <a:ext uri="{FF2B5EF4-FFF2-40B4-BE49-F238E27FC236}">
                <a16:creationId xmlns:a16="http://schemas.microsoft.com/office/drawing/2014/main" id="{0A82AD57-F8D9-44C0-A35F-07A71B97264A}"/>
              </a:ext>
            </a:extLst>
          </p:cNvPr>
          <p:cNvSpPr txBox="1"/>
          <p:nvPr/>
        </p:nvSpPr>
        <p:spPr>
          <a:xfrm>
            <a:off x="265814" y="276447"/>
            <a:ext cx="9952074" cy="3046988"/>
          </a:xfrm>
          <a:prstGeom prst="rect">
            <a:avLst/>
          </a:prstGeom>
          <a:noFill/>
        </p:spPr>
        <p:txBody>
          <a:bodyPr wrap="square" rtlCol="0">
            <a:spAutoFit/>
          </a:bodyPr>
          <a:lstStyle/>
          <a:p>
            <a:pPr algn="just"/>
            <a:r>
              <a:rPr lang="fr-FR" sz="2400" b="1" dirty="0">
                <a:solidFill>
                  <a:schemeClr val="accent2">
                    <a:lumMod val="75000"/>
                  </a:schemeClr>
                </a:solidFill>
              </a:rPr>
              <a:t>Un lanceur d’alerte n’est pas (suite) :</a:t>
            </a:r>
          </a:p>
          <a:p>
            <a:pPr algn="just"/>
            <a:endParaRPr lang="fr-FR" sz="2400" dirty="0">
              <a:solidFill>
                <a:schemeClr val="accent2">
                  <a:lumMod val="75000"/>
                </a:schemeClr>
              </a:solidFill>
            </a:endParaRPr>
          </a:p>
          <a:p>
            <a:pPr algn="just"/>
            <a:r>
              <a:rPr lang="fr-FR" sz="2400" dirty="0">
                <a:solidFill>
                  <a:schemeClr val="accent2">
                    <a:lumMod val="75000"/>
                  </a:schemeClr>
                </a:solidFill>
              </a:rPr>
              <a:t>À la différence du délateur ou du traitre, le lanceur d'alerte est </a:t>
            </a:r>
            <a:r>
              <a:rPr lang="fr-FR" sz="2400" b="1" dirty="0">
                <a:solidFill>
                  <a:schemeClr val="accent2">
                    <a:lumMod val="75000"/>
                  </a:schemeClr>
                </a:solidFill>
              </a:rPr>
              <a:t>de bonne foi et animé de bonnes intentions</a:t>
            </a:r>
            <a:r>
              <a:rPr lang="fr-FR" sz="2400" dirty="0">
                <a:solidFill>
                  <a:schemeClr val="accent2">
                    <a:lumMod val="75000"/>
                  </a:schemeClr>
                </a:solidFill>
              </a:rPr>
              <a:t> : entre dénonciation et désobéissance, il n'est pas dans une logique d'accusation visant quelqu'un en particulier mais affirme divulguer un état de fait, une menace dommageable pour ce qu'il estime être le bien commun, l'intérêt public ou général.</a:t>
            </a:r>
          </a:p>
        </p:txBody>
      </p:sp>
    </p:spTree>
    <p:extLst>
      <p:ext uri="{BB962C8B-B14F-4D97-AF65-F5344CB8AC3E}">
        <p14:creationId xmlns:p14="http://schemas.microsoft.com/office/powerpoint/2010/main" val="1830187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46343F51-7AE1-4D25-B43C-FA072798D64A}"/>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7C802ABF-570B-4A57-AD13-85084009A443}"/>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
        <p:nvSpPr>
          <p:cNvPr id="4" name="ZoneTexte 3">
            <a:extLst>
              <a:ext uri="{FF2B5EF4-FFF2-40B4-BE49-F238E27FC236}">
                <a16:creationId xmlns:a16="http://schemas.microsoft.com/office/drawing/2014/main" id="{515E1C96-E0E8-441F-8ADF-489E643FCEBA}"/>
              </a:ext>
            </a:extLst>
          </p:cNvPr>
          <p:cNvSpPr txBox="1"/>
          <p:nvPr/>
        </p:nvSpPr>
        <p:spPr>
          <a:xfrm>
            <a:off x="329609" y="329609"/>
            <a:ext cx="9771321" cy="5262979"/>
          </a:xfrm>
          <a:prstGeom prst="rect">
            <a:avLst/>
          </a:prstGeom>
          <a:noFill/>
        </p:spPr>
        <p:txBody>
          <a:bodyPr wrap="square" rtlCol="0">
            <a:spAutoFit/>
          </a:bodyPr>
          <a:lstStyle/>
          <a:p>
            <a:r>
              <a:rPr lang="fr-FR" sz="2400" b="1" dirty="0">
                <a:solidFill>
                  <a:schemeClr val="accent2">
                    <a:lumMod val="75000"/>
                  </a:schemeClr>
                </a:solidFill>
              </a:rPr>
              <a:t>Que peuvent signaler les lanceurs d’alerte ?</a:t>
            </a:r>
          </a:p>
          <a:p>
            <a:endParaRPr lang="fr-FR" sz="2400" dirty="0">
              <a:solidFill>
                <a:schemeClr val="accent2">
                  <a:lumMod val="75000"/>
                </a:schemeClr>
              </a:solidFill>
            </a:endParaRPr>
          </a:p>
          <a:p>
            <a:r>
              <a:rPr lang="fr-FR" sz="2400" dirty="0">
                <a:solidFill>
                  <a:schemeClr val="accent2">
                    <a:lumMod val="75000"/>
                  </a:schemeClr>
                </a:solidFill>
              </a:rPr>
              <a:t>•	Une infraction pénale</a:t>
            </a:r>
          </a:p>
          <a:p>
            <a:r>
              <a:rPr lang="fr-FR" sz="2400" dirty="0">
                <a:solidFill>
                  <a:schemeClr val="accent2">
                    <a:lumMod val="75000"/>
                  </a:schemeClr>
                </a:solidFill>
              </a:rPr>
              <a:t>•	Le non respect d'une obligation légale</a:t>
            </a:r>
          </a:p>
          <a:p>
            <a:r>
              <a:rPr lang="fr-FR" sz="2400" dirty="0">
                <a:solidFill>
                  <a:schemeClr val="accent2">
                    <a:lumMod val="75000"/>
                  </a:schemeClr>
                </a:solidFill>
              </a:rPr>
              <a:t>-	Une irrégularité financière</a:t>
            </a:r>
          </a:p>
          <a:p>
            <a:r>
              <a:rPr lang="fr-FR" sz="2400" dirty="0">
                <a:solidFill>
                  <a:schemeClr val="accent2">
                    <a:lumMod val="75000"/>
                  </a:schemeClr>
                </a:solidFill>
              </a:rPr>
              <a:t>-	La corruption</a:t>
            </a:r>
          </a:p>
          <a:p>
            <a:r>
              <a:rPr lang="fr-FR" sz="2400" dirty="0">
                <a:solidFill>
                  <a:schemeClr val="accent2">
                    <a:lumMod val="75000"/>
                  </a:schemeClr>
                </a:solidFill>
              </a:rPr>
              <a:t>-	La discrimination</a:t>
            </a:r>
          </a:p>
          <a:p>
            <a:r>
              <a:rPr lang="fr-FR" sz="2400" dirty="0">
                <a:solidFill>
                  <a:schemeClr val="accent2">
                    <a:lumMod val="75000"/>
                  </a:schemeClr>
                </a:solidFill>
              </a:rPr>
              <a:t>-	L'abus de pouvoir</a:t>
            </a:r>
          </a:p>
          <a:p>
            <a:r>
              <a:rPr lang="fr-FR" sz="2400" dirty="0">
                <a:solidFill>
                  <a:schemeClr val="accent2">
                    <a:lumMod val="75000"/>
                  </a:schemeClr>
                </a:solidFill>
              </a:rPr>
              <a:t>-	Un acte qui cause un dommage pour l'environnement</a:t>
            </a:r>
          </a:p>
          <a:p>
            <a:r>
              <a:rPr lang="fr-FR" sz="2400" dirty="0">
                <a:solidFill>
                  <a:schemeClr val="accent2">
                    <a:lumMod val="75000"/>
                  </a:schemeClr>
                </a:solidFill>
              </a:rPr>
              <a:t>-	Un acte qui met en danger la santé et l'intégrité physique des employés</a:t>
            </a:r>
          </a:p>
          <a:p>
            <a:r>
              <a:rPr lang="fr-FR" sz="2400" dirty="0">
                <a:solidFill>
                  <a:schemeClr val="accent2">
                    <a:lumMod val="75000"/>
                  </a:schemeClr>
                </a:solidFill>
              </a:rPr>
              <a:t>•	Le harcèlement</a:t>
            </a:r>
          </a:p>
          <a:p>
            <a:r>
              <a:rPr lang="fr-FR" sz="2400" dirty="0">
                <a:solidFill>
                  <a:schemeClr val="accent2">
                    <a:lumMod val="75000"/>
                  </a:schemeClr>
                </a:solidFill>
              </a:rPr>
              <a:t>•	La dissimulation délibérée de tout ce qui précède</a:t>
            </a:r>
          </a:p>
          <a:p>
            <a:r>
              <a:rPr lang="fr-FR" sz="2400" dirty="0">
                <a:solidFill>
                  <a:schemeClr val="accent2">
                    <a:lumMod val="75000"/>
                  </a:schemeClr>
                </a:solidFill>
              </a:rPr>
              <a:t>•	…</a:t>
            </a:r>
          </a:p>
        </p:txBody>
      </p:sp>
    </p:spTree>
    <p:extLst>
      <p:ext uri="{BB962C8B-B14F-4D97-AF65-F5344CB8AC3E}">
        <p14:creationId xmlns:p14="http://schemas.microsoft.com/office/powerpoint/2010/main" val="1814752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C190A6E2-0339-44EA-B506-907D1FF3D945}"/>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1BF19606-8072-45C6-8D5E-D89E7F181C2D}"/>
              </a:ext>
            </a:extLst>
          </p:cNvPr>
          <p:cNvSpPr>
            <a:spLocks noGrp="1"/>
          </p:cNvSpPr>
          <p:nvPr>
            <p:ph type="sldNum" sz="quarter" idx="12"/>
          </p:nvPr>
        </p:nvSpPr>
        <p:spPr/>
        <p:txBody>
          <a:bodyPr/>
          <a:lstStyle/>
          <a:p>
            <a:fld id="{D57F1E4F-1CFF-5643-939E-217C01CDF565}" type="slidenum">
              <a:rPr lang="en-US" smtClean="0"/>
              <a:pPr/>
              <a:t>8</a:t>
            </a:fld>
            <a:endParaRPr lang="en-US" dirty="0"/>
          </a:p>
        </p:txBody>
      </p:sp>
      <p:pic>
        <p:nvPicPr>
          <p:cNvPr id="4" name="Image 3">
            <a:extLst>
              <a:ext uri="{FF2B5EF4-FFF2-40B4-BE49-F238E27FC236}">
                <a16:creationId xmlns:a16="http://schemas.microsoft.com/office/drawing/2014/main" id="{5D450C09-C361-4DE5-8CF5-8E56A356A0E2}"/>
              </a:ext>
            </a:extLst>
          </p:cNvPr>
          <p:cNvPicPr>
            <a:picLocks noChangeAspect="1"/>
          </p:cNvPicPr>
          <p:nvPr/>
        </p:nvPicPr>
        <p:blipFill>
          <a:blip r:embed="rId2"/>
          <a:stretch>
            <a:fillRect/>
          </a:stretch>
        </p:blipFill>
        <p:spPr>
          <a:xfrm>
            <a:off x="178553" y="616688"/>
            <a:ext cx="11751177" cy="5830565"/>
          </a:xfrm>
          <a:prstGeom prst="rect">
            <a:avLst/>
          </a:prstGeom>
        </p:spPr>
      </p:pic>
      <p:sp>
        <p:nvSpPr>
          <p:cNvPr id="5" name="ZoneTexte 4">
            <a:extLst>
              <a:ext uri="{FF2B5EF4-FFF2-40B4-BE49-F238E27FC236}">
                <a16:creationId xmlns:a16="http://schemas.microsoft.com/office/drawing/2014/main" id="{0A63D9B2-D407-4C42-B10B-20F3CC5C7011}"/>
              </a:ext>
            </a:extLst>
          </p:cNvPr>
          <p:cNvSpPr txBox="1"/>
          <p:nvPr/>
        </p:nvSpPr>
        <p:spPr>
          <a:xfrm>
            <a:off x="404037" y="276447"/>
            <a:ext cx="5083443" cy="461665"/>
          </a:xfrm>
          <a:prstGeom prst="rect">
            <a:avLst/>
          </a:prstGeom>
          <a:noFill/>
        </p:spPr>
        <p:txBody>
          <a:bodyPr wrap="none" rtlCol="0">
            <a:spAutoFit/>
          </a:bodyPr>
          <a:lstStyle/>
          <a:p>
            <a:r>
              <a:rPr lang="fr-FR" sz="2400" b="1" dirty="0">
                <a:solidFill>
                  <a:srgbClr val="336600"/>
                </a:solidFill>
              </a:rPr>
              <a:t>Domaines pouvant être concernés</a:t>
            </a:r>
          </a:p>
        </p:txBody>
      </p:sp>
    </p:spTree>
    <p:extLst>
      <p:ext uri="{BB962C8B-B14F-4D97-AF65-F5344CB8AC3E}">
        <p14:creationId xmlns:p14="http://schemas.microsoft.com/office/powerpoint/2010/main" val="3478063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pied de page 1">
            <a:extLst>
              <a:ext uri="{FF2B5EF4-FFF2-40B4-BE49-F238E27FC236}">
                <a16:creationId xmlns:a16="http://schemas.microsoft.com/office/drawing/2014/main" id="{98B1BE5A-554A-49FA-BBEF-F84E6CD129FF}"/>
              </a:ext>
            </a:extLst>
          </p:cNvPr>
          <p:cNvSpPr>
            <a:spLocks noGrp="1"/>
          </p:cNvSpPr>
          <p:nvPr>
            <p:ph type="ftr" sz="quarter" idx="11"/>
          </p:nvPr>
        </p:nvSpPr>
        <p:spPr/>
        <p:txBody>
          <a:bodyPr/>
          <a:lstStyle/>
          <a:p>
            <a:endParaRPr lang="en-US" dirty="0"/>
          </a:p>
        </p:txBody>
      </p:sp>
      <p:sp>
        <p:nvSpPr>
          <p:cNvPr id="3" name="Espace réservé du numéro de diapositive 2">
            <a:extLst>
              <a:ext uri="{FF2B5EF4-FFF2-40B4-BE49-F238E27FC236}">
                <a16:creationId xmlns:a16="http://schemas.microsoft.com/office/drawing/2014/main" id="{F1AB4FE9-0AA6-4561-B2AE-2F4928A378C2}"/>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
        <p:nvSpPr>
          <p:cNvPr id="4" name="ZoneTexte 3">
            <a:extLst>
              <a:ext uri="{FF2B5EF4-FFF2-40B4-BE49-F238E27FC236}">
                <a16:creationId xmlns:a16="http://schemas.microsoft.com/office/drawing/2014/main" id="{9E875FDC-B077-467A-AFFF-FE5855779338}"/>
              </a:ext>
            </a:extLst>
          </p:cNvPr>
          <p:cNvSpPr txBox="1"/>
          <p:nvPr/>
        </p:nvSpPr>
        <p:spPr>
          <a:xfrm>
            <a:off x="233916" y="382772"/>
            <a:ext cx="10207256" cy="4893647"/>
          </a:xfrm>
          <a:prstGeom prst="rect">
            <a:avLst/>
          </a:prstGeom>
          <a:noFill/>
        </p:spPr>
        <p:txBody>
          <a:bodyPr wrap="square" rtlCol="0">
            <a:spAutoFit/>
          </a:bodyPr>
          <a:lstStyle/>
          <a:p>
            <a:r>
              <a:rPr lang="fr-FR" sz="2400" b="1" dirty="0">
                <a:solidFill>
                  <a:schemeClr val="accent2">
                    <a:lumMod val="75000"/>
                  </a:schemeClr>
                </a:solidFill>
              </a:rPr>
              <a:t>Ce que les lanceurs d’alerte peuvent apporter à la société</a:t>
            </a:r>
          </a:p>
          <a:p>
            <a:endParaRPr lang="fr-FR" sz="2400" dirty="0">
              <a:solidFill>
                <a:schemeClr val="accent2">
                  <a:lumMod val="75000"/>
                </a:schemeClr>
              </a:solidFill>
            </a:endParaRPr>
          </a:p>
          <a:p>
            <a:r>
              <a:rPr lang="fr-FR" sz="2400" dirty="0">
                <a:solidFill>
                  <a:schemeClr val="accent2">
                    <a:lumMod val="75000"/>
                  </a:schemeClr>
                </a:solidFill>
              </a:rPr>
              <a:t>Selon  Amnesty International :</a:t>
            </a:r>
          </a:p>
          <a:p>
            <a:endParaRPr lang="fr-FR" sz="2400" dirty="0">
              <a:solidFill>
                <a:schemeClr val="accent2">
                  <a:lumMod val="75000"/>
                </a:schemeClr>
              </a:solidFill>
            </a:endParaRPr>
          </a:p>
          <a:p>
            <a:pPr algn="just"/>
            <a:r>
              <a:rPr lang="fr-FR" sz="2400" dirty="0">
                <a:solidFill>
                  <a:schemeClr val="accent2">
                    <a:lumMod val="75000"/>
                  </a:schemeClr>
                </a:solidFill>
              </a:rPr>
              <a:t>Les lanceurs d’alerte ont ainsi contribué à une meilleure information des citoyens et permis de prévenir scandales et tragédies, de préserver biens publics comme vies humaines et contribuent de manière plus générale au bon fonctionnement démocratique.</a:t>
            </a:r>
          </a:p>
          <a:p>
            <a:pPr algn="just"/>
            <a:endParaRPr lang="fr-FR" sz="2400" dirty="0">
              <a:solidFill>
                <a:schemeClr val="accent2">
                  <a:lumMod val="75000"/>
                </a:schemeClr>
              </a:solidFill>
            </a:endParaRPr>
          </a:p>
          <a:p>
            <a:pPr algn="just"/>
            <a:r>
              <a:rPr lang="fr-FR" sz="2400" dirty="0">
                <a:solidFill>
                  <a:schemeClr val="accent2">
                    <a:lumMod val="75000"/>
                  </a:schemeClr>
                </a:solidFill>
              </a:rPr>
              <a:t>Ils sont le dernier recours lorsque les contrôles sont défaillants, ils jouent un rôle fondamental dans la lutte contre la corruption.</a:t>
            </a:r>
          </a:p>
          <a:p>
            <a:pPr algn="just"/>
            <a:endParaRPr lang="fr-FR" sz="2400" dirty="0">
              <a:solidFill>
                <a:schemeClr val="accent2">
                  <a:lumMod val="75000"/>
                </a:schemeClr>
              </a:solidFill>
            </a:endParaRPr>
          </a:p>
          <a:p>
            <a:pPr algn="just"/>
            <a:r>
              <a:rPr lang="fr-FR" sz="1200" dirty="0">
                <a:solidFill>
                  <a:schemeClr val="accent2">
                    <a:lumMod val="75000"/>
                  </a:schemeClr>
                </a:solidFill>
              </a:rPr>
              <a:t>Source : </a:t>
            </a:r>
            <a:r>
              <a:rPr lang="fr-FR" sz="1200" dirty="0">
                <a:solidFill>
                  <a:schemeClr val="accent2">
                    <a:lumMod val="75000"/>
                  </a:schemeClr>
                </a:solidFill>
                <a:hlinkClick r:id="rId2"/>
              </a:rPr>
              <a:t>https://www.amnesty.fr/focus/lanceur-dalerte</a:t>
            </a:r>
            <a:r>
              <a:rPr lang="fr-FR" sz="1200" dirty="0">
                <a:solidFill>
                  <a:schemeClr val="accent2">
                    <a:lumMod val="75000"/>
                  </a:schemeClr>
                </a:solidFill>
              </a:rPr>
              <a:t> </a:t>
            </a:r>
          </a:p>
        </p:txBody>
      </p:sp>
    </p:spTree>
    <p:extLst>
      <p:ext uri="{BB962C8B-B14F-4D97-AF65-F5344CB8AC3E}">
        <p14:creationId xmlns:p14="http://schemas.microsoft.com/office/powerpoint/2010/main" val="1248137936"/>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272</TotalTime>
  <Words>3022</Words>
  <Application>Microsoft Office PowerPoint</Application>
  <PresentationFormat>Grand écran</PresentationFormat>
  <Paragraphs>187</Paragraphs>
  <Slides>27</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27</vt:i4>
      </vt:variant>
    </vt:vector>
  </HeadingPairs>
  <TitlesOfParts>
    <vt:vector size="32" baseType="lpstr">
      <vt:lpstr>Arial</vt:lpstr>
      <vt:lpstr>Calibri</vt:lpstr>
      <vt:lpstr>Trebuchet MS</vt:lpstr>
      <vt:lpstr>Wingdings 3</vt:lpstr>
      <vt:lpstr>Facette</vt:lpstr>
      <vt:lpstr>Les lanceurs d’alerte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lanceurs d’alerte</dc:title>
  <dc:creator>Benjamin LISAN</dc:creator>
  <cp:lastModifiedBy>Benjamin LISAN</cp:lastModifiedBy>
  <cp:revision>47</cp:revision>
  <dcterms:created xsi:type="dcterms:W3CDTF">2020-10-21T09:37:26Z</dcterms:created>
  <dcterms:modified xsi:type="dcterms:W3CDTF">2020-10-21T15:21:00Z</dcterms:modified>
</cp:coreProperties>
</file>