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292" r:id="rId17"/>
    <p:sldId id="293" r:id="rId18"/>
    <p:sldId id="294" r:id="rId19"/>
    <p:sldId id="298" r:id="rId20"/>
    <p:sldId id="295" r:id="rId21"/>
    <p:sldId id="296" r:id="rId22"/>
    <p:sldId id="297" r:id="rId23"/>
    <p:sldId id="267" r:id="rId24"/>
    <p:sldId id="268" r:id="rId25"/>
    <p:sldId id="269" r:id="rId26"/>
    <p:sldId id="270" r:id="rId27"/>
    <p:sldId id="271" r:id="rId28"/>
    <p:sldId id="313" r:id="rId29"/>
    <p:sldId id="314" r:id="rId30"/>
    <p:sldId id="326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7" r:id="rId43"/>
    <p:sldId id="328" r:id="rId44"/>
    <p:sldId id="329" r:id="rId45"/>
    <p:sldId id="330" r:id="rId46"/>
    <p:sldId id="331" r:id="rId47"/>
    <p:sldId id="332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E4E4F-DB68-4BDF-B05C-162AD59DA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0D4B5F-3813-4EEA-9F2F-A15940F64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0D455A-4D1F-4308-A078-C4F3A1EC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E53FF7-79A7-4F88-9E94-214DEE7F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AA450-E0D0-42C4-975A-99FE19A0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28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A22E2-786F-48EE-B412-3A14C026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DA71A6-1B77-4CE5-A039-93A2E3F80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693B06-7AE5-4BE1-B023-71D67550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631467-AE07-41F2-A6E8-62B38E76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1627AF-2F4A-438B-8A65-C23DF694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1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819C64-3484-4290-AEB8-8CDFF89F6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9393B0-36DE-4AD3-91BC-EBE8C26D4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71C21A-7B6F-4ECB-8199-E62F0AC5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7A1DF-3D88-4649-A9D9-54E6EDB3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370F74-8EFB-4F0F-9DA4-CF554891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72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82D50-91EB-45D8-8F0C-CCBE0321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5E5A8-1E75-49EE-93FD-0CD033A18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11F2EB-C6A0-4C18-B4A6-445953B7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D128BF-CB78-4EBE-AF50-C07F3333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793466-7653-458F-87FA-1387A99F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09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D3EFC-4AA0-4572-9286-DC51244D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49ED4D-BE24-45FD-93E8-1E8C125C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110DA9-B093-4530-97CD-C9F984D7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8006B6-5F19-4F5D-B14C-3A21B74A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9A8E16-A854-4A99-ACA8-4F61A85C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0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D07B6-E8A4-43FC-BCC5-E3C2324A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47E91F-643A-4C07-9F7F-079E04E9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A33623-6FCE-4995-B76E-C055B1E67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67B4B1-6768-46EB-B089-19FAFD00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AA6688-C63E-4126-A1BE-14C52C58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385101-A36B-4405-8F27-30FB0104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07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B48A0E-A3B7-42CD-8FBA-851169CF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13C315-FCCA-442D-9FD9-46F228BB9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A13C3A-585D-496D-BA1F-B6F997ED5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7C9F74-AC01-4DE3-BEF0-80A0EF9F2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F6E2B8-6AC4-495D-B5CA-BD050FEFB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7BCEE8-3C59-4AEA-B4A5-02D8B042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C9B600-282B-46F8-B61E-FD99A7D3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5C3567-D58F-49F4-8F17-FC12AE8B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02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457D3-C188-4FE2-B6C0-56A9CCC7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37D1E2-132A-4BB2-BB36-07E2AF31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A3B9A0-7275-4061-9AA7-7802542A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CB8E09-BA3A-4848-89DC-1ABBDB6E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98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F7414F-184C-4347-BD67-D76D9F34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794C76-7C46-490B-BD8C-4B4531B1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7EFB90-96A6-4454-BEDE-92A2B42A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87C22-512C-4B22-9465-FD18261C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CC0B6-4A60-4A20-8095-65BAE10A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26262B-6243-4633-B4FB-8A3BD07EE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DEDC63-F046-42D9-8C56-0C1DCB51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3F4E5D-EA28-4A4B-A4F4-C8B7F1A3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DB18C8-BA95-4247-89B4-F667EEE9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66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A1C05-F361-43AD-BC04-5800FEC6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CDA7BD-4EC1-461D-836D-6CD11CB19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4A41EE-A99B-40CE-A75E-64A57BCF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B8D390-CA57-4182-A1C7-5554DFEA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5F0FB5-F950-4E70-BFE4-5B49192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98BE8B-7625-48C6-9728-70BECC78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54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CA1016-8CC3-4E0C-BB46-4C5376C1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55FCF2-5EE5-4375-B0CC-71A90440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BE4F99-766E-4E78-80ED-FB6BA0633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550F-4D72-4F68-ACA0-3734B006374C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D4BD7E-4064-4460-AEDB-B0BD4061D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8D03F4-4FA5-4819-8E6F-9B5C1FCCE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B24B-DDD0-4F16-B326-4E4ABB45E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8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pt2.slideshare.net/pakizegumus/communication-benetton/7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BC7F64F-3F8C-4F60-921F-D95853AA0447}"/>
              </a:ext>
            </a:extLst>
          </p:cNvPr>
          <p:cNvSpPr txBox="1"/>
          <p:nvPr/>
        </p:nvSpPr>
        <p:spPr>
          <a:xfrm>
            <a:off x="669851" y="1120675"/>
            <a:ext cx="111322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8000"/>
                </a:solidFill>
              </a:rPr>
              <a:t>Ethique et communication : United </a:t>
            </a:r>
            <a:r>
              <a:rPr lang="fr-FR" sz="3600" b="1" dirty="0" err="1">
                <a:solidFill>
                  <a:srgbClr val="008000"/>
                </a:solidFill>
              </a:rPr>
              <a:t>Colors</a:t>
            </a:r>
            <a:r>
              <a:rPr lang="fr-FR" sz="3600" b="1" dirty="0">
                <a:solidFill>
                  <a:srgbClr val="008000"/>
                </a:solidFill>
              </a:rPr>
              <a:t> of Benetton</a:t>
            </a:r>
          </a:p>
          <a:p>
            <a:pPr algn="ctr"/>
            <a:endParaRPr lang="fr-FR" sz="3600" b="1" dirty="0">
              <a:solidFill>
                <a:srgbClr val="008000"/>
              </a:solidFill>
            </a:endParaRPr>
          </a:p>
          <a:p>
            <a:pPr algn="ctr"/>
            <a:r>
              <a:rPr lang="fr-FR" sz="3600" b="1" dirty="0">
                <a:solidFill>
                  <a:srgbClr val="008000"/>
                </a:solidFill>
              </a:rPr>
              <a:t>Les images de ses campagnes publicitaires provoquantes </a:t>
            </a:r>
          </a:p>
          <a:p>
            <a:pPr algn="ctr"/>
            <a:endParaRPr lang="fr-FR" dirty="0">
              <a:solidFill>
                <a:srgbClr val="008000"/>
              </a:solidFill>
            </a:endParaRPr>
          </a:p>
          <a:p>
            <a:pPr algn="ctr"/>
            <a:endParaRPr lang="fr-FR" dirty="0">
              <a:solidFill>
                <a:srgbClr val="008000"/>
              </a:solidFill>
            </a:endParaRPr>
          </a:p>
          <a:p>
            <a:pPr algn="ctr"/>
            <a:r>
              <a:rPr lang="fr-FR" dirty="0">
                <a:solidFill>
                  <a:srgbClr val="008000"/>
                </a:solidFill>
              </a:rPr>
              <a:t>Par Benjamin Lisan, le 17/11/2020</a:t>
            </a:r>
          </a:p>
        </p:txBody>
      </p:sp>
    </p:spTree>
    <p:extLst>
      <p:ext uri="{BB962C8B-B14F-4D97-AF65-F5344CB8AC3E}">
        <p14:creationId xmlns:p14="http://schemas.microsoft.com/office/powerpoint/2010/main" val="357050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homme, femme, tenant&#10;&#10;Description générée automatiquement">
            <a:extLst>
              <a:ext uri="{FF2B5EF4-FFF2-40B4-BE49-F238E27FC236}">
                <a16:creationId xmlns:a16="http://schemas.microsoft.com/office/drawing/2014/main" id="{D8D47702-B8C5-498B-A63F-59D4D51A3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41" y="1755554"/>
            <a:ext cx="7206459" cy="5010741"/>
          </a:xfrm>
          <a:prstGeom prst="rect">
            <a:avLst/>
          </a:prstGeom>
        </p:spPr>
      </p:pic>
      <p:pic>
        <p:nvPicPr>
          <p:cNvPr id="9" name="Image 8" descr="Une image contenant homme, personne, souriant, regardant&#10;&#10;Description générée automatiquement">
            <a:extLst>
              <a:ext uri="{FF2B5EF4-FFF2-40B4-BE49-F238E27FC236}">
                <a16:creationId xmlns:a16="http://schemas.microsoft.com/office/drawing/2014/main" id="{B9EA693D-5234-4C70-9255-5E6B84531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05"/>
            <a:ext cx="5764196" cy="41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6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femme, homme, souriant&#10;&#10;Description générée automatiquement">
            <a:extLst>
              <a:ext uri="{FF2B5EF4-FFF2-40B4-BE49-F238E27FC236}">
                <a16:creationId xmlns:a16="http://schemas.microsoft.com/office/drawing/2014/main" id="{1F23D326-0A67-4FBF-A2CD-22FC7C081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7" y="0"/>
            <a:ext cx="2536308" cy="1690872"/>
          </a:xfrm>
          <a:prstGeom prst="rect">
            <a:avLst/>
          </a:prstGeom>
        </p:spPr>
      </p:pic>
      <p:pic>
        <p:nvPicPr>
          <p:cNvPr id="5" name="Image 4" descr="Une image contenant personne, femme, tenant, portant&#10;&#10;Description générée automatiquement">
            <a:extLst>
              <a:ext uri="{FF2B5EF4-FFF2-40B4-BE49-F238E27FC236}">
                <a16:creationId xmlns:a16="http://schemas.microsoft.com/office/drawing/2014/main" id="{ECE1068B-0630-46D2-91D8-20283C526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24" y="93035"/>
            <a:ext cx="7486650" cy="4800600"/>
          </a:xfrm>
          <a:prstGeom prst="rect">
            <a:avLst/>
          </a:prstGeom>
        </p:spPr>
      </p:pic>
      <p:pic>
        <p:nvPicPr>
          <p:cNvPr id="7" name="Image 6" descr="Une image contenant personne, assis, jeune, femme&#10;&#10;Description générée automatiquement">
            <a:extLst>
              <a:ext uri="{FF2B5EF4-FFF2-40B4-BE49-F238E27FC236}">
                <a16:creationId xmlns:a16="http://schemas.microsoft.com/office/drawing/2014/main" id="{20B2A0EC-E71B-4702-BB08-E8D0562DB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7" y="1905221"/>
            <a:ext cx="3440075" cy="23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6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jeune, enfant, garçon&#10;&#10;Description générée automatiquement">
            <a:extLst>
              <a:ext uri="{FF2B5EF4-FFF2-40B4-BE49-F238E27FC236}">
                <a16:creationId xmlns:a16="http://schemas.microsoft.com/office/drawing/2014/main" id="{5D0D1644-427F-4EEE-9648-1CE189B1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419100"/>
            <a:ext cx="89439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1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homme, tenant, portant&#10;&#10;Description générée automatiquement">
            <a:extLst>
              <a:ext uri="{FF2B5EF4-FFF2-40B4-BE49-F238E27FC236}">
                <a16:creationId xmlns:a16="http://schemas.microsoft.com/office/drawing/2014/main" id="{510C459C-903F-43BC-8688-3B20E7533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" y="259098"/>
            <a:ext cx="2590800" cy="1762125"/>
          </a:xfrm>
          <a:prstGeom prst="rect">
            <a:avLst/>
          </a:prstGeom>
        </p:spPr>
      </p:pic>
      <p:pic>
        <p:nvPicPr>
          <p:cNvPr id="5" name="Image 4" descr="Une image contenant photo, tenant, portant, homme&#10;&#10;Description générée automatiquement">
            <a:extLst>
              <a:ext uri="{FF2B5EF4-FFF2-40B4-BE49-F238E27FC236}">
                <a16:creationId xmlns:a16="http://schemas.microsoft.com/office/drawing/2014/main" id="{BE262E98-B80F-4A35-A868-262D34A75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69" y="144979"/>
            <a:ext cx="2498816" cy="1876244"/>
          </a:xfrm>
          <a:prstGeom prst="rect">
            <a:avLst/>
          </a:prstGeom>
        </p:spPr>
      </p:pic>
      <p:pic>
        <p:nvPicPr>
          <p:cNvPr id="7" name="Image 6" descr="Une image contenant personne, assis, tenant, homme&#10;&#10;Description générée automatiquement">
            <a:extLst>
              <a:ext uri="{FF2B5EF4-FFF2-40B4-BE49-F238E27FC236}">
                <a16:creationId xmlns:a16="http://schemas.microsoft.com/office/drawing/2014/main" id="{5829AB4D-B306-435D-AEAE-F4B09CC3A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38" y="88494"/>
            <a:ext cx="5675376" cy="4876800"/>
          </a:xfrm>
          <a:prstGeom prst="rect">
            <a:avLst/>
          </a:prstGeom>
        </p:spPr>
      </p:pic>
      <p:pic>
        <p:nvPicPr>
          <p:cNvPr id="9" name="Image 8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EEE05009-15B2-43BB-949B-4DB6AADF6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2326255"/>
            <a:ext cx="5675377" cy="43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tenant, regardant, assis&#10;&#10;Description générée automatiquement">
            <a:extLst>
              <a:ext uri="{FF2B5EF4-FFF2-40B4-BE49-F238E27FC236}">
                <a16:creationId xmlns:a16="http://schemas.microsoft.com/office/drawing/2014/main" id="{FB6E5401-FA49-428B-B0D6-93ECC8416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0" y="0"/>
            <a:ext cx="5815584" cy="4876800"/>
          </a:xfrm>
          <a:prstGeom prst="rect">
            <a:avLst/>
          </a:prstGeom>
        </p:spPr>
      </p:pic>
      <p:pic>
        <p:nvPicPr>
          <p:cNvPr id="5" name="Image 4" descr="Une image contenant personne, enfant, jeune, petit&#10;&#10;Description générée automatiquement">
            <a:extLst>
              <a:ext uri="{FF2B5EF4-FFF2-40B4-BE49-F238E27FC236}">
                <a16:creationId xmlns:a16="http://schemas.microsoft.com/office/drawing/2014/main" id="{FE32D0EC-DC50-4AB7-A58A-74518FA2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56" y="4960115"/>
            <a:ext cx="2533650" cy="1809750"/>
          </a:xfrm>
          <a:prstGeom prst="rect">
            <a:avLst/>
          </a:prstGeom>
        </p:spPr>
      </p:pic>
      <p:pic>
        <p:nvPicPr>
          <p:cNvPr id="7" name="Image 6" descr="Une image contenant personne, intérieur, enfant, petit&#10;&#10;Description générée automatiquement">
            <a:extLst>
              <a:ext uri="{FF2B5EF4-FFF2-40B4-BE49-F238E27FC236}">
                <a16:creationId xmlns:a16="http://schemas.microsoft.com/office/drawing/2014/main" id="{C5A68A61-81EC-45CE-A23E-31DF147C0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27" y="36034"/>
            <a:ext cx="5148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1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texte, gens, groupe&#10;&#10;Description générée automatiquement">
            <a:extLst>
              <a:ext uri="{FF2B5EF4-FFF2-40B4-BE49-F238E27FC236}">
                <a16:creationId xmlns:a16="http://schemas.microsoft.com/office/drawing/2014/main" id="{854EBED0-2D55-47DC-ABDF-5A8122DE3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5" y="219419"/>
            <a:ext cx="7315200" cy="4876800"/>
          </a:xfrm>
          <a:prstGeom prst="rect">
            <a:avLst/>
          </a:prstGeom>
        </p:spPr>
      </p:pic>
      <p:pic>
        <p:nvPicPr>
          <p:cNvPr id="5" name="Image 4" descr="Une image contenant posant, photo, groupe, journal&#10;&#10;Description générée automatiquement">
            <a:extLst>
              <a:ext uri="{FF2B5EF4-FFF2-40B4-BE49-F238E27FC236}">
                <a16:creationId xmlns:a16="http://schemas.microsoft.com/office/drawing/2014/main" id="{7BF216DD-A7AB-429E-AB36-86F1C7354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13567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3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personne, raquette, femme, court&#10;&#10;Description générée automatiquement">
            <a:extLst>
              <a:ext uri="{FF2B5EF4-FFF2-40B4-BE49-F238E27FC236}">
                <a16:creationId xmlns:a16="http://schemas.microsoft.com/office/drawing/2014/main" id="{0775CF9A-0904-4D8B-B15B-55B3865BA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" y="0"/>
            <a:ext cx="4953000" cy="4848225"/>
          </a:xfrm>
          <a:prstGeom prst="rect">
            <a:avLst/>
          </a:prstGeom>
        </p:spPr>
      </p:pic>
      <p:pic>
        <p:nvPicPr>
          <p:cNvPr id="14" name="Image 13" descr="Une image contenant homme, habits, portant, chapeau&#10;&#10;Description générée automatiquement">
            <a:extLst>
              <a:ext uri="{FF2B5EF4-FFF2-40B4-BE49-F238E27FC236}">
                <a16:creationId xmlns:a16="http://schemas.microsoft.com/office/drawing/2014/main" id="{9CA95F43-0E7C-4378-B9F4-823C78824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34" y="1940553"/>
            <a:ext cx="7238466" cy="452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9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omme, debout, raquette, équitation&#10;&#10;Description générée automatiquement">
            <a:extLst>
              <a:ext uri="{FF2B5EF4-FFF2-40B4-BE49-F238E27FC236}">
                <a16:creationId xmlns:a16="http://schemas.microsoft.com/office/drawing/2014/main" id="{C2E81AA3-CBEC-45A9-818E-4CA1EB05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6" y="0"/>
            <a:ext cx="4607719" cy="6858000"/>
          </a:xfrm>
          <a:prstGeom prst="rect">
            <a:avLst/>
          </a:prstGeom>
        </p:spPr>
      </p:pic>
      <p:pic>
        <p:nvPicPr>
          <p:cNvPr id="13" name="Image 12" descr="Une image contenant intérieur, debout, table, homme&#10;&#10;Description générée automatiquement">
            <a:extLst>
              <a:ext uri="{FF2B5EF4-FFF2-40B4-BE49-F238E27FC236}">
                <a16:creationId xmlns:a16="http://schemas.microsoft.com/office/drawing/2014/main" id="{BFC078A9-7155-4E03-B3FB-CE13B8F74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58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intérieur, personne, tenant, portant&#10;&#10;Description générée automatiquement">
            <a:extLst>
              <a:ext uri="{FF2B5EF4-FFF2-40B4-BE49-F238E27FC236}">
                <a16:creationId xmlns:a16="http://schemas.microsoft.com/office/drawing/2014/main" id="{3A5B41E8-52BE-4DDA-B32A-5FF377C32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14" y="0"/>
            <a:ext cx="4658264" cy="6858000"/>
          </a:xfrm>
          <a:prstGeom prst="rect">
            <a:avLst/>
          </a:prstGeom>
        </p:spPr>
      </p:pic>
      <p:pic>
        <p:nvPicPr>
          <p:cNvPr id="12" name="Image 11" descr="Une image contenant intérieur, femme, tenant, petit&#10;&#10;Description générée automatiquement">
            <a:extLst>
              <a:ext uri="{FF2B5EF4-FFF2-40B4-BE49-F238E27FC236}">
                <a16:creationId xmlns:a16="http://schemas.microsoft.com/office/drawing/2014/main" id="{E3BC6EC9-0790-4ABF-B575-69D1E1C87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64" y="0"/>
            <a:ext cx="4813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nant, homme, femme, jeu&#10;&#10;Description générée automatiquement">
            <a:extLst>
              <a:ext uri="{FF2B5EF4-FFF2-40B4-BE49-F238E27FC236}">
                <a16:creationId xmlns:a16="http://schemas.microsoft.com/office/drawing/2014/main" id="{97E240B4-6E85-4F81-951A-75EC9ADA5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8502"/>
            <a:ext cx="5905500" cy="3190875"/>
          </a:xfrm>
          <a:prstGeom prst="rect">
            <a:avLst/>
          </a:prstGeom>
        </p:spPr>
      </p:pic>
      <p:pic>
        <p:nvPicPr>
          <p:cNvPr id="13" name="Image 12" descr="Une image contenant personne, intérieur, femme, tenant&#10;&#10;Description générée automatiquement">
            <a:extLst>
              <a:ext uri="{FF2B5EF4-FFF2-40B4-BE49-F238E27FC236}">
                <a16:creationId xmlns:a16="http://schemas.microsoft.com/office/drawing/2014/main" id="{92994EBE-FEFB-4F90-AEAB-2B31835F0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3" y="0"/>
            <a:ext cx="4731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6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run&#10;&#10;Description générée automatiquement">
            <a:extLst>
              <a:ext uri="{FF2B5EF4-FFF2-40B4-BE49-F238E27FC236}">
                <a16:creationId xmlns:a16="http://schemas.microsoft.com/office/drawing/2014/main" id="{F42E4D92-7FDF-41CA-90B1-2317A6F8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5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homme, portant, verres, complet&#10;&#10;Description générée automatiquement">
            <a:extLst>
              <a:ext uri="{FF2B5EF4-FFF2-40B4-BE49-F238E27FC236}">
                <a16:creationId xmlns:a16="http://schemas.microsoft.com/office/drawing/2014/main" id="{E50A00E4-E3C0-4B0E-8840-40869025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03" y="2133895"/>
            <a:ext cx="8128000" cy="4546600"/>
          </a:xfrm>
          <a:prstGeom prst="rect">
            <a:avLst/>
          </a:prstGeom>
        </p:spPr>
      </p:pic>
      <p:pic>
        <p:nvPicPr>
          <p:cNvPr id="10" name="Image 9" descr="Une image contenant homme, complet, vert&#10;&#10;Description générée automatiquement">
            <a:extLst>
              <a:ext uri="{FF2B5EF4-FFF2-40B4-BE49-F238E27FC236}">
                <a16:creationId xmlns:a16="http://schemas.microsoft.com/office/drawing/2014/main" id="{56AB5F1C-1851-4A46-9B34-8B2889236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677786" cy="31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omme, intérieur, vert, chemise&#10;&#10;Description générée automatiquement">
            <a:extLst>
              <a:ext uri="{FF2B5EF4-FFF2-40B4-BE49-F238E27FC236}">
                <a16:creationId xmlns:a16="http://schemas.microsoft.com/office/drawing/2014/main" id="{0E680977-87A9-4A4C-9130-9442E962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30" y="3009014"/>
            <a:ext cx="6880869" cy="3848986"/>
          </a:xfrm>
          <a:prstGeom prst="rect">
            <a:avLst/>
          </a:prstGeom>
        </p:spPr>
      </p:pic>
      <p:pic>
        <p:nvPicPr>
          <p:cNvPr id="9" name="Image 8" descr="Une image contenant homme, personne, complet, regardant&#10;&#10;Description générée automatiquement">
            <a:extLst>
              <a:ext uri="{FF2B5EF4-FFF2-40B4-BE49-F238E27FC236}">
                <a16:creationId xmlns:a16="http://schemas.microsoft.com/office/drawing/2014/main" id="{88A84F40-C764-4512-8270-937E9B0D5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11"/>
            <a:ext cx="5983802" cy="33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ersonne, homme, complet, cravate&#10;&#10;Description générée automatiquement">
            <a:extLst>
              <a:ext uri="{FF2B5EF4-FFF2-40B4-BE49-F238E27FC236}">
                <a16:creationId xmlns:a16="http://schemas.microsoft.com/office/drawing/2014/main" id="{EBE3FAAB-86F0-45C4-A536-FD831E901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62627"/>
            <a:ext cx="5741138" cy="4053243"/>
          </a:xfrm>
          <a:prstGeom prst="rect">
            <a:avLst/>
          </a:prstGeom>
        </p:spPr>
      </p:pic>
      <p:pic>
        <p:nvPicPr>
          <p:cNvPr id="11" name="Image 10" descr="Une image contenant personne, homme, habits, complet&#10;&#10;Description générée automatiquement">
            <a:extLst>
              <a:ext uri="{FF2B5EF4-FFF2-40B4-BE49-F238E27FC236}">
                <a16:creationId xmlns:a16="http://schemas.microsoft.com/office/drawing/2014/main" id="{E9BDCAFD-587E-46DD-AB1D-4E86B11C8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" y="291620"/>
            <a:ext cx="5581650" cy="39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ersonne, groupe, debout, gens&#10;&#10;Description générée automatiquement">
            <a:extLst>
              <a:ext uri="{FF2B5EF4-FFF2-40B4-BE49-F238E27FC236}">
                <a16:creationId xmlns:a16="http://schemas.microsoft.com/office/drawing/2014/main" id="{B128FB2C-64EC-4A7C-88F0-A1B89E8A6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7" y="771525"/>
            <a:ext cx="76676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62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oupe, gens, debout, femme&#10;&#10;Description générée automatiquement">
            <a:extLst>
              <a:ext uri="{FF2B5EF4-FFF2-40B4-BE49-F238E27FC236}">
                <a16:creationId xmlns:a16="http://schemas.microsoft.com/office/drawing/2014/main" id="{241D1803-C213-4F6D-8A6B-E4A19AF9E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" y="160484"/>
            <a:ext cx="6905625" cy="3857625"/>
          </a:xfrm>
          <a:prstGeom prst="rect">
            <a:avLst/>
          </a:prstGeom>
        </p:spPr>
      </p:pic>
      <p:pic>
        <p:nvPicPr>
          <p:cNvPr id="15" name="Image 14" descr="Une image contenant bateau, eau, extérieur, navire&#10;&#10;Description générée automatiquement">
            <a:extLst>
              <a:ext uri="{FF2B5EF4-FFF2-40B4-BE49-F238E27FC236}">
                <a16:creationId xmlns:a16="http://schemas.microsoft.com/office/drawing/2014/main" id="{3DD2CADA-E03B-43B1-A683-471C27FAE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21" y="0"/>
            <a:ext cx="499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abits, cravate, complet, homme&#10;&#10;Description générée automatiquement">
            <a:extLst>
              <a:ext uri="{FF2B5EF4-FFF2-40B4-BE49-F238E27FC236}">
                <a16:creationId xmlns:a16="http://schemas.microsoft.com/office/drawing/2014/main" id="{D777781D-4CB1-4BC9-B1C4-273364312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4549"/>
            <a:ext cx="838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68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habits, complet, photo&#10;&#10;Description générée automatiquement">
            <a:extLst>
              <a:ext uri="{FF2B5EF4-FFF2-40B4-BE49-F238E27FC236}">
                <a16:creationId xmlns:a16="http://schemas.microsoft.com/office/drawing/2014/main" id="{E4C13208-5EB3-4AF3-BAF1-5A4A0A208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374650"/>
            <a:ext cx="86360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68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ammifère, cheval, extérieur, eau&#10;&#10;Description générée automatiquement">
            <a:extLst>
              <a:ext uri="{FF2B5EF4-FFF2-40B4-BE49-F238E27FC236}">
                <a16:creationId xmlns:a16="http://schemas.microsoft.com/office/drawing/2014/main" id="{A2E9ECD8-7FDB-4370-B132-8BEC2EA54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187450"/>
            <a:ext cx="6350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91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hoto, différent, femme&#10;&#10;Description générée automatiquement">
            <a:extLst>
              <a:ext uri="{FF2B5EF4-FFF2-40B4-BE49-F238E27FC236}">
                <a16:creationId xmlns:a16="http://schemas.microsoft.com/office/drawing/2014/main" id="{855F7A03-E467-47EC-BE8B-EB93CBE93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3" y="0"/>
            <a:ext cx="4584735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9BA8BC0-9644-4151-A282-7AF492AA6652}"/>
              </a:ext>
            </a:extLst>
          </p:cNvPr>
          <p:cNvSpPr txBox="1"/>
          <p:nvPr/>
        </p:nvSpPr>
        <p:spPr>
          <a:xfrm>
            <a:off x="5146158" y="361507"/>
            <a:ext cx="67296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images qui font polémique sur les réseaux sociaux:</a:t>
            </a:r>
          </a:p>
          <a:p>
            <a:r>
              <a:rPr lang="fr-FR" dirty="0"/>
              <a:t>• La première image fait référence à la pédophilie dans le Vatican.</a:t>
            </a:r>
          </a:p>
          <a:p>
            <a:r>
              <a:rPr lang="fr-FR" dirty="0"/>
              <a:t>• La deuxième image fait référence au tourisme sexuel impliquant des enfants en Thaïlande.</a:t>
            </a:r>
          </a:p>
          <a:p>
            <a:r>
              <a:rPr lang="fr-FR" dirty="0"/>
              <a:t>• La troisième image fait référence à la guerre en Syrie.</a:t>
            </a:r>
          </a:p>
          <a:p>
            <a:r>
              <a:rPr lang="fr-FR" dirty="0"/>
              <a:t>• La quatrième image fait référence au trafic d'organes sur le marché noir où les premières victimes sont les enfants des pays les plus pauvres.</a:t>
            </a:r>
          </a:p>
          <a:p>
            <a:r>
              <a:rPr lang="fr-FR" dirty="0"/>
              <a:t>• La cinquième image fait référence aux armes gratuites aux États-Unis.</a:t>
            </a:r>
          </a:p>
          <a:p>
            <a:r>
              <a:rPr lang="fr-FR" dirty="0"/>
              <a:t>• Enfin, la sixième image fait référence à l'obésité causée par les grandes entreprises de restauration rapide chez les enfants du collectionneur ciel monde.</a:t>
            </a:r>
          </a:p>
        </p:txBody>
      </p:sp>
    </p:spTree>
    <p:extLst>
      <p:ext uri="{BB962C8B-B14F-4D97-AF65-F5344CB8AC3E}">
        <p14:creationId xmlns:p14="http://schemas.microsoft.com/office/powerpoint/2010/main" val="9334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8EA08E4-7947-4735-B9AA-2A2839C25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9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intérieur, assis, homme&#10;&#10;Description générée automatiquement">
            <a:extLst>
              <a:ext uri="{FF2B5EF4-FFF2-40B4-BE49-F238E27FC236}">
                <a16:creationId xmlns:a16="http://schemas.microsoft.com/office/drawing/2014/main" id="{0F533CE7-08F8-4A82-9A62-9005F2163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908050"/>
            <a:ext cx="79502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45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photo, homme&#10;&#10;Description générée automatiquement">
            <a:extLst>
              <a:ext uri="{FF2B5EF4-FFF2-40B4-BE49-F238E27FC236}">
                <a16:creationId xmlns:a16="http://schemas.microsoft.com/office/drawing/2014/main" id="{677DC3F5-4D44-47EE-9C37-CECF4216D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2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6E15D1-5F4C-4973-BFB7-CBDF3F58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24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0E2FD8-D0D0-4311-9069-96FF8150F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4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E36D15-B302-4578-AC7C-6A06B3524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5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BC90B95-2876-45DE-AF46-663AE76E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92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C44B9B-76DE-4231-94D5-ABC87743D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79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0FA2C08-02E7-4369-8B94-F457BCDE7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2" y="520331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68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2F62D0-3DAD-4D53-92CE-4F4FE10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7" y="170121"/>
            <a:ext cx="11587125" cy="65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91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D36C34-9A6E-40FD-AD8C-BF6B4094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34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C215F7-78B9-4F3B-9D71-EC1D923E1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9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homme, signe, rue&#10;&#10;Description générée automatiquement">
            <a:extLst>
              <a:ext uri="{FF2B5EF4-FFF2-40B4-BE49-F238E27FC236}">
                <a16:creationId xmlns:a16="http://schemas.microsoft.com/office/drawing/2014/main" id="{F7B2EF4D-1BA7-49A3-9632-387F9631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2" y="155572"/>
            <a:ext cx="2438772" cy="2438772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39C6F3-C705-49C7-A6EF-5F0E8F221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42" y="0"/>
            <a:ext cx="9144000" cy="6858000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E6F38E-7281-4247-8E2B-3C3C690A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" y="3274828"/>
            <a:ext cx="2548742" cy="32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68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AE49CF-9665-4CB7-B5A0-926002151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05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0434DA-E3CC-46A5-8115-D67803AB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54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6B45489-1F46-4A72-ADDC-DA0284888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5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4F4DE3C-377D-4A51-8B9A-DE22AC8D9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EE2FE2E-32C7-4ACB-A733-E479128BD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3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BEFB8A0-90D2-4F48-9052-55DE145C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43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0C08A32-4B5D-419D-B226-CEDCF9710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8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B586D5-1869-47D4-ACAE-B641EDFD13D3}"/>
              </a:ext>
            </a:extLst>
          </p:cNvPr>
          <p:cNvSpPr txBox="1"/>
          <p:nvPr/>
        </p:nvSpPr>
        <p:spPr>
          <a:xfrm>
            <a:off x="340242" y="393405"/>
            <a:ext cx="11461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Bibliographie</a:t>
            </a:r>
          </a:p>
          <a:p>
            <a:endParaRPr lang="fr-FR" dirty="0"/>
          </a:p>
          <a:p>
            <a:r>
              <a:rPr lang="fr-FR" dirty="0"/>
              <a:t>Stratégie de communication de Benetton, </a:t>
            </a:r>
            <a:r>
              <a:rPr lang="fr-FR" dirty="0">
                <a:hlinkClick r:id="rId2"/>
              </a:rPr>
              <a:t>https://pt2.slideshare.net/pakizegumus/communication-benetton/7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71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homme, personne, cravate, intérieur&#10;&#10;Description générée automatiquement">
            <a:extLst>
              <a:ext uri="{FF2B5EF4-FFF2-40B4-BE49-F238E27FC236}">
                <a16:creationId xmlns:a16="http://schemas.microsoft.com/office/drawing/2014/main" id="{AFE68E2C-B8F3-4FFF-9991-EA346DACA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5" y="0"/>
            <a:ext cx="5275385" cy="6858000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DA2606A7-0EA8-456C-8184-75878A5EA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89" y="0"/>
            <a:ext cx="484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8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&#10;&#10;Description générée automatiquement">
            <a:extLst>
              <a:ext uri="{FF2B5EF4-FFF2-40B4-BE49-F238E27FC236}">
                <a16:creationId xmlns:a16="http://schemas.microsoft.com/office/drawing/2014/main" id="{34870E92-C98A-4659-896E-DD94551FD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1" y="231322"/>
            <a:ext cx="3657600" cy="2567635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2E8569C-E309-48E6-A02A-D659D85B3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07" y="362392"/>
            <a:ext cx="3295761" cy="22213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957DFD-9A16-442E-8E05-3D20DCBB8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48" y="231322"/>
            <a:ext cx="3487480" cy="267664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9EE5745-EE78-485E-8AA4-59B162D71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13" y="2858989"/>
            <a:ext cx="5611111" cy="39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F44932-6FD3-4A9B-91BC-AD1D2E9F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grenouille, assis, pose, tenant&#10;&#10;Description générée automatiquement">
            <a:extLst>
              <a:ext uri="{FF2B5EF4-FFF2-40B4-BE49-F238E27FC236}">
                <a16:creationId xmlns:a16="http://schemas.microsoft.com/office/drawing/2014/main" id="{03CDFA11-817F-486C-959A-72FA0D6BA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925"/>
            <a:ext cx="118872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assis, enfant, jeune&#10;&#10;Description générée automatiquement">
            <a:extLst>
              <a:ext uri="{FF2B5EF4-FFF2-40B4-BE49-F238E27FC236}">
                <a16:creationId xmlns:a16="http://schemas.microsoft.com/office/drawing/2014/main" id="{850A1D55-B21B-4E8B-9244-47AEAA3AA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165941"/>
            <a:ext cx="6667500" cy="4610100"/>
          </a:xfrm>
          <a:prstGeom prst="rect">
            <a:avLst/>
          </a:prstGeom>
        </p:spPr>
      </p:pic>
      <p:pic>
        <p:nvPicPr>
          <p:cNvPr id="6" name="Image 5" descr="Une image contenant personne, intérieur, homme, assis&#10;&#10;Description générée automatiquement">
            <a:extLst>
              <a:ext uri="{FF2B5EF4-FFF2-40B4-BE49-F238E27FC236}">
                <a16:creationId xmlns:a16="http://schemas.microsoft.com/office/drawing/2014/main" id="{13DAEDBA-EAF3-4C3E-A646-E53E9D533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39454"/>
            <a:ext cx="58769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9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155</Words>
  <Application>Microsoft Office PowerPoint</Application>
  <PresentationFormat>Grand écran</PresentationFormat>
  <Paragraphs>16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LISAN</dc:creator>
  <cp:lastModifiedBy>Benjamin LISAN</cp:lastModifiedBy>
  <cp:revision>58</cp:revision>
  <dcterms:created xsi:type="dcterms:W3CDTF">2020-11-17T09:35:15Z</dcterms:created>
  <dcterms:modified xsi:type="dcterms:W3CDTF">2020-11-19T16:19:36Z</dcterms:modified>
</cp:coreProperties>
</file>