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92" d="100"/>
          <a:sy n="92" d="100"/>
        </p:scale>
        <p:origin x="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11/26/2020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16983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528845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11/26/2020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65703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11/26/2020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0601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11/26/2020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152671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78668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7146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227705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26219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11/26/2020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3696015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11/26/2020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135161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11/26/2020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‹N°›</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1913139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14" r:id="rId4"/>
    <p:sldLayoutId id="2147483715" r:id="rId5"/>
    <p:sldLayoutId id="2147483720" r:id="rId6"/>
    <p:sldLayoutId id="2147483716" r:id="rId7"/>
    <p:sldLayoutId id="2147483717" r:id="rId8"/>
    <p:sldLayoutId id="2147483718" r:id="rId9"/>
    <p:sldLayoutId id="2147483719" r:id="rId10"/>
    <p:sldLayoutId id="2147483721"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www.byline.com/column/67/article/196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fr.wikipedia.org/wiki/Universit%C3%A9_de_Manchester" TargetMode="External"/><Relationship Id="rId3" Type="http://schemas.openxmlformats.org/officeDocument/2006/relationships/hyperlink" Target="https://fr.wikipedia.org/wiki/N%C3%A9ologisme" TargetMode="External"/><Relationship Id="rId7" Type="http://schemas.openxmlformats.org/officeDocument/2006/relationships/hyperlink" Target="https://fr.wikipedia.org/wiki/Hasard"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fr.wikipedia.org/wiki/D%C3%A9terminisme_historique" TargetMode="External"/><Relationship Id="rId5" Type="http://schemas.openxmlformats.org/officeDocument/2006/relationships/hyperlink" Target="https://fr.wikipedia.org/wiki/Hypoth%C3%A8se" TargetMode="External"/><Relationship Id="rId4" Type="http://schemas.openxmlformats.org/officeDocument/2006/relationships/hyperlink" Target="https://fr.wikipedia.org/wiki/Karl_Popper" TargetMode="External"/><Relationship Id="rId9" Type="http://schemas.openxmlformats.org/officeDocument/2006/relationships/hyperlink" Target="https://fr.wikipedia.org/wiki/Th%C3%A9orie_du_complot#cite_note-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sp>
        <p:nvSpPr>
          <p:cNvPr id="10" name="ZoneTexte 9">
            <a:extLst>
              <a:ext uri="{FF2B5EF4-FFF2-40B4-BE49-F238E27FC236}">
                <a16:creationId xmlns:a16="http://schemas.microsoft.com/office/drawing/2014/main" id="{587AF53A-AF52-4080-A7CA-244CEE70EB26}"/>
              </a:ext>
            </a:extLst>
          </p:cNvPr>
          <p:cNvSpPr txBox="1"/>
          <p:nvPr/>
        </p:nvSpPr>
        <p:spPr>
          <a:xfrm>
            <a:off x="882502" y="453643"/>
            <a:ext cx="9824484" cy="2123658"/>
          </a:xfrm>
          <a:prstGeom prst="rect">
            <a:avLst/>
          </a:prstGeom>
          <a:noFill/>
        </p:spPr>
        <p:txBody>
          <a:bodyPr wrap="square">
            <a:spAutoFit/>
          </a:bodyPr>
          <a:lstStyle/>
          <a:p>
            <a:pPr algn="ctr"/>
            <a:r>
              <a:rPr lang="fr-FR" sz="4400" b="1" dirty="0"/>
              <a:t>Cambridge </a:t>
            </a:r>
            <a:r>
              <a:rPr lang="fr-FR" sz="4400" b="1" dirty="0" err="1"/>
              <a:t>Analytica</a:t>
            </a:r>
            <a:r>
              <a:rPr lang="fr-FR" sz="4400" b="1" dirty="0"/>
              <a:t> comme un excellent exemple de manipulation de la prise de décision démocratiqu</a:t>
            </a:r>
            <a:r>
              <a:rPr lang="fr-FR" sz="4400" dirty="0"/>
              <a:t>e</a:t>
            </a:r>
          </a:p>
        </p:txBody>
      </p:sp>
      <p:pic>
        <p:nvPicPr>
          <p:cNvPr id="6" name="Image 5">
            <a:extLst>
              <a:ext uri="{FF2B5EF4-FFF2-40B4-BE49-F238E27FC236}">
                <a16:creationId xmlns:a16="http://schemas.microsoft.com/office/drawing/2014/main" id="{1EFCEEBA-DD7D-4F51-9C6E-126DD7DE8965}"/>
              </a:ext>
            </a:extLst>
          </p:cNvPr>
          <p:cNvPicPr>
            <a:picLocks noChangeAspect="1"/>
          </p:cNvPicPr>
          <p:nvPr/>
        </p:nvPicPr>
        <p:blipFill>
          <a:blip r:embed="rId3"/>
          <a:stretch>
            <a:fillRect/>
          </a:stretch>
        </p:blipFill>
        <p:spPr>
          <a:xfrm>
            <a:off x="2840762" y="2621204"/>
            <a:ext cx="6096000" cy="1981200"/>
          </a:xfrm>
          <a:prstGeom prst="rect">
            <a:avLst/>
          </a:prstGeom>
        </p:spPr>
      </p:pic>
      <p:sp>
        <p:nvSpPr>
          <p:cNvPr id="12" name="ZoneTexte 11">
            <a:extLst>
              <a:ext uri="{FF2B5EF4-FFF2-40B4-BE49-F238E27FC236}">
                <a16:creationId xmlns:a16="http://schemas.microsoft.com/office/drawing/2014/main" id="{AD075CAD-16F8-4D58-A0C5-AB8813FE2B16}"/>
              </a:ext>
            </a:extLst>
          </p:cNvPr>
          <p:cNvSpPr txBox="1"/>
          <p:nvPr/>
        </p:nvSpPr>
        <p:spPr>
          <a:xfrm>
            <a:off x="2298194" y="4822523"/>
            <a:ext cx="6638568" cy="923330"/>
          </a:xfrm>
          <a:prstGeom prst="rect">
            <a:avLst/>
          </a:prstGeom>
          <a:noFill/>
        </p:spPr>
        <p:txBody>
          <a:bodyPr wrap="square">
            <a:spAutoFit/>
          </a:bodyPr>
          <a:lstStyle/>
          <a:p>
            <a:pPr algn="ctr"/>
            <a:r>
              <a:rPr lang="fr-FR" sz="1800" b="0" i="0" u="none" strike="noStrike" baseline="0" dirty="0">
                <a:solidFill>
                  <a:srgbClr val="595959"/>
                </a:solidFill>
                <a:latin typeface="Calibri" panose="020F0502020204030204" pitchFamily="34" charset="0"/>
              </a:rPr>
              <a:t>Anna Vollmer</a:t>
            </a:r>
          </a:p>
          <a:p>
            <a:pPr algn="ctr"/>
            <a:r>
              <a:rPr lang="en-US" b="0" i="0" dirty="0">
                <a:solidFill>
                  <a:srgbClr val="3B3835"/>
                </a:solidFill>
                <a:effectLst/>
                <a:latin typeface="Helvetica Neue"/>
              </a:rPr>
              <a:t> Source:  </a:t>
            </a:r>
            <a:r>
              <a:rPr lang="en-US" b="0" i="0" dirty="0">
                <a:solidFill>
                  <a:srgbClr val="3B3835"/>
                </a:solidFill>
                <a:effectLst/>
                <a:latin typeface="Helvetica Neue"/>
                <a:hlinkClick r:id="rId4"/>
              </a:rPr>
              <a:t>https://www.byline.com/column/67/article/1960  </a:t>
            </a:r>
            <a:r>
              <a:rPr lang="en-US" b="0" i="0" dirty="0">
                <a:solidFill>
                  <a:srgbClr val="3B3835"/>
                </a:solidFill>
                <a:effectLst/>
                <a:latin typeface="Helvetica Neue"/>
              </a:rPr>
              <a:t>Transatlantic Symposium:  The  Future  of Democratic  Cultures</a:t>
            </a:r>
            <a:endParaRPr lang="fr-FR" dirty="0"/>
          </a:p>
        </p:txBody>
      </p:sp>
    </p:spTree>
    <p:extLst>
      <p:ext uri="{BB962C8B-B14F-4D97-AF65-F5344CB8AC3E}">
        <p14:creationId xmlns:p14="http://schemas.microsoft.com/office/powerpoint/2010/main" val="4018923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2" name="Image 1">
            <a:extLst>
              <a:ext uri="{FF2B5EF4-FFF2-40B4-BE49-F238E27FC236}">
                <a16:creationId xmlns:a16="http://schemas.microsoft.com/office/drawing/2014/main" id="{1B2B6C32-0756-4337-B8C5-4BBB2425D88A}"/>
              </a:ext>
            </a:extLst>
          </p:cNvPr>
          <p:cNvPicPr>
            <a:picLocks noChangeAspect="1"/>
          </p:cNvPicPr>
          <p:nvPr/>
        </p:nvPicPr>
        <p:blipFill>
          <a:blip r:embed="rId3"/>
          <a:stretch>
            <a:fillRect/>
          </a:stretch>
        </p:blipFill>
        <p:spPr>
          <a:xfrm>
            <a:off x="3675301" y="1180204"/>
            <a:ext cx="8516679" cy="5677786"/>
          </a:xfrm>
          <a:prstGeom prst="rect">
            <a:avLst/>
          </a:prstGeom>
        </p:spPr>
      </p:pic>
      <p:sp>
        <p:nvSpPr>
          <p:cNvPr id="3" name="ZoneTexte 2">
            <a:extLst>
              <a:ext uri="{FF2B5EF4-FFF2-40B4-BE49-F238E27FC236}">
                <a16:creationId xmlns:a16="http://schemas.microsoft.com/office/drawing/2014/main" id="{D2D1026B-A202-4D9E-9130-94CC0CB565CB}"/>
              </a:ext>
            </a:extLst>
          </p:cNvPr>
          <p:cNvSpPr txBox="1"/>
          <p:nvPr/>
        </p:nvSpPr>
        <p:spPr>
          <a:xfrm>
            <a:off x="0" y="127591"/>
            <a:ext cx="3593805" cy="6001643"/>
          </a:xfrm>
          <a:prstGeom prst="rect">
            <a:avLst/>
          </a:prstGeom>
          <a:noFill/>
        </p:spPr>
        <p:txBody>
          <a:bodyPr wrap="square" rtlCol="0">
            <a:spAutoFit/>
          </a:bodyPr>
          <a:lstStyle/>
          <a:p>
            <a:r>
              <a:rPr lang="fr-FR" sz="2400" dirty="0"/>
              <a:t>Menaces de l'OPM contre la démocratie :</a:t>
            </a:r>
          </a:p>
          <a:p>
            <a:r>
              <a:rPr lang="fr-FR" sz="2400" dirty="0"/>
              <a:t>• Manipulation des électeurs</a:t>
            </a:r>
          </a:p>
          <a:p>
            <a:r>
              <a:rPr lang="fr-FR" sz="2400" dirty="0"/>
              <a:t>• Pourrait conduire à une perception biaisée des priorités d’un parti</a:t>
            </a:r>
          </a:p>
          <a:p>
            <a:r>
              <a:rPr lang="fr-FR" sz="2400" dirty="0"/>
              <a:t>• Suppression de la participation électorale</a:t>
            </a:r>
          </a:p>
          <a:p>
            <a:r>
              <a:rPr lang="fr-FR" sz="2400" dirty="0"/>
              <a:t>• OPM coûte cher -&gt; difficulté pour les petits partis d'être compétitifs au niveau national</a:t>
            </a:r>
          </a:p>
          <a:p>
            <a:r>
              <a:rPr lang="fr-FR" sz="2400" dirty="0"/>
              <a:t>• Puissance croissante des intermédiaires numériques </a:t>
            </a:r>
          </a:p>
        </p:txBody>
      </p:sp>
    </p:spTree>
    <p:extLst>
      <p:ext uri="{BB962C8B-B14F-4D97-AF65-F5344CB8AC3E}">
        <p14:creationId xmlns:p14="http://schemas.microsoft.com/office/powerpoint/2010/main" val="1041394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2" name="Image 1">
            <a:extLst>
              <a:ext uri="{FF2B5EF4-FFF2-40B4-BE49-F238E27FC236}">
                <a16:creationId xmlns:a16="http://schemas.microsoft.com/office/drawing/2014/main" id="{CEAE43EB-FFE5-4CB8-9DF2-E00E0A002EC7}"/>
              </a:ext>
            </a:extLst>
          </p:cNvPr>
          <p:cNvPicPr>
            <a:picLocks noChangeAspect="1"/>
          </p:cNvPicPr>
          <p:nvPr/>
        </p:nvPicPr>
        <p:blipFill>
          <a:blip r:embed="rId3"/>
          <a:stretch>
            <a:fillRect/>
          </a:stretch>
        </p:blipFill>
        <p:spPr>
          <a:xfrm>
            <a:off x="336512" y="0"/>
            <a:ext cx="4107541" cy="2445488"/>
          </a:xfrm>
          <a:prstGeom prst="rect">
            <a:avLst/>
          </a:prstGeom>
        </p:spPr>
      </p:pic>
      <p:sp>
        <p:nvSpPr>
          <p:cNvPr id="3" name="ZoneTexte 2">
            <a:extLst>
              <a:ext uri="{FF2B5EF4-FFF2-40B4-BE49-F238E27FC236}">
                <a16:creationId xmlns:a16="http://schemas.microsoft.com/office/drawing/2014/main" id="{3884A95C-B963-4820-804E-259721404C32}"/>
              </a:ext>
            </a:extLst>
          </p:cNvPr>
          <p:cNvSpPr txBox="1"/>
          <p:nvPr/>
        </p:nvSpPr>
        <p:spPr>
          <a:xfrm>
            <a:off x="4444053" y="106326"/>
            <a:ext cx="7666431" cy="6001643"/>
          </a:xfrm>
          <a:prstGeom prst="rect">
            <a:avLst/>
          </a:prstGeom>
          <a:noFill/>
        </p:spPr>
        <p:txBody>
          <a:bodyPr wrap="square" rtlCol="0">
            <a:spAutoFit/>
          </a:bodyPr>
          <a:lstStyle/>
          <a:p>
            <a:r>
              <a:rPr lang="fr-FR" sz="3200" dirty="0"/>
              <a:t>«Stratégies d'adaptation» possibles</a:t>
            </a:r>
          </a:p>
          <a:p>
            <a:r>
              <a:rPr lang="fr-FR" sz="3200" dirty="0"/>
              <a:t>• Cours obligatoires d'alphabétisation numérique</a:t>
            </a:r>
          </a:p>
          <a:p>
            <a:r>
              <a:rPr lang="fr-FR" sz="3200" dirty="0"/>
              <a:t>• Interdire aux entreprises de collecter et de vendre les données des utilisateurs</a:t>
            </a:r>
          </a:p>
          <a:p>
            <a:r>
              <a:rPr lang="fr-FR" sz="3200" dirty="0"/>
              <a:t>• Action législative et mesures punitives contre les parties qui utilisent des publicités fausses ou trompeuses</a:t>
            </a:r>
          </a:p>
          <a:p>
            <a:r>
              <a:rPr lang="fr-FR" sz="3200" dirty="0"/>
              <a:t>• Exigences de transparence accrues</a:t>
            </a:r>
          </a:p>
          <a:p>
            <a:r>
              <a:rPr lang="fr-FR" sz="3200" dirty="0"/>
              <a:t>• Base de données publique</a:t>
            </a:r>
          </a:p>
          <a:p>
            <a:r>
              <a:rPr lang="fr-FR" sz="3200" dirty="0"/>
              <a:t>• Pensez à supprimer Facebook (ou limitez ce que vous partagez en ligne)</a:t>
            </a:r>
          </a:p>
        </p:txBody>
      </p:sp>
    </p:spTree>
    <p:extLst>
      <p:ext uri="{BB962C8B-B14F-4D97-AF65-F5344CB8AC3E}">
        <p14:creationId xmlns:p14="http://schemas.microsoft.com/office/powerpoint/2010/main" val="2229554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2" name="Image 1">
            <a:extLst>
              <a:ext uri="{FF2B5EF4-FFF2-40B4-BE49-F238E27FC236}">
                <a16:creationId xmlns:a16="http://schemas.microsoft.com/office/drawing/2014/main" id="{90F406BF-56FE-4455-9F42-9CF0D9AC3B63}"/>
              </a:ext>
            </a:extLst>
          </p:cNvPr>
          <p:cNvPicPr>
            <a:picLocks noChangeAspect="1"/>
          </p:cNvPicPr>
          <p:nvPr/>
        </p:nvPicPr>
        <p:blipFill>
          <a:blip r:embed="rId3"/>
          <a:stretch>
            <a:fillRect/>
          </a:stretch>
        </p:blipFill>
        <p:spPr>
          <a:xfrm>
            <a:off x="5122528" y="2881423"/>
            <a:ext cx="7069452" cy="3976567"/>
          </a:xfrm>
          <a:prstGeom prst="rect">
            <a:avLst/>
          </a:prstGeom>
        </p:spPr>
      </p:pic>
      <p:sp>
        <p:nvSpPr>
          <p:cNvPr id="3" name="ZoneTexte 2">
            <a:extLst>
              <a:ext uri="{FF2B5EF4-FFF2-40B4-BE49-F238E27FC236}">
                <a16:creationId xmlns:a16="http://schemas.microsoft.com/office/drawing/2014/main" id="{174D65B7-7E4E-43F7-B66A-E7CF3499D898}"/>
              </a:ext>
            </a:extLst>
          </p:cNvPr>
          <p:cNvSpPr txBox="1"/>
          <p:nvPr/>
        </p:nvSpPr>
        <p:spPr>
          <a:xfrm>
            <a:off x="446514" y="191538"/>
            <a:ext cx="11632072" cy="3046988"/>
          </a:xfrm>
          <a:prstGeom prst="rect">
            <a:avLst/>
          </a:prstGeom>
          <a:noFill/>
        </p:spPr>
        <p:txBody>
          <a:bodyPr wrap="square" rtlCol="0">
            <a:spAutoFit/>
          </a:bodyPr>
          <a:lstStyle/>
          <a:p>
            <a:r>
              <a:rPr lang="fr-FR" sz="2400" b="1" dirty="0"/>
              <a:t>Conclusion</a:t>
            </a:r>
          </a:p>
          <a:p>
            <a:r>
              <a:rPr lang="fr-FR" sz="2400" b="1" dirty="0"/>
              <a:t>• Des méthodes comme la psychographie et l'OPM constituent une menace pour la démocratie</a:t>
            </a:r>
          </a:p>
          <a:p>
            <a:r>
              <a:rPr lang="fr-FR" sz="2400" b="1" dirty="0"/>
              <a:t>• Le marché de la publicité politique en ligne doit être réglementé</a:t>
            </a:r>
          </a:p>
          <a:p>
            <a:r>
              <a:rPr lang="fr-FR" sz="2400" b="1" dirty="0"/>
              <a:t>• GDPR -&gt; aller dans la bonne direction</a:t>
            </a:r>
          </a:p>
          <a:p>
            <a:r>
              <a:rPr lang="fr-FR" sz="2400" b="1" dirty="0"/>
              <a:t>• La sensibilisation aux menaces du Big Data doit être accrue</a:t>
            </a:r>
          </a:p>
          <a:p>
            <a:r>
              <a:rPr lang="fr-FR" sz="2400" b="1" dirty="0"/>
              <a:t>• Les entreprises de médias sociaux et les partis politiques doivent être tenus responsables</a:t>
            </a:r>
          </a:p>
        </p:txBody>
      </p:sp>
    </p:spTree>
    <p:extLst>
      <p:ext uri="{BB962C8B-B14F-4D97-AF65-F5344CB8AC3E}">
        <p14:creationId xmlns:p14="http://schemas.microsoft.com/office/powerpoint/2010/main" val="3325391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2" name="Image 1">
            <a:extLst>
              <a:ext uri="{FF2B5EF4-FFF2-40B4-BE49-F238E27FC236}">
                <a16:creationId xmlns:a16="http://schemas.microsoft.com/office/drawing/2014/main" id="{BD1193A0-83FA-49C3-83AB-42B762CBEC68}"/>
              </a:ext>
            </a:extLst>
          </p:cNvPr>
          <p:cNvPicPr>
            <a:picLocks noChangeAspect="1"/>
          </p:cNvPicPr>
          <p:nvPr/>
        </p:nvPicPr>
        <p:blipFill>
          <a:blip r:embed="rId3"/>
          <a:stretch>
            <a:fillRect/>
          </a:stretch>
        </p:blipFill>
        <p:spPr>
          <a:xfrm>
            <a:off x="8378455" y="4628166"/>
            <a:ext cx="3669271" cy="2063965"/>
          </a:xfrm>
          <a:prstGeom prst="rect">
            <a:avLst/>
          </a:prstGeom>
        </p:spPr>
      </p:pic>
      <p:sp>
        <p:nvSpPr>
          <p:cNvPr id="3" name="ZoneTexte 2">
            <a:extLst>
              <a:ext uri="{FF2B5EF4-FFF2-40B4-BE49-F238E27FC236}">
                <a16:creationId xmlns:a16="http://schemas.microsoft.com/office/drawing/2014/main" id="{41ECA34C-E01D-445A-9A98-1D94DF8756BD}"/>
              </a:ext>
            </a:extLst>
          </p:cNvPr>
          <p:cNvSpPr txBox="1"/>
          <p:nvPr/>
        </p:nvSpPr>
        <p:spPr>
          <a:xfrm>
            <a:off x="116958" y="170121"/>
            <a:ext cx="11844670" cy="4401205"/>
          </a:xfrm>
          <a:prstGeom prst="rect">
            <a:avLst/>
          </a:prstGeom>
          <a:noFill/>
        </p:spPr>
        <p:txBody>
          <a:bodyPr wrap="square" rtlCol="0">
            <a:spAutoFit/>
          </a:bodyPr>
          <a:lstStyle/>
          <a:p>
            <a:pPr algn="just"/>
            <a:r>
              <a:rPr lang="fr-FR" sz="1400" b="0" i="0" dirty="0">
                <a:effectLst/>
                <a:latin typeface="Helvetica Neue"/>
              </a:rPr>
              <a:t>Bibliography • </a:t>
            </a:r>
            <a:r>
              <a:rPr lang="fr-FR" sz="1400" b="0" i="0" dirty="0" err="1">
                <a:effectLst/>
                <a:latin typeface="Helvetica Neue"/>
              </a:rPr>
              <a:t>Cadwalladr</a:t>
            </a:r>
            <a:r>
              <a:rPr lang="fr-FR" sz="1400" b="0" i="0" dirty="0">
                <a:effectLst/>
                <a:latin typeface="Helvetica Neue"/>
              </a:rPr>
              <a:t>, Carole. “The Great British Brexit </a:t>
            </a:r>
            <a:r>
              <a:rPr lang="fr-FR" sz="1400" b="0" i="0" dirty="0" err="1">
                <a:effectLst/>
                <a:latin typeface="Helvetica Neue"/>
              </a:rPr>
              <a:t>Robbery</a:t>
            </a:r>
            <a:r>
              <a:rPr lang="fr-FR" sz="1400" b="0" i="0" dirty="0">
                <a:effectLst/>
                <a:latin typeface="Helvetica Neue"/>
              </a:rPr>
              <a:t>: How </a:t>
            </a:r>
            <a:r>
              <a:rPr lang="fr-FR" sz="1400" b="0" i="0" dirty="0" err="1">
                <a:effectLst/>
                <a:latin typeface="Helvetica Neue"/>
              </a:rPr>
              <a:t>our</a:t>
            </a:r>
            <a:r>
              <a:rPr lang="fr-FR" sz="1400" b="0" i="0" dirty="0">
                <a:effectLst/>
                <a:latin typeface="Helvetica Neue"/>
              </a:rPr>
              <a:t> </a:t>
            </a:r>
            <a:r>
              <a:rPr lang="fr-FR" sz="1400" b="0" i="0" dirty="0" err="1">
                <a:effectLst/>
                <a:latin typeface="Helvetica Neue"/>
              </a:rPr>
              <a:t>Democracy</a:t>
            </a:r>
            <a:r>
              <a:rPr lang="fr-FR" sz="1400" b="0" i="0" dirty="0">
                <a:effectLst/>
                <a:latin typeface="Helvetica Neue"/>
              </a:rPr>
              <a:t> </a:t>
            </a:r>
            <a:r>
              <a:rPr lang="fr-FR" sz="1400" b="0" i="0" dirty="0" err="1">
                <a:effectLst/>
                <a:latin typeface="Helvetica Neue"/>
              </a:rPr>
              <a:t>was</a:t>
            </a:r>
            <a:r>
              <a:rPr lang="fr-FR" sz="1400" b="0" i="0" dirty="0">
                <a:effectLst/>
                <a:latin typeface="Helvetica Neue"/>
              </a:rPr>
              <a:t> </a:t>
            </a:r>
            <a:r>
              <a:rPr lang="fr-FR" sz="1400" b="0" i="0" dirty="0" err="1">
                <a:effectLst/>
                <a:latin typeface="Helvetica Neue"/>
              </a:rPr>
              <a:t>Hijacked</a:t>
            </a:r>
            <a:r>
              <a:rPr lang="fr-FR" sz="1400" b="0" i="0" dirty="0">
                <a:effectLst/>
                <a:latin typeface="Helvetica Neue"/>
              </a:rPr>
              <a:t>.” The Guardian, 7 May 2017. www.theguardian.com/</a:t>
            </a:r>
            <a:r>
              <a:rPr lang="fr-FR" sz="1400" b="0" i="0" dirty="0" err="1">
                <a:effectLst/>
                <a:latin typeface="Helvetica Neue"/>
              </a:rPr>
              <a:t>technology</a:t>
            </a:r>
            <a:r>
              <a:rPr lang="fr-FR" sz="1400" b="0" i="0" dirty="0">
                <a:effectLst/>
                <a:latin typeface="Helvetica Neue"/>
              </a:rPr>
              <a:t>/2017/may/07/the-­‐</a:t>
            </a:r>
            <a:r>
              <a:rPr lang="fr-FR" sz="1400" b="0" i="0" dirty="0" err="1">
                <a:effectLst/>
                <a:latin typeface="Helvetica Neue"/>
              </a:rPr>
              <a:t>great</a:t>
            </a:r>
            <a:r>
              <a:rPr lang="fr-FR" sz="1400" b="0" i="0" dirty="0">
                <a:effectLst/>
                <a:latin typeface="Helvetica Neue"/>
              </a:rPr>
              <a:t>-­‐british-­‐</a:t>
            </a:r>
            <a:r>
              <a:rPr lang="fr-FR" sz="1400" b="0" i="0" dirty="0" err="1">
                <a:effectLst/>
                <a:latin typeface="Helvetica Neue"/>
              </a:rPr>
              <a:t>brexit</a:t>
            </a:r>
            <a:r>
              <a:rPr lang="fr-FR" sz="1400" b="0" i="0" dirty="0">
                <a:effectLst/>
                <a:latin typeface="Helvetica Neue"/>
              </a:rPr>
              <a:t>-­‐</a:t>
            </a:r>
            <a:r>
              <a:rPr lang="fr-FR" sz="1400" b="0" i="0" dirty="0" err="1">
                <a:effectLst/>
                <a:latin typeface="Helvetica Neue"/>
              </a:rPr>
              <a:t>robbery</a:t>
            </a:r>
            <a:r>
              <a:rPr lang="fr-FR" sz="1400" b="0" i="0" dirty="0">
                <a:effectLst/>
                <a:latin typeface="Helvetica Neue"/>
              </a:rPr>
              <a:t>-­‐</a:t>
            </a:r>
            <a:r>
              <a:rPr lang="fr-FR" sz="1400" b="0" i="0" dirty="0" err="1">
                <a:effectLst/>
                <a:latin typeface="Helvetica Neue"/>
              </a:rPr>
              <a:t>hijacked</a:t>
            </a:r>
            <a:r>
              <a:rPr lang="fr-FR" sz="1400" b="0" i="0" dirty="0">
                <a:effectLst/>
                <a:latin typeface="Helvetica Neue"/>
              </a:rPr>
              <a:t>-­‐ </a:t>
            </a:r>
            <a:r>
              <a:rPr lang="fr-FR" sz="1400" b="0" i="0" dirty="0" err="1">
                <a:effectLst/>
                <a:latin typeface="Helvetica Neue"/>
              </a:rPr>
              <a:t>democracy</a:t>
            </a:r>
            <a:r>
              <a:rPr lang="fr-FR" sz="1400" b="0" i="0" dirty="0">
                <a:effectLst/>
                <a:latin typeface="Helvetica Neue"/>
              </a:rPr>
              <a:t>. • </a:t>
            </a:r>
            <a:r>
              <a:rPr lang="fr-FR" sz="1400" b="0" i="0" dirty="0" err="1">
                <a:effectLst/>
                <a:latin typeface="Helvetica Neue"/>
              </a:rPr>
              <a:t>Gibaja</a:t>
            </a:r>
            <a:r>
              <a:rPr lang="fr-FR" sz="1400" b="0" i="0" dirty="0">
                <a:effectLst/>
                <a:latin typeface="Helvetica Neue"/>
              </a:rPr>
              <a:t>, Alberto Fernandez. “</a:t>
            </a:r>
            <a:r>
              <a:rPr lang="fr-FR" sz="1400" b="0" i="0" dirty="0" err="1">
                <a:effectLst/>
                <a:latin typeface="Helvetica Neue"/>
              </a:rPr>
              <a:t>Protecting</a:t>
            </a:r>
            <a:r>
              <a:rPr lang="fr-FR" sz="1400" b="0" i="0" dirty="0">
                <a:effectLst/>
                <a:latin typeface="Helvetica Neue"/>
              </a:rPr>
              <a:t> </a:t>
            </a:r>
            <a:r>
              <a:rPr lang="fr-FR" sz="1400" b="0" i="0" dirty="0" err="1">
                <a:effectLst/>
                <a:latin typeface="Helvetica Neue"/>
              </a:rPr>
              <a:t>Democracy</a:t>
            </a:r>
            <a:r>
              <a:rPr lang="fr-FR" sz="1400" b="0" i="0" dirty="0">
                <a:effectLst/>
                <a:latin typeface="Helvetica Neue"/>
              </a:rPr>
              <a:t> </a:t>
            </a:r>
            <a:r>
              <a:rPr lang="fr-FR" sz="1400" b="0" i="0" dirty="0" err="1">
                <a:effectLst/>
                <a:latin typeface="Helvetica Neue"/>
              </a:rPr>
              <a:t>from</a:t>
            </a:r>
            <a:r>
              <a:rPr lang="fr-FR" sz="1400" b="0" i="0" dirty="0">
                <a:effectLst/>
                <a:latin typeface="Helvetica Neue"/>
              </a:rPr>
              <a:t> </a:t>
            </a:r>
            <a:r>
              <a:rPr lang="fr-FR" sz="1400" b="0" i="0" dirty="0" err="1">
                <a:effectLst/>
                <a:latin typeface="Helvetica Neue"/>
              </a:rPr>
              <a:t>Technology</a:t>
            </a:r>
            <a:r>
              <a:rPr lang="fr-FR" sz="1400" b="0" i="0" dirty="0">
                <a:effectLst/>
                <a:latin typeface="Helvetica Neue"/>
              </a:rPr>
              <a:t> and Big Data.” International Institute for </a:t>
            </a:r>
            <a:r>
              <a:rPr lang="fr-FR" sz="1400" b="0" i="0" dirty="0" err="1">
                <a:effectLst/>
                <a:latin typeface="Helvetica Neue"/>
              </a:rPr>
              <a:t>Democracy</a:t>
            </a:r>
            <a:r>
              <a:rPr lang="fr-FR" sz="1400" b="0" i="0" dirty="0">
                <a:effectLst/>
                <a:latin typeface="Helvetica Neue"/>
              </a:rPr>
              <a:t> and Electoral Assistance (International IDEA). 25 </a:t>
            </a:r>
            <a:r>
              <a:rPr lang="fr-FR" sz="1400" b="0" i="0" dirty="0" err="1">
                <a:effectLst/>
                <a:latin typeface="Helvetica Neue"/>
              </a:rPr>
              <a:t>October</a:t>
            </a:r>
            <a:r>
              <a:rPr lang="fr-FR" sz="1400" b="0" i="0" dirty="0">
                <a:effectLst/>
                <a:latin typeface="Helvetica Neue"/>
              </a:rPr>
              <a:t> 2017, www.idea.int/news-­‐ media/news/</a:t>
            </a:r>
            <a:r>
              <a:rPr lang="fr-FR" sz="1400" b="0" i="0" dirty="0" err="1">
                <a:effectLst/>
                <a:latin typeface="Helvetica Neue"/>
              </a:rPr>
              <a:t>protecting</a:t>
            </a:r>
            <a:r>
              <a:rPr lang="fr-FR" sz="1400" b="0" i="0" dirty="0">
                <a:effectLst/>
                <a:latin typeface="Helvetica Neue"/>
              </a:rPr>
              <a:t>-­‐</a:t>
            </a:r>
            <a:r>
              <a:rPr lang="fr-FR" sz="1400" b="0" i="0" dirty="0" err="1">
                <a:effectLst/>
                <a:latin typeface="Helvetica Neue"/>
              </a:rPr>
              <a:t>democracy</a:t>
            </a:r>
            <a:r>
              <a:rPr lang="fr-FR" sz="1400" b="0" i="0" dirty="0">
                <a:effectLst/>
                <a:latin typeface="Helvetica Neue"/>
              </a:rPr>
              <a:t>-­‐</a:t>
            </a:r>
            <a:r>
              <a:rPr lang="fr-FR" sz="1400" b="0" i="0" dirty="0" err="1">
                <a:effectLst/>
                <a:latin typeface="Helvetica Neue"/>
              </a:rPr>
              <a:t>technology</a:t>
            </a:r>
            <a:r>
              <a:rPr lang="fr-FR" sz="1400" b="0" i="0" dirty="0">
                <a:effectLst/>
                <a:latin typeface="Helvetica Neue"/>
              </a:rPr>
              <a:t>-­‐and-­‐big-­‐data. • </a:t>
            </a:r>
            <a:r>
              <a:rPr lang="fr-FR" sz="1400" b="0" i="0" dirty="0" err="1">
                <a:effectLst/>
                <a:latin typeface="Helvetica Neue"/>
              </a:rPr>
              <a:t>Gorton</a:t>
            </a:r>
            <a:r>
              <a:rPr lang="fr-FR" sz="1400" b="0" i="0" dirty="0">
                <a:effectLst/>
                <a:latin typeface="Helvetica Neue"/>
              </a:rPr>
              <a:t>, William A. “</a:t>
            </a:r>
            <a:r>
              <a:rPr lang="fr-FR" sz="1400" b="0" i="0" dirty="0" err="1">
                <a:effectLst/>
                <a:latin typeface="Helvetica Neue"/>
              </a:rPr>
              <a:t>Manipulating</a:t>
            </a:r>
            <a:r>
              <a:rPr lang="fr-FR" sz="1400" b="0" i="0" dirty="0">
                <a:effectLst/>
                <a:latin typeface="Helvetica Neue"/>
              </a:rPr>
              <a:t> </a:t>
            </a:r>
            <a:r>
              <a:rPr lang="fr-FR" sz="1400" b="0" i="0" dirty="0" err="1">
                <a:effectLst/>
                <a:latin typeface="Helvetica Neue"/>
              </a:rPr>
              <a:t>Citizens</a:t>
            </a:r>
            <a:r>
              <a:rPr lang="fr-FR" sz="1400" b="0" i="0" dirty="0">
                <a:effectLst/>
                <a:latin typeface="Helvetica Neue"/>
              </a:rPr>
              <a:t>: How </a:t>
            </a:r>
            <a:r>
              <a:rPr lang="fr-FR" sz="1400" b="0" i="0" dirty="0" err="1">
                <a:effectLst/>
                <a:latin typeface="Helvetica Neue"/>
              </a:rPr>
              <a:t>Political</a:t>
            </a:r>
            <a:r>
              <a:rPr lang="fr-FR" sz="1400" b="0" i="0" dirty="0">
                <a:effectLst/>
                <a:latin typeface="Helvetica Neue"/>
              </a:rPr>
              <a:t> </a:t>
            </a:r>
            <a:r>
              <a:rPr lang="fr-FR" sz="1400" b="0" i="0" dirty="0" err="1">
                <a:effectLst/>
                <a:latin typeface="Helvetica Neue"/>
              </a:rPr>
              <a:t>Campaigns</a:t>
            </a:r>
            <a:r>
              <a:rPr lang="fr-FR" sz="1400" b="0" i="0" dirty="0">
                <a:effectLst/>
                <a:latin typeface="Helvetica Neue"/>
              </a:rPr>
              <a:t>’ Use of </a:t>
            </a:r>
            <a:r>
              <a:rPr lang="fr-FR" sz="1400" b="0" i="0" dirty="0" err="1">
                <a:effectLst/>
                <a:latin typeface="Helvetica Neue"/>
              </a:rPr>
              <a:t>Behavioral</a:t>
            </a:r>
            <a:r>
              <a:rPr lang="fr-FR" sz="1400" b="0" i="0" dirty="0">
                <a:effectLst/>
                <a:latin typeface="Helvetica Neue"/>
              </a:rPr>
              <a:t> Social Science Harms </a:t>
            </a:r>
            <a:r>
              <a:rPr lang="fr-FR" sz="1400" b="0" i="0" dirty="0" err="1">
                <a:effectLst/>
                <a:latin typeface="Helvetica Neue"/>
              </a:rPr>
              <a:t>Democracy</a:t>
            </a:r>
            <a:r>
              <a:rPr lang="fr-FR" sz="1400" b="0" i="0" dirty="0">
                <a:effectLst/>
                <a:latin typeface="Helvetica Neue"/>
              </a:rPr>
              <a:t>.” New </a:t>
            </a:r>
            <a:r>
              <a:rPr lang="fr-FR" sz="1400" b="0" i="0" dirty="0" err="1">
                <a:effectLst/>
                <a:latin typeface="Helvetica Neue"/>
              </a:rPr>
              <a:t>Political</a:t>
            </a:r>
            <a:r>
              <a:rPr lang="fr-FR" sz="1400" b="0" i="0" dirty="0">
                <a:effectLst/>
                <a:latin typeface="Helvetica Neue"/>
              </a:rPr>
              <a:t> Science 38.1, </a:t>
            </a:r>
            <a:r>
              <a:rPr lang="fr-FR" sz="1400" b="0" i="0" dirty="0" err="1">
                <a:effectLst/>
                <a:latin typeface="Helvetica Neue"/>
              </a:rPr>
              <a:t>February</a:t>
            </a:r>
            <a:r>
              <a:rPr lang="fr-FR" sz="1400" b="0" i="0" dirty="0">
                <a:effectLst/>
                <a:latin typeface="Helvetica Neue"/>
              </a:rPr>
              <a:t> 2016. 61–80. • </a:t>
            </a:r>
            <a:r>
              <a:rPr lang="fr-FR" sz="1400" b="0" i="0" dirty="0" err="1">
                <a:effectLst/>
                <a:latin typeface="Helvetica Neue"/>
              </a:rPr>
              <a:t>Grassegger</a:t>
            </a:r>
            <a:r>
              <a:rPr lang="fr-FR" sz="1400" b="0" i="0" dirty="0">
                <a:effectLst/>
                <a:latin typeface="Helvetica Neue"/>
              </a:rPr>
              <a:t>, Hannes and Mikael </a:t>
            </a:r>
            <a:r>
              <a:rPr lang="fr-FR" sz="1400" b="0" i="0" dirty="0" err="1">
                <a:effectLst/>
                <a:latin typeface="Helvetica Neue"/>
              </a:rPr>
              <a:t>Grogerus</a:t>
            </a:r>
            <a:r>
              <a:rPr lang="fr-FR" sz="1400" b="0" i="0" dirty="0">
                <a:effectLst/>
                <a:latin typeface="Helvetica Neue"/>
              </a:rPr>
              <a:t>. “</a:t>
            </a:r>
            <a:r>
              <a:rPr lang="fr-FR" sz="1400" b="0" i="0" dirty="0" err="1">
                <a:effectLst/>
                <a:latin typeface="Helvetica Neue"/>
              </a:rPr>
              <a:t>Ich</a:t>
            </a:r>
            <a:r>
              <a:rPr lang="fr-FR" sz="1400" b="0" i="0" dirty="0">
                <a:effectLst/>
                <a:latin typeface="Helvetica Neue"/>
              </a:rPr>
              <a:t> </a:t>
            </a:r>
            <a:r>
              <a:rPr lang="fr-FR" sz="1400" b="0" i="0" dirty="0" err="1">
                <a:effectLst/>
                <a:latin typeface="Helvetica Neue"/>
              </a:rPr>
              <a:t>habe</a:t>
            </a:r>
            <a:r>
              <a:rPr lang="fr-FR" sz="1400" b="0" i="0" dirty="0">
                <a:effectLst/>
                <a:latin typeface="Helvetica Neue"/>
              </a:rPr>
              <a:t> </a:t>
            </a:r>
            <a:r>
              <a:rPr lang="fr-FR" sz="1400" b="0" i="0" dirty="0" err="1">
                <a:effectLst/>
                <a:latin typeface="Helvetica Neue"/>
              </a:rPr>
              <a:t>nur</a:t>
            </a:r>
            <a:r>
              <a:rPr lang="fr-FR" sz="1400" b="0" i="0" dirty="0">
                <a:effectLst/>
                <a:latin typeface="Helvetica Neue"/>
              </a:rPr>
              <a:t> </a:t>
            </a:r>
            <a:r>
              <a:rPr lang="fr-FR" sz="1400" b="0" i="0" dirty="0" err="1">
                <a:effectLst/>
                <a:latin typeface="Helvetica Neue"/>
              </a:rPr>
              <a:t>gezeigt</a:t>
            </a:r>
            <a:r>
              <a:rPr lang="fr-FR" sz="1400" b="0" i="0" dirty="0">
                <a:effectLst/>
                <a:latin typeface="Helvetica Neue"/>
              </a:rPr>
              <a:t>, </a:t>
            </a:r>
            <a:r>
              <a:rPr lang="fr-FR" sz="1400" b="0" i="0" dirty="0" err="1">
                <a:effectLst/>
                <a:latin typeface="Helvetica Neue"/>
              </a:rPr>
              <a:t>dass</a:t>
            </a:r>
            <a:r>
              <a:rPr lang="fr-FR" sz="1400" b="0" i="0" dirty="0">
                <a:effectLst/>
                <a:latin typeface="Helvetica Neue"/>
              </a:rPr>
              <a:t> es die Bombe </a:t>
            </a:r>
            <a:r>
              <a:rPr lang="fr-FR" sz="1400" b="0" i="0" dirty="0" err="1">
                <a:effectLst/>
                <a:latin typeface="Helvetica Neue"/>
              </a:rPr>
              <a:t>gibt</a:t>
            </a:r>
            <a:r>
              <a:rPr lang="fr-FR" sz="1400" b="0" i="0" dirty="0">
                <a:effectLst/>
                <a:latin typeface="Helvetica Neue"/>
              </a:rPr>
              <a:t>.“ </a:t>
            </a:r>
            <a:r>
              <a:rPr lang="fr-FR" sz="1400" b="0" i="0" dirty="0" err="1">
                <a:effectLst/>
                <a:latin typeface="Helvetica Neue"/>
              </a:rPr>
              <a:t>Das</a:t>
            </a:r>
            <a:r>
              <a:rPr lang="fr-FR" sz="1400" b="0" i="0" dirty="0">
                <a:effectLst/>
                <a:latin typeface="Helvetica Neue"/>
              </a:rPr>
              <a:t> </a:t>
            </a:r>
            <a:r>
              <a:rPr lang="fr-FR" sz="1400" b="0" i="0" dirty="0" err="1">
                <a:effectLst/>
                <a:latin typeface="Helvetica Neue"/>
              </a:rPr>
              <a:t>Magazin</a:t>
            </a:r>
            <a:r>
              <a:rPr lang="fr-FR" sz="1400" b="0" i="0" dirty="0">
                <a:effectLst/>
                <a:latin typeface="Helvetica Neue"/>
              </a:rPr>
              <a:t>, 3 </a:t>
            </a:r>
            <a:r>
              <a:rPr lang="fr-FR" sz="1400" b="0" i="0" dirty="0" err="1">
                <a:effectLst/>
                <a:latin typeface="Helvetica Neue"/>
              </a:rPr>
              <a:t>December</a:t>
            </a:r>
            <a:r>
              <a:rPr lang="fr-FR" sz="1400" b="0" i="0" dirty="0">
                <a:effectLst/>
                <a:latin typeface="Helvetica Neue"/>
              </a:rPr>
              <a:t> 2016. www.bazonline.ch/</a:t>
            </a:r>
            <a:r>
              <a:rPr lang="fr-FR" sz="1400" b="0" i="0" dirty="0" err="1">
                <a:effectLst/>
                <a:latin typeface="Helvetica Neue"/>
              </a:rPr>
              <a:t>ausland</a:t>
            </a:r>
            <a:r>
              <a:rPr lang="fr-FR" sz="1400" b="0" i="0" dirty="0">
                <a:effectLst/>
                <a:latin typeface="Helvetica Neue"/>
              </a:rPr>
              <a:t>/</a:t>
            </a:r>
            <a:r>
              <a:rPr lang="fr-FR" sz="1400" b="0" i="0" dirty="0" err="1">
                <a:effectLst/>
                <a:latin typeface="Helvetica Neue"/>
              </a:rPr>
              <a:t>europa</a:t>
            </a:r>
            <a:r>
              <a:rPr lang="fr-FR" sz="1400" b="0" i="0" dirty="0">
                <a:effectLst/>
                <a:latin typeface="Helvetica Neue"/>
              </a:rPr>
              <a:t>/</a:t>
            </a:r>
            <a:r>
              <a:rPr lang="fr-FR" sz="1400" b="0" i="0" dirty="0" err="1">
                <a:effectLst/>
                <a:latin typeface="Helvetica Neue"/>
              </a:rPr>
              <a:t>ich</a:t>
            </a:r>
            <a:r>
              <a:rPr lang="fr-FR" sz="1400" b="0" i="0" dirty="0">
                <a:effectLst/>
                <a:latin typeface="Helvetica Neue"/>
              </a:rPr>
              <a:t>-­‐</a:t>
            </a:r>
            <a:r>
              <a:rPr lang="fr-FR" sz="1400" b="0" i="0" dirty="0" err="1">
                <a:effectLst/>
                <a:latin typeface="Helvetica Neue"/>
              </a:rPr>
              <a:t>habe</a:t>
            </a:r>
            <a:r>
              <a:rPr lang="fr-FR" sz="1400" b="0" i="0" dirty="0">
                <a:effectLst/>
                <a:latin typeface="Helvetica Neue"/>
              </a:rPr>
              <a:t>-­‐</a:t>
            </a:r>
            <a:r>
              <a:rPr lang="fr-FR" sz="1400" b="0" i="0" dirty="0" err="1">
                <a:effectLst/>
                <a:latin typeface="Helvetica Neue"/>
              </a:rPr>
              <a:t>nur</a:t>
            </a:r>
            <a:r>
              <a:rPr lang="fr-FR" sz="1400" b="0" i="0" dirty="0">
                <a:effectLst/>
                <a:latin typeface="Helvetica Neue"/>
              </a:rPr>
              <a:t>-­‐</a:t>
            </a:r>
            <a:r>
              <a:rPr lang="fr-FR" sz="1400" b="0" i="0" dirty="0" err="1">
                <a:effectLst/>
                <a:latin typeface="Helvetica Neue"/>
              </a:rPr>
              <a:t>gezeigt</a:t>
            </a:r>
            <a:r>
              <a:rPr lang="fr-FR" sz="1400" b="0" i="0" dirty="0">
                <a:effectLst/>
                <a:latin typeface="Helvetica Neue"/>
              </a:rPr>
              <a:t>-­‐</a:t>
            </a:r>
            <a:r>
              <a:rPr lang="fr-FR" sz="1400" b="0" i="0" dirty="0" err="1">
                <a:effectLst/>
                <a:latin typeface="Helvetica Neue"/>
              </a:rPr>
              <a:t>dass</a:t>
            </a:r>
            <a:r>
              <a:rPr lang="fr-FR" sz="1400" b="0" i="0" dirty="0">
                <a:effectLst/>
                <a:latin typeface="Helvetica Neue"/>
              </a:rPr>
              <a:t>-­‐es-­‐die-­‐bombe-­‐ </a:t>
            </a:r>
            <a:r>
              <a:rPr lang="fr-FR" sz="1400" b="0" i="0" dirty="0" err="1">
                <a:effectLst/>
                <a:latin typeface="Helvetica Neue"/>
              </a:rPr>
              <a:t>gibt</a:t>
            </a:r>
            <a:r>
              <a:rPr lang="fr-FR" sz="1400" b="0" i="0" dirty="0">
                <a:effectLst/>
                <a:latin typeface="Helvetica Neue"/>
              </a:rPr>
              <a:t>/story/17474918. • </a:t>
            </a:r>
            <a:r>
              <a:rPr lang="fr-FR" sz="1400" b="0" i="0" dirty="0" err="1">
                <a:effectLst/>
                <a:latin typeface="Helvetica Neue"/>
              </a:rPr>
              <a:t>Heawood</a:t>
            </a:r>
            <a:r>
              <a:rPr lang="fr-FR" sz="1400" b="0" i="0" dirty="0">
                <a:effectLst/>
                <a:latin typeface="Helvetica Neue"/>
              </a:rPr>
              <a:t>, Jonathan. “Pseudo-­‐public </a:t>
            </a:r>
            <a:r>
              <a:rPr lang="fr-FR" sz="1400" b="0" i="0" dirty="0" err="1">
                <a:effectLst/>
                <a:latin typeface="Helvetica Neue"/>
              </a:rPr>
              <a:t>Political</a:t>
            </a:r>
            <a:r>
              <a:rPr lang="fr-FR" sz="1400" b="0" i="0" dirty="0">
                <a:effectLst/>
                <a:latin typeface="Helvetica Neue"/>
              </a:rPr>
              <a:t> Speech: Democratic Implications of the Cambridge </a:t>
            </a:r>
            <a:r>
              <a:rPr lang="fr-FR" sz="1400" b="0" i="0" dirty="0" err="1">
                <a:effectLst/>
                <a:latin typeface="Helvetica Neue"/>
              </a:rPr>
              <a:t>Analytica</a:t>
            </a:r>
            <a:r>
              <a:rPr lang="fr-FR" sz="1400" b="0" i="0" dirty="0">
                <a:effectLst/>
                <a:latin typeface="Helvetica Neue"/>
              </a:rPr>
              <a:t> </a:t>
            </a:r>
            <a:r>
              <a:rPr lang="fr-FR" sz="1400" b="0" i="0" dirty="0" err="1">
                <a:effectLst/>
                <a:latin typeface="Helvetica Neue"/>
              </a:rPr>
              <a:t>Scandal</a:t>
            </a:r>
            <a:r>
              <a:rPr lang="fr-FR" sz="1400" b="0" i="0" dirty="0">
                <a:effectLst/>
                <a:latin typeface="Helvetica Neue"/>
              </a:rPr>
              <a:t>.“ Information </a:t>
            </a:r>
            <a:r>
              <a:rPr lang="fr-FR" sz="1400" b="0" i="0" dirty="0" err="1">
                <a:effectLst/>
                <a:latin typeface="Helvetica Neue"/>
              </a:rPr>
              <a:t>Polity</a:t>
            </a:r>
            <a:r>
              <a:rPr lang="fr-FR" sz="1400" b="0" i="0" dirty="0">
                <a:effectLst/>
                <a:latin typeface="Helvetica Neue"/>
              </a:rPr>
              <a:t> 23.1, </a:t>
            </a:r>
            <a:r>
              <a:rPr lang="fr-FR" sz="1400" b="0" i="0" dirty="0" err="1">
                <a:effectLst/>
                <a:latin typeface="Helvetica Neue"/>
              </a:rPr>
              <a:t>November</a:t>
            </a:r>
            <a:r>
              <a:rPr lang="fr-FR" sz="1400" b="0" i="0" dirty="0">
                <a:effectLst/>
                <a:latin typeface="Helvetica Neue"/>
              </a:rPr>
              <a:t> 2018. 429–434. • </a:t>
            </a:r>
            <a:r>
              <a:rPr lang="fr-FR" sz="1400" b="0" i="0" dirty="0" err="1">
                <a:effectLst/>
                <a:latin typeface="Helvetica Neue"/>
              </a:rPr>
              <a:t>Helbing</a:t>
            </a:r>
            <a:r>
              <a:rPr lang="fr-FR" sz="1400" b="0" i="0" dirty="0">
                <a:effectLst/>
                <a:latin typeface="Helvetica Neue"/>
              </a:rPr>
              <a:t>, Dirk et al. “Will </a:t>
            </a:r>
            <a:r>
              <a:rPr lang="fr-FR" sz="1400" b="0" i="0" dirty="0" err="1">
                <a:effectLst/>
                <a:latin typeface="Helvetica Neue"/>
              </a:rPr>
              <a:t>Democracy</a:t>
            </a:r>
            <a:r>
              <a:rPr lang="fr-FR" sz="1400" b="0" i="0" dirty="0">
                <a:effectLst/>
                <a:latin typeface="Helvetica Neue"/>
              </a:rPr>
              <a:t> Survive Big Data and </a:t>
            </a:r>
            <a:r>
              <a:rPr lang="fr-FR" sz="1400" b="0" i="0" dirty="0" err="1">
                <a:effectLst/>
                <a:latin typeface="Helvetica Neue"/>
              </a:rPr>
              <a:t>Artificial</a:t>
            </a:r>
            <a:r>
              <a:rPr lang="fr-FR" sz="1400" b="0" i="0" dirty="0">
                <a:effectLst/>
                <a:latin typeface="Helvetica Neue"/>
              </a:rPr>
              <a:t> Intelligence?” Scientific American, 25 </a:t>
            </a:r>
            <a:r>
              <a:rPr lang="fr-FR" sz="1400" b="0" i="0" dirty="0" err="1">
                <a:effectLst/>
                <a:latin typeface="Helvetica Neue"/>
              </a:rPr>
              <a:t>February</a:t>
            </a:r>
            <a:r>
              <a:rPr lang="fr-FR" sz="1400" b="0" i="0" dirty="0">
                <a:effectLst/>
                <a:latin typeface="Helvetica Neue"/>
              </a:rPr>
              <a:t> 2017. www.scientificamerican.com/article/will-­‐</a:t>
            </a:r>
            <a:r>
              <a:rPr lang="fr-FR" sz="1400" b="0" i="0" dirty="0" err="1">
                <a:effectLst/>
                <a:latin typeface="Helvetica Neue"/>
              </a:rPr>
              <a:t>democracy</a:t>
            </a:r>
            <a:r>
              <a:rPr lang="fr-FR" sz="1400" b="0" i="0" dirty="0">
                <a:effectLst/>
                <a:latin typeface="Helvetica Neue"/>
              </a:rPr>
              <a:t>-­‐survive-­‐big-­‐data-­‐and-­‐</a:t>
            </a:r>
            <a:r>
              <a:rPr lang="fr-FR" sz="1400" b="0" i="0" dirty="0" err="1">
                <a:effectLst/>
                <a:latin typeface="Helvetica Neue"/>
              </a:rPr>
              <a:t>artificial</a:t>
            </a:r>
            <a:r>
              <a:rPr lang="fr-FR" sz="1400" b="0" i="0" dirty="0">
                <a:effectLst/>
                <a:latin typeface="Helvetica Neue"/>
              </a:rPr>
              <a:t>-­‐ intelligence. • </a:t>
            </a:r>
            <a:r>
              <a:rPr lang="fr-FR" sz="1400" b="0" i="0" dirty="0" err="1">
                <a:effectLst/>
                <a:latin typeface="Helvetica Neue"/>
              </a:rPr>
              <a:t>Hentschel</a:t>
            </a:r>
            <a:r>
              <a:rPr lang="fr-FR" sz="1400" b="0" i="0" dirty="0">
                <a:effectLst/>
                <a:latin typeface="Helvetica Neue"/>
              </a:rPr>
              <a:t>, Karl-­‐Martin. </a:t>
            </a:r>
            <a:r>
              <a:rPr lang="fr-FR" sz="1400" b="0" i="0" dirty="0" err="1">
                <a:effectLst/>
                <a:latin typeface="Helvetica Neue"/>
              </a:rPr>
              <a:t>Demokratie</a:t>
            </a:r>
            <a:r>
              <a:rPr lang="fr-FR" sz="1400" b="0" i="0" dirty="0">
                <a:effectLst/>
                <a:latin typeface="Helvetica Neue"/>
              </a:rPr>
              <a:t> </a:t>
            </a:r>
            <a:r>
              <a:rPr lang="fr-FR" sz="1400" b="0" i="0" dirty="0" err="1">
                <a:effectLst/>
                <a:latin typeface="Helvetica Neue"/>
              </a:rPr>
              <a:t>für</a:t>
            </a:r>
            <a:r>
              <a:rPr lang="fr-FR" sz="1400" b="0" i="0" dirty="0">
                <a:effectLst/>
                <a:latin typeface="Helvetica Neue"/>
              </a:rPr>
              <a:t> morgen: Roadmap </a:t>
            </a:r>
            <a:r>
              <a:rPr lang="fr-FR" sz="1400" b="0" i="0" dirty="0" err="1">
                <a:effectLst/>
                <a:latin typeface="Helvetica Neue"/>
              </a:rPr>
              <a:t>zur</a:t>
            </a:r>
            <a:r>
              <a:rPr lang="fr-FR" sz="1400" b="0" i="0" dirty="0">
                <a:effectLst/>
                <a:latin typeface="Helvetica Neue"/>
              </a:rPr>
              <a:t> </a:t>
            </a:r>
            <a:r>
              <a:rPr lang="fr-FR" sz="1400" b="0" i="0" dirty="0" err="1">
                <a:effectLst/>
                <a:latin typeface="Helvetica Neue"/>
              </a:rPr>
              <a:t>Rettung</a:t>
            </a:r>
            <a:r>
              <a:rPr lang="fr-FR" sz="1400" b="0" i="0" dirty="0">
                <a:effectLst/>
                <a:latin typeface="Helvetica Neue"/>
              </a:rPr>
              <a:t> der </a:t>
            </a:r>
            <a:r>
              <a:rPr lang="fr-FR" sz="1400" b="0" i="0" dirty="0" err="1">
                <a:effectLst/>
                <a:latin typeface="Helvetica Neue"/>
              </a:rPr>
              <a:t>Welt</a:t>
            </a:r>
            <a:r>
              <a:rPr lang="fr-FR" sz="1400" b="0" i="0" dirty="0">
                <a:effectLst/>
                <a:latin typeface="Helvetica Neue"/>
              </a:rPr>
              <a:t>. </a:t>
            </a:r>
            <a:r>
              <a:rPr lang="fr-FR" sz="1400" b="0" i="0" dirty="0" err="1">
                <a:effectLst/>
                <a:latin typeface="Helvetica Neue"/>
              </a:rPr>
              <a:t>München</a:t>
            </a:r>
            <a:r>
              <a:rPr lang="fr-FR" sz="1400" b="0" i="0" dirty="0">
                <a:effectLst/>
                <a:latin typeface="Helvetica Neue"/>
              </a:rPr>
              <a:t>: UVK, 2018. • </a:t>
            </a:r>
            <a:r>
              <a:rPr lang="fr-FR" sz="1400" b="0" i="0" dirty="0" err="1">
                <a:effectLst/>
                <a:latin typeface="Helvetica Neue"/>
              </a:rPr>
              <a:t>Hern</a:t>
            </a:r>
            <a:r>
              <a:rPr lang="fr-FR" sz="1400" b="0" i="0" dirty="0">
                <a:effectLst/>
                <a:latin typeface="Helvetica Neue"/>
              </a:rPr>
              <a:t>, Alex. “Cambridge </a:t>
            </a:r>
            <a:r>
              <a:rPr lang="fr-FR" sz="1400" b="0" i="0" dirty="0" err="1">
                <a:effectLst/>
                <a:latin typeface="Helvetica Neue"/>
              </a:rPr>
              <a:t>Analytica</a:t>
            </a:r>
            <a:r>
              <a:rPr lang="fr-FR" sz="1400" b="0" i="0" dirty="0">
                <a:effectLst/>
                <a:latin typeface="Helvetica Neue"/>
              </a:rPr>
              <a:t>: How </a:t>
            </a:r>
            <a:r>
              <a:rPr lang="fr-FR" sz="1400" b="0" i="0" dirty="0" err="1">
                <a:effectLst/>
                <a:latin typeface="Helvetica Neue"/>
              </a:rPr>
              <a:t>Did</a:t>
            </a:r>
            <a:r>
              <a:rPr lang="fr-FR" sz="1400" b="0" i="0" dirty="0">
                <a:effectLst/>
                <a:latin typeface="Helvetica Neue"/>
              </a:rPr>
              <a:t> It </a:t>
            </a:r>
            <a:r>
              <a:rPr lang="fr-FR" sz="1400" b="0" i="0" dirty="0" err="1">
                <a:effectLst/>
                <a:latin typeface="Helvetica Neue"/>
              </a:rPr>
              <a:t>Turn</a:t>
            </a:r>
            <a:r>
              <a:rPr lang="fr-FR" sz="1400" b="0" i="0" dirty="0">
                <a:effectLst/>
                <a:latin typeface="Helvetica Neue"/>
              </a:rPr>
              <a:t> Clicks </a:t>
            </a:r>
            <a:r>
              <a:rPr lang="fr-FR" sz="1400" b="0" i="0" dirty="0" err="1">
                <a:effectLst/>
                <a:latin typeface="Helvetica Neue"/>
              </a:rPr>
              <a:t>into</a:t>
            </a:r>
            <a:r>
              <a:rPr lang="fr-FR" sz="1400" b="0" i="0" dirty="0">
                <a:effectLst/>
                <a:latin typeface="Helvetica Neue"/>
              </a:rPr>
              <a:t> Votes?” The Guardian, 6 May 2018. www.theguardian.com/news/2018/may/06/</a:t>
            </a:r>
            <a:r>
              <a:rPr lang="fr-FR" sz="1400" b="0" i="0" dirty="0" err="1">
                <a:effectLst/>
                <a:latin typeface="Helvetica Neue"/>
              </a:rPr>
              <a:t>cambridge</a:t>
            </a:r>
            <a:r>
              <a:rPr lang="fr-FR" sz="1400" b="0" i="0" dirty="0">
                <a:effectLst/>
                <a:latin typeface="Helvetica Neue"/>
              </a:rPr>
              <a:t>-­‐</a:t>
            </a:r>
            <a:r>
              <a:rPr lang="fr-FR" sz="1400" b="0" i="0" dirty="0" err="1">
                <a:effectLst/>
                <a:latin typeface="Helvetica Neue"/>
              </a:rPr>
              <a:t>analytica</a:t>
            </a:r>
            <a:r>
              <a:rPr lang="fr-FR" sz="1400" b="0" i="0" dirty="0">
                <a:effectLst/>
                <a:latin typeface="Helvetica Neue"/>
              </a:rPr>
              <a:t>-­‐how-­‐</a:t>
            </a:r>
            <a:r>
              <a:rPr lang="fr-FR" sz="1400" b="0" i="0" dirty="0" err="1">
                <a:effectLst/>
                <a:latin typeface="Helvetica Neue"/>
              </a:rPr>
              <a:t>turn</a:t>
            </a:r>
            <a:r>
              <a:rPr lang="fr-FR" sz="1400" b="0" i="0" dirty="0">
                <a:effectLst/>
                <a:latin typeface="Helvetica Neue"/>
              </a:rPr>
              <a:t>-­‐clicks-­‐</a:t>
            </a:r>
            <a:r>
              <a:rPr lang="fr-FR" sz="1400" b="0" i="0" dirty="0" err="1">
                <a:effectLst/>
                <a:latin typeface="Helvetica Neue"/>
              </a:rPr>
              <a:t>into</a:t>
            </a:r>
            <a:r>
              <a:rPr lang="fr-FR" sz="1400" b="0" i="0" dirty="0">
                <a:effectLst/>
                <a:latin typeface="Helvetica Neue"/>
              </a:rPr>
              <a:t>-­‐votes-­‐</a:t>
            </a:r>
            <a:r>
              <a:rPr lang="fr-FR" sz="1400" b="0" i="0" dirty="0" err="1">
                <a:effectLst/>
                <a:latin typeface="Helvetica Neue"/>
              </a:rPr>
              <a:t>christopher</a:t>
            </a:r>
            <a:r>
              <a:rPr lang="fr-FR" sz="1400" b="0" i="0" dirty="0">
                <a:effectLst/>
                <a:latin typeface="Helvetica Neue"/>
              </a:rPr>
              <a:t>-­‐</a:t>
            </a:r>
            <a:r>
              <a:rPr lang="fr-FR" sz="1400" b="0" i="0" dirty="0" err="1">
                <a:effectLst/>
                <a:latin typeface="Helvetica Neue"/>
              </a:rPr>
              <a:t>wylie</a:t>
            </a:r>
            <a:r>
              <a:rPr lang="fr-FR" sz="1400" b="0" i="0" dirty="0">
                <a:effectLst/>
                <a:latin typeface="Helvetica Neue"/>
              </a:rPr>
              <a:t>. • Fake America Great </a:t>
            </a:r>
            <a:r>
              <a:rPr lang="fr-FR" sz="1400" b="0" i="0" dirty="0" err="1">
                <a:effectLst/>
                <a:latin typeface="Helvetica Neue"/>
              </a:rPr>
              <a:t>Again</a:t>
            </a:r>
            <a:r>
              <a:rPr lang="fr-FR" sz="1400" b="0" i="0" dirty="0">
                <a:effectLst/>
                <a:latin typeface="Helvetica Neue"/>
              </a:rPr>
              <a:t>: </a:t>
            </a:r>
            <a:r>
              <a:rPr lang="fr-FR" sz="1400" b="0" i="0" dirty="0" err="1">
                <a:effectLst/>
                <a:latin typeface="Helvetica Neue"/>
              </a:rPr>
              <a:t>Wie</a:t>
            </a:r>
            <a:r>
              <a:rPr lang="fr-FR" sz="1400" b="0" i="0" dirty="0">
                <a:effectLst/>
                <a:latin typeface="Helvetica Neue"/>
              </a:rPr>
              <a:t> Facebook </a:t>
            </a:r>
            <a:r>
              <a:rPr lang="fr-FR" sz="1400" b="0" i="0" dirty="0" err="1">
                <a:effectLst/>
                <a:latin typeface="Helvetica Neue"/>
              </a:rPr>
              <a:t>und</a:t>
            </a:r>
            <a:r>
              <a:rPr lang="fr-FR" sz="1400" b="0" i="0" dirty="0">
                <a:effectLst/>
                <a:latin typeface="Helvetica Neue"/>
              </a:rPr>
              <a:t> Co. die </a:t>
            </a:r>
            <a:r>
              <a:rPr lang="fr-FR" sz="1400" b="0" i="0" dirty="0" err="1">
                <a:effectLst/>
                <a:latin typeface="Helvetica Neue"/>
              </a:rPr>
              <a:t>Demokratie</a:t>
            </a:r>
            <a:r>
              <a:rPr lang="fr-FR" sz="1400" b="0" i="0" dirty="0">
                <a:effectLst/>
                <a:latin typeface="Helvetica Neue"/>
              </a:rPr>
              <a:t> </a:t>
            </a:r>
            <a:r>
              <a:rPr lang="fr-FR" sz="1400" b="0" i="0" dirty="0" err="1">
                <a:effectLst/>
                <a:latin typeface="Helvetica Neue"/>
              </a:rPr>
              <a:t>gefährden</a:t>
            </a:r>
            <a:r>
              <a:rPr lang="fr-FR" sz="1400" b="0" i="0" dirty="0">
                <a:effectLst/>
                <a:latin typeface="Helvetica Neue"/>
              </a:rPr>
              <a:t>. </a:t>
            </a:r>
            <a:r>
              <a:rPr lang="fr-FR" sz="1400" b="0" i="0" dirty="0" err="1">
                <a:effectLst/>
                <a:latin typeface="Helvetica Neue"/>
              </a:rPr>
              <a:t>Directed</a:t>
            </a:r>
            <a:r>
              <a:rPr lang="fr-FR" sz="1400" b="0" i="0" dirty="0">
                <a:effectLst/>
                <a:latin typeface="Helvetica Neue"/>
              </a:rPr>
              <a:t> by Thomas Huchon, ZDF/ARTE. 09.10.2018. • </a:t>
            </a:r>
            <a:r>
              <a:rPr lang="fr-FR" sz="1400" b="0" i="0" dirty="0" err="1">
                <a:effectLst/>
                <a:latin typeface="Helvetica Neue"/>
              </a:rPr>
              <a:t>Papakyriakopoulos</a:t>
            </a:r>
            <a:r>
              <a:rPr lang="fr-FR" sz="1400" b="0" i="0" dirty="0">
                <a:effectLst/>
                <a:latin typeface="Helvetica Neue"/>
              </a:rPr>
              <a:t>, </a:t>
            </a:r>
            <a:r>
              <a:rPr lang="fr-FR" sz="1400" b="0" i="0" dirty="0" err="1">
                <a:effectLst/>
                <a:latin typeface="Helvetica Neue"/>
              </a:rPr>
              <a:t>Orestis</a:t>
            </a:r>
            <a:r>
              <a:rPr lang="fr-FR" sz="1400" b="0" i="0" dirty="0">
                <a:effectLst/>
                <a:latin typeface="Helvetica Neue"/>
              </a:rPr>
              <a:t>, et al. "Social Media and </a:t>
            </a:r>
            <a:r>
              <a:rPr lang="fr-FR" sz="1400" b="0" i="0" dirty="0" err="1">
                <a:effectLst/>
                <a:latin typeface="Helvetica Neue"/>
              </a:rPr>
              <a:t>Microtargeting</a:t>
            </a:r>
            <a:r>
              <a:rPr lang="fr-FR" sz="1400" b="0" i="0" dirty="0">
                <a:effectLst/>
                <a:latin typeface="Helvetica Neue"/>
              </a:rPr>
              <a:t>: </a:t>
            </a:r>
            <a:r>
              <a:rPr lang="fr-FR" sz="1400" b="0" i="0" dirty="0" err="1">
                <a:effectLst/>
                <a:latin typeface="Helvetica Neue"/>
              </a:rPr>
              <a:t>Political</a:t>
            </a:r>
            <a:r>
              <a:rPr lang="fr-FR" sz="1400" b="0" i="0" dirty="0">
                <a:effectLst/>
                <a:latin typeface="Helvetica Neue"/>
              </a:rPr>
              <a:t> Data </a:t>
            </a:r>
            <a:r>
              <a:rPr lang="fr-FR" sz="1400" b="0" i="0" dirty="0" err="1">
                <a:effectLst/>
                <a:latin typeface="Helvetica Neue"/>
              </a:rPr>
              <a:t>Processing</a:t>
            </a:r>
            <a:r>
              <a:rPr lang="fr-FR" sz="1400" b="0" i="0" dirty="0">
                <a:effectLst/>
                <a:latin typeface="Helvetica Neue"/>
              </a:rPr>
              <a:t> and the </a:t>
            </a:r>
            <a:r>
              <a:rPr lang="fr-FR" sz="1400" b="0" i="0" dirty="0" err="1">
                <a:effectLst/>
                <a:latin typeface="Helvetica Neue"/>
              </a:rPr>
              <a:t>Consequences</a:t>
            </a:r>
            <a:r>
              <a:rPr lang="fr-FR" sz="1400" b="0" i="0" dirty="0">
                <a:effectLst/>
                <a:latin typeface="Helvetica Neue"/>
              </a:rPr>
              <a:t> for Germany.” Big Data &amp; Society, </a:t>
            </a:r>
            <a:r>
              <a:rPr lang="fr-FR" sz="1400" b="0" i="0" dirty="0" err="1">
                <a:effectLst/>
                <a:latin typeface="Helvetica Neue"/>
              </a:rPr>
              <a:t>December</a:t>
            </a:r>
            <a:r>
              <a:rPr lang="fr-FR" sz="1400" b="0" i="0" dirty="0">
                <a:effectLst/>
                <a:latin typeface="Helvetica Neue"/>
              </a:rPr>
              <a:t> 2018. • </a:t>
            </a:r>
            <a:r>
              <a:rPr lang="fr-FR" sz="1400" b="0" i="0" dirty="0" err="1">
                <a:effectLst/>
                <a:latin typeface="Helvetica Neue"/>
              </a:rPr>
              <a:t>Persily</a:t>
            </a:r>
            <a:r>
              <a:rPr lang="fr-FR" sz="1400" b="0" i="0" dirty="0">
                <a:effectLst/>
                <a:latin typeface="Helvetica Neue"/>
              </a:rPr>
              <a:t>, Nathaniel. “The 2016 U.S. Election: Can </a:t>
            </a:r>
            <a:r>
              <a:rPr lang="fr-FR" sz="1400" b="0" i="0" dirty="0" err="1">
                <a:effectLst/>
                <a:latin typeface="Helvetica Neue"/>
              </a:rPr>
              <a:t>Democracy</a:t>
            </a:r>
            <a:r>
              <a:rPr lang="fr-FR" sz="1400" b="0" i="0" dirty="0">
                <a:effectLst/>
                <a:latin typeface="Helvetica Neue"/>
              </a:rPr>
              <a:t> Survive the Internet?” Journal of </a:t>
            </a:r>
            <a:r>
              <a:rPr lang="fr-FR" sz="1400" b="0" i="0" dirty="0" err="1">
                <a:effectLst/>
                <a:latin typeface="Helvetica Neue"/>
              </a:rPr>
              <a:t>Democracy</a:t>
            </a:r>
            <a:r>
              <a:rPr lang="fr-FR" sz="1400" b="0" i="0" dirty="0">
                <a:effectLst/>
                <a:latin typeface="Helvetica Neue"/>
              </a:rPr>
              <a:t> 28.2, April 2017. 63–76. • </a:t>
            </a:r>
            <a:r>
              <a:rPr lang="fr-FR" sz="1400" b="0" i="0" dirty="0" err="1">
                <a:effectLst/>
                <a:latin typeface="Helvetica Neue"/>
              </a:rPr>
              <a:t>Sacasas</a:t>
            </a:r>
            <a:r>
              <a:rPr lang="fr-FR" sz="1400" b="0" i="0" dirty="0">
                <a:effectLst/>
                <a:latin typeface="Helvetica Neue"/>
              </a:rPr>
              <a:t>, L. M. “The Tech </a:t>
            </a:r>
            <a:r>
              <a:rPr lang="fr-FR" sz="1400" b="0" i="0" dirty="0" err="1">
                <a:effectLst/>
                <a:latin typeface="Helvetica Neue"/>
              </a:rPr>
              <a:t>Backlash</a:t>
            </a:r>
            <a:r>
              <a:rPr lang="fr-FR" sz="1400" b="0" i="0" dirty="0">
                <a:effectLst/>
                <a:latin typeface="Helvetica Neue"/>
              </a:rPr>
              <a:t> </a:t>
            </a:r>
            <a:r>
              <a:rPr lang="fr-FR" sz="1400" b="0" i="0" dirty="0" err="1">
                <a:effectLst/>
                <a:latin typeface="Helvetica Neue"/>
              </a:rPr>
              <a:t>We</a:t>
            </a:r>
            <a:r>
              <a:rPr lang="fr-FR" sz="1400" b="0" i="0" dirty="0">
                <a:effectLst/>
                <a:latin typeface="Helvetica Neue"/>
              </a:rPr>
              <a:t> </a:t>
            </a:r>
            <a:r>
              <a:rPr lang="fr-FR" sz="1400" b="0" i="0" dirty="0" err="1">
                <a:effectLst/>
                <a:latin typeface="Helvetica Neue"/>
              </a:rPr>
              <a:t>Really</a:t>
            </a:r>
            <a:r>
              <a:rPr lang="fr-FR" sz="1400" b="0" i="0" dirty="0">
                <a:effectLst/>
                <a:latin typeface="Helvetica Neue"/>
              </a:rPr>
              <a:t> Need.” The New Atlantis 55, Spring 2018. 35–42. • </a:t>
            </a:r>
            <a:r>
              <a:rPr lang="fr-FR" sz="1400" b="0" i="0" dirty="0" err="1">
                <a:effectLst/>
                <a:latin typeface="Helvetica Neue"/>
              </a:rPr>
              <a:t>Seemann</a:t>
            </a:r>
            <a:r>
              <a:rPr lang="fr-FR" sz="1400" b="0" i="0" dirty="0">
                <a:effectLst/>
                <a:latin typeface="Helvetica Neue"/>
              </a:rPr>
              <a:t>, Michael. </a:t>
            </a:r>
            <a:r>
              <a:rPr lang="fr-FR" sz="1400" b="0" i="0" dirty="0" err="1">
                <a:effectLst/>
                <a:latin typeface="Helvetica Neue"/>
              </a:rPr>
              <a:t>Das</a:t>
            </a:r>
            <a:r>
              <a:rPr lang="fr-FR" sz="1400" b="0" i="0" dirty="0">
                <a:effectLst/>
                <a:latin typeface="Helvetica Neue"/>
              </a:rPr>
              <a:t> Neue Spiel: </a:t>
            </a:r>
            <a:r>
              <a:rPr lang="fr-FR" sz="1400" b="0" i="0" dirty="0" err="1">
                <a:effectLst/>
                <a:latin typeface="Helvetica Neue"/>
              </a:rPr>
              <a:t>Strategien</a:t>
            </a:r>
            <a:r>
              <a:rPr lang="fr-FR" sz="1400" b="0" i="0" dirty="0">
                <a:effectLst/>
                <a:latin typeface="Helvetica Neue"/>
              </a:rPr>
              <a:t> </a:t>
            </a:r>
            <a:r>
              <a:rPr lang="fr-FR" sz="1400" b="0" i="0" dirty="0" err="1">
                <a:effectLst/>
                <a:latin typeface="Helvetica Neue"/>
              </a:rPr>
              <a:t>für</a:t>
            </a:r>
            <a:r>
              <a:rPr lang="fr-FR" sz="1400" b="0" i="0" dirty="0">
                <a:effectLst/>
                <a:latin typeface="Helvetica Neue"/>
              </a:rPr>
              <a:t> die </a:t>
            </a:r>
            <a:r>
              <a:rPr lang="fr-FR" sz="1400" b="0" i="0" dirty="0" err="1">
                <a:effectLst/>
                <a:latin typeface="Helvetica Neue"/>
              </a:rPr>
              <a:t>Welt</a:t>
            </a:r>
            <a:r>
              <a:rPr lang="fr-FR" sz="1400" b="0" i="0" dirty="0">
                <a:effectLst/>
                <a:latin typeface="Helvetica Neue"/>
              </a:rPr>
              <a:t> </a:t>
            </a:r>
            <a:r>
              <a:rPr lang="fr-FR" sz="1400" b="0" i="0" dirty="0" err="1">
                <a:effectLst/>
                <a:latin typeface="Helvetica Neue"/>
              </a:rPr>
              <a:t>nach</a:t>
            </a:r>
            <a:r>
              <a:rPr lang="fr-FR" sz="1400" b="0" i="0" dirty="0">
                <a:effectLst/>
                <a:latin typeface="Helvetica Neue"/>
              </a:rPr>
              <a:t> </a:t>
            </a:r>
            <a:r>
              <a:rPr lang="fr-FR" sz="1400" b="0" i="0" dirty="0" err="1">
                <a:effectLst/>
                <a:latin typeface="Helvetica Neue"/>
              </a:rPr>
              <a:t>dem</a:t>
            </a:r>
            <a:r>
              <a:rPr lang="fr-FR" sz="1400" b="0" i="0" dirty="0">
                <a:effectLst/>
                <a:latin typeface="Helvetica Neue"/>
              </a:rPr>
              <a:t> </a:t>
            </a:r>
            <a:r>
              <a:rPr lang="fr-FR" sz="1400" b="0" i="0" dirty="0" err="1">
                <a:effectLst/>
                <a:latin typeface="Helvetica Neue"/>
              </a:rPr>
              <a:t>Digitalen</a:t>
            </a:r>
            <a:r>
              <a:rPr lang="fr-FR" sz="1400" b="0" i="0" dirty="0">
                <a:effectLst/>
                <a:latin typeface="Helvetica Neue"/>
              </a:rPr>
              <a:t> </a:t>
            </a:r>
            <a:r>
              <a:rPr lang="fr-FR" sz="1400" b="0" i="0" dirty="0" err="1">
                <a:effectLst/>
                <a:latin typeface="Helvetica Neue"/>
              </a:rPr>
              <a:t>Kontrollverlust</a:t>
            </a:r>
            <a:r>
              <a:rPr lang="fr-FR" sz="1400" b="0" i="0" dirty="0">
                <a:effectLst/>
                <a:latin typeface="Helvetica Neue"/>
              </a:rPr>
              <a:t>. Freiburg: Orange </a:t>
            </a:r>
            <a:r>
              <a:rPr lang="fr-FR" sz="1400" b="0" i="0" dirty="0" err="1">
                <a:effectLst/>
                <a:latin typeface="Helvetica Neue"/>
              </a:rPr>
              <a:t>Press</a:t>
            </a:r>
            <a:r>
              <a:rPr lang="fr-FR" sz="1400" b="0" i="0" dirty="0">
                <a:effectLst/>
                <a:latin typeface="Helvetica Neue"/>
              </a:rPr>
              <a:t>, 2014. • </a:t>
            </a:r>
            <a:r>
              <a:rPr lang="fr-FR" sz="1400" b="0" i="0" dirty="0" err="1">
                <a:effectLst/>
                <a:latin typeface="Helvetica Neue"/>
              </a:rPr>
              <a:t>Vaidhyanathan</a:t>
            </a:r>
            <a:r>
              <a:rPr lang="fr-FR" sz="1400" b="0" i="0" dirty="0">
                <a:effectLst/>
                <a:latin typeface="Helvetica Neue"/>
              </a:rPr>
              <a:t>, Siva. Antisocial Media: How Facebook </a:t>
            </a:r>
            <a:r>
              <a:rPr lang="fr-FR" sz="1400" b="0" i="0" dirty="0" err="1">
                <a:effectLst/>
                <a:latin typeface="Helvetica Neue"/>
              </a:rPr>
              <a:t>Disconnects</a:t>
            </a:r>
            <a:r>
              <a:rPr lang="fr-FR" sz="1400" b="0" i="0" dirty="0">
                <a:effectLst/>
                <a:latin typeface="Helvetica Neue"/>
              </a:rPr>
              <a:t> Us and </a:t>
            </a:r>
            <a:r>
              <a:rPr lang="fr-FR" sz="1400" b="0" i="0" dirty="0" err="1">
                <a:effectLst/>
                <a:latin typeface="Helvetica Neue"/>
              </a:rPr>
              <a:t>Undermines</a:t>
            </a:r>
            <a:r>
              <a:rPr lang="fr-FR" sz="1400" b="0" i="0" dirty="0">
                <a:effectLst/>
                <a:latin typeface="Helvetica Neue"/>
              </a:rPr>
              <a:t> </a:t>
            </a:r>
            <a:r>
              <a:rPr lang="fr-FR" sz="1400" b="0" i="0" dirty="0" err="1">
                <a:effectLst/>
                <a:latin typeface="Helvetica Neue"/>
              </a:rPr>
              <a:t>Democracy</a:t>
            </a:r>
            <a:r>
              <a:rPr lang="fr-FR" sz="1400" b="0" i="0" dirty="0">
                <a:effectLst/>
                <a:latin typeface="Helvetica Neue"/>
              </a:rPr>
              <a:t>. New York: Oxford </a:t>
            </a:r>
            <a:r>
              <a:rPr lang="fr-FR" sz="1400" b="0" i="0" dirty="0" err="1">
                <a:effectLst/>
                <a:latin typeface="Helvetica Neue"/>
              </a:rPr>
              <a:t>University</a:t>
            </a:r>
            <a:r>
              <a:rPr lang="fr-FR" sz="1400" b="0" i="0" dirty="0">
                <a:effectLst/>
                <a:latin typeface="Helvetica Neue"/>
              </a:rPr>
              <a:t> </a:t>
            </a:r>
            <a:r>
              <a:rPr lang="fr-FR" sz="1400" b="0" i="0" dirty="0" err="1">
                <a:effectLst/>
                <a:latin typeface="Helvetica Neue"/>
              </a:rPr>
              <a:t>Press</a:t>
            </a:r>
            <a:r>
              <a:rPr lang="fr-FR" sz="1400" b="0" i="0" dirty="0">
                <a:effectLst/>
                <a:latin typeface="Helvetica Neue"/>
              </a:rPr>
              <a:t>, 2018. • </a:t>
            </a:r>
            <a:r>
              <a:rPr lang="fr-FR" sz="1400" b="0" i="0" dirty="0" err="1">
                <a:effectLst/>
                <a:latin typeface="Helvetica Neue"/>
              </a:rPr>
              <a:t>Zuboff</a:t>
            </a:r>
            <a:r>
              <a:rPr lang="fr-FR" sz="1400" b="0" i="0" dirty="0">
                <a:effectLst/>
                <a:latin typeface="Helvetica Neue"/>
              </a:rPr>
              <a:t>, </a:t>
            </a:r>
            <a:r>
              <a:rPr lang="fr-FR" sz="1400" b="0" i="0" dirty="0" err="1">
                <a:effectLst/>
                <a:latin typeface="Helvetica Neue"/>
              </a:rPr>
              <a:t>Shoshana</a:t>
            </a:r>
            <a:r>
              <a:rPr lang="fr-FR" sz="1400" b="0" i="0" dirty="0">
                <a:effectLst/>
                <a:latin typeface="Helvetica Neue"/>
              </a:rPr>
              <a:t>. “Big </a:t>
            </a:r>
            <a:r>
              <a:rPr lang="fr-FR" sz="1400" b="0" i="0" dirty="0" err="1">
                <a:effectLst/>
                <a:latin typeface="Helvetica Neue"/>
              </a:rPr>
              <a:t>Other</a:t>
            </a:r>
            <a:r>
              <a:rPr lang="fr-FR" sz="1400" b="0" i="0" dirty="0">
                <a:effectLst/>
                <a:latin typeface="Helvetica Neue"/>
              </a:rPr>
              <a:t>: Surveillance </a:t>
            </a:r>
            <a:r>
              <a:rPr lang="fr-FR" sz="1400" b="0" i="0" dirty="0" err="1">
                <a:effectLst/>
                <a:latin typeface="Helvetica Neue"/>
              </a:rPr>
              <a:t>Capitalism</a:t>
            </a:r>
            <a:r>
              <a:rPr lang="fr-FR" sz="1400" b="0" i="0" dirty="0">
                <a:effectLst/>
                <a:latin typeface="Helvetica Neue"/>
              </a:rPr>
              <a:t> and the Prospects of an Information </a:t>
            </a:r>
            <a:r>
              <a:rPr lang="fr-FR" sz="1400" b="0" i="0" dirty="0" err="1">
                <a:effectLst/>
                <a:latin typeface="Helvetica Neue"/>
              </a:rPr>
              <a:t>Civilization</a:t>
            </a:r>
            <a:r>
              <a:rPr lang="fr-FR" sz="1400" b="0" i="0" dirty="0">
                <a:effectLst/>
                <a:latin typeface="Helvetica Neue"/>
              </a:rPr>
              <a:t>.” Journal of Information </a:t>
            </a:r>
            <a:r>
              <a:rPr lang="fr-FR" sz="1400" b="0" i="0" dirty="0" err="1">
                <a:effectLst/>
                <a:latin typeface="Helvetica Neue"/>
              </a:rPr>
              <a:t>Technology</a:t>
            </a:r>
            <a:r>
              <a:rPr lang="fr-FR" sz="1400" b="0" i="0" dirty="0">
                <a:effectLst/>
                <a:latin typeface="Helvetica Neue"/>
              </a:rPr>
              <a:t> 30.1, March 2015. 75–89. • </a:t>
            </a:r>
            <a:r>
              <a:rPr lang="fr-FR" sz="1400" b="0" i="0" dirty="0" err="1">
                <a:effectLst/>
                <a:latin typeface="Helvetica Neue"/>
              </a:rPr>
              <a:t>Zuboff</a:t>
            </a:r>
            <a:r>
              <a:rPr lang="fr-FR" sz="1400" b="0" i="0" dirty="0">
                <a:effectLst/>
                <a:latin typeface="Helvetica Neue"/>
              </a:rPr>
              <a:t>, </a:t>
            </a:r>
            <a:r>
              <a:rPr lang="fr-FR" sz="1400" b="0" i="0" dirty="0" err="1">
                <a:effectLst/>
                <a:latin typeface="Helvetica Neue"/>
              </a:rPr>
              <a:t>Shoshana</a:t>
            </a:r>
            <a:r>
              <a:rPr lang="fr-FR" sz="1400" b="0" i="0" dirty="0">
                <a:effectLst/>
                <a:latin typeface="Helvetica Neue"/>
              </a:rPr>
              <a:t>. The Age of Surveillance </a:t>
            </a:r>
            <a:r>
              <a:rPr lang="fr-FR" sz="1400" b="0" i="0" dirty="0" err="1">
                <a:effectLst/>
                <a:latin typeface="Helvetica Neue"/>
              </a:rPr>
              <a:t>Capitalism</a:t>
            </a:r>
            <a:r>
              <a:rPr lang="fr-FR" sz="1400" b="0" i="0" dirty="0">
                <a:effectLst/>
                <a:latin typeface="Helvetica Neue"/>
              </a:rPr>
              <a:t>. New York: Public </a:t>
            </a:r>
            <a:r>
              <a:rPr lang="fr-FR" sz="1400" b="0" i="0" dirty="0" err="1">
                <a:effectLst/>
                <a:latin typeface="Helvetica Neue"/>
              </a:rPr>
              <a:t>Affairs</a:t>
            </a:r>
            <a:r>
              <a:rPr lang="fr-FR" sz="1400" b="0" i="0" dirty="0">
                <a:effectLst/>
                <a:latin typeface="Helvetica Neue"/>
              </a:rPr>
              <a:t>, 2018. • </a:t>
            </a:r>
            <a:r>
              <a:rPr lang="fr-FR" sz="1400" b="0" i="0" dirty="0" err="1">
                <a:effectLst/>
                <a:latin typeface="Helvetica Neue"/>
              </a:rPr>
              <a:t>Zuiderveen</a:t>
            </a:r>
            <a:r>
              <a:rPr lang="fr-FR" sz="1400" b="0" i="0" dirty="0">
                <a:effectLst/>
                <a:latin typeface="Helvetica Neue"/>
              </a:rPr>
              <a:t> </a:t>
            </a:r>
            <a:r>
              <a:rPr lang="fr-FR" sz="1400" b="0" i="0" dirty="0" err="1">
                <a:effectLst/>
                <a:latin typeface="Helvetica Neue"/>
              </a:rPr>
              <a:t>Borgesius</a:t>
            </a:r>
            <a:r>
              <a:rPr lang="fr-FR" sz="1400" b="0" i="0" dirty="0">
                <a:effectLst/>
                <a:latin typeface="Helvetica Neue"/>
              </a:rPr>
              <a:t>, Frederick et al. “Online </a:t>
            </a:r>
            <a:r>
              <a:rPr lang="fr-FR" sz="1400" b="0" i="0" dirty="0" err="1">
                <a:effectLst/>
                <a:latin typeface="Helvetica Neue"/>
              </a:rPr>
              <a:t>Political</a:t>
            </a:r>
            <a:r>
              <a:rPr lang="fr-FR" sz="1400" b="0" i="0" dirty="0">
                <a:effectLst/>
                <a:latin typeface="Helvetica Neue"/>
              </a:rPr>
              <a:t> </a:t>
            </a:r>
            <a:r>
              <a:rPr lang="fr-FR" sz="1400" b="0" i="0" dirty="0" err="1">
                <a:effectLst/>
                <a:latin typeface="Helvetica Neue"/>
              </a:rPr>
              <a:t>Microtargeting</a:t>
            </a:r>
            <a:r>
              <a:rPr lang="fr-FR" sz="1400" b="0" i="0" dirty="0">
                <a:effectLst/>
                <a:latin typeface="Helvetica Neue"/>
              </a:rPr>
              <a:t>: Promises and </a:t>
            </a:r>
            <a:r>
              <a:rPr lang="fr-FR" sz="1400" b="0" i="0" dirty="0" err="1">
                <a:effectLst/>
                <a:latin typeface="Helvetica Neue"/>
              </a:rPr>
              <a:t>Threats</a:t>
            </a:r>
            <a:r>
              <a:rPr lang="fr-FR" sz="1400" b="0" i="0" dirty="0">
                <a:effectLst/>
                <a:latin typeface="Helvetica Neue"/>
              </a:rPr>
              <a:t> for </a:t>
            </a:r>
            <a:r>
              <a:rPr lang="fr-FR" sz="1400" b="0" i="0" dirty="0" err="1">
                <a:effectLst/>
                <a:latin typeface="Helvetica Neue"/>
              </a:rPr>
              <a:t>Democracy</a:t>
            </a:r>
            <a:r>
              <a:rPr lang="fr-FR" sz="1400" b="0" i="0" dirty="0">
                <a:effectLst/>
                <a:latin typeface="Helvetica Neue"/>
              </a:rPr>
              <a:t>.“ Utrecht Law </a:t>
            </a:r>
            <a:r>
              <a:rPr lang="fr-FR" sz="1400" b="0" i="0" dirty="0" err="1">
                <a:effectLst/>
                <a:latin typeface="Helvetica Neue"/>
              </a:rPr>
              <a:t>Review</a:t>
            </a:r>
            <a:r>
              <a:rPr lang="fr-FR" sz="1400" b="0" i="0" dirty="0">
                <a:effectLst/>
                <a:latin typeface="Helvetica Neue"/>
              </a:rPr>
              <a:t> 14.1, </a:t>
            </a:r>
            <a:r>
              <a:rPr lang="fr-FR" sz="1400" b="0" i="0" dirty="0" err="1">
                <a:effectLst/>
                <a:latin typeface="Helvetica Neue"/>
              </a:rPr>
              <a:t>February</a:t>
            </a:r>
            <a:r>
              <a:rPr lang="fr-FR" sz="1400" b="0" i="0" dirty="0">
                <a:effectLst/>
                <a:latin typeface="Helvetica Neue"/>
              </a:rPr>
              <a:t> 2018. 82–96.</a:t>
            </a:r>
            <a:endParaRPr lang="fr-FR" sz="1400" dirty="0"/>
          </a:p>
        </p:txBody>
      </p:sp>
    </p:spTree>
    <p:extLst>
      <p:ext uri="{BB962C8B-B14F-4D97-AF65-F5344CB8AC3E}">
        <p14:creationId xmlns:p14="http://schemas.microsoft.com/office/powerpoint/2010/main" val="555488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sp>
        <p:nvSpPr>
          <p:cNvPr id="2" name="ZoneTexte 1">
            <a:extLst>
              <a:ext uri="{FF2B5EF4-FFF2-40B4-BE49-F238E27FC236}">
                <a16:creationId xmlns:a16="http://schemas.microsoft.com/office/drawing/2014/main" id="{BFC2AAE8-FD2D-4D78-BC1A-28328FFDC32B}"/>
              </a:ext>
            </a:extLst>
          </p:cNvPr>
          <p:cNvSpPr txBox="1"/>
          <p:nvPr/>
        </p:nvSpPr>
        <p:spPr>
          <a:xfrm>
            <a:off x="701749" y="548640"/>
            <a:ext cx="10696353" cy="5016758"/>
          </a:xfrm>
          <a:prstGeom prst="rect">
            <a:avLst/>
          </a:prstGeom>
          <a:noFill/>
        </p:spPr>
        <p:txBody>
          <a:bodyPr wrap="square" rtlCol="0">
            <a:spAutoFit/>
          </a:bodyPr>
          <a:lstStyle/>
          <a:p>
            <a:pPr algn="just"/>
            <a:r>
              <a:rPr lang="fr-FR" sz="3200" b="1" dirty="0"/>
              <a:t>Annexe : Complotistes (définition)</a:t>
            </a:r>
          </a:p>
          <a:p>
            <a:pPr algn="just"/>
            <a:endParaRPr lang="fr-FR" sz="3200" dirty="0"/>
          </a:p>
          <a:p>
            <a:pPr algn="just"/>
            <a:r>
              <a:rPr lang="fr-FR" sz="3200" dirty="0"/>
              <a:t>Les complotistes sont des gens qui interprètent certains signes sans preuve, comme issus d’une conspiration d’individus puissants ou dangereux, qui font des liens avec des choses qui n’ont aucun rapport (par exemple, Bill Gates, _, George Soros, la trilatérale, les francs-maçons, les Illuminati, les sionistes, le groupe </a:t>
            </a:r>
            <a:r>
              <a:rPr lang="fr-FR" sz="3200" dirty="0" err="1"/>
              <a:t>Bilderberg</a:t>
            </a:r>
            <a:r>
              <a:rPr lang="fr-FR" sz="3200" dirty="0"/>
              <a:t> _ l’élite du pouvoir mondial _, l’état profond, le nouvel ordre mondial …).</a:t>
            </a:r>
          </a:p>
        </p:txBody>
      </p:sp>
    </p:spTree>
    <p:extLst>
      <p:ext uri="{BB962C8B-B14F-4D97-AF65-F5344CB8AC3E}">
        <p14:creationId xmlns:p14="http://schemas.microsoft.com/office/powerpoint/2010/main" val="290179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sp>
        <p:nvSpPr>
          <p:cNvPr id="2" name="ZoneTexte 1">
            <a:extLst>
              <a:ext uri="{FF2B5EF4-FFF2-40B4-BE49-F238E27FC236}">
                <a16:creationId xmlns:a16="http://schemas.microsoft.com/office/drawing/2014/main" id="{BFC2AAE8-FD2D-4D78-BC1A-28328FFDC32B}"/>
              </a:ext>
            </a:extLst>
          </p:cNvPr>
          <p:cNvSpPr txBox="1"/>
          <p:nvPr/>
        </p:nvSpPr>
        <p:spPr>
          <a:xfrm>
            <a:off x="178377" y="363681"/>
            <a:ext cx="11835246" cy="5493812"/>
          </a:xfrm>
          <a:prstGeom prst="rect">
            <a:avLst/>
          </a:prstGeom>
          <a:noFill/>
        </p:spPr>
        <p:txBody>
          <a:bodyPr wrap="square" rtlCol="0">
            <a:spAutoFit/>
          </a:bodyPr>
          <a:lstStyle/>
          <a:p>
            <a:pPr algn="just"/>
            <a:r>
              <a:rPr lang="fr-FR" sz="2700" b="1" dirty="0">
                <a:latin typeface="Arial" panose="020B0604020202020204" pitchFamily="34" charset="0"/>
                <a:cs typeface="Arial" panose="020B0604020202020204" pitchFamily="34" charset="0"/>
              </a:rPr>
              <a:t>Annexe : Théorie du complot (définition)</a:t>
            </a:r>
          </a:p>
          <a:p>
            <a:pPr algn="just"/>
            <a:endParaRPr lang="fr-FR" sz="2700" b="0" i="0" dirty="0">
              <a:solidFill>
                <a:srgbClr val="202122"/>
              </a:solidFill>
              <a:effectLst/>
              <a:latin typeface="Arial" panose="020B0604020202020204" pitchFamily="34" charset="0"/>
            </a:endParaRPr>
          </a:p>
          <a:p>
            <a:pPr algn="just"/>
            <a:r>
              <a:rPr lang="fr-FR" sz="2700" b="0" i="0" dirty="0">
                <a:solidFill>
                  <a:srgbClr val="202122"/>
                </a:solidFill>
                <a:effectLst/>
                <a:latin typeface="Arial" panose="020B0604020202020204" pitchFamily="34" charset="0"/>
              </a:rPr>
              <a:t>Une </a:t>
            </a:r>
            <a:r>
              <a:rPr lang="fr-FR" sz="2700" b="1" i="0" dirty="0">
                <a:solidFill>
                  <a:srgbClr val="202122"/>
                </a:solidFill>
                <a:effectLst/>
                <a:latin typeface="Arial" panose="020B0604020202020204" pitchFamily="34" charset="0"/>
              </a:rPr>
              <a:t>théorie du complot</a:t>
            </a:r>
            <a:r>
              <a:rPr lang="fr-FR" sz="2700" b="0" i="0" dirty="0">
                <a:solidFill>
                  <a:srgbClr val="202122"/>
                </a:solidFill>
                <a:effectLst/>
                <a:latin typeface="Arial" panose="020B0604020202020204" pitchFamily="34" charset="0"/>
              </a:rPr>
              <a:t> (ou les </a:t>
            </a:r>
            <a:r>
              <a:rPr lang="fr-FR" sz="2700" b="0" i="0" u="none" strike="noStrike" dirty="0">
                <a:solidFill>
                  <a:srgbClr val="0B0080"/>
                </a:solidFill>
                <a:effectLst/>
                <a:latin typeface="Arial" panose="020B0604020202020204" pitchFamily="34" charset="0"/>
                <a:hlinkClick r:id="rId3" tooltip="Néologisme"/>
              </a:rPr>
              <a:t>néologismes</a:t>
            </a:r>
            <a:r>
              <a:rPr lang="fr-FR" sz="2700" b="0" i="0" dirty="0">
                <a:solidFill>
                  <a:srgbClr val="202122"/>
                </a:solidFill>
                <a:effectLst/>
                <a:latin typeface="Arial" panose="020B0604020202020204" pitchFamily="34" charset="0"/>
              </a:rPr>
              <a:t> </a:t>
            </a:r>
            <a:r>
              <a:rPr lang="fr-FR" sz="2700" b="1" i="0" dirty="0">
                <a:solidFill>
                  <a:srgbClr val="202122"/>
                </a:solidFill>
                <a:effectLst/>
                <a:latin typeface="Arial" panose="020B0604020202020204" pitchFamily="34" charset="0"/>
              </a:rPr>
              <a:t>complotisme</a:t>
            </a:r>
            <a:r>
              <a:rPr lang="fr-FR" sz="2700" b="0" i="0" dirty="0">
                <a:solidFill>
                  <a:srgbClr val="202122"/>
                </a:solidFill>
                <a:effectLst/>
                <a:latin typeface="Arial" panose="020B0604020202020204" pitchFamily="34" charset="0"/>
              </a:rPr>
              <a:t> ou </a:t>
            </a:r>
            <a:r>
              <a:rPr lang="fr-FR" sz="2700" b="1" i="0" dirty="0">
                <a:solidFill>
                  <a:srgbClr val="202122"/>
                </a:solidFill>
                <a:effectLst/>
                <a:latin typeface="Arial" panose="020B0604020202020204" pitchFamily="34" charset="0"/>
              </a:rPr>
              <a:t>conspirationnisme</a:t>
            </a:r>
            <a:r>
              <a:rPr lang="fr-FR" sz="2700" b="0" i="0" dirty="0">
                <a:solidFill>
                  <a:srgbClr val="202122"/>
                </a:solidFill>
                <a:effectLst/>
                <a:latin typeface="Arial" panose="020B0604020202020204" pitchFamily="34" charset="0"/>
              </a:rPr>
              <a:t>) est une expression d'origine anglaise, définie pour la première fois en 1945 par </a:t>
            </a:r>
            <a:r>
              <a:rPr lang="fr-FR" sz="2700" b="0" i="0" u="none" strike="noStrike" dirty="0">
                <a:solidFill>
                  <a:srgbClr val="0B0080"/>
                </a:solidFill>
                <a:effectLst/>
                <a:latin typeface="Arial" panose="020B0604020202020204" pitchFamily="34" charset="0"/>
                <a:hlinkClick r:id="rId4" tooltip="Karl Popper"/>
              </a:rPr>
              <a:t>Karl Popper</a:t>
            </a:r>
            <a:r>
              <a:rPr lang="fr-FR" sz="2700" b="0" i="0" dirty="0">
                <a:solidFill>
                  <a:srgbClr val="202122"/>
                </a:solidFill>
                <a:effectLst/>
                <a:latin typeface="Arial" panose="020B0604020202020204" pitchFamily="34" charset="0"/>
              </a:rPr>
              <a:t>, qui dénonce comme abusive une </a:t>
            </a:r>
            <a:r>
              <a:rPr lang="fr-FR" sz="2700" b="0" i="0" u="none" strike="noStrike" dirty="0">
                <a:solidFill>
                  <a:srgbClr val="0B0080"/>
                </a:solidFill>
                <a:effectLst/>
                <a:latin typeface="Arial" panose="020B0604020202020204" pitchFamily="34" charset="0"/>
                <a:hlinkClick r:id="rId5" tooltip="Hypothèse"/>
              </a:rPr>
              <a:t>hypothèse</a:t>
            </a:r>
            <a:r>
              <a:rPr lang="fr-FR" sz="2700" b="0" i="0" dirty="0">
                <a:solidFill>
                  <a:srgbClr val="202122"/>
                </a:solidFill>
                <a:effectLst/>
                <a:latin typeface="Arial" panose="020B0604020202020204" pitchFamily="34" charset="0"/>
              </a:rPr>
              <a:t> (en anglais </a:t>
            </a:r>
            <a:r>
              <a:rPr lang="fr-FR" sz="2700" b="0" i="1" dirty="0" err="1">
                <a:solidFill>
                  <a:srgbClr val="202122"/>
                </a:solidFill>
                <a:effectLst/>
                <a:latin typeface="Arial" panose="020B0604020202020204" pitchFamily="34" charset="0"/>
              </a:rPr>
              <a:t>theory</a:t>
            </a:r>
            <a:r>
              <a:rPr lang="fr-FR" sz="2700" b="0" i="0" dirty="0">
                <a:solidFill>
                  <a:srgbClr val="202122"/>
                </a:solidFill>
                <a:effectLst/>
                <a:latin typeface="Arial" panose="020B0604020202020204" pitchFamily="34" charset="0"/>
              </a:rPr>
              <a:t>) selon laquelle un événement politique a été causé par l'action concertée et secrète d'un groupe de personnes qui avaient intérêt à ce qu'il se produise, plutôt que par le </a:t>
            </a:r>
            <a:r>
              <a:rPr lang="fr-FR" sz="2700" b="0" i="0" u="none" strike="noStrike" dirty="0">
                <a:solidFill>
                  <a:srgbClr val="0B0080"/>
                </a:solidFill>
                <a:effectLst/>
                <a:latin typeface="Arial" panose="020B0604020202020204" pitchFamily="34" charset="0"/>
                <a:hlinkClick r:id="rId6" tooltip="Déterminisme historique"/>
              </a:rPr>
              <a:t>déterminisme historique</a:t>
            </a:r>
            <a:r>
              <a:rPr lang="fr-FR" sz="2700" b="0" i="0" dirty="0">
                <a:solidFill>
                  <a:srgbClr val="202122"/>
                </a:solidFill>
                <a:effectLst/>
                <a:latin typeface="Arial" panose="020B0604020202020204" pitchFamily="34" charset="0"/>
              </a:rPr>
              <a:t> ou le </a:t>
            </a:r>
            <a:r>
              <a:rPr lang="fr-FR" sz="2700" b="0" i="0" u="none" strike="noStrike" dirty="0">
                <a:solidFill>
                  <a:srgbClr val="0B0080"/>
                </a:solidFill>
                <a:effectLst/>
                <a:latin typeface="Arial" panose="020B0604020202020204" pitchFamily="34" charset="0"/>
                <a:hlinkClick r:id="rId7" tooltip="Hasard"/>
              </a:rPr>
              <a:t>hasard</a:t>
            </a:r>
            <a:r>
              <a:rPr lang="fr-FR" sz="2700" b="0" i="0" dirty="0">
                <a:solidFill>
                  <a:srgbClr val="202122"/>
                </a:solidFill>
                <a:effectLst/>
                <a:latin typeface="Arial" panose="020B0604020202020204" pitchFamily="34" charset="0"/>
              </a:rPr>
              <a:t>. Pour Peter Knight, de l'</a:t>
            </a:r>
            <a:r>
              <a:rPr lang="fr-FR" sz="2700" b="0" i="0" u="none" strike="noStrike" dirty="0">
                <a:solidFill>
                  <a:srgbClr val="0B0080"/>
                </a:solidFill>
                <a:effectLst/>
                <a:latin typeface="Arial" panose="020B0604020202020204" pitchFamily="34" charset="0"/>
                <a:hlinkClick r:id="rId8" tooltip="Université de Manchester"/>
              </a:rPr>
              <a:t>université de Manchester</a:t>
            </a:r>
            <a:r>
              <a:rPr lang="fr-FR" sz="2700" b="0" i="0" dirty="0">
                <a:solidFill>
                  <a:srgbClr val="202122"/>
                </a:solidFill>
                <a:effectLst/>
                <a:latin typeface="Arial" panose="020B0604020202020204" pitchFamily="34" charset="0"/>
              </a:rPr>
              <a:t>, cette théorie met en scène « un petit groupe de gens puissants [qui] se coordonne en secret pour planifier et entreprendre une action illégale et néfaste affectant le cours des événements »</a:t>
            </a:r>
            <a:r>
              <a:rPr lang="fr-FR" sz="2700" b="0" i="0" u="none" strike="noStrike" baseline="30000" dirty="0">
                <a:solidFill>
                  <a:srgbClr val="0B0080"/>
                </a:solidFill>
                <a:effectLst/>
                <a:latin typeface="Arial" panose="020B0604020202020204" pitchFamily="34" charset="0"/>
                <a:hlinkClick r:id="rId9"/>
              </a:rPr>
              <a:t>1</a:t>
            </a:r>
            <a:r>
              <a:rPr lang="fr-FR" sz="2700" b="0" i="0" dirty="0">
                <a:solidFill>
                  <a:srgbClr val="202122"/>
                </a:solidFill>
                <a:effectLst/>
                <a:latin typeface="Arial" panose="020B0604020202020204" pitchFamily="34" charset="0"/>
              </a:rPr>
              <a:t>, afin d'obtenir ou de conserver une forme de pouvoir (politique, économique ou religieux).</a:t>
            </a:r>
            <a:endParaRPr lang="fr-FR" sz="2700" dirty="0"/>
          </a:p>
        </p:txBody>
      </p:sp>
    </p:spTree>
    <p:extLst>
      <p:ext uri="{BB962C8B-B14F-4D97-AF65-F5344CB8AC3E}">
        <p14:creationId xmlns:p14="http://schemas.microsoft.com/office/powerpoint/2010/main" val="353877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0" y="33966"/>
            <a:ext cx="12191980" cy="6857990"/>
          </a:xfrm>
          <a:prstGeom prst="rect">
            <a:avLst/>
          </a:prstGeom>
        </p:spPr>
      </p:pic>
      <p:pic>
        <p:nvPicPr>
          <p:cNvPr id="3" name="Image 2">
            <a:extLst>
              <a:ext uri="{FF2B5EF4-FFF2-40B4-BE49-F238E27FC236}">
                <a16:creationId xmlns:a16="http://schemas.microsoft.com/office/drawing/2014/main" id="{38299F60-9855-4BAA-845E-349D74E2B87E}"/>
              </a:ext>
            </a:extLst>
          </p:cNvPr>
          <p:cNvPicPr>
            <a:picLocks noChangeAspect="1"/>
          </p:cNvPicPr>
          <p:nvPr/>
        </p:nvPicPr>
        <p:blipFill>
          <a:blip r:embed="rId3"/>
          <a:stretch>
            <a:fillRect/>
          </a:stretch>
        </p:blipFill>
        <p:spPr>
          <a:xfrm>
            <a:off x="-96981" y="104341"/>
            <a:ext cx="7007232" cy="6861248"/>
          </a:xfrm>
          <a:prstGeom prst="rect">
            <a:avLst/>
          </a:prstGeom>
        </p:spPr>
      </p:pic>
      <p:sp>
        <p:nvSpPr>
          <p:cNvPr id="5" name="ZoneTexte 4">
            <a:extLst>
              <a:ext uri="{FF2B5EF4-FFF2-40B4-BE49-F238E27FC236}">
                <a16:creationId xmlns:a16="http://schemas.microsoft.com/office/drawing/2014/main" id="{DBE82CDE-CF4D-47E8-A7E3-6088618C5FB4}"/>
              </a:ext>
            </a:extLst>
          </p:cNvPr>
          <p:cNvSpPr txBox="1"/>
          <p:nvPr/>
        </p:nvSpPr>
        <p:spPr>
          <a:xfrm>
            <a:off x="7006856" y="202895"/>
            <a:ext cx="5050465" cy="3046988"/>
          </a:xfrm>
          <a:prstGeom prst="rect">
            <a:avLst/>
          </a:prstGeom>
          <a:noFill/>
        </p:spPr>
        <p:txBody>
          <a:bodyPr wrap="square" rtlCol="0">
            <a:spAutoFit/>
          </a:bodyPr>
          <a:lstStyle/>
          <a:p>
            <a:pPr algn="just"/>
            <a:r>
              <a:rPr lang="fr-FR" sz="2400" b="1" dirty="0">
                <a:latin typeface="Calibri" panose="020F0502020204030204" pitchFamily="34" charset="0"/>
                <a:ea typeface="Calibri" panose="020F0502020204030204" pitchFamily="34" charset="0"/>
                <a:cs typeface="Times New Roman" panose="02020603050405020304" pitchFamily="18" charset="0"/>
              </a:rPr>
              <a:t>Annexe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 La carte Mercer</a:t>
            </a: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gn="just"/>
            <a:endParaRPr lang="fr-FR" sz="24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err="1">
                <a:effectLst/>
                <a:latin typeface="Calibri" panose="020F0502020204030204" pitchFamily="34" charset="0"/>
                <a:ea typeface="Calibri" panose="020F0502020204030204" pitchFamily="34" charset="0"/>
                <a:cs typeface="Times New Roman" panose="02020603050405020304" pitchFamily="18" charset="0"/>
              </a:rPr>
              <a:t>Rebekah</a:t>
            </a:r>
            <a:r>
              <a:rPr lang="fr-FR" sz="2400" dirty="0">
                <a:effectLst/>
                <a:latin typeface="Calibri" panose="020F0502020204030204" pitchFamily="34" charset="0"/>
                <a:ea typeface="Calibri" panose="020F0502020204030204" pitchFamily="34" charset="0"/>
                <a:cs typeface="Times New Roman" panose="02020603050405020304" pitchFamily="18" charset="0"/>
              </a:rPr>
              <a:t> Mercer et son père, Robert, sont devenus un centre de pouvoir dans la politique républicaine, poursuivant leur activisme par le biais des médias, des dons politiques et d'autres projets.</a:t>
            </a:r>
          </a:p>
        </p:txBody>
      </p:sp>
    </p:spTree>
    <p:extLst>
      <p:ext uri="{BB962C8B-B14F-4D97-AF65-F5344CB8AC3E}">
        <p14:creationId xmlns:p14="http://schemas.microsoft.com/office/powerpoint/2010/main" val="2275733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3" name="Image 2">
            <a:extLst>
              <a:ext uri="{FF2B5EF4-FFF2-40B4-BE49-F238E27FC236}">
                <a16:creationId xmlns:a16="http://schemas.microsoft.com/office/drawing/2014/main" id="{6D7DAA48-217E-4630-9727-D968E4053C7D}"/>
              </a:ext>
            </a:extLst>
          </p:cNvPr>
          <p:cNvPicPr>
            <a:picLocks noChangeAspect="1"/>
          </p:cNvPicPr>
          <p:nvPr/>
        </p:nvPicPr>
        <p:blipFill>
          <a:blip r:embed="rId3"/>
          <a:stretch>
            <a:fillRect/>
          </a:stretch>
        </p:blipFill>
        <p:spPr>
          <a:xfrm>
            <a:off x="0" y="-133635"/>
            <a:ext cx="12192000" cy="6855912"/>
          </a:xfrm>
          <a:prstGeom prst="rect">
            <a:avLst/>
          </a:prstGeom>
        </p:spPr>
      </p:pic>
      <p:sp>
        <p:nvSpPr>
          <p:cNvPr id="8" name="ZoneTexte 7">
            <a:extLst>
              <a:ext uri="{FF2B5EF4-FFF2-40B4-BE49-F238E27FC236}">
                <a16:creationId xmlns:a16="http://schemas.microsoft.com/office/drawing/2014/main" id="{9F1A3F34-4227-48E6-B7B4-A2C34554FD38}"/>
              </a:ext>
            </a:extLst>
          </p:cNvPr>
          <p:cNvSpPr txBox="1"/>
          <p:nvPr/>
        </p:nvSpPr>
        <p:spPr>
          <a:xfrm>
            <a:off x="999460" y="361507"/>
            <a:ext cx="9983973" cy="2308324"/>
          </a:xfrm>
          <a:prstGeom prst="rect">
            <a:avLst/>
          </a:prstGeom>
          <a:noFill/>
        </p:spPr>
        <p:txBody>
          <a:bodyPr wrap="square" rtlCol="0">
            <a:spAutoFit/>
          </a:bodyPr>
          <a:lstStyle/>
          <a:p>
            <a:pPr algn="ctr"/>
            <a:r>
              <a:rPr lang="fr-FR" sz="3600" dirty="0">
                <a:solidFill>
                  <a:schemeClr val="bg1"/>
                </a:solidFill>
              </a:rPr>
              <a:t>Comment la démocratie est-elle menacée en raison de l'utilisation abusive combinée du big data et du big money, et comment peut-elle [c.-à-d. démocratie] être préservée à l'ère numérique</a:t>
            </a:r>
            <a:r>
              <a:rPr lang="fr-FR" sz="3600" dirty="0"/>
              <a:t>?</a:t>
            </a:r>
          </a:p>
        </p:txBody>
      </p:sp>
    </p:spTree>
    <p:extLst>
      <p:ext uri="{BB962C8B-B14F-4D97-AF65-F5344CB8AC3E}">
        <p14:creationId xmlns:p14="http://schemas.microsoft.com/office/powerpoint/2010/main" val="418918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2" name="Image 1">
            <a:extLst>
              <a:ext uri="{FF2B5EF4-FFF2-40B4-BE49-F238E27FC236}">
                <a16:creationId xmlns:a16="http://schemas.microsoft.com/office/drawing/2014/main" id="{3E796045-6861-4FD8-9FF7-E46152556A2A}"/>
              </a:ext>
            </a:extLst>
          </p:cNvPr>
          <p:cNvPicPr>
            <a:picLocks noChangeAspect="1"/>
          </p:cNvPicPr>
          <p:nvPr/>
        </p:nvPicPr>
        <p:blipFill>
          <a:blip r:embed="rId3"/>
          <a:stretch>
            <a:fillRect/>
          </a:stretch>
        </p:blipFill>
        <p:spPr>
          <a:xfrm>
            <a:off x="0" y="0"/>
            <a:ext cx="6903817" cy="2966484"/>
          </a:xfrm>
          <a:prstGeom prst="rect">
            <a:avLst/>
          </a:prstGeom>
        </p:spPr>
      </p:pic>
      <p:sp>
        <p:nvSpPr>
          <p:cNvPr id="3" name="ZoneTexte 2">
            <a:extLst>
              <a:ext uri="{FF2B5EF4-FFF2-40B4-BE49-F238E27FC236}">
                <a16:creationId xmlns:a16="http://schemas.microsoft.com/office/drawing/2014/main" id="{46AED54D-1ED1-4E47-AB14-7FB3A547FA6D}"/>
              </a:ext>
            </a:extLst>
          </p:cNvPr>
          <p:cNvSpPr txBox="1"/>
          <p:nvPr/>
        </p:nvSpPr>
        <p:spPr>
          <a:xfrm>
            <a:off x="1" y="3646967"/>
            <a:ext cx="6826102" cy="1323439"/>
          </a:xfrm>
          <a:prstGeom prst="rect">
            <a:avLst/>
          </a:prstGeom>
          <a:noFill/>
        </p:spPr>
        <p:txBody>
          <a:bodyPr wrap="square" rtlCol="0">
            <a:spAutoFit/>
          </a:bodyPr>
          <a:lstStyle/>
          <a:p>
            <a:pPr algn="ctr"/>
            <a:r>
              <a:rPr lang="fr-FR" sz="4000" b="1" i="0" u="none" strike="noStrike" baseline="0" dirty="0">
                <a:latin typeface="Calibri-Light"/>
              </a:rPr>
              <a:t>Cambridge </a:t>
            </a:r>
            <a:r>
              <a:rPr lang="fr-FR" sz="4000" b="1" i="0" u="none" strike="noStrike" baseline="0" dirty="0" err="1">
                <a:latin typeface="Calibri-Light"/>
              </a:rPr>
              <a:t>Analytica</a:t>
            </a:r>
            <a:endParaRPr lang="fr-FR" sz="4000" b="1" i="0" u="none" strike="noStrike" baseline="0" dirty="0">
              <a:latin typeface="Calibri-Light"/>
            </a:endParaRPr>
          </a:p>
          <a:p>
            <a:pPr algn="ctr"/>
            <a:r>
              <a:rPr lang="fr-FR" sz="4000" b="1" i="0" u="none" strike="noStrike" baseline="0" dirty="0">
                <a:latin typeface="Calibri-Light"/>
              </a:rPr>
              <a:t>(2014–2018)</a:t>
            </a:r>
            <a:endParaRPr lang="fr-FR" sz="4000" b="1" dirty="0"/>
          </a:p>
        </p:txBody>
      </p:sp>
      <p:sp>
        <p:nvSpPr>
          <p:cNvPr id="5" name="ZoneTexte 4">
            <a:extLst>
              <a:ext uri="{FF2B5EF4-FFF2-40B4-BE49-F238E27FC236}">
                <a16:creationId xmlns:a16="http://schemas.microsoft.com/office/drawing/2014/main" id="{EA75328A-92AA-4EA1-82DF-16242F91632C}"/>
              </a:ext>
            </a:extLst>
          </p:cNvPr>
          <p:cNvSpPr txBox="1"/>
          <p:nvPr/>
        </p:nvSpPr>
        <p:spPr>
          <a:xfrm>
            <a:off x="6995793" y="116958"/>
            <a:ext cx="5104058" cy="5262979"/>
          </a:xfrm>
          <a:prstGeom prst="rect">
            <a:avLst/>
          </a:prstGeom>
          <a:noFill/>
        </p:spPr>
        <p:txBody>
          <a:bodyPr wrap="square" rtlCol="0">
            <a:spAutoFit/>
          </a:bodyPr>
          <a:lstStyle/>
          <a:p>
            <a:r>
              <a:rPr lang="fr-FR" sz="2400" dirty="0"/>
              <a:t>• Cabinet d'analyse de Big Data et de conseil politique qui a fourni des études de consommation et créé des publicités ciblées pour influencer les électeurs</a:t>
            </a:r>
          </a:p>
          <a:p>
            <a:r>
              <a:rPr lang="fr-FR" sz="2400" dirty="0"/>
              <a:t>• Impliqué dans la campagne présidentielle de Trump et la campagne Brexit «Leave.EU»</a:t>
            </a:r>
          </a:p>
          <a:p>
            <a:r>
              <a:rPr lang="fr-FR" sz="2400" dirty="0"/>
              <a:t>• Collecte de données auprès de 87 millions d’utilisateurs Facebook</a:t>
            </a:r>
          </a:p>
          <a:p>
            <a:r>
              <a:rPr lang="fr-FR" sz="2400" dirty="0"/>
              <a:t>• La tactique de CA a peut-être joué l'un des rôles décisifs dans la transformation des états swing states en rouge.</a:t>
            </a:r>
          </a:p>
        </p:txBody>
      </p:sp>
    </p:spTree>
    <p:extLst>
      <p:ext uri="{BB962C8B-B14F-4D97-AF65-F5344CB8AC3E}">
        <p14:creationId xmlns:p14="http://schemas.microsoft.com/office/powerpoint/2010/main" val="1622323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sp>
        <p:nvSpPr>
          <p:cNvPr id="2" name="ZoneTexte 1">
            <a:extLst>
              <a:ext uri="{FF2B5EF4-FFF2-40B4-BE49-F238E27FC236}">
                <a16:creationId xmlns:a16="http://schemas.microsoft.com/office/drawing/2014/main" id="{599E7ACD-3668-4B0C-8762-554EA67F09FE}"/>
              </a:ext>
            </a:extLst>
          </p:cNvPr>
          <p:cNvSpPr txBox="1"/>
          <p:nvPr/>
        </p:nvSpPr>
        <p:spPr>
          <a:xfrm>
            <a:off x="6937822" y="80562"/>
            <a:ext cx="5002540" cy="6863417"/>
          </a:xfrm>
          <a:prstGeom prst="rect">
            <a:avLst/>
          </a:prstGeom>
          <a:noFill/>
        </p:spPr>
        <p:txBody>
          <a:bodyPr wrap="square" rtlCol="0">
            <a:spAutoFit/>
          </a:bodyPr>
          <a:lstStyle/>
          <a:p>
            <a:pPr algn="l" fontAlgn="t"/>
            <a:r>
              <a:rPr lang="fr-FR" sz="2000" b="0" i="0" dirty="0">
                <a:effectLst/>
                <a:latin typeface="Roboto"/>
              </a:rPr>
              <a:t>Chiffres clés</a:t>
            </a:r>
            <a:br>
              <a:rPr lang="fr-FR" sz="2000" b="0" i="0" dirty="0">
                <a:effectLst/>
                <a:latin typeface="Roboto"/>
              </a:rPr>
            </a:br>
            <a:r>
              <a:rPr lang="fr-FR" sz="2000" b="0" i="0" dirty="0">
                <a:effectLst/>
                <a:latin typeface="Roboto"/>
              </a:rPr>
              <a:t>• Alexander Nix, PDG de Cambridge </a:t>
            </a:r>
            <a:r>
              <a:rPr lang="fr-FR" sz="2000" b="0" i="0" dirty="0" err="1">
                <a:effectLst/>
                <a:latin typeface="Roboto"/>
              </a:rPr>
              <a:t>Analytica</a:t>
            </a:r>
            <a:r>
              <a:rPr lang="fr-FR" sz="2000" b="0" i="0" dirty="0">
                <a:effectLst/>
                <a:latin typeface="Roboto"/>
              </a:rPr>
              <a:t>: «Presque tous les messages émis par Trump étaient axés sur les données» (The Concordia </a:t>
            </a:r>
            <a:r>
              <a:rPr lang="fr-FR" sz="2000" b="0" i="0" dirty="0" err="1">
                <a:effectLst/>
                <a:latin typeface="Roboto"/>
              </a:rPr>
              <a:t>Summit</a:t>
            </a:r>
            <a:r>
              <a:rPr lang="fr-FR" sz="2000" b="0" i="0" dirty="0">
                <a:effectLst/>
                <a:latin typeface="Roboto"/>
              </a:rPr>
              <a:t> </a:t>
            </a:r>
            <a:r>
              <a:rPr lang="fr-FR" sz="2000" b="0" i="0" dirty="0" err="1">
                <a:effectLst/>
                <a:latin typeface="Roboto"/>
              </a:rPr>
              <a:t>Economic</a:t>
            </a:r>
            <a:r>
              <a:rPr lang="fr-FR" sz="2000" b="0" i="0" dirty="0">
                <a:effectLst/>
                <a:latin typeface="Roboto"/>
              </a:rPr>
              <a:t> Forum, 2016)</a:t>
            </a:r>
            <a:br>
              <a:rPr lang="fr-FR" sz="2000" b="0" i="0" dirty="0">
                <a:effectLst/>
                <a:latin typeface="Roboto"/>
              </a:rPr>
            </a:br>
            <a:r>
              <a:rPr lang="fr-FR" sz="2000" b="0" i="0" dirty="0">
                <a:effectLst/>
                <a:latin typeface="Roboto"/>
              </a:rPr>
              <a:t>• Steve </a:t>
            </a:r>
            <a:r>
              <a:rPr lang="fr-FR" sz="2000" b="0" i="0" dirty="0" err="1">
                <a:effectLst/>
                <a:latin typeface="Roboto"/>
              </a:rPr>
              <a:t>Bannon</a:t>
            </a:r>
            <a:r>
              <a:rPr lang="fr-FR" sz="2000" b="0" i="0" dirty="0">
                <a:effectLst/>
                <a:latin typeface="Roboto"/>
              </a:rPr>
              <a:t>, fondateur de CA, membre du conseil et vice-président; ancien stratège en chef de la Maison Blanche.</a:t>
            </a:r>
            <a:br>
              <a:rPr lang="fr-FR" sz="2000" b="0" i="0" dirty="0">
                <a:effectLst/>
                <a:latin typeface="Roboto"/>
              </a:rPr>
            </a:br>
            <a:r>
              <a:rPr lang="fr-FR" sz="2000" b="0" i="0" dirty="0">
                <a:effectLst/>
                <a:latin typeface="Roboto"/>
              </a:rPr>
              <a:t>• Robert Mercer, fondateur et investisseur de CA, milliardaire de fonds spéculatifs de droite. A fait don de services de CA à Nigel Farage, le plus grand donateur de Trump lors de la campagne présidentielle de 2016</a:t>
            </a:r>
            <a:br>
              <a:rPr lang="fr-FR" sz="2000" b="0" i="0" dirty="0">
                <a:effectLst/>
                <a:latin typeface="Roboto"/>
              </a:rPr>
            </a:br>
            <a:r>
              <a:rPr lang="fr-FR" sz="2000" b="0" i="0" dirty="0">
                <a:effectLst/>
                <a:latin typeface="Roboto"/>
              </a:rPr>
              <a:t>• Dr Aleksandr </a:t>
            </a:r>
            <a:r>
              <a:rPr lang="fr-FR" sz="2000" b="0" i="0" dirty="0" err="1">
                <a:effectLst/>
                <a:latin typeface="Roboto"/>
              </a:rPr>
              <a:t>Kogan</a:t>
            </a:r>
            <a:r>
              <a:rPr lang="fr-FR" sz="2000" b="0" i="0" dirty="0">
                <a:effectLst/>
                <a:latin typeface="Roboto"/>
              </a:rPr>
              <a:t>, chargé de cours à l'Université de Cambridge. Développement de l'application de test de personnalité grâce à laquelle les données des utilisateurs FB et de leurs amis FB ont été collectées Robert Mercer Steve </a:t>
            </a:r>
            <a:r>
              <a:rPr lang="fr-FR" sz="2000" b="0" i="0" dirty="0" err="1">
                <a:effectLst/>
                <a:latin typeface="Roboto"/>
              </a:rPr>
              <a:t>Bannon</a:t>
            </a:r>
            <a:r>
              <a:rPr lang="fr-FR" sz="2000" b="0" i="0" dirty="0">
                <a:effectLst/>
                <a:latin typeface="Roboto"/>
              </a:rPr>
              <a:t> Aleksandr </a:t>
            </a:r>
            <a:r>
              <a:rPr lang="fr-FR" sz="2000" b="0" i="0" dirty="0" err="1">
                <a:effectLst/>
                <a:latin typeface="Roboto"/>
              </a:rPr>
              <a:t>Kogan</a:t>
            </a:r>
            <a:r>
              <a:rPr lang="fr-FR" sz="2000" b="0" i="0" dirty="0">
                <a:effectLst/>
                <a:latin typeface="Roboto"/>
              </a:rPr>
              <a:t> Alexander Nix</a:t>
            </a:r>
          </a:p>
        </p:txBody>
      </p:sp>
      <p:pic>
        <p:nvPicPr>
          <p:cNvPr id="3" name="Image 2">
            <a:extLst>
              <a:ext uri="{FF2B5EF4-FFF2-40B4-BE49-F238E27FC236}">
                <a16:creationId xmlns:a16="http://schemas.microsoft.com/office/drawing/2014/main" id="{5A8B5D18-B362-4864-82F9-805DD22E9F29}"/>
              </a:ext>
            </a:extLst>
          </p:cNvPr>
          <p:cNvPicPr>
            <a:picLocks noChangeAspect="1"/>
          </p:cNvPicPr>
          <p:nvPr/>
        </p:nvPicPr>
        <p:blipFill>
          <a:blip r:embed="rId3"/>
          <a:stretch>
            <a:fillRect/>
          </a:stretch>
        </p:blipFill>
        <p:spPr>
          <a:xfrm>
            <a:off x="112705" y="156494"/>
            <a:ext cx="4078859" cy="3048000"/>
          </a:xfrm>
          <a:prstGeom prst="rect">
            <a:avLst/>
          </a:prstGeom>
        </p:spPr>
      </p:pic>
      <p:pic>
        <p:nvPicPr>
          <p:cNvPr id="5" name="Image 4">
            <a:extLst>
              <a:ext uri="{FF2B5EF4-FFF2-40B4-BE49-F238E27FC236}">
                <a16:creationId xmlns:a16="http://schemas.microsoft.com/office/drawing/2014/main" id="{831719FE-5576-4FF1-999B-8AB08417ACDA}"/>
              </a:ext>
            </a:extLst>
          </p:cNvPr>
          <p:cNvPicPr>
            <a:picLocks noChangeAspect="1"/>
          </p:cNvPicPr>
          <p:nvPr/>
        </p:nvPicPr>
        <p:blipFill>
          <a:blip r:embed="rId4"/>
          <a:stretch>
            <a:fillRect/>
          </a:stretch>
        </p:blipFill>
        <p:spPr>
          <a:xfrm>
            <a:off x="4144833" y="156494"/>
            <a:ext cx="1828800" cy="3048000"/>
          </a:xfrm>
          <a:prstGeom prst="rect">
            <a:avLst/>
          </a:prstGeom>
        </p:spPr>
      </p:pic>
      <p:pic>
        <p:nvPicPr>
          <p:cNvPr id="6" name="Image 5">
            <a:extLst>
              <a:ext uri="{FF2B5EF4-FFF2-40B4-BE49-F238E27FC236}">
                <a16:creationId xmlns:a16="http://schemas.microsoft.com/office/drawing/2014/main" id="{A94DDC2B-7199-4390-B73A-6307C91B33F5}"/>
              </a:ext>
            </a:extLst>
          </p:cNvPr>
          <p:cNvPicPr>
            <a:picLocks noChangeAspect="1"/>
          </p:cNvPicPr>
          <p:nvPr/>
        </p:nvPicPr>
        <p:blipFill>
          <a:blip r:embed="rId5"/>
          <a:stretch>
            <a:fillRect/>
          </a:stretch>
        </p:blipFill>
        <p:spPr>
          <a:xfrm>
            <a:off x="73615" y="3204494"/>
            <a:ext cx="3835785" cy="2871738"/>
          </a:xfrm>
          <a:prstGeom prst="rect">
            <a:avLst/>
          </a:prstGeom>
        </p:spPr>
      </p:pic>
      <p:pic>
        <p:nvPicPr>
          <p:cNvPr id="8" name="Image 7">
            <a:extLst>
              <a:ext uri="{FF2B5EF4-FFF2-40B4-BE49-F238E27FC236}">
                <a16:creationId xmlns:a16="http://schemas.microsoft.com/office/drawing/2014/main" id="{E00BFBBF-491A-4342-87FF-0CFA33DC1104}"/>
              </a:ext>
            </a:extLst>
          </p:cNvPr>
          <p:cNvPicPr>
            <a:picLocks noChangeAspect="1"/>
          </p:cNvPicPr>
          <p:nvPr/>
        </p:nvPicPr>
        <p:blipFill>
          <a:blip r:embed="rId6"/>
          <a:stretch>
            <a:fillRect/>
          </a:stretch>
        </p:blipFill>
        <p:spPr>
          <a:xfrm>
            <a:off x="3909400" y="3907190"/>
            <a:ext cx="3055157" cy="2169042"/>
          </a:xfrm>
          <a:prstGeom prst="rect">
            <a:avLst/>
          </a:prstGeom>
        </p:spPr>
      </p:pic>
    </p:spTree>
    <p:extLst>
      <p:ext uri="{BB962C8B-B14F-4D97-AF65-F5344CB8AC3E}">
        <p14:creationId xmlns:p14="http://schemas.microsoft.com/office/powerpoint/2010/main" val="2827460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sp>
        <p:nvSpPr>
          <p:cNvPr id="2" name="ZoneTexte 1">
            <a:extLst>
              <a:ext uri="{FF2B5EF4-FFF2-40B4-BE49-F238E27FC236}">
                <a16:creationId xmlns:a16="http://schemas.microsoft.com/office/drawing/2014/main" id="{1E2E67E4-4E01-4762-856F-6F16A0B9E0C4}"/>
              </a:ext>
            </a:extLst>
          </p:cNvPr>
          <p:cNvSpPr txBox="1"/>
          <p:nvPr/>
        </p:nvSpPr>
        <p:spPr>
          <a:xfrm>
            <a:off x="6177550" y="74428"/>
            <a:ext cx="5567916" cy="3539430"/>
          </a:xfrm>
          <a:prstGeom prst="rect">
            <a:avLst/>
          </a:prstGeom>
          <a:noFill/>
        </p:spPr>
        <p:txBody>
          <a:bodyPr wrap="square" rtlCol="0">
            <a:spAutoFit/>
          </a:bodyPr>
          <a:lstStyle/>
          <a:p>
            <a:pPr algn="l" fontAlgn="t"/>
            <a:r>
              <a:rPr lang="fr-FR" sz="3200" b="0" i="0" dirty="0">
                <a:effectLst/>
                <a:latin typeface="Roboto"/>
              </a:rPr>
              <a:t>Stratégies clés de Cambridge </a:t>
            </a:r>
            <a:r>
              <a:rPr lang="fr-FR" sz="3200" b="0" i="0" dirty="0" err="1">
                <a:effectLst/>
                <a:latin typeface="Roboto"/>
              </a:rPr>
              <a:t>Analytica</a:t>
            </a:r>
            <a:endParaRPr lang="fr-FR" sz="3200" b="0" i="0" dirty="0">
              <a:effectLst/>
              <a:latin typeface="Roboto"/>
            </a:endParaRPr>
          </a:p>
          <a:p>
            <a:pPr algn="l" fontAlgn="t"/>
            <a:br>
              <a:rPr lang="fr-FR" sz="3200" b="0" i="0" dirty="0">
                <a:effectLst/>
                <a:latin typeface="Roboto"/>
              </a:rPr>
            </a:br>
            <a:r>
              <a:rPr lang="fr-FR" sz="3200" b="0" i="0" dirty="0">
                <a:effectLst/>
                <a:latin typeface="Roboto"/>
              </a:rPr>
              <a:t>• Profilage psychographique</a:t>
            </a:r>
            <a:br>
              <a:rPr lang="fr-FR" sz="3200" b="0" i="0" dirty="0">
                <a:effectLst/>
                <a:latin typeface="Roboto"/>
              </a:rPr>
            </a:br>
            <a:r>
              <a:rPr lang="fr-FR" sz="3200" b="0" i="0" dirty="0">
                <a:effectLst/>
                <a:latin typeface="Roboto"/>
              </a:rPr>
              <a:t>• </a:t>
            </a:r>
            <a:r>
              <a:rPr lang="fr-FR" sz="3200" b="0" i="0" dirty="0" err="1">
                <a:effectLst/>
                <a:latin typeface="Roboto"/>
              </a:rPr>
              <a:t>Microtargeting</a:t>
            </a:r>
            <a:r>
              <a:rPr lang="fr-FR" sz="3200" b="0" i="0" dirty="0">
                <a:effectLst/>
                <a:latin typeface="Roboto"/>
              </a:rPr>
              <a:t> politique en ligne</a:t>
            </a:r>
            <a:br>
              <a:rPr lang="fr-FR" sz="3200" b="0" i="0" dirty="0">
                <a:effectLst/>
                <a:latin typeface="Roboto"/>
              </a:rPr>
            </a:br>
            <a:r>
              <a:rPr lang="fr-FR" sz="3200" b="0" i="0" dirty="0">
                <a:effectLst/>
                <a:latin typeface="Roboto"/>
              </a:rPr>
              <a:t>• Messages sombres cachés</a:t>
            </a:r>
            <a:endParaRPr lang="fr-FR" dirty="0"/>
          </a:p>
        </p:txBody>
      </p:sp>
      <p:pic>
        <p:nvPicPr>
          <p:cNvPr id="3" name="Image 2">
            <a:extLst>
              <a:ext uri="{FF2B5EF4-FFF2-40B4-BE49-F238E27FC236}">
                <a16:creationId xmlns:a16="http://schemas.microsoft.com/office/drawing/2014/main" id="{055093B9-E870-48CD-B92E-B078996939EA}"/>
              </a:ext>
            </a:extLst>
          </p:cNvPr>
          <p:cNvPicPr>
            <a:picLocks noChangeAspect="1"/>
          </p:cNvPicPr>
          <p:nvPr/>
        </p:nvPicPr>
        <p:blipFill>
          <a:blip r:embed="rId3"/>
          <a:stretch>
            <a:fillRect/>
          </a:stretch>
        </p:blipFill>
        <p:spPr>
          <a:xfrm>
            <a:off x="123161" y="74428"/>
            <a:ext cx="5859603" cy="3906402"/>
          </a:xfrm>
          <a:prstGeom prst="rect">
            <a:avLst/>
          </a:prstGeom>
        </p:spPr>
      </p:pic>
    </p:spTree>
    <p:extLst>
      <p:ext uri="{BB962C8B-B14F-4D97-AF65-F5344CB8AC3E}">
        <p14:creationId xmlns:p14="http://schemas.microsoft.com/office/powerpoint/2010/main" val="283250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2" name="Image 1">
            <a:extLst>
              <a:ext uri="{FF2B5EF4-FFF2-40B4-BE49-F238E27FC236}">
                <a16:creationId xmlns:a16="http://schemas.microsoft.com/office/drawing/2014/main" id="{4832D469-09A3-49C9-9562-432DA7E8A6C4}"/>
              </a:ext>
            </a:extLst>
          </p:cNvPr>
          <p:cNvPicPr>
            <a:picLocks noChangeAspect="1"/>
          </p:cNvPicPr>
          <p:nvPr/>
        </p:nvPicPr>
        <p:blipFill>
          <a:blip r:embed="rId3"/>
          <a:stretch>
            <a:fillRect/>
          </a:stretch>
        </p:blipFill>
        <p:spPr>
          <a:xfrm>
            <a:off x="308001" y="1311007"/>
            <a:ext cx="11789353" cy="5373906"/>
          </a:xfrm>
          <a:prstGeom prst="rect">
            <a:avLst/>
          </a:prstGeom>
        </p:spPr>
      </p:pic>
      <p:sp>
        <p:nvSpPr>
          <p:cNvPr id="8" name="ZoneTexte 7">
            <a:extLst>
              <a:ext uri="{FF2B5EF4-FFF2-40B4-BE49-F238E27FC236}">
                <a16:creationId xmlns:a16="http://schemas.microsoft.com/office/drawing/2014/main" id="{D8BA4B9C-C1C6-40B4-8DD7-E09E63B86B69}"/>
              </a:ext>
            </a:extLst>
          </p:cNvPr>
          <p:cNvSpPr txBox="1"/>
          <p:nvPr/>
        </p:nvSpPr>
        <p:spPr>
          <a:xfrm>
            <a:off x="586648" y="179308"/>
            <a:ext cx="6174954" cy="584775"/>
          </a:xfrm>
          <a:prstGeom prst="rect">
            <a:avLst/>
          </a:prstGeom>
          <a:noFill/>
        </p:spPr>
        <p:txBody>
          <a:bodyPr wrap="square">
            <a:spAutoFit/>
          </a:bodyPr>
          <a:lstStyle/>
          <a:p>
            <a:r>
              <a:rPr lang="fr-FR" sz="3200" b="0" i="0" dirty="0">
                <a:effectLst/>
                <a:latin typeface="Roboto"/>
              </a:rPr>
              <a:t>Profilage psychographique</a:t>
            </a:r>
            <a:endParaRPr lang="fr-FR" sz="3200" dirty="0"/>
          </a:p>
        </p:txBody>
      </p:sp>
    </p:spTree>
    <p:extLst>
      <p:ext uri="{BB962C8B-B14F-4D97-AF65-F5344CB8AC3E}">
        <p14:creationId xmlns:p14="http://schemas.microsoft.com/office/powerpoint/2010/main" val="240932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2" name="Image 1">
            <a:extLst>
              <a:ext uri="{FF2B5EF4-FFF2-40B4-BE49-F238E27FC236}">
                <a16:creationId xmlns:a16="http://schemas.microsoft.com/office/drawing/2014/main" id="{3A89BFE0-C8D0-49B0-A6BF-94C453807A96}"/>
              </a:ext>
            </a:extLst>
          </p:cNvPr>
          <p:cNvPicPr>
            <a:picLocks noChangeAspect="1"/>
          </p:cNvPicPr>
          <p:nvPr/>
        </p:nvPicPr>
        <p:blipFill>
          <a:blip r:embed="rId3"/>
          <a:stretch>
            <a:fillRect/>
          </a:stretch>
        </p:blipFill>
        <p:spPr>
          <a:xfrm>
            <a:off x="329608" y="148694"/>
            <a:ext cx="9092405" cy="6326533"/>
          </a:xfrm>
          <a:prstGeom prst="rect">
            <a:avLst/>
          </a:prstGeom>
        </p:spPr>
      </p:pic>
    </p:spTree>
    <p:extLst>
      <p:ext uri="{BB962C8B-B14F-4D97-AF65-F5344CB8AC3E}">
        <p14:creationId xmlns:p14="http://schemas.microsoft.com/office/powerpoint/2010/main" val="379181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2" name="Image 1">
            <a:extLst>
              <a:ext uri="{FF2B5EF4-FFF2-40B4-BE49-F238E27FC236}">
                <a16:creationId xmlns:a16="http://schemas.microsoft.com/office/drawing/2014/main" id="{AC12EBD4-572F-4C8A-8591-4468CE1660D7}"/>
              </a:ext>
            </a:extLst>
          </p:cNvPr>
          <p:cNvPicPr>
            <a:picLocks noChangeAspect="1"/>
          </p:cNvPicPr>
          <p:nvPr/>
        </p:nvPicPr>
        <p:blipFill>
          <a:blip r:embed="rId3"/>
          <a:stretch>
            <a:fillRect/>
          </a:stretch>
        </p:blipFill>
        <p:spPr>
          <a:xfrm>
            <a:off x="5709684" y="2849526"/>
            <a:ext cx="6375990" cy="2898177"/>
          </a:xfrm>
          <a:prstGeom prst="rect">
            <a:avLst/>
          </a:prstGeom>
        </p:spPr>
      </p:pic>
      <p:sp>
        <p:nvSpPr>
          <p:cNvPr id="3" name="ZoneTexte 2">
            <a:extLst>
              <a:ext uri="{FF2B5EF4-FFF2-40B4-BE49-F238E27FC236}">
                <a16:creationId xmlns:a16="http://schemas.microsoft.com/office/drawing/2014/main" id="{AD3C309E-24ED-413F-BA77-C33CA794F98E}"/>
              </a:ext>
            </a:extLst>
          </p:cNvPr>
          <p:cNvSpPr txBox="1"/>
          <p:nvPr/>
        </p:nvSpPr>
        <p:spPr>
          <a:xfrm>
            <a:off x="85060" y="116958"/>
            <a:ext cx="5624624" cy="6485861"/>
          </a:xfrm>
          <a:prstGeom prst="rect">
            <a:avLst/>
          </a:prstGeom>
          <a:noFill/>
        </p:spPr>
        <p:txBody>
          <a:bodyPr wrap="square" rtlCol="0">
            <a:spAutoFit/>
          </a:bodyPr>
          <a:lstStyle/>
          <a:p>
            <a:r>
              <a:rPr lang="fr-FR" sz="3200" dirty="0" err="1"/>
              <a:t>Microtargeting</a:t>
            </a:r>
            <a:r>
              <a:rPr lang="fr-FR" sz="3200" dirty="0"/>
              <a:t> (microciblage) politique en ligne</a:t>
            </a:r>
          </a:p>
          <a:p>
            <a:r>
              <a:rPr lang="fr-FR" sz="3200" dirty="0"/>
              <a:t>• Quoi? Annonces personnalisées basées sur les données démographiques et psychographiques</a:t>
            </a:r>
          </a:p>
          <a:p>
            <a:r>
              <a:rPr lang="fr-FR" sz="3200" dirty="0"/>
              <a:t>• Qui était ciblé? Des électeurs indécis dans les swing states</a:t>
            </a:r>
          </a:p>
          <a:p>
            <a:r>
              <a:rPr lang="fr-FR" sz="3200" dirty="0"/>
              <a:t>• Où? Plateformes de médias sociaux (principalement sur Facebook)</a:t>
            </a:r>
          </a:p>
          <a:p>
            <a:r>
              <a:rPr lang="fr-FR" sz="3200" dirty="0"/>
              <a:t>• Comment? "Messages sombres"</a:t>
            </a:r>
          </a:p>
        </p:txBody>
      </p:sp>
    </p:spTree>
    <p:extLst>
      <p:ext uri="{BB962C8B-B14F-4D97-AF65-F5344CB8AC3E}">
        <p14:creationId xmlns:p14="http://schemas.microsoft.com/office/powerpoint/2010/main" val="513879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1">
            <a:extLst>
              <a:ext uri="{FF2B5EF4-FFF2-40B4-BE49-F238E27FC236}">
                <a16:creationId xmlns:a16="http://schemas.microsoft.com/office/drawing/2014/main" id="{03E2E806-5009-4AF3-88C4-48B22975F9B5}"/>
              </a:ext>
            </a:extLst>
          </p:cNvPr>
          <p:cNvPicPr>
            <a:picLocks noChangeAspect="1"/>
          </p:cNvPicPr>
          <p:nvPr/>
        </p:nvPicPr>
        <p:blipFill rotWithShape="1">
          <a:blip r:embed="rId2"/>
          <a:srcRect t="25000"/>
          <a:stretch/>
        </p:blipFill>
        <p:spPr>
          <a:xfrm>
            <a:off x="20" y="10"/>
            <a:ext cx="12191980" cy="6857990"/>
          </a:xfrm>
          <a:prstGeom prst="rect">
            <a:avLst/>
          </a:prstGeom>
        </p:spPr>
      </p:pic>
      <p:pic>
        <p:nvPicPr>
          <p:cNvPr id="2" name="Image 1">
            <a:extLst>
              <a:ext uri="{FF2B5EF4-FFF2-40B4-BE49-F238E27FC236}">
                <a16:creationId xmlns:a16="http://schemas.microsoft.com/office/drawing/2014/main" id="{3F35882B-9D26-454C-BDE3-17E8721E16FB}"/>
              </a:ext>
            </a:extLst>
          </p:cNvPr>
          <p:cNvPicPr>
            <a:picLocks noChangeAspect="1"/>
          </p:cNvPicPr>
          <p:nvPr/>
        </p:nvPicPr>
        <p:blipFill>
          <a:blip r:embed="rId3"/>
          <a:stretch>
            <a:fillRect/>
          </a:stretch>
        </p:blipFill>
        <p:spPr>
          <a:xfrm>
            <a:off x="207925" y="122273"/>
            <a:ext cx="11689907" cy="6575573"/>
          </a:xfrm>
          <a:prstGeom prst="rect">
            <a:avLst/>
          </a:prstGeom>
        </p:spPr>
      </p:pic>
    </p:spTree>
    <p:extLst>
      <p:ext uri="{BB962C8B-B14F-4D97-AF65-F5344CB8AC3E}">
        <p14:creationId xmlns:p14="http://schemas.microsoft.com/office/powerpoint/2010/main" val="665072477"/>
      </p:ext>
    </p:extLst>
  </p:cSld>
  <p:clrMapOvr>
    <a:masterClrMapping/>
  </p:clrMapOvr>
</p:sld>
</file>

<file path=ppt/theme/theme1.xml><?xml version="1.0" encoding="utf-8"?>
<a:theme xmlns:a="http://schemas.openxmlformats.org/drawingml/2006/main" name="DividendVTI">
  <a:themeElements>
    <a:clrScheme name="AnalogousFromLightSeedLeftStep">
      <a:dk1>
        <a:srgbClr val="000000"/>
      </a:dk1>
      <a:lt1>
        <a:srgbClr val="FFFFFF"/>
      </a:lt1>
      <a:dk2>
        <a:srgbClr val="242F41"/>
      </a:dk2>
      <a:lt2>
        <a:srgbClr val="E8E8E2"/>
      </a:lt2>
      <a:accent1>
        <a:srgbClr val="9896C6"/>
      </a:accent1>
      <a:accent2>
        <a:srgbClr val="7F95BA"/>
      </a:accent2>
      <a:accent3>
        <a:srgbClr val="7DACB8"/>
      </a:accent3>
      <a:accent4>
        <a:srgbClr val="78AFA3"/>
      </a:accent4>
      <a:accent5>
        <a:srgbClr val="83AE93"/>
      </a:accent5>
      <a:accent6>
        <a:srgbClr val="7BAF78"/>
      </a:accent6>
      <a:hlink>
        <a:srgbClr val="848651"/>
      </a:hlink>
      <a:folHlink>
        <a:srgbClr val="7F7F7F"/>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384</TotalTime>
  <Words>1406</Words>
  <Application>Microsoft Office PowerPoint</Application>
  <PresentationFormat>Grand écran</PresentationFormat>
  <Paragraphs>48</Paragraphs>
  <Slides>16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16</vt:i4>
      </vt:variant>
    </vt:vector>
  </HeadingPairs>
  <TitlesOfParts>
    <vt:vector size="24" baseType="lpstr">
      <vt:lpstr>Arial</vt:lpstr>
      <vt:lpstr>Arial Nova Light</vt:lpstr>
      <vt:lpstr>Calibri</vt:lpstr>
      <vt:lpstr>Calibri-Light</vt:lpstr>
      <vt:lpstr>Helvetica Neue</vt:lpstr>
      <vt:lpstr>Roboto</vt:lpstr>
      <vt:lpstr>Wingdings 2</vt:lpstr>
      <vt:lpstr>DividendVTI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25</cp:revision>
  <dcterms:created xsi:type="dcterms:W3CDTF">2020-11-26T06:21:01Z</dcterms:created>
  <dcterms:modified xsi:type="dcterms:W3CDTF">2020-11-26T14:34:12Z</dcterms:modified>
</cp:coreProperties>
</file>