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1" d="100"/>
          <a:sy n="71" d="100"/>
        </p:scale>
        <p:origin x="90"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618BC78-2507-4FF6-93AD-4E59346AC94F}" type="datetimeFigureOut">
              <a:rPr lang="fr-FR" smtClean="0"/>
              <a:t>18/11/2015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479C0D-89AD-44CB-B09B-263B3EC2C1CC}" type="slidenum">
              <a:rPr lang="fr-FR" smtClean="0"/>
              <a:t>‹N°›</a:t>
            </a:fld>
            <a:endParaRPr lang="fr-FR"/>
          </a:p>
        </p:txBody>
      </p:sp>
    </p:spTree>
    <p:extLst>
      <p:ext uri="{BB962C8B-B14F-4D97-AF65-F5344CB8AC3E}">
        <p14:creationId xmlns:p14="http://schemas.microsoft.com/office/powerpoint/2010/main" val="2445834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618BC78-2507-4FF6-93AD-4E59346AC94F}" type="datetimeFigureOut">
              <a:rPr lang="fr-FR" smtClean="0"/>
              <a:t>18/11/2015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479C0D-89AD-44CB-B09B-263B3EC2C1CC}" type="slidenum">
              <a:rPr lang="fr-FR" smtClean="0"/>
              <a:t>‹N°›</a:t>
            </a:fld>
            <a:endParaRPr lang="fr-FR"/>
          </a:p>
        </p:txBody>
      </p:sp>
    </p:spTree>
    <p:extLst>
      <p:ext uri="{BB962C8B-B14F-4D97-AF65-F5344CB8AC3E}">
        <p14:creationId xmlns:p14="http://schemas.microsoft.com/office/powerpoint/2010/main" val="2968552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618BC78-2507-4FF6-93AD-4E59346AC94F}" type="datetimeFigureOut">
              <a:rPr lang="fr-FR" smtClean="0"/>
              <a:t>18/11/2015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479C0D-89AD-44CB-B09B-263B3EC2C1CC}" type="slidenum">
              <a:rPr lang="fr-FR" smtClean="0"/>
              <a:t>‹N°›</a:t>
            </a:fld>
            <a:endParaRPr lang="fr-FR"/>
          </a:p>
        </p:txBody>
      </p:sp>
    </p:spTree>
    <p:extLst>
      <p:ext uri="{BB962C8B-B14F-4D97-AF65-F5344CB8AC3E}">
        <p14:creationId xmlns:p14="http://schemas.microsoft.com/office/powerpoint/2010/main" val="340344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618BC78-2507-4FF6-93AD-4E59346AC94F}" type="datetimeFigureOut">
              <a:rPr lang="fr-FR" smtClean="0"/>
              <a:t>18/11/2015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479C0D-89AD-44CB-B09B-263B3EC2C1CC}" type="slidenum">
              <a:rPr lang="fr-FR" smtClean="0"/>
              <a:t>‹N°›</a:t>
            </a:fld>
            <a:endParaRPr lang="fr-FR"/>
          </a:p>
        </p:txBody>
      </p:sp>
    </p:spTree>
    <p:extLst>
      <p:ext uri="{BB962C8B-B14F-4D97-AF65-F5344CB8AC3E}">
        <p14:creationId xmlns:p14="http://schemas.microsoft.com/office/powerpoint/2010/main" val="1884805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618BC78-2507-4FF6-93AD-4E59346AC94F}" type="datetimeFigureOut">
              <a:rPr lang="fr-FR" smtClean="0"/>
              <a:t>18/11/2015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479C0D-89AD-44CB-B09B-263B3EC2C1CC}" type="slidenum">
              <a:rPr lang="fr-FR" smtClean="0"/>
              <a:t>‹N°›</a:t>
            </a:fld>
            <a:endParaRPr lang="fr-FR"/>
          </a:p>
        </p:txBody>
      </p:sp>
    </p:spTree>
    <p:extLst>
      <p:ext uri="{BB962C8B-B14F-4D97-AF65-F5344CB8AC3E}">
        <p14:creationId xmlns:p14="http://schemas.microsoft.com/office/powerpoint/2010/main" val="3328265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618BC78-2507-4FF6-93AD-4E59346AC94F}" type="datetimeFigureOut">
              <a:rPr lang="fr-FR" smtClean="0"/>
              <a:t>18/11/2015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479C0D-89AD-44CB-B09B-263B3EC2C1CC}" type="slidenum">
              <a:rPr lang="fr-FR" smtClean="0"/>
              <a:t>‹N°›</a:t>
            </a:fld>
            <a:endParaRPr lang="fr-FR"/>
          </a:p>
        </p:txBody>
      </p:sp>
    </p:spTree>
    <p:extLst>
      <p:ext uri="{BB962C8B-B14F-4D97-AF65-F5344CB8AC3E}">
        <p14:creationId xmlns:p14="http://schemas.microsoft.com/office/powerpoint/2010/main" val="3060825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618BC78-2507-4FF6-93AD-4E59346AC94F}" type="datetimeFigureOut">
              <a:rPr lang="fr-FR" smtClean="0"/>
              <a:t>18/11/2015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479C0D-89AD-44CB-B09B-263B3EC2C1CC}" type="slidenum">
              <a:rPr lang="fr-FR" smtClean="0"/>
              <a:t>‹N°›</a:t>
            </a:fld>
            <a:endParaRPr lang="fr-FR"/>
          </a:p>
        </p:txBody>
      </p:sp>
    </p:spTree>
    <p:extLst>
      <p:ext uri="{BB962C8B-B14F-4D97-AF65-F5344CB8AC3E}">
        <p14:creationId xmlns:p14="http://schemas.microsoft.com/office/powerpoint/2010/main" val="254680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618BC78-2507-4FF6-93AD-4E59346AC94F}" type="datetimeFigureOut">
              <a:rPr lang="fr-FR" smtClean="0"/>
              <a:t>18/11/2015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479C0D-89AD-44CB-B09B-263B3EC2C1CC}" type="slidenum">
              <a:rPr lang="fr-FR" smtClean="0"/>
              <a:t>‹N°›</a:t>
            </a:fld>
            <a:endParaRPr lang="fr-FR"/>
          </a:p>
        </p:txBody>
      </p:sp>
    </p:spTree>
    <p:extLst>
      <p:ext uri="{BB962C8B-B14F-4D97-AF65-F5344CB8AC3E}">
        <p14:creationId xmlns:p14="http://schemas.microsoft.com/office/powerpoint/2010/main" val="2608282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618BC78-2507-4FF6-93AD-4E59346AC94F}" type="datetimeFigureOut">
              <a:rPr lang="fr-FR" smtClean="0"/>
              <a:t>18/11/2015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479C0D-89AD-44CB-B09B-263B3EC2C1CC}" type="slidenum">
              <a:rPr lang="fr-FR" smtClean="0"/>
              <a:t>‹N°›</a:t>
            </a:fld>
            <a:endParaRPr lang="fr-FR"/>
          </a:p>
        </p:txBody>
      </p:sp>
    </p:spTree>
    <p:extLst>
      <p:ext uri="{BB962C8B-B14F-4D97-AF65-F5344CB8AC3E}">
        <p14:creationId xmlns:p14="http://schemas.microsoft.com/office/powerpoint/2010/main" val="3595848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618BC78-2507-4FF6-93AD-4E59346AC94F}" type="datetimeFigureOut">
              <a:rPr lang="fr-FR" smtClean="0"/>
              <a:t>18/11/2015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479C0D-89AD-44CB-B09B-263B3EC2C1CC}" type="slidenum">
              <a:rPr lang="fr-FR" smtClean="0"/>
              <a:t>‹N°›</a:t>
            </a:fld>
            <a:endParaRPr lang="fr-FR"/>
          </a:p>
        </p:txBody>
      </p:sp>
    </p:spTree>
    <p:extLst>
      <p:ext uri="{BB962C8B-B14F-4D97-AF65-F5344CB8AC3E}">
        <p14:creationId xmlns:p14="http://schemas.microsoft.com/office/powerpoint/2010/main" val="731049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618BC78-2507-4FF6-93AD-4E59346AC94F}" type="datetimeFigureOut">
              <a:rPr lang="fr-FR" smtClean="0"/>
              <a:t>18/11/2015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479C0D-89AD-44CB-B09B-263B3EC2C1CC}" type="slidenum">
              <a:rPr lang="fr-FR" smtClean="0"/>
              <a:t>‹N°›</a:t>
            </a:fld>
            <a:endParaRPr lang="fr-FR"/>
          </a:p>
        </p:txBody>
      </p:sp>
    </p:spTree>
    <p:extLst>
      <p:ext uri="{BB962C8B-B14F-4D97-AF65-F5344CB8AC3E}">
        <p14:creationId xmlns:p14="http://schemas.microsoft.com/office/powerpoint/2010/main" val="4095491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18BC78-2507-4FF6-93AD-4E59346AC94F}" type="datetimeFigureOut">
              <a:rPr lang="fr-FR" smtClean="0"/>
              <a:t>18/11/2015</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479C0D-89AD-44CB-B09B-263B3EC2C1CC}" type="slidenum">
              <a:rPr lang="fr-FR" smtClean="0"/>
              <a:t>‹N°›</a:t>
            </a:fld>
            <a:endParaRPr lang="fr-FR"/>
          </a:p>
        </p:txBody>
      </p:sp>
    </p:spTree>
    <p:extLst>
      <p:ext uri="{BB962C8B-B14F-4D97-AF65-F5344CB8AC3E}">
        <p14:creationId xmlns:p14="http://schemas.microsoft.com/office/powerpoint/2010/main" val="358870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600323" y="31950"/>
            <a:ext cx="5546240" cy="369332"/>
          </a:xfrm>
          <a:prstGeom prst="rect">
            <a:avLst/>
          </a:prstGeom>
          <a:noFill/>
        </p:spPr>
        <p:txBody>
          <a:bodyPr wrap="square" rtlCol="0">
            <a:spAutoFit/>
          </a:bodyPr>
          <a:lstStyle/>
          <a:p>
            <a:pPr algn="ctr"/>
            <a:r>
              <a:rPr lang="fr-FR" b="1" u="sng" dirty="0" smtClean="0">
                <a:solidFill>
                  <a:srgbClr val="7030A0"/>
                </a:solidFill>
              </a:rPr>
              <a:t>Solution pour irriguer « </a:t>
            </a:r>
            <a:r>
              <a:rPr lang="fr-FR" b="1" u="sng" dirty="0" err="1" smtClean="0">
                <a:solidFill>
                  <a:srgbClr val="7030A0"/>
                </a:solidFill>
              </a:rPr>
              <a:t>tissulairement</a:t>
            </a:r>
            <a:r>
              <a:rPr lang="fr-FR" b="1" u="sng" dirty="0" smtClean="0">
                <a:solidFill>
                  <a:srgbClr val="7030A0"/>
                </a:solidFill>
              </a:rPr>
              <a:t> » les greffons</a:t>
            </a:r>
            <a:endParaRPr lang="fr-FR" b="1" u="sng" dirty="0">
              <a:solidFill>
                <a:srgbClr val="7030A0"/>
              </a:solidFill>
            </a:endParaRPr>
          </a:p>
        </p:txBody>
      </p:sp>
      <p:sp>
        <p:nvSpPr>
          <p:cNvPr id="5" name="ZoneTexte 4"/>
          <p:cNvSpPr txBox="1"/>
          <p:nvPr/>
        </p:nvSpPr>
        <p:spPr>
          <a:xfrm>
            <a:off x="720791" y="4384696"/>
            <a:ext cx="1595717" cy="276999"/>
          </a:xfrm>
          <a:prstGeom prst="rect">
            <a:avLst/>
          </a:prstGeom>
          <a:noFill/>
        </p:spPr>
        <p:txBody>
          <a:bodyPr wrap="square" rtlCol="0">
            <a:spAutoFit/>
          </a:bodyPr>
          <a:lstStyle/>
          <a:p>
            <a:pPr algn="ctr"/>
            <a:r>
              <a:rPr lang="fr-FR" sz="1200" dirty="0" smtClean="0">
                <a:solidFill>
                  <a:srgbClr val="7030A0"/>
                </a:solidFill>
              </a:rPr>
              <a:t>Cœur artificiel </a:t>
            </a:r>
            <a:r>
              <a:rPr lang="fr-FR" sz="1200" dirty="0" err="1">
                <a:solidFill>
                  <a:srgbClr val="7030A0"/>
                </a:solidFill>
              </a:rPr>
              <a:t>C</a:t>
            </a:r>
            <a:r>
              <a:rPr lang="fr-FR" sz="1200" dirty="0" err="1" smtClean="0">
                <a:solidFill>
                  <a:srgbClr val="7030A0"/>
                </a:solidFill>
              </a:rPr>
              <a:t>armat</a:t>
            </a:r>
            <a:endParaRPr lang="fr-FR" sz="1200" dirty="0">
              <a:solidFill>
                <a:srgbClr val="7030A0"/>
              </a:solidFill>
            </a:endParaRPr>
          </a:p>
        </p:txBody>
      </p:sp>
      <p:sp>
        <p:nvSpPr>
          <p:cNvPr id="6" name="ZoneTexte 5"/>
          <p:cNvSpPr txBox="1"/>
          <p:nvPr/>
        </p:nvSpPr>
        <p:spPr>
          <a:xfrm>
            <a:off x="9664708" y="6511937"/>
            <a:ext cx="2173045" cy="276999"/>
          </a:xfrm>
          <a:prstGeom prst="rect">
            <a:avLst/>
          </a:prstGeom>
          <a:noFill/>
        </p:spPr>
        <p:txBody>
          <a:bodyPr wrap="square" rtlCol="0">
            <a:spAutoFit/>
          </a:bodyPr>
          <a:lstStyle/>
          <a:p>
            <a:pPr algn="ctr"/>
            <a:r>
              <a:rPr lang="fr-FR" sz="1200" dirty="0" smtClean="0">
                <a:solidFill>
                  <a:srgbClr val="7030A0"/>
                </a:solidFill>
              </a:rPr>
              <a:t>unité de dialyse</a:t>
            </a:r>
            <a:endParaRPr lang="fr-FR" sz="1200" dirty="0">
              <a:solidFill>
                <a:srgbClr val="7030A0"/>
              </a:solidFill>
            </a:endParaRP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017" y="340264"/>
            <a:ext cx="2133600" cy="2133600"/>
          </a:xfrm>
          <a:prstGeom prst="rect">
            <a:avLst/>
          </a:prstGeom>
        </p:spPr>
      </p:pic>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214" y="2505355"/>
            <a:ext cx="2466975" cy="1847850"/>
          </a:xfrm>
          <a:prstGeom prst="rect">
            <a:avLst/>
          </a:prstGeom>
        </p:spPr>
      </p:pic>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28270" y="3482502"/>
            <a:ext cx="2578830" cy="1289415"/>
          </a:xfrm>
          <a:prstGeom prst="rect">
            <a:avLst/>
          </a:prstGeom>
        </p:spPr>
      </p:pic>
      <p:pic>
        <p:nvPicPr>
          <p:cNvPr id="10" name="Imag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37810" y="5063339"/>
            <a:ext cx="2193831" cy="1459895"/>
          </a:xfrm>
          <a:prstGeom prst="rect">
            <a:avLst/>
          </a:prstGeom>
        </p:spPr>
      </p:pic>
      <p:pic>
        <p:nvPicPr>
          <p:cNvPr id="11" name="Imag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81666" y="1174017"/>
            <a:ext cx="1936559" cy="1346232"/>
          </a:xfrm>
          <a:prstGeom prst="rect">
            <a:avLst/>
          </a:prstGeom>
        </p:spPr>
      </p:pic>
      <p:pic>
        <p:nvPicPr>
          <p:cNvPr id="12" name="Imag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1703" y="1168437"/>
            <a:ext cx="1936559" cy="1346232"/>
          </a:xfrm>
          <a:prstGeom prst="rect">
            <a:avLst/>
          </a:prstGeom>
        </p:spPr>
      </p:pic>
      <p:pic>
        <p:nvPicPr>
          <p:cNvPr id="13" name="Imag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43081" y="1219093"/>
            <a:ext cx="1936559" cy="1346232"/>
          </a:xfrm>
          <a:prstGeom prst="rect">
            <a:avLst/>
          </a:prstGeom>
        </p:spPr>
      </p:pic>
      <p:sp>
        <p:nvSpPr>
          <p:cNvPr id="14" name="ZoneTexte 13"/>
          <p:cNvSpPr txBox="1"/>
          <p:nvPr/>
        </p:nvSpPr>
        <p:spPr>
          <a:xfrm>
            <a:off x="4434000" y="6231437"/>
            <a:ext cx="2545920" cy="461665"/>
          </a:xfrm>
          <a:prstGeom prst="rect">
            <a:avLst/>
          </a:prstGeom>
          <a:noFill/>
        </p:spPr>
        <p:txBody>
          <a:bodyPr wrap="square" rtlCol="0">
            <a:spAutoFit/>
          </a:bodyPr>
          <a:lstStyle/>
          <a:p>
            <a:pPr algn="ctr"/>
            <a:r>
              <a:rPr lang="fr-FR" sz="1200" dirty="0" smtClean="0">
                <a:solidFill>
                  <a:srgbClr val="7030A0"/>
                </a:solidFill>
              </a:rPr>
              <a:t>greffon de vagin obtenu à partir de culture de cellules souches</a:t>
            </a:r>
            <a:endParaRPr lang="fr-FR" sz="1200" dirty="0">
              <a:solidFill>
                <a:srgbClr val="7030A0"/>
              </a:solidFill>
            </a:endParaRPr>
          </a:p>
        </p:txBody>
      </p:sp>
      <p:pic>
        <p:nvPicPr>
          <p:cNvPr id="15" name="Imag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30506" y="5355137"/>
            <a:ext cx="1285875" cy="876300"/>
          </a:xfrm>
          <a:prstGeom prst="rect">
            <a:avLst/>
          </a:prstGeom>
        </p:spPr>
      </p:pic>
      <p:sp>
        <p:nvSpPr>
          <p:cNvPr id="16" name="ZoneTexte 15"/>
          <p:cNvSpPr txBox="1"/>
          <p:nvPr/>
        </p:nvSpPr>
        <p:spPr>
          <a:xfrm>
            <a:off x="8223265" y="3186732"/>
            <a:ext cx="3459677" cy="276999"/>
          </a:xfrm>
          <a:prstGeom prst="rect">
            <a:avLst/>
          </a:prstGeom>
          <a:noFill/>
        </p:spPr>
        <p:txBody>
          <a:bodyPr wrap="square" rtlCol="0">
            <a:spAutoFit/>
          </a:bodyPr>
          <a:lstStyle/>
          <a:p>
            <a:pPr algn="ctr"/>
            <a:r>
              <a:rPr lang="fr-FR" sz="1200" dirty="0" smtClean="0">
                <a:solidFill>
                  <a:srgbClr val="7030A0"/>
                </a:solidFill>
              </a:rPr>
              <a:t>Autres greffons à alimenter en nutriment (rein …) </a:t>
            </a:r>
            <a:endParaRPr lang="fr-FR" sz="1200" dirty="0">
              <a:solidFill>
                <a:srgbClr val="7030A0"/>
              </a:solidFill>
            </a:endParaRPr>
          </a:p>
        </p:txBody>
      </p:sp>
      <p:pic>
        <p:nvPicPr>
          <p:cNvPr id="17" name="Image 1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706870" y="2230705"/>
            <a:ext cx="894678" cy="967371"/>
          </a:xfrm>
          <a:prstGeom prst="rect">
            <a:avLst/>
          </a:prstGeom>
        </p:spPr>
      </p:pic>
      <p:sp>
        <p:nvSpPr>
          <p:cNvPr id="18" name="Rectangle 17"/>
          <p:cNvSpPr/>
          <p:nvPr/>
        </p:nvSpPr>
        <p:spPr>
          <a:xfrm>
            <a:off x="3081761" y="2505355"/>
            <a:ext cx="1224310" cy="276999"/>
          </a:xfrm>
          <a:prstGeom prst="rect">
            <a:avLst/>
          </a:prstGeom>
        </p:spPr>
        <p:txBody>
          <a:bodyPr wrap="none">
            <a:spAutoFit/>
          </a:bodyPr>
          <a:lstStyle/>
          <a:p>
            <a:r>
              <a:rPr lang="fr-FR" sz="1200" dirty="0" smtClean="0">
                <a:solidFill>
                  <a:srgbClr val="7030A0"/>
                </a:solidFill>
              </a:rPr>
              <a:t>greffon de vagin </a:t>
            </a:r>
            <a:endParaRPr lang="fr-FR" sz="1200" dirty="0"/>
          </a:p>
        </p:txBody>
      </p:sp>
      <p:sp>
        <p:nvSpPr>
          <p:cNvPr id="19" name="Rectangle 18"/>
          <p:cNvSpPr/>
          <p:nvPr/>
        </p:nvSpPr>
        <p:spPr>
          <a:xfrm>
            <a:off x="5487827" y="2541749"/>
            <a:ext cx="1224310" cy="276999"/>
          </a:xfrm>
          <a:prstGeom prst="rect">
            <a:avLst/>
          </a:prstGeom>
        </p:spPr>
        <p:txBody>
          <a:bodyPr wrap="none">
            <a:spAutoFit/>
          </a:bodyPr>
          <a:lstStyle/>
          <a:p>
            <a:r>
              <a:rPr lang="fr-FR" sz="1200" dirty="0" smtClean="0">
                <a:solidFill>
                  <a:srgbClr val="7030A0"/>
                </a:solidFill>
              </a:rPr>
              <a:t>greffon de vagin </a:t>
            </a:r>
            <a:endParaRPr lang="fr-FR" sz="1200" dirty="0"/>
          </a:p>
        </p:txBody>
      </p:sp>
      <p:sp>
        <p:nvSpPr>
          <p:cNvPr id="20" name="Rectangle 19"/>
          <p:cNvSpPr/>
          <p:nvPr/>
        </p:nvSpPr>
        <p:spPr>
          <a:xfrm>
            <a:off x="7168358" y="2541748"/>
            <a:ext cx="1224310" cy="276999"/>
          </a:xfrm>
          <a:prstGeom prst="rect">
            <a:avLst/>
          </a:prstGeom>
        </p:spPr>
        <p:txBody>
          <a:bodyPr wrap="none">
            <a:spAutoFit/>
          </a:bodyPr>
          <a:lstStyle/>
          <a:p>
            <a:r>
              <a:rPr lang="fr-FR" sz="1200" dirty="0" smtClean="0">
                <a:solidFill>
                  <a:srgbClr val="7030A0"/>
                </a:solidFill>
              </a:rPr>
              <a:t>greffon de vagin </a:t>
            </a:r>
            <a:endParaRPr lang="fr-FR" sz="1200" dirty="0"/>
          </a:p>
        </p:txBody>
      </p:sp>
      <p:sp>
        <p:nvSpPr>
          <p:cNvPr id="21" name="ZoneTexte 20"/>
          <p:cNvSpPr txBox="1"/>
          <p:nvPr/>
        </p:nvSpPr>
        <p:spPr>
          <a:xfrm>
            <a:off x="199016" y="4823791"/>
            <a:ext cx="4234983" cy="1938992"/>
          </a:xfrm>
          <a:prstGeom prst="rect">
            <a:avLst/>
          </a:prstGeom>
          <a:noFill/>
        </p:spPr>
        <p:txBody>
          <a:bodyPr wrap="square" rtlCol="0">
            <a:spAutoFit/>
          </a:bodyPr>
          <a:lstStyle/>
          <a:p>
            <a:pPr algn="just"/>
            <a:r>
              <a:rPr lang="fr-FR" sz="1200" dirty="0">
                <a:solidFill>
                  <a:srgbClr val="7030A0"/>
                </a:solidFill>
              </a:rPr>
              <a:t>Pour maintenir en vie longtemps les greffons, on pourrait les alimenter, par un cœur </a:t>
            </a:r>
            <a:r>
              <a:rPr lang="fr-FR" sz="1200" dirty="0" smtClean="0">
                <a:solidFill>
                  <a:srgbClr val="7030A0"/>
                </a:solidFill>
              </a:rPr>
              <a:t>artificiel (type cœur </a:t>
            </a:r>
            <a:r>
              <a:rPr lang="fr-FR" sz="1200" dirty="0" err="1" smtClean="0">
                <a:solidFill>
                  <a:srgbClr val="7030A0"/>
                </a:solidFill>
              </a:rPr>
              <a:t>Carmat</a:t>
            </a:r>
            <a:r>
              <a:rPr lang="fr-FR" sz="1200" dirty="0" smtClean="0">
                <a:solidFill>
                  <a:srgbClr val="7030A0"/>
                </a:solidFill>
              </a:rPr>
              <a:t>), </a:t>
            </a:r>
            <a:r>
              <a:rPr lang="fr-FR" sz="1200" dirty="0">
                <a:solidFill>
                  <a:srgbClr val="7030A0"/>
                </a:solidFill>
              </a:rPr>
              <a:t>en sang </a:t>
            </a:r>
            <a:r>
              <a:rPr lang="fr-FR" sz="1200" dirty="0" smtClean="0">
                <a:solidFill>
                  <a:srgbClr val="7030A0"/>
                </a:solidFill>
              </a:rPr>
              <a:t>artificiel, </a:t>
            </a:r>
            <a:r>
              <a:rPr lang="fr-FR" sz="1200" dirty="0">
                <a:solidFill>
                  <a:srgbClr val="7030A0"/>
                </a:solidFill>
              </a:rPr>
              <a:t>donneur universel  _ créé à partir d’un ver marin </a:t>
            </a:r>
            <a:r>
              <a:rPr lang="fr-FR" sz="1200" i="1" dirty="0" err="1">
                <a:solidFill>
                  <a:srgbClr val="7030A0"/>
                </a:solidFill>
              </a:rPr>
              <a:t>Arenicola</a:t>
            </a:r>
            <a:r>
              <a:rPr lang="fr-FR" sz="1200" i="1" dirty="0">
                <a:solidFill>
                  <a:srgbClr val="7030A0"/>
                </a:solidFill>
              </a:rPr>
              <a:t> marina</a:t>
            </a:r>
            <a:r>
              <a:rPr lang="fr-FR" sz="1200" dirty="0">
                <a:solidFill>
                  <a:srgbClr val="7030A0"/>
                </a:solidFill>
              </a:rPr>
              <a:t>, un ver arénicole  _, sang a) dopé en oxygène et éléments nutritifs solubles (protéines, lipides, glucides, sels minéraux, vitamines, oligo-éléments …), puis b) purifié des déchets, après avoir traversés les greffons, par une unité de dialyse. Entre le cœur artificiel et l’unité de dialyse, on pourrait mettre en parallèle plusieurs greffons (ce qui « rentabiliserait » un peu ce dispositif coûteux). </a:t>
            </a:r>
          </a:p>
        </p:txBody>
      </p:sp>
      <p:sp>
        <p:nvSpPr>
          <p:cNvPr id="23" name="Flèche courbée vers le bas 22"/>
          <p:cNvSpPr/>
          <p:nvPr/>
        </p:nvSpPr>
        <p:spPr>
          <a:xfrm rot="14770892" flipV="1">
            <a:off x="3494551" y="3340926"/>
            <a:ext cx="3328587" cy="78451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cxnSp>
        <p:nvCxnSpPr>
          <p:cNvPr id="26" name="Connecteur droit avec flèche 25"/>
          <p:cNvCxnSpPr/>
          <p:nvPr/>
        </p:nvCxnSpPr>
        <p:spPr>
          <a:xfrm flipV="1">
            <a:off x="2433906" y="462337"/>
            <a:ext cx="6092959" cy="504383"/>
          </a:xfrm>
          <a:prstGeom prst="straightConnector1">
            <a:avLst/>
          </a:prstGeom>
          <a:ln w="698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28"/>
          <p:cNvCxnSpPr>
            <a:cxnSpLocks noChangeAspect="1"/>
          </p:cNvCxnSpPr>
          <p:nvPr/>
        </p:nvCxnSpPr>
        <p:spPr>
          <a:xfrm>
            <a:off x="8564977" y="300965"/>
            <a:ext cx="3117965"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a:cxnSpLocks noChangeAspect="1"/>
          </p:cNvCxnSpPr>
          <p:nvPr/>
        </p:nvCxnSpPr>
        <p:spPr>
          <a:xfrm>
            <a:off x="9004822" y="1661936"/>
            <a:ext cx="3034669" cy="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Connecteur droit 30"/>
          <p:cNvCxnSpPr>
            <a:cxnSpLocks noChangeAspect="1"/>
          </p:cNvCxnSpPr>
          <p:nvPr/>
        </p:nvCxnSpPr>
        <p:spPr>
          <a:xfrm flipV="1">
            <a:off x="8980929" y="518065"/>
            <a:ext cx="25723" cy="114387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necteur droit 31"/>
          <p:cNvCxnSpPr>
            <a:cxnSpLocks noChangeAspect="1"/>
          </p:cNvCxnSpPr>
          <p:nvPr/>
        </p:nvCxnSpPr>
        <p:spPr>
          <a:xfrm flipV="1">
            <a:off x="11656828" y="290217"/>
            <a:ext cx="26114" cy="1161215"/>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necteur droit 32"/>
          <p:cNvCxnSpPr>
            <a:cxnSpLocks noChangeAspect="1"/>
          </p:cNvCxnSpPr>
          <p:nvPr/>
        </p:nvCxnSpPr>
        <p:spPr>
          <a:xfrm>
            <a:off x="11654395" y="1444687"/>
            <a:ext cx="385096" cy="6745"/>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necteur droit 33"/>
          <p:cNvCxnSpPr>
            <a:cxnSpLocks noChangeAspect="1"/>
          </p:cNvCxnSpPr>
          <p:nvPr/>
        </p:nvCxnSpPr>
        <p:spPr>
          <a:xfrm>
            <a:off x="8598655" y="518065"/>
            <a:ext cx="385096" cy="6745"/>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necteur droit 44"/>
          <p:cNvCxnSpPr>
            <a:cxnSpLocks noChangeAspect="1"/>
          </p:cNvCxnSpPr>
          <p:nvPr/>
        </p:nvCxnSpPr>
        <p:spPr>
          <a:xfrm flipV="1">
            <a:off x="9223050" y="442378"/>
            <a:ext cx="20234" cy="106683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Connecteur droit 45"/>
          <p:cNvCxnSpPr>
            <a:cxnSpLocks noChangeAspect="1"/>
          </p:cNvCxnSpPr>
          <p:nvPr/>
        </p:nvCxnSpPr>
        <p:spPr>
          <a:xfrm flipV="1">
            <a:off x="9467726" y="432438"/>
            <a:ext cx="20234" cy="106683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Connecteur droit 46"/>
          <p:cNvCxnSpPr>
            <a:cxnSpLocks noChangeAspect="1"/>
          </p:cNvCxnSpPr>
          <p:nvPr/>
        </p:nvCxnSpPr>
        <p:spPr>
          <a:xfrm flipV="1">
            <a:off x="9622736" y="451577"/>
            <a:ext cx="20234" cy="106683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necteur droit 47"/>
          <p:cNvCxnSpPr>
            <a:cxnSpLocks noChangeAspect="1"/>
          </p:cNvCxnSpPr>
          <p:nvPr/>
        </p:nvCxnSpPr>
        <p:spPr>
          <a:xfrm flipV="1">
            <a:off x="9846854" y="437232"/>
            <a:ext cx="20234" cy="106683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Connecteur droit 48"/>
          <p:cNvCxnSpPr>
            <a:cxnSpLocks noChangeAspect="1"/>
          </p:cNvCxnSpPr>
          <p:nvPr/>
        </p:nvCxnSpPr>
        <p:spPr>
          <a:xfrm flipV="1">
            <a:off x="10092487" y="437232"/>
            <a:ext cx="20234" cy="106683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Connecteur droit 49"/>
          <p:cNvCxnSpPr>
            <a:cxnSpLocks noChangeAspect="1"/>
          </p:cNvCxnSpPr>
          <p:nvPr/>
        </p:nvCxnSpPr>
        <p:spPr>
          <a:xfrm flipV="1">
            <a:off x="10316605" y="422887"/>
            <a:ext cx="20234" cy="106683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Connecteur droit 50"/>
          <p:cNvCxnSpPr>
            <a:cxnSpLocks noChangeAspect="1"/>
          </p:cNvCxnSpPr>
          <p:nvPr/>
        </p:nvCxnSpPr>
        <p:spPr>
          <a:xfrm flipV="1">
            <a:off x="10531313" y="439027"/>
            <a:ext cx="20234" cy="106683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Connecteur droit 51"/>
          <p:cNvCxnSpPr>
            <a:cxnSpLocks noChangeAspect="1"/>
          </p:cNvCxnSpPr>
          <p:nvPr/>
        </p:nvCxnSpPr>
        <p:spPr>
          <a:xfrm flipV="1">
            <a:off x="10793977" y="462337"/>
            <a:ext cx="20234" cy="106683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Connecteur droit 52"/>
          <p:cNvCxnSpPr>
            <a:cxnSpLocks noChangeAspect="1"/>
          </p:cNvCxnSpPr>
          <p:nvPr/>
        </p:nvCxnSpPr>
        <p:spPr>
          <a:xfrm flipV="1">
            <a:off x="11018095" y="447992"/>
            <a:ext cx="20234" cy="106683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cteur droit 53"/>
          <p:cNvCxnSpPr>
            <a:cxnSpLocks noChangeAspect="1"/>
          </p:cNvCxnSpPr>
          <p:nvPr/>
        </p:nvCxnSpPr>
        <p:spPr>
          <a:xfrm flipV="1">
            <a:off x="11263728" y="447992"/>
            <a:ext cx="20234" cy="106683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necteur droit 54"/>
          <p:cNvCxnSpPr>
            <a:cxnSpLocks noChangeAspect="1"/>
          </p:cNvCxnSpPr>
          <p:nvPr/>
        </p:nvCxnSpPr>
        <p:spPr>
          <a:xfrm flipV="1">
            <a:off x="11476643" y="447991"/>
            <a:ext cx="20234" cy="106683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ZoneTexte 65"/>
          <p:cNvSpPr txBox="1"/>
          <p:nvPr/>
        </p:nvSpPr>
        <p:spPr>
          <a:xfrm>
            <a:off x="9727688" y="1685246"/>
            <a:ext cx="2173045" cy="461665"/>
          </a:xfrm>
          <a:prstGeom prst="rect">
            <a:avLst/>
          </a:prstGeom>
          <a:noFill/>
        </p:spPr>
        <p:txBody>
          <a:bodyPr wrap="square" rtlCol="0">
            <a:spAutoFit/>
          </a:bodyPr>
          <a:lstStyle/>
          <a:p>
            <a:pPr algn="ctr"/>
            <a:r>
              <a:rPr lang="fr-FR" sz="1200" dirty="0" smtClean="0">
                <a:solidFill>
                  <a:srgbClr val="7030A0"/>
                </a:solidFill>
              </a:rPr>
              <a:t>unité d’enrichissement en nutriments et en  oxygène</a:t>
            </a:r>
            <a:endParaRPr lang="fr-FR" sz="1200" dirty="0">
              <a:solidFill>
                <a:srgbClr val="7030A0"/>
              </a:solidFill>
            </a:endParaRPr>
          </a:p>
        </p:txBody>
      </p:sp>
      <p:cxnSp>
        <p:nvCxnSpPr>
          <p:cNvPr id="76" name="Connecteur droit avec flèche 75"/>
          <p:cNvCxnSpPr/>
          <p:nvPr/>
        </p:nvCxnSpPr>
        <p:spPr>
          <a:xfrm flipH="1">
            <a:off x="8475053" y="1063394"/>
            <a:ext cx="429536" cy="285389"/>
          </a:xfrm>
          <a:prstGeom prst="straightConnector1">
            <a:avLst/>
          </a:prstGeom>
          <a:ln w="698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Connecteur droit avec flèche 78"/>
          <p:cNvCxnSpPr/>
          <p:nvPr/>
        </p:nvCxnSpPr>
        <p:spPr>
          <a:xfrm flipH="1">
            <a:off x="6712137" y="909010"/>
            <a:ext cx="2104428" cy="416024"/>
          </a:xfrm>
          <a:prstGeom prst="straightConnector1">
            <a:avLst/>
          </a:prstGeom>
          <a:ln w="698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0" name="Connecteur droit avec flèche 79"/>
          <p:cNvCxnSpPr/>
          <p:nvPr/>
        </p:nvCxnSpPr>
        <p:spPr>
          <a:xfrm>
            <a:off x="9021919" y="3412821"/>
            <a:ext cx="422495" cy="462293"/>
          </a:xfrm>
          <a:prstGeom prst="straightConnector1">
            <a:avLst/>
          </a:prstGeom>
          <a:ln w="69850">
            <a:solidFill>
              <a:srgbClr val="660033"/>
            </a:solidFill>
            <a:tailEnd type="triangle"/>
          </a:ln>
        </p:spPr>
        <p:style>
          <a:lnRef idx="1">
            <a:schemeClr val="accent1"/>
          </a:lnRef>
          <a:fillRef idx="0">
            <a:schemeClr val="accent1"/>
          </a:fillRef>
          <a:effectRef idx="0">
            <a:schemeClr val="accent1"/>
          </a:effectRef>
          <a:fontRef idx="minor">
            <a:schemeClr val="tx1"/>
          </a:fontRef>
        </p:style>
      </p:cxnSp>
      <p:cxnSp>
        <p:nvCxnSpPr>
          <p:cNvPr id="83" name="Connecteur droit avec flèche 82"/>
          <p:cNvCxnSpPr/>
          <p:nvPr/>
        </p:nvCxnSpPr>
        <p:spPr>
          <a:xfrm flipH="1">
            <a:off x="4730506" y="671269"/>
            <a:ext cx="3924195" cy="575026"/>
          </a:xfrm>
          <a:prstGeom prst="straightConnector1">
            <a:avLst/>
          </a:prstGeom>
          <a:ln w="698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rot="684487">
            <a:off x="5762420" y="3782476"/>
            <a:ext cx="2883831" cy="276999"/>
          </a:xfrm>
          <a:prstGeom prst="rect">
            <a:avLst/>
          </a:prstGeom>
        </p:spPr>
        <p:txBody>
          <a:bodyPr wrap="square">
            <a:spAutoFit/>
          </a:bodyPr>
          <a:lstStyle/>
          <a:p>
            <a:r>
              <a:rPr lang="fr-FR" sz="1200" dirty="0" smtClean="0">
                <a:solidFill>
                  <a:srgbClr val="660033"/>
                </a:solidFill>
              </a:rPr>
              <a:t>Sang avec déchets (acide lactique …)</a:t>
            </a:r>
            <a:endParaRPr lang="fr-FR" sz="1200" dirty="0">
              <a:solidFill>
                <a:srgbClr val="660033"/>
              </a:solidFill>
            </a:endParaRPr>
          </a:p>
        </p:txBody>
      </p:sp>
      <p:cxnSp>
        <p:nvCxnSpPr>
          <p:cNvPr id="86" name="Connecteur droit avec flèche 85"/>
          <p:cNvCxnSpPr/>
          <p:nvPr/>
        </p:nvCxnSpPr>
        <p:spPr>
          <a:xfrm flipH="1" flipV="1">
            <a:off x="2768190" y="3967657"/>
            <a:ext cx="7078664" cy="1139609"/>
          </a:xfrm>
          <a:prstGeom prst="straightConnector1">
            <a:avLst/>
          </a:prstGeom>
          <a:ln w="698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7" name="Connecteur droit avec flèche 86"/>
          <p:cNvCxnSpPr/>
          <p:nvPr/>
        </p:nvCxnSpPr>
        <p:spPr>
          <a:xfrm flipH="1">
            <a:off x="8993790" y="1721725"/>
            <a:ext cx="123368" cy="508979"/>
          </a:xfrm>
          <a:prstGeom prst="straightConnector1">
            <a:avLst/>
          </a:prstGeom>
          <a:ln w="698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6" name="Connecteur droit avec flèche 95"/>
          <p:cNvCxnSpPr/>
          <p:nvPr/>
        </p:nvCxnSpPr>
        <p:spPr>
          <a:xfrm>
            <a:off x="7549500" y="2867807"/>
            <a:ext cx="1894914" cy="1107245"/>
          </a:xfrm>
          <a:prstGeom prst="straightConnector1">
            <a:avLst/>
          </a:prstGeom>
          <a:ln w="69850">
            <a:solidFill>
              <a:srgbClr val="660033"/>
            </a:solidFill>
            <a:tailEnd type="triangle"/>
          </a:ln>
        </p:spPr>
        <p:style>
          <a:lnRef idx="1">
            <a:schemeClr val="accent1"/>
          </a:lnRef>
          <a:fillRef idx="0">
            <a:schemeClr val="accent1"/>
          </a:fillRef>
          <a:effectRef idx="0">
            <a:schemeClr val="accent1"/>
          </a:effectRef>
          <a:fontRef idx="minor">
            <a:schemeClr val="tx1"/>
          </a:fontRef>
        </p:style>
      </p:cxnSp>
      <p:cxnSp>
        <p:nvCxnSpPr>
          <p:cNvPr id="97" name="Connecteur droit avec flèche 96"/>
          <p:cNvCxnSpPr>
            <a:endCxn id="9" idx="1"/>
          </p:cNvCxnSpPr>
          <p:nvPr/>
        </p:nvCxnSpPr>
        <p:spPr>
          <a:xfrm>
            <a:off x="6126671" y="2867807"/>
            <a:ext cx="3301599" cy="1259403"/>
          </a:xfrm>
          <a:prstGeom prst="straightConnector1">
            <a:avLst/>
          </a:prstGeom>
          <a:ln w="69850">
            <a:solidFill>
              <a:srgbClr val="660033"/>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necteur droit avec flèche 97"/>
          <p:cNvCxnSpPr/>
          <p:nvPr/>
        </p:nvCxnSpPr>
        <p:spPr>
          <a:xfrm>
            <a:off x="3741486" y="2797038"/>
            <a:ext cx="5702928" cy="1511542"/>
          </a:xfrm>
          <a:prstGeom prst="straightConnector1">
            <a:avLst/>
          </a:prstGeom>
          <a:ln w="69850">
            <a:solidFill>
              <a:srgbClr val="660033"/>
            </a:solidFill>
            <a:tailEnd type="triangle"/>
          </a:ln>
        </p:spPr>
        <p:style>
          <a:lnRef idx="1">
            <a:schemeClr val="accent1"/>
          </a:lnRef>
          <a:fillRef idx="0">
            <a:schemeClr val="accent1"/>
          </a:fillRef>
          <a:effectRef idx="0">
            <a:schemeClr val="accent1"/>
          </a:effectRef>
          <a:fontRef idx="minor">
            <a:schemeClr val="tx1"/>
          </a:fontRef>
        </p:style>
      </p:cxnSp>
      <p:sp>
        <p:nvSpPr>
          <p:cNvPr id="104" name="Rectangle 103"/>
          <p:cNvSpPr/>
          <p:nvPr/>
        </p:nvSpPr>
        <p:spPr>
          <a:xfrm rot="21146850">
            <a:off x="5476646" y="747569"/>
            <a:ext cx="942887" cy="276999"/>
          </a:xfrm>
          <a:prstGeom prst="rect">
            <a:avLst/>
          </a:prstGeom>
        </p:spPr>
        <p:txBody>
          <a:bodyPr wrap="none">
            <a:spAutoFit/>
          </a:bodyPr>
          <a:lstStyle/>
          <a:p>
            <a:r>
              <a:rPr lang="fr-FR" sz="1200" dirty="0" smtClean="0">
                <a:solidFill>
                  <a:srgbClr val="FF0000"/>
                </a:solidFill>
              </a:rPr>
              <a:t>Sang enrichi</a:t>
            </a:r>
            <a:endParaRPr lang="fr-FR" sz="1200" dirty="0">
              <a:solidFill>
                <a:srgbClr val="FF0000"/>
              </a:solidFill>
            </a:endParaRPr>
          </a:p>
        </p:txBody>
      </p:sp>
      <p:cxnSp>
        <p:nvCxnSpPr>
          <p:cNvPr id="105" name="Connecteur droit avec flèche 104"/>
          <p:cNvCxnSpPr/>
          <p:nvPr/>
        </p:nvCxnSpPr>
        <p:spPr>
          <a:xfrm flipH="1" flipV="1">
            <a:off x="2732029" y="3595724"/>
            <a:ext cx="6680097" cy="1027002"/>
          </a:xfrm>
          <a:prstGeom prst="straightConnector1">
            <a:avLst/>
          </a:prstGeom>
          <a:ln w="698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2" name="Rectangle 111"/>
          <p:cNvSpPr/>
          <p:nvPr/>
        </p:nvSpPr>
        <p:spPr>
          <a:xfrm rot="486721">
            <a:off x="6800658" y="4869383"/>
            <a:ext cx="2463560" cy="276999"/>
          </a:xfrm>
          <a:prstGeom prst="rect">
            <a:avLst/>
          </a:prstGeom>
        </p:spPr>
        <p:txBody>
          <a:bodyPr wrap="square">
            <a:spAutoFit/>
          </a:bodyPr>
          <a:lstStyle/>
          <a:p>
            <a:r>
              <a:rPr lang="fr-FR" sz="1200" dirty="0" smtClean="0">
                <a:solidFill>
                  <a:srgbClr val="FF0000"/>
                </a:solidFill>
              </a:rPr>
              <a:t>Sang ultra purifié de ses déchets</a:t>
            </a:r>
            <a:endParaRPr lang="fr-FR" sz="1200" dirty="0">
              <a:solidFill>
                <a:srgbClr val="FF0000"/>
              </a:solidFill>
            </a:endParaRPr>
          </a:p>
        </p:txBody>
      </p:sp>
      <p:cxnSp>
        <p:nvCxnSpPr>
          <p:cNvPr id="113" name="Connecteur droit avec flèche 112"/>
          <p:cNvCxnSpPr/>
          <p:nvPr/>
        </p:nvCxnSpPr>
        <p:spPr>
          <a:xfrm flipH="1">
            <a:off x="10919434" y="4622726"/>
            <a:ext cx="15291" cy="508979"/>
          </a:xfrm>
          <a:prstGeom prst="straightConnector1">
            <a:avLst/>
          </a:prstGeom>
          <a:ln w="698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099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89</Words>
  <Application>Microsoft Office PowerPoint</Application>
  <PresentationFormat>Grand écran</PresentationFormat>
  <Paragraphs>13</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Benjamin LISAN</dc:creator>
  <cp:lastModifiedBy>Benjamin LISAN</cp:lastModifiedBy>
  <cp:revision>6</cp:revision>
  <dcterms:created xsi:type="dcterms:W3CDTF">2015-11-18T16:01:17Z</dcterms:created>
  <dcterms:modified xsi:type="dcterms:W3CDTF">2015-11-18T16:32:27Z</dcterms:modified>
</cp:coreProperties>
</file>