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0"/>
  </p:notesMasterIdLst>
  <p:sldIdLst>
    <p:sldId id="256" r:id="rId2"/>
    <p:sldId id="294" r:id="rId3"/>
    <p:sldId id="257" r:id="rId4"/>
    <p:sldId id="258" r:id="rId5"/>
    <p:sldId id="287" r:id="rId6"/>
    <p:sldId id="296" r:id="rId7"/>
    <p:sldId id="297" r:id="rId8"/>
    <p:sldId id="262" r:id="rId9"/>
    <p:sldId id="298" r:id="rId10"/>
    <p:sldId id="299" r:id="rId11"/>
    <p:sldId id="300" r:id="rId12"/>
    <p:sldId id="301" r:id="rId13"/>
    <p:sldId id="270" r:id="rId14"/>
    <p:sldId id="271" r:id="rId15"/>
    <p:sldId id="285" r:id="rId16"/>
    <p:sldId id="286" r:id="rId17"/>
    <p:sldId id="281" r:id="rId18"/>
    <p:sldId id="282" r:id="rId19"/>
    <p:sldId id="283" r:id="rId20"/>
    <p:sldId id="284" r:id="rId21"/>
    <p:sldId id="260" r:id="rId22"/>
    <p:sldId id="259" r:id="rId23"/>
    <p:sldId id="265" r:id="rId24"/>
    <p:sldId id="261" r:id="rId25"/>
    <p:sldId id="276" r:id="rId26"/>
    <p:sldId id="277" r:id="rId27"/>
    <p:sldId id="278" r:id="rId28"/>
    <p:sldId id="279" r:id="rId29"/>
    <p:sldId id="280" r:id="rId30"/>
    <p:sldId id="303" r:id="rId31"/>
    <p:sldId id="302" r:id="rId32"/>
    <p:sldId id="289" r:id="rId33"/>
    <p:sldId id="290" r:id="rId34"/>
    <p:sldId id="291" r:id="rId35"/>
    <p:sldId id="292" r:id="rId36"/>
    <p:sldId id="293" r:id="rId37"/>
    <p:sldId id="288" r:id="rId38"/>
    <p:sldId id="26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39966"/>
    <a:srgbClr val="26744D"/>
    <a:srgbClr val="00FF00"/>
    <a:srgbClr val="FF3399"/>
    <a:srgbClr val="FF66CC"/>
    <a:srgbClr val="008000"/>
    <a:srgbClr val="9900FF"/>
    <a:srgbClr val="C4004F"/>
    <a:srgbClr val="FFCC00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55" autoAdjust="0"/>
    <p:restoredTop sz="74423" autoAdjust="0"/>
  </p:normalViewPr>
  <p:slideViewPr>
    <p:cSldViewPr>
      <p:cViewPr varScale="1">
        <p:scale>
          <a:sx n="72" d="100"/>
          <a:sy n="72" d="100"/>
        </p:scale>
        <p:origin x="-13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1D83-319B-49A3-9825-070F27B8654F}" type="datetimeFigureOut">
              <a:rPr lang="en-US" smtClean="0"/>
              <a:pPr/>
              <a:t>11/14/10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85401-C9B9-4F40-A48B-82246B613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5401-C9B9-4F40-A48B-82246B6133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- Synthetic hormone called </a:t>
            </a:r>
            <a:r>
              <a:rPr lang="en-US" dirty="0" smtClean="0"/>
              <a:t>diethylstilbestrol (DES).</a:t>
            </a:r>
            <a:endParaRPr lang="en-GB" dirty="0" smtClean="0"/>
          </a:p>
          <a:p>
            <a:pPr>
              <a:spcBef>
                <a:spcPct val="0"/>
              </a:spcBef>
              <a:buFontTx/>
              <a:buChar char="-"/>
            </a:pPr>
            <a:r>
              <a:rPr lang="en-GB" dirty="0" smtClean="0"/>
              <a:t> To prevent miscarriage.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GB" dirty="0" smtClean="0"/>
              <a:t> DES only affect male children and will cause them to more likely become transsexual women than otherwise-male children not exposed to DES during that period.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Estrogen</a:t>
            </a:r>
            <a:r>
              <a:rPr lang="en-GB" dirty="0" smtClean="0"/>
              <a:t> is a hormone relating to females.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GB" dirty="0" smtClean="0"/>
              <a:t> Results in them wanting to be a female.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39D1E0-4E22-4C18-9081-6F0A8ED8E3A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smtClean="0"/>
              <a:t> Their cross-gender identity should be changed, thereby eliminating the discrepancy between gender identity and body characteristics.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/>
              <a:t> Dress them the right way and do the necessary things and they will change with time.</a:t>
            </a: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505685-1F81-4C4A-A1DA-1349CEECF53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"Laws embody the values of our nation, and through the enactment of this hate crimes law, our country has — once and for all — sent a clear and unequivocal message that it rejects and condemns all forms of hate violence, including crimes motivated by hatred of lesbian, gay, bisexual and transgender people."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5401-C9B9-4F40-A48B-82246B6133F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There is a social stigma that </a:t>
            </a:r>
            <a:r>
              <a:rPr lang="en-US" b="1" dirty="0" err="1" smtClean="0"/>
              <a:t>transsexualism</a:t>
            </a:r>
            <a:r>
              <a:rPr lang="en-US" b="1" dirty="0" smtClean="0"/>
              <a:t> is simply a lifestyle choice, however our findings support a biological basis of how gender identity develops</a:t>
            </a:r>
            <a:r>
              <a:rPr lang="en-US" dirty="0" smtClean="0"/>
              <a:t> </a:t>
            </a:r>
          </a:p>
          <a:p>
            <a:endParaRPr lang="en-US" dirty="0" smtClean="0"/>
          </a:p>
          <a:p>
            <a:r>
              <a:rPr lang="en-US" dirty="0" smtClean="0"/>
              <a:t>potential loss so severe, that very few individuals will tell anyone about their gender identity.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5401-C9B9-4F40-A48B-82246B6133F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term used to describe transsexuals' discomfort with their anatomic sex,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 mental stability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some transsexuals experience suicide tendencies because of extreme dissatisfaction with original sex.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5401-C9B9-4F40-A48B-82246B6133F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Unsightly scarring, vaginas too small or short, breasts</a:t>
            </a:r>
            <a:r>
              <a:rPr lang="en-US" baseline="0" dirty="0" smtClean="0"/>
              <a:t> are not of desired size.</a:t>
            </a:r>
            <a:endParaRPr lang="en-US" dirty="0" smtClean="0"/>
          </a:p>
          <a:p>
            <a:r>
              <a:rPr lang="en-US" dirty="0" smtClean="0"/>
              <a:t>Come out of the closet into</a:t>
            </a:r>
            <a:r>
              <a:rPr lang="en-US" baseline="0" dirty="0" smtClean="0"/>
              <a:t> an </a:t>
            </a:r>
            <a:r>
              <a:rPr lang="en-US" baseline="0" dirty="0" err="1" smtClean="0"/>
              <a:t>ev’en</a:t>
            </a:r>
            <a:r>
              <a:rPr lang="en-US" baseline="0" dirty="0" smtClean="0"/>
              <a:t> bigger closet. </a:t>
            </a:r>
          </a:p>
          <a:p>
            <a:r>
              <a:rPr lang="en-US" baseline="0" dirty="0" smtClean="0"/>
              <a:t>At risk of living in a transgender sub culture instead of part of real world. </a:t>
            </a:r>
          </a:p>
          <a:p>
            <a:r>
              <a:rPr lang="en-US" baseline="0" dirty="0" smtClean="0"/>
              <a:t>Lose job – work as she male prostitute</a:t>
            </a:r>
          </a:p>
          <a:p>
            <a:r>
              <a:rPr lang="en-US" baseline="0" dirty="0" smtClean="0"/>
              <a:t>They have no life expect for the past in their own biological sex – keep talking angrily about the past, “what I was”</a:t>
            </a:r>
          </a:p>
          <a:p>
            <a:r>
              <a:rPr lang="en-US" baseline="0" dirty="0" smtClean="0"/>
              <a:t>No hope for future.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5401-C9B9-4F40-A48B-82246B6133F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they say that honesty</a:t>
            </a:r>
            <a:r>
              <a:rPr lang="en-US" baseline="0" dirty="0" smtClean="0"/>
              <a:t> is the best policy? So why should I not be true to myself and undergo the operation and make my true sexual orientation public  instead of trying to keep it secret?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5401-C9B9-4F40-A48B-82246B6133F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please the majority of people, I should suppres</a:t>
            </a:r>
            <a:r>
              <a:rPr lang="en-US" baseline="0" dirty="0" smtClean="0"/>
              <a:t>s my true sexual orientation in order to please the society.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5401-C9B9-4F40-A48B-82246B6133F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the good of every</a:t>
            </a:r>
            <a:r>
              <a:rPr lang="en-US" baseline="0" dirty="0" smtClean="0"/>
              <a:t> single person, </a:t>
            </a:r>
            <a:r>
              <a:rPr lang="en-US" dirty="0" smtClean="0"/>
              <a:t>The world must learn not</a:t>
            </a:r>
            <a:r>
              <a:rPr lang="en-US" baseline="0" dirty="0" smtClean="0"/>
              <a:t> to discriminate and accept oddity instead of imposing their own beliefs on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5401-C9B9-4F40-A48B-82246B6133F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unfair to impose what</a:t>
            </a:r>
            <a:r>
              <a:rPr lang="en-US" baseline="0" dirty="0" smtClean="0"/>
              <a:t> you think is right on another person.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5401-C9B9-4F40-A48B-82246B6133F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Both female</a:t>
            </a:r>
            <a:r>
              <a:rPr lang="en-US" sz="1200" baseline="0" dirty="0" smtClean="0"/>
              <a:t> to male and male to female transitions are possible but for the purpose of this presentation, we will only concentrate on the more prevalent transition; male to female.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5401-C9B9-4F40-A48B-82246B6133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human has rights. And they should decide for themselves what is best for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5401-C9B9-4F40-A48B-82246B6133F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5401-C9B9-4F40-A48B-82246B6133F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5401-C9B9-4F40-A48B-82246B6133F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recognize that people are often confused by the different gender terms. Resolve confusion.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Hormones taken to suppress original sex characteristics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similarity between all is that they live lifestyles of self perceived gender.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5401-C9B9-4F40-A48B-82246B6133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/>
              <a:t>Transgenders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identify strongly with the "other" sex and often adopt a life-style and appearance that is consistent with their psychological gender self-perception.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may or may not be supported by the use of hormonal medications, but genital sex reassignment surgery is usually not desired. 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Cross dressers</a:t>
            </a:r>
          </a:p>
          <a:p>
            <a:r>
              <a:rPr lang="en-US" sz="1200" dirty="0" smtClean="0"/>
              <a:t>cultivate the appearance of the other sex on a part-time or recreational basis, such as at clubs and social events</a:t>
            </a:r>
          </a:p>
          <a:p>
            <a:endParaRPr lang="en-US" sz="1200" dirty="0" smtClean="0"/>
          </a:p>
          <a:p>
            <a:pPr>
              <a:buNone/>
            </a:pPr>
            <a:r>
              <a:rPr lang="en-US" sz="1200" b="1" dirty="0" smtClean="0"/>
              <a:t>Transvestites </a:t>
            </a:r>
          </a:p>
          <a:p>
            <a:r>
              <a:rPr lang="en-US" sz="1200" dirty="0" smtClean="0"/>
              <a:t>use the cross-dressing as a type of fetish (sexual arousal) </a:t>
            </a:r>
          </a:p>
          <a:p>
            <a:r>
              <a:rPr lang="en-US" sz="1200" dirty="0" smtClean="0"/>
              <a:t>do not see themselves as the other gender or other sex. </a:t>
            </a:r>
          </a:p>
          <a:p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5401-C9B9-4F40-A48B-82246B6133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1200" b="1" dirty="0" smtClean="0"/>
              <a:t>Hormones</a:t>
            </a:r>
          </a:p>
          <a:p>
            <a:pPr marL="457200" indent="-457200">
              <a:buNone/>
            </a:pPr>
            <a:r>
              <a:rPr lang="en-US" sz="1200" dirty="0" smtClean="0"/>
              <a:t>	induce 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reast growth, decrease in body hair, redistribution of body fat, decreased fertility and testicular size and less frequent and firm erections.</a:t>
            </a:r>
          </a:p>
          <a:p>
            <a:pPr marL="457200" indent="-457200">
              <a:buNone/>
            </a:pPr>
            <a:endParaRPr lang="en-US" sz="1200" dirty="0" smtClean="0"/>
          </a:p>
          <a:p>
            <a:pPr marL="457200" indent="-457200">
              <a:buNone/>
            </a:pPr>
            <a:r>
              <a:rPr lang="en-US" sz="1200" b="1" dirty="0" smtClean="0"/>
              <a:t>2)	Facial feminization surgery</a:t>
            </a:r>
          </a:p>
          <a:p>
            <a:pPr marL="457200" indent="-457200">
              <a:buNone/>
            </a:pPr>
            <a:r>
              <a:rPr lang="en-US" sz="1200" dirty="0" smtClean="0"/>
              <a:t>	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feminizing cosmetic surgeries or procedures that modify bone or cartilage structures, typically in the jaw, brow, forehead, nose and cheek areas to make them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look feminine</a:t>
            </a:r>
          </a:p>
          <a:p>
            <a:pPr marL="457200" indent="-457200">
              <a:buNone/>
            </a:pPr>
            <a:endParaRPr lang="en-US" sz="1200" dirty="0" smtClean="0"/>
          </a:p>
          <a:p>
            <a:pPr marL="457200" indent="-457200">
              <a:buAutoNum type="arabicParenR" startAt="3"/>
            </a:pPr>
            <a:r>
              <a:rPr lang="en-US" sz="1200" b="1" dirty="0" smtClean="0"/>
              <a:t>Breast implants</a:t>
            </a:r>
          </a:p>
          <a:p>
            <a:pPr marL="457200" indent="-457200">
              <a:buNone/>
            </a:pPr>
            <a:r>
              <a:rPr lang="en-US" sz="1200" dirty="0" smtClean="0"/>
              <a:t>	enlarge</a:t>
            </a:r>
            <a:r>
              <a:rPr lang="en-US" sz="1200" baseline="0" dirty="0" smtClean="0"/>
              <a:t> breasts</a:t>
            </a:r>
          </a:p>
          <a:p>
            <a:pPr marL="457200" indent="-457200">
              <a:buNone/>
            </a:pPr>
            <a:endParaRPr lang="en-US" sz="1200" dirty="0" smtClean="0"/>
          </a:p>
          <a:p>
            <a:pPr marL="457200" indent="-457200">
              <a:buAutoNum type="arabicParenR" startAt="4"/>
            </a:pPr>
            <a:r>
              <a:rPr lang="en-US" sz="1200" b="1" dirty="0" smtClean="0"/>
              <a:t>Voice feminization surgery</a:t>
            </a:r>
          </a:p>
          <a:p>
            <a:pPr marL="457200" indent="-457200">
              <a:buNone/>
            </a:pPr>
            <a:r>
              <a:rPr lang="en-US" sz="1200" b="1" dirty="0" smtClean="0"/>
              <a:t>	</a:t>
            </a:r>
            <a:r>
              <a:rPr lang="en-US" sz="1200" b="0" dirty="0" smtClean="0"/>
              <a:t>voice</a:t>
            </a:r>
            <a:r>
              <a:rPr lang="en-US" sz="1200" b="0" baseline="0" dirty="0" smtClean="0"/>
              <a:t> surgery alter pitch and tone – make it feminine</a:t>
            </a:r>
          </a:p>
          <a:p>
            <a:pPr marL="457200" indent="-457200">
              <a:buNone/>
            </a:pPr>
            <a:endParaRPr lang="en-US" sz="1200" b="1" dirty="0" smtClean="0"/>
          </a:p>
          <a:p>
            <a:pPr marL="457200" indent="-457200">
              <a:buAutoNum type="arabicParenR" startAt="5"/>
            </a:pPr>
            <a:r>
              <a:rPr lang="en-US" sz="1200" b="1" dirty="0" smtClean="0"/>
              <a:t>Tracheal shaves</a:t>
            </a:r>
          </a:p>
          <a:p>
            <a:pPr marL="457200" indent="-457200">
              <a:buNone/>
            </a:pPr>
            <a:r>
              <a:rPr lang="en-US" sz="1200" b="1" dirty="0" smtClean="0"/>
              <a:t>	</a:t>
            </a:r>
            <a:r>
              <a:rPr lang="en-US" sz="1200" b="0" dirty="0" smtClean="0"/>
              <a:t>remove</a:t>
            </a:r>
            <a:r>
              <a:rPr lang="en-US" sz="1200" b="0" baseline="0" dirty="0" smtClean="0"/>
              <a:t> cartilage at trachea, reduce appearance of the Adam’s apple</a:t>
            </a:r>
          </a:p>
          <a:p>
            <a:pPr marL="457200" indent="-457200">
              <a:buNone/>
            </a:pPr>
            <a:endParaRPr lang="en-US" sz="1200" b="1" dirty="0" smtClean="0"/>
          </a:p>
          <a:p>
            <a:pPr marL="457200" indent="-457200">
              <a:buAutoNum type="arabicParenR" startAt="6"/>
            </a:pPr>
            <a:r>
              <a:rPr lang="en-US" sz="1200" b="1" dirty="0" smtClean="0"/>
              <a:t>Buttock augmentation</a:t>
            </a:r>
          </a:p>
          <a:p>
            <a:pPr marL="457200" indent="-457200">
              <a:buNone/>
            </a:pPr>
            <a:r>
              <a:rPr lang="en-US" sz="1200" b="1" dirty="0" smtClean="0"/>
              <a:t>	</a:t>
            </a:r>
            <a:r>
              <a:rPr lang="en-US" sz="1200" b="0" dirty="0" smtClean="0"/>
              <a:t>enlarge</a:t>
            </a:r>
            <a:r>
              <a:rPr lang="en-US" sz="1200" b="0" baseline="0" dirty="0" smtClean="0"/>
              <a:t> buttocks as females have larger butts than men usually</a:t>
            </a:r>
            <a:endParaRPr lang="en-US" sz="1200" b="1" dirty="0" smtClean="0"/>
          </a:p>
          <a:p>
            <a:endParaRPr lang="en-US" sz="800" dirty="0" smtClean="0"/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5401-C9B9-4F40-A48B-82246B6133F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5401-C9B9-4F40-A48B-82246B6133F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 nutshell, sex is what you are born as.</a:t>
            </a:r>
          </a:p>
          <a:p>
            <a:endParaRPr lang="en-US" dirty="0" smtClean="0"/>
          </a:p>
          <a:p>
            <a:r>
              <a:rPr lang="en-US" dirty="0" smtClean="0"/>
              <a:t>Gender is your true sexual orientation.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5401-C9B9-4F40-A48B-82246B6133F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GB" dirty="0" smtClean="0"/>
              <a:t> society</a:t>
            </a:r>
            <a:r>
              <a:rPr lang="en-GB" baseline="0" dirty="0" smtClean="0"/>
              <a:t> in general has the misconception that sex and gender are the same.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GB" baseline="0" dirty="0" smtClean="0"/>
              <a:t>- they do not fully understand the difference between the terms.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GB" baseline="0" dirty="0" smtClean="0"/>
              <a:t>- they think that man behave in a feminine way because their lifestyle is such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GB" baseline="0" dirty="0" smtClean="0"/>
              <a:t>- do not think that there may be a possibility of medical problem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GB" baseline="0" dirty="0" smtClean="0"/>
          </a:p>
          <a:p>
            <a:pPr>
              <a:spcBef>
                <a:spcPct val="0"/>
              </a:spcBef>
              <a:buFontTx/>
              <a:buChar char="-"/>
            </a:pPr>
            <a:r>
              <a:rPr lang="en-GB" baseline="0" dirty="0" smtClean="0"/>
              <a:t>Heterosexuals – straight people, so when they see someone who is not like them, they discriminate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GB" dirty="0" smtClean="0"/>
          </a:p>
          <a:p>
            <a:pPr>
              <a:spcBef>
                <a:spcPct val="0"/>
              </a:spcBef>
              <a:buFontTx/>
              <a:buChar char="-"/>
            </a:pPr>
            <a:endParaRPr lang="en-GB" dirty="0" smtClean="0"/>
          </a:p>
          <a:p>
            <a:pPr>
              <a:spcBef>
                <a:spcPct val="0"/>
              </a:spcBef>
              <a:buFontTx/>
              <a:buChar char="-"/>
            </a:pPr>
            <a:r>
              <a:rPr lang="en-GB" dirty="0" smtClean="0"/>
              <a:t> If we treat them as males, we defy the concept of gender. Yet, if we treat them as females, we defy the concept of sex.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A5BD14-65F2-4EB1-B4F9-57F2593391F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- Definition:</a:t>
            </a:r>
            <a:r>
              <a:rPr lang="en-US" baseline="0" dirty="0" smtClean="0"/>
              <a:t> </a:t>
            </a:r>
            <a:r>
              <a:rPr lang="en-US" dirty="0" smtClean="0"/>
              <a:t>used to describe a male or female that feels a strong identification with the opposite sex and experiences </a:t>
            </a:r>
            <a:r>
              <a:rPr lang="en-US" b="1" u="sng" dirty="0" smtClean="0"/>
              <a:t>considerable</a:t>
            </a:r>
            <a:r>
              <a:rPr lang="en-US" dirty="0" smtClean="0"/>
              <a:t> distress because of their actual sex.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dirty="0" smtClean="0"/>
              <a:t> affect anyone. Children and adults alike.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dirty="0" smtClean="0"/>
              <a:t> usually caused by prenatal hormonal imbalance or sometimes problems</a:t>
            </a:r>
            <a:r>
              <a:rPr lang="en-US" baseline="0" dirty="0" smtClean="0"/>
              <a:t> in family interactions or family dynamics. This is a kind of mental disorder.</a:t>
            </a:r>
            <a:endParaRPr lang="en-US" dirty="0" smtClean="0"/>
          </a:p>
          <a:p>
            <a:pPr>
              <a:spcBef>
                <a:spcPct val="0"/>
              </a:spcBef>
              <a:buFontTx/>
              <a:buChar char="-"/>
            </a:pPr>
            <a:r>
              <a:rPr lang="en-US" dirty="0" smtClean="0"/>
              <a:t> these people believe they are or should be opposite sex.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dirty="0" smtClean="0"/>
              <a:t> however,</a:t>
            </a:r>
            <a:r>
              <a:rPr lang="en-US" baseline="0" dirty="0" smtClean="0"/>
              <a:t> </a:t>
            </a:r>
            <a:r>
              <a:rPr lang="en-US" dirty="0" smtClean="0"/>
              <a:t>only those who </a:t>
            </a:r>
            <a:r>
              <a:rPr lang="en-US" b="1" u="sng" dirty="0" smtClean="0"/>
              <a:t>are determined to undergo</a:t>
            </a:r>
            <a:r>
              <a:rPr lang="en-US" dirty="0" smtClean="0"/>
              <a:t> SRS are considered transsexuals. They often attempt to pass of socially as the opposite sex.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dirty="0" smtClean="0"/>
              <a:t> Children with GID refuse to dress and act in sex-stereotypical ways. They experience significant interference in functioning because of their cross-gender identification. 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30DA01-CF98-41DB-BFDA-A9E0DF859B6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DF79-176A-4544-A5C8-91D7686AD5EC}" type="datetimeFigureOut">
              <a:rPr lang="en-US" smtClean="0"/>
              <a:pPr/>
              <a:t>11/14/10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A0D-1ADA-4EF7-9234-754834A7C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DF79-176A-4544-A5C8-91D7686AD5EC}" type="datetimeFigureOut">
              <a:rPr lang="en-US" smtClean="0"/>
              <a:pPr/>
              <a:t>11/14/10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A0D-1ADA-4EF7-9234-754834A7C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DF79-176A-4544-A5C8-91D7686AD5EC}" type="datetimeFigureOut">
              <a:rPr lang="en-US" smtClean="0"/>
              <a:pPr/>
              <a:t>11/14/10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A0D-1ADA-4EF7-9234-754834A7C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DF79-176A-4544-A5C8-91D7686AD5EC}" type="datetimeFigureOut">
              <a:rPr lang="en-US" smtClean="0"/>
              <a:pPr/>
              <a:t>11/14/10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A0D-1ADA-4EF7-9234-754834A7C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DF79-176A-4544-A5C8-91D7686AD5EC}" type="datetimeFigureOut">
              <a:rPr lang="en-US" smtClean="0"/>
              <a:pPr/>
              <a:t>11/14/10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A0D-1ADA-4EF7-9234-754834A7C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DF79-176A-4544-A5C8-91D7686AD5EC}" type="datetimeFigureOut">
              <a:rPr lang="en-US" smtClean="0"/>
              <a:pPr/>
              <a:t>11/14/10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A0D-1ADA-4EF7-9234-754834A7C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DF79-176A-4544-A5C8-91D7686AD5EC}" type="datetimeFigureOut">
              <a:rPr lang="en-US" smtClean="0"/>
              <a:pPr/>
              <a:t>11/14/10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A0D-1ADA-4EF7-9234-754834A7C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DF79-176A-4544-A5C8-91D7686AD5EC}" type="datetimeFigureOut">
              <a:rPr lang="en-US" smtClean="0"/>
              <a:pPr/>
              <a:t>11/14/10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A0D-1ADA-4EF7-9234-754834A7C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DF79-176A-4544-A5C8-91D7686AD5EC}" type="datetimeFigureOut">
              <a:rPr lang="en-US" smtClean="0"/>
              <a:pPr/>
              <a:t>11/14/10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A0D-1ADA-4EF7-9234-754834A7C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DF79-176A-4544-A5C8-91D7686AD5EC}" type="datetimeFigureOut">
              <a:rPr lang="en-US" smtClean="0"/>
              <a:pPr/>
              <a:t>11/14/10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A0D-1ADA-4EF7-9234-754834A7C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DF79-176A-4544-A5C8-91D7686AD5EC}" type="datetimeFigureOut">
              <a:rPr lang="en-US" smtClean="0"/>
              <a:pPr/>
              <a:t>11/14/10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A0D-1ADA-4EF7-9234-754834A7C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0DF79-176A-4544-A5C8-91D7686AD5EC}" type="datetimeFigureOut">
              <a:rPr lang="en-US" smtClean="0"/>
              <a:pPr/>
              <a:t>11/14/10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08A0D-1ADA-4EF7-9234-754834A7C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?_ob=ArticleURL&amp;_udi=B6T8V-3W788PC-2&amp;_user=2038769&amp;_rdoc=1&amp;_fmt=&amp;_orig=search&amp;_sort=d&amp;_docanchor=&amp;view=c&amp;_searchStrId=1108959869&amp;_rerunOrigin=scholar.google&amp;_acct=C000055903&amp;_version=1&amp;_urlVersion=0&amp;_userid=2038769&amp;md5=b6f0ecf6e0a6975075d28de376b0749b" TargetMode="External"/><Relationship Id="rId4" Type="http://schemas.openxmlformats.org/officeDocument/2006/relationships/hyperlink" Target="http://jenellerose.com/htmlpostings/transsexual_surgery_its_pros_and_cons.htm" TargetMode="External"/><Relationship Id="rId5" Type="http://schemas.openxmlformats.org/officeDocument/2006/relationships/hyperlink" Target="http://medical-dictionary.thefreedictionary.com/transexual" TargetMode="External"/><Relationship Id="rId6" Type="http://schemas.openxmlformats.org/officeDocument/2006/relationships/hyperlink" Target="http://www.who.int/gender/whatisgender/en/index.html" TargetMode="External"/><Relationship Id="rId7" Type="http://schemas.openxmlformats.org/officeDocument/2006/relationships/hyperlink" Target="http://www.med.monash.edu.au/gendermed/sexandgender.html" TargetMode="External"/><Relationship Id="rId8" Type="http://schemas.openxmlformats.org/officeDocument/2006/relationships/hyperlink" Target="http://www.prisontalk.com/forums/showthread.php?t=25974" TargetMode="External"/><Relationship Id="rId9" Type="http://schemas.openxmlformats.org/officeDocument/2006/relationships/hyperlink" Target="http://juliaserano.livejournal.com/6195.html?thread=20787" TargetMode="External"/><Relationship Id="rId10" Type="http://schemas.openxmlformats.org/officeDocument/2006/relationships/hyperlink" Target="http://www.gires.org.uk/Text_Assets/ATypical_Gender_Development.pdf" TargetMode="External"/><Relationship Id="rId11" Type="http://schemas.openxmlformats.org/officeDocument/2006/relationships/hyperlink" Target="http://news.bbc.co.uk/2/hi/7689007.st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4495800" cy="3581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tencil" pitchFamily="82" charset="0"/>
              </a:rPr>
              <a:t/>
            </a:r>
            <a:br>
              <a:rPr lang="en-US" dirty="0" smtClean="0">
                <a:latin typeface="Stencil" pitchFamily="82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Stencil" pitchFamily="82" charset="0"/>
              </a:rPr>
              <a:t>transsexuality</a:t>
            </a:r>
            <a:r>
              <a:rPr lang="en-US" dirty="0">
                <a:latin typeface="Stencil" pitchFamily="82" charset="0"/>
              </a:rPr>
              <a:t/>
            </a:r>
            <a:br>
              <a:rPr lang="en-US" dirty="0">
                <a:latin typeface="Stencil" pitchFamily="82" charset="0"/>
              </a:rPr>
            </a:br>
            <a:r>
              <a:rPr lang="en-US" sz="3600" dirty="0" smtClean="0">
                <a:latin typeface="Stencil" pitchFamily="82" charset="0"/>
              </a:rPr>
              <a:t>an insight into sex reassignment surgery</a:t>
            </a:r>
            <a:endParaRPr lang="en-US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1" y="785794"/>
            <a:ext cx="3593305" cy="5214974"/>
          </a:xfrm>
          <a:prstGeom prst="rect">
            <a:avLst/>
          </a:prstGeom>
        </p:spPr>
      </p:pic>
      <p:pic>
        <p:nvPicPr>
          <p:cNvPr id="3" name="Picture 2" descr="FI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5726" y="571480"/>
            <a:ext cx="3183809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3071834" cy="3371525"/>
          </a:xfrm>
          <a:prstGeom prst="rect">
            <a:avLst/>
          </a:prstGeom>
        </p:spPr>
      </p:pic>
      <p:pic>
        <p:nvPicPr>
          <p:cNvPr id="4" name="Picture 3" descr="FI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642918"/>
            <a:ext cx="4017343" cy="3000396"/>
          </a:xfrm>
          <a:prstGeom prst="rect">
            <a:avLst/>
          </a:prstGeom>
        </p:spPr>
      </p:pic>
      <p:pic>
        <p:nvPicPr>
          <p:cNvPr id="5" name="Picture 4" descr="FIG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643314"/>
            <a:ext cx="2643206" cy="2910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71480"/>
            <a:ext cx="3789634" cy="3225220"/>
          </a:xfrm>
          <a:prstGeom prst="rect">
            <a:avLst/>
          </a:prstGeom>
        </p:spPr>
      </p:pic>
      <p:pic>
        <p:nvPicPr>
          <p:cNvPr id="3" name="Picture 2" descr="FIG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714356"/>
            <a:ext cx="3500462" cy="2872174"/>
          </a:xfrm>
          <a:prstGeom prst="rect">
            <a:avLst/>
          </a:prstGeom>
        </p:spPr>
      </p:pic>
      <p:pic>
        <p:nvPicPr>
          <p:cNvPr id="4" name="Picture 3" descr="FIG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3786190"/>
            <a:ext cx="271464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2674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Additional procedures for complete transformation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257799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n-US" sz="4000" dirty="0" smtClean="0"/>
              <a:t>Hormones</a:t>
            </a:r>
          </a:p>
          <a:p>
            <a:pPr marL="457200" indent="-457200">
              <a:buAutoNum type="arabicParenR"/>
            </a:pPr>
            <a:r>
              <a:rPr lang="en-US" sz="4000" dirty="0" smtClean="0"/>
              <a:t>Facial feminization surgery</a:t>
            </a:r>
          </a:p>
          <a:p>
            <a:pPr marL="457200" indent="-457200">
              <a:buAutoNum type="arabicParenR"/>
            </a:pPr>
            <a:r>
              <a:rPr lang="en-US" sz="4000" dirty="0" smtClean="0"/>
              <a:t>Breast implants</a:t>
            </a:r>
          </a:p>
          <a:p>
            <a:pPr marL="457200" indent="-457200">
              <a:buAutoNum type="arabicParenR"/>
            </a:pPr>
            <a:r>
              <a:rPr lang="en-US" sz="4000" dirty="0" smtClean="0"/>
              <a:t>Voice feminization surgery</a:t>
            </a:r>
          </a:p>
          <a:p>
            <a:pPr marL="457200" indent="-457200">
              <a:buAutoNum type="arabicParenR"/>
            </a:pPr>
            <a:r>
              <a:rPr lang="en-US" sz="4000" dirty="0" smtClean="0"/>
              <a:t>Tracheal shaves</a:t>
            </a:r>
          </a:p>
          <a:p>
            <a:pPr marL="457200" indent="-457200">
              <a:buAutoNum type="arabicParenR"/>
            </a:pPr>
            <a:r>
              <a:rPr lang="en-US" sz="4000" dirty="0" smtClean="0"/>
              <a:t>Buttock augmentation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96600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762000"/>
            <a:ext cx="5105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After </a:t>
            </a:r>
            <a:r>
              <a:rPr lang="en-US" sz="2000" dirty="0">
                <a:solidFill>
                  <a:srgbClr val="000000"/>
                </a:solidFill>
              </a:rPr>
              <a:t>a long night of making love, this guy rolls over, looks and notices a framed picture of another man on the nightstand by the bed. Naturally, the guy begins to worry.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"Is this your husband?" he inquires nervously.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"No, silly." she replies, snuggling up to him.</a:t>
            </a: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</a:rPr>
              <a:t>"Your boyfriend then?" he asks.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"No, not at all," she whispers, nibbling away at his ear.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"Is it your dad or your brother?" he asks, hoping to be reassured.</a:t>
            </a: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</a:rPr>
              <a:t>"No, no, no!!!" she says.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"Well who is he then?" demands the bewildered guy.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Calmly the girl replies, "That's me before the surgery."</a:t>
            </a:r>
          </a:p>
          <a:p>
            <a:pPr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3794" name="Picture 2" descr="http://plainview.files.wordpress.com/2009/02/art_of_laught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0386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Who is he then?!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66CC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01.imageshack.us/img101/7918/sexchangemt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838200"/>
            <a:ext cx="2819400" cy="6019800"/>
          </a:xfrm>
          <a:prstGeom prst="rect">
            <a:avLst/>
          </a:prstGeom>
          <a:noFill/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3399"/>
                </a:solidFill>
              </a:rPr>
              <a:t>Sex </a:t>
            </a:r>
            <a:r>
              <a:rPr lang="en-GB" dirty="0" err="1" smtClean="0">
                <a:solidFill>
                  <a:srgbClr val="FF3399"/>
                </a:solidFill>
              </a:rPr>
              <a:t>vs</a:t>
            </a:r>
            <a:r>
              <a:rPr lang="en-GB" dirty="0" smtClean="0">
                <a:solidFill>
                  <a:srgbClr val="FF3399"/>
                </a:solidFill>
              </a:rPr>
              <a:t> gender dilemma</a:t>
            </a:r>
            <a:br>
              <a:rPr lang="en-GB" dirty="0" smtClean="0">
                <a:solidFill>
                  <a:srgbClr val="FF3399"/>
                </a:solidFill>
              </a:rPr>
            </a:br>
            <a:r>
              <a:rPr lang="en-GB" sz="3100" dirty="0" smtClean="0">
                <a:solidFill>
                  <a:srgbClr val="FF3399"/>
                </a:solidFill>
              </a:rPr>
              <a:t>Difference between terms</a:t>
            </a:r>
          </a:p>
        </p:txBody>
      </p:sp>
      <p:sp>
        <p:nvSpPr>
          <p:cNvPr id="6147" name="Text Placeholder 3"/>
          <p:cNvSpPr>
            <a:spLocks noGrp="1"/>
          </p:cNvSpPr>
          <p:nvPr>
            <p:ph type="body" idx="1"/>
          </p:nvPr>
        </p:nvSpPr>
        <p:spPr>
          <a:xfrm>
            <a:off x="-533400" y="990600"/>
            <a:ext cx="4040188" cy="639763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Sex</a:t>
            </a:r>
          </a:p>
        </p:txBody>
      </p:sp>
      <p:sp>
        <p:nvSpPr>
          <p:cNvPr id="6148" name="Content Placeholder 4"/>
          <p:cNvSpPr>
            <a:spLocks noGrp="1"/>
          </p:cNvSpPr>
          <p:nvPr>
            <p:ph sz="half" idx="2"/>
          </p:nvPr>
        </p:nvSpPr>
        <p:spPr>
          <a:xfrm>
            <a:off x="0" y="1524000"/>
            <a:ext cx="3048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Determined by physical anatomy, biological description.</a:t>
            </a:r>
          </a:p>
          <a:p>
            <a:r>
              <a:rPr lang="en-US" dirty="0" smtClean="0"/>
              <a:t>Biological and physiological characteristics that define men and women</a:t>
            </a:r>
            <a:endParaRPr lang="en-GB" dirty="0" smtClean="0"/>
          </a:p>
        </p:txBody>
      </p:sp>
      <p:sp>
        <p:nvSpPr>
          <p:cNvPr id="6149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334000" y="990600"/>
            <a:ext cx="4041775" cy="639763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Gender</a:t>
            </a:r>
          </a:p>
        </p:txBody>
      </p:sp>
      <p:sp>
        <p:nvSpPr>
          <p:cNvPr id="6150" name="Content Placeholder 6"/>
          <p:cNvSpPr>
            <a:spLocks noGrp="1"/>
          </p:cNvSpPr>
          <p:nvPr>
            <p:ph sz="quarter" idx="4"/>
          </p:nvPr>
        </p:nvSpPr>
        <p:spPr>
          <a:xfrm>
            <a:off x="5791200" y="1524000"/>
            <a:ext cx="33528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Determined by social, cultural </a:t>
            </a:r>
            <a:r>
              <a:rPr lang="en-GB" dirty="0" smtClean="0"/>
              <a:t>affiliation</a:t>
            </a:r>
            <a:r>
              <a:rPr lang="en-US" dirty="0" smtClean="0"/>
              <a:t>, learned </a:t>
            </a:r>
            <a:r>
              <a:rPr lang="en-GB" dirty="0" smtClean="0"/>
              <a:t>behaviours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Characteristics that a society or culture defines as masculine or feminine.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66CC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3399"/>
                </a:solidFill>
              </a:rPr>
              <a:t>Sex </a:t>
            </a:r>
            <a:r>
              <a:rPr lang="en-GB" dirty="0" err="1" smtClean="0">
                <a:solidFill>
                  <a:srgbClr val="FF3399"/>
                </a:solidFill>
              </a:rPr>
              <a:t>vs</a:t>
            </a:r>
            <a:r>
              <a:rPr lang="en-GB" dirty="0" smtClean="0">
                <a:solidFill>
                  <a:srgbClr val="FF3399"/>
                </a:solidFill>
              </a:rPr>
              <a:t> gender dilemma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59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Case of </a:t>
            </a:r>
            <a:r>
              <a:rPr lang="en-GB" b="1" u="sng" dirty="0" smtClean="0"/>
              <a:t>self </a:t>
            </a:r>
            <a:r>
              <a:rPr lang="en-GB" b="1" u="sng" dirty="0" err="1" smtClean="0"/>
              <a:t>vs</a:t>
            </a:r>
            <a:r>
              <a:rPr lang="en-GB" b="1" u="sng" dirty="0" smtClean="0"/>
              <a:t> society </a:t>
            </a:r>
            <a:r>
              <a:rPr lang="en-GB" dirty="0" smtClean="0"/>
              <a:t>issue</a:t>
            </a:r>
          </a:p>
          <a:p>
            <a:pPr>
              <a:buNone/>
            </a:pPr>
            <a:r>
              <a:rPr lang="en-GB" dirty="0" smtClean="0"/>
              <a:t>		- please themselves by going for operation because 	sexual orientation is such</a:t>
            </a:r>
          </a:p>
          <a:p>
            <a:pPr marL="989013">
              <a:buNone/>
            </a:pPr>
            <a:r>
              <a:rPr lang="en-GB" dirty="0" smtClean="0"/>
              <a:t>	- face the risk of society discrimination </a:t>
            </a:r>
          </a:p>
          <a:p>
            <a:r>
              <a:rPr lang="en-GB" dirty="0" smtClean="0"/>
              <a:t>Society is made up of huge percentage of heterosexuals</a:t>
            </a:r>
          </a:p>
          <a:p>
            <a:r>
              <a:rPr lang="en-GB" dirty="0" smtClean="0"/>
              <a:t>The moment the see an oddity, they discriminate</a:t>
            </a:r>
          </a:p>
          <a:p>
            <a:r>
              <a:rPr lang="en-GB" dirty="0" smtClean="0"/>
              <a:t>Our culture does not have the right perception of sex and gender.</a:t>
            </a:r>
          </a:p>
          <a:p>
            <a:r>
              <a:rPr lang="en-GB" dirty="0" smtClean="0"/>
              <a:t>Misconception gives rise to unfair treatment to transsexuals</a:t>
            </a:r>
          </a:p>
          <a:p>
            <a:pPr>
              <a:spcBef>
                <a:spcPct val="0"/>
              </a:spcBef>
            </a:pPr>
            <a:r>
              <a:rPr lang="en-GB" b="1" dirty="0" smtClean="0">
                <a:solidFill>
                  <a:srgbClr val="FF3399"/>
                </a:solidFill>
              </a:rPr>
              <a:t>If we treat them as males, we defy the concept of gender. Yet, if we treat them as females, we defy the concept of sex.</a:t>
            </a:r>
          </a:p>
          <a:p>
            <a:endParaRPr lang="en-GB" dirty="0" smtClean="0">
              <a:solidFill>
                <a:srgbClr val="FF3399"/>
              </a:solidFill>
            </a:endParaRP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-10884" y="76200"/>
            <a:ext cx="3048000" cy="1524000"/>
          </a:xfrm>
        </p:spPr>
        <p:txBody>
          <a:bodyPr>
            <a:noAutofit/>
          </a:bodyPr>
          <a:lstStyle/>
          <a:p>
            <a:r>
              <a:rPr lang="en-GB" sz="4800" dirty="0" smtClean="0"/>
              <a:t>Medical dilemma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096000" y="1981200"/>
            <a:ext cx="30480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6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Description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Strong cross-gender identification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Not all GID are transsexuals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Children with GID may become depressed, anxious or withdrawn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-87084" y="1447800"/>
            <a:ext cx="3429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4004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Gender identity disorder (GID)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87084" y="6273225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  <a:latin typeface="+mj-lt"/>
              </a:rPr>
              <a:t>Why say yes to SRS?</a:t>
            </a:r>
            <a:endParaRPr lang="en-US" sz="4000" dirty="0">
              <a:solidFill>
                <a:srgbClr val="FF00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999FF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219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Medical dilemma</a:t>
            </a:r>
            <a:br>
              <a:rPr lang="en-GB" dirty="0" smtClean="0">
                <a:solidFill>
                  <a:srgbClr val="7030A0"/>
                </a:solidFill>
              </a:rPr>
            </a:br>
            <a:r>
              <a:rPr lang="en-GB" sz="2800" dirty="0" smtClean="0">
                <a:solidFill>
                  <a:srgbClr val="7030A0"/>
                </a:solidFill>
              </a:rPr>
              <a:t>why say yes to </a:t>
            </a:r>
            <a:r>
              <a:rPr lang="en-GB" sz="2800" dirty="0" err="1" smtClean="0">
                <a:solidFill>
                  <a:srgbClr val="7030A0"/>
                </a:solidFill>
              </a:rPr>
              <a:t>srs</a:t>
            </a:r>
            <a:r>
              <a:rPr lang="en-GB" sz="2800" dirty="0" smtClean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075" name="Content Placeholder 4"/>
          <p:cNvSpPr txBox="1">
            <a:spLocks/>
          </p:cNvSpPr>
          <p:nvPr/>
        </p:nvSpPr>
        <p:spPr bwMode="auto">
          <a:xfrm>
            <a:off x="0" y="990600"/>
            <a:ext cx="723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u="sng" dirty="0" smtClean="0">
                <a:solidFill>
                  <a:srgbClr val="9900FF"/>
                </a:solidFill>
              </a:rPr>
              <a:t>Congenital brain development issues</a:t>
            </a:r>
            <a:endParaRPr lang="en-GB" sz="2400" b="1" u="sng" dirty="0" smtClean="0">
              <a:solidFill>
                <a:srgbClr val="9900FF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400" b="1" dirty="0" smtClean="0">
                <a:solidFill>
                  <a:srgbClr val="9900FF"/>
                </a:solidFill>
              </a:rPr>
              <a:t>Definition</a:t>
            </a:r>
          </a:p>
          <a:p>
            <a:pPr marL="2857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Congenital </a:t>
            </a:r>
            <a:r>
              <a:rPr lang="en-US" sz="2400" dirty="0"/>
              <a:t>trait is something that is present at birth</a:t>
            </a:r>
          </a:p>
          <a:p>
            <a:pPr marL="2857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Effects of hormones during fetal </a:t>
            </a:r>
            <a:r>
              <a:rPr lang="en-US" sz="2400" dirty="0" smtClean="0"/>
              <a:t>development</a:t>
            </a:r>
          </a:p>
          <a:p>
            <a:pPr marL="285750" lvl="1" indent="-285750">
              <a:spcBef>
                <a:spcPct val="20000"/>
              </a:spcBef>
            </a:pPr>
            <a:r>
              <a:rPr lang="en-GB" sz="2400" b="1" dirty="0" smtClean="0">
                <a:solidFill>
                  <a:srgbClr val="9900FF"/>
                </a:solidFill>
              </a:rPr>
              <a:t>Cause</a:t>
            </a:r>
          </a:p>
          <a:p>
            <a:pPr marL="293688" lvl="2" indent="-293688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/>
              <a:t>Due to a synthetic hormone administered to mothers</a:t>
            </a:r>
          </a:p>
          <a:p>
            <a:pPr marL="293688" lvl="2" indent="-2936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Between 1938 and 1971 </a:t>
            </a:r>
            <a:endParaRPr lang="en-GB" sz="2400" dirty="0" smtClean="0"/>
          </a:p>
          <a:p>
            <a:pPr marL="285750" lvl="1" indent="-285750">
              <a:spcBef>
                <a:spcPct val="20000"/>
              </a:spcBef>
              <a:buFont typeface="Arial" charset="0"/>
              <a:buNone/>
            </a:pPr>
            <a:r>
              <a:rPr lang="en-GB" sz="2400" b="1" dirty="0" smtClean="0">
                <a:solidFill>
                  <a:srgbClr val="9900FF"/>
                </a:solidFill>
              </a:rPr>
              <a:t>Description</a:t>
            </a:r>
          </a:p>
          <a:p>
            <a:pPr marL="2857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/>
              <a:t>Estrogenic effect competent of altering </a:t>
            </a:r>
            <a:r>
              <a:rPr lang="en-GB" sz="2400" dirty="0" err="1" smtClean="0"/>
              <a:t>fetal</a:t>
            </a:r>
            <a:r>
              <a:rPr lang="en-GB" sz="2400" dirty="0" smtClean="0"/>
              <a:t> environment</a:t>
            </a:r>
          </a:p>
          <a:p>
            <a:pPr marL="2857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/>
              <a:t>Sex differentiation on the central nervous </a:t>
            </a:r>
          </a:p>
          <a:p>
            <a:pPr marL="285750" lvl="1" indent="-285750">
              <a:spcBef>
                <a:spcPct val="20000"/>
              </a:spcBef>
            </a:pPr>
            <a:r>
              <a:rPr lang="en-GB" sz="2400" dirty="0" smtClean="0"/>
              <a:t>	system</a:t>
            </a:r>
          </a:p>
          <a:p>
            <a:pPr marL="285750" lvl="1" indent="-285750">
              <a:spcBef>
                <a:spcPct val="20000"/>
              </a:spcBef>
              <a:buFont typeface="Calibri" pitchFamily="34" charset="0"/>
              <a:buChar char="↖"/>
            </a:pPr>
            <a:endParaRPr lang="en-US" sz="2400" dirty="0">
              <a:solidFill>
                <a:srgbClr val="9900FF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0" y="3200400"/>
            <a:ext cx="624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1" indent="-285750">
              <a:spcBef>
                <a:spcPct val="20000"/>
              </a:spcBef>
            </a:pPr>
            <a:endParaRPr lang="en-GB" sz="2600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journeyhomeburke.files.wordpress.com/2008/02/homer-brain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2362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B05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Medical dilemma</a:t>
            </a:r>
            <a:br>
              <a:rPr lang="en-GB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GB" sz="31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why say no to </a:t>
            </a:r>
            <a:r>
              <a:rPr lang="en-GB" sz="31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srs</a:t>
            </a:r>
            <a:r>
              <a:rPr lang="en-GB" sz="31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3886200" cy="2514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r>
              <a:rPr lang="en-GB" sz="2600" dirty="0" err="1" smtClean="0"/>
              <a:t>Transsexuality</a:t>
            </a:r>
            <a:r>
              <a:rPr lang="en-GB" sz="2600" dirty="0" smtClean="0"/>
              <a:t> is not a mental disorder or emotional problem</a:t>
            </a:r>
          </a:p>
          <a:p>
            <a:r>
              <a:rPr lang="en-GB" sz="2600" dirty="0" smtClean="0"/>
              <a:t>Can be resolved by psychotherapy</a:t>
            </a:r>
          </a:p>
        </p:txBody>
      </p:sp>
      <p:pic>
        <p:nvPicPr>
          <p:cNvPr id="4" name="Picture 3" descr="psychotherapy.jpg"/>
          <p:cNvPicPr>
            <a:picLocks noChangeAspect="1"/>
          </p:cNvPicPr>
          <p:nvPr/>
        </p:nvPicPr>
        <p:blipFill>
          <a:blip r:embed="rId3" cstate="print"/>
          <a:srcRect l="2493" t="2318" r="2493" b="4305"/>
          <a:stretch>
            <a:fillRect/>
          </a:stretch>
        </p:blipFill>
        <p:spPr>
          <a:xfrm>
            <a:off x="0" y="3733800"/>
            <a:ext cx="4572000" cy="31242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4572000"/>
            <a:ext cx="441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result of extreme closeness to a family member of the opposite gender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grow out of it in time</a:t>
            </a:r>
          </a:p>
        </p:txBody>
      </p:sp>
      <p:pic>
        <p:nvPicPr>
          <p:cNvPr id="6" name="Picture 5" descr="family bo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219200"/>
            <a:ext cx="4572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m to Kim Petras.jpg"/>
          <p:cNvPicPr>
            <a:picLocks noChangeAspect="1"/>
          </p:cNvPicPr>
          <p:nvPr/>
        </p:nvPicPr>
        <p:blipFill>
          <a:blip r:embed="rId2" cstate="print"/>
          <a:srcRect b="31250"/>
          <a:stretch>
            <a:fillRect/>
          </a:stretch>
        </p:blipFill>
        <p:spPr>
          <a:xfrm>
            <a:off x="3505200" y="3581400"/>
            <a:ext cx="2513593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tencil" pitchFamily="82" charset="0"/>
              </a:rPr>
              <a:t>Spot the Transsexuals!</a:t>
            </a:r>
            <a:endParaRPr lang="en-US" dirty="0">
              <a:solidFill>
                <a:schemeClr val="bg1"/>
              </a:solidFill>
              <a:latin typeface="Stencil" pitchFamily="82" charset="0"/>
            </a:endParaRPr>
          </a:p>
        </p:txBody>
      </p:sp>
      <p:pic>
        <p:nvPicPr>
          <p:cNvPr id="8" name="Picture 7" descr="lady - korean band.jpg"/>
          <p:cNvPicPr>
            <a:picLocks noChangeAspect="1"/>
          </p:cNvPicPr>
          <p:nvPr/>
        </p:nvPicPr>
        <p:blipFill>
          <a:blip r:embed="rId3" cstate="print"/>
          <a:srcRect b="2941"/>
          <a:stretch>
            <a:fillRect/>
          </a:stretch>
        </p:blipFill>
        <p:spPr>
          <a:xfrm>
            <a:off x="3048000" y="1066800"/>
            <a:ext cx="3274618" cy="2514600"/>
          </a:xfrm>
          <a:prstGeom prst="rect">
            <a:avLst/>
          </a:prstGeom>
        </p:spPr>
      </p:pic>
      <p:pic>
        <p:nvPicPr>
          <p:cNvPr id="38914" name="Picture 2" descr="http://i.ehow.com/images/GlobalPhoto/Articles/4671036/200710211820319847780101-main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486" y="3581400"/>
            <a:ext cx="3265714" cy="3200400"/>
          </a:xfrm>
          <a:prstGeom prst="rect">
            <a:avLst/>
          </a:prstGeom>
          <a:noFill/>
        </p:spPr>
      </p:pic>
      <p:pic>
        <p:nvPicPr>
          <p:cNvPr id="6" name="Content Placeholder 5" descr="Calpernia Addams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t="8333" r="2493"/>
          <a:stretch>
            <a:fillRect/>
          </a:stretch>
        </p:blipFill>
        <p:spPr>
          <a:xfrm>
            <a:off x="5935110" y="3581400"/>
            <a:ext cx="2980290" cy="3200400"/>
          </a:xfrm>
        </p:spPr>
      </p:pic>
      <p:pic>
        <p:nvPicPr>
          <p:cNvPr id="1026" name="Picture 2" descr="C:\Users\acer\Desktop\ulzzang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066800"/>
            <a:ext cx="2828925" cy="2543175"/>
          </a:xfrm>
          <a:prstGeom prst="rect">
            <a:avLst/>
          </a:prstGeom>
          <a:noFill/>
        </p:spPr>
      </p:pic>
      <p:pic>
        <p:nvPicPr>
          <p:cNvPr id="1028" name="Picture 4" descr="n1653660087_4179_9871.jpg pretty scene kid image by masshysteria_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066800"/>
            <a:ext cx="2667000" cy="2578768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2971800" y="838200"/>
            <a:ext cx="3352800" cy="2667000"/>
          </a:xfrm>
          <a:prstGeom prst="ellipse">
            <a:avLst/>
          </a:prstGeom>
          <a:noFill/>
          <a:ln w="1079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57600" y="3733800"/>
            <a:ext cx="2286000" cy="2667000"/>
          </a:xfrm>
          <a:prstGeom prst="ellipse">
            <a:avLst/>
          </a:prstGeom>
          <a:noFill/>
          <a:ln w="1079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0" y="3657600"/>
            <a:ext cx="2819400" cy="2667000"/>
          </a:xfrm>
          <a:prstGeom prst="ellipse">
            <a:avLst/>
          </a:prstGeom>
          <a:noFill/>
          <a:ln w="1079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410200" cy="5410200"/>
          </a:xfrm>
        </p:spPr>
        <p:txBody>
          <a:bodyPr>
            <a:normAutofit lnSpcReduction="10000"/>
          </a:bodyPr>
          <a:lstStyle/>
          <a:p>
            <a:pPr marL="119063" indent="-119063" algn="just"/>
            <a:r>
              <a:rPr lang="en-GB" sz="2800" dirty="0" smtClean="0"/>
              <a:t>Some transsexuals feel that it is not a mental disorder</a:t>
            </a:r>
          </a:p>
          <a:p>
            <a:pPr marL="179388" indent="-179388" algn="just"/>
            <a:r>
              <a:rPr lang="en-GB" sz="2800" dirty="0" smtClean="0"/>
              <a:t>Excerpt from blog of Julia </a:t>
            </a:r>
            <a:r>
              <a:rPr lang="en-GB" sz="2800" dirty="0" err="1" smtClean="0"/>
              <a:t>Serano</a:t>
            </a:r>
            <a:r>
              <a:rPr lang="en-GB" sz="2800" dirty="0" smtClean="0"/>
              <a:t>, a transsexual</a:t>
            </a:r>
          </a:p>
          <a:p>
            <a:pPr lvl="1" algn="just">
              <a:buFont typeface="Calibri" pitchFamily="34" charset="0"/>
              <a:buChar char="↗"/>
            </a:pPr>
            <a:r>
              <a:rPr lang="en-US" sz="2600" dirty="0" smtClean="0"/>
              <a:t>‘While I am totally against the conceptualization of GID as a “mental disorder,” I think that there are ways in which our needs to physically transition and access appropriate medical procedures can be met without simultaneously undermining/marginalizing us as a community.’</a:t>
            </a:r>
            <a:endParaRPr lang="en-GB" sz="2600" dirty="0" smtClean="0"/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715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Medical dilemma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sz="3100" dirty="0" smtClean="0">
                <a:solidFill>
                  <a:srgbClr val="FFFFFF"/>
                </a:solidFill>
              </a:rPr>
              <a:t>why say no to </a:t>
            </a:r>
            <a:r>
              <a:rPr lang="en-GB" sz="3100" dirty="0" err="1" smtClean="0">
                <a:solidFill>
                  <a:srgbClr val="FFFFFF"/>
                </a:solidFill>
              </a:rPr>
              <a:t>srs</a:t>
            </a:r>
            <a:r>
              <a:rPr lang="en-GB" sz="3100" dirty="0" smtClean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4" name="Picture 3" descr="whipping girl by julia ser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B05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Social dilemma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why say yes to </a:t>
            </a:r>
            <a:r>
              <a:rPr lang="en-US" sz="2800" dirty="0" err="1" smtClean="0">
                <a:solidFill>
                  <a:schemeClr val="bg1"/>
                </a:solidFill>
              </a:rPr>
              <a:t>srs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477000" cy="525779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Transgendered bill regarding hate crimes against the transgendered signed into law on 28 October 2009 in the United States. 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SRS treatment often paid by insurance companies.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Alterations to birth certificate are possible.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Scientific interest in phenomenon increasing.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Social events to appreciate transsexuals.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31746" name="Picture 2" descr="http://upload.wikimedia.org/wikipedia/commons/8/87/Woman_Silhouet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8600"/>
            <a:ext cx="22860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B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clker.com/cliparts/0/5/9/d/1240162455719113694pitr_man_silhouette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04800"/>
            <a:ext cx="2209800" cy="6172200"/>
          </a:xfrm>
          <a:prstGeom prst="rect">
            <a:avLst/>
          </a:prstGeom>
          <a:noFill/>
        </p:spPr>
      </p:pic>
      <p:pic>
        <p:nvPicPr>
          <p:cNvPr id="29700" name="Picture 4" descr="http://www.aglbical.org/hat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57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Social dilemma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why say no to </a:t>
            </a:r>
            <a:r>
              <a:rPr lang="en-US" sz="3100" dirty="0" err="1" smtClean="0">
                <a:solidFill>
                  <a:schemeClr val="bg1"/>
                </a:solidFill>
              </a:rPr>
              <a:t>srs</a:t>
            </a:r>
            <a:r>
              <a:rPr lang="en-US" sz="3100" dirty="0" smtClean="0">
                <a:solidFill>
                  <a:schemeClr val="bg1"/>
                </a:solidFill>
              </a:rPr>
              <a:t>?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895600"/>
            <a:ext cx="3962400" cy="3429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Community misinterpretation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Social stigma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3.  Hate crimes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logstew.com/wp-content/uploads/2009/02/confiden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00" cy="7581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Personal dilemma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3100" dirty="0" smtClean="0">
                <a:solidFill>
                  <a:srgbClr val="0070C0"/>
                </a:solidFill>
              </a:rPr>
              <a:t>why say yes to </a:t>
            </a:r>
            <a:r>
              <a:rPr lang="en-US" sz="3100" dirty="0" err="1" smtClean="0">
                <a:solidFill>
                  <a:srgbClr val="0070C0"/>
                </a:solidFill>
              </a:rPr>
              <a:t>srs</a:t>
            </a:r>
            <a:r>
              <a:rPr lang="en-US" sz="3100" dirty="0" smtClean="0">
                <a:solidFill>
                  <a:srgbClr val="0070C0"/>
                </a:solidFill>
              </a:rPr>
              <a:t>?</a:t>
            </a:r>
            <a:endParaRPr lang="en-US" sz="31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52600"/>
            <a:ext cx="51054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Relieves gender </a:t>
            </a:r>
            <a:r>
              <a:rPr lang="en-US" dirty="0" err="1" smtClean="0">
                <a:solidFill>
                  <a:srgbClr val="002060"/>
                </a:solidFill>
              </a:rPr>
              <a:t>dysphoria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Increased mental stability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Boosts confidence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Increased sexual satisfaction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4" name="Picture 2" descr="http://upload.wikimedia.org/wikipedia/commons/8/87/Woman_Silhouet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28600"/>
            <a:ext cx="22860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Personal dilemma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3100" dirty="0" smtClean="0">
                <a:solidFill>
                  <a:srgbClr val="0070C0"/>
                </a:solidFill>
              </a:rPr>
              <a:t>why say no to </a:t>
            </a:r>
            <a:r>
              <a:rPr lang="en-US" sz="3100" dirty="0" err="1" smtClean="0">
                <a:solidFill>
                  <a:srgbClr val="0070C0"/>
                </a:solidFill>
              </a:rPr>
              <a:t>srs</a:t>
            </a:r>
            <a:r>
              <a:rPr lang="en-US" sz="3100" dirty="0" smtClean="0">
                <a:solidFill>
                  <a:srgbClr val="0070C0"/>
                </a:solidFill>
              </a:rPr>
              <a:t>?</a:t>
            </a:r>
            <a:endParaRPr lang="en-US" sz="31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1722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Permanence </a:t>
            </a:r>
          </a:p>
          <a:p>
            <a:pPr marL="514350" indent="-514350">
              <a:buAutoNum type="arabicPeriod"/>
            </a:pPr>
            <a:r>
              <a:rPr lang="en-US" dirty="0" smtClean="0"/>
              <a:t>Surgical complications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Regret  - face risk of losing family, job, friends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www.clker.com/cliparts/0/5/9/d/1240162455719113694pitr_man_silhouette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04800"/>
            <a:ext cx="22098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uth-sign"/>
          <p:cNvPicPr>
            <a:picLocks noChangeAspect="1" noChangeArrowheads="1"/>
          </p:cNvPicPr>
          <p:nvPr/>
        </p:nvPicPr>
        <p:blipFill>
          <a:blip r:embed="rId3" cstate="print"/>
          <a:srcRect t="231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943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Virtue Approach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67200"/>
            <a:ext cx="7543800" cy="1905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Britannic Bold" pitchFamily="34" charset="0"/>
              </a:rPr>
              <a:t>“Undergoing the sex change operation will allow one to be honest to himself and to his community. However, the honesty bears a heavy price tag”.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ccept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3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5715000"/>
            <a:ext cx="5105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FF9933"/>
                </a:solidFill>
              </a:rPr>
              <a:t>Utilitarian Approach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2514600"/>
            <a:ext cx="3581400" cy="2819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“Suppress your true orientation so as to be accepted by the community at large”.</a:t>
            </a:r>
            <a:endParaRPr lang="en-US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msdamps.files.wordpress.com/2008/09/common-good.jpg"/>
          <p:cNvPicPr>
            <a:picLocks noChangeAspect="1" noChangeArrowheads="1"/>
          </p:cNvPicPr>
          <p:nvPr/>
        </p:nvPicPr>
        <p:blipFill>
          <a:blip r:embed="rId3" cstate="print"/>
          <a:srcRect b="21053"/>
          <a:stretch>
            <a:fillRect/>
          </a:stretch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715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Common Good Approach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505200"/>
            <a:ext cx="6096000" cy="25908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“The world must compromise and learn to accept people for who they really are; rather than who society wants them to be”.</a:t>
            </a:r>
            <a:endParaRPr lang="en-US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iofortytwo.com/images/furniture/Equal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55168" cy="5562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4600" y="5473005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Britannic Bold" pitchFamily="34" charset="0"/>
              </a:rPr>
              <a:t>“It is not fair to impose your own personal views on another person. That will be tantamount to communism”.</a:t>
            </a:r>
            <a:endParaRPr lang="en-US" sz="28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3864" y="4495800"/>
            <a:ext cx="5880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9933"/>
                </a:solidFill>
                <a:latin typeface="+mj-lt"/>
              </a:rPr>
              <a:t>Fairness Approach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581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Rights Approach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209800"/>
            <a:ext cx="52578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“People have the right to decide for themselves”.</a:t>
            </a:r>
            <a:endParaRPr lang="en-US" dirty="0">
              <a:solidFill>
                <a:schemeClr val="bg1"/>
              </a:solidFill>
              <a:latin typeface="Britannic Bold" pitchFamily="34" charset="0"/>
            </a:endParaRPr>
          </a:p>
        </p:txBody>
      </p:sp>
      <p:pic>
        <p:nvPicPr>
          <p:cNvPr id="3076" name="Picture 4" descr="http://www.everyhumanhasrights.org/files/EveryHumanHasRights-Ba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8862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superkhy.com/v3/title_define.gif"/>
          <p:cNvPicPr>
            <a:picLocks noChangeAspect="1" noChangeArrowheads="1"/>
          </p:cNvPicPr>
          <p:nvPr/>
        </p:nvPicPr>
        <p:blipFill>
          <a:blip r:embed="rId3" cstate="print"/>
          <a:srcRect b="17333"/>
          <a:stretch>
            <a:fillRect/>
          </a:stretch>
        </p:blipFill>
        <p:spPr bwMode="auto">
          <a:xfrm>
            <a:off x="0" y="3657600"/>
            <a:ext cx="5161935" cy="32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latin typeface="Britannic Bold" pitchFamily="34" charset="0"/>
                <a:cs typeface="Arial" pitchFamily="34" charset="0"/>
              </a:rPr>
              <a:t>Transsexuality</a:t>
            </a:r>
            <a:r>
              <a:rPr lang="en-US" sz="4000" u="sng" dirty="0" smtClean="0">
                <a:latin typeface="Britannic Bold" pitchFamily="34" charset="0"/>
                <a:cs typeface="Arial" pitchFamily="34" charset="0"/>
              </a:rPr>
              <a:t> </a:t>
            </a:r>
          </a:p>
          <a:p>
            <a:pPr algn="ctr"/>
            <a:endParaRPr lang="en-US" sz="4000" u="sng" dirty="0" smtClean="0">
              <a:latin typeface="Britannic Bold" pitchFamily="34" charset="0"/>
              <a:cs typeface="Arial" pitchFamily="34" charset="0"/>
            </a:endParaRPr>
          </a:p>
          <a:p>
            <a:pPr marL="277813" indent="-277813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C00000"/>
                </a:solidFill>
                <a:latin typeface="Britannic Bold" pitchFamily="34" charset="0"/>
                <a:cs typeface="Arial" pitchFamily="34" charset="0"/>
              </a:rPr>
              <a:t>a condition which occurs when an individual   </a:t>
            </a:r>
            <a:r>
              <a:rPr lang="en-US" sz="3200" dirty="0" smtClean="0">
                <a:solidFill>
                  <a:srgbClr val="C00000"/>
                </a:solidFill>
                <a:latin typeface="Britannic Bold" pitchFamily="34" charset="0"/>
              </a:rPr>
              <a:t>identifies himself or herself with a different physical sex to the one which they were born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C00000"/>
                </a:solidFill>
                <a:latin typeface="Britannic Bold" pitchFamily="34" charset="0"/>
              </a:rPr>
              <a:t> Desire to be a member of the opposite sex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C00000"/>
                </a:solidFill>
                <a:latin typeface="Britannic Bold" pitchFamily="34" charset="0"/>
              </a:rPr>
              <a:t> Unhappiness with the given sexual identity</a:t>
            </a:r>
          </a:p>
          <a:p>
            <a:endParaRPr lang="en-US" sz="3200" dirty="0" smtClean="0">
              <a:solidFill>
                <a:srgbClr val="C00000"/>
              </a:solidFill>
              <a:latin typeface="Britannic Bold" pitchFamily="34" charset="0"/>
            </a:endParaRPr>
          </a:p>
          <a:p>
            <a:pPr algn="ctr"/>
            <a:endParaRPr lang="en-US" sz="3200" dirty="0">
              <a:solidFill>
                <a:srgbClr val="C000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Conclusion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://gayguidetoronto.com/wp-content/uploads/2009/08/trans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76400"/>
            <a:ext cx="5256638" cy="46482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2590800" y="2057400"/>
            <a:ext cx="4038600" cy="3886200"/>
          </a:xfrm>
          <a:prstGeom prst="line">
            <a:avLst/>
          </a:prstGeom>
          <a:ln w="285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286000" y="3276600"/>
            <a:ext cx="4495800" cy="1371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38400" y="33528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Showcard Gothic" pitchFamily="82" charset="0"/>
              </a:rPr>
              <a:t>Transsexuality</a:t>
            </a:r>
            <a:r>
              <a:rPr lang="en-US" sz="3600" dirty="0" smtClean="0">
                <a:solidFill>
                  <a:schemeClr val="bg1"/>
                </a:solidFill>
                <a:latin typeface="Showcard Gothic" pitchFamily="82" charset="0"/>
              </a:rPr>
              <a:t>   accepted</a:t>
            </a:r>
            <a:endParaRPr lang="en-US" sz="3600" dirty="0">
              <a:solidFill>
                <a:schemeClr val="bg1"/>
              </a:solidFill>
              <a:latin typeface="Showcard Gothic" pitchFamily="8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00200" y="4876800"/>
            <a:ext cx="1143000" cy="1066800"/>
          </a:xfrm>
          <a:prstGeom prst="line">
            <a:avLst/>
          </a:prstGeom>
          <a:ln w="2476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Conclusion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://gayguidetoronto.com/wp-content/uploads/2009/08/trans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76400"/>
            <a:ext cx="5256638" cy="46482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10800000">
            <a:off x="2590800" y="2133600"/>
            <a:ext cx="4114800" cy="3810000"/>
          </a:xfrm>
          <a:prstGeom prst="line">
            <a:avLst/>
          </a:prstGeom>
          <a:ln w="285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90800" y="2057400"/>
            <a:ext cx="4038600" cy="3886200"/>
          </a:xfrm>
          <a:prstGeom prst="line">
            <a:avLst/>
          </a:prstGeom>
          <a:ln w="285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286000" y="3276600"/>
            <a:ext cx="4495800" cy="1371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38400" y="33528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Showcard Gothic" pitchFamily="82" charset="0"/>
              </a:rPr>
              <a:t>Transsexuality</a:t>
            </a:r>
            <a:r>
              <a:rPr lang="en-US" sz="3600" dirty="0" smtClean="0">
                <a:solidFill>
                  <a:schemeClr val="bg1"/>
                </a:solidFill>
                <a:latin typeface="Showcard Gothic" pitchFamily="8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Showcard Gothic" pitchFamily="82" charset="0"/>
              </a:rPr>
              <a:t>Not  accepted</a:t>
            </a:r>
            <a:endParaRPr lang="en-US" sz="36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http://www1.bestgraph.com/gifs/ecole/interro/interro-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5664200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2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lsboy.files.wordpress.com/2009/10/abstract-question-mark-background-thumb3837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181600"/>
            <a:ext cx="8915400" cy="1676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Showcard Gothic" pitchFamily="82" charset="0"/>
              </a:rPr>
              <a:t>What are your opinions of transsexuals? </a:t>
            </a:r>
          </a:p>
          <a:p>
            <a:pPr algn="ctr">
              <a:buNone/>
            </a:pPr>
            <a:endParaRPr lang="en-US" sz="48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s.teamsugar.com/files/users/1/12981/10_2007/ques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981200"/>
            <a:ext cx="6248400" cy="2133600"/>
          </a:xfrm>
        </p:spPr>
        <p:txBody>
          <a:bodyPr>
            <a:normAutofit/>
          </a:bodyPr>
          <a:lstStyle/>
          <a:p>
            <a:r>
              <a:rPr lang="en-US" u="sng" dirty="0" smtClean="0">
                <a:gradFill flip="none" rotWithShape="1">
                  <a:gsLst>
                    <a:gs pos="0">
                      <a:srgbClr val="00B050"/>
                    </a:gs>
                    <a:gs pos="30000">
                      <a:srgbClr val="92D050"/>
                    </a:gs>
                    <a:gs pos="64999">
                      <a:srgbClr val="0070C0"/>
                    </a:gs>
                    <a:gs pos="89999">
                      <a:srgbClr val="00CC00"/>
                    </a:gs>
                    <a:gs pos="100000">
                      <a:schemeClr val="accent3"/>
                    </a:gs>
                  </a:gsLst>
                  <a:lin ang="7200000" scaled="0"/>
                  <a:tileRect/>
                </a:gradFill>
                <a:latin typeface="Showcard Gothic" pitchFamily="82" charset="0"/>
              </a:rPr>
              <a:t>Specially For </a:t>
            </a:r>
            <a:r>
              <a:rPr lang="en-US" u="sng" dirty="0" err="1" smtClean="0">
                <a:gradFill flip="none" rotWithShape="1">
                  <a:gsLst>
                    <a:gs pos="0">
                      <a:srgbClr val="00B050"/>
                    </a:gs>
                    <a:gs pos="30000">
                      <a:srgbClr val="92D050"/>
                    </a:gs>
                    <a:gs pos="64999">
                      <a:srgbClr val="0070C0"/>
                    </a:gs>
                    <a:gs pos="89999">
                      <a:srgbClr val="00CC00"/>
                    </a:gs>
                    <a:gs pos="100000">
                      <a:schemeClr val="accent3"/>
                    </a:gs>
                  </a:gsLst>
                  <a:lin ang="7200000" scaled="0"/>
                  <a:tileRect/>
                </a:gradFill>
                <a:latin typeface="Showcard Gothic" pitchFamily="82" charset="0"/>
              </a:rPr>
              <a:t>mr</a:t>
            </a:r>
            <a:r>
              <a:rPr lang="en-US" u="sng" dirty="0" smtClean="0">
                <a:gradFill flip="none" rotWithShape="1">
                  <a:gsLst>
                    <a:gs pos="0">
                      <a:srgbClr val="00B050"/>
                    </a:gs>
                    <a:gs pos="30000">
                      <a:srgbClr val="92D050"/>
                    </a:gs>
                    <a:gs pos="64999">
                      <a:srgbClr val="0070C0"/>
                    </a:gs>
                    <a:gs pos="89999">
                      <a:srgbClr val="00CC00"/>
                    </a:gs>
                    <a:gs pos="100000">
                      <a:schemeClr val="accent3"/>
                    </a:gs>
                  </a:gsLst>
                  <a:lin ang="7200000" scaled="0"/>
                  <a:tileRect/>
                </a:gradFill>
                <a:latin typeface="Showcard Gothic" pitchFamily="82" charset="0"/>
              </a:rPr>
              <a:t> </a:t>
            </a:r>
            <a:r>
              <a:rPr lang="en-US" u="sng" dirty="0" err="1" smtClean="0">
                <a:gradFill flip="none" rotWithShape="1">
                  <a:gsLst>
                    <a:gs pos="0">
                      <a:srgbClr val="00B050"/>
                    </a:gs>
                    <a:gs pos="30000">
                      <a:srgbClr val="92D050"/>
                    </a:gs>
                    <a:gs pos="64999">
                      <a:srgbClr val="0070C0"/>
                    </a:gs>
                    <a:gs pos="89999">
                      <a:srgbClr val="00CC00"/>
                    </a:gs>
                    <a:gs pos="100000">
                      <a:schemeClr val="accent3"/>
                    </a:gs>
                  </a:gsLst>
                  <a:lin ang="7200000" scaled="0"/>
                  <a:tileRect/>
                </a:gradFill>
                <a:latin typeface="Showcard Gothic" pitchFamily="82" charset="0"/>
              </a:rPr>
              <a:t>keith</a:t>
            </a:r>
            <a:r>
              <a:rPr lang="en-US" u="sng" dirty="0" smtClean="0">
                <a:gradFill flip="none" rotWithShape="1">
                  <a:gsLst>
                    <a:gs pos="0">
                      <a:srgbClr val="00B050"/>
                    </a:gs>
                    <a:gs pos="30000">
                      <a:srgbClr val="92D050"/>
                    </a:gs>
                    <a:gs pos="64999">
                      <a:srgbClr val="0070C0"/>
                    </a:gs>
                    <a:gs pos="89999">
                      <a:srgbClr val="00CC00"/>
                    </a:gs>
                    <a:gs pos="100000">
                      <a:schemeClr val="accent3"/>
                    </a:gs>
                  </a:gsLst>
                  <a:lin ang="7200000" scaled="0"/>
                  <a:tileRect/>
                </a:gradFill>
                <a:latin typeface="Showcard Gothic" pitchFamily="82" charset="0"/>
              </a:rPr>
              <a:t> </a:t>
            </a:r>
            <a:r>
              <a:rPr lang="en-US" u="sng" dirty="0" err="1" smtClean="0">
                <a:gradFill flip="none" rotWithShape="1">
                  <a:gsLst>
                    <a:gs pos="0">
                      <a:srgbClr val="00B050"/>
                    </a:gs>
                    <a:gs pos="30000">
                      <a:srgbClr val="92D050"/>
                    </a:gs>
                    <a:gs pos="64999">
                      <a:srgbClr val="0070C0"/>
                    </a:gs>
                    <a:gs pos="89999">
                      <a:srgbClr val="00CC00"/>
                    </a:gs>
                    <a:gs pos="100000">
                      <a:schemeClr val="accent3"/>
                    </a:gs>
                  </a:gsLst>
                  <a:lin ang="7200000" scaled="0"/>
                  <a:tileRect/>
                </a:gradFill>
                <a:latin typeface="Showcard Gothic" pitchFamily="82" charset="0"/>
              </a:rPr>
              <a:t>wong</a:t>
            </a:r>
            <a:endParaRPr lang="en-US" u="sng" dirty="0">
              <a:gradFill flip="none" rotWithShape="1">
                <a:gsLst>
                  <a:gs pos="0">
                    <a:srgbClr val="00B050"/>
                  </a:gs>
                  <a:gs pos="30000">
                    <a:srgbClr val="92D050"/>
                  </a:gs>
                  <a:gs pos="64999">
                    <a:srgbClr val="0070C0"/>
                  </a:gs>
                  <a:gs pos="89999">
                    <a:srgbClr val="00CC00"/>
                  </a:gs>
                  <a:gs pos="100000">
                    <a:schemeClr val="accent3"/>
                  </a:gs>
                </a:gsLst>
                <a:lin ang="7200000" scaled="0"/>
                <a:tileRect/>
              </a:gradFill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4038600"/>
            <a:ext cx="6096000" cy="2819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1E9221"/>
                </a:solidFill>
                <a:latin typeface="Showcard Gothic" pitchFamily="82" charset="0"/>
              </a:rPr>
              <a:t>After 10 years of dating, you find out that your girlfriend is a transsexual. What would you do?</a:t>
            </a:r>
          </a:p>
          <a:p>
            <a:pPr algn="ctr">
              <a:buNone/>
            </a:pPr>
            <a:endParaRPr lang="en-US" sz="3600" dirty="0"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066800"/>
            <a:ext cx="4648200" cy="57911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Showcard Gothic" pitchFamily="82" charset="0"/>
              </a:rPr>
              <a:t>If you realized that you have a different sexual orientation, would you opt for SRS?</a:t>
            </a:r>
          </a:p>
          <a:p>
            <a:pPr>
              <a:buNone/>
            </a:pPr>
            <a:endParaRPr lang="en-US" sz="4400" dirty="0">
              <a:latin typeface="Showcard Gothic" pitchFamily="82" charset="0"/>
            </a:endParaRPr>
          </a:p>
        </p:txBody>
      </p:sp>
      <p:pic>
        <p:nvPicPr>
          <p:cNvPr id="61442" name="Picture 2" descr="http://farm3.static.flickr.com/2383/1507585665_f58d1b40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allencentre.wikispaces.com/file/view/question-mark.jpg/34233941/ques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98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28956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Showcard Gothic" pitchFamily="82" charset="0"/>
              </a:rPr>
              <a:t>If  your good friend came to you seeking advice about undergoing SRS, what would you say?</a:t>
            </a:r>
          </a:p>
          <a:p>
            <a:endParaRPr lang="en-US" sz="30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nistudents.org/cmsfiles/Liberations%202008/Logos/liberation_logo_without_tex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-1" y="0"/>
            <a:ext cx="8839201" cy="52231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895600"/>
            <a:ext cx="3048000" cy="17526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Thank you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81400"/>
            <a:ext cx="9144000" cy="3276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Stencil" pitchFamily="82" charset="0"/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Stencil" pitchFamily="82" charset="0"/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Stencil" pitchFamily="82" charset="0"/>
            </a:endParaRPr>
          </a:p>
          <a:p>
            <a:pPr algn="ctr">
              <a:buNone/>
            </a:pPr>
            <a:r>
              <a:rPr lang="en-US" dirty="0" smtClean="0">
                <a:latin typeface="Stencil" pitchFamily="82" charset="0"/>
              </a:rPr>
              <a:t>“Any life is made up of a single moment, the moment in which a man finds out, once and for all, who he is”. </a:t>
            </a:r>
            <a:br>
              <a:rPr lang="en-US" dirty="0" smtClean="0">
                <a:latin typeface="Stencil" pitchFamily="82" charset="0"/>
              </a:rPr>
            </a:br>
            <a:r>
              <a:rPr lang="en-US" dirty="0" smtClean="0">
                <a:latin typeface="Stencil" pitchFamily="82" charset="0"/>
              </a:rPr>
              <a:t>- Jorge Luis Borges -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_ZkO0uD8DlQA/Rovr4aURaxI/AAAAAAAAA3w/IaBoQOPXVw4/s320/cartoon+wednesday+4+ju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1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0"/>
            <a:ext cx="5257800" cy="7391400"/>
          </a:xfrm>
        </p:spPr>
        <p:txBody>
          <a:bodyPr>
            <a:noAutofit/>
          </a:bodyPr>
          <a:lstStyle/>
          <a:p>
            <a:r>
              <a:rPr lang="en-US" sz="1800" dirty="0" smtClean="0">
                <a:hlinkClick r:id="rId3"/>
              </a:rPr>
              <a:t>http://www.sciencedirect.com/science?_ob=ArticleURL&amp;_udi=B6T8V-3W788PC-2&amp;_user=2038769&amp;_rdoc=1&amp;_fmt=&amp;_orig=search&amp;_sort=d&amp;_docanchor=&amp;view=c&amp;_searchStrId=1108959869&amp;_rerunOrigin=scholar.google&amp;_acct=C000055903&amp;_version=1&amp;_urlVersion=0&amp;_userid=2038769&amp;md5=b6f0ecf6e0a6975075d28de376b0749b</a:t>
            </a:r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http://jenellerose.com/htmlpostings/transsexual_surgery_its_pros_and_cons.htm</a:t>
            </a:r>
            <a:endParaRPr lang="en-US" sz="1800" dirty="0" smtClean="0"/>
          </a:p>
          <a:p>
            <a:r>
              <a:rPr lang="en-US" sz="1800" dirty="0" smtClean="0">
                <a:hlinkClick r:id="rId5"/>
              </a:rPr>
              <a:t>http://medical-dictionary.thefreedictionary.com/transexual</a:t>
            </a:r>
            <a:endParaRPr lang="en-US" sz="1800" dirty="0" smtClean="0"/>
          </a:p>
          <a:p>
            <a:r>
              <a:rPr lang="en-GB" sz="1800" dirty="0" smtClean="0">
                <a:hlinkClick r:id="rId6"/>
              </a:rPr>
              <a:t>http://www.who.int/gender/whatisgender/en/index.html</a:t>
            </a:r>
            <a:endParaRPr lang="en-GB" sz="1800" dirty="0" smtClean="0"/>
          </a:p>
          <a:p>
            <a:r>
              <a:rPr lang="en-GB" sz="1800" dirty="0" smtClean="0">
                <a:hlinkClick r:id="rId7"/>
              </a:rPr>
              <a:t>http://www.med.monash.edu.au/gendermed/sexandgender.html</a:t>
            </a:r>
            <a:endParaRPr lang="en-GB" sz="1800" dirty="0" smtClean="0"/>
          </a:p>
          <a:p>
            <a:r>
              <a:rPr lang="en-GB" sz="1800" dirty="0" smtClean="0">
                <a:hlinkClick r:id="rId8"/>
              </a:rPr>
              <a:t>http://www.prisontalk.com/forums/showthread.php?t=25974</a:t>
            </a:r>
            <a:endParaRPr lang="en-GB" sz="1800" dirty="0" smtClean="0"/>
          </a:p>
          <a:p>
            <a:r>
              <a:rPr lang="en-GB" sz="1800" dirty="0" smtClean="0">
                <a:hlinkClick r:id="rId9"/>
              </a:rPr>
              <a:t>http://juliaserano.livejournal.com/6195.html?thread=20787</a:t>
            </a:r>
            <a:endParaRPr lang="en-GB" sz="1800" dirty="0" smtClean="0"/>
          </a:p>
          <a:p>
            <a:r>
              <a:rPr lang="en-GB" sz="1800" dirty="0" smtClean="0">
                <a:hlinkClick r:id="rId10"/>
              </a:rPr>
              <a:t>http://www.gires.org.uk/Text_Assets/ATypical_Gender_Development.pdf</a:t>
            </a:r>
            <a:endParaRPr lang="en-GB" sz="1800" dirty="0" smtClean="0"/>
          </a:p>
          <a:p>
            <a:r>
              <a:rPr lang="en-GB" sz="1800" dirty="0" smtClean="0">
                <a:hlinkClick r:id="rId11"/>
              </a:rPr>
              <a:t>http://news.bbc.co.uk/2/hi/7689007.stm</a:t>
            </a:r>
            <a:endParaRPr lang="en-GB" sz="1800" dirty="0" smtClean="0"/>
          </a:p>
          <a:p>
            <a:endParaRPr lang="en-GB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206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57150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Stencil" pitchFamily="82" charset="0"/>
              </a:rPr>
              <a:t>Gender Terms Resolved!</a:t>
            </a:r>
            <a:endParaRPr lang="en-US" dirty="0">
              <a:solidFill>
                <a:srgbClr val="00B0F0"/>
              </a:solidFill>
              <a:latin typeface="Stencil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447800"/>
            <a:ext cx="6096000" cy="5715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5FFDDF"/>
                </a:solidFill>
              </a:rPr>
              <a:t>Transsexuals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experience variance between birth sex and psychological gender, and seek medical sex reassignment surgery (SRS)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5FFDDF"/>
                </a:solidFill>
              </a:rPr>
              <a:t>Different types of transsexuals </a:t>
            </a:r>
            <a:endParaRPr lang="en-US" dirty="0" smtClean="0">
              <a:solidFill>
                <a:srgbClr val="5FFDD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1. Post-op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have undergone sexual reassignment surgery and are on hormones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2. Pre-op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plan to undergo SRS and are on hormones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3. Non-op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Do not plan to have surgery and are on hormones</a:t>
            </a:r>
          </a:p>
        </p:txBody>
      </p:sp>
      <p:pic>
        <p:nvPicPr>
          <p:cNvPr id="46082" name="Picture 2" descr="malefemale.jpg image by lintpic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95600" cy="2438401"/>
          </a:xfrm>
          <a:prstGeom prst="rect">
            <a:avLst/>
          </a:prstGeom>
          <a:noFill/>
        </p:spPr>
      </p:pic>
      <p:pic>
        <p:nvPicPr>
          <p:cNvPr id="46084" name="Picture 4" descr="malefemale.jpg image by lintpic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2943225" cy="2438399"/>
          </a:xfrm>
          <a:prstGeom prst="rect">
            <a:avLst/>
          </a:prstGeom>
          <a:noFill/>
        </p:spPr>
      </p:pic>
      <p:pic>
        <p:nvPicPr>
          <p:cNvPr id="6" name="Picture 4" descr="malefemale.jpg image by lintpic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294322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66CC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66"/>
                </a:solidFill>
                <a:latin typeface="Stencil" pitchFamily="82" charset="0"/>
              </a:rPr>
              <a:t>Gender Terms Resolved! (cont’d)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143001"/>
            <a:ext cx="6477000" cy="54101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700" b="1" u="sng" dirty="0" err="1" smtClean="0">
                <a:solidFill>
                  <a:srgbClr val="CC0066"/>
                </a:solidFill>
              </a:rPr>
              <a:t>Transgenders</a:t>
            </a:r>
            <a:r>
              <a:rPr lang="en-US" sz="2700" b="1" u="sng" dirty="0" smtClean="0">
                <a:solidFill>
                  <a:srgbClr val="CC0066"/>
                </a:solidFill>
              </a:rPr>
              <a:t> </a:t>
            </a:r>
          </a:p>
          <a:p>
            <a:r>
              <a:rPr lang="en-US" sz="2700" dirty="0" smtClean="0"/>
              <a:t>identify strongly with the "other" sex </a:t>
            </a:r>
          </a:p>
          <a:p>
            <a:pPr indent="0">
              <a:buNone/>
            </a:pPr>
            <a:r>
              <a:rPr lang="en-US" sz="2700" dirty="0" smtClean="0"/>
              <a:t>adopt a life-style and appearance consistent with self-perceived gender. </a:t>
            </a:r>
          </a:p>
          <a:p>
            <a:r>
              <a:rPr lang="en-US" sz="2700" dirty="0" smtClean="0"/>
              <a:t>genital sex reassignment surgery is usually not desired</a:t>
            </a:r>
          </a:p>
          <a:p>
            <a:pPr>
              <a:buNone/>
            </a:pPr>
            <a:r>
              <a:rPr lang="en-US" sz="2700" b="1" u="sng" dirty="0" smtClean="0">
                <a:solidFill>
                  <a:srgbClr val="CC0066"/>
                </a:solidFill>
              </a:rPr>
              <a:t>Cross dressers</a:t>
            </a:r>
          </a:p>
          <a:p>
            <a:pPr marL="404813" indent="-404813"/>
            <a:r>
              <a:rPr lang="en-US" sz="2700" dirty="0" smtClean="0"/>
              <a:t>cultivate the appearance of the other   sex on a recreational basis</a:t>
            </a:r>
          </a:p>
          <a:p>
            <a:pPr>
              <a:buNone/>
            </a:pPr>
            <a:r>
              <a:rPr lang="en-US" sz="2700" b="1" u="sng" dirty="0" smtClean="0">
                <a:solidFill>
                  <a:srgbClr val="CC0066"/>
                </a:solidFill>
              </a:rPr>
              <a:t>Transvestites </a:t>
            </a:r>
          </a:p>
          <a:p>
            <a:r>
              <a:rPr lang="en-US" sz="2700" dirty="0" smtClean="0"/>
              <a:t>use the cross-dressing as a type of fetish (sexual arousal)</a:t>
            </a:r>
          </a:p>
          <a:p>
            <a:pPr>
              <a:buNone/>
            </a:pPr>
            <a:endParaRPr lang="en-US" sz="2700" dirty="0"/>
          </a:p>
        </p:txBody>
      </p:sp>
      <p:pic>
        <p:nvPicPr>
          <p:cNvPr id="6" name="Picture 2" descr="http://www.genderdictionary.com/pix/argu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2286001" cy="2438400"/>
          </a:xfrm>
          <a:prstGeom prst="rect">
            <a:avLst/>
          </a:prstGeom>
          <a:noFill/>
        </p:spPr>
      </p:pic>
      <p:pic>
        <p:nvPicPr>
          <p:cNvPr id="7" name="Picture 2" descr="http://www.genderdictionary.com/pix/argu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2286000" cy="2286000"/>
          </a:xfrm>
          <a:prstGeom prst="rect">
            <a:avLst/>
          </a:prstGeom>
          <a:noFill/>
        </p:spPr>
      </p:pic>
      <p:pic>
        <p:nvPicPr>
          <p:cNvPr id="8" name="Picture 2" descr="http://www.genderdictionary.com/pix/argu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495800"/>
            <a:ext cx="2286000" cy="2362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447800"/>
            <a:ext cx="763933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SEX REASSIGNMENT 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SURGERY</a:t>
            </a:r>
          </a:p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(SRS)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oonpool.com/user/997/files/sex-change_clinic_you_again_234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304800"/>
            <a:ext cx="4648200" cy="141763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SEX REASSIGNMENT SURGERY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48200" y="2209800"/>
            <a:ext cx="4495800" cy="4953001"/>
          </a:xfrm>
        </p:spPr>
        <p:txBody>
          <a:bodyPr vert="horz">
            <a:normAutofit lnSpcReduction="10000"/>
          </a:bodyPr>
          <a:lstStyle/>
          <a:p>
            <a:pPr marL="350838" indent="0">
              <a:buNone/>
            </a:pPr>
            <a:r>
              <a:rPr lang="en-SG" dirty="0" smtClean="0"/>
              <a:t>Surgical procedures whereby a person's functions of their current sexual characteristics as well as their physical appearance which will be altered to resemble that of the other sex.</a:t>
            </a:r>
          </a:p>
          <a:p>
            <a:pPr>
              <a:buNone/>
            </a:pPr>
            <a:endParaRPr lang="en-S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pollsb.com/photos/o/280702-okay_close_eyes_wait_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191000" cy="739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+mj-lt"/>
              </a:rPr>
              <a:t>The following</a:t>
            </a:r>
            <a:r>
              <a:rPr lang="en-US" sz="4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+mj-lt"/>
              </a:rPr>
              <a:t>drawings </a:t>
            </a:r>
            <a:r>
              <a:rPr lang="en-US" sz="4800" dirty="0" smtClean="0">
                <a:solidFill>
                  <a:srgbClr val="FF0000"/>
                </a:solidFill>
                <a:latin typeface="+mj-lt"/>
              </a:rPr>
              <a:t>Might be </a:t>
            </a:r>
            <a:r>
              <a:rPr lang="en-US" sz="4800" dirty="0" smtClean="0">
                <a:solidFill>
                  <a:srgbClr val="FF0000"/>
                </a:solidFill>
                <a:latin typeface="+mj-lt"/>
              </a:rPr>
              <a:t>Offensive by some</a:t>
            </a:r>
            <a:r>
              <a:rPr lang="en-US" sz="4800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4800" dirty="0" smtClean="0">
                <a:solidFill>
                  <a:srgbClr val="FF0000"/>
                </a:solidFill>
                <a:latin typeface="+mj-lt"/>
              </a:rPr>
              <a:t>Viewer discretion is advised.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928670"/>
            <a:ext cx="4149898" cy="5072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8" y="2362200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Right spermatic cord is clamped and litigated</a:t>
            </a:r>
            <a:endParaRPr lang="en-SG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Stenci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2290</Words>
  <Application>Microsoft Macintosh PowerPoint</Application>
  <PresentationFormat>On-screen Show (4:3)</PresentationFormat>
  <Paragraphs>252</Paragraphs>
  <Slides>38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 transsexuality an insight into sex reassignment surgery</vt:lpstr>
      <vt:lpstr>Spot the Transsexuals!</vt:lpstr>
      <vt:lpstr>Slide 3</vt:lpstr>
      <vt:lpstr>Gender Terms Resolved!</vt:lpstr>
      <vt:lpstr>Gender Terms Resolved! (cont’d)</vt:lpstr>
      <vt:lpstr>Slide 6</vt:lpstr>
      <vt:lpstr>SEX REASSIGNMENT SURGERY</vt:lpstr>
      <vt:lpstr>Slide 8</vt:lpstr>
      <vt:lpstr>Slide 9</vt:lpstr>
      <vt:lpstr>Slide 10</vt:lpstr>
      <vt:lpstr>Slide 11</vt:lpstr>
      <vt:lpstr>Slide 12</vt:lpstr>
      <vt:lpstr>Additional procedures for complete transformation</vt:lpstr>
      <vt:lpstr>Slide 14</vt:lpstr>
      <vt:lpstr>Sex vs gender dilemma Difference between terms</vt:lpstr>
      <vt:lpstr>Sex vs gender dilemma</vt:lpstr>
      <vt:lpstr>Medical dilemma</vt:lpstr>
      <vt:lpstr>Medical dilemma why say yes to srs?</vt:lpstr>
      <vt:lpstr>Medical dilemma why say no to srs?</vt:lpstr>
      <vt:lpstr>Medical dilemma why say no to srs?</vt:lpstr>
      <vt:lpstr>Social dilemma  why say yes to srs?</vt:lpstr>
      <vt:lpstr>Social dilemma why say no to srs?</vt:lpstr>
      <vt:lpstr>Personal dilemma why say yes to srs?</vt:lpstr>
      <vt:lpstr>Personal dilemma why say no to srs?</vt:lpstr>
      <vt:lpstr>Virtue Approach</vt:lpstr>
      <vt:lpstr>Utilitarian Approach</vt:lpstr>
      <vt:lpstr>Common Good Approach</vt:lpstr>
      <vt:lpstr>Slide 28</vt:lpstr>
      <vt:lpstr>Rights Approach</vt:lpstr>
      <vt:lpstr>Conclusion</vt:lpstr>
      <vt:lpstr>Conclusion</vt:lpstr>
      <vt:lpstr>Slide 32</vt:lpstr>
      <vt:lpstr>Slide 33</vt:lpstr>
      <vt:lpstr>Specially For mr keith wong</vt:lpstr>
      <vt:lpstr>Slide 35</vt:lpstr>
      <vt:lpstr>Slide 36</vt:lpstr>
      <vt:lpstr>Thank you</vt:lpstr>
      <vt:lpstr>Slide 38</vt:lpstr>
    </vt:vector>
  </TitlesOfParts>
  <Company>NGEE ANN POLYTECHNIC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</dc:creator>
  <cp:lastModifiedBy>Brenda Ho</cp:lastModifiedBy>
  <cp:revision>36</cp:revision>
  <dcterms:created xsi:type="dcterms:W3CDTF">2010-11-14T10:38:16Z</dcterms:created>
  <dcterms:modified xsi:type="dcterms:W3CDTF">2010-11-14T10:41:19Z</dcterms:modified>
</cp:coreProperties>
</file>