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15"/>
  </p:notesMasterIdLst>
  <p:sldIdLst>
    <p:sldId id="256" r:id="rId2"/>
    <p:sldId id="433" r:id="rId3"/>
    <p:sldId id="434" r:id="rId4"/>
    <p:sldId id="435" r:id="rId5"/>
    <p:sldId id="436" r:id="rId6"/>
    <p:sldId id="437" r:id="rId7"/>
    <p:sldId id="438" r:id="rId8"/>
    <p:sldId id="439" r:id="rId9"/>
    <p:sldId id="440" r:id="rId10"/>
    <p:sldId id="447" r:id="rId11"/>
    <p:sldId id="442" r:id="rId12"/>
    <p:sldId id="443" r:id="rId13"/>
    <p:sldId id="444" r:id="rId14"/>
    <p:sldId id="445" r:id="rId15"/>
    <p:sldId id="276" r:id="rId16"/>
    <p:sldId id="277" r:id="rId17"/>
    <p:sldId id="278" r:id="rId18"/>
    <p:sldId id="279" r:id="rId19"/>
    <p:sldId id="406" r:id="rId20"/>
    <p:sldId id="280" r:id="rId21"/>
    <p:sldId id="281" r:id="rId22"/>
    <p:sldId id="282" r:id="rId23"/>
    <p:sldId id="258" r:id="rId24"/>
    <p:sldId id="284" r:id="rId25"/>
    <p:sldId id="285" r:id="rId26"/>
    <p:sldId id="411" r:id="rId27"/>
    <p:sldId id="412" r:id="rId28"/>
    <p:sldId id="416" r:id="rId29"/>
    <p:sldId id="417" r:id="rId30"/>
    <p:sldId id="415" r:id="rId31"/>
    <p:sldId id="429" r:id="rId32"/>
    <p:sldId id="408" r:id="rId33"/>
    <p:sldId id="409" r:id="rId34"/>
    <p:sldId id="286" r:id="rId35"/>
    <p:sldId id="289" r:id="rId36"/>
    <p:sldId id="290" r:id="rId37"/>
    <p:sldId id="291" r:id="rId38"/>
    <p:sldId id="450" r:id="rId39"/>
    <p:sldId id="294" r:id="rId40"/>
    <p:sldId id="296" r:id="rId41"/>
    <p:sldId id="362" r:id="rId42"/>
    <p:sldId id="419" r:id="rId43"/>
    <p:sldId id="302" r:id="rId44"/>
    <p:sldId id="303" r:id="rId45"/>
    <p:sldId id="304" r:id="rId46"/>
    <p:sldId id="305" r:id="rId47"/>
    <p:sldId id="306" r:id="rId48"/>
    <p:sldId id="309" r:id="rId49"/>
    <p:sldId id="310" r:id="rId50"/>
    <p:sldId id="311" r:id="rId51"/>
    <p:sldId id="312" r:id="rId52"/>
    <p:sldId id="313" r:id="rId53"/>
    <p:sldId id="463" r:id="rId54"/>
    <p:sldId id="314" r:id="rId55"/>
    <p:sldId id="423" r:id="rId56"/>
    <p:sldId id="318" r:id="rId57"/>
    <p:sldId id="319" r:id="rId58"/>
    <p:sldId id="326" r:id="rId59"/>
    <p:sldId id="456" r:id="rId60"/>
    <p:sldId id="459" r:id="rId61"/>
    <p:sldId id="458" r:id="rId62"/>
    <p:sldId id="331" r:id="rId63"/>
    <p:sldId id="344" r:id="rId64"/>
    <p:sldId id="424" r:id="rId65"/>
    <p:sldId id="345" r:id="rId66"/>
    <p:sldId id="347" r:id="rId67"/>
    <p:sldId id="349" r:id="rId68"/>
    <p:sldId id="352" r:id="rId69"/>
    <p:sldId id="426" r:id="rId70"/>
    <p:sldId id="357" r:id="rId71"/>
    <p:sldId id="358" r:id="rId72"/>
    <p:sldId id="427" r:id="rId73"/>
    <p:sldId id="461" r:id="rId74"/>
    <p:sldId id="462" r:id="rId75"/>
    <p:sldId id="428" r:id="rId76"/>
    <p:sldId id="359" r:id="rId77"/>
    <p:sldId id="360" r:id="rId78"/>
    <p:sldId id="365" r:id="rId79"/>
    <p:sldId id="366" r:id="rId80"/>
    <p:sldId id="367" r:id="rId81"/>
    <p:sldId id="369" r:id="rId82"/>
    <p:sldId id="422" r:id="rId83"/>
    <p:sldId id="466" r:id="rId84"/>
    <p:sldId id="373" r:id="rId85"/>
    <p:sldId id="375" r:id="rId86"/>
    <p:sldId id="376" r:id="rId87"/>
    <p:sldId id="377" r:id="rId88"/>
    <p:sldId id="464" r:id="rId89"/>
    <p:sldId id="378" r:id="rId90"/>
    <p:sldId id="379" r:id="rId91"/>
    <p:sldId id="380" r:id="rId92"/>
    <p:sldId id="430" r:id="rId93"/>
    <p:sldId id="381" r:id="rId94"/>
    <p:sldId id="382" r:id="rId95"/>
    <p:sldId id="384" r:id="rId96"/>
    <p:sldId id="385" r:id="rId97"/>
    <p:sldId id="388" r:id="rId98"/>
    <p:sldId id="389" r:id="rId99"/>
    <p:sldId id="390" r:id="rId100"/>
    <p:sldId id="391" r:id="rId101"/>
    <p:sldId id="431" r:id="rId102"/>
    <p:sldId id="432" r:id="rId103"/>
    <p:sldId id="446" r:id="rId104"/>
    <p:sldId id="460" r:id="rId105"/>
    <p:sldId id="449" r:id="rId106"/>
    <p:sldId id="465" r:id="rId107"/>
    <p:sldId id="452" r:id="rId108"/>
    <p:sldId id="453" r:id="rId109"/>
    <p:sldId id="454" r:id="rId110"/>
    <p:sldId id="455" r:id="rId111"/>
    <p:sldId id="401" r:id="rId112"/>
    <p:sldId id="259" r:id="rId113"/>
    <p:sldId id="396"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783" autoAdjust="0"/>
  </p:normalViewPr>
  <p:slideViewPr>
    <p:cSldViewPr>
      <p:cViewPr varScale="1">
        <p:scale>
          <a:sx n="69" d="100"/>
          <a:sy n="69" d="100"/>
        </p:scale>
        <p:origin x="-133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A927A-4EEE-4019-98CA-7D4BFEF0EDC2}" type="datetimeFigureOut">
              <a:rPr lang="en-US" smtClean="0"/>
              <a:pPr/>
              <a:t>4/11/2014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D6997-FCFA-4713-98B7-0D1E755E868D}" type="slidenum">
              <a:rPr lang="en-US" smtClean="0"/>
              <a:pPr/>
              <a:t>‹#›</a:t>
            </a:fld>
            <a:endParaRPr lang="en-US" dirty="0"/>
          </a:p>
        </p:txBody>
      </p:sp>
    </p:spTree>
    <p:extLst>
      <p:ext uri="{BB962C8B-B14F-4D97-AF65-F5344CB8AC3E}">
        <p14:creationId xmlns:p14="http://schemas.microsoft.com/office/powerpoint/2010/main" val="401093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DA67613-C909-4249-A871-79579EC23FAD}" type="slidenum">
              <a:rPr lang="en-US" smtClean="0"/>
              <a:pPr>
                <a:defRPr/>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BD28589-DEC3-428C-BAD7-983043BD7FD7}" type="slidenum">
              <a:rPr lang="en-US" smtClean="0"/>
              <a:pPr>
                <a:defRPr/>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37E7B04-420B-440A-8263-81EC88993D56}"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D6997-FCFA-4713-98B7-0D1E755E868D}"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D6997-FCFA-4713-98B7-0D1E755E868D}" type="slidenum">
              <a:rPr lang="en-US" smtClean="0"/>
              <a:pPr/>
              <a:t>69</a:t>
            </a:fld>
            <a:endParaRPr lang="en-US" dirty="0"/>
          </a:p>
        </p:txBody>
      </p:sp>
    </p:spTree>
    <p:extLst>
      <p:ext uri="{BB962C8B-B14F-4D97-AF65-F5344CB8AC3E}">
        <p14:creationId xmlns:p14="http://schemas.microsoft.com/office/powerpoint/2010/main" val="176152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D6997-FCFA-4713-98B7-0D1E755E868D}" type="slidenum">
              <a:rPr lang="en-US" smtClean="0"/>
              <a:pPr/>
              <a:t>97</a:t>
            </a:fld>
            <a:endParaRPr lang="en-US" dirty="0"/>
          </a:p>
        </p:txBody>
      </p:sp>
    </p:spTree>
    <p:extLst>
      <p:ext uri="{BB962C8B-B14F-4D97-AF65-F5344CB8AC3E}">
        <p14:creationId xmlns:p14="http://schemas.microsoft.com/office/powerpoint/2010/main" val="426572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AF7462B-BB4F-492F-B883-10B746362D08}" type="datetimeFigureOut">
              <a:rPr lang="en-US" smtClean="0"/>
              <a:pPr/>
              <a:t>4/11/2014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4DD727D-C6AD-4146-B719-562737EA9B0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4DD727D-C6AD-4146-B719-562737EA9B0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4DD727D-C6AD-4146-B719-562737EA9B0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0913" y="2362200"/>
            <a:ext cx="3770312" cy="3724275"/>
          </a:xfrm>
        </p:spPr>
        <p:txBody>
          <a:bodyPr/>
          <a:lstStyle/>
          <a:p>
            <a:endParaRPr lang="en-US" dirty="0"/>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dirty="0"/>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dirty="0"/>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B416E4ED-F60C-4CF3-B521-8743A6B0D40A}" type="slidenum">
              <a:rPr lang="en-US"/>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dirty="0"/>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dirty="0"/>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FC9470AF-A1D7-4188-922C-DF38901961D1}" type="slidenum">
              <a:rPr lang="en-US"/>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F51DD38A-D188-4858-A48C-88C23102D3C4}"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4DD727D-C6AD-4146-B719-562737EA9B0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4DD727D-C6AD-4146-B719-562737EA9B0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4DD727D-C6AD-4146-B719-562737EA9B0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4DD727D-C6AD-4146-B719-562737EA9B0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4DD727D-C6AD-4146-B719-562737EA9B0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AF7462B-BB4F-492F-B883-10B746362D08}" type="datetimeFigureOut">
              <a:rPr lang="en-US" smtClean="0"/>
              <a:pPr/>
              <a:t>4/11/2014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4DD727D-C6AD-4146-B719-562737EA9B0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AF7462B-BB4F-492F-B883-10B746362D08}" type="datetimeFigureOut">
              <a:rPr lang="en-US" smtClean="0"/>
              <a:pPr/>
              <a:t>4/11/2014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4DD727D-C6AD-4146-B719-562737EA9B0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AF7462B-BB4F-492F-B883-10B746362D08}" type="datetimeFigureOut">
              <a:rPr lang="en-US" smtClean="0"/>
              <a:pPr/>
              <a:t>4/11/2014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4DD727D-C6AD-4146-B719-562737EA9B0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F7462B-BB4F-492F-B883-10B746362D08}" type="datetimeFigureOut">
              <a:rPr lang="en-US" smtClean="0"/>
              <a:pPr/>
              <a:t>4/11/2014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4DD727D-C6AD-4146-B719-562737EA9B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hyperlink" Target="http://www.pridecenterflorida.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1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829761"/>
          </a:xfrm>
        </p:spPr>
        <p:txBody>
          <a:bodyPr>
            <a:normAutofit fontScale="90000"/>
          </a:bodyPr>
          <a:lstStyle/>
          <a:p>
            <a:r>
              <a:rPr lang="en-US" dirty="0"/>
              <a:t>Cross Hormone Therapy for Transgender </a:t>
            </a:r>
            <a:r>
              <a:rPr lang="en-US" dirty="0" smtClean="0"/>
              <a:t>Patients</a:t>
            </a:r>
            <a:r>
              <a:rPr lang="en-US" dirty="0"/>
              <a:t/>
            </a:r>
            <a:br>
              <a:rPr lang="en-US" dirty="0"/>
            </a:br>
            <a:endParaRPr lang="en-US" dirty="0"/>
          </a:p>
        </p:txBody>
      </p:sp>
      <p:sp>
        <p:nvSpPr>
          <p:cNvPr id="3" name="Subtitle 2"/>
          <p:cNvSpPr>
            <a:spLocks noGrp="1"/>
          </p:cNvSpPr>
          <p:nvPr>
            <p:ph type="subTitle" idx="1"/>
          </p:nvPr>
        </p:nvSpPr>
        <p:spPr>
          <a:xfrm>
            <a:off x="4419600" y="2286000"/>
            <a:ext cx="4419600" cy="1458511"/>
          </a:xfrm>
        </p:spPr>
        <p:txBody>
          <a:bodyPr>
            <a:normAutofit fontScale="70000" lnSpcReduction="20000"/>
          </a:bodyPr>
          <a:lstStyle/>
          <a:p>
            <a:r>
              <a:rPr lang="en-US" b="1" dirty="0" smtClean="0"/>
              <a:t>Steven M. Brown, MD</a:t>
            </a:r>
          </a:p>
          <a:p>
            <a:r>
              <a:rPr lang="en-US" b="1" i="1" dirty="0" smtClean="0">
                <a:solidFill>
                  <a:srgbClr val="E70000"/>
                </a:solidFill>
              </a:rPr>
              <a:t>T</a:t>
            </a:r>
            <a:r>
              <a:rPr lang="en-US" b="1" i="1" dirty="0" smtClean="0">
                <a:solidFill>
                  <a:srgbClr val="F0000F"/>
                </a:solidFill>
              </a:rPr>
              <a:t>r</a:t>
            </a:r>
            <a:r>
              <a:rPr lang="en-US" b="1" i="1" dirty="0" smtClean="0">
                <a:solidFill>
                  <a:srgbClr val="E1001E"/>
                </a:solidFill>
              </a:rPr>
              <a:t>a</a:t>
            </a:r>
            <a:r>
              <a:rPr lang="en-US" b="1" i="1" dirty="0" smtClean="0">
                <a:solidFill>
                  <a:srgbClr val="D2002D"/>
                </a:solidFill>
              </a:rPr>
              <a:t>n</a:t>
            </a:r>
            <a:r>
              <a:rPr lang="en-US" b="1" i="1" dirty="0" smtClean="0">
                <a:solidFill>
                  <a:srgbClr val="C3003C"/>
                </a:solidFill>
              </a:rPr>
              <a:t>s</a:t>
            </a:r>
            <a:r>
              <a:rPr lang="en-US" b="1" i="1" dirty="0" smtClean="0">
                <a:solidFill>
                  <a:srgbClr val="B4004B"/>
                </a:solidFill>
              </a:rPr>
              <a:t>g</a:t>
            </a:r>
            <a:r>
              <a:rPr lang="en-US" b="1" i="1" dirty="0" smtClean="0">
                <a:solidFill>
                  <a:srgbClr val="A5005A"/>
                </a:solidFill>
              </a:rPr>
              <a:t>e</a:t>
            </a:r>
            <a:r>
              <a:rPr lang="en-US" b="1" i="1" dirty="0" smtClean="0">
                <a:solidFill>
                  <a:srgbClr val="960069"/>
                </a:solidFill>
              </a:rPr>
              <a:t>n</a:t>
            </a:r>
            <a:r>
              <a:rPr lang="en-US" b="1" i="1" dirty="0" smtClean="0">
                <a:solidFill>
                  <a:srgbClr val="870078"/>
                </a:solidFill>
              </a:rPr>
              <a:t>d</a:t>
            </a:r>
            <a:r>
              <a:rPr lang="en-US" b="1" i="1" dirty="0" smtClean="0">
                <a:solidFill>
                  <a:srgbClr val="780087"/>
                </a:solidFill>
              </a:rPr>
              <a:t>e</a:t>
            </a:r>
            <a:r>
              <a:rPr lang="en-US" b="1" i="1" dirty="0" smtClean="0">
                <a:solidFill>
                  <a:srgbClr val="690096"/>
                </a:solidFill>
              </a:rPr>
              <a:t>r </a:t>
            </a:r>
            <a:r>
              <a:rPr lang="en-US" b="1" i="1" dirty="0" smtClean="0">
                <a:solidFill>
                  <a:srgbClr val="5A00A5"/>
                </a:solidFill>
              </a:rPr>
              <a:t>M</a:t>
            </a:r>
            <a:r>
              <a:rPr lang="en-US" b="1" i="1" dirty="0" smtClean="0">
                <a:solidFill>
                  <a:srgbClr val="4E00B1"/>
                </a:solidFill>
              </a:rPr>
              <a:t>e</a:t>
            </a:r>
            <a:r>
              <a:rPr lang="en-US" b="1" i="1" dirty="0" smtClean="0">
                <a:solidFill>
                  <a:srgbClr val="4200BD"/>
                </a:solidFill>
              </a:rPr>
              <a:t>d</a:t>
            </a:r>
            <a:r>
              <a:rPr lang="en-US" b="1" i="1" dirty="0" smtClean="0">
                <a:solidFill>
                  <a:srgbClr val="3C00C3"/>
                </a:solidFill>
              </a:rPr>
              <a:t>ici</a:t>
            </a:r>
            <a:r>
              <a:rPr lang="en-US" b="1" i="1" dirty="0" smtClean="0">
                <a:solidFill>
                  <a:srgbClr val="1446EB"/>
                </a:solidFill>
              </a:rPr>
              <a:t>n</a:t>
            </a:r>
            <a:r>
              <a:rPr lang="en-US" b="1" i="1" dirty="0" smtClean="0">
                <a:solidFill>
                  <a:srgbClr val="0046FF"/>
                </a:solidFill>
              </a:rPr>
              <a:t>e</a:t>
            </a:r>
            <a:endParaRPr lang="en-US" dirty="0" smtClean="0">
              <a:solidFill>
                <a:srgbClr val="0046FF"/>
              </a:solidFill>
            </a:endParaRPr>
          </a:p>
          <a:p>
            <a:r>
              <a:rPr lang="en-US" b="1" dirty="0" smtClean="0"/>
              <a:t>Glendale, Wisconsin</a:t>
            </a:r>
          </a:p>
          <a:p>
            <a:r>
              <a:rPr lang="en-US" b="1" dirty="0" smtClean="0"/>
              <a:t>April 3, 2014</a:t>
            </a:r>
          </a:p>
          <a:p>
            <a:r>
              <a:rPr lang="en-US" b="1" dirty="0" smtClean="0"/>
              <a:t>stevethediseaseslayer@yahoo.com</a:t>
            </a:r>
            <a:endParaRPr lang="en-US" b="1" dirty="0"/>
          </a:p>
        </p:txBody>
      </p:sp>
      <p:sp>
        <p:nvSpPr>
          <p:cNvPr id="5" name="TextBox 4"/>
          <p:cNvSpPr txBox="1"/>
          <p:nvPr/>
        </p:nvSpPr>
        <p:spPr>
          <a:xfrm>
            <a:off x="304800" y="4191000"/>
            <a:ext cx="2438400" cy="30777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A presentation for the:</a:t>
            </a:r>
            <a:endParaRPr lang="en-US" sz="1400" dirty="0"/>
          </a:p>
        </p:txBody>
      </p:sp>
      <p:pic>
        <p:nvPicPr>
          <p:cNvPr id="32770" name="Picture 2" descr="https://app1.associationsonline.com/amos/wpath/images/email_images/wpath_logo.jpg"/>
          <p:cNvPicPr>
            <a:picLocks noChangeAspect="1" noChangeArrowheads="1"/>
          </p:cNvPicPr>
          <p:nvPr/>
        </p:nvPicPr>
        <p:blipFill>
          <a:blip r:embed="rId2" cstate="print"/>
          <a:srcRect/>
          <a:stretch>
            <a:fillRect/>
          </a:stretch>
        </p:blipFill>
        <p:spPr bwMode="auto">
          <a:xfrm>
            <a:off x="339436" y="2410171"/>
            <a:ext cx="3943350" cy="1085850"/>
          </a:xfrm>
          <a:prstGeom prst="rect">
            <a:avLst/>
          </a:prstGeom>
          <a:noFill/>
        </p:spPr>
      </p:pic>
      <p:sp>
        <p:nvSpPr>
          <p:cNvPr id="7" name="TextBox 6"/>
          <p:cNvSpPr txBox="1"/>
          <p:nvPr/>
        </p:nvSpPr>
        <p:spPr>
          <a:xfrm>
            <a:off x="381000" y="2067758"/>
            <a:ext cx="2438400" cy="30777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Member:</a:t>
            </a:r>
            <a:endParaRPr lang="en-US" sz="1400" dirty="0"/>
          </a:p>
        </p:txBody>
      </p:sp>
      <p:sp>
        <p:nvSpPr>
          <p:cNvPr id="9" name="TextBox 8"/>
          <p:cNvSpPr txBox="1"/>
          <p:nvPr/>
        </p:nvSpPr>
        <p:spPr>
          <a:xfrm>
            <a:off x="304800" y="4646903"/>
            <a:ext cx="3048000" cy="92333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4th Annual Transgender Medical </a:t>
            </a:r>
            <a:r>
              <a:rPr lang="en-US" dirty="0" smtClean="0"/>
              <a:t>Symposium</a:t>
            </a:r>
          </a:p>
          <a:p>
            <a:r>
              <a:rPr lang="en-US" dirty="0" smtClean="0"/>
              <a:t>Fort Lauderdale, Florida</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550" y="4384183"/>
            <a:ext cx="2028729"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739936"/>
            <a:ext cx="1629459"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browardgreaterthan.org/wp-content/uploads/2014/01/fdoh-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39" y="4247023"/>
            <a:ext cx="964137"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841854"/>
            <a:ext cx="23241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4439428"/>
            <a:ext cx="1752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ww.lgbtcenters.org/directory/images/logos/sunserve_logo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1080" y="4155583"/>
            <a:ext cx="104740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ide Center at Equality Park">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8654" y="5885668"/>
            <a:ext cx="31432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5591692"/>
            <a:ext cx="1554482"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3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2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03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03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02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03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p:nvPr>
        </p:nvSpPr>
        <p:spPr>
          <a:xfrm>
            <a:off x="685800" y="914400"/>
            <a:ext cx="8458200" cy="762000"/>
          </a:xfrm>
        </p:spPr>
        <p:txBody>
          <a:bodyPr/>
          <a:lstStyle/>
          <a:p>
            <a:pPr eaLnBrk="1" hangingPunct="1">
              <a:defRPr/>
            </a:pPr>
            <a:r>
              <a:rPr lang="en-US" sz="3000" dirty="0" smtClean="0"/>
              <a:t>WPATH, 2011, Hormone Therapy</a:t>
            </a:r>
            <a:endParaRPr lang="en-US" sz="3000" dirty="0"/>
          </a:p>
        </p:txBody>
      </p:sp>
      <p:sp>
        <p:nvSpPr>
          <p:cNvPr id="34819" name="Rectangle 3"/>
          <p:cNvSpPr>
            <a:spLocks noGrp="1" noChangeArrowheads="1"/>
          </p:cNvSpPr>
          <p:nvPr>
            <p:ph type="body" idx="1"/>
          </p:nvPr>
        </p:nvSpPr>
        <p:spPr>
          <a:xfrm>
            <a:off x="0" y="1828800"/>
            <a:ext cx="4648200" cy="4343400"/>
          </a:xfrm>
        </p:spPr>
        <p:txBody>
          <a:bodyPr/>
          <a:lstStyle/>
          <a:p>
            <a:pPr marL="107950" indent="0" eaLnBrk="1" hangingPunct="1">
              <a:buFont typeface="Wingdings 3" pitchFamily="18" charset="2"/>
              <a:buNone/>
            </a:pPr>
            <a:r>
              <a:rPr lang="en-US" sz="2800" smtClean="0"/>
              <a:t>“is a </a:t>
            </a:r>
            <a:r>
              <a:rPr lang="en-US" sz="2800" b="1" smtClean="0"/>
              <a:t>medically necessary </a:t>
            </a:r>
            <a:r>
              <a:rPr lang="en-US" sz="2800" smtClean="0"/>
              <a:t>intervention for many</a:t>
            </a:r>
          </a:p>
          <a:p>
            <a:pPr marL="107950" indent="0" eaLnBrk="1" hangingPunct="1">
              <a:buFont typeface="Wingdings 3" pitchFamily="18" charset="2"/>
              <a:buNone/>
            </a:pPr>
            <a:r>
              <a:rPr lang="en-US" sz="2800" smtClean="0"/>
              <a:t>transsexual, trans-gender, and gender nonconforming individuals with gender dysphoria”</a:t>
            </a:r>
          </a:p>
        </p:txBody>
      </p:sp>
      <p:sp>
        <p:nvSpPr>
          <p:cNvPr id="34820" name="Text Box 7"/>
          <p:cNvSpPr txBox="1">
            <a:spLocks noChangeArrowheads="1"/>
          </p:cNvSpPr>
          <p:nvPr/>
        </p:nvSpPr>
        <p:spPr bwMode="auto">
          <a:xfrm>
            <a:off x="609600" y="228600"/>
            <a:ext cx="518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b="1">
                <a:solidFill>
                  <a:schemeClr val="tx2"/>
                </a:solidFill>
              </a:rPr>
              <a:t>Standards of Care:</a:t>
            </a:r>
          </a:p>
        </p:txBody>
      </p:sp>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4002088"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886303"/>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normAutofit fontScale="90000"/>
          </a:bodyPr>
          <a:lstStyle/>
          <a:p>
            <a:pPr eaLnBrk="1" hangingPunct="1"/>
            <a:r>
              <a:rPr lang="en-US" dirty="0" smtClean="0"/>
              <a:t>Progesterone treatment in FTM’s</a:t>
            </a:r>
          </a:p>
        </p:txBody>
      </p:sp>
      <p:sp>
        <p:nvSpPr>
          <p:cNvPr id="57347" name="Rectangle 3"/>
          <p:cNvSpPr>
            <a:spLocks noGrp="1" noChangeArrowheads="1"/>
          </p:cNvSpPr>
          <p:nvPr>
            <p:ph type="body" idx="1"/>
          </p:nvPr>
        </p:nvSpPr>
        <p:spPr/>
        <p:txBody>
          <a:bodyPr/>
          <a:lstStyle/>
          <a:p>
            <a:pPr eaLnBrk="1" hangingPunct="1"/>
            <a:r>
              <a:rPr lang="en-US" dirty="0" smtClean="0"/>
              <a:t>Short-course progesterone therapy to 	</a:t>
            </a:r>
          </a:p>
          <a:p>
            <a:pPr lvl="1" eaLnBrk="1" hangingPunct="1"/>
            <a:r>
              <a:rPr lang="en-US" dirty="0" smtClean="0"/>
              <a:t>Induce menstrual period in first 2 years to shed build-up of endometrial lining (if a hysterectomy has not been performed)</a:t>
            </a:r>
          </a:p>
          <a:p>
            <a:pPr lvl="2" eaLnBrk="1" hangingPunct="1"/>
            <a:r>
              <a:rPr lang="en-US" dirty="0" smtClean="0"/>
              <a:t>Reduces spot bleeding</a:t>
            </a:r>
          </a:p>
          <a:p>
            <a:pPr lvl="2" eaLnBrk="1" hangingPunct="1"/>
            <a:r>
              <a:rPr lang="en-US" dirty="0" smtClean="0"/>
              <a:t>Decreases risk of uterine cancer</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Laboratory testing and monitoring</a:t>
            </a:r>
            <a:endParaRPr lang="en-US" dirty="0"/>
          </a:p>
        </p:txBody>
      </p:sp>
      <p:sp>
        <p:nvSpPr>
          <p:cNvPr id="4" name="Content Placeholder 1"/>
          <p:cNvSpPr txBox="1">
            <a:spLocks/>
          </p:cNvSpPr>
          <p:nvPr/>
        </p:nvSpPr>
        <p:spPr>
          <a:xfrm>
            <a:off x="228600" y="1371600"/>
            <a:ext cx="8077200" cy="4876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Baseline</a:t>
            </a:r>
          </a:p>
          <a:p>
            <a:pPr lvl="1"/>
            <a:r>
              <a:rPr lang="en-US" dirty="0" smtClean="0"/>
              <a:t>CBC, CMP, lipid </a:t>
            </a:r>
            <a:r>
              <a:rPr lang="en-US" dirty="0" smtClean="0"/>
              <a:t>profile, </a:t>
            </a:r>
            <a:r>
              <a:rPr lang="en-US" smtClean="0"/>
              <a:t>pregnancy test</a:t>
            </a:r>
            <a:endParaRPr lang="en-US" dirty="0" smtClean="0"/>
          </a:p>
          <a:p>
            <a:r>
              <a:rPr lang="en-US" dirty="0" smtClean="0"/>
              <a:t>45 days</a:t>
            </a:r>
          </a:p>
          <a:p>
            <a:pPr lvl="1"/>
            <a:r>
              <a:rPr lang="en-US" dirty="0" smtClean="0"/>
              <a:t>Fasting CMP, testosterone</a:t>
            </a:r>
          </a:p>
          <a:p>
            <a:r>
              <a:rPr lang="en-US" dirty="0" smtClean="0"/>
              <a:t>24 weeks and 3 days</a:t>
            </a:r>
          </a:p>
          <a:p>
            <a:pPr lvl="1"/>
            <a:r>
              <a:rPr lang="en-US" dirty="0" smtClean="0"/>
              <a:t>CBC, fasting CMP, testosterone, lipid profile </a:t>
            </a:r>
          </a:p>
          <a:p>
            <a:r>
              <a:rPr lang="en-US" dirty="0" smtClean="0"/>
              <a:t>48 weeks and 3 days</a:t>
            </a:r>
          </a:p>
          <a:p>
            <a:pPr lvl="1"/>
            <a:r>
              <a:rPr lang="en-US" dirty="0" smtClean="0"/>
              <a:t>CBC, fasting CMP, testosterone, (lipid profile)</a:t>
            </a:r>
          </a:p>
          <a:p>
            <a:pPr lvl="1"/>
            <a:endParaRPr lang="en-US" dirty="0"/>
          </a:p>
          <a:p>
            <a:pPr marL="393192" lvl="1" indent="0">
              <a:buNone/>
            </a:pPr>
            <a:r>
              <a:rPr lang="en-US" dirty="0" smtClean="0"/>
              <a:t>*depending on clinical status</a:t>
            </a:r>
            <a:endParaRPr lang="en-US" dirty="0"/>
          </a:p>
        </p:txBody>
      </p:sp>
    </p:spTree>
    <p:extLst>
      <p:ext uri="{BB962C8B-B14F-4D97-AF65-F5344CB8AC3E}">
        <p14:creationId xmlns:p14="http://schemas.microsoft.com/office/powerpoint/2010/main" val="40338685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510"/>
            <a:ext cx="8229600" cy="1143000"/>
          </a:xfrm>
        </p:spPr>
        <p:txBody>
          <a:bodyPr>
            <a:normAutofit fontScale="90000"/>
          </a:bodyPr>
          <a:lstStyle/>
          <a:p>
            <a:r>
              <a:rPr lang="en-US" dirty="0" smtClean="0"/>
              <a:t>Monitoring physical examination</a:t>
            </a:r>
            <a:endParaRPr lang="en-US" dirty="0"/>
          </a:p>
        </p:txBody>
      </p:sp>
      <p:sp>
        <p:nvSpPr>
          <p:cNvPr id="4" name="Content Placeholder 1"/>
          <p:cNvSpPr>
            <a:spLocks noGrp="1"/>
          </p:cNvSpPr>
          <p:nvPr>
            <p:ph idx="1"/>
          </p:nvPr>
        </p:nvSpPr>
        <p:spPr>
          <a:xfrm>
            <a:off x="13648" y="990600"/>
            <a:ext cx="9067800" cy="4800600"/>
          </a:xfrm>
        </p:spPr>
        <p:txBody>
          <a:bodyPr>
            <a:normAutofit/>
          </a:bodyPr>
          <a:lstStyle/>
          <a:p>
            <a:pPr marL="109728" indent="0">
              <a:buNone/>
            </a:pPr>
            <a:endParaRPr lang="en-US" sz="200" dirty="0" smtClean="0"/>
          </a:p>
          <a:p>
            <a:r>
              <a:rPr lang="en-US" dirty="0" smtClean="0"/>
              <a:t>Mood and level of satisfaction, history of anger</a:t>
            </a:r>
          </a:p>
          <a:p>
            <a:r>
              <a:rPr lang="en-US" dirty="0" smtClean="0"/>
              <a:t>Vital signs, weight</a:t>
            </a:r>
          </a:p>
          <a:p>
            <a:r>
              <a:rPr lang="en-US" dirty="0" smtClean="0"/>
              <a:t>Skin, development of acne</a:t>
            </a:r>
          </a:p>
          <a:p>
            <a:r>
              <a:rPr lang="en-US" dirty="0" smtClean="0"/>
              <a:t>Hair, scalp, body hair</a:t>
            </a:r>
          </a:p>
          <a:p>
            <a:r>
              <a:rPr lang="en-US" dirty="0" smtClean="0"/>
              <a:t>Heart, lung exam</a:t>
            </a:r>
          </a:p>
          <a:p>
            <a:r>
              <a:rPr lang="en-US" dirty="0" smtClean="0"/>
              <a:t>Abdominal exam:  liver span</a:t>
            </a:r>
          </a:p>
          <a:p>
            <a:r>
              <a:rPr lang="en-US" dirty="0" smtClean="0"/>
              <a:t>Voice changes</a:t>
            </a:r>
          </a:p>
          <a:p>
            <a:pPr lvl="1"/>
            <a:r>
              <a:rPr lang="en-US" dirty="0" smtClean="0"/>
              <a:t>Hard to quantify</a:t>
            </a:r>
          </a:p>
          <a:p>
            <a:pPr lvl="1"/>
            <a:r>
              <a:rPr lang="en-US" dirty="0" smtClean="0"/>
              <a:t>Ask how they are perceived over the phone</a:t>
            </a:r>
          </a:p>
          <a:p>
            <a:r>
              <a:rPr lang="en-US" dirty="0" smtClean="0"/>
              <a:t>No photo documentation</a:t>
            </a:r>
          </a:p>
        </p:txBody>
      </p:sp>
    </p:spTree>
    <p:extLst>
      <p:ext uri="{BB962C8B-B14F-4D97-AF65-F5344CB8AC3E}">
        <p14:creationId xmlns:p14="http://schemas.microsoft.com/office/powerpoint/2010/main" val="28933029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AutoShape 2"/>
          <p:cNvSpPr>
            <a:spLocks noGrp="1" noChangeArrowheads="1"/>
          </p:cNvSpPr>
          <p:nvPr>
            <p:ph type="title"/>
          </p:nvPr>
        </p:nvSpPr>
        <p:spPr/>
        <p:txBody>
          <a:bodyPr/>
          <a:lstStyle/>
          <a:p>
            <a:pPr eaLnBrk="1" hangingPunct="1">
              <a:defRPr/>
            </a:pPr>
            <a:r>
              <a:rPr lang="en-US" dirty="0" smtClean="0"/>
              <a:t>General advice for patients</a:t>
            </a:r>
            <a:endParaRPr lang="en-US" dirty="0"/>
          </a:p>
        </p:txBody>
      </p:sp>
      <p:sp>
        <p:nvSpPr>
          <p:cNvPr id="172035" name="Rectangle 3"/>
          <p:cNvSpPr>
            <a:spLocks noGrp="1" noChangeArrowheads="1"/>
          </p:cNvSpPr>
          <p:nvPr>
            <p:ph type="body" idx="1"/>
          </p:nvPr>
        </p:nvSpPr>
        <p:spPr>
          <a:xfrm>
            <a:off x="381000" y="1371600"/>
            <a:ext cx="8229600" cy="2938463"/>
          </a:xfrm>
        </p:spPr>
        <p:txBody>
          <a:bodyPr>
            <a:normAutofit fontScale="92500" lnSpcReduction="20000"/>
          </a:bodyPr>
          <a:lstStyle/>
          <a:p>
            <a:pPr eaLnBrk="1" hangingPunct="1">
              <a:defRPr/>
            </a:pPr>
            <a:r>
              <a:rPr lang="en-US" sz="3600" dirty="0"/>
              <a:t>NEVER use hormonal medication prescribed for another person</a:t>
            </a:r>
          </a:p>
          <a:p>
            <a:pPr eaLnBrk="1" hangingPunct="1">
              <a:defRPr/>
            </a:pPr>
            <a:r>
              <a:rPr lang="en-US" sz="3600" dirty="0"/>
              <a:t>DON’T </a:t>
            </a:r>
            <a:r>
              <a:rPr lang="en-US" sz="3600" dirty="0" smtClean="0"/>
              <a:t>self-medicate</a:t>
            </a:r>
          </a:p>
          <a:p>
            <a:pPr eaLnBrk="1" hangingPunct="1">
              <a:defRPr/>
            </a:pPr>
            <a:r>
              <a:rPr lang="en-US" sz="3600" dirty="0" smtClean="0"/>
              <a:t>Don’t double dose</a:t>
            </a:r>
          </a:p>
          <a:p>
            <a:pPr eaLnBrk="1" hangingPunct="1">
              <a:defRPr/>
            </a:pPr>
            <a:r>
              <a:rPr lang="en-US" sz="3600" dirty="0" smtClean="0"/>
              <a:t>Don’t alter regimen </a:t>
            </a:r>
          </a:p>
          <a:p>
            <a:pPr marL="109537" indent="0" eaLnBrk="1" hangingPunct="1">
              <a:buFont typeface="Wingdings 3" pitchFamily="18" charset="2"/>
              <a:buNone/>
              <a:defRPr/>
            </a:pPr>
            <a:r>
              <a:rPr lang="en-US" sz="3600" dirty="0"/>
              <a:t> </a:t>
            </a:r>
            <a:r>
              <a:rPr lang="en-US" sz="3600" dirty="0" smtClean="0"/>
              <a:t>  without supervision</a:t>
            </a:r>
          </a:p>
          <a:p>
            <a:pPr marL="109537" indent="0" eaLnBrk="1" hangingPunct="1">
              <a:buFont typeface="Wingdings 3" pitchFamily="18" charset="2"/>
              <a:buNone/>
              <a:defRPr/>
            </a:pPr>
            <a:endParaRPr lang="en-US" sz="4000" dirty="0"/>
          </a:p>
          <a:p>
            <a:pPr eaLnBrk="1" hangingPunct="1">
              <a:defRPr/>
            </a:pPr>
            <a:endParaRPr lang="en-US" sz="2400" dirty="0"/>
          </a:p>
        </p:txBody>
      </p:sp>
      <p:pic>
        <p:nvPicPr>
          <p:cNvPr id="32772" name="Picture 2" descr="http://4.bp.blogspot.com/_21UbCuwqJvY/S_27BG8ARuI/AAAAAAAAADg/kZ2Ooznhyq4/s320/fonzie_thumbs_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35353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954350"/>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eaLnBrk="1" hangingPunct="1">
              <a:defRPr/>
            </a:pPr>
            <a:r>
              <a:rPr lang="en-US" smtClean="0"/>
              <a:t>A word about herbals</a:t>
            </a:r>
          </a:p>
        </p:txBody>
      </p:sp>
      <p:sp>
        <p:nvSpPr>
          <p:cNvPr id="93187" name="Rectangle 3"/>
          <p:cNvSpPr>
            <a:spLocks noGrp="1" noChangeArrowheads="1"/>
          </p:cNvSpPr>
          <p:nvPr>
            <p:ph type="body" idx="1"/>
          </p:nvPr>
        </p:nvSpPr>
        <p:spPr/>
        <p:txBody>
          <a:bodyPr/>
          <a:lstStyle/>
          <a:p>
            <a:pPr eaLnBrk="1" hangingPunct="1"/>
            <a:r>
              <a:rPr lang="en-US" smtClean="0"/>
              <a:t>Not benign—potential for liver injury</a:t>
            </a:r>
          </a:p>
          <a:p>
            <a:pPr eaLnBrk="1" hangingPunct="1"/>
            <a:r>
              <a:rPr lang="en-US" smtClean="0"/>
              <a:t>Still a medication and self-medicating</a:t>
            </a:r>
          </a:p>
          <a:p>
            <a:pPr eaLnBrk="1" hangingPunct="1"/>
            <a:r>
              <a:rPr lang="en-US" smtClean="0"/>
              <a:t>Unregulated by FDA</a:t>
            </a:r>
          </a:p>
        </p:txBody>
      </p:sp>
      <p:pic>
        <p:nvPicPr>
          <p:cNvPr id="93188" name="Picture 2" descr="http://ecx.images-amazon.com/images/I/51M4937XA1L._SL16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862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4" descr="http://cache-images.pronto.com/thumb2.php?src=http%3A%2F%2Fimages.pronto.com%2Fimages%2Fproduction%2Fproducts%2Fd8%2Fe3%2Fpric07af93778bf5e39eed49f3964ff2-1257586848_200x200.jpg&amp;wmax=180&amp;hmax=180&amp;quality=80&amp;bgcol=FFFF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013" y="30289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6" descr="http://patymayorga.com/files/images/female%20herbal%20e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10000"/>
            <a:ext cx="14763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descr="http://www.femalelibido.org/images/tempProvestra151w152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438400"/>
            <a:ext cx="1438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0" descr="http://image.made-in-china.com/2f0j00FeLtpyRgfZcm/Reborn-Herbal-Anti-Aging-for-Fema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060825"/>
            <a:ext cx="17256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272330"/>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AutoShape 2"/>
          <p:cNvSpPr>
            <a:spLocks noGrp="1" noChangeArrowheads="1"/>
          </p:cNvSpPr>
          <p:nvPr>
            <p:ph type="title"/>
          </p:nvPr>
        </p:nvSpPr>
        <p:spPr/>
        <p:txBody>
          <a:bodyPr>
            <a:normAutofit fontScale="90000"/>
          </a:bodyPr>
          <a:lstStyle/>
          <a:p>
            <a:pPr eaLnBrk="1" hangingPunct="1">
              <a:defRPr/>
            </a:pPr>
            <a:r>
              <a:rPr lang="en-US" dirty="0"/>
              <a:t>Some </a:t>
            </a:r>
            <a:r>
              <a:rPr lang="en-US" dirty="0" smtClean="0"/>
              <a:t>general advice for patients</a:t>
            </a:r>
            <a:endParaRPr lang="en-US" dirty="0"/>
          </a:p>
        </p:txBody>
      </p:sp>
      <p:sp>
        <p:nvSpPr>
          <p:cNvPr id="39939" name="Rectangle 3"/>
          <p:cNvSpPr>
            <a:spLocks noGrp="1" noChangeArrowheads="1"/>
          </p:cNvSpPr>
          <p:nvPr>
            <p:ph type="body" idx="1"/>
          </p:nvPr>
        </p:nvSpPr>
        <p:spPr>
          <a:xfrm>
            <a:off x="228600" y="1371600"/>
            <a:ext cx="8686800" cy="4525963"/>
          </a:xfrm>
        </p:spPr>
        <p:txBody>
          <a:bodyPr>
            <a:normAutofit lnSpcReduction="10000"/>
          </a:bodyPr>
          <a:lstStyle/>
          <a:p>
            <a:pPr eaLnBrk="1" hangingPunct="1"/>
            <a:r>
              <a:rPr lang="en-US" sz="2600" smtClean="0"/>
              <a:t>There is a lot of misinformation, especially on the Internet</a:t>
            </a:r>
          </a:p>
          <a:p>
            <a:pPr eaLnBrk="1" hangingPunct="1"/>
            <a:r>
              <a:rPr lang="en-US" sz="2600" smtClean="0"/>
              <a:t>Hormone therapy remains somewhat “hit and miss”</a:t>
            </a:r>
          </a:p>
          <a:p>
            <a:pPr eaLnBrk="1" hangingPunct="1"/>
            <a:r>
              <a:rPr lang="en-US" sz="2600" smtClean="0"/>
              <a:t>“Individual results will vary”, especially for MTF, less so for FTM’s</a:t>
            </a:r>
          </a:p>
          <a:p>
            <a:pPr eaLnBrk="1" hangingPunct="1"/>
            <a:r>
              <a:rPr lang="en-US" sz="2600" smtClean="0"/>
              <a:t>Extremely important to let any treating physician and pharmacist know of all your medications to avoid “drug-drug” interactions and to reduce potential complications</a:t>
            </a:r>
          </a:p>
          <a:p>
            <a:pPr eaLnBrk="1" hangingPunct="1"/>
            <a:r>
              <a:rPr lang="en-US" sz="2600" smtClean="0"/>
              <a:t>Need to keep spouse/significant others informed</a:t>
            </a:r>
          </a:p>
          <a:p>
            <a:pPr eaLnBrk="1" hangingPunct="1"/>
            <a:endParaRPr lang="en-US" sz="2400" smtClean="0"/>
          </a:p>
        </p:txBody>
      </p:sp>
    </p:spTree>
    <p:extLst>
      <p:ext uri="{BB962C8B-B14F-4D97-AF65-F5344CB8AC3E}">
        <p14:creationId xmlns:p14="http://schemas.microsoft.com/office/powerpoint/2010/main" val="1801439059"/>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Developing realistic expectations</a:t>
            </a:r>
            <a:endParaRPr lang="en-US" dirty="0"/>
          </a:p>
        </p:txBody>
      </p:sp>
      <p:sp>
        <p:nvSpPr>
          <p:cNvPr id="4" name="AutoShape 2" descr="http://www.google.com/url?sa=i&amp;source=images&amp;cd=&amp;docid=CaFzPRy5AhNlNM&amp;tbnid=HUuWHxX9H8uAYM&amp;ved=0CAUQjBw&amp;url=http%3A%2F%2Fimg3.wikia.nocookie.net%2F__cb20110416154912%2Fmemoryalpha%2Fen%2Fimages%2F2%2F2e%2FMudd's_women.jpg&amp;ei=rZs7U5beGaHLsQSNnIKgDA&amp;psig=AFQjCNFCM-LI-pUC-_TGDJkVAK0qh0rDVA&amp;ust=1396501805487289"/>
          <p:cNvSpPr>
            <a:spLocks noChangeAspect="1" noChangeArrowheads="1"/>
          </p:cNvSpPr>
          <p:nvPr/>
        </p:nvSpPr>
        <p:spPr bwMode="auto">
          <a:xfrm>
            <a:off x="63500" y="-136525"/>
            <a:ext cx="12192000" cy="914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www.google.com/url?sa=i&amp;source=images&amp;cd=&amp;docid=CaFzPRy5AhNlNM&amp;tbnid=HUuWHxX9H8uAYM&amp;ved=0CAUQjBw&amp;url=http%3A%2F%2Fimg3.wikia.nocookie.net%2F__cb20110416154912%2Fmemoryalpha%2Fen%2Fimages%2F2%2F2e%2FMudd's_women.jpg&amp;ei=rZs7U5beGaHLsQSNnIKgDA&amp;psig=AFQjCNFCM-LI-pUC-_TGDJkVAK0qh0rDVA&amp;ust=1396501805487289"/>
          <p:cNvSpPr>
            <a:spLocks noChangeAspect="1" noChangeArrowheads="1"/>
          </p:cNvSpPr>
          <p:nvPr/>
        </p:nvSpPr>
        <p:spPr bwMode="auto">
          <a:xfrm>
            <a:off x="215900" y="15875"/>
            <a:ext cx="12192000" cy="914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5090974"/>
            <a:ext cx="5334000" cy="175432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19200"/>
            <a:ext cx="7315200" cy="5486400"/>
          </a:xfrm>
          <a:prstGeom prst="rect">
            <a:avLst/>
          </a:prstGeom>
        </p:spPr>
      </p:pic>
      <p:pic>
        <p:nvPicPr>
          <p:cNvPr id="9" name="Picture 2" descr="http://3.bp.blogspot.com/_XhrRZ1D_S88/StiBseKnT8I/AAAAAAAAO18/B0vv7JzzBGs/s320/s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514" y="1168231"/>
            <a:ext cx="3962686" cy="553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2"/>
          <p:cNvSpPr>
            <a:spLocks noGrp="1" noChangeArrowheads="1"/>
          </p:cNvSpPr>
          <p:nvPr>
            <p:ph type="title"/>
          </p:nvPr>
        </p:nvSpPr>
        <p:spPr/>
        <p:txBody>
          <a:bodyPr>
            <a:normAutofit fontScale="90000"/>
          </a:bodyPr>
          <a:lstStyle/>
          <a:p>
            <a:pPr eaLnBrk="1" hangingPunct="1">
              <a:defRPr/>
            </a:pPr>
            <a:r>
              <a:rPr lang="en-US" dirty="0"/>
              <a:t>Some </a:t>
            </a:r>
            <a:r>
              <a:rPr lang="en-US" dirty="0" smtClean="0"/>
              <a:t>general advice for patients</a:t>
            </a:r>
            <a:endParaRPr lang="en-US" dirty="0"/>
          </a:p>
        </p:txBody>
      </p:sp>
      <p:sp>
        <p:nvSpPr>
          <p:cNvPr id="192515" name="Rectangle 3"/>
          <p:cNvSpPr>
            <a:spLocks noGrp="1" noChangeArrowheads="1"/>
          </p:cNvSpPr>
          <p:nvPr>
            <p:ph type="body" idx="1"/>
          </p:nvPr>
        </p:nvSpPr>
        <p:spPr>
          <a:xfrm>
            <a:off x="0" y="1600200"/>
            <a:ext cx="9144000" cy="3929063"/>
          </a:xfrm>
        </p:spPr>
        <p:txBody>
          <a:bodyPr>
            <a:normAutofit fontScale="92500" lnSpcReduction="20000"/>
          </a:bodyPr>
          <a:lstStyle/>
          <a:p>
            <a:pPr eaLnBrk="1" hangingPunct="1">
              <a:defRPr/>
            </a:pPr>
            <a:r>
              <a:rPr lang="en-US" sz="2800" dirty="0"/>
              <a:t>R</a:t>
            </a:r>
            <a:r>
              <a:rPr lang="en-US" sz="2800" dirty="0" smtClean="0"/>
              <a:t>eview </a:t>
            </a:r>
            <a:r>
              <a:rPr lang="en-US" sz="2800" dirty="0"/>
              <a:t>risks and benefits before starting any hormones</a:t>
            </a:r>
          </a:p>
          <a:p>
            <a:pPr eaLnBrk="1" hangingPunct="1">
              <a:defRPr/>
            </a:pPr>
            <a:r>
              <a:rPr lang="en-US" sz="2800" dirty="0" smtClean="0"/>
              <a:t>Be sure </a:t>
            </a:r>
            <a:r>
              <a:rPr lang="en-US" sz="2800" dirty="0"/>
              <a:t>that this is what </a:t>
            </a:r>
            <a:endParaRPr lang="en-US" sz="2800" dirty="0" smtClean="0"/>
          </a:p>
          <a:p>
            <a:pPr marL="109537" indent="0" eaLnBrk="1" hangingPunct="1">
              <a:buFont typeface="Wingdings 3" pitchFamily="18" charset="2"/>
              <a:buNone/>
              <a:defRPr/>
            </a:pPr>
            <a:r>
              <a:rPr lang="en-US" sz="2800" dirty="0"/>
              <a:t> </a:t>
            </a:r>
            <a:r>
              <a:rPr lang="en-US" sz="2800" dirty="0" smtClean="0"/>
              <a:t> you </a:t>
            </a:r>
            <a:r>
              <a:rPr lang="en-US" sz="2800" dirty="0"/>
              <a:t>really, really want</a:t>
            </a:r>
            <a:r>
              <a:rPr lang="en-US" sz="2800" dirty="0" smtClean="0"/>
              <a:t>…</a:t>
            </a:r>
          </a:p>
          <a:p>
            <a:pPr marL="109537" indent="0" eaLnBrk="1" hangingPunct="1">
              <a:buFont typeface="Wingdings 3" pitchFamily="18" charset="2"/>
              <a:buNone/>
              <a:defRPr/>
            </a:pPr>
            <a:r>
              <a:rPr lang="en-US" sz="2800" dirty="0"/>
              <a:t> </a:t>
            </a:r>
            <a:r>
              <a:rPr lang="en-US" sz="2800" dirty="0" smtClean="0"/>
              <a:t> permanent changes can occur</a:t>
            </a:r>
          </a:p>
          <a:p>
            <a:pPr marL="109537" indent="0" eaLnBrk="1" hangingPunct="1">
              <a:buFont typeface="Wingdings 3" pitchFamily="18" charset="2"/>
              <a:buNone/>
              <a:defRPr/>
            </a:pPr>
            <a:r>
              <a:rPr lang="en-US" sz="2800" dirty="0"/>
              <a:t> </a:t>
            </a:r>
            <a:r>
              <a:rPr lang="en-US" sz="2800" dirty="0" smtClean="0"/>
              <a:t> </a:t>
            </a:r>
            <a:r>
              <a:rPr lang="en-US" sz="2800" dirty="0"/>
              <a:t>within weeks</a:t>
            </a:r>
          </a:p>
          <a:p>
            <a:pPr eaLnBrk="1" hangingPunct="1">
              <a:defRPr/>
            </a:pPr>
            <a:r>
              <a:rPr lang="en-US" sz="2800" dirty="0" smtClean="0"/>
              <a:t>Be patient</a:t>
            </a:r>
            <a:endParaRPr lang="en-US" sz="2800" dirty="0"/>
          </a:p>
          <a:p>
            <a:pPr eaLnBrk="1" hangingPunct="1">
              <a:defRPr/>
            </a:pPr>
            <a:r>
              <a:rPr lang="en-US" sz="2800" dirty="0" smtClean="0"/>
              <a:t>Eat healthy and exercise</a:t>
            </a:r>
            <a:endParaRPr lang="en-US" sz="2800" dirty="0"/>
          </a:p>
          <a:p>
            <a:pPr eaLnBrk="1" hangingPunct="1">
              <a:defRPr/>
            </a:pPr>
            <a:r>
              <a:rPr lang="en-US" sz="2800" dirty="0" smtClean="0"/>
              <a:t>Reduce alcohol </a:t>
            </a:r>
          </a:p>
          <a:p>
            <a:pPr marL="109537" indent="0" eaLnBrk="1" hangingPunct="1">
              <a:buFont typeface="Wingdings 3" pitchFamily="18" charset="2"/>
              <a:buNone/>
              <a:defRPr/>
            </a:pPr>
            <a:r>
              <a:rPr lang="en-US" sz="2800" dirty="0"/>
              <a:t> </a:t>
            </a:r>
            <a:r>
              <a:rPr lang="en-US" sz="2800" dirty="0" smtClean="0"/>
              <a:t>   intake </a:t>
            </a:r>
            <a:r>
              <a:rPr lang="en-US" sz="2800" dirty="0"/>
              <a:t>(reduce stress on liver</a:t>
            </a:r>
            <a:r>
              <a:rPr lang="en-US" sz="2800"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242" y="2209800"/>
            <a:ext cx="30988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7405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92515">
                                            <p:txEl>
                                              <p:pRg st="5" end="5"/>
                                            </p:txEl>
                                          </p:spTgt>
                                        </p:tgtEl>
                                        <p:attrNameLst>
                                          <p:attrName>style.fontWeight</p:attrName>
                                        </p:attrNameLst>
                                      </p:cBhvr>
                                      <p:to>
                                        <p:strVal val="bold"/>
                                      </p:to>
                                    </p:set>
                                  </p:childTnLst>
                                </p:cTn>
                              </p:par>
                              <p:par>
                                <p:cTn id="7" presetID="27" presetClass="emph" presetSubtype="0" fill="remove" nodeType="withEffect">
                                  <p:stCondLst>
                                    <p:cond delay="0"/>
                                  </p:stCondLst>
                                  <p:iterate type="lt">
                                    <p:tmPct val="0"/>
                                  </p:iterate>
                                  <p:childTnLst>
                                    <p:animClr clrSpc="rgb" dir="cw">
                                      <p:cBhvr override="childStyle">
                                        <p:cTn id="8" dur="250" autoRev="1" fill="remove"/>
                                        <p:tgtEl>
                                          <p:spTgt spid="192515">
                                            <p:txEl>
                                              <p:pRg st="5" end="5"/>
                                            </p:txEl>
                                          </p:spTgt>
                                        </p:tgtEl>
                                        <p:attrNameLst>
                                          <p:attrName>style.color</p:attrName>
                                        </p:attrNameLst>
                                      </p:cBhvr>
                                      <p:to>
                                        <a:schemeClr val="accent2"/>
                                      </p:to>
                                    </p:animClr>
                                    <p:animClr clrSpc="rgb" dir="cw">
                                      <p:cBhvr>
                                        <p:cTn id="9" dur="250" autoRev="1" fill="remove"/>
                                        <p:tgtEl>
                                          <p:spTgt spid="192515">
                                            <p:txEl>
                                              <p:pRg st="5" end="5"/>
                                            </p:txEl>
                                          </p:spTgt>
                                        </p:tgtEl>
                                        <p:attrNameLst>
                                          <p:attrName>fillcolor</p:attrName>
                                        </p:attrNameLst>
                                      </p:cBhvr>
                                      <p:to>
                                        <a:schemeClr val="accent2"/>
                                      </p:to>
                                    </p:animClr>
                                    <p:set>
                                      <p:cBhvr>
                                        <p:cTn id="10" dur="250" autoRev="1" fill="remove"/>
                                        <p:tgtEl>
                                          <p:spTgt spid="192515">
                                            <p:txEl>
                                              <p:pRg st="5" end="5"/>
                                            </p:txEl>
                                          </p:spTgt>
                                        </p:tgtEl>
                                        <p:attrNameLst>
                                          <p:attrName>fill.type</p:attrName>
                                        </p:attrNameLst>
                                      </p:cBhvr>
                                      <p:to>
                                        <p:strVal val="solid"/>
                                      </p:to>
                                    </p:set>
                                    <p:set>
                                      <p:cBhvr>
                                        <p:cTn id="11" dur="250" autoRev="1" fill="remove"/>
                                        <p:tgtEl>
                                          <p:spTgt spid="192515">
                                            <p:txEl>
                                              <p:pRg st="5" end="5"/>
                                            </p:txEl>
                                          </p:spTgt>
                                        </p:tgtEl>
                                        <p:attrNameLst>
                                          <p:attrName>fill.on</p:attrName>
                                        </p:attrNameLst>
                                      </p:cBhvr>
                                      <p:to>
                                        <p:strVal val="true"/>
                                      </p:to>
                                    </p:set>
                                  </p:childTnLst>
                                </p:cTn>
                              </p:par>
                              <p:par>
                                <p:cTn id="12" presetID="3" presetClass="emph" presetSubtype="2" fill="hold" nodeType="withEffect">
                                  <p:stCondLst>
                                    <p:cond delay="0"/>
                                  </p:stCondLst>
                                  <p:iterate type="lt">
                                    <p:tmPct val="0"/>
                                  </p:iterate>
                                  <p:childTnLst>
                                    <p:animClr clrSpc="rgb" dir="cw">
                                      <p:cBhvr override="childStyle">
                                        <p:cTn id="13" dur="2000" fill="hold"/>
                                        <p:tgtEl>
                                          <p:spTgt spid="192515">
                                            <p:txEl>
                                              <p:pRg st="5" end="5"/>
                                            </p:txEl>
                                          </p:spTgt>
                                        </p:tgtEl>
                                        <p:attrNameLst>
                                          <p:attrName>style.color</p:attrName>
                                        </p:attrNameLst>
                                      </p:cBhvr>
                                      <p:to>
                                        <a:schemeClr val="accent2"/>
                                      </p:to>
                                    </p:animClr>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mph" presetSubtype="0" nodeType="clickEffect">
                                  <p:stCondLst>
                                    <p:cond delay="0"/>
                                  </p:stCondLst>
                                  <p:iterate type="lt">
                                    <p:tmAbs val="25"/>
                                  </p:iterate>
                                  <p:childTnLst>
                                    <p:set>
                                      <p:cBhvr override="childStyle">
                                        <p:cTn id="17" dur="indefinite"/>
                                        <p:tgtEl>
                                          <p:spTgt spid="192515">
                                            <p:txEl>
                                              <p:pRg st="6" end="6"/>
                                            </p:txEl>
                                          </p:spTgt>
                                        </p:tgtEl>
                                        <p:attrNameLst>
                                          <p:attrName>style.fontWeight</p:attrName>
                                        </p:attrNameLst>
                                      </p:cBhvr>
                                      <p:to>
                                        <p:strVal val="bold"/>
                                      </p:to>
                                    </p:se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Grp="1" noChangeArrowheads="1"/>
          </p:cNvSpPr>
          <p:nvPr>
            <p:ph type="title"/>
          </p:nvPr>
        </p:nvSpPr>
        <p:spPr/>
        <p:txBody>
          <a:bodyPr/>
          <a:lstStyle/>
          <a:p>
            <a:pPr eaLnBrk="1" hangingPunct="1">
              <a:defRPr/>
            </a:pPr>
            <a:r>
              <a:rPr lang="en-US" dirty="0" smtClean="0"/>
              <a:t>Good advice for EVERYBODY</a:t>
            </a:r>
            <a:endParaRPr lang="en-US" dirty="0"/>
          </a:p>
        </p:txBody>
      </p:sp>
      <p:sp>
        <p:nvSpPr>
          <p:cNvPr id="171011" name="Rectangle 3"/>
          <p:cNvSpPr>
            <a:spLocks noGrp="1" noChangeArrowheads="1"/>
          </p:cNvSpPr>
          <p:nvPr>
            <p:ph type="body" idx="1"/>
          </p:nvPr>
        </p:nvSpPr>
        <p:spPr>
          <a:xfrm>
            <a:off x="685800" y="1371600"/>
            <a:ext cx="8077200" cy="2057400"/>
          </a:xfrm>
        </p:spPr>
        <p:txBody>
          <a:bodyPr/>
          <a:lstStyle/>
          <a:p>
            <a:pPr eaLnBrk="1" hangingPunct="1">
              <a:lnSpc>
                <a:spcPct val="80000"/>
              </a:lnSpc>
            </a:pPr>
            <a:r>
              <a:rPr lang="en-US" sz="2800" smtClean="0"/>
              <a:t>DON’T let your weight get out of control</a:t>
            </a:r>
          </a:p>
          <a:p>
            <a:pPr eaLnBrk="1" hangingPunct="1">
              <a:lnSpc>
                <a:spcPct val="80000"/>
              </a:lnSpc>
            </a:pPr>
            <a:r>
              <a:rPr lang="en-US" sz="2800" smtClean="0"/>
              <a:t>DON’T smoke</a:t>
            </a:r>
          </a:p>
        </p:txBody>
      </p:sp>
      <p:pic>
        <p:nvPicPr>
          <p:cNvPr id="200708" name="Picture 4" descr="http://mattkailey.files.wordpress.com/2010/03/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3048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naturallyintense.net/blog/wp-content/uploads/2011/05/7204776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5370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4121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additive="base">
                                        <p:cTn id="7" dur="1000" fill="hold"/>
                                        <p:tgtEl>
                                          <p:spTgt spid="1710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1011">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00708"/>
                                        </p:tgtEl>
                                        <p:attrNameLst>
                                          <p:attrName>style.visibility</p:attrName>
                                        </p:attrNameLst>
                                      </p:cBhvr>
                                      <p:to>
                                        <p:strVal val="visible"/>
                                      </p:to>
                                    </p:set>
                                  </p:childTnLst>
                                </p:cTn>
                              </p:par>
                              <p:par>
                                <p:cTn id="16" presetID="2" presetClass="entr" presetSubtype="8" fill="hold" nodeType="withEffect">
                                  <p:stCondLst>
                                    <p:cond delay="0"/>
                                  </p:stCondLst>
                                  <p:childTnLst>
                                    <p:set>
                                      <p:cBhvr>
                                        <p:cTn id="17" dur="1" fill="hold">
                                          <p:stCondLst>
                                            <p:cond delay="0"/>
                                          </p:stCondLst>
                                        </p:cTn>
                                        <p:tgtEl>
                                          <p:spTgt spid="171011">
                                            <p:txEl>
                                              <p:pRg st="1" end="1"/>
                                            </p:txEl>
                                          </p:spTgt>
                                        </p:tgtEl>
                                        <p:attrNameLst>
                                          <p:attrName>style.visibility</p:attrName>
                                        </p:attrNameLst>
                                      </p:cBhvr>
                                      <p:to>
                                        <p:strVal val="visible"/>
                                      </p:to>
                                    </p:set>
                                    <p:anim calcmode="lin" valueType="num">
                                      <p:cBhvr additive="base">
                                        <p:cTn id="18" dur="1000" fill="hold"/>
                                        <p:tgtEl>
                                          <p:spTgt spid="171011">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AutoShape 2"/>
          <p:cNvSpPr>
            <a:spLocks noGrp="1" noChangeArrowheads="1"/>
          </p:cNvSpPr>
          <p:nvPr>
            <p:ph type="title"/>
          </p:nvPr>
        </p:nvSpPr>
        <p:spPr/>
        <p:txBody>
          <a:bodyPr/>
          <a:lstStyle/>
          <a:p>
            <a:pPr eaLnBrk="1" hangingPunct="1">
              <a:defRPr/>
            </a:pPr>
            <a:r>
              <a:rPr lang="en-US" dirty="0" smtClean="0"/>
              <a:t>General advice for patients</a:t>
            </a:r>
            <a:endParaRPr lang="en-US" dirty="0"/>
          </a:p>
        </p:txBody>
      </p:sp>
      <p:sp>
        <p:nvSpPr>
          <p:cNvPr id="45059" name="Rectangle 3"/>
          <p:cNvSpPr>
            <a:spLocks noGrp="1" noChangeArrowheads="1"/>
          </p:cNvSpPr>
          <p:nvPr>
            <p:ph type="body" idx="1"/>
          </p:nvPr>
        </p:nvSpPr>
        <p:spPr>
          <a:xfrm>
            <a:off x="228600" y="1447800"/>
            <a:ext cx="8763000" cy="4525963"/>
          </a:xfrm>
        </p:spPr>
        <p:txBody>
          <a:bodyPr/>
          <a:lstStyle/>
          <a:p>
            <a:pPr eaLnBrk="1" hangingPunct="1">
              <a:lnSpc>
                <a:spcPct val="90000"/>
              </a:lnSpc>
            </a:pPr>
            <a:r>
              <a:rPr lang="en-US" sz="2900" dirty="0" smtClean="0"/>
              <a:t>Have regular medical checkups and laboratory testing (every 2-3 months, at first)</a:t>
            </a:r>
          </a:p>
          <a:p>
            <a:pPr eaLnBrk="1" hangingPunct="1">
              <a:lnSpc>
                <a:spcPct val="90000"/>
              </a:lnSpc>
            </a:pPr>
            <a:r>
              <a:rPr lang="en-US" sz="2900" dirty="0" smtClean="0"/>
              <a:t>Watch your blood pressure</a:t>
            </a:r>
          </a:p>
          <a:p>
            <a:pPr eaLnBrk="1" hangingPunct="1">
              <a:lnSpc>
                <a:spcPct val="90000"/>
              </a:lnSpc>
            </a:pPr>
            <a:r>
              <a:rPr lang="en-US" sz="2900" dirty="0"/>
              <a:t>G</a:t>
            </a:r>
            <a:r>
              <a:rPr lang="en-US" sz="2900" dirty="0" smtClean="0"/>
              <a:t>ive the body time to adjust</a:t>
            </a:r>
          </a:p>
          <a:p>
            <a:pPr eaLnBrk="1" hangingPunct="1">
              <a:lnSpc>
                <a:spcPct val="90000"/>
              </a:lnSpc>
            </a:pPr>
            <a:r>
              <a:rPr lang="en-US" sz="2900" dirty="0" smtClean="0"/>
              <a:t>Use the lowest hormone dosage that affords the desired changes</a:t>
            </a:r>
          </a:p>
        </p:txBody>
      </p:sp>
    </p:spTree>
    <p:extLst>
      <p:ext uri="{BB962C8B-B14F-4D97-AF65-F5344CB8AC3E}">
        <p14:creationId xmlns:p14="http://schemas.microsoft.com/office/powerpoint/2010/main" val="16570051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Grp="1" noChangeArrowheads="1"/>
          </p:cNvSpPr>
          <p:nvPr>
            <p:ph type="title"/>
          </p:nvPr>
        </p:nvSpPr>
        <p:spPr>
          <a:xfrm>
            <a:off x="533400" y="304800"/>
            <a:ext cx="8229600" cy="1143000"/>
          </a:xfrm>
        </p:spPr>
        <p:txBody>
          <a:bodyPr>
            <a:normAutofit fontScale="90000"/>
          </a:bodyPr>
          <a:lstStyle/>
          <a:p>
            <a:pPr eaLnBrk="1" hangingPunct="1">
              <a:defRPr/>
            </a:pPr>
            <a:r>
              <a:rPr lang="en-US" dirty="0"/>
              <a:t>Who Prescribes </a:t>
            </a:r>
            <a:br>
              <a:rPr lang="en-US" dirty="0"/>
            </a:br>
            <a:r>
              <a:rPr lang="en-US" dirty="0"/>
              <a:t>Hormone Replacement?</a:t>
            </a:r>
          </a:p>
        </p:txBody>
      </p:sp>
      <p:sp>
        <p:nvSpPr>
          <p:cNvPr id="28675" name="Rectangle 3"/>
          <p:cNvSpPr>
            <a:spLocks noGrp="1" noChangeArrowheads="1"/>
          </p:cNvSpPr>
          <p:nvPr>
            <p:ph type="body" idx="1"/>
          </p:nvPr>
        </p:nvSpPr>
        <p:spPr>
          <a:xfrm>
            <a:off x="762000" y="1782763"/>
            <a:ext cx="7693025" cy="4191000"/>
          </a:xfrm>
        </p:spPr>
        <p:txBody>
          <a:bodyPr/>
          <a:lstStyle/>
          <a:p>
            <a:pPr eaLnBrk="1" hangingPunct="1">
              <a:lnSpc>
                <a:spcPct val="90000"/>
              </a:lnSpc>
            </a:pPr>
            <a:r>
              <a:rPr lang="en-US" sz="3000" dirty="0" smtClean="0"/>
              <a:t>Primary care physician</a:t>
            </a:r>
          </a:p>
          <a:p>
            <a:pPr lvl="1" eaLnBrk="1" hangingPunct="1">
              <a:lnSpc>
                <a:spcPct val="90000"/>
              </a:lnSpc>
            </a:pPr>
            <a:r>
              <a:rPr lang="en-US" sz="3000" dirty="0" smtClean="0"/>
              <a:t>Internist</a:t>
            </a:r>
          </a:p>
          <a:p>
            <a:pPr lvl="1" eaLnBrk="1" hangingPunct="1">
              <a:lnSpc>
                <a:spcPct val="90000"/>
              </a:lnSpc>
            </a:pPr>
            <a:r>
              <a:rPr lang="en-US" sz="3000" dirty="0" smtClean="0"/>
              <a:t>Family Practitioner</a:t>
            </a:r>
          </a:p>
          <a:p>
            <a:pPr lvl="1" eaLnBrk="1" hangingPunct="1">
              <a:lnSpc>
                <a:spcPct val="90000"/>
              </a:lnSpc>
            </a:pPr>
            <a:r>
              <a:rPr lang="en-US" sz="3000" dirty="0" smtClean="0"/>
              <a:t>“Gender dysphoria” clinic</a:t>
            </a:r>
          </a:p>
          <a:p>
            <a:pPr eaLnBrk="1" hangingPunct="1">
              <a:lnSpc>
                <a:spcPct val="90000"/>
              </a:lnSpc>
            </a:pPr>
            <a:r>
              <a:rPr lang="en-US" sz="3000" dirty="0" smtClean="0"/>
              <a:t>Endocrinologist</a:t>
            </a:r>
          </a:p>
          <a:p>
            <a:pPr eaLnBrk="1" hangingPunct="1">
              <a:lnSpc>
                <a:spcPct val="90000"/>
              </a:lnSpc>
            </a:pPr>
            <a:r>
              <a:rPr lang="en-US" sz="3000" dirty="0" smtClean="0"/>
              <a:t>Gynecologist</a:t>
            </a:r>
          </a:p>
          <a:p>
            <a:pPr eaLnBrk="1" hangingPunct="1">
              <a:lnSpc>
                <a:spcPct val="90000"/>
              </a:lnSpc>
            </a:pPr>
            <a:r>
              <a:rPr lang="en-US" sz="3000" dirty="0" smtClean="0"/>
              <a:t>Urologist</a:t>
            </a:r>
          </a:p>
          <a:p>
            <a:pPr eaLnBrk="1" hangingPunct="1">
              <a:lnSpc>
                <a:spcPct val="90000"/>
              </a:lnSpc>
            </a:pPr>
            <a:r>
              <a:rPr lang="en-US" sz="3000" dirty="0" smtClean="0"/>
              <a:t>Reconstructive surgeons</a:t>
            </a:r>
          </a:p>
          <a:p>
            <a:pPr eaLnBrk="1" hangingPunct="1">
              <a:lnSpc>
                <a:spcPct val="90000"/>
              </a:lnSpc>
            </a:pPr>
            <a:r>
              <a:rPr lang="en-US" sz="3000" dirty="0" smtClean="0"/>
              <a:t>Psychiatrists</a:t>
            </a:r>
          </a:p>
        </p:txBody>
      </p:sp>
      <p:pic>
        <p:nvPicPr>
          <p:cNvPr id="28676" name="Picture 2" descr="http://www.natreview.com/wp-content/uploads/2010/10/thumbs_up_bc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19054"/>
            <a:ext cx="29718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783226"/>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normAutofit/>
          </a:bodyPr>
          <a:lstStyle/>
          <a:p>
            <a:pPr eaLnBrk="1" hangingPunct="1">
              <a:defRPr/>
            </a:pPr>
            <a:r>
              <a:rPr lang="en-US" dirty="0"/>
              <a:t>Some important </a:t>
            </a:r>
            <a:r>
              <a:rPr lang="en-US" dirty="0" smtClean="0"/>
              <a:t>consumerism</a:t>
            </a:r>
            <a:endParaRPr lang="en-US" dirty="0"/>
          </a:p>
        </p:txBody>
      </p:sp>
      <p:sp>
        <p:nvSpPr>
          <p:cNvPr id="46083" name="Rectangle 3"/>
          <p:cNvSpPr>
            <a:spLocks noGrp="1" noChangeArrowheads="1"/>
          </p:cNvSpPr>
          <p:nvPr>
            <p:ph type="body" idx="1"/>
          </p:nvPr>
        </p:nvSpPr>
        <p:spPr>
          <a:xfrm>
            <a:off x="457200" y="1219200"/>
            <a:ext cx="8229600" cy="4876800"/>
          </a:xfrm>
        </p:spPr>
        <p:txBody>
          <a:bodyPr/>
          <a:lstStyle/>
          <a:p>
            <a:pPr eaLnBrk="1" hangingPunct="1">
              <a:lnSpc>
                <a:spcPct val="80000"/>
              </a:lnSpc>
            </a:pPr>
            <a:r>
              <a:rPr lang="en-US" sz="2800" dirty="0"/>
              <a:t>S</a:t>
            </a:r>
            <a:r>
              <a:rPr lang="en-US" sz="2800" dirty="0" smtClean="0"/>
              <a:t>ee a reputable doctor for your care</a:t>
            </a:r>
          </a:p>
          <a:p>
            <a:pPr eaLnBrk="1" hangingPunct="1">
              <a:lnSpc>
                <a:spcPct val="80000"/>
              </a:lnSpc>
            </a:pPr>
            <a:r>
              <a:rPr lang="en-US" sz="2800" dirty="0"/>
              <a:t>B</a:t>
            </a:r>
            <a:r>
              <a:rPr lang="en-US" sz="2800" dirty="0" smtClean="0"/>
              <a:t>e honest and up front with your doctor about all medications</a:t>
            </a:r>
          </a:p>
          <a:p>
            <a:pPr eaLnBrk="1" hangingPunct="1">
              <a:lnSpc>
                <a:spcPct val="80000"/>
              </a:lnSpc>
            </a:pPr>
            <a:r>
              <a:rPr lang="en-US" sz="2800" dirty="0"/>
              <a:t>M</a:t>
            </a:r>
            <a:r>
              <a:rPr lang="en-US" sz="2800" dirty="0" smtClean="0"/>
              <a:t>ake a list of questions prior to each visit—don’t be afraid to ask questions</a:t>
            </a:r>
          </a:p>
          <a:p>
            <a:pPr eaLnBrk="1" hangingPunct="1">
              <a:lnSpc>
                <a:spcPct val="80000"/>
              </a:lnSpc>
            </a:pPr>
            <a:r>
              <a:rPr lang="en-US" sz="2800" dirty="0" smtClean="0"/>
              <a:t>EDUCATE your doctor, especially if you disagree</a:t>
            </a:r>
          </a:p>
          <a:p>
            <a:pPr eaLnBrk="1" hangingPunct="1">
              <a:lnSpc>
                <a:spcPct val="80000"/>
              </a:lnSpc>
            </a:pPr>
            <a:r>
              <a:rPr lang="en-US" sz="2800" dirty="0"/>
              <a:t>K</a:t>
            </a:r>
            <a:r>
              <a:rPr lang="en-US" sz="2800" dirty="0" smtClean="0"/>
              <a:t>eep records of all changes—physical and emotional, and SHARE them with your doctors</a:t>
            </a:r>
          </a:p>
          <a:p>
            <a:pPr eaLnBrk="1" hangingPunct="1">
              <a:lnSpc>
                <a:spcPct val="80000"/>
              </a:lnSpc>
            </a:pPr>
            <a:r>
              <a:rPr lang="en-US" sz="2800" dirty="0" smtClean="0"/>
              <a:t>BE PATIENT with medical staff</a:t>
            </a:r>
          </a:p>
          <a:p>
            <a:pPr eaLnBrk="1" hangingPunct="1">
              <a:lnSpc>
                <a:spcPct val="80000"/>
              </a:lnSpc>
            </a:pPr>
            <a:r>
              <a:rPr lang="en-US" sz="2800" dirty="0" smtClean="0"/>
              <a:t>POLITELY correct if the wrong pronouns are used</a:t>
            </a:r>
          </a:p>
          <a:p>
            <a:pPr eaLnBrk="1" hangingPunct="1">
              <a:lnSpc>
                <a:spcPct val="80000"/>
              </a:lnSpc>
            </a:pPr>
            <a:endParaRPr lang="en-US" sz="2400" dirty="0" smtClean="0"/>
          </a:p>
        </p:txBody>
      </p:sp>
    </p:spTree>
    <p:extLst>
      <p:ext uri="{BB962C8B-B14F-4D97-AF65-F5344CB8AC3E}">
        <p14:creationId xmlns:p14="http://schemas.microsoft.com/office/powerpoint/2010/main" val="76041259"/>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more reading</a:t>
            </a:r>
            <a:endParaRPr lang="en-US" dirty="0"/>
          </a:p>
        </p:txBody>
      </p:sp>
      <p:pic>
        <p:nvPicPr>
          <p:cNvPr id="1026" name="Picture 2" descr="http://img2.imagesbn.com/images/26070000/26070320.JPG"/>
          <p:cNvPicPr>
            <a:picLocks noChangeAspect="1" noChangeArrowheads="1"/>
          </p:cNvPicPr>
          <p:nvPr/>
        </p:nvPicPr>
        <p:blipFill>
          <a:blip r:embed="rId2" cstate="print"/>
          <a:srcRect/>
          <a:stretch>
            <a:fillRect/>
          </a:stretch>
        </p:blipFill>
        <p:spPr bwMode="auto">
          <a:xfrm>
            <a:off x="6324600" y="228600"/>
            <a:ext cx="2133600" cy="3021639"/>
          </a:xfrm>
          <a:prstGeom prst="rect">
            <a:avLst/>
          </a:prstGeom>
          <a:noFill/>
        </p:spPr>
      </p:pic>
      <p:pic>
        <p:nvPicPr>
          <p:cNvPr id="1030" name="Picture 6" descr="http://www.ifge.org/catalog/images/1186.jpg"/>
          <p:cNvPicPr>
            <a:picLocks noChangeAspect="1" noChangeArrowheads="1"/>
          </p:cNvPicPr>
          <p:nvPr/>
        </p:nvPicPr>
        <p:blipFill>
          <a:blip r:embed="rId3" cstate="print"/>
          <a:srcRect/>
          <a:stretch>
            <a:fillRect/>
          </a:stretch>
        </p:blipFill>
        <p:spPr bwMode="auto">
          <a:xfrm>
            <a:off x="3276600" y="1524000"/>
            <a:ext cx="2533650" cy="3810000"/>
          </a:xfrm>
          <a:prstGeom prst="rect">
            <a:avLst/>
          </a:prstGeom>
          <a:noFill/>
        </p:spPr>
      </p:pic>
      <p:pic>
        <p:nvPicPr>
          <p:cNvPr id="1032" name="Picture 8" descr="http://www.joanneherman.com/front_cover.jpg"/>
          <p:cNvPicPr>
            <a:picLocks noChangeAspect="1" noChangeArrowheads="1"/>
          </p:cNvPicPr>
          <p:nvPr/>
        </p:nvPicPr>
        <p:blipFill>
          <a:blip r:embed="rId4" cstate="print"/>
          <a:srcRect/>
          <a:stretch>
            <a:fillRect/>
          </a:stretch>
        </p:blipFill>
        <p:spPr bwMode="auto">
          <a:xfrm>
            <a:off x="381000" y="1371600"/>
            <a:ext cx="2563357" cy="4105275"/>
          </a:xfrm>
          <a:prstGeom prst="rect">
            <a:avLst/>
          </a:prstGeom>
          <a:noFill/>
        </p:spPr>
      </p:pic>
      <p:pic>
        <p:nvPicPr>
          <p:cNvPr id="1034" name="Picture 10" descr="http://covers.openlibrary.org/b/olid/OL8152896M-M.jpg"/>
          <p:cNvPicPr>
            <a:picLocks noChangeAspect="1" noChangeArrowheads="1"/>
          </p:cNvPicPr>
          <p:nvPr/>
        </p:nvPicPr>
        <p:blipFill>
          <a:blip r:embed="rId5" cstate="print"/>
          <a:srcRect/>
          <a:stretch>
            <a:fillRect/>
          </a:stretch>
        </p:blipFill>
        <p:spPr bwMode="auto">
          <a:xfrm>
            <a:off x="6324600" y="3352800"/>
            <a:ext cx="2209800" cy="3142826"/>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066800"/>
            <a:ext cx="5181600" cy="4525963"/>
          </a:xfrm>
        </p:spPr>
        <p:txBody>
          <a:bodyPr/>
          <a:lstStyle/>
          <a:p>
            <a:pPr>
              <a:buNone/>
            </a:pPr>
            <a:r>
              <a:rPr lang="en-US" sz="2400" dirty="0" smtClean="0"/>
              <a:t>  “</a:t>
            </a:r>
            <a:r>
              <a:rPr lang="en-US" sz="2800" dirty="0" smtClean="0"/>
              <a:t>Treat people as if they were what they ought to be and you will help them become what they are capable of becoming”</a:t>
            </a:r>
          </a:p>
          <a:p>
            <a:pPr>
              <a:buNone/>
            </a:pPr>
            <a:endParaRPr lang="en-US" sz="2400" dirty="0" smtClean="0"/>
          </a:p>
          <a:p>
            <a:pPr>
              <a:buNone/>
            </a:pPr>
            <a:r>
              <a:rPr lang="en-US" sz="2400" dirty="0" smtClean="0"/>
              <a:t>Johann Wolfgang Von Goethe</a:t>
            </a:r>
            <a:endParaRPr lang="en-US" dirty="0"/>
          </a:p>
        </p:txBody>
      </p:sp>
      <p:pic>
        <p:nvPicPr>
          <p:cNvPr id="4" name="Picture 3" descr="goethe.jpg"/>
          <p:cNvPicPr>
            <a:picLocks noChangeAspect="1"/>
          </p:cNvPicPr>
          <p:nvPr/>
        </p:nvPicPr>
        <p:blipFill>
          <a:blip r:embed="rId2" cstate="print"/>
          <a:stretch>
            <a:fillRect/>
          </a:stretch>
        </p:blipFill>
        <p:spPr>
          <a:xfrm>
            <a:off x="304800" y="838200"/>
            <a:ext cx="3613143" cy="484632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a:xfrm>
            <a:off x="533400" y="304800"/>
            <a:ext cx="7924800" cy="838200"/>
          </a:xfrm>
        </p:spPr>
        <p:txBody>
          <a:bodyPr/>
          <a:lstStyle/>
          <a:p>
            <a:pPr eaLnBrk="1" hangingPunct="1"/>
            <a:r>
              <a:rPr lang="en-US" sz="4000" dirty="0" smtClean="0"/>
              <a:t>Questions?</a:t>
            </a:r>
          </a:p>
        </p:txBody>
      </p:sp>
      <p:pic>
        <p:nvPicPr>
          <p:cNvPr id="62467" name="Picture 3" descr="Question-Marks"/>
          <p:cNvPicPr>
            <a:picLocks noChangeAspect="1" noChangeArrowheads="1"/>
          </p:cNvPicPr>
          <p:nvPr/>
        </p:nvPicPr>
        <p:blipFill>
          <a:blip r:embed="rId2" cstate="print"/>
          <a:srcRect/>
          <a:stretch>
            <a:fillRect/>
          </a:stretch>
        </p:blipFill>
        <p:spPr bwMode="auto">
          <a:xfrm>
            <a:off x="1447800" y="1752600"/>
            <a:ext cx="6705600" cy="4024313"/>
          </a:xfrm>
          <a:prstGeom prst="rect">
            <a:avLst/>
          </a:prstGeom>
          <a:noFill/>
          <a:ln w="9525">
            <a:noFill/>
            <a:miter lim="800000"/>
            <a:headEnd/>
            <a:tailEnd/>
          </a:ln>
        </p:spPr>
      </p:pic>
      <p:sp>
        <p:nvSpPr>
          <p:cNvPr id="62468" name="Text Box 4"/>
          <p:cNvSpPr txBox="1">
            <a:spLocks noChangeArrowheads="1"/>
          </p:cNvSpPr>
          <p:nvPr/>
        </p:nvSpPr>
        <p:spPr bwMode="auto">
          <a:xfrm>
            <a:off x="3962400" y="6248400"/>
            <a:ext cx="4800600" cy="366713"/>
          </a:xfrm>
          <a:prstGeom prst="rect">
            <a:avLst/>
          </a:prstGeom>
          <a:noFill/>
          <a:ln w="9525">
            <a:noFill/>
            <a:miter lim="800000"/>
            <a:headEnd/>
            <a:tailEnd/>
          </a:ln>
        </p:spPr>
        <p:txBody>
          <a:bodyPr wrap="square">
            <a:spAutoFit/>
          </a:bodyPr>
          <a:lstStyle/>
          <a:p>
            <a:pPr>
              <a:spcBef>
                <a:spcPct val="50000"/>
              </a:spcBef>
            </a:pPr>
            <a:r>
              <a:rPr lang="en-US" dirty="0"/>
              <a:t>stevethediseaseslayer@yahoo.com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a:xfrm>
            <a:off x="152400" y="381000"/>
            <a:ext cx="8839200" cy="1143000"/>
          </a:xfrm>
        </p:spPr>
        <p:txBody>
          <a:bodyPr>
            <a:noAutofit/>
          </a:bodyPr>
          <a:lstStyle/>
          <a:p>
            <a:pPr>
              <a:defRPr/>
            </a:pPr>
            <a:r>
              <a:rPr lang="en-US" sz="3600" dirty="0"/>
              <a:t>Health care provider </a:t>
            </a:r>
            <a:r>
              <a:rPr lang="en-US" sz="3600" dirty="0" smtClean="0"/>
              <a:t>issues in prescribing cross-hormone therapy</a:t>
            </a:r>
            <a:r>
              <a:rPr lang="en-US" sz="3600" dirty="0"/>
              <a:t/>
            </a:r>
            <a:br>
              <a:rPr lang="en-US" sz="3600" dirty="0"/>
            </a:br>
            <a:endParaRPr lang="en-US" sz="3600" dirty="0"/>
          </a:p>
        </p:txBody>
      </p:sp>
      <p:sp>
        <p:nvSpPr>
          <p:cNvPr id="29699" name="Rectangle 3"/>
          <p:cNvSpPr>
            <a:spLocks noGrp="1" noChangeArrowheads="1"/>
          </p:cNvSpPr>
          <p:nvPr>
            <p:ph type="body" idx="1"/>
          </p:nvPr>
        </p:nvSpPr>
        <p:spPr>
          <a:xfrm>
            <a:off x="609600" y="1447800"/>
            <a:ext cx="7693025" cy="4800600"/>
          </a:xfrm>
        </p:spPr>
        <p:txBody>
          <a:bodyPr>
            <a:normAutofit/>
          </a:bodyPr>
          <a:lstStyle/>
          <a:p>
            <a:pPr eaLnBrk="1" hangingPunct="1"/>
            <a:r>
              <a:rPr lang="en-US" sz="2900" dirty="0" smtClean="0"/>
              <a:t>Lack of education</a:t>
            </a:r>
          </a:p>
          <a:p>
            <a:pPr eaLnBrk="1" hangingPunct="1"/>
            <a:r>
              <a:rPr lang="en-US" sz="2900" dirty="0" smtClean="0"/>
              <a:t>Lack of clinical experience</a:t>
            </a:r>
          </a:p>
          <a:p>
            <a:pPr eaLnBrk="1" hangingPunct="1"/>
            <a:r>
              <a:rPr lang="en-US" sz="2900" dirty="0" smtClean="0"/>
              <a:t>Relative paucity of studies</a:t>
            </a:r>
          </a:p>
          <a:p>
            <a:pPr eaLnBrk="1" hangingPunct="1"/>
            <a:r>
              <a:rPr lang="en-US" sz="2900" dirty="0" smtClean="0"/>
              <a:t>Unanswered questions</a:t>
            </a:r>
          </a:p>
          <a:p>
            <a:pPr eaLnBrk="1" hangingPunct="1"/>
            <a:r>
              <a:rPr lang="en-US" sz="2900" dirty="0" smtClean="0"/>
              <a:t>Personal discomfort</a:t>
            </a:r>
          </a:p>
          <a:p>
            <a:pPr eaLnBrk="1" hangingPunct="1"/>
            <a:r>
              <a:rPr lang="en-US" sz="2900" dirty="0" smtClean="0"/>
              <a:t>Religious, cultural prohibitions</a:t>
            </a:r>
          </a:p>
          <a:p>
            <a:pPr eaLnBrk="1" hangingPunct="1"/>
            <a:r>
              <a:rPr lang="en-US" sz="2900" dirty="0" smtClean="0"/>
              <a:t>Serious complications</a:t>
            </a:r>
          </a:p>
          <a:p>
            <a:pPr eaLnBrk="1" hangingPunct="1"/>
            <a:r>
              <a:rPr lang="en-US" sz="2900" dirty="0" smtClean="0"/>
              <a:t>Fear of litigation</a:t>
            </a:r>
          </a:p>
          <a:p>
            <a:pPr eaLnBrk="1" hangingPunct="1"/>
            <a:r>
              <a:rPr lang="en-US" sz="2900" dirty="0" smtClean="0"/>
              <a:t>Off-label administration of medications</a:t>
            </a:r>
          </a:p>
        </p:txBody>
      </p:sp>
    </p:spTree>
    <p:extLst>
      <p:ext uri="{BB962C8B-B14F-4D97-AF65-F5344CB8AC3E}">
        <p14:creationId xmlns:p14="http://schemas.microsoft.com/office/powerpoint/2010/main" val="106646883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a:xfrm>
            <a:off x="685800" y="381000"/>
            <a:ext cx="7924800" cy="1143000"/>
          </a:xfrm>
        </p:spPr>
        <p:txBody>
          <a:bodyPr>
            <a:normAutofit fontScale="90000"/>
          </a:bodyPr>
          <a:lstStyle/>
          <a:p>
            <a:pPr eaLnBrk="1" hangingPunct="1">
              <a:defRPr/>
            </a:pPr>
            <a:r>
              <a:rPr lang="en-US" dirty="0"/>
              <a:t>Who SHOULDN’T                Prescribe Hormones</a:t>
            </a:r>
          </a:p>
        </p:txBody>
      </p:sp>
      <p:sp>
        <p:nvSpPr>
          <p:cNvPr id="30723" name="Rectangle 3"/>
          <p:cNvSpPr>
            <a:spLocks noGrp="1" noChangeArrowheads="1"/>
          </p:cNvSpPr>
          <p:nvPr>
            <p:ph type="body" idx="1"/>
          </p:nvPr>
        </p:nvSpPr>
        <p:spPr>
          <a:xfrm>
            <a:off x="457200" y="1752600"/>
            <a:ext cx="8229600" cy="4254500"/>
          </a:xfrm>
        </p:spPr>
        <p:txBody>
          <a:bodyPr/>
          <a:lstStyle/>
          <a:p>
            <a:pPr eaLnBrk="1" hangingPunct="1"/>
            <a:r>
              <a:rPr lang="en-US" smtClean="0"/>
              <a:t>Yourself</a:t>
            </a:r>
          </a:p>
          <a:p>
            <a:pPr eaLnBrk="1" hangingPunct="1"/>
            <a:r>
              <a:rPr lang="en-US" smtClean="0"/>
              <a:t>Family</a:t>
            </a:r>
          </a:p>
          <a:p>
            <a:pPr eaLnBrk="1" hangingPunct="1"/>
            <a:r>
              <a:rPr lang="en-US" smtClean="0"/>
              <a:t>Friends</a:t>
            </a:r>
          </a:p>
          <a:p>
            <a:pPr eaLnBrk="1" hangingPunct="1"/>
            <a:r>
              <a:rPr lang="en-US" smtClean="0"/>
              <a:t>Internet “buddies”</a:t>
            </a:r>
          </a:p>
          <a:p>
            <a:pPr eaLnBrk="1" hangingPunct="1"/>
            <a:r>
              <a:rPr lang="en-US" smtClean="0"/>
              <a:t>“Urgent care” physicians</a:t>
            </a:r>
          </a:p>
          <a:p>
            <a:pPr eaLnBrk="1" hangingPunct="1"/>
            <a:r>
              <a:rPr lang="en-US" smtClean="0"/>
              <a:t>“On-line” doctors</a:t>
            </a:r>
          </a:p>
          <a:p>
            <a:pPr eaLnBrk="1" hangingPunct="1"/>
            <a:r>
              <a:rPr lang="en-US" smtClean="0"/>
              <a:t>“On-line” pharmacies</a:t>
            </a:r>
          </a:p>
        </p:txBody>
      </p:sp>
      <p:pic>
        <p:nvPicPr>
          <p:cNvPr id="307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30956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42652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AutoShape 2"/>
          <p:cNvSpPr>
            <a:spLocks noGrp="1" noChangeArrowheads="1"/>
          </p:cNvSpPr>
          <p:nvPr>
            <p:ph type="title"/>
          </p:nvPr>
        </p:nvSpPr>
        <p:spPr>
          <a:xfrm>
            <a:off x="360218" y="152400"/>
            <a:ext cx="8229600" cy="1143000"/>
          </a:xfrm>
        </p:spPr>
        <p:txBody>
          <a:bodyPr>
            <a:normAutofit fontScale="90000"/>
          </a:bodyPr>
          <a:lstStyle/>
          <a:p>
            <a:pPr eaLnBrk="1" hangingPunct="1">
              <a:defRPr/>
            </a:pPr>
            <a:r>
              <a:rPr lang="en-US" sz="3800" dirty="0"/>
              <a:t>Where </a:t>
            </a:r>
            <a:r>
              <a:rPr lang="en-US" sz="3800" dirty="0" smtClean="0"/>
              <a:t>Transgender Patients </a:t>
            </a:r>
            <a:br>
              <a:rPr lang="en-US" sz="3800" dirty="0" smtClean="0"/>
            </a:br>
            <a:r>
              <a:rPr lang="en-US" sz="3800" dirty="0" smtClean="0"/>
              <a:t>Get </a:t>
            </a:r>
            <a:r>
              <a:rPr lang="en-US" sz="3800" dirty="0"/>
              <a:t>Hormones</a:t>
            </a:r>
          </a:p>
        </p:txBody>
      </p:sp>
      <p:sp>
        <p:nvSpPr>
          <p:cNvPr id="195587" name="Rectangle 3"/>
          <p:cNvSpPr>
            <a:spLocks noGrp="1" noChangeArrowheads="1"/>
          </p:cNvSpPr>
          <p:nvPr>
            <p:ph type="body" idx="1"/>
          </p:nvPr>
        </p:nvSpPr>
        <p:spPr>
          <a:xfrm>
            <a:off x="457200" y="1438275"/>
            <a:ext cx="7848600" cy="4733925"/>
          </a:xfrm>
        </p:spPr>
        <p:txBody>
          <a:bodyPr>
            <a:normAutofit fontScale="92500" lnSpcReduction="20000"/>
          </a:bodyPr>
          <a:lstStyle/>
          <a:p>
            <a:pPr eaLnBrk="1" hangingPunct="1">
              <a:defRPr/>
            </a:pPr>
            <a:r>
              <a:rPr lang="en-US" sz="3000" b="1" dirty="0"/>
              <a:t>“</a:t>
            </a:r>
            <a:r>
              <a:rPr lang="en-US" sz="3000" dirty="0"/>
              <a:t>Black </a:t>
            </a:r>
            <a:r>
              <a:rPr lang="en-US" sz="3000" dirty="0" smtClean="0"/>
              <a:t>Market”, Internet</a:t>
            </a:r>
          </a:p>
          <a:p>
            <a:pPr lvl="1" eaLnBrk="1" hangingPunct="1">
              <a:defRPr/>
            </a:pPr>
            <a:r>
              <a:rPr lang="en-US" sz="2400" dirty="0" smtClean="0"/>
              <a:t>Medication may be impure</a:t>
            </a:r>
          </a:p>
          <a:p>
            <a:pPr lvl="1" eaLnBrk="1" hangingPunct="1">
              <a:defRPr/>
            </a:pPr>
            <a:r>
              <a:rPr lang="en-US" sz="2400" dirty="0" smtClean="0"/>
              <a:t>May be contaminated</a:t>
            </a:r>
          </a:p>
          <a:p>
            <a:pPr lvl="1" eaLnBrk="1" hangingPunct="1">
              <a:defRPr/>
            </a:pPr>
            <a:r>
              <a:rPr lang="en-US" sz="2400" dirty="0" smtClean="0"/>
              <a:t>Temptation to bypass </a:t>
            </a:r>
          </a:p>
          <a:p>
            <a:pPr marL="392113" lvl="1" indent="0" eaLnBrk="1" hangingPunct="1">
              <a:buFont typeface="Verdana" pitchFamily="34" charset="0"/>
              <a:buNone/>
              <a:defRPr/>
            </a:pPr>
            <a:r>
              <a:rPr lang="en-US" sz="2400" dirty="0"/>
              <a:t> </a:t>
            </a:r>
            <a:r>
              <a:rPr lang="en-US" sz="2400" dirty="0" smtClean="0"/>
              <a:t>  appropriate monitoring</a:t>
            </a:r>
          </a:p>
          <a:p>
            <a:pPr marL="392113" lvl="1" indent="0" eaLnBrk="1" hangingPunct="1">
              <a:buFont typeface="Verdana" pitchFamily="34" charset="0"/>
              <a:buNone/>
              <a:defRPr/>
            </a:pPr>
            <a:endParaRPr lang="en-US" sz="1300" dirty="0"/>
          </a:p>
          <a:p>
            <a:pPr eaLnBrk="1" hangingPunct="1">
              <a:defRPr/>
            </a:pPr>
            <a:r>
              <a:rPr lang="en-US" sz="3000" dirty="0" smtClean="0"/>
              <a:t>Friends</a:t>
            </a:r>
          </a:p>
          <a:p>
            <a:pPr eaLnBrk="1" hangingPunct="1">
              <a:defRPr/>
            </a:pPr>
            <a:endParaRPr lang="en-US" sz="1300" dirty="0"/>
          </a:p>
          <a:p>
            <a:pPr eaLnBrk="1" hangingPunct="1">
              <a:defRPr/>
            </a:pPr>
            <a:r>
              <a:rPr lang="en-US" sz="3000" dirty="0" smtClean="0"/>
              <a:t>Mexico</a:t>
            </a:r>
          </a:p>
          <a:p>
            <a:pPr eaLnBrk="1" hangingPunct="1">
              <a:defRPr/>
            </a:pPr>
            <a:endParaRPr lang="en-US" sz="1100" dirty="0"/>
          </a:p>
          <a:p>
            <a:pPr eaLnBrk="1" hangingPunct="1">
              <a:defRPr/>
            </a:pPr>
            <a:r>
              <a:rPr lang="en-US" sz="3000" dirty="0" smtClean="0"/>
              <a:t>Local pharmacy</a:t>
            </a:r>
          </a:p>
          <a:p>
            <a:pPr eaLnBrk="1" hangingPunct="1">
              <a:defRPr/>
            </a:pPr>
            <a:endParaRPr lang="en-US" sz="1100" dirty="0" smtClean="0"/>
          </a:p>
          <a:p>
            <a:pPr eaLnBrk="1" hangingPunct="1">
              <a:defRPr/>
            </a:pPr>
            <a:r>
              <a:rPr lang="en-US" sz="3000" dirty="0" smtClean="0"/>
              <a:t>Reputable TG-friendly and experienced </a:t>
            </a:r>
          </a:p>
          <a:p>
            <a:pPr marL="109728" indent="0" eaLnBrk="1" hangingPunct="1">
              <a:buNone/>
              <a:defRPr/>
            </a:pPr>
            <a:r>
              <a:rPr lang="en-US" sz="3000" dirty="0"/>
              <a:t> </a:t>
            </a:r>
            <a:r>
              <a:rPr lang="en-US" sz="3000" dirty="0" smtClean="0"/>
              <a:t>  on-line pharmacies</a:t>
            </a:r>
            <a:endParaRPr lang="en-US" sz="3000" dirty="0"/>
          </a:p>
          <a:p>
            <a:pPr eaLnBrk="1" hangingPunct="1">
              <a:buFont typeface="Wingdings" pitchFamily="2" charset="2"/>
              <a:buNone/>
              <a:defRPr/>
            </a:pPr>
            <a:endParaRPr lang="en-US" sz="3000" b="1" dirty="0"/>
          </a:p>
        </p:txBody>
      </p:sp>
      <p:sp>
        <p:nvSpPr>
          <p:cNvPr id="2" name="Oval 1"/>
          <p:cNvSpPr/>
          <p:nvPr/>
        </p:nvSpPr>
        <p:spPr>
          <a:xfrm>
            <a:off x="152400" y="3962400"/>
            <a:ext cx="84582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soccerclassroom.com/wp-content/uploads/2011/08/thumbs-u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1000"/>
            <a:ext cx="2630499"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99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86800" cy="5410200"/>
          </a:xfrm>
        </p:spPr>
        <p:txBody>
          <a:bodyPr>
            <a:normAutofit fontScale="55000" lnSpcReduction="20000"/>
          </a:bodyPr>
          <a:lstStyle/>
          <a:p>
            <a:pPr>
              <a:buNone/>
            </a:pPr>
            <a:r>
              <a:rPr lang="en-US" sz="2800" dirty="0" smtClean="0"/>
              <a:t>    </a:t>
            </a:r>
            <a:r>
              <a:rPr lang="en-US" sz="2900" dirty="0" smtClean="0"/>
              <a:t>How would you like to be addressed in the office?</a:t>
            </a:r>
          </a:p>
          <a:p>
            <a:pPr>
              <a:buNone/>
            </a:pPr>
            <a:r>
              <a:rPr lang="en-US" sz="2900" dirty="0" smtClean="0"/>
              <a:t>    How would you like to be addressed over the telephone?</a:t>
            </a:r>
          </a:p>
          <a:p>
            <a:pPr>
              <a:buNone/>
            </a:pPr>
            <a:r>
              <a:rPr lang="en-US" sz="2900" dirty="0" smtClean="0"/>
              <a:t>    Under what name would you like prescriptions to be written?</a:t>
            </a:r>
          </a:p>
          <a:p>
            <a:pPr>
              <a:buNone/>
            </a:pPr>
            <a:r>
              <a:rPr lang="en-US" sz="2900" dirty="0" smtClean="0"/>
              <a:t>    How would you like to be addressed for phone messages left on an answering machine or voice mail?</a:t>
            </a:r>
          </a:p>
          <a:p>
            <a:pPr>
              <a:buNone/>
            </a:pPr>
            <a:r>
              <a:rPr lang="en-US" sz="2900" dirty="0" smtClean="0">
                <a:sym typeface="Wingdings"/>
              </a:rPr>
              <a:t>    </a:t>
            </a:r>
            <a:r>
              <a:rPr lang="en-US" sz="2900" dirty="0" smtClean="0"/>
              <a:t>  Do not leave phone messages</a:t>
            </a:r>
          </a:p>
          <a:p>
            <a:pPr>
              <a:buNone/>
            </a:pPr>
            <a:r>
              <a:rPr lang="en-US" sz="2800" dirty="0" smtClean="0"/>
              <a:t>    </a:t>
            </a:r>
            <a:endParaRPr lang="en-US" sz="1100" dirty="0" smtClean="0"/>
          </a:p>
          <a:p>
            <a:pPr>
              <a:buNone/>
            </a:pPr>
            <a:r>
              <a:rPr lang="en-US" sz="2800" dirty="0" smtClean="0"/>
              <a:t>     </a:t>
            </a:r>
            <a:r>
              <a:rPr lang="en-US" sz="2900" dirty="0" smtClean="0"/>
              <a:t>How should personal correspondence, lab reports, or appointment reminders</a:t>
            </a:r>
          </a:p>
          <a:p>
            <a:pPr>
              <a:buNone/>
            </a:pPr>
            <a:r>
              <a:rPr lang="en-US" sz="2900" dirty="0" smtClean="0"/>
              <a:t>     be addressed?</a:t>
            </a:r>
          </a:p>
          <a:p>
            <a:pPr>
              <a:buNone/>
            </a:pPr>
            <a:r>
              <a:rPr lang="en-US" sz="2800" dirty="0" smtClean="0"/>
              <a:t> </a:t>
            </a:r>
            <a:r>
              <a:rPr lang="en-US" sz="2200" dirty="0" smtClean="0"/>
              <a:t>          </a:t>
            </a:r>
          </a:p>
          <a:p>
            <a:pPr>
              <a:buNone/>
            </a:pPr>
            <a:r>
              <a:rPr lang="en-US" sz="2800" dirty="0" smtClean="0"/>
              <a:t>    NAME                   	______________________________________</a:t>
            </a:r>
            <a:endParaRPr lang="en-US" sz="3200" dirty="0" smtClean="0"/>
          </a:p>
          <a:p>
            <a:pPr>
              <a:buNone/>
            </a:pPr>
            <a:r>
              <a:rPr lang="en-US" sz="2800" dirty="0" smtClean="0"/>
              <a:t>    ADDRESS              	______________________________________</a:t>
            </a:r>
            <a:endParaRPr lang="en-US" sz="3200" dirty="0" smtClean="0"/>
          </a:p>
          <a:p>
            <a:pPr>
              <a:buNone/>
            </a:pPr>
            <a:r>
              <a:rPr lang="en-US" sz="2800" dirty="0" smtClean="0"/>
              <a:t>  	</a:t>
            </a:r>
          </a:p>
          <a:p>
            <a:pPr>
              <a:buNone/>
            </a:pPr>
            <a:r>
              <a:rPr lang="en-US" sz="2800" dirty="0" smtClean="0">
                <a:sym typeface="Wingdings"/>
              </a:rPr>
              <a:t>    </a:t>
            </a:r>
            <a:r>
              <a:rPr lang="en-US" sz="2800" dirty="0" smtClean="0"/>
              <a:t>  Do not send any personal correspondence</a:t>
            </a:r>
          </a:p>
          <a:p>
            <a:pPr>
              <a:buNone/>
            </a:pPr>
            <a:r>
              <a:rPr lang="en-US" sz="2800" dirty="0" smtClean="0"/>
              <a:t>  </a:t>
            </a:r>
          </a:p>
          <a:p>
            <a:pPr>
              <a:buNone/>
            </a:pPr>
            <a:r>
              <a:rPr lang="en-US" sz="2800" dirty="0" smtClean="0"/>
              <a:t>    </a:t>
            </a:r>
            <a:r>
              <a:rPr lang="en-US" sz="2900" dirty="0" smtClean="0"/>
              <a:t>How should billing be addressed?</a:t>
            </a:r>
          </a:p>
          <a:p>
            <a:pPr>
              <a:buNone/>
            </a:pPr>
            <a:r>
              <a:rPr lang="en-US" sz="2800" dirty="0" smtClean="0"/>
              <a:t> </a:t>
            </a:r>
          </a:p>
          <a:p>
            <a:pPr>
              <a:buNone/>
            </a:pPr>
            <a:r>
              <a:rPr lang="en-US" sz="2800" dirty="0" smtClean="0"/>
              <a:t>    NAME                   	______________________________________</a:t>
            </a:r>
            <a:endParaRPr lang="en-US" sz="3200" dirty="0" smtClean="0"/>
          </a:p>
          <a:p>
            <a:pPr>
              <a:buNone/>
            </a:pPr>
            <a:r>
              <a:rPr lang="en-US" sz="2800" dirty="0" smtClean="0"/>
              <a:t>    ADDRESS              	______________________________________</a:t>
            </a:r>
            <a:endParaRPr lang="en-US" sz="3200" dirty="0" smtClean="0"/>
          </a:p>
          <a:p>
            <a:pPr>
              <a:buNone/>
            </a:pPr>
            <a:r>
              <a:rPr lang="en-US" sz="2800" dirty="0" smtClean="0"/>
              <a:t>	 </a:t>
            </a:r>
          </a:p>
          <a:p>
            <a:pPr>
              <a:buNone/>
            </a:pPr>
            <a:r>
              <a:rPr lang="en-US" sz="2800" dirty="0" smtClean="0"/>
              <a:t>              E-MAIL	                  ______________________________________</a:t>
            </a:r>
          </a:p>
          <a:p>
            <a:pPr>
              <a:buNone/>
            </a:pPr>
            <a:r>
              <a:rPr lang="en-US" sz="2800" dirty="0" smtClean="0">
                <a:sym typeface="Wingdings"/>
              </a:rPr>
              <a:t>                                  </a:t>
            </a:r>
            <a:r>
              <a:rPr lang="en-US" sz="2800" dirty="0" smtClean="0"/>
              <a:t>  Do not send any E-mail</a:t>
            </a:r>
          </a:p>
        </p:txBody>
      </p:sp>
      <p:sp>
        <p:nvSpPr>
          <p:cNvPr id="3" name="Title 2"/>
          <p:cNvSpPr>
            <a:spLocks noGrp="1"/>
          </p:cNvSpPr>
          <p:nvPr>
            <p:ph type="title"/>
          </p:nvPr>
        </p:nvSpPr>
        <p:spPr>
          <a:xfrm>
            <a:off x="304800" y="274638"/>
            <a:ext cx="8458200" cy="792162"/>
          </a:xfrm>
        </p:spPr>
        <p:txBody>
          <a:bodyPr>
            <a:noAutofit/>
          </a:bodyPr>
          <a:lstStyle/>
          <a:p>
            <a:r>
              <a:rPr lang="en-US" sz="2900" dirty="0" smtClean="0"/>
              <a:t>Transgender Greetings:  Showing proper respect and helping those who are closeted</a:t>
            </a:r>
            <a:endParaRPr lang="en-US" sz="2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Watch your pronouns!!</a:t>
            </a:r>
            <a:endParaRPr lang="en-US" dirty="0"/>
          </a:p>
        </p:txBody>
      </p:sp>
      <p:pic>
        <p:nvPicPr>
          <p:cNvPr id="35842" name="Picture 2" descr="http://rlv.zcache.com/grammar_lady_watching_postcards-p239515661760784259qibm_400.jpg"/>
          <p:cNvPicPr>
            <a:picLocks noChangeAspect="1" noChangeArrowheads="1"/>
          </p:cNvPicPr>
          <p:nvPr/>
        </p:nvPicPr>
        <p:blipFill>
          <a:blip r:embed="rId2" cstate="print"/>
          <a:srcRect/>
          <a:stretch>
            <a:fillRect/>
          </a:stretch>
        </p:blipFill>
        <p:spPr bwMode="auto">
          <a:xfrm>
            <a:off x="4114800" y="1295400"/>
            <a:ext cx="4754880" cy="4754880"/>
          </a:xfrm>
          <a:prstGeom prst="rect">
            <a:avLst/>
          </a:prstGeom>
          <a:noFill/>
        </p:spPr>
      </p:pic>
      <p:pic>
        <p:nvPicPr>
          <p:cNvPr id="35846" name="Picture 6" descr="http://ockhamsbeard.files.wordpress.com/2009/10/man-woman.gif"/>
          <p:cNvPicPr>
            <a:picLocks noChangeAspect="1" noChangeArrowheads="1"/>
          </p:cNvPicPr>
          <p:nvPr/>
        </p:nvPicPr>
        <p:blipFill>
          <a:blip r:embed="rId3" cstate="print"/>
          <a:srcRect/>
          <a:stretch>
            <a:fillRect/>
          </a:stretch>
        </p:blipFill>
        <p:spPr bwMode="auto">
          <a:xfrm>
            <a:off x="457200" y="1676400"/>
            <a:ext cx="3657602" cy="384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par>
                                <p:cTn id="8" presetID="3" presetClass="exit" presetSubtype="10" fill="hold" nodeType="withEffect">
                                  <p:stCondLst>
                                    <p:cond delay="0"/>
                                  </p:stCondLst>
                                  <p:childTnLst>
                                    <p:animEffect transition="out" filter="blinds(horizontal)">
                                      <p:cBhvr>
                                        <p:cTn id="9" dur="500"/>
                                        <p:tgtEl>
                                          <p:spTgt spid="35846"/>
                                        </p:tgtEl>
                                      </p:cBhvr>
                                    </p:animEffect>
                                    <p:set>
                                      <p:cBhvr>
                                        <p:cTn id="10" dur="1" fill="hold">
                                          <p:stCondLst>
                                            <p:cond delay="499"/>
                                          </p:stCondLst>
                                        </p:cTn>
                                        <p:tgtEl>
                                          <p:spTgt spid="358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4525963"/>
          </a:xfrm>
        </p:spPr>
        <p:txBody>
          <a:bodyPr>
            <a:noAutofit/>
          </a:bodyPr>
          <a:lstStyle/>
          <a:p>
            <a:r>
              <a:rPr lang="en-US" b="1" dirty="0" smtClean="0">
                <a:latin typeface="Arial" pitchFamily="34" charset="0"/>
                <a:cs typeface="Arial" pitchFamily="34" charset="0"/>
              </a:rPr>
              <a:t>Read your charts carefully BEFORE walking into a room</a:t>
            </a:r>
            <a:r>
              <a:rPr lang="en-US" dirty="0" smtClean="0">
                <a:latin typeface="Arial" pitchFamily="34" charset="0"/>
                <a:cs typeface="Arial" pitchFamily="34" charset="0"/>
              </a:rPr>
              <a:t>.</a:t>
            </a:r>
          </a:p>
          <a:p>
            <a:pPr lvl="1"/>
            <a:r>
              <a:rPr lang="en-US" sz="2400" dirty="0" smtClean="0">
                <a:latin typeface="Arial" pitchFamily="34" charset="0"/>
                <a:cs typeface="Arial" pitchFamily="34" charset="0"/>
              </a:rPr>
              <a:t>Make sure you get the preferred name and pronoun early on in the history.  The best way is to ask politely.           </a:t>
            </a:r>
            <a:r>
              <a:rPr lang="en-US" sz="2400" b="1" dirty="0" smtClean="0">
                <a:latin typeface="Arial" pitchFamily="34" charset="0"/>
                <a:cs typeface="Arial" pitchFamily="34" charset="0"/>
              </a:rPr>
              <a:t>THIS APPLIES TO THE WHOLE STAFF</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Let </a:t>
            </a:r>
            <a:r>
              <a:rPr lang="en-US" sz="2400" dirty="0">
                <a:latin typeface="Arial" pitchFamily="34" charset="0"/>
                <a:cs typeface="Arial" pitchFamily="34" charset="0"/>
              </a:rPr>
              <a:t>people know they are welcome in your office. And provide assurance that you will do your best to listen to their needs and provide care.</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Also work into history how patients may wish to refer to their anatomy.  Some would rather not hear the words "vagina" or "penis“</a:t>
            </a:r>
          </a:p>
          <a:p>
            <a:pPr lvl="1"/>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US" dirty="0" smtClean="0"/>
              <a:t>Expectations of your transgender patients seeking hormone therapy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19472"/>
          </a:xfrm>
        </p:spPr>
        <p:txBody>
          <a:bodyPr>
            <a:normAutofit fontScale="92500"/>
          </a:bodyPr>
          <a:lstStyle/>
          <a:p>
            <a:r>
              <a:rPr lang="en-US" dirty="0" smtClean="0"/>
              <a:t>Patients feel that they should not have to educate health care providers on the medical problems that may occur due to taking hormones (for example the possibility of breakthrough bleeding after a transman has been on testosterone for a few years without a hysterectomy). </a:t>
            </a:r>
          </a:p>
          <a:p>
            <a:r>
              <a:rPr lang="en-US" dirty="0" smtClean="0"/>
              <a:t>At the same time, most patients will appreciate your honesty if you don’t have an immediate answer to their questions, but can assure them that you will research the issue and/or confer with experts and follow-up in a very timely manner</a:t>
            </a:r>
            <a:endParaRPr lang="en-US" dirty="0"/>
          </a:p>
        </p:txBody>
      </p:sp>
      <p:sp>
        <p:nvSpPr>
          <p:cNvPr id="3" name="Title 2"/>
          <p:cNvSpPr>
            <a:spLocks noGrp="1"/>
          </p:cNvSpPr>
          <p:nvPr>
            <p:ph type="title"/>
          </p:nvPr>
        </p:nvSpPr>
        <p:spPr/>
        <p:txBody>
          <a:bodyPr>
            <a:normAutofit fontScale="90000"/>
          </a:bodyPr>
          <a:lstStyle/>
          <a:p>
            <a:r>
              <a:rPr lang="en-US" dirty="0" smtClean="0"/>
              <a:t>Expectations of your transgender patients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19472"/>
          </a:xfrm>
        </p:spPr>
        <p:txBody>
          <a:bodyPr>
            <a:normAutofit/>
          </a:bodyPr>
          <a:lstStyle/>
          <a:p>
            <a:pPr lvl="0"/>
            <a:r>
              <a:rPr lang="en-US" dirty="0"/>
              <a:t>When possible, alert other office staff that a patient may have a gender related issue. </a:t>
            </a:r>
            <a:endParaRPr lang="en-US" dirty="0" smtClean="0"/>
          </a:p>
          <a:p>
            <a:pPr lvl="1"/>
            <a:r>
              <a:rPr lang="en-US" dirty="0" smtClean="0"/>
              <a:t>For </a:t>
            </a:r>
            <a:r>
              <a:rPr lang="en-US" dirty="0"/>
              <a:t>example, a patient may present as female but still have male anatomy. It can be very awkward when having a rectal exam and the attending nurses does not know the patient's history. </a:t>
            </a:r>
            <a:endParaRPr lang="en-US" dirty="0" smtClean="0"/>
          </a:p>
          <a:p>
            <a:pPr lvl="0"/>
            <a:r>
              <a:rPr lang="en-US" dirty="0"/>
              <a:t>Have a general knowledge of the range of </a:t>
            </a:r>
            <a:r>
              <a:rPr lang="en-US" dirty="0" smtClean="0"/>
              <a:t>social </a:t>
            </a:r>
            <a:r>
              <a:rPr lang="en-US" dirty="0"/>
              <a:t>issues that affect the </a:t>
            </a:r>
            <a:r>
              <a:rPr lang="en-US" dirty="0" smtClean="0"/>
              <a:t>transgender </a:t>
            </a:r>
            <a:r>
              <a:rPr lang="en-US" dirty="0"/>
              <a:t>community and how this might impact the emotional and physical health of your patient. </a:t>
            </a:r>
          </a:p>
        </p:txBody>
      </p:sp>
      <p:sp>
        <p:nvSpPr>
          <p:cNvPr id="3" name="Title 2"/>
          <p:cNvSpPr>
            <a:spLocks noGrp="1"/>
          </p:cNvSpPr>
          <p:nvPr>
            <p:ph type="title"/>
          </p:nvPr>
        </p:nvSpPr>
        <p:spPr/>
        <p:txBody>
          <a:bodyPr>
            <a:normAutofit fontScale="90000"/>
          </a:bodyPr>
          <a:lstStyle/>
          <a:p>
            <a:r>
              <a:rPr lang="en-US" dirty="0" smtClean="0"/>
              <a:t>Expectations of your transgender patients</a:t>
            </a:r>
            <a:endParaRPr lang="en-US" dirty="0"/>
          </a:p>
        </p:txBody>
      </p:sp>
    </p:spTree>
    <p:extLst>
      <p:ext uri="{BB962C8B-B14F-4D97-AF65-F5344CB8AC3E}">
        <p14:creationId xmlns:p14="http://schemas.microsoft.com/office/powerpoint/2010/main" val="295760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pPr eaLnBrk="1" hangingPunct="1">
              <a:defRPr/>
            </a:pPr>
            <a:r>
              <a:rPr lang="en-US"/>
              <a:t>What is a Hormone?</a:t>
            </a:r>
          </a:p>
        </p:txBody>
      </p:sp>
      <p:sp>
        <p:nvSpPr>
          <p:cNvPr id="19459" name="Rectangle 3"/>
          <p:cNvSpPr>
            <a:spLocks noGrp="1" noChangeArrowheads="1"/>
          </p:cNvSpPr>
          <p:nvPr>
            <p:ph type="body" idx="1"/>
          </p:nvPr>
        </p:nvSpPr>
        <p:spPr/>
        <p:txBody>
          <a:bodyPr/>
          <a:lstStyle/>
          <a:p>
            <a:pPr eaLnBrk="1" hangingPunct="1"/>
            <a:r>
              <a:rPr lang="en-US" sz="2400" smtClean="0"/>
              <a:t>Organic compound, secreted by a gland, in minute quantities, into the bloodstream, that has a regulatory effect on the metabolism of tissue or organs at a site different than the site of secretion</a:t>
            </a:r>
          </a:p>
          <a:p>
            <a:pPr eaLnBrk="1" hangingPunct="1"/>
            <a:r>
              <a:rPr lang="en-US" sz="2400" smtClean="0"/>
              <a:t>Alter the metabolism of cells or the synthesis and secretion of other substances (“tropic hormones”)</a:t>
            </a:r>
          </a:p>
          <a:p>
            <a:pPr eaLnBrk="1" hangingPunct="1"/>
            <a:r>
              <a:rPr lang="en-US" sz="2400" smtClean="0"/>
              <a:t>Bind to receptors (specific proteins) to “turn on” functions in target tissues </a:t>
            </a:r>
          </a:p>
        </p:txBody>
      </p:sp>
    </p:spTree>
    <p:extLst>
      <p:ext uri="{BB962C8B-B14F-4D97-AF65-F5344CB8AC3E}">
        <p14:creationId xmlns:p14="http://schemas.microsoft.com/office/powerpoint/2010/main" val="134805771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Don’t assume sexuality</a:t>
            </a:r>
          </a:p>
          <a:p>
            <a:r>
              <a:rPr lang="en-US" dirty="0" smtClean="0"/>
              <a:t>Options of contraceptives, testing, and reproductive care needs to happen no matter what the gender or sexuality</a:t>
            </a:r>
            <a:endParaRPr lang="en-US" dirty="0"/>
          </a:p>
        </p:txBody>
      </p:sp>
      <p:sp>
        <p:nvSpPr>
          <p:cNvPr id="3" name="Title 2"/>
          <p:cNvSpPr>
            <a:spLocks noGrp="1"/>
          </p:cNvSpPr>
          <p:nvPr>
            <p:ph type="title"/>
          </p:nvPr>
        </p:nvSpPr>
        <p:spPr/>
        <p:txBody>
          <a:bodyPr>
            <a:normAutofit fontScale="90000"/>
          </a:bodyPr>
          <a:lstStyle/>
          <a:p>
            <a:r>
              <a:rPr lang="en-US" dirty="0" smtClean="0"/>
              <a:t>Expectations of your transgender patients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Everything does not revolve around transition or being a transgender patient</a:t>
            </a:r>
            <a:r>
              <a:rPr lang="en-US" dirty="0" smtClean="0"/>
              <a:t>.</a:t>
            </a:r>
            <a:br>
              <a:rPr lang="en-US" dirty="0" smtClean="0"/>
            </a:br>
            <a:r>
              <a:rPr lang="en-US" dirty="0" smtClean="0"/>
              <a:t>If a patient has a respiratory infection, they really just want to address that specific problem</a:t>
            </a:r>
          </a:p>
          <a:p>
            <a:endParaRPr lang="en-US" dirty="0" smtClean="0"/>
          </a:p>
          <a:p>
            <a:pPr>
              <a:buNone/>
            </a:pPr>
            <a:r>
              <a:rPr lang="en-US" dirty="0" smtClean="0"/>
              <a:t>     “Unless the medicine that you are prescribing DIRECTLY affects my transition I want to get stuff for my cold and go back home to bed.”</a:t>
            </a:r>
            <a:endParaRPr lang="en-US" dirty="0"/>
          </a:p>
        </p:txBody>
      </p:sp>
      <p:sp>
        <p:nvSpPr>
          <p:cNvPr id="3" name="Title 2"/>
          <p:cNvSpPr>
            <a:spLocks noGrp="1"/>
          </p:cNvSpPr>
          <p:nvPr>
            <p:ph type="title"/>
          </p:nvPr>
        </p:nvSpPr>
        <p:spPr/>
        <p:txBody>
          <a:bodyPr>
            <a:normAutofit fontScale="90000"/>
          </a:bodyPr>
          <a:lstStyle/>
          <a:p>
            <a:r>
              <a:rPr lang="en-US" dirty="0" smtClean="0"/>
              <a:t>Expectations of your transgender patients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843272"/>
          </a:xfrm>
        </p:spPr>
        <p:txBody>
          <a:bodyPr>
            <a:noAutofit/>
          </a:bodyPr>
          <a:lstStyle/>
          <a:p>
            <a:r>
              <a:rPr lang="en-US" sz="2000" dirty="0"/>
              <a:t>As with every medical treatment, therapy needs to be tailored to the person's goals, the risk/benefit ratio of medications, the presence of other medical conditions, and consideration of social and economic issues. </a:t>
            </a:r>
          </a:p>
          <a:p>
            <a:r>
              <a:rPr lang="en-US" sz="2000" dirty="0" smtClean="0"/>
              <a:t>There isn't just one path to transitioning medically. Some people want hormones and not surgery. Some want surgery but not hormones. Some want both, or neither. Some want low doses of hormones. </a:t>
            </a:r>
          </a:p>
          <a:p>
            <a:r>
              <a:rPr lang="en-US" sz="2000" dirty="0" smtClean="0"/>
              <a:t>Some </a:t>
            </a:r>
            <a:r>
              <a:rPr lang="en-US" sz="2000" dirty="0"/>
              <a:t>people seek maximum feminization/masculinization, while others experience relief with an androgynous presentation resulting from hormonal minimization of existing secondary sex characteristics </a:t>
            </a:r>
            <a:endParaRPr lang="en-US" sz="2000" dirty="0" smtClean="0"/>
          </a:p>
          <a:p>
            <a:r>
              <a:rPr lang="en-US" sz="2000" dirty="0" smtClean="0"/>
              <a:t>Hormone </a:t>
            </a:r>
            <a:r>
              <a:rPr lang="en-US" sz="2000" dirty="0"/>
              <a:t>therapy can provide significant comfort to patients who do not wish to make a social gender role transition or undergo </a:t>
            </a:r>
            <a:endParaRPr lang="en-US" sz="2000" dirty="0" smtClean="0"/>
          </a:p>
          <a:p>
            <a:pPr marL="109728" indent="0">
              <a:buNone/>
            </a:pPr>
            <a:r>
              <a:rPr lang="en-US" sz="2000" dirty="0"/>
              <a:t> </a:t>
            </a:r>
            <a:r>
              <a:rPr lang="en-US" sz="2000" dirty="0" smtClean="0"/>
              <a:t>                      surgery</a:t>
            </a:r>
            <a:r>
              <a:rPr lang="en-US" sz="2000" dirty="0"/>
              <a:t>, or who are unable to </a:t>
            </a:r>
            <a:r>
              <a:rPr lang="en-US" sz="2000" dirty="0" smtClean="0"/>
              <a:t>do so</a:t>
            </a:r>
            <a:endParaRPr lang="en-US" sz="2000" dirty="0"/>
          </a:p>
        </p:txBody>
      </p:sp>
      <p:sp>
        <p:nvSpPr>
          <p:cNvPr id="3" name="Title 2"/>
          <p:cNvSpPr>
            <a:spLocks noGrp="1"/>
          </p:cNvSpPr>
          <p:nvPr>
            <p:ph type="title"/>
          </p:nvPr>
        </p:nvSpPr>
        <p:spPr/>
        <p:txBody>
          <a:bodyPr>
            <a:normAutofit fontScale="90000"/>
          </a:bodyPr>
          <a:lstStyle/>
          <a:p>
            <a:r>
              <a:rPr lang="en-US" dirty="0" smtClean="0"/>
              <a:t>Expectations of your transgender patients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676400"/>
            <a:ext cx="8686800" cy="4648200"/>
          </a:xfrm>
        </p:spPr>
        <p:txBody>
          <a:bodyPr>
            <a:normAutofit lnSpcReduction="10000"/>
          </a:bodyPr>
          <a:lstStyle/>
          <a:p>
            <a:r>
              <a:rPr lang="en-US" dirty="0" smtClean="0"/>
              <a:t>For many, the initiation of hormones becomes the first opportunity to express their gender identity</a:t>
            </a:r>
          </a:p>
          <a:p>
            <a:r>
              <a:rPr lang="en-US" dirty="0" smtClean="0"/>
              <a:t>Leads to problems with trust, confusion</a:t>
            </a:r>
          </a:p>
          <a:p>
            <a:r>
              <a:rPr lang="en-US" dirty="0" smtClean="0"/>
              <a:t>Your patients will present at varied stages of “coming out”</a:t>
            </a:r>
          </a:p>
          <a:p>
            <a:r>
              <a:rPr lang="en-US" dirty="0" smtClean="0"/>
              <a:t>Reactions by friends, family may include:</a:t>
            </a:r>
          </a:p>
          <a:p>
            <a:pPr lvl="4"/>
            <a:r>
              <a:rPr lang="en-US" sz="2100" dirty="0" smtClean="0"/>
              <a:t>Shock</a:t>
            </a:r>
          </a:p>
          <a:p>
            <a:pPr lvl="4"/>
            <a:r>
              <a:rPr lang="en-US" sz="2100" dirty="0" smtClean="0"/>
              <a:t>Denial</a:t>
            </a:r>
          </a:p>
          <a:p>
            <a:pPr lvl="4"/>
            <a:r>
              <a:rPr lang="en-US" sz="2100" dirty="0" smtClean="0"/>
              <a:t>Negotiating</a:t>
            </a:r>
          </a:p>
          <a:p>
            <a:pPr lvl="4"/>
            <a:r>
              <a:rPr lang="en-US" sz="2100" dirty="0" smtClean="0"/>
              <a:t>Anger</a:t>
            </a:r>
          </a:p>
          <a:p>
            <a:pPr lvl="4"/>
            <a:r>
              <a:rPr lang="en-US" sz="2100" dirty="0" smtClean="0"/>
              <a:t>Acceptance</a:t>
            </a:r>
          </a:p>
          <a:p>
            <a:pPr lvl="1"/>
            <a:endParaRPr lang="en-US" dirty="0" smtClean="0"/>
          </a:p>
        </p:txBody>
      </p:sp>
      <p:sp>
        <p:nvSpPr>
          <p:cNvPr id="3" name="Title 2"/>
          <p:cNvSpPr>
            <a:spLocks noGrp="1"/>
          </p:cNvSpPr>
          <p:nvPr>
            <p:ph type="title"/>
          </p:nvPr>
        </p:nvSpPr>
        <p:spPr>
          <a:xfrm>
            <a:off x="304800" y="0"/>
            <a:ext cx="8382000" cy="1828800"/>
          </a:xfrm>
        </p:spPr>
        <p:txBody>
          <a:bodyPr>
            <a:normAutofit fontScale="90000"/>
          </a:bodyPr>
          <a:lstStyle/>
          <a:p>
            <a:r>
              <a:rPr lang="en-US" dirty="0" smtClean="0"/>
              <a:t>Friends and families of your patients will vary in their responses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92500"/>
          </a:bodyPr>
          <a:lstStyle/>
          <a:p>
            <a:r>
              <a:rPr lang="en-US" dirty="0" smtClean="0"/>
              <a:t>Transgender patients experience higher rates of marginalization, discrimination, harassment, family rejection, divorce, violence, isolation</a:t>
            </a:r>
          </a:p>
          <a:p>
            <a:r>
              <a:rPr lang="en-US" dirty="0" smtClean="0"/>
              <a:t>Adjustment disorders:</a:t>
            </a:r>
          </a:p>
          <a:p>
            <a:pPr lvl="1"/>
            <a:r>
              <a:rPr lang="en-US" dirty="0" smtClean="0"/>
              <a:t>Depression</a:t>
            </a:r>
          </a:p>
          <a:p>
            <a:pPr lvl="1"/>
            <a:r>
              <a:rPr lang="en-US" dirty="0" smtClean="0"/>
              <a:t>Posttraumatic stress</a:t>
            </a:r>
          </a:p>
          <a:p>
            <a:pPr lvl="1"/>
            <a:r>
              <a:rPr lang="en-US" dirty="0" smtClean="0"/>
              <a:t>Anxiety</a:t>
            </a:r>
          </a:p>
          <a:p>
            <a:pPr lvl="1"/>
            <a:r>
              <a:rPr lang="en-US" dirty="0" smtClean="0"/>
              <a:t>Substance abuse</a:t>
            </a:r>
          </a:p>
          <a:p>
            <a:pPr lvl="1"/>
            <a:r>
              <a:rPr lang="en-US" dirty="0" smtClean="0"/>
              <a:t>Suicidal ideation</a:t>
            </a:r>
          </a:p>
          <a:p>
            <a:pPr lvl="1"/>
            <a:r>
              <a:rPr lang="en-US" dirty="0" smtClean="0"/>
              <a:t>Self-harm</a:t>
            </a:r>
          </a:p>
          <a:p>
            <a:pPr lvl="1"/>
            <a:r>
              <a:rPr lang="en-US" dirty="0" smtClean="0"/>
              <a:t>Poor academic performance</a:t>
            </a:r>
          </a:p>
          <a:p>
            <a:pPr lvl="1"/>
            <a:r>
              <a:rPr lang="en-US" dirty="0" smtClean="0"/>
              <a:t>Poor job performance</a:t>
            </a:r>
          </a:p>
        </p:txBody>
      </p:sp>
      <p:sp>
        <p:nvSpPr>
          <p:cNvPr id="3" name="Title 2"/>
          <p:cNvSpPr>
            <a:spLocks noGrp="1"/>
          </p:cNvSpPr>
          <p:nvPr>
            <p:ph type="title"/>
          </p:nvPr>
        </p:nvSpPr>
        <p:spPr/>
        <p:txBody>
          <a:bodyPr/>
          <a:lstStyle/>
          <a:p>
            <a:r>
              <a:rPr lang="en-US" dirty="0" smtClean="0"/>
              <a:t>Counseling services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7772400" cy="4525963"/>
          </a:xfrm>
        </p:spPr>
        <p:txBody>
          <a:bodyPr>
            <a:normAutofit/>
          </a:bodyPr>
          <a:lstStyle/>
          <a:p>
            <a:r>
              <a:rPr lang="en-US" sz="3200" dirty="0" smtClean="0"/>
              <a:t>Goal is to provide a nonjudgmental place for patients to explore their developing identities and address related challenges</a:t>
            </a:r>
          </a:p>
          <a:p>
            <a:r>
              <a:rPr lang="en-US" sz="3200" dirty="0" smtClean="0"/>
              <a:t>Assist in determining the</a:t>
            </a:r>
          </a:p>
          <a:p>
            <a:pPr marL="109728" indent="0">
              <a:buNone/>
            </a:pPr>
            <a:r>
              <a:rPr lang="en-US" sz="3200" dirty="0" smtClean="0"/>
              <a:t>  appropriateness of cross-</a:t>
            </a:r>
          </a:p>
          <a:p>
            <a:pPr marL="109728" indent="0">
              <a:buNone/>
            </a:pPr>
            <a:r>
              <a:rPr lang="en-US" sz="3200" dirty="0"/>
              <a:t> </a:t>
            </a:r>
            <a:r>
              <a:rPr lang="en-US" sz="3200" dirty="0" smtClean="0"/>
              <a:t> hormone therapy </a:t>
            </a:r>
          </a:p>
        </p:txBody>
      </p:sp>
      <p:sp>
        <p:nvSpPr>
          <p:cNvPr id="3" name="Title 2"/>
          <p:cNvSpPr>
            <a:spLocks noGrp="1"/>
          </p:cNvSpPr>
          <p:nvPr>
            <p:ph type="title"/>
          </p:nvPr>
        </p:nvSpPr>
        <p:spPr/>
        <p:txBody>
          <a:bodyPr>
            <a:normAutofit fontScale="90000"/>
          </a:bodyPr>
          <a:lstStyle/>
          <a:p>
            <a:r>
              <a:rPr lang="en-US" dirty="0" smtClean="0"/>
              <a:t>Counseling services—an interdisciplinary approach</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36900"/>
            <a:ext cx="301752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4800600"/>
          </a:xfrm>
        </p:spPr>
        <p:txBody>
          <a:bodyPr>
            <a:normAutofit fontScale="92500" lnSpcReduction="20000"/>
          </a:bodyPr>
          <a:lstStyle/>
          <a:p>
            <a:r>
              <a:rPr lang="en-US" dirty="0"/>
              <a:t>M</a:t>
            </a:r>
            <a:r>
              <a:rPr lang="en-US" dirty="0" smtClean="0"/>
              <a:t>aster’s </a:t>
            </a:r>
            <a:r>
              <a:rPr lang="en-US" dirty="0"/>
              <a:t>degree </a:t>
            </a:r>
            <a:r>
              <a:rPr lang="en-US" dirty="0" smtClean="0"/>
              <a:t>or </a:t>
            </a:r>
            <a:r>
              <a:rPr lang="en-US" dirty="0"/>
              <a:t>equivalent in </a:t>
            </a:r>
            <a:r>
              <a:rPr lang="en-US" dirty="0" smtClean="0"/>
              <a:t>an accredited </a:t>
            </a:r>
            <a:r>
              <a:rPr lang="en-US" dirty="0"/>
              <a:t>clinical behavioral science field. </a:t>
            </a:r>
            <a:endParaRPr lang="en-US" dirty="0" smtClean="0"/>
          </a:p>
          <a:p>
            <a:r>
              <a:rPr lang="en-US" dirty="0" smtClean="0"/>
              <a:t>Competence </a:t>
            </a:r>
            <a:r>
              <a:rPr lang="en-US" dirty="0"/>
              <a:t>in using the </a:t>
            </a:r>
            <a:r>
              <a:rPr lang="en-US" dirty="0" smtClean="0"/>
              <a:t>current </a:t>
            </a:r>
            <a:r>
              <a:rPr lang="en-US" i="1" dirty="0" smtClean="0"/>
              <a:t>DSM </a:t>
            </a:r>
            <a:r>
              <a:rPr lang="en-US" dirty="0" smtClean="0"/>
              <a:t>and/or </a:t>
            </a:r>
            <a:r>
              <a:rPr lang="en-US" dirty="0"/>
              <a:t>the </a:t>
            </a:r>
            <a:r>
              <a:rPr lang="en-US" i="1" dirty="0" smtClean="0"/>
              <a:t>ICD </a:t>
            </a:r>
            <a:r>
              <a:rPr lang="en-US" dirty="0" smtClean="0"/>
              <a:t>for </a:t>
            </a:r>
            <a:r>
              <a:rPr lang="en-US" dirty="0"/>
              <a:t>diagnostic purposes. </a:t>
            </a:r>
          </a:p>
          <a:p>
            <a:r>
              <a:rPr lang="en-US" dirty="0" smtClean="0"/>
              <a:t>Ability </a:t>
            </a:r>
            <a:r>
              <a:rPr lang="en-US" dirty="0"/>
              <a:t>to recognize and diagnose coexisting mental health concerns and to distinguish these from gender </a:t>
            </a:r>
            <a:r>
              <a:rPr lang="en-US" dirty="0" smtClean="0"/>
              <a:t>dysphoria.</a:t>
            </a:r>
          </a:p>
          <a:p>
            <a:r>
              <a:rPr lang="en-US" dirty="0" smtClean="0"/>
              <a:t>Documented </a:t>
            </a:r>
            <a:r>
              <a:rPr lang="en-US" dirty="0"/>
              <a:t>supervised training and competence in psychotherapy or counseling.</a:t>
            </a:r>
          </a:p>
          <a:p>
            <a:r>
              <a:rPr lang="en-US" dirty="0" smtClean="0"/>
              <a:t>Knowledgeable </a:t>
            </a:r>
            <a:r>
              <a:rPr lang="en-US" dirty="0"/>
              <a:t>about gender-nonconforming identities and expressions, and the assessment and treatment of gender dysphoria.</a:t>
            </a:r>
          </a:p>
          <a:p>
            <a:r>
              <a:rPr lang="en-US" dirty="0" smtClean="0"/>
              <a:t>Continuing </a:t>
            </a:r>
            <a:r>
              <a:rPr lang="en-US" dirty="0"/>
              <a:t>education in the assessment and treatment of gender </a:t>
            </a:r>
            <a:r>
              <a:rPr lang="en-US" dirty="0" smtClean="0"/>
              <a:t>dysphoria.</a:t>
            </a:r>
            <a:endParaRPr lang="en-US" dirty="0"/>
          </a:p>
        </p:txBody>
      </p:sp>
      <p:sp>
        <p:nvSpPr>
          <p:cNvPr id="3" name="Title 2"/>
          <p:cNvSpPr>
            <a:spLocks noGrp="1"/>
          </p:cNvSpPr>
          <p:nvPr>
            <p:ph type="title"/>
          </p:nvPr>
        </p:nvSpPr>
        <p:spPr>
          <a:xfrm>
            <a:off x="152400" y="152400"/>
            <a:ext cx="8686800" cy="1143000"/>
          </a:xfrm>
        </p:spPr>
        <p:txBody>
          <a:bodyPr>
            <a:noAutofit/>
          </a:bodyPr>
          <a:lstStyle/>
          <a:p>
            <a:r>
              <a:rPr lang="en-US" sz="3000" dirty="0" smtClean="0"/>
              <a:t>Recommended credentials for mental health professionals addressing gender dysphoria </a:t>
            </a:r>
            <a:endParaRPr lang="en-US" sz="3000" dirty="0"/>
          </a:p>
        </p:txBody>
      </p:sp>
      <p:sp>
        <p:nvSpPr>
          <p:cNvPr id="4" name="TextBox 3"/>
          <p:cNvSpPr txBox="1"/>
          <p:nvPr/>
        </p:nvSpPr>
        <p:spPr>
          <a:xfrm>
            <a:off x="3886200" y="5981700"/>
            <a:ext cx="5181600" cy="600164"/>
          </a:xfrm>
          <a:prstGeom prst="rect">
            <a:avLst/>
          </a:prstGeom>
          <a:noFill/>
        </p:spPr>
        <p:txBody>
          <a:bodyPr wrap="square" rtlCol="0">
            <a:spAutoFit/>
          </a:bodyPr>
          <a:lstStyle/>
          <a:p>
            <a:r>
              <a:rPr lang="en-US" sz="1100" b="1" dirty="0" smtClean="0"/>
              <a:t>Standards </a:t>
            </a:r>
            <a:r>
              <a:rPr lang="en-US" sz="1100" b="1" dirty="0"/>
              <a:t>of Care for the Health of Transsexual,</a:t>
            </a:r>
          </a:p>
          <a:p>
            <a:r>
              <a:rPr lang="en-US" sz="1100" b="1" dirty="0"/>
              <a:t>Transgender, and Gender-Nonconforming People, Version </a:t>
            </a:r>
            <a:r>
              <a:rPr lang="en-US" sz="1100" b="1" dirty="0" smtClean="0"/>
              <a:t>7,</a:t>
            </a:r>
          </a:p>
          <a:p>
            <a:r>
              <a:rPr lang="en-US" sz="1100" b="1" dirty="0"/>
              <a:t> </a:t>
            </a:r>
            <a:r>
              <a:rPr lang="en-US" sz="1100" b="1" dirty="0" smtClean="0"/>
              <a:t>        </a:t>
            </a:r>
            <a:r>
              <a:rPr lang="en-US" sz="1100" i="1" dirty="0" smtClean="0"/>
              <a:t>International </a:t>
            </a:r>
            <a:r>
              <a:rPr lang="en-US" sz="1100" i="1" dirty="0"/>
              <a:t>Journal of Transgenderism</a:t>
            </a:r>
            <a:r>
              <a:rPr lang="en-US" sz="1100" dirty="0"/>
              <a:t>, 13:165–232, </a:t>
            </a:r>
            <a:r>
              <a:rPr lang="en-US" sz="1100" dirty="0" smtClean="0"/>
              <a:t>2011</a:t>
            </a:r>
            <a:endParaRPr lang="en-US" sz="1100" dirty="0"/>
          </a:p>
        </p:txBody>
      </p:sp>
    </p:spTree>
    <p:extLst>
      <p:ext uri="{BB962C8B-B14F-4D97-AF65-F5344CB8AC3E}">
        <p14:creationId xmlns:p14="http://schemas.microsoft.com/office/powerpoint/2010/main" val="1578751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31900"/>
            <a:ext cx="8839200" cy="4800600"/>
          </a:xfrm>
        </p:spPr>
        <p:txBody>
          <a:bodyPr>
            <a:normAutofit fontScale="85000" lnSpcReduction="10000"/>
          </a:bodyPr>
          <a:lstStyle/>
          <a:p>
            <a:r>
              <a:rPr lang="en-US" dirty="0"/>
              <a:t>H</a:t>
            </a:r>
            <a:r>
              <a:rPr lang="en-US" dirty="0" smtClean="0"/>
              <a:t>istory </a:t>
            </a:r>
            <a:r>
              <a:rPr lang="en-US" dirty="0"/>
              <a:t>and development of gender dysphoric </a:t>
            </a:r>
            <a:r>
              <a:rPr lang="en-US" dirty="0" smtClean="0"/>
              <a:t>feelings</a:t>
            </a:r>
          </a:p>
          <a:p>
            <a:r>
              <a:rPr lang="en-US" dirty="0"/>
              <a:t>I</a:t>
            </a:r>
            <a:r>
              <a:rPr lang="en-US" dirty="0" smtClean="0"/>
              <a:t>mpact </a:t>
            </a:r>
            <a:r>
              <a:rPr lang="en-US" dirty="0"/>
              <a:t>of stigma attached to gender nonconformity on mental </a:t>
            </a:r>
            <a:r>
              <a:rPr lang="en-US" dirty="0" smtClean="0"/>
              <a:t>health</a:t>
            </a:r>
          </a:p>
          <a:p>
            <a:r>
              <a:rPr lang="en-US" dirty="0"/>
              <a:t>S</a:t>
            </a:r>
            <a:r>
              <a:rPr lang="en-US" dirty="0" smtClean="0"/>
              <a:t>upport </a:t>
            </a:r>
            <a:r>
              <a:rPr lang="en-US" dirty="0"/>
              <a:t>from family, friends, and peers (for example, in-person or online contact with other transsexual, transgender, or gender-nonconforming individuals or groups). </a:t>
            </a:r>
            <a:endParaRPr lang="en-US" dirty="0" smtClean="0"/>
          </a:p>
          <a:p>
            <a:r>
              <a:rPr lang="en-US" dirty="0" smtClean="0"/>
              <a:t>Identification of psychosocial pressures</a:t>
            </a:r>
            <a:endParaRPr lang="en-US" dirty="0"/>
          </a:p>
          <a:p>
            <a:r>
              <a:rPr lang="en-US" dirty="0" smtClean="0"/>
              <a:t>The </a:t>
            </a:r>
            <a:r>
              <a:rPr lang="en-US" dirty="0"/>
              <a:t>evaluation may result in no </a:t>
            </a:r>
            <a:r>
              <a:rPr lang="en-US" dirty="0" smtClean="0"/>
              <a:t>diagnosis; a </a:t>
            </a:r>
            <a:r>
              <a:rPr lang="en-US" dirty="0"/>
              <a:t>formal diagnosis related to gender dysphoria, </a:t>
            </a:r>
            <a:r>
              <a:rPr lang="en-US" dirty="0" smtClean="0"/>
              <a:t>and/or other </a:t>
            </a:r>
            <a:r>
              <a:rPr lang="en-US" dirty="0"/>
              <a:t>diagnoses </a:t>
            </a:r>
            <a:endParaRPr lang="en-US" dirty="0" smtClean="0"/>
          </a:p>
          <a:p>
            <a:r>
              <a:rPr lang="en-US" dirty="0" smtClean="0"/>
              <a:t>The role</a:t>
            </a:r>
            <a:r>
              <a:rPr lang="en-US" dirty="0"/>
              <a:t> </a:t>
            </a:r>
            <a:r>
              <a:rPr lang="en-US" dirty="0" smtClean="0"/>
              <a:t>of </a:t>
            </a:r>
            <a:r>
              <a:rPr lang="en-US" dirty="0"/>
              <a:t>mental health professionals includes making reasonably sure that the gender dysphoria is not secondary to, or better accounted for, by other diagnoses. </a:t>
            </a:r>
          </a:p>
        </p:txBody>
      </p:sp>
      <p:sp>
        <p:nvSpPr>
          <p:cNvPr id="3" name="Title 2"/>
          <p:cNvSpPr>
            <a:spLocks noGrp="1"/>
          </p:cNvSpPr>
          <p:nvPr>
            <p:ph type="title"/>
          </p:nvPr>
        </p:nvSpPr>
        <p:spPr/>
        <p:txBody>
          <a:bodyPr/>
          <a:lstStyle/>
          <a:p>
            <a:r>
              <a:rPr lang="en-US" dirty="0" smtClean="0"/>
              <a:t>Assessing gender dysphoria</a:t>
            </a:r>
            <a:endParaRPr lang="en-US" dirty="0"/>
          </a:p>
        </p:txBody>
      </p:sp>
      <p:sp>
        <p:nvSpPr>
          <p:cNvPr id="4" name="TextBox 3"/>
          <p:cNvSpPr txBox="1"/>
          <p:nvPr/>
        </p:nvSpPr>
        <p:spPr>
          <a:xfrm>
            <a:off x="3733800" y="6096000"/>
            <a:ext cx="5410200" cy="600164"/>
          </a:xfrm>
          <a:prstGeom prst="rect">
            <a:avLst/>
          </a:prstGeom>
          <a:noFill/>
        </p:spPr>
        <p:txBody>
          <a:bodyPr wrap="square" rtlCol="0">
            <a:spAutoFit/>
          </a:bodyPr>
          <a:lstStyle/>
          <a:p>
            <a:r>
              <a:rPr lang="en-US" sz="1100" b="1" dirty="0" smtClean="0"/>
              <a:t>Standards </a:t>
            </a:r>
            <a:r>
              <a:rPr lang="en-US" sz="1100" b="1" dirty="0"/>
              <a:t>of Care for the Health of Transsexual,</a:t>
            </a:r>
          </a:p>
          <a:p>
            <a:r>
              <a:rPr lang="en-US" sz="1100" b="1" dirty="0"/>
              <a:t>Transgender, and Gender-Nonconforming People, Version </a:t>
            </a:r>
            <a:r>
              <a:rPr lang="en-US" sz="1100" b="1" dirty="0" smtClean="0"/>
              <a:t>7,</a:t>
            </a:r>
          </a:p>
          <a:p>
            <a:r>
              <a:rPr lang="en-US" sz="1100" b="1" dirty="0"/>
              <a:t> </a:t>
            </a:r>
            <a:r>
              <a:rPr lang="en-US" sz="1100" b="1" dirty="0" smtClean="0"/>
              <a:t>        </a:t>
            </a:r>
            <a:r>
              <a:rPr lang="en-US" sz="1100" i="1" dirty="0" smtClean="0"/>
              <a:t>International </a:t>
            </a:r>
            <a:r>
              <a:rPr lang="en-US" sz="1100" i="1" dirty="0"/>
              <a:t>Journal of Transgenderism</a:t>
            </a:r>
            <a:r>
              <a:rPr lang="en-US" sz="1100" dirty="0"/>
              <a:t>, 13:165–232, </a:t>
            </a:r>
            <a:r>
              <a:rPr lang="en-US" sz="1100" dirty="0" smtClean="0"/>
              <a:t>2011</a:t>
            </a:r>
            <a:endParaRPr lang="en-US" sz="1100" dirty="0"/>
          </a:p>
        </p:txBody>
      </p:sp>
    </p:spTree>
    <p:extLst>
      <p:ext uri="{BB962C8B-B14F-4D97-AF65-F5344CB8AC3E}">
        <p14:creationId xmlns:p14="http://schemas.microsoft.com/office/powerpoint/2010/main" val="1851146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1"/>
            <a:ext cx="8534400" cy="3505199"/>
          </a:xfrm>
        </p:spPr>
        <p:txBody>
          <a:bodyPr>
            <a:noAutofit/>
          </a:bodyPr>
          <a:lstStyle/>
          <a:p>
            <a:pPr>
              <a:buNone/>
            </a:pPr>
            <a:r>
              <a:rPr lang="en-US" sz="2900" b="1" dirty="0" smtClean="0"/>
              <a:t>Eligibility Criteria</a:t>
            </a:r>
            <a:r>
              <a:rPr lang="en-US" sz="2900" b="1" dirty="0"/>
              <a:t>:</a:t>
            </a:r>
            <a:endParaRPr lang="en-US" sz="2900" dirty="0" smtClean="0"/>
          </a:p>
          <a:p>
            <a:r>
              <a:rPr lang="en-US" sz="2400" dirty="0" smtClean="0"/>
              <a:t>Persistent</a:t>
            </a:r>
            <a:r>
              <a:rPr lang="en-US" sz="2400" dirty="0"/>
              <a:t>, well-documented gender dysphoria;</a:t>
            </a:r>
          </a:p>
          <a:p>
            <a:r>
              <a:rPr lang="en-US" sz="2400" dirty="0" smtClean="0"/>
              <a:t>Capacity </a:t>
            </a:r>
            <a:r>
              <a:rPr lang="en-US" sz="2400" dirty="0"/>
              <a:t>to make a fully informed </a:t>
            </a:r>
            <a:r>
              <a:rPr lang="en-US" sz="2400" dirty="0" smtClean="0"/>
              <a:t>decision and </a:t>
            </a:r>
            <a:r>
              <a:rPr lang="en-US" sz="2400" dirty="0"/>
              <a:t>to </a:t>
            </a:r>
            <a:r>
              <a:rPr lang="en-US" sz="2400" dirty="0" smtClean="0"/>
              <a:t> 	consent </a:t>
            </a:r>
            <a:r>
              <a:rPr lang="en-US" sz="2400" dirty="0"/>
              <a:t>for treatment;</a:t>
            </a:r>
          </a:p>
          <a:p>
            <a:r>
              <a:rPr lang="en-US" sz="2400" dirty="0" smtClean="0"/>
              <a:t>Age </a:t>
            </a:r>
            <a:r>
              <a:rPr lang="en-US" sz="2400" dirty="0"/>
              <a:t>of majority in a given country </a:t>
            </a:r>
            <a:endParaRPr lang="en-US" sz="2400" dirty="0" smtClean="0"/>
          </a:p>
          <a:p>
            <a:r>
              <a:rPr lang="en-US" sz="2400" dirty="0" smtClean="0"/>
              <a:t>If significant medical </a:t>
            </a:r>
            <a:r>
              <a:rPr lang="en-US" sz="2400" dirty="0"/>
              <a:t>or mental health </a:t>
            </a:r>
            <a:r>
              <a:rPr lang="en-US" sz="2400" dirty="0" smtClean="0"/>
              <a:t>concerns are </a:t>
            </a:r>
            <a:r>
              <a:rPr lang="en-US" sz="2400" dirty="0"/>
              <a:t>present, they must be </a:t>
            </a:r>
            <a:r>
              <a:rPr lang="en-US" sz="2400" dirty="0" smtClean="0"/>
              <a:t>reasonably well-controlled</a:t>
            </a:r>
            <a:r>
              <a:rPr lang="en-US" sz="2200" dirty="0"/>
              <a:t>.</a:t>
            </a:r>
            <a:endParaRPr lang="en-US" sz="2200" dirty="0" smtClean="0"/>
          </a:p>
        </p:txBody>
      </p:sp>
      <p:sp>
        <p:nvSpPr>
          <p:cNvPr id="3" name="Title 2"/>
          <p:cNvSpPr>
            <a:spLocks noGrp="1"/>
          </p:cNvSpPr>
          <p:nvPr>
            <p:ph type="title"/>
          </p:nvPr>
        </p:nvSpPr>
        <p:spPr/>
        <p:txBody>
          <a:bodyPr>
            <a:noAutofit/>
          </a:bodyPr>
          <a:lstStyle/>
          <a:p>
            <a:r>
              <a:rPr lang="en-US" sz="3600" dirty="0" smtClean="0"/>
              <a:t>WPATH Standards of Care for Initiating Hormone Therapy</a:t>
            </a:r>
            <a:endParaRPr lang="en-US" sz="3600" dirty="0"/>
          </a:p>
        </p:txBody>
      </p:sp>
      <p:sp>
        <p:nvSpPr>
          <p:cNvPr id="4" name="TextBox 3"/>
          <p:cNvSpPr txBox="1"/>
          <p:nvPr/>
        </p:nvSpPr>
        <p:spPr>
          <a:xfrm>
            <a:off x="2286570" y="5429534"/>
            <a:ext cx="6819899" cy="923330"/>
          </a:xfrm>
          <a:prstGeom prst="rect">
            <a:avLst/>
          </a:prstGeom>
          <a:noFill/>
        </p:spPr>
        <p:txBody>
          <a:bodyPr wrap="square" rtlCol="0">
            <a:spAutoFit/>
          </a:bodyPr>
          <a:lstStyle/>
          <a:p>
            <a:r>
              <a:rPr lang="en-US" sz="1400" b="1" dirty="0" smtClean="0"/>
              <a:t>Standards </a:t>
            </a:r>
            <a:r>
              <a:rPr lang="en-US" sz="1400" b="1" dirty="0"/>
              <a:t>of Care for the Health of Transsexual,</a:t>
            </a:r>
          </a:p>
          <a:p>
            <a:r>
              <a:rPr lang="en-US" sz="1400" b="1" dirty="0"/>
              <a:t>Transgender, and Gender-Nonconforming People, Version </a:t>
            </a:r>
            <a:r>
              <a:rPr lang="en-US" sz="1400" b="1" dirty="0" smtClean="0"/>
              <a:t>7,</a:t>
            </a:r>
          </a:p>
          <a:p>
            <a:r>
              <a:rPr lang="en-US" sz="1400" b="1" dirty="0"/>
              <a:t> </a:t>
            </a:r>
            <a:r>
              <a:rPr lang="en-US" sz="1400" b="1" dirty="0" smtClean="0"/>
              <a:t>        </a:t>
            </a:r>
            <a:r>
              <a:rPr lang="en-US" sz="1400" i="1" dirty="0" smtClean="0"/>
              <a:t>International </a:t>
            </a:r>
            <a:r>
              <a:rPr lang="en-US" sz="1400" i="1" dirty="0"/>
              <a:t>Journal of Transgenderism</a:t>
            </a:r>
            <a:r>
              <a:rPr lang="en-US" sz="1400" dirty="0"/>
              <a:t>, 13:165–232, 2011</a:t>
            </a:r>
          </a:p>
          <a:p>
            <a:endParaRPr lang="en-US" sz="1200" dirty="0"/>
          </a:p>
        </p:txBody>
      </p:sp>
    </p:spTree>
    <p:extLst>
      <p:ext uri="{BB962C8B-B14F-4D97-AF65-F5344CB8AC3E}">
        <p14:creationId xmlns:p14="http://schemas.microsoft.com/office/powerpoint/2010/main" val="30273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839200" cy="5148072"/>
          </a:xfrm>
        </p:spPr>
        <p:txBody>
          <a:bodyPr>
            <a:normAutofit/>
          </a:bodyPr>
          <a:lstStyle/>
          <a:p>
            <a:r>
              <a:rPr lang="en-US" dirty="0" smtClean="0"/>
              <a:t>Help clients </a:t>
            </a:r>
            <a:r>
              <a:rPr lang="en-US" dirty="0"/>
              <a:t>who are considering hormone therapy to be </a:t>
            </a:r>
            <a:r>
              <a:rPr lang="en-US" dirty="0" smtClean="0"/>
              <a:t>psychologically prepared</a:t>
            </a:r>
          </a:p>
          <a:p>
            <a:pPr lvl="1"/>
            <a:r>
              <a:rPr lang="en-US" dirty="0" smtClean="0"/>
              <a:t>client </a:t>
            </a:r>
            <a:r>
              <a:rPr lang="en-US" dirty="0"/>
              <a:t>has made a fully informed </a:t>
            </a:r>
            <a:r>
              <a:rPr lang="en-US" dirty="0" smtClean="0"/>
              <a:t>decision</a:t>
            </a:r>
          </a:p>
          <a:p>
            <a:pPr lvl="1"/>
            <a:r>
              <a:rPr lang="en-US" dirty="0" smtClean="0"/>
              <a:t>has clear </a:t>
            </a:r>
            <a:r>
              <a:rPr lang="en-US" dirty="0"/>
              <a:t>and realistic expectations; </a:t>
            </a:r>
            <a:endParaRPr lang="en-US" dirty="0" smtClean="0"/>
          </a:p>
          <a:p>
            <a:pPr lvl="1"/>
            <a:r>
              <a:rPr lang="en-US" dirty="0" smtClean="0"/>
              <a:t>is </a:t>
            </a:r>
            <a:r>
              <a:rPr lang="en-US" dirty="0"/>
              <a:t>ready to receive the service in line with the overall treatment plan; </a:t>
            </a:r>
            <a:endParaRPr lang="en-US" dirty="0" smtClean="0"/>
          </a:p>
          <a:p>
            <a:pPr lvl="1"/>
            <a:r>
              <a:rPr lang="en-US" dirty="0" smtClean="0"/>
              <a:t>has </a:t>
            </a:r>
            <a:r>
              <a:rPr lang="en-US" dirty="0"/>
              <a:t>included family and community as </a:t>
            </a:r>
            <a:r>
              <a:rPr lang="en-US" dirty="0" smtClean="0"/>
              <a:t>appropriate</a:t>
            </a:r>
          </a:p>
          <a:p>
            <a:pPr lvl="1"/>
            <a:r>
              <a:rPr lang="en-US" dirty="0" smtClean="0"/>
              <a:t>has </a:t>
            </a:r>
            <a:r>
              <a:rPr lang="en-US" dirty="0"/>
              <a:t>been evaluated by a physician to rule out or address medical contraindications to hormone </a:t>
            </a:r>
            <a:r>
              <a:rPr lang="en-US" dirty="0" smtClean="0"/>
              <a:t>use</a:t>
            </a:r>
          </a:p>
          <a:p>
            <a:pPr lvl="1"/>
            <a:r>
              <a:rPr lang="en-US" dirty="0" smtClean="0"/>
              <a:t>has </a:t>
            </a:r>
            <a:r>
              <a:rPr lang="en-US" dirty="0"/>
              <a:t>considered the psychosocial </a:t>
            </a:r>
            <a:r>
              <a:rPr lang="en-US" dirty="0" smtClean="0"/>
              <a:t>implications </a:t>
            </a:r>
          </a:p>
          <a:p>
            <a:pPr lvl="1"/>
            <a:r>
              <a:rPr lang="en-US" dirty="0" smtClean="0"/>
              <a:t>reproductive </a:t>
            </a:r>
            <a:r>
              <a:rPr lang="en-US" dirty="0"/>
              <a:t>options </a:t>
            </a:r>
            <a:r>
              <a:rPr lang="en-US" dirty="0" smtClean="0"/>
              <a:t>are explored </a:t>
            </a:r>
            <a:r>
              <a:rPr lang="en-US" dirty="0"/>
              <a:t>before initiating hormone therapy</a:t>
            </a:r>
            <a:r>
              <a:rPr lang="en-US" dirty="0" smtClean="0"/>
              <a:t>.</a:t>
            </a:r>
            <a:endParaRPr lang="en-US" dirty="0"/>
          </a:p>
        </p:txBody>
      </p:sp>
      <p:sp>
        <p:nvSpPr>
          <p:cNvPr id="3" name="Title 2"/>
          <p:cNvSpPr>
            <a:spLocks noGrp="1"/>
          </p:cNvSpPr>
          <p:nvPr>
            <p:ph type="title"/>
          </p:nvPr>
        </p:nvSpPr>
        <p:spPr/>
        <p:txBody>
          <a:bodyPr>
            <a:normAutofit/>
          </a:bodyPr>
          <a:lstStyle/>
          <a:p>
            <a:r>
              <a:rPr lang="en-US" sz="3100" dirty="0" smtClean="0"/>
              <a:t>Role of mental health professional in preparedness for hormone therapy</a:t>
            </a:r>
            <a:endParaRPr lang="en-US" sz="3100" dirty="0"/>
          </a:p>
        </p:txBody>
      </p:sp>
      <p:sp>
        <p:nvSpPr>
          <p:cNvPr id="4" name="TextBox 3"/>
          <p:cNvSpPr txBox="1"/>
          <p:nvPr/>
        </p:nvSpPr>
        <p:spPr>
          <a:xfrm>
            <a:off x="3733800" y="6096000"/>
            <a:ext cx="5410200" cy="600164"/>
          </a:xfrm>
          <a:prstGeom prst="rect">
            <a:avLst/>
          </a:prstGeom>
          <a:noFill/>
        </p:spPr>
        <p:txBody>
          <a:bodyPr wrap="square" rtlCol="0">
            <a:spAutoFit/>
          </a:bodyPr>
          <a:lstStyle/>
          <a:p>
            <a:r>
              <a:rPr lang="en-US" sz="1100" b="1" dirty="0" smtClean="0"/>
              <a:t>Standards </a:t>
            </a:r>
            <a:r>
              <a:rPr lang="en-US" sz="1100" b="1" dirty="0"/>
              <a:t>of Care for the Health of Transsexual,</a:t>
            </a:r>
          </a:p>
          <a:p>
            <a:r>
              <a:rPr lang="en-US" sz="1100" b="1" dirty="0"/>
              <a:t>Transgender, and Gender-Nonconforming People, Version </a:t>
            </a:r>
            <a:r>
              <a:rPr lang="en-US" sz="1100" b="1" dirty="0" smtClean="0"/>
              <a:t>7,</a:t>
            </a:r>
          </a:p>
          <a:p>
            <a:r>
              <a:rPr lang="en-US" sz="1100" b="1" dirty="0"/>
              <a:t> </a:t>
            </a:r>
            <a:r>
              <a:rPr lang="en-US" sz="1100" b="1" dirty="0" smtClean="0"/>
              <a:t>        </a:t>
            </a:r>
            <a:r>
              <a:rPr lang="en-US" sz="1100" i="1" dirty="0" smtClean="0"/>
              <a:t>International </a:t>
            </a:r>
            <a:r>
              <a:rPr lang="en-US" sz="1100" i="1" dirty="0"/>
              <a:t>Journal of Transgenderism</a:t>
            </a:r>
            <a:r>
              <a:rPr lang="en-US" sz="1100" dirty="0"/>
              <a:t>, 13:165–232, </a:t>
            </a:r>
            <a:r>
              <a:rPr lang="en-US" sz="1100" dirty="0" smtClean="0"/>
              <a:t>2011</a:t>
            </a:r>
            <a:endParaRPr lang="en-US" sz="1100" dirty="0"/>
          </a:p>
        </p:txBody>
      </p:sp>
    </p:spTree>
    <p:extLst>
      <p:ext uri="{BB962C8B-B14F-4D97-AF65-F5344CB8AC3E}">
        <p14:creationId xmlns:p14="http://schemas.microsoft.com/office/powerpoint/2010/main" val="2329678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Grp="1" noChangeArrowheads="1"/>
          </p:cNvSpPr>
          <p:nvPr>
            <p:ph type="title"/>
          </p:nvPr>
        </p:nvSpPr>
        <p:spPr>
          <a:xfrm>
            <a:off x="457200" y="228600"/>
            <a:ext cx="8229600" cy="1524000"/>
          </a:xfrm>
        </p:spPr>
        <p:txBody>
          <a:bodyPr>
            <a:normAutofit fontScale="90000"/>
          </a:bodyPr>
          <a:lstStyle/>
          <a:p>
            <a:pPr eaLnBrk="1" hangingPunct="1">
              <a:defRPr/>
            </a:pPr>
            <a:r>
              <a:rPr lang="en-US" sz="3800" dirty="0" smtClean="0"/>
              <a:t>Endocrinology </a:t>
            </a:r>
            <a:r>
              <a:rPr lang="en-US" sz="3800" dirty="0"/>
              <a:t>101</a:t>
            </a:r>
            <a:r>
              <a:rPr lang="en-US" sz="3200" dirty="0"/>
              <a:t/>
            </a:r>
            <a:br>
              <a:rPr lang="en-US" sz="3200" dirty="0"/>
            </a:br>
            <a:r>
              <a:rPr lang="en-US" sz="3200" dirty="0" smtClean="0"/>
              <a:t/>
            </a:r>
            <a:br>
              <a:rPr lang="en-US" sz="3200" dirty="0" smtClean="0"/>
            </a:br>
            <a:r>
              <a:rPr lang="en-US" sz="3000" dirty="0" smtClean="0"/>
              <a:t>Glands</a:t>
            </a:r>
            <a:r>
              <a:rPr lang="en-US" sz="3000" dirty="0"/>
              <a:t>:  Groups of cells </a:t>
            </a:r>
            <a:r>
              <a:rPr lang="en-US" sz="3000" dirty="0" smtClean="0"/>
              <a:t>which specialize </a:t>
            </a:r>
            <a:r>
              <a:rPr lang="en-US" sz="3000" dirty="0"/>
              <a:t>in the secretion of hormones</a:t>
            </a:r>
          </a:p>
        </p:txBody>
      </p:sp>
      <p:sp>
        <p:nvSpPr>
          <p:cNvPr id="20483" name="Rectangle 3"/>
          <p:cNvSpPr>
            <a:spLocks noGrp="1" noChangeArrowheads="1"/>
          </p:cNvSpPr>
          <p:nvPr>
            <p:ph type="body" idx="1"/>
          </p:nvPr>
        </p:nvSpPr>
        <p:spPr>
          <a:xfrm>
            <a:off x="457200" y="1981200"/>
            <a:ext cx="8229600" cy="4525963"/>
          </a:xfrm>
        </p:spPr>
        <p:txBody>
          <a:bodyPr/>
          <a:lstStyle/>
          <a:p>
            <a:pPr eaLnBrk="1" hangingPunct="1">
              <a:lnSpc>
                <a:spcPct val="90000"/>
              </a:lnSpc>
            </a:pPr>
            <a:r>
              <a:rPr lang="en-US" sz="3400" dirty="0" smtClean="0"/>
              <a:t>Some important glands</a:t>
            </a:r>
          </a:p>
          <a:p>
            <a:pPr lvl="1" eaLnBrk="1" hangingPunct="1">
              <a:lnSpc>
                <a:spcPct val="90000"/>
              </a:lnSpc>
            </a:pPr>
            <a:r>
              <a:rPr lang="en-US" sz="3200" dirty="0" smtClean="0"/>
              <a:t>Pituitary</a:t>
            </a:r>
          </a:p>
          <a:p>
            <a:pPr lvl="2" eaLnBrk="1" hangingPunct="1">
              <a:lnSpc>
                <a:spcPct val="90000"/>
              </a:lnSpc>
            </a:pPr>
            <a:r>
              <a:rPr lang="en-US" sz="3200" dirty="0" smtClean="0"/>
              <a:t>Anterior pituitary</a:t>
            </a:r>
            <a:r>
              <a:rPr lang="en-US" dirty="0" smtClean="0"/>
              <a:t>	</a:t>
            </a:r>
          </a:p>
          <a:p>
            <a:pPr lvl="3" eaLnBrk="1" hangingPunct="1">
              <a:lnSpc>
                <a:spcPct val="90000"/>
              </a:lnSpc>
            </a:pPr>
            <a:r>
              <a:rPr lang="en-US" sz="2800" dirty="0" smtClean="0"/>
              <a:t>Growth hormone</a:t>
            </a:r>
          </a:p>
          <a:p>
            <a:pPr lvl="3" eaLnBrk="1" hangingPunct="1">
              <a:lnSpc>
                <a:spcPct val="90000"/>
              </a:lnSpc>
            </a:pPr>
            <a:r>
              <a:rPr lang="en-US" sz="2800" dirty="0" smtClean="0"/>
              <a:t>Thyroid stimulating hormone</a:t>
            </a:r>
          </a:p>
          <a:p>
            <a:pPr lvl="3" eaLnBrk="1" hangingPunct="1">
              <a:lnSpc>
                <a:spcPct val="90000"/>
              </a:lnSpc>
            </a:pPr>
            <a:r>
              <a:rPr lang="en-US" sz="2800" dirty="0" smtClean="0"/>
              <a:t>Adrenocorticotropic hormone (ACTH)</a:t>
            </a:r>
          </a:p>
          <a:p>
            <a:pPr lvl="3" eaLnBrk="1" hangingPunct="1">
              <a:lnSpc>
                <a:spcPct val="90000"/>
              </a:lnSpc>
            </a:pPr>
            <a:r>
              <a:rPr lang="en-US" sz="2800" dirty="0" smtClean="0"/>
              <a:t>FSH</a:t>
            </a:r>
          </a:p>
          <a:p>
            <a:pPr lvl="3" eaLnBrk="1" hangingPunct="1">
              <a:lnSpc>
                <a:spcPct val="90000"/>
              </a:lnSpc>
            </a:pPr>
            <a:r>
              <a:rPr lang="en-US" sz="2800" dirty="0" smtClean="0"/>
              <a:t>LH</a:t>
            </a:r>
          </a:p>
          <a:p>
            <a:pPr lvl="3" eaLnBrk="1" hangingPunct="1">
              <a:lnSpc>
                <a:spcPct val="90000"/>
              </a:lnSpc>
            </a:pPr>
            <a:r>
              <a:rPr lang="en-US" sz="2800" dirty="0" smtClean="0"/>
              <a:t>Prolactin</a:t>
            </a:r>
          </a:p>
        </p:txBody>
      </p:sp>
    </p:spTree>
    <p:extLst>
      <p:ext uri="{BB962C8B-B14F-4D97-AF65-F5344CB8AC3E}">
        <p14:creationId xmlns:p14="http://schemas.microsoft.com/office/powerpoint/2010/main" val="401807406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329535"/>
          </a:xfrm>
        </p:spPr>
        <p:txBody>
          <a:bodyPr>
            <a:normAutofit/>
          </a:bodyPr>
          <a:lstStyle/>
          <a:p>
            <a:r>
              <a:rPr lang="en-US" sz="2000" dirty="0" smtClean="0"/>
              <a:t>The </a:t>
            </a:r>
            <a:r>
              <a:rPr lang="en-US" sz="2000" dirty="0"/>
              <a:t>client’s general identifying characteristics;</a:t>
            </a:r>
          </a:p>
          <a:p>
            <a:r>
              <a:rPr lang="en-US" sz="2000" dirty="0" smtClean="0"/>
              <a:t>Results </a:t>
            </a:r>
            <a:r>
              <a:rPr lang="en-US" sz="2000" dirty="0"/>
              <a:t>of the client’s psychosocial </a:t>
            </a:r>
            <a:r>
              <a:rPr lang="en-US" sz="2000" dirty="0" smtClean="0"/>
              <a:t>assessment, including </a:t>
            </a:r>
            <a:r>
              <a:rPr lang="en-US" sz="2000" dirty="0"/>
              <a:t>any diagnoses;</a:t>
            </a:r>
          </a:p>
          <a:p>
            <a:r>
              <a:rPr lang="en-US" sz="2000" dirty="0" smtClean="0"/>
              <a:t>The </a:t>
            </a:r>
            <a:r>
              <a:rPr lang="en-US" sz="2000" dirty="0"/>
              <a:t>duration of the referring health </a:t>
            </a:r>
            <a:r>
              <a:rPr lang="en-US" sz="2000" dirty="0" smtClean="0"/>
              <a:t>professional’s relationship </a:t>
            </a:r>
            <a:r>
              <a:rPr lang="en-US" sz="2000" dirty="0"/>
              <a:t>with the client, </a:t>
            </a:r>
            <a:r>
              <a:rPr lang="en-US" sz="2000" dirty="0" smtClean="0"/>
              <a:t>including the </a:t>
            </a:r>
            <a:r>
              <a:rPr lang="en-US" sz="2000" dirty="0"/>
              <a:t>type of evaluation and </a:t>
            </a:r>
            <a:r>
              <a:rPr lang="en-US" sz="2000" dirty="0" smtClean="0"/>
              <a:t>therapy or </a:t>
            </a:r>
            <a:r>
              <a:rPr lang="en-US" sz="2000" dirty="0"/>
              <a:t>counseling to date</a:t>
            </a:r>
            <a:r>
              <a:rPr lang="en-US" sz="2000" dirty="0" smtClean="0"/>
              <a:t>;</a:t>
            </a:r>
          </a:p>
          <a:p>
            <a:r>
              <a:rPr lang="en-US" sz="2000" dirty="0" smtClean="0"/>
              <a:t>Experience and/or training of the therapist in treating transgender patients</a:t>
            </a:r>
            <a:endParaRPr lang="en-US" sz="2000" dirty="0"/>
          </a:p>
          <a:p>
            <a:r>
              <a:rPr lang="en-US" sz="2000" dirty="0" smtClean="0"/>
              <a:t>An </a:t>
            </a:r>
            <a:r>
              <a:rPr lang="en-US" sz="2000" dirty="0"/>
              <a:t>explanation that the criteria for </a:t>
            </a:r>
            <a:r>
              <a:rPr lang="en-US" sz="2000" dirty="0" smtClean="0"/>
              <a:t>hormone therapy </a:t>
            </a:r>
            <a:r>
              <a:rPr lang="en-US" sz="2000" dirty="0"/>
              <a:t>have been met and a </a:t>
            </a:r>
            <a:r>
              <a:rPr lang="en-US" sz="2000" dirty="0" smtClean="0"/>
              <a:t>brief description </a:t>
            </a:r>
            <a:r>
              <a:rPr lang="en-US" sz="2000" dirty="0"/>
              <a:t>of the clinical rationale </a:t>
            </a:r>
            <a:r>
              <a:rPr lang="en-US" sz="2000" dirty="0" smtClean="0"/>
              <a:t>for supporting </a:t>
            </a:r>
            <a:r>
              <a:rPr lang="en-US" sz="2000" dirty="0"/>
              <a:t>the </a:t>
            </a:r>
            <a:r>
              <a:rPr lang="en-US" sz="2000" dirty="0" smtClean="0"/>
              <a:t>client’s request </a:t>
            </a:r>
            <a:r>
              <a:rPr lang="en-US" sz="2000" dirty="0"/>
              <a:t>for </a:t>
            </a:r>
            <a:r>
              <a:rPr lang="en-US" sz="2000" dirty="0" smtClean="0"/>
              <a:t>hormone therapy</a:t>
            </a:r>
            <a:r>
              <a:rPr lang="en-US" sz="2000" dirty="0"/>
              <a:t>;</a:t>
            </a:r>
          </a:p>
          <a:p>
            <a:r>
              <a:rPr lang="en-US" sz="2000" dirty="0" smtClean="0"/>
              <a:t>A </a:t>
            </a:r>
            <a:r>
              <a:rPr lang="en-US" sz="2000" dirty="0"/>
              <a:t>statement that </a:t>
            </a:r>
            <a:r>
              <a:rPr lang="en-US" sz="2000" dirty="0" smtClean="0"/>
              <a:t>the patient is capable of making an informed </a:t>
            </a:r>
            <a:r>
              <a:rPr lang="en-US" sz="2000" dirty="0"/>
              <a:t>consent </a:t>
            </a:r>
            <a:r>
              <a:rPr lang="en-US" sz="2000" dirty="0" smtClean="0"/>
              <a:t>;</a:t>
            </a:r>
            <a:endParaRPr lang="en-US" sz="2000" dirty="0"/>
          </a:p>
          <a:p>
            <a:r>
              <a:rPr lang="en-US" sz="2000" dirty="0" smtClean="0"/>
              <a:t>A </a:t>
            </a:r>
            <a:r>
              <a:rPr lang="en-US" sz="2000" dirty="0"/>
              <a:t>statement that the referring health </a:t>
            </a:r>
            <a:r>
              <a:rPr lang="en-US" sz="2000" dirty="0" smtClean="0"/>
              <a:t>professional is </a:t>
            </a:r>
            <a:r>
              <a:rPr lang="en-US" sz="2000" dirty="0"/>
              <a:t>available for coordination </a:t>
            </a:r>
            <a:r>
              <a:rPr lang="en-US" sz="2000" dirty="0" smtClean="0"/>
              <a:t>of care </a:t>
            </a:r>
            <a:r>
              <a:rPr lang="en-US" sz="2000" dirty="0"/>
              <a:t>and welcomes a </a:t>
            </a:r>
            <a:r>
              <a:rPr lang="en-US" sz="2000" dirty="0" smtClean="0"/>
              <a:t>phone </a:t>
            </a:r>
            <a:r>
              <a:rPr lang="en-US" sz="2000" dirty="0"/>
              <a:t>call to </a:t>
            </a:r>
            <a:r>
              <a:rPr lang="en-US" sz="2000" dirty="0" smtClean="0"/>
              <a:t>establish this</a:t>
            </a:r>
            <a:r>
              <a:rPr lang="en-US" sz="1900" dirty="0"/>
              <a:t>.</a:t>
            </a:r>
          </a:p>
        </p:txBody>
      </p:sp>
      <p:sp>
        <p:nvSpPr>
          <p:cNvPr id="3" name="Title 2"/>
          <p:cNvSpPr>
            <a:spLocks noGrp="1"/>
          </p:cNvSpPr>
          <p:nvPr>
            <p:ph type="title"/>
          </p:nvPr>
        </p:nvSpPr>
        <p:spPr>
          <a:xfrm>
            <a:off x="457200" y="152400"/>
            <a:ext cx="8458200" cy="914400"/>
          </a:xfrm>
        </p:spPr>
        <p:txBody>
          <a:bodyPr>
            <a:normAutofit/>
          </a:bodyPr>
          <a:lstStyle/>
          <a:p>
            <a:r>
              <a:rPr lang="en-US" sz="3700" dirty="0" smtClean="0"/>
              <a:t>Components of a referral letter</a:t>
            </a:r>
            <a:endParaRPr lang="en-US" sz="3700" dirty="0"/>
          </a:p>
        </p:txBody>
      </p:sp>
      <p:sp>
        <p:nvSpPr>
          <p:cNvPr id="4" name="TextBox 3"/>
          <p:cNvSpPr txBox="1"/>
          <p:nvPr/>
        </p:nvSpPr>
        <p:spPr>
          <a:xfrm>
            <a:off x="3581400" y="6096000"/>
            <a:ext cx="5562600" cy="923330"/>
          </a:xfrm>
          <a:prstGeom prst="rect">
            <a:avLst/>
          </a:prstGeom>
          <a:noFill/>
        </p:spPr>
        <p:txBody>
          <a:bodyPr wrap="square" rtlCol="0">
            <a:spAutoFit/>
          </a:bodyPr>
          <a:lstStyle/>
          <a:p>
            <a:r>
              <a:rPr lang="en-US" sz="1400" b="1" dirty="0" smtClean="0"/>
              <a:t>Standards </a:t>
            </a:r>
            <a:r>
              <a:rPr lang="en-US" sz="1400" b="1" dirty="0"/>
              <a:t>of Care for the Health of Transsexual,</a:t>
            </a:r>
          </a:p>
          <a:p>
            <a:r>
              <a:rPr lang="en-US" sz="1400" b="1" dirty="0"/>
              <a:t>Transgender, and Gender-Nonconforming People, Version </a:t>
            </a:r>
            <a:r>
              <a:rPr lang="en-US" sz="1400" b="1" dirty="0" smtClean="0"/>
              <a:t>7,</a:t>
            </a:r>
          </a:p>
          <a:p>
            <a:r>
              <a:rPr lang="en-US" sz="1400" b="1" dirty="0"/>
              <a:t> </a:t>
            </a:r>
            <a:r>
              <a:rPr lang="en-US" sz="1400" b="1" dirty="0" smtClean="0"/>
              <a:t>        </a:t>
            </a:r>
            <a:r>
              <a:rPr lang="en-US" sz="1200" i="1" dirty="0" smtClean="0"/>
              <a:t>International </a:t>
            </a:r>
            <a:r>
              <a:rPr lang="en-US" sz="1200" i="1" dirty="0"/>
              <a:t>Journal of Transgenderism</a:t>
            </a:r>
            <a:r>
              <a:rPr lang="en-US" sz="1200" dirty="0"/>
              <a:t>, 13:165–232, 2011</a:t>
            </a:r>
          </a:p>
          <a:p>
            <a:endParaRPr lang="en-US" sz="1200" dirty="0"/>
          </a:p>
        </p:txBody>
      </p:sp>
    </p:spTree>
    <p:extLst>
      <p:ext uri="{BB962C8B-B14F-4D97-AF65-F5344CB8AC3E}">
        <p14:creationId xmlns:p14="http://schemas.microsoft.com/office/powerpoint/2010/main" val="2192215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9067800" cy="5224272"/>
          </a:xfrm>
        </p:spPr>
        <p:txBody>
          <a:bodyPr>
            <a:normAutofit fontScale="77500" lnSpcReduction="20000"/>
          </a:bodyPr>
          <a:lstStyle/>
          <a:p>
            <a:pPr marL="109728" indent="0">
              <a:buNone/>
            </a:pPr>
            <a:r>
              <a:rPr lang="en-US" sz="1000" dirty="0"/>
              <a:t> </a:t>
            </a:r>
            <a:endParaRPr lang="en-US" sz="1000" dirty="0" smtClean="0"/>
          </a:p>
          <a:p>
            <a:pPr lvl="0"/>
            <a:r>
              <a:rPr lang="en-US" dirty="0" smtClean="0"/>
              <a:t>Perform initial evaluation: discussion of physical transition goals, health history, physical examination, risk assessment, and relevant lab tests.</a:t>
            </a:r>
            <a:r>
              <a:rPr lang="en-US" dirty="0"/>
              <a:t> </a:t>
            </a:r>
          </a:p>
          <a:p>
            <a:pPr lvl="0"/>
            <a:r>
              <a:rPr lang="en-US" dirty="0"/>
              <a:t>Discuss </a:t>
            </a:r>
            <a:r>
              <a:rPr lang="en-US" dirty="0" smtClean="0"/>
              <a:t>expected </a:t>
            </a:r>
            <a:r>
              <a:rPr lang="en-US" dirty="0"/>
              <a:t>effects of feminizing/masculinizing medications and the possible adverse health </a:t>
            </a:r>
            <a:r>
              <a:rPr lang="en-US" dirty="0" smtClean="0"/>
              <a:t>effects, including reduction </a:t>
            </a:r>
            <a:r>
              <a:rPr lang="en-US" dirty="0"/>
              <a:t>in </a:t>
            </a:r>
            <a:r>
              <a:rPr lang="en-US" dirty="0" smtClean="0"/>
              <a:t>fertility</a:t>
            </a:r>
          </a:p>
          <a:p>
            <a:pPr lvl="0"/>
            <a:r>
              <a:rPr lang="en-US" dirty="0" smtClean="0"/>
              <a:t>Confirm the </a:t>
            </a:r>
            <a:r>
              <a:rPr lang="en-US" dirty="0"/>
              <a:t>capacity to understand </a:t>
            </a:r>
            <a:r>
              <a:rPr lang="en-US" dirty="0" smtClean="0"/>
              <a:t>risks, benefits </a:t>
            </a:r>
            <a:r>
              <a:rPr lang="en-US" dirty="0"/>
              <a:t>of </a:t>
            </a:r>
            <a:r>
              <a:rPr lang="en-US" dirty="0" smtClean="0"/>
              <a:t>treatment: capable </a:t>
            </a:r>
            <a:r>
              <a:rPr lang="en-US" dirty="0"/>
              <a:t>of making an informed decision </a:t>
            </a:r>
            <a:endParaRPr lang="en-US" dirty="0" smtClean="0"/>
          </a:p>
          <a:p>
            <a:pPr lvl="0"/>
            <a:r>
              <a:rPr lang="en-US" dirty="0" smtClean="0"/>
              <a:t>Provide </a:t>
            </a:r>
            <a:r>
              <a:rPr lang="en-US" dirty="0"/>
              <a:t>ongoing medical </a:t>
            </a:r>
            <a:r>
              <a:rPr lang="en-US" dirty="0" smtClean="0"/>
              <a:t>monitoring:  regular </a:t>
            </a:r>
            <a:r>
              <a:rPr lang="en-US" dirty="0"/>
              <a:t>physical and laboratory examination to monitor hormone effectiveness and side effects</a:t>
            </a:r>
            <a:r>
              <a:rPr lang="en-US" dirty="0" smtClean="0"/>
              <a:t>.</a:t>
            </a:r>
            <a:endParaRPr lang="en-US" dirty="0"/>
          </a:p>
          <a:p>
            <a:pPr lvl="0"/>
            <a:r>
              <a:rPr lang="en-US" dirty="0"/>
              <a:t>Communicate as needed with a patient’s primary care provider, mental health professional, and surgeon</a:t>
            </a:r>
            <a:r>
              <a:rPr lang="en-US" dirty="0" smtClean="0"/>
              <a:t>.</a:t>
            </a:r>
            <a:endParaRPr lang="en-US" dirty="0"/>
          </a:p>
          <a:p>
            <a:pPr lvl="0"/>
            <a:r>
              <a:rPr lang="en-US" dirty="0"/>
              <a:t>If needed, provide patients with a brief written statement indicating that they are under medical supervision and care that </a:t>
            </a:r>
            <a:endParaRPr lang="en-US" dirty="0" smtClean="0"/>
          </a:p>
          <a:p>
            <a:pPr marL="109728" lvl="0" indent="0">
              <a:buNone/>
            </a:pPr>
            <a:r>
              <a:rPr lang="en-US" dirty="0"/>
              <a:t> </a:t>
            </a:r>
            <a:r>
              <a:rPr lang="en-US" dirty="0" smtClean="0"/>
              <a:t>        includes </a:t>
            </a:r>
            <a:r>
              <a:rPr lang="en-US" dirty="0"/>
              <a:t>feminizing/masculinizing hormone therapy. </a:t>
            </a:r>
          </a:p>
        </p:txBody>
      </p:sp>
      <p:sp>
        <p:nvSpPr>
          <p:cNvPr id="3" name="Title 2"/>
          <p:cNvSpPr>
            <a:spLocks noGrp="1"/>
          </p:cNvSpPr>
          <p:nvPr>
            <p:ph type="title"/>
          </p:nvPr>
        </p:nvSpPr>
        <p:spPr/>
        <p:txBody>
          <a:bodyPr>
            <a:normAutofit fontScale="90000"/>
          </a:bodyPr>
          <a:lstStyle/>
          <a:p>
            <a:r>
              <a:rPr lang="en-US" dirty="0"/>
              <a:t/>
            </a:r>
            <a:br>
              <a:rPr lang="en-US" dirty="0"/>
            </a:br>
            <a:r>
              <a:rPr lang="en-US" dirty="0"/>
              <a:t>Responsibilities of Hormone-Prescribing </a:t>
            </a:r>
            <a:r>
              <a:rPr lang="en-US" dirty="0" smtClean="0"/>
              <a:t>Health Care Providers</a:t>
            </a:r>
            <a:r>
              <a:rPr lang="en-US" dirty="0"/>
              <a:t/>
            </a:r>
            <a:br>
              <a:rPr lang="en-US" dirty="0"/>
            </a:br>
            <a:endParaRPr lang="en-US" dirty="0"/>
          </a:p>
        </p:txBody>
      </p:sp>
      <p:sp>
        <p:nvSpPr>
          <p:cNvPr id="4" name="TextBox 3"/>
          <p:cNvSpPr txBox="1"/>
          <p:nvPr/>
        </p:nvSpPr>
        <p:spPr>
          <a:xfrm>
            <a:off x="3581400" y="6096000"/>
            <a:ext cx="5562600" cy="923330"/>
          </a:xfrm>
          <a:prstGeom prst="rect">
            <a:avLst/>
          </a:prstGeom>
          <a:noFill/>
        </p:spPr>
        <p:txBody>
          <a:bodyPr wrap="square" rtlCol="0">
            <a:spAutoFit/>
          </a:bodyPr>
          <a:lstStyle/>
          <a:p>
            <a:r>
              <a:rPr lang="en-US" sz="1400" b="1" dirty="0" smtClean="0"/>
              <a:t>Standards </a:t>
            </a:r>
            <a:r>
              <a:rPr lang="en-US" sz="1400" b="1" dirty="0"/>
              <a:t>of Care for the Health of Transsexual,</a:t>
            </a:r>
          </a:p>
          <a:p>
            <a:r>
              <a:rPr lang="en-US" sz="1400" b="1" dirty="0"/>
              <a:t>Transgender, and Gender-Nonconforming People, Version </a:t>
            </a:r>
            <a:r>
              <a:rPr lang="en-US" sz="1400" b="1" dirty="0" smtClean="0"/>
              <a:t>7,</a:t>
            </a:r>
          </a:p>
          <a:p>
            <a:r>
              <a:rPr lang="en-US" sz="1400" b="1" dirty="0"/>
              <a:t> </a:t>
            </a:r>
            <a:r>
              <a:rPr lang="en-US" sz="1400" b="1" dirty="0" smtClean="0"/>
              <a:t>        </a:t>
            </a:r>
            <a:r>
              <a:rPr lang="en-US" sz="1200" i="1" dirty="0" smtClean="0"/>
              <a:t>International </a:t>
            </a:r>
            <a:r>
              <a:rPr lang="en-US" sz="1200" i="1" dirty="0"/>
              <a:t>Journal of Transgenderism</a:t>
            </a:r>
            <a:r>
              <a:rPr lang="en-US" sz="1200" dirty="0"/>
              <a:t>, 13:165–232, 2011</a:t>
            </a:r>
          </a:p>
          <a:p>
            <a:endParaRPr lang="en-US" sz="1200" dirty="0"/>
          </a:p>
        </p:txBody>
      </p:sp>
    </p:spTree>
    <p:extLst>
      <p:ext uri="{BB962C8B-B14F-4D97-AF65-F5344CB8AC3E}">
        <p14:creationId xmlns:p14="http://schemas.microsoft.com/office/powerpoint/2010/main" val="3545176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92500" lnSpcReduction="10000"/>
          </a:bodyPr>
          <a:lstStyle/>
          <a:p>
            <a:r>
              <a:rPr lang="en-US" dirty="0" smtClean="0"/>
              <a:t>Many have been waiting “all their life” to start cross hormone therapy</a:t>
            </a:r>
          </a:p>
          <a:p>
            <a:r>
              <a:rPr lang="en-US" dirty="0" smtClean="0"/>
              <a:t>It’s a visit filled with anxiety, anticipation, fear that cross-hormones will be denied, and many, many questions</a:t>
            </a:r>
          </a:p>
          <a:p>
            <a:r>
              <a:rPr lang="en-US" dirty="0" smtClean="0"/>
              <a:t>Most patients have read extensively via the Internet; it’s important not to assume that they are fully informed.  It’s also important that you don’t talk “down” to them</a:t>
            </a:r>
          </a:p>
          <a:p>
            <a:r>
              <a:rPr lang="en-US" dirty="0" smtClean="0"/>
              <a:t>A significant number will not have slept well the night before</a:t>
            </a:r>
          </a:p>
          <a:p>
            <a:r>
              <a:rPr lang="en-US" dirty="0" smtClean="0"/>
              <a:t>The presence of a SOFFA is often helpful</a:t>
            </a:r>
            <a:endParaRPr lang="en-US" dirty="0"/>
          </a:p>
        </p:txBody>
      </p:sp>
      <p:sp>
        <p:nvSpPr>
          <p:cNvPr id="3" name="Title 2"/>
          <p:cNvSpPr>
            <a:spLocks noGrp="1"/>
          </p:cNvSpPr>
          <p:nvPr>
            <p:ph type="title"/>
          </p:nvPr>
        </p:nvSpPr>
        <p:spPr/>
        <p:txBody>
          <a:bodyPr/>
          <a:lstStyle/>
          <a:p>
            <a:r>
              <a:rPr lang="en-US" dirty="0" smtClean="0"/>
              <a:t>The first visit</a:t>
            </a:r>
            <a:endParaRPr lang="en-US" dirty="0"/>
          </a:p>
        </p:txBody>
      </p:sp>
    </p:spTree>
    <p:extLst>
      <p:ext uri="{BB962C8B-B14F-4D97-AF65-F5344CB8AC3E}">
        <p14:creationId xmlns:p14="http://schemas.microsoft.com/office/powerpoint/2010/main" val="2011588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rmAutofit fontScale="92500" lnSpcReduction="10000"/>
          </a:bodyPr>
          <a:lstStyle/>
          <a:p>
            <a:r>
              <a:rPr lang="en-US" dirty="0" smtClean="0"/>
              <a:t>Useful material to bring along:</a:t>
            </a:r>
          </a:p>
          <a:p>
            <a:pPr lvl="1"/>
            <a:r>
              <a:rPr lang="en-US" dirty="0"/>
              <a:t>Letter from a therapist</a:t>
            </a:r>
          </a:p>
          <a:p>
            <a:pPr lvl="1"/>
            <a:r>
              <a:rPr lang="en-US" dirty="0"/>
              <a:t>Prior medical records</a:t>
            </a:r>
          </a:p>
          <a:p>
            <a:pPr lvl="1"/>
            <a:r>
              <a:rPr lang="en-US" dirty="0"/>
              <a:t>Insurance information (especially for ordering labs</a:t>
            </a:r>
            <a:r>
              <a:rPr lang="en-US" dirty="0" smtClean="0"/>
              <a:t>)</a:t>
            </a:r>
          </a:p>
          <a:p>
            <a:r>
              <a:rPr lang="en-US" dirty="0" smtClean="0"/>
              <a:t>Patients, if they ask, may be encouraged to dress in any way that they feel comfortable</a:t>
            </a:r>
          </a:p>
          <a:p>
            <a:r>
              <a:rPr lang="en-US" dirty="0" smtClean="0"/>
              <a:t>Block off about 90 to 120 minutes</a:t>
            </a:r>
          </a:p>
          <a:p>
            <a:r>
              <a:rPr lang="en-US" dirty="0"/>
              <a:t>Informed Consent</a:t>
            </a:r>
          </a:p>
          <a:p>
            <a:pPr lvl="1"/>
            <a:r>
              <a:rPr lang="en-US" dirty="0" smtClean="0"/>
              <a:t>Cross-hormone therapy </a:t>
            </a:r>
            <a:r>
              <a:rPr lang="en-US" dirty="0"/>
              <a:t>should be provided only to those who are legally able to provide informed consent. </a:t>
            </a:r>
            <a:endParaRPr lang="en-US" dirty="0" smtClean="0"/>
          </a:p>
          <a:p>
            <a:pPr lvl="1"/>
            <a:r>
              <a:rPr lang="en-US" dirty="0" smtClean="0"/>
              <a:t>Providers </a:t>
            </a:r>
            <a:r>
              <a:rPr lang="en-US" dirty="0"/>
              <a:t>should document in the medical record that comprehensive information has been provided and understood about all relevant aspects of the hormone therapy, including both possible benefits and risks </a:t>
            </a:r>
            <a:r>
              <a:rPr lang="en-US" dirty="0" smtClean="0"/>
              <a:t>and</a:t>
            </a:r>
          </a:p>
          <a:p>
            <a:pPr marL="393192" lvl="1" indent="0">
              <a:buNone/>
            </a:pPr>
            <a:r>
              <a:rPr lang="en-US" dirty="0" smtClean="0"/>
              <a:t>                the </a:t>
            </a:r>
            <a:r>
              <a:rPr lang="en-US" dirty="0"/>
              <a:t>impact on reproductive capacity.</a:t>
            </a:r>
            <a:endParaRPr lang="en-US" dirty="0" smtClean="0"/>
          </a:p>
        </p:txBody>
      </p:sp>
      <p:sp>
        <p:nvSpPr>
          <p:cNvPr id="3" name="Title 2"/>
          <p:cNvSpPr>
            <a:spLocks noGrp="1"/>
          </p:cNvSpPr>
          <p:nvPr>
            <p:ph type="title"/>
          </p:nvPr>
        </p:nvSpPr>
        <p:spPr/>
        <p:txBody>
          <a:bodyPr/>
          <a:lstStyle/>
          <a:p>
            <a:r>
              <a:rPr lang="en-US" dirty="0" smtClean="0"/>
              <a:t>The first visit</a:t>
            </a:r>
            <a:endParaRPr lang="en-US" dirty="0"/>
          </a:p>
        </p:txBody>
      </p:sp>
    </p:spTree>
    <p:extLst>
      <p:ext uri="{BB962C8B-B14F-4D97-AF65-F5344CB8AC3E}">
        <p14:creationId xmlns:p14="http://schemas.microsoft.com/office/powerpoint/2010/main" val="271357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3999"/>
            <a:ext cx="4648200" cy="4525963"/>
          </a:xfrm>
        </p:spPr>
        <p:txBody>
          <a:bodyPr>
            <a:normAutofit fontScale="92500" lnSpcReduction="20000"/>
          </a:bodyPr>
          <a:lstStyle/>
          <a:p>
            <a:r>
              <a:rPr lang="en-US" sz="2800" dirty="0" smtClean="0"/>
              <a:t>History</a:t>
            </a:r>
          </a:p>
          <a:p>
            <a:pPr lvl="1"/>
            <a:r>
              <a:rPr lang="en-US" sz="2800" dirty="0" smtClean="0"/>
              <a:t>Gender identity</a:t>
            </a:r>
          </a:p>
          <a:p>
            <a:pPr lvl="1"/>
            <a:r>
              <a:rPr lang="en-US" sz="2800" dirty="0" smtClean="0"/>
              <a:t>Duration of dysphoria</a:t>
            </a:r>
          </a:p>
          <a:p>
            <a:pPr lvl="1"/>
            <a:r>
              <a:rPr lang="en-US" sz="2800" dirty="0" smtClean="0"/>
              <a:t>Puberty</a:t>
            </a:r>
          </a:p>
          <a:p>
            <a:pPr lvl="1"/>
            <a:r>
              <a:rPr lang="en-US" sz="2800" dirty="0" smtClean="0"/>
              <a:t>Cross-dressing activities</a:t>
            </a:r>
          </a:p>
          <a:p>
            <a:pPr lvl="1"/>
            <a:r>
              <a:rPr lang="en-US" sz="2800" dirty="0" smtClean="0"/>
              <a:t>Prior evaluations, treatment</a:t>
            </a:r>
          </a:p>
          <a:p>
            <a:pPr lvl="1"/>
            <a:r>
              <a:rPr lang="en-US" sz="2800" dirty="0" smtClean="0"/>
              <a:t>Psychotherapist</a:t>
            </a:r>
          </a:p>
          <a:p>
            <a:pPr lvl="2"/>
            <a:r>
              <a:rPr lang="en-US" sz="2600" dirty="0" smtClean="0"/>
              <a:t>Letter from therapist</a:t>
            </a:r>
          </a:p>
          <a:p>
            <a:pPr lvl="1"/>
            <a:r>
              <a:rPr lang="en-US" sz="2800" dirty="0" smtClean="0"/>
              <a:t>Real-life test (no longer a requirement, but it’s useful history)</a:t>
            </a:r>
          </a:p>
          <a:p>
            <a:pPr lvl="1"/>
            <a:endParaRPr lang="en-US" dirty="0" smtClean="0"/>
          </a:p>
        </p:txBody>
      </p:sp>
      <p:sp>
        <p:nvSpPr>
          <p:cNvPr id="3" name="Title 2"/>
          <p:cNvSpPr>
            <a:spLocks noGrp="1"/>
          </p:cNvSpPr>
          <p:nvPr>
            <p:ph type="title"/>
          </p:nvPr>
        </p:nvSpPr>
        <p:spPr>
          <a:xfrm>
            <a:off x="88900" y="228600"/>
            <a:ext cx="8915400" cy="1143000"/>
          </a:xfrm>
        </p:spPr>
        <p:txBody>
          <a:bodyPr>
            <a:noAutofit/>
          </a:bodyPr>
          <a:lstStyle/>
          <a:p>
            <a:r>
              <a:rPr lang="en-US" sz="3900" dirty="0" smtClean="0"/>
              <a:t>Medical evaluation of transgender patients</a:t>
            </a:r>
            <a:endParaRPr lang="en-US" sz="3900" dirty="0"/>
          </a:p>
        </p:txBody>
      </p:sp>
      <p:sp>
        <p:nvSpPr>
          <p:cNvPr id="4" name="Content Placeholder 1"/>
          <p:cNvSpPr txBox="1">
            <a:spLocks/>
          </p:cNvSpPr>
          <p:nvPr/>
        </p:nvSpPr>
        <p:spPr>
          <a:xfrm>
            <a:off x="5016500" y="1676400"/>
            <a:ext cx="39624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r>
              <a:rPr lang="en-US" sz="2600" dirty="0" smtClean="0"/>
              <a:t>Prior hormone therapy</a:t>
            </a:r>
          </a:p>
          <a:p>
            <a:pPr lvl="1"/>
            <a:r>
              <a:rPr lang="en-US" sz="2600" dirty="0" smtClean="0"/>
              <a:t>Immunizations</a:t>
            </a:r>
          </a:p>
          <a:p>
            <a:pPr lvl="1"/>
            <a:r>
              <a:rPr lang="en-US" sz="2600" dirty="0" smtClean="0"/>
              <a:t>Any concerns that they may be intersexed</a:t>
            </a:r>
          </a:p>
          <a:p>
            <a:pPr lvl="1"/>
            <a:r>
              <a:rPr lang="en-US" sz="2600" dirty="0" smtClean="0"/>
              <a:t>Current medications</a:t>
            </a:r>
          </a:p>
          <a:p>
            <a:pPr lvl="1"/>
            <a:r>
              <a:rPr lang="en-US" sz="2600" dirty="0" smtClean="0"/>
              <a:t>Past and current medical problems</a:t>
            </a:r>
          </a:p>
          <a:p>
            <a:pPr lvl="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Family history</a:t>
            </a:r>
          </a:p>
          <a:p>
            <a:pPr lvl="1"/>
            <a:r>
              <a:rPr lang="en-US" sz="2800" dirty="0" smtClean="0"/>
              <a:t>Clotting disorders</a:t>
            </a:r>
          </a:p>
          <a:p>
            <a:pPr lvl="1"/>
            <a:r>
              <a:rPr lang="en-US" sz="2800" dirty="0" smtClean="0"/>
              <a:t>Cardiovascular disease</a:t>
            </a:r>
          </a:p>
          <a:p>
            <a:pPr lvl="1"/>
            <a:r>
              <a:rPr lang="en-US" sz="2800" dirty="0" smtClean="0"/>
              <a:t>Hypertension 	</a:t>
            </a:r>
          </a:p>
          <a:p>
            <a:pPr lvl="1"/>
            <a:r>
              <a:rPr lang="en-US" sz="2800" dirty="0" smtClean="0"/>
              <a:t>Diabetes</a:t>
            </a:r>
          </a:p>
          <a:p>
            <a:pPr lvl="1"/>
            <a:r>
              <a:rPr lang="en-US" sz="2800" dirty="0" smtClean="0"/>
              <a:t>Mental illness 	</a:t>
            </a:r>
          </a:p>
          <a:p>
            <a:pPr lvl="1"/>
            <a:r>
              <a:rPr lang="en-US" sz="2800" dirty="0" smtClean="0"/>
              <a:t>Breast cancer</a:t>
            </a:r>
          </a:p>
          <a:p>
            <a:pPr lvl="2"/>
            <a:r>
              <a:rPr lang="en-US" sz="2600" dirty="0" smtClean="0"/>
              <a:t>BRCA1 and BRCA2 gene mutations</a:t>
            </a:r>
          </a:p>
          <a:p>
            <a:pPr lvl="1"/>
            <a:r>
              <a:rPr lang="en-US" sz="2800" dirty="0" smtClean="0"/>
              <a:t>Colon cancer </a:t>
            </a:r>
          </a:p>
          <a:p>
            <a:pPr lvl="1"/>
            <a:r>
              <a:rPr lang="en-US" sz="2800" dirty="0" smtClean="0"/>
              <a:t>Prostate cancer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Medical evaluation of transgender patients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4525963"/>
          </a:xfrm>
        </p:spPr>
        <p:txBody>
          <a:bodyPr>
            <a:normAutofit fontScale="92500" lnSpcReduction="10000"/>
          </a:bodyPr>
          <a:lstStyle/>
          <a:p>
            <a:r>
              <a:rPr lang="en-US" dirty="0" smtClean="0"/>
              <a:t>Prior chromosome testing </a:t>
            </a:r>
            <a:r>
              <a:rPr lang="en-US" sz="2400" dirty="0" smtClean="0"/>
              <a:t>(optional, sometimes desired)</a:t>
            </a:r>
          </a:p>
          <a:p>
            <a:r>
              <a:rPr lang="en-US" dirty="0" smtClean="0"/>
              <a:t>Sexual orientation	</a:t>
            </a:r>
          </a:p>
          <a:p>
            <a:r>
              <a:rPr lang="en-US" dirty="0" smtClean="0"/>
              <a:t>Sexually active</a:t>
            </a:r>
          </a:p>
          <a:p>
            <a:r>
              <a:rPr lang="en-US" dirty="0" smtClean="0"/>
              <a:t>Sexual function	</a:t>
            </a:r>
          </a:p>
          <a:p>
            <a:r>
              <a:rPr lang="en-US" dirty="0" smtClean="0"/>
              <a:t>Risk behaviors </a:t>
            </a:r>
          </a:p>
          <a:p>
            <a:r>
              <a:rPr lang="en-US" dirty="0" smtClean="0"/>
              <a:t>Prior HIV testing</a:t>
            </a:r>
          </a:p>
          <a:p>
            <a:r>
              <a:rPr lang="en-US" dirty="0" smtClean="0"/>
              <a:t>Occupation</a:t>
            </a:r>
          </a:p>
          <a:p>
            <a:r>
              <a:rPr lang="en-US" dirty="0" smtClean="0"/>
              <a:t>Living situation</a:t>
            </a:r>
          </a:p>
          <a:p>
            <a:r>
              <a:rPr lang="en-US" dirty="0" smtClean="0"/>
              <a:t>Social supports </a:t>
            </a:r>
          </a:p>
          <a:p>
            <a:r>
              <a:rPr lang="en-US" dirty="0" smtClean="0"/>
              <a:t>Psychosocial pressures </a:t>
            </a:r>
          </a:p>
          <a:p>
            <a:r>
              <a:rPr lang="en-US" dirty="0" smtClean="0"/>
              <a:t>Financial concerns</a:t>
            </a:r>
          </a:p>
          <a:p>
            <a:endParaRPr lang="en-US" dirty="0"/>
          </a:p>
        </p:txBody>
      </p:sp>
      <p:sp>
        <p:nvSpPr>
          <p:cNvPr id="3" name="Title 2"/>
          <p:cNvSpPr>
            <a:spLocks noGrp="1"/>
          </p:cNvSpPr>
          <p:nvPr>
            <p:ph type="title"/>
          </p:nvPr>
        </p:nvSpPr>
        <p:spPr/>
        <p:txBody>
          <a:bodyPr>
            <a:normAutofit fontScale="90000"/>
          </a:bodyPr>
          <a:lstStyle/>
          <a:p>
            <a:r>
              <a:rPr lang="en-US" dirty="0" smtClean="0"/>
              <a:t>Medical evaluation of transgender patients</a:t>
            </a:r>
            <a:endParaRPr lang="en-US" dirty="0"/>
          </a:p>
        </p:txBody>
      </p:sp>
      <p:pic>
        <p:nvPicPr>
          <p:cNvPr id="1026" name="Picture 2" descr="Figure 1: G-banded karyotype showing 47,XXY chromosomal complement (Klinefelter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577641"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76400"/>
            <a:ext cx="8614163" cy="4525963"/>
          </a:xfrm>
        </p:spPr>
        <p:txBody>
          <a:bodyPr>
            <a:normAutofit fontScale="25000" lnSpcReduction="20000"/>
          </a:bodyPr>
          <a:lstStyle/>
          <a:p>
            <a:r>
              <a:rPr lang="en-US" sz="10800" b="1" dirty="0" smtClean="0"/>
              <a:t>Obstacles to Compliance</a:t>
            </a:r>
          </a:p>
          <a:p>
            <a:pPr marL="109728" indent="0">
              <a:buNone/>
            </a:pPr>
            <a:endParaRPr lang="en-US" sz="6000" b="1" dirty="0" smtClean="0"/>
          </a:p>
          <a:p>
            <a:pPr lvl="1"/>
            <a:r>
              <a:rPr lang="en-US" sz="10000" dirty="0" smtClean="0"/>
              <a:t>Tobacco</a:t>
            </a:r>
          </a:p>
          <a:p>
            <a:pPr lvl="1"/>
            <a:r>
              <a:rPr lang="en-US" sz="10000" dirty="0" smtClean="0"/>
              <a:t>Alcohol</a:t>
            </a:r>
          </a:p>
          <a:p>
            <a:pPr lvl="1"/>
            <a:r>
              <a:rPr lang="en-US" sz="10000" dirty="0" smtClean="0"/>
              <a:t>Substance abuse</a:t>
            </a:r>
          </a:p>
          <a:p>
            <a:pPr lvl="1"/>
            <a:r>
              <a:rPr lang="en-US" sz="10000" dirty="0"/>
              <a:t>Discrimination, </a:t>
            </a:r>
            <a:r>
              <a:rPr lang="en-US" sz="10000" dirty="0" smtClean="0"/>
              <a:t>abuse</a:t>
            </a:r>
          </a:p>
          <a:p>
            <a:pPr lvl="1"/>
            <a:r>
              <a:rPr lang="en-US" sz="10000" dirty="0" smtClean="0"/>
              <a:t>Financial </a:t>
            </a:r>
            <a:r>
              <a:rPr lang="en-US" sz="10000" dirty="0"/>
              <a:t>stability</a:t>
            </a:r>
          </a:p>
          <a:p>
            <a:pPr lvl="1"/>
            <a:r>
              <a:rPr lang="en-US" sz="10000" dirty="0" smtClean="0"/>
              <a:t>Homelessness</a:t>
            </a:r>
            <a:endParaRPr lang="en-US" sz="10000" dirty="0"/>
          </a:p>
          <a:p>
            <a:pPr lvl="1"/>
            <a:r>
              <a:rPr lang="en-US" sz="10000" dirty="0"/>
              <a:t>Past and current medical problems</a:t>
            </a:r>
          </a:p>
          <a:p>
            <a:pPr lvl="1"/>
            <a:r>
              <a:rPr lang="en-US" sz="10000" dirty="0" smtClean="0"/>
              <a:t>Criminal history, uncontrolled anger</a:t>
            </a:r>
          </a:p>
          <a:p>
            <a:pPr lvl="1"/>
            <a:r>
              <a:rPr lang="en-US" sz="10000" dirty="0" smtClean="0"/>
              <a:t>Past and current psychiatric problems, independent of gender dysphoria</a:t>
            </a:r>
          </a:p>
          <a:p>
            <a:pPr lvl="1"/>
            <a:r>
              <a:rPr lang="en-US" sz="10000" dirty="0" smtClean="0"/>
              <a:t>Prior history of suicidal or violent ideation</a:t>
            </a:r>
          </a:p>
          <a:p>
            <a:endParaRPr lang="en-US" dirty="0"/>
          </a:p>
        </p:txBody>
      </p:sp>
      <p:sp>
        <p:nvSpPr>
          <p:cNvPr id="3" name="Title 2"/>
          <p:cNvSpPr>
            <a:spLocks noGrp="1"/>
          </p:cNvSpPr>
          <p:nvPr>
            <p:ph type="title"/>
          </p:nvPr>
        </p:nvSpPr>
        <p:spPr/>
        <p:txBody>
          <a:bodyPr>
            <a:normAutofit fontScale="90000"/>
          </a:bodyPr>
          <a:lstStyle/>
          <a:p>
            <a:r>
              <a:rPr lang="en-US" dirty="0" smtClean="0"/>
              <a:t>Medical evaluation of transgender patients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193" y="838200"/>
            <a:ext cx="3385070"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illiamsinstitute.law.ucla.edu/wp-content/uploads/bully-pic1-330x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0"/>
            <a:ext cx="4133587"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Grp="1" noChangeArrowheads="1"/>
          </p:cNvSpPr>
          <p:nvPr>
            <p:ph type="title"/>
          </p:nvPr>
        </p:nvSpPr>
        <p:spPr>
          <a:xfrm>
            <a:off x="381000" y="304800"/>
            <a:ext cx="5410200" cy="1143000"/>
          </a:xfrm>
        </p:spPr>
        <p:txBody>
          <a:bodyPr>
            <a:normAutofit fontScale="90000"/>
          </a:bodyPr>
          <a:lstStyle/>
          <a:p>
            <a:pPr eaLnBrk="1" fontAlgn="auto" hangingPunct="1">
              <a:spcAft>
                <a:spcPts val="0"/>
              </a:spcAft>
              <a:defRPr/>
            </a:pPr>
            <a:r>
              <a:rPr lang="en-US" dirty="0" smtClean="0"/>
              <a:t>Weighing Reproductive Options</a:t>
            </a:r>
            <a:endParaRPr lang="en-US" dirty="0"/>
          </a:p>
        </p:txBody>
      </p:sp>
      <p:sp>
        <p:nvSpPr>
          <p:cNvPr id="40963" name="Rectangle 3"/>
          <p:cNvSpPr>
            <a:spLocks noGrp="1" noChangeArrowheads="1"/>
          </p:cNvSpPr>
          <p:nvPr>
            <p:ph type="body" idx="1"/>
          </p:nvPr>
        </p:nvSpPr>
        <p:spPr>
          <a:xfrm>
            <a:off x="34925" y="1752600"/>
            <a:ext cx="9109075" cy="1752600"/>
          </a:xfrm>
        </p:spPr>
        <p:txBody>
          <a:bodyPr>
            <a:normAutofit fontScale="85000" lnSpcReduction="10000"/>
          </a:bodyPr>
          <a:lstStyle/>
          <a:p>
            <a:pPr eaLnBrk="1" hangingPunct="1"/>
            <a:r>
              <a:rPr lang="en-US" sz="3200" dirty="0" smtClean="0"/>
              <a:t>To give opportunity to </a:t>
            </a:r>
          </a:p>
          <a:p>
            <a:pPr marL="109728" indent="0" eaLnBrk="1" hangingPunct="1">
              <a:buNone/>
            </a:pPr>
            <a:r>
              <a:rPr lang="en-US" sz="3200" dirty="0" smtClean="0"/>
              <a:t>   obtain children who are </a:t>
            </a:r>
          </a:p>
          <a:p>
            <a:pPr marL="109728" indent="0" eaLnBrk="1" hangingPunct="1">
              <a:buNone/>
            </a:pPr>
            <a:r>
              <a:rPr lang="en-US" sz="3200" dirty="0" smtClean="0"/>
              <a:t>   genetically “their own”</a:t>
            </a:r>
          </a:p>
          <a:p>
            <a:pPr eaLnBrk="1" hangingPunct="1"/>
            <a:r>
              <a:rPr lang="en-US" sz="3200" dirty="0" smtClean="0"/>
              <a:t>Sperm banking, egg harvesting, embryo banking</a:t>
            </a:r>
          </a:p>
        </p:txBody>
      </p:sp>
      <p:sp>
        <p:nvSpPr>
          <p:cNvPr id="40964" name="Text Box 4"/>
          <p:cNvSpPr txBox="1">
            <a:spLocks noChangeArrowheads="1"/>
          </p:cNvSpPr>
          <p:nvPr/>
        </p:nvSpPr>
        <p:spPr bwMode="auto">
          <a:xfrm>
            <a:off x="6248400" y="3733800"/>
            <a:ext cx="27035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Lucida Sans Unicode" pitchFamily="34" charset="0"/>
              </a:rPr>
              <a:t>Gender reassignment and assisted reproduction, </a:t>
            </a:r>
            <a:r>
              <a:rPr lang="en-US" i="1">
                <a:latin typeface="Lucida Sans Unicode" pitchFamily="34" charset="0"/>
              </a:rPr>
              <a:t>Human Reproduction</a:t>
            </a:r>
            <a:r>
              <a:rPr lang="en-US">
                <a:latin typeface="Lucida Sans Unicode" pitchFamily="34" charset="0"/>
              </a:rPr>
              <a:t> </a:t>
            </a:r>
            <a:r>
              <a:rPr lang="en-US" b="1">
                <a:latin typeface="Lucida Sans Unicode" pitchFamily="34" charset="0"/>
              </a:rPr>
              <a:t>16:  </a:t>
            </a:r>
            <a:r>
              <a:rPr lang="en-US">
                <a:latin typeface="Lucida Sans Unicode" pitchFamily="34" charset="0"/>
              </a:rPr>
              <a:t>612-614 (2001)</a:t>
            </a:r>
          </a:p>
        </p:txBody>
      </p:sp>
      <p:pic>
        <p:nvPicPr>
          <p:cNvPr id="40965" name="Picture 6" descr="ea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0"/>
            <a:ext cx="3203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http://static.oprah.com/images/tows/201009/20100908-real-modern-family-6-64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408363"/>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8024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p:txBody>
          <a:bodyPr>
            <a:normAutofit fontScale="90000"/>
          </a:bodyPr>
          <a:lstStyle/>
          <a:p>
            <a:r>
              <a:rPr lang="en-US" dirty="0"/>
              <a:t>Actions of feminizing hormones</a:t>
            </a:r>
          </a:p>
        </p:txBody>
      </p:sp>
      <p:sp>
        <p:nvSpPr>
          <p:cNvPr id="122883" name="Rectangle 3"/>
          <p:cNvSpPr>
            <a:spLocks noGrp="1" noChangeArrowheads="1"/>
          </p:cNvSpPr>
          <p:nvPr>
            <p:ph type="body" idx="1"/>
          </p:nvPr>
        </p:nvSpPr>
        <p:spPr>
          <a:xfrm>
            <a:off x="762000" y="1371600"/>
            <a:ext cx="7924800" cy="2971800"/>
          </a:xfrm>
        </p:spPr>
        <p:txBody>
          <a:bodyPr>
            <a:normAutofit lnSpcReduction="10000"/>
          </a:bodyPr>
          <a:lstStyle/>
          <a:p>
            <a:r>
              <a:rPr lang="en-US" sz="3200" dirty="0"/>
              <a:t>Induce the development of female secondary sexual characteristics</a:t>
            </a:r>
          </a:p>
          <a:p>
            <a:r>
              <a:rPr lang="en-US" sz="3200" dirty="0"/>
              <a:t>Anti-androgen treatment to reduce the effect of endogenous male sex </a:t>
            </a:r>
            <a:r>
              <a:rPr lang="en-US" sz="3200" dirty="0" smtClean="0"/>
              <a:t>hormones</a:t>
            </a:r>
          </a:p>
          <a:p>
            <a:r>
              <a:rPr lang="en-US" sz="3200" dirty="0" smtClean="0"/>
              <a:t>Process can take many months/years</a:t>
            </a:r>
            <a:endParaRPr lang="en-US" sz="3200" dirty="0"/>
          </a:p>
        </p:txBody>
      </p:sp>
      <p:pic>
        <p:nvPicPr>
          <p:cNvPr id="4" name="Picture 2" descr="C:\Users\Public\Pictures\transgender sha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0"/>
            <a:ext cx="3624262"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a:xfrm>
            <a:off x="235527" y="200025"/>
            <a:ext cx="4648200" cy="1143000"/>
          </a:xfrm>
        </p:spPr>
        <p:txBody>
          <a:bodyPr>
            <a:normAutofit fontScale="90000"/>
          </a:bodyPr>
          <a:lstStyle/>
          <a:p>
            <a:pPr eaLnBrk="1" hangingPunct="1">
              <a:defRPr/>
            </a:pPr>
            <a:r>
              <a:rPr lang="en-US" dirty="0"/>
              <a:t>Additional </a:t>
            </a:r>
            <a:r>
              <a:rPr lang="en-US" dirty="0" smtClean="0"/>
              <a:t>Glands</a:t>
            </a:r>
            <a:endParaRPr lang="en-US" dirty="0"/>
          </a:p>
        </p:txBody>
      </p:sp>
      <p:sp>
        <p:nvSpPr>
          <p:cNvPr id="21507" name="Rectangle 3"/>
          <p:cNvSpPr>
            <a:spLocks noGrp="1" noChangeArrowheads="1"/>
          </p:cNvSpPr>
          <p:nvPr>
            <p:ph type="body" idx="1"/>
          </p:nvPr>
        </p:nvSpPr>
        <p:spPr>
          <a:xfrm>
            <a:off x="381000" y="1219200"/>
            <a:ext cx="8229600" cy="4800600"/>
          </a:xfrm>
        </p:spPr>
        <p:txBody>
          <a:bodyPr/>
          <a:lstStyle/>
          <a:p>
            <a:pPr eaLnBrk="1" hangingPunct="1">
              <a:lnSpc>
                <a:spcPct val="90000"/>
              </a:lnSpc>
            </a:pPr>
            <a:r>
              <a:rPr lang="en-US" sz="3200" smtClean="0"/>
              <a:t>Thyroid </a:t>
            </a:r>
          </a:p>
          <a:p>
            <a:pPr eaLnBrk="1" hangingPunct="1">
              <a:lnSpc>
                <a:spcPct val="90000"/>
              </a:lnSpc>
            </a:pPr>
            <a:r>
              <a:rPr lang="en-US" sz="3200" smtClean="0"/>
              <a:t>Pancreas</a:t>
            </a:r>
          </a:p>
          <a:p>
            <a:pPr lvl="1" eaLnBrk="1" hangingPunct="1">
              <a:lnSpc>
                <a:spcPct val="90000"/>
              </a:lnSpc>
            </a:pPr>
            <a:r>
              <a:rPr lang="en-US" sz="2800" smtClean="0"/>
              <a:t>Insulin</a:t>
            </a:r>
          </a:p>
          <a:p>
            <a:pPr eaLnBrk="1" hangingPunct="1">
              <a:lnSpc>
                <a:spcPct val="90000"/>
              </a:lnSpc>
            </a:pPr>
            <a:r>
              <a:rPr lang="en-US" sz="3200" smtClean="0"/>
              <a:t>Hypothalamus</a:t>
            </a:r>
          </a:p>
          <a:p>
            <a:pPr eaLnBrk="1" hangingPunct="1">
              <a:lnSpc>
                <a:spcPct val="90000"/>
              </a:lnSpc>
            </a:pPr>
            <a:r>
              <a:rPr lang="en-US" sz="3200" smtClean="0"/>
              <a:t>Parathyroid glands</a:t>
            </a:r>
          </a:p>
          <a:p>
            <a:pPr eaLnBrk="1" hangingPunct="1">
              <a:lnSpc>
                <a:spcPct val="90000"/>
              </a:lnSpc>
            </a:pPr>
            <a:r>
              <a:rPr lang="en-US" sz="3200" smtClean="0"/>
              <a:t>Adrenal glands</a:t>
            </a:r>
          </a:p>
          <a:p>
            <a:pPr lvl="1" eaLnBrk="1" hangingPunct="1">
              <a:lnSpc>
                <a:spcPct val="90000"/>
              </a:lnSpc>
            </a:pPr>
            <a:r>
              <a:rPr lang="en-US" sz="2800" smtClean="0"/>
              <a:t>Cortisol</a:t>
            </a:r>
          </a:p>
          <a:p>
            <a:pPr lvl="1" eaLnBrk="1" hangingPunct="1">
              <a:lnSpc>
                <a:spcPct val="90000"/>
              </a:lnSpc>
            </a:pPr>
            <a:r>
              <a:rPr lang="en-US" sz="2800" smtClean="0"/>
              <a:t>Testosterone</a:t>
            </a:r>
          </a:p>
          <a:p>
            <a:pPr lvl="1" eaLnBrk="1" hangingPunct="1">
              <a:lnSpc>
                <a:spcPct val="90000"/>
              </a:lnSpc>
            </a:pPr>
            <a:r>
              <a:rPr lang="en-US" sz="2800" smtClean="0"/>
              <a:t>Estrogen</a:t>
            </a:r>
          </a:p>
          <a:p>
            <a:pPr lvl="1" eaLnBrk="1" hangingPunct="1">
              <a:lnSpc>
                <a:spcPct val="90000"/>
              </a:lnSpc>
            </a:pPr>
            <a:r>
              <a:rPr lang="en-US" sz="2800" smtClean="0"/>
              <a:t>Aldosterone</a:t>
            </a:r>
          </a:p>
          <a:p>
            <a:pPr eaLnBrk="1" hangingPunct="1">
              <a:lnSpc>
                <a:spcPct val="90000"/>
              </a:lnSpc>
            </a:pPr>
            <a:endParaRPr lang="en-US" sz="2400"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71525"/>
            <a:ext cx="35179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38362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AutoShape 2"/>
          <p:cNvSpPr>
            <a:spLocks noGrp="1" noChangeArrowheads="1"/>
          </p:cNvSpPr>
          <p:nvPr>
            <p:ph type="title"/>
          </p:nvPr>
        </p:nvSpPr>
        <p:spPr/>
        <p:txBody>
          <a:bodyPr/>
          <a:lstStyle/>
          <a:p>
            <a:r>
              <a:rPr lang="en-US" dirty="0"/>
              <a:t>Feminizing hormones DO NOT</a:t>
            </a:r>
          </a:p>
        </p:txBody>
      </p:sp>
      <p:sp>
        <p:nvSpPr>
          <p:cNvPr id="215043" name="Rectangle 3"/>
          <p:cNvSpPr>
            <a:spLocks noGrp="1" noChangeArrowheads="1"/>
          </p:cNvSpPr>
          <p:nvPr>
            <p:ph type="body" idx="1"/>
          </p:nvPr>
        </p:nvSpPr>
        <p:spPr>
          <a:xfrm>
            <a:off x="533400" y="1295400"/>
            <a:ext cx="8229600" cy="4572000"/>
          </a:xfrm>
        </p:spPr>
        <p:txBody>
          <a:bodyPr>
            <a:noAutofit/>
          </a:bodyPr>
          <a:lstStyle/>
          <a:p>
            <a:r>
              <a:rPr lang="en-US" sz="2600" dirty="0"/>
              <a:t>Cause the voice to increase in pitch. </a:t>
            </a:r>
          </a:p>
          <a:p>
            <a:r>
              <a:rPr lang="en-US" sz="2600" dirty="0"/>
              <a:t>Dramatically reduce facial hair growth in most people. There are some exceptions with people who have the proper genetic predisposition and/or are less than a decade past puberty. </a:t>
            </a:r>
          </a:p>
          <a:p>
            <a:r>
              <a:rPr lang="en-US" sz="2600" dirty="0"/>
              <a:t>Change the shape or size of bone structure, including skull shape, facial features, size of hands, nose, feet, teeth, </a:t>
            </a:r>
            <a:r>
              <a:rPr lang="en-US" sz="2600" dirty="0" smtClean="0"/>
              <a:t>jaw.  However</a:t>
            </a:r>
            <a:r>
              <a:rPr lang="en-US" sz="2600" dirty="0"/>
              <a:t>, they may decrease the bone density </a:t>
            </a:r>
            <a:r>
              <a:rPr lang="en-US" sz="2600" dirty="0" smtClean="0"/>
              <a:t>slightly.</a:t>
            </a:r>
            <a:endParaRPr lang="en-US" sz="2600" dirty="0"/>
          </a:p>
          <a:p>
            <a:r>
              <a:rPr lang="en-US" sz="2600" dirty="0"/>
              <a:t>Reduce waist size unless accompanied by </a:t>
            </a:r>
            <a:r>
              <a:rPr lang="en-US" sz="2600" dirty="0" smtClean="0"/>
              <a:t>dieting.</a:t>
            </a:r>
            <a:endParaRPr lang="en-US" sz="26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lnSpcReduction="10000"/>
          </a:bodyPr>
          <a:lstStyle/>
          <a:p>
            <a:pPr>
              <a:buSzPct val="140000"/>
              <a:buFont typeface="Arial" pitchFamily="34" charset="0"/>
              <a:buChar char="•"/>
            </a:pPr>
            <a:r>
              <a:rPr lang="en-US" dirty="0" smtClean="0"/>
              <a:t>Effects vary from patient to patient—familial,  genetic tendencies</a:t>
            </a:r>
          </a:p>
          <a:p>
            <a:pPr>
              <a:buSzPct val="140000"/>
              <a:buFont typeface="Arial" pitchFamily="34" charset="0"/>
              <a:buChar char="•"/>
            </a:pPr>
            <a:r>
              <a:rPr lang="en-US" dirty="0" smtClean="0"/>
              <a:t>Younger patients generally obtain better and more rapid results</a:t>
            </a:r>
          </a:p>
          <a:p>
            <a:pPr>
              <a:buSzPct val="140000"/>
              <a:buFont typeface="Arial" pitchFamily="34" charset="0"/>
              <a:buChar char="•"/>
            </a:pPr>
            <a:r>
              <a:rPr lang="en-US" dirty="0" smtClean="0"/>
              <a:t>Noticeable changes usually within 2-3 months</a:t>
            </a:r>
          </a:p>
          <a:p>
            <a:pPr>
              <a:buSzPct val="140000"/>
              <a:buFont typeface="Arial" pitchFamily="34" charset="0"/>
              <a:buChar char="•"/>
            </a:pPr>
            <a:r>
              <a:rPr lang="en-US" dirty="0" smtClean="0"/>
              <a:t>Irreversible effects within 6 months</a:t>
            </a:r>
          </a:p>
          <a:p>
            <a:pPr>
              <a:buSzPct val="140000"/>
              <a:buFont typeface="Arial" pitchFamily="34" charset="0"/>
              <a:buChar char="•"/>
            </a:pPr>
            <a:r>
              <a:rPr lang="en-US" dirty="0" smtClean="0"/>
              <a:t>Feminization continues at a decreasing rate for two years or more, often with a “spurt” of breast growth and other changes after orchiectomy</a:t>
            </a:r>
            <a:endParaRPr lang="en-US" dirty="0"/>
          </a:p>
        </p:txBody>
      </p:sp>
      <p:sp>
        <p:nvSpPr>
          <p:cNvPr id="3" name="Title 2"/>
          <p:cNvSpPr>
            <a:spLocks noGrp="1"/>
          </p:cNvSpPr>
          <p:nvPr>
            <p:ph type="title"/>
          </p:nvPr>
        </p:nvSpPr>
        <p:spPr/>
        <p:txBody>
          <a:bodyPr>
            <a:normAutofit fontScale="90000"/>
          </a:bodyPr>
          <a:lstStyle/>
          <a:p>
            <a:r>
              <a:rPr lang="en-US" sz="4400" dirty="0" smtClean="0"/>
              <a:t>Effects of feminizing hormones on transwomen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3536427"/>
              </p:ext>
            </p:extLst>
          </p:nvPr>
        </p:nvGraphicFramePr>
        <p:xfrm>
          <a:off x="0" y="1252064"/>
          <a:ext cx="9144000" cy="5605936"/>
        </p:xfrm>
        <a:graphic>
          <a:graphicData uri="http://schemas.openxmlformats.org/drawingml/2006/table">
            <a:tbl>
              <a:tblPr firstRow="1" bandRow="1">
                <a:tableStyleId>{5C22544A-7EE6-4342-B048-85BDC9FD1C3A}</a:tableStyleId>
              </a:tblPr>
              <a:tblGrid>
                <a:gridCol w="4656666"/>
                <a:gridCol w="2201334"/>
                <a:gridCol w="2286000"/>
              </a:tblGrid>
              <a:tr h="610690">
                <a:tc>
                  <a:txBody>
                    <a:bodyPr/>
                    <a:lstStyle/>
                    <a:p>
                      <a:r>
                        <a:rPr lang="en-US" sz="1700" b="1" dirty="0" smtClean="0"/>
                        <a:t>Effect</a:t>
                      </a:r>
                      <a:r>
                        <a:rPr lang="en-US" sz="1700" dirty="0" smtClean="0"/>
                        <a:t>	</a:t>
                      </a:r>
                      <a:endParaRPr lang="en-US" sz="1700" dirty="0"/>
                    </a:p>
                  </a:txBody>
                  <a:tcPr/>
                </a:tc>
                <a:tc>
                  <a:txBody>
                    <a:bodyPr/>
                    <a:lstStyle/>
                    <a:p>
                      <a:r>
                        <a:rPr lang="en-US" sz="1700" dirty="0" smtClean="0"/>
                        <a:t>Expected</a:t>
                      </a:r>
                      <a:r>
                        <a:rPr lang="en-US" sz="1700" baseline="0" dirty="0" smtClean="0"/>
                        <a:t> Onset</a:t>
                      </a:r>
                      <a:endParaRPr lang="en-US" sz="1700" dirty="0"/>
                    </a:p>
                  </a:txBody>
                  <a:tcPr/>
                </a:tc>
                <a:tc>
                  <a:txBody>
                    <a:bodyPr/>
                    <a:lstStyle/>
                    <a:p>
                      <a:r>
                        <a:rPr lang="en-US" sz="1700" dirty="0" smtClean="0"/>
                        <a:t>Expected Maximum Effect</a:t>
                      </a:r>
                      <a:endParaRPr lang="en-US" sz="1700" dirty="0"/>
                    </a:p>
                  </a:txBody>
                  <a:tcPr/>
                </a:tc>
              </a:tr>
              <a:tr h="351147">
                <a:tc>
                  <a:txBody>
                    <a:bodyPr/>
                    <a:lstStyle/>
                    <a:p>
                      <a:r>
                        <a:rPr kumimoji="0" lang="en-US" sz="1800" kern="1200" dirty="0" smtClean="0">
                          <a:solidFill>
                            <a:schemeClr val="dk1"/>
                          </a:solidFill>
                          <a:effectLst/>
                          <a:latin typeface="+mn-lt"/>
                          <a:ea typeface="+mn-ea"/>
                          <a:cs typeface="+mn-cs"/>
                        </a:rPr>
                        <a:t>Body fat redistribution</a:t>
                      </a:r>
                      <a:endParaRPr lang="en-US" sz="2900" dirty="0" smtClean="0"/>
                    </a:p>
                  </a:txBody>
                  <a:tcPr/>
                </a:tc>
                <a:tc>
                  <a:txBody>
                    <a:bodyPr/>
                    <a:lstStyle/>
                    <a:p>
                      <a:r>
                        <a:rPr kumimoji="0" lang="en-US" sz="1800" b="0" i="0" u="none" strike="noStrike" kern="1200" baseline="0" dirty="0" smtClean="0">
                          <a:solidFill>
                            <a:schemeClr val="dk1"/>
                          </a:solidFill>
                          <a:latin typeface="+mn-lt"/>
                          <a:ea typeface="+mn-ea"/>
                          <a:cs typeface="+mn-cs"/>
                        </a:rPr>
                        <a:t>3–6 months</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2–5 years</a:t>
                      </a:r>
                      <a:endParaRPr lang="en-US" sz="1800" dirty="0"/>
                    </a:p>
                  </a:txBody>
                  <a:tcPr/>
                </a:tc>
              </a:tr>
              <a:tr h="351147">
                <a:tc>
                  <a:txBody>
                    <a:bodyPr/>
                    <a:lstStyle/>
                    <a:p>
                      <a:r>
                        <a:rPr kumimoji="0" lang="en-US" sz="1800" b="0" i="0" u="none" strike="noStrike" kern="1200" baseline="0" dirty="0" smtClean="0">
                          <a:solidFill>
                            <a:schemeClr val="dk1"/>
                          </a:solidFill>
                          <a:latin typeface="+mn-lt"/>
                          <a:ea typeface="+mn-ea"/>
                          <a:cs typeface="+mn-cs"/>
                        </a:rPr>
                        <a:t>Decreased muscle mass/strength</a:t>
                      </a:r>
                    </a:p>
                  </a:txBody>
                  <a:tcPr/>
                </a:tc>
                <a:tc>
                  <a:txBody>
                    <a:bodyPr/>
                    <a:lstStyle/>
                    <a:p>
                      <a:r>
                        <a:rPr kumimoji="0" lang="en-US" sz="1800" b="0" i="0" u="none" strike="noStrike" kern="1200" baseline="0" dirty="0" smtClean="0">
                          <a:solidFill>
                            <a:schemeClr val="dk1"/>
                          </a:solidFill>
                          <a:latin typeface="+mn-lt"/>
                          <a:ea typeface="+mn-ea"/>
                          <a:cs typeface="+mn-cs"/>
                        </a:rPr>
                        <a:t>3–6 months</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1–2 years	</a:t>
                      </a:r>
                      <a:endParaRPr lang="en-US" sz="1800" dirty="0"/>
                    </a:p>
                  </a:txBody>
                  <a:tcPr/>
                </a:tc>
              </a:tr>
              <a:tr h="371601">
                <a:tc>
                  <a:txBody>
                    <a:bodyPr/>
                    <a:lstStyle/>
                    <a:p>
                      <a:r>
                        <a:rPr kumimoji="0" lang="en-US" sz="1800" b="0" i="0" u="none" strike="noStrike" kern="1200" baseline="0" dirty="0" smtClean="0">
                          <a:solidFill>
                            <a:schemeClr val="dk1"/>
                          </a:solidFill>
                          <a:latin typeface="+mn-lt"/>
                          <a:ea typeface="+mn-ea"/>
                          <a:cs typeface="+mn-cs"/>
                        </a:rPr>
                        <a:t>Softening of skin/decreased oiliness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3–6 months</a:t>
                      </a:r>
                      <a:endParaRPr lang="en-US" sz="1800" dirty="0" smtClean="0"/>
                    </a:p>
                  </a:txBody>
                  <a:tcPr/>
                </a:tc>
                <a:tc>
                  <a:txBody>
                    <a:bodyPr/>
                    <a:lstStyle/>
                    <a:p>
                      <a:r>
                        <a:rPr lang="en-US" sz="1800" dirty="0" smtClean="0"/>
                        <a:t>Unknown</a:t>
                      </a:r>
                      <a:endParaRPr lang="en-US" sz="1800" dirty="0"/>
                    </a:p>
                  </a:txBody>
                  <a:tcPr/>
                </a:tc>
              </a:tr>
              <a:tr h="404549">
                <a:tc>
                  <a:txBody>
                    <a:bodyPr/>
                    <a:lstStyle/>
                    <a:p>
                      <a:r>
                        <a:rPr kumimoji="0" lang="en-US" sz="1800" b="0" i="0" u="none" strike="noStrike" kern="1200" baseline="0" dirty="0" smtClean="0">
                          <a:solidFill>
                            <a:schemeClr val="dk1"/>
                          </a:solidFill>
                          <a:latin typeface="+mn-lt"/>
                          <a:ea typeface="+mn-ea"/>
                          <a:cs typeface="+mn-cs"/>
                        </a:rPr>
                        <a:t>Decreased libido</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1–3 months</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1–2 years</a:t>
                      </a:r>
                      <a:endParaRPr lang="en-US" sz="1800" dirty="0"/>
                    </a:p>
                  </a:txBody>
                  <a:tcPr/>
                </a:tc>
              </a:tr>
              <a:tr h="351147">
                <a:tc>
                  <a:txBody>
                    <a:bodyPr/>
                    <a:lstStyle/>
                    <a:p>
                      <a:r>
                        <a:rPr kumimoji="0" lang="en-US" sz="1800" b="0" i="0" u="none" strike="noStrike" kern="1200" baseline="0" dirty="0" smtClean="0">
                          <a:solidFill>
                            <a:schemeClr val="dk1"/>
                          </a:solidFill>
                          <a:latin typeface="+mn-lt"/>
                          <a:ea typeface="+mn-ea"/>
                          <a:cs typeface="+mn-cs"/>
                        </a:rPr>
                        <a:t>Decreased spontaneous erections</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1–3 months</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3–6 months	</a:t>
                      </a:r>
                      <a:endParaRPr lang="en-US" sz="1800" dirty="0"/>
                    </a:p>
                  </a:txBody>
                  <a:tcPr/>
                </a:tc>
              </a:tr>
              <a:tr h="587429">
                <a:tc>
                  <a:txBody>
                    <a:bodyPr/>
                    <a:lstStyle/>
                    <a:p>
                      <a:r>
                        <a:rPr lang="en-US" sz="1800" dirty="0" smtClean="0"/>
                        <a:t>Male sexual</a:t>
                      </a:r>
                      <a:r>
                        <a:rPr lang="en-US" sz="1800" baseline="0" dirty="0" smtClean="0"/>
                        <a:t> function</a:t>
                      </a:r>
                      <a:endParaRPr lang="en-US" sz="1800" dirty="0"/>
                    </a:p>
                  </a:txBody>
                  <a:tcPr/>
                </a:tc>
                <a:tc>
                  <a:txBody>
                    <a:bodyPr/>
                    <a:lstStyle/>
                    <a:p>
                      <a:r>
                        <a:rPr lang="en-US" sz="1800" dirty="0" smtClean="0"/>
                        <a:t>Variable</a:t>
                      </a:r>
                      <a:endParaRPr lang="en-US" sz="1800" dirty="0"/>
                    </a:p>
                  </a:txBody>
                  <a:tcPr/>
                </a:tc>
                <a:tc>
                  <a:txBody>
                    <a:bodyPr/>
                    <a:lstStyle/>
                    <a:p>
                      <a:r>
                        <a:rPr lang="en-US" sz="1800" dirty="0" smtClean="0"/>
                        <a:t>Variable</a:t>
                      </a:r>
                      <a:endParaRPr lang="en-US" sz="1800" dirty="0"/>
                    </a:p>
                  </a:txBody>
                  <a:tcPr/>
                </a:tc>
              </a:tr>
              <a:tr h="351147">
                <a:tc>
                  <a:txBody>
                    <a:bodyPr/>
                    <a:lstStyle/>
                    <a:p>
                      <a:r>
                        <a:rPr lang="en-US" sz="1800" dirty="0" smtClean="0"/>
                        <a:t>Breast growth</a:t>
                      </a:r>
                      <a:endParaRPr lang="en-US" sz="1800" dirty="0"/>
                    </a:p>
                  </a:txBody>
                  <a:tcPr/>
                </a:tc>
                <a:tc>
                  <a:txBody>
                    <a:bodyPr/>
                    <a:lstStyle/>
                    <a:p>
                      <a:r>
                        <a:rPr lang="en-US" sz="1800" dirty="0" smtClean="0"/>
                        <a:t>3-6 months</a:t>
                      </a:r>
                      <a:endParaRPr lang="en-US" sz="1800" dirty="0"/>
                    </a:p>
                  </a:txBody>
                  <a:tcPr/>
                </a:tc>
                <a:tc>
                  <a:txBody>
                    <a:bodyPr/>
                    <a:lstStyle/>
                    <a:p>
                      <a:r>
                        <a:rPr lang="en-US" sz="1800" dirty="0" smtClean="0"/>
                        <a:t>2-3 years</a:t>
                      </a:r>
                      <a:endParaRPr lang="en-US" sz="1800" dirty="0"/>
                    </a:p>
                  </a:txBody>
                  <a:tcPr/>
                </a:tc>
              </a:tr>
              <a:tr h="366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Decreased testicular volume 	</a:t>
                      </a:r>
                    </a:p>
                  </a:txBody>
                  <a:tcPr/>
                </a:tc>
                <a:tc>
                  <a:txBody>
                    <a:bodyPr/>
                    <a:lstStyle/>
                    <a:p>
                      <a:r>
                        <a:rPr kumimoji="0" lang="en-US" sz="1800" b="0" i="0" u="none" strike="noStrike" kern="1200" baseline="0" dirty="0" smtClean="0">
                          <a:solidFill>
                            <a:schemeClr val="dk1"/>
                          </a:solidFill>
                          <a:latin typeface="+mn-lt"/>
                          <a:ea typeface="+mn-ea"/>
                          <a:cs typeface="+mn-cs"/>
                        </a:rPr>
                        <a:t>3–6 months</a:t>
                      </a:r>
                      <a:endParaRPr lang="en-US" sz="1800" dirty="0"/>
                    </a:p>
                  </a:txBody>
                  <a:tcPr/>
                </a:tc>
                <a:tc>
                  <a:txBody>
                    <a:bodyPr/>
                    <a:lstStyle/>
                    <a:p>
                      <a:r>
                        <a:rPr kumimoji="0" lang="en-US" sz="1800" b="0" i="0" u="none" strike="noStrike" kern="1200" baseline="0" dirty="0" smtClean="0">
                          <a:solidFill>
                            <a:schemeClr val="dk1"/>
                          </a:solidFill>
                          <a:latin typeface="+mn-lt"/>
                          <a:ea typeface="+mn-ea"/>
                          <a:cs typeface="+mn-cs"/>
                        </a:rPr>
                        <a:t>2–3 years</a:t>
                      </a:r>
                      <a:endParaRPr lang="en-US" sz="1800" dirty="0"/>
                    </a:p>
                  </a:txBody>
                  <a:tcPr/>
                </a:tc>
              </a:tr>
              <a:tr h="366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Decreased sperm production</a:t>
                      </a:r>
                      <a:endParaRPr lang="en-US" sz="1800" dirty="0"/>
                    </a:p>
                  </a:txBody>
                  <a:tcPr/>
                </a:tc>
                <a:tc>
                  <a:txBody>
                    <a:bodyPr/>
                    <a:lstStyle/>
                    <a:p>
                      <a:r>
                        <a:rPr lang="en-US" sz="1800" dirty="0" smtClean="0"/>
                        <a:t>Variable</a:t>
                      </a:r>
                      <a:endParaRPr lang="en-US" sz="1800" dirty="0"/>
                    </a:p>
                  </a:txBody>
                  <a:tcPr/>
                </a:tc>
                <a:tc>
                  <a:txBody>
                    <a:bodyPr/>
                    <a:lstStyle/>
                    <a:p>
                      <a:r>
                        <a:rPr lang="en-US" sz="1800" dirty="0" smtClean="0"/>
                        <a:t>Variable</a:t>
                      </a:r>
                      <a:endParaRPr lang="en-US" sz="1800" dirty="0"/>
                    </a:p>
                  </a:txBody>
                  <a:tcPr/>
                </a:tc>
              </a:tr>
              <a:tr h="641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Thinning, slowed growth of body and facial hair	</a:t>
                      </a:r>
                    </a:p>
                  </a:txBody>
                  <a:tcPr/>
                </a:tc>
                <a:tc>
                  <a:txBody>
                    <a:bodyPr/>
                    <a:lstStyle/>
                    <a:p>
                      <a:r>
                        <a:rPr lang="en-US" sz="1800" dirty="0" smtClean="0"/>
                        <a:t>6-12 months</a:t>
                      </a:r>
                      <a:endParaRPr lang="en-US" sz="1800" dirty="0"/>
                    </a:p>
                  </a:txBody>
                  <a:tcPr/>
                </a:tc>
                <a:tc>
                  <a:txBody>
                    <a:bodyPr/>
                    <a:lstStyle/>
                    <a:p>
                      <a:r>
                        <a:rPr lang="en-US" sz="1800" dirty="0" smtClean="0"/>
                        <a:t>Greater</a:t>
                      </a:r>
                      <a:r>
                        <a:rPr lang="en-US" sz="1800" baseline="0" dirty="0" smtClean="0"/>
                        <a:t> than 3 years</a:t>
                      </a:r>
                      <a:endParaRPr lang="en-US" sz="1800" dirty="0"/>
                    </a:p>
                  </a:txBody>
                  <a:tcPr/>
                </a:tc>
              </a:tr>
              <a:tr h="794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Male pattern</a:t>
                      </a:r>
                      <a:r>
                        <a:rPr lang="en-US" sz="1800" baseline="0" dirty="0" smtClean="0"/>
                        <a:t> baldness</a:t>
                      </a:r>
                      <a:endParaRPr kumimoji="0" lang="en-US"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No regrowth, loss stops 1–3 months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1–2 years </a:t>
                      </a:r>
                    </a:p>
                  </a:txBody>
                  <a:tcPr/>
                </a:tc>
              </a:tr>
            </a:tbl>
          </a:graphicData>
        </a:graphic>
      </p:graphicFrame>
      <p:sp>
        <p:nvSpPr>
          <p:cNvPr id="3" name="Title 2"/>
          <p:cNvSpPr>
            <a:spLocks noGrp="1"/>
          </p:cNvSpPr>
          <p:nvPr>
            <p:ph type="title"/>
          </p:nvPr>
        </p:nvSpPr>
        <p:spPr>
          <a:xfrm>
            <a:off x="381000" y="152400"/>
            <a:ext cx="8229600" cy="1143000"/>
          </a:xfrm>
        </p:spPr>
        <p:txBody>
          <a:bodyPr>
            <a:normAutofit fontScale="90000"/>
          </a:bodyPr>
          <a:lstStyle/>
          <a:p>
            <a:r>
              <a:rPr lang="en-US" dirty="0" smtClean="0"/>
              <a:t>Effects and expected time course of feminizing hormones</a:t>
            </a:r>
            <a:endParaRPr lang="en-US" dirty="0"/>
          </a:p>
        </p:txBody>
      </p:sp>
    </p:spTree>
    <p:extLst>
      <p:ext uri="{BB962C8B-B14F-4D97-AF65-F5344CB8AC3E}">
        <p14:creationId xmlns:p14="http://schemas.microsoft.com/office/powerpoint/2010/main" val="3625807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086" name="Group 134"/>
          <p:cNvGraphicFramePr>
            <a:graphicFrameLocks noGrp="1"/>
          </p:cNvGraphicFramePr>
          <p:nvPr/>
        </p:nvGraphicFramePr>
        <p:xfrm>
          <a:off x="762000" y="-34925"/>
          <a:ext cx="8382000" cy="6915468"/>
        </p:xfrm>
        <a:graphic>
          <a:graphicData uri="http://schemas.openxmlformats.org/drawingml/2006/table">
            <a:tbl>
              <a:tblPr/>
              <a:tblGrid>
                <a:gridCol w="1423988"/>
                <a:gridCol w="5689600"/>
                <a:gridCol w="1268412"/>
              </a:tblGrid>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Arial" charset="0"/>
                          <a:cs typeface="Arial" charset="0"/>
                        </a:rPr>
                        <a:t>Tanner Stage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Arial" charset="0"/>
                          <a:cs typeface="Arial" charset="0"/>
                        </a:rPr>
                        <a:t>Description</a:t>
                      </a:r>
                      <a:br>
                        <a:rPr kumimoji="0" lang="en-US" sz="1800" b="1" i="0" u="none" strike="noStrike" cap="none" normalizeH="0" baseline="0" dirty="0" smtClean="0">
                          <a:ln>
                            <a:noFill/>
                          </a:ln>
                          <a:solidFill>
                            <a:srgbClr val="800080"/>
                          </a:solidFill>
                          <a:effectLst/>
                          <a:latin typeface="Arial" charset="0"/>
                          <a:cs typeface="Arial" charset="0"/>
                        </a:rPr>
                      </a:br>
                      <a:r>
                        <a:rPr kumimoji="0" lang="en-US" sz="1800" b="1" i="1" u="none" strike="noStrike" cap="none" normalizeH="0" baseline="0" dirty="0" smtClean="0">
                          <a:ln>
                            <a:noFill/>
                          </a:ln>
                          <a:solidFill>
                            <a:srgbClr val="800080"/>
                          </a:solidFill>
                          <a:effectLst/>
                          <a:latin typeface="Arial" charset="0"/>
                          <a:cs typeface="Arial" charset="0"/>
                        </a:rPr>
                        <a:t>(as applies to transsexual woman)</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Arial" charset="0"/>
                          <a:cs typeface="Arial" charset="0"/>
                        </a:rPr>
                        <a:t>Example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57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80008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Stage I</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(Pre-hormone treatment)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80008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The undeveloped "pre-adolescent" pre-hormone type breast consists of a small elevated nipple (papilla) only, with no significant underlying breast tissue.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58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Stage II</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(Hormone treatment started)</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After 6-8 weeks of hormone treatment subareolar nodules can be (painfully) felt and the nipple becomes very sensitive.  After about three months breast buds will visibly start to form.</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There is an elevation of the breast and nipple as a small mound and the areola diameter may begin to enlarge (particularly in young women).  Milk ducts inside the breast begin to grow.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35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Stage III</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This stage is reached after between six months and a year of continuous treatment.</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There is further enlargement and elevation of the breast and areola (with no separation of their contours).  The areola may begin to darken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color.  The milk ducts give rise to milk glands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that also begin to grow. </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4078" name="Rectangle 126"/>
          <p:cNvSpPr>
            <a:spLocks noChangeArrowheads="1"/>
          </p:cNvSpPr>
          <p:nvPr/>
        </p:nvSpPr>
        <p:spPr bwMode="auto">
          <a:xfrm>
            <a:off x="4116388" y="9036050"/>
            <a:ext cx="184150" cy="488950"/>
          </a:xfrm>
          <a:prstGeom prst="rect">
            <a:avLst/>
          </a:prstGeom>
          <a:noFill/>
          <a:ln w="9525">
            <a:noFill/>
            <a:miter lim="800000"/>
            <a:headEnd/>
            <a:tailEnd/>
          </a:ln>
          <a:effectLst/>
        </p:spPr>
        <p:txBody>
          <a:bodyPr wrap="none" anchor="ctr">
            <a:spAutoFit/>
          </a:bodyPr>
          <a:lstStyle/>
          <a:p>
            <a:endParaRPr lang="en-US" sz="800" dirty="0"/>
          </a:p>
          <a:p>
            <a:pPr eaLnBrk="0" hangingPunct="0"/>
            <a:endParaRPr lang="en-US" dirty="0"/>
          </a:p>
        </p:txBody>
      </p:sp>
      <p:pic>
        <p:nvPicPr>
          <p:cNvPr id="253964" name="Picture 12" descr="tanner1"/>
          <p:cNvPicPr>
            <a:picLocks noChangeAspect="1" noChangeArrowheads="1"/>
          </p:cNvPicPr>
          <p:nvPr/>
        </p:nvPicPr>
        <p:blipFill>
          <a:blip r:embed="rId3" cstate="print"/>
          <a:srcRect/>
          <a:stretch>
            <a:fillRect/>
          </a:stretch>
        </p:blipFill>
        <p:spPr bwMode="auto">
          <a:xfrm>
            <a:off x="7951788" y="762000"/>
            <a:ext cx="1098550" cy="1676400"/>
          </a:xfrm>
          <a:prstGeom prst="rect">
            <a:avLst/>
          </a:prstGeom>
          <a:noFill/>
        </p:spPr>
      </p:pic>
      <p:pic>
        <p:nvPicPr>
          <p:cNvPr id="253968" name="Picture 16" descr="tanner2"/>
          <p:cNvPicPr>
            <a:picLocks noChangeAspect="1" noChangeArrowheads="1"/>
          </p:cNvPicPr>
          <p:nvPr/>
        </p:nvPicPr>
        <p:blipFill>
          <a:blip r:embed="rId4" cstate="print"/>
          <a:srcRect/>
          <a:stretch>
            <a:fillRect/>
          </a:stretch>
        </p:blipFill>
        <p:spPr bwMode="auto">
          <a:xfrm>
            <a:off x="7951788" y="2971800"/>
            <a:ext cx="1096962" cy="1673225"/>
          </a:xfrm>
          <a:prstGeom prst="rect">
            <a:avLst/>
          </a:prstGeom>
          <a:noFill/>
        </p:spPr>
      </p:pic>
      <p:pic>
        <p:nvPicPr>
          <p:cNvPr id="253972" name="Picture 20" descr="tanner3"/>
          <p:cNvPicPr>
            <a:picLocks noChangeAspect="1" noChangeArrowheads="1"/>
          </p:cNvPicPr>
          <p:nvPr/>
        </p:nvPicPr>
        <p:blipFill>
          <a:blip r:embed="rId5" cstate="print"/>
          <a:srcRect/>
          <a:stretch>
            <a:fillRect/>
          </a:stretch>
        </p:blipFill>
        <p:spPr bwMode="auto">
          <a:xfrm>
            <a:off x="7905750" y="5029200"/>
            <a:ext cx="1196975" cy="1587500"/>
          </a:xfrm>
          <a:prstGeom prst="rect">
            <a:avLst/>
          </a:prstGeom>
          <a:noFill/>
        </p:spPr>
      </p:pic>
      <p:sp>
        <p:nvSpPr>
          <p:cNvPr id="254089" name="Line 137"/>
          <p:cNvSpPr>
            <a:spLocks noChangeShapeType="1"/>
          </p:cNvSpPr>
          <p:nvPr/>
        </p:nvSpPr>
        <p:spPr bwMode="auto">
          <a:xfrm>
            <a:off x="762000" y="1981200"/>
            <a:ext cx="0" cy="457200"/>
          </a:xfrm>
          <a:prstGeom prst="line">
            <a:avLst/>
          </a:prstGeom>
          <a:noFill/>
          <a:ln w="9525">
            <a:solidFill>
              <a:schemeClr val="tx1"/>
            </a:solidFill>
            <a:round/>
            <a:headEnd/>
            <a:tailEnd/>
          </a:ln>
          <a:effectLst/>
        </p:spPr>
        <p:txBody>
          <a:bodyPr/>
          <a:lstStyle/>
          <a:p>
            <a:endParaRPr lang="en-US" dirty="0"/>
          </a:p>
        </p:txBody>
      </p:sp>
      <p:sp>
        <p:nvSpPr>
          <p:cNvPr id="254090" name="Line 138"/>
          <p:cNvSpPr>
            <a:spLocks noChangeShapeType="1"/>
          </p:cNvSpPr>
          <p:nvPr/>
        </p:nvSpPr>
        <p:spPr bwMode="auto">
          <a:xfrm>
            <a:off x="2184400" y="1981200"/>
            <a:ext cx="0" cy="457200"/>
          </a:xfrm>
          <a:prstGeom prst="line">
            <a:avLst/>
          </a:prstGeom>
          <a:noFill/>
          <a:ln w="7620">
            <a:solidFill>
              <a:srgbClr val="000000"/>
            </a:solidFill>
            <a:round/>
            <a:headEnd/>
            <a:tailEnd/>
          </a:ln>
          <a:effectLst/>
        </p:spPr>
        <p:txBody>
          <a:bodyPr/>
          <a:lstStyle/>
          <a:p>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53" name="Group 53"/>
          <p:cNvGraphicFramePr>
            <a:graphicFrameLocks noGrp="1"/>
          </p:cNvGraphicFramePr>
          <p:nvPr/>
        </p:nvGraphicFramePr>
        <p:xfrm>
          <a:off x="609600" y="838200"/>
          <a:ext cx="8229600" cy="5425440"/>
        </p:xfrm>
        <a:graphic>
          <a:graphicData uri="http://schemas.openxmlformats.org/drawingml/2006/table">
            <a:tbl>
              <a:tblPr/>
              <a:tblGrid>
                <a:gridCol w="1338263"/>
                <a:gridCol w="5646737"/>
                <a:gridCol w="1244600"/>
              </a:tblGrid>
              <a:tr h="15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Arial" charset="0"/>
                          <a:cs typeface="Arial" charset="0"/>
                        </a:rPr>
                        <a:t>Tanner Stage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Arial" charset="0"/>
                          <a:cs typeface="Arial" charset="0"/>
                        </a:rPr>
                        <a:t>Description</a:t>
                      </a:r>
                      <a:br>
                        <a:rPr kumimoji="0" lang="en-US" sz="1800" b="1" i="0" u="none" strike="noStrike" cap="none" normalizeH="0" baseline="0" dirty="0" smtClean="0">
                          <a:ln>
                            <a:noFill/>
                          </a:ln>
                          <a:solidFill>
                            <a:srgbClr val="800080"/>
                          </a:solidFill>
                          <a:effectLst/>
                          <a:latin typeface="Arial" charset="0"/>
                          <a:cs typeface="Arial" charset="0"/>
                        </a:rPr>
                      </a:br>
                      <a:r>
                        <a:rPr kumimoji="0" lang="en-US" sz="1800" b="1" i="1" u="none" strike="noStrike" cap="none" normalizeH="0" baseline="0" dirty="0" smtClean="0">
                          <a:ln>
                            <a:noFill/>
                          </a:ln>
                          <a:solidFill>
                            <a:srgbClr val="800080"/>
                          </a:solidFill>
                          <a:effectLst/>
                          <a:latin typeface="Arial" charset="0"/>
                          <a:cs typeface="Arial" charset="0"/>
                        </a:rPr>
                        <a:t>(as applies to transsexual woman)</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Arial" charset="0"/>
                          <a:cs typeface="Arial" charset="0"/>
                        </a:rPr>
                        <a:t>Example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7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80"/>
                          </a:solidFill>
                          <a:effectLst/>
                          <a:latin typeface="Arial" charset="0"/>
                          <a:cs typeface="Arial" charset="0"/>
                        </a:rPr>
                        <a:t>Stage IV</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80"/>
                          </a:solidFill>
                          <a:effectLst/>
                          <a:latin typeface="Arial" charset="0"/>
                          <a:cs typeface="Arial" charset="0"/>
                        </a:rPr>
                        <a:t>It will take one to two years to reach this stage. </a:t>
                      </a:r>
                      <a:r>
                        <a:rPr kumimoji="0" lang="en-US" sz="20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80"/>
                          </a:solidFill>
                          <a:effectLst/>
                          <a:latin typeface="Arial" charset="0"/>
                          <a:cs typeface="Arial" charset="0"/>
                        </a:rPr>
                        <a:t>There is projection of the areola and papilla to form a secondary "mound on a mound" above level of breast.  </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3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80"/>
                          </a:solidFill>
                          <a:effectLst/>
                          <a:latin typeface="Arial" charset="0"/>
                          <a:cs typeface="Arial" charset="0"/>
                        </a:rPr>
                        <a:t>Stage V</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80"/>
                          </a:solidFill>
                          <a:effectLst/>
                          <a:latin typeface="Arial" charset="0"/>
                          <a:cs typeface="Arial" charset="0"/>
                        </a:rPr>
                        <a:t>Only a very few transsexual women (usually under age 20) reach this "mature" stage, after perhaps two years hormone treatment.</a:t>
                      </a:r>
                      <a:r>
                        <a:rPr kumimoji="0" lang="en-US" sz="20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80"/>
                          </a:solidFill>
                          <a:effectLst/>
                          <a:latin typeface="Arial" charset="0"/>
                          <a:cs typeface="Arial" charset="0"/>
                        </a:rPr>
                        <a:t>The breast has now fully filled out and only the nipple still projects, the areola has recessed and become part of the general breast contour i.e. the secondary mound has disappeared.</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800080"/>
                          </a:solidFill>
                          <a:effectLst/>
                          <a:latin typeface="Arial" charset="0"/>
                          <a:cs typeface="Arial"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035" name="Rectangle 35"/>
          <p:cNvSpPr>
            <a:spLocks noChangeArrowheads="1"/>
          </p:cNvSpPr>
          <p:nvPr/>
        </p:nvSpPr>
        <p:spPr bwMode="auto">
          <a:xfrm>
            <a:off x="4116388" y="9036050"/>
            <a:ext cx="184150" cy="488950"/>
          </a:xfrm>
          <a:prstGeom prst="rect">
            <a:avLst/>
          </a:prstGeom>
          <a:noFill/>
          <a:ln w="9525">
            <a:noFill/>
            <a:miter lim="800000"/>
            <a:headEnd/>
            <a:tailEnd/>
          </a:ln>
          <a:effectLst/>
        </p:spPr>
        <p:txBody>
          <a:bodyPr wrap="none" anchor="ctr">
            <a:spAutoFit/>
          </a:bodyPr>
          <a:lstStyle/>
          <a:p>
            <a:endParaRPr lang="en-US" sz="800" dirty="0"/>
          </a:p>
          <a:p>
            <a:pPr eaLnBrk="0" hangingPunct="0"/>
            <a:endParaRPr lang="en-US" dirty="0"/>
          </a:p>
        </p:txBody>
      </p:sp>
      <p:pic>
        <p:nvPicPr>
          <p:cNvPr id="256039" name="Picture 39" descr="tanner4"/>
          <p:cNvPicPr>
            <a:picLocks noChangeAspect="1" noChangeArrowheads="1"/>
          </p:cNvPicPr>
          <p:nvPr/>
        </p:nvPicPr>
        <p:blipFill>
          <a:blip r:embed="rId2" cstate="print"/>
          <a:srcRect/>
          <a:stretch>
            <a:fillRect/>
          </a:stretch>
        </p:blipFill>
        <p:spPr bwMode="auto">
          <a:xfrm>
            <a:off x="7696200" y="2514600"/>
            <a:ext cx="1096963" cy="1439863"/>
          </a:xfrm>
          <a:prstGeom prst="rect">
            <a:avLst/>
          </a:prstGeom>
          <a:noFill/>
        </p:spPr>
      </p:pic>
      <p:pic>
        <p:nvPicPr>
          <p:cNvPr id="256040" name="Picture 40" descr="tanner5"/>
          <p:cNvPicPr>
            <a:picLocks noChangeAspect="1" noChangeArrowheads="1"/>
          </p:cNvPicPr>
          <p:nvPr/>
        </p:nvPicPr>
        <p:blipFill>
          <a:blip r:embed="rId3" cstate="print"/>
          <a:srcRect/>
          <a:stretch>
            <a:fillRect/>
          </a:stretch>
        </p:blipFill>
        <p:spPr bwMode="auto">
          <a:xfrm>
            <a:off x="7696200" y="4267200"/>
            <a:ext cx="1114425" cy="1649413"/>
          </a:xfrm>
          <a:prstGeom prst="rect">
            <a:avLst/>
          </a:prstGeom>
          <a:noFill/>
        </p:spPr>
      </p:pic>
      <p:sp>
        <p:nvSpPr>
          <p:cNvPr id="256056" name="Line 56"/>
          <p:cNvSpPr>
            <a:spLocks noChangeShapeType="1"/>
          </p:cNvSpPr>
          <p:nvPr/>
        </p:nvSpPr>
        <p:spPr bwMode="auto">
          <a:xfrm flipV="1">
            <a:off x="609600" y="1905000"/>
            <a:ext cx="0" cy="533400"/>
          </a:xfrm>
          <a:prstGeom prst="line">
            <a:avLst/>
          </a:prstGeom>
          <a:noFill/>
          <a:ln w="9525">
            <a:solidFill>
              <a:srgbClr val="000000"/>
            </a:solidFill>
            <a:round/>
            <a:headEnd/>
            <a:tailEnd/>
          </a:ln>
          <a:effectLst/>
        </p:spPr>
        <p:txBody>
          <a:bodyPr/>
          <a:lstStyle/>
          <a:p>
            <a:endParaRPr lang="en-US" dirty="0"/>
          </a:p>
        </p:txBody>
      </p:sp>
      <p:sp>
        <p:nvSpPr>
          <p:cNvPr id="256057" name="Line 57"/>
          <p:cNvSpPr>
            <a:spLocks noChangeShapeType="1"/>
          </p:cNvSpPr>
          <p:nvPr/>
        </p:nvSpPr>
        <p:spPr bwMode="auto">
          <a:xfrm flipV="1">
            <a:off x="1946275" y="1828800"/>
            <a:ext cx="0" cy="533400"/>
          </a:xfrm>
          <a:prstGeom prst="line">
            <a:avLst/>
          </a:prstGeom>
          <a:noFill/>
          <a:ln w="9525">
            <a:solidFill>
              <a:srgbClr val="000000"/>
            </a:solidFill>
            <a:round/>
            <a:headEnd/>
            <a:tailEnd/>
          </a:ln>
          <a:effectLst/>
        </p:spPr>
        <p:txBody>
          <a:bodyPr/>
          <a:lstStyle/>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Grp="1" noChangeArrowheads="1"/>
          </p:cNvSpPr>
          <p:nvPr>
            <p:ph type="title"/>
          </p:nvPr>
        </p:nvSpPr>
        <p:spPr>
          <a:xfrm>
            <a:off x="304800" y="304800"/>
            <a:ext cx="8686800" cy="762000"/>
          </a:xfrm>
        </p:spPr>
        <p:txBody>
          <a:bodyPr>
            <a:normAutofit fontScale="90000"/>
          </a:bodyPr>
          <a:lstStyle/>
          <a:p>
            <a:r>
              <a:rPr lang="en-US" sz="3200" dirty="0"/>
              <a:t>Effects of </a:t>
            </a:r>
            <a:r>
              <a:rPr lang="en-US" sz="3200" dirty="0" smtClean="0"/>
              <a:t>feminizing hormones </a:t>
            </a:r>
            <a:r>
              <a:rPr lang="en-US" sz="3200" dirty="0"/>
              <a:t>on </a:t>
            </a:r>
            <a:r>
              <a:rPr lang="en-US" sz="3200" dirty="0" smtClean="0"/>
              <a:t>transwomen</a:t>
            </a:r>
            <a:br>
              <a:rPr lang="en-US" sz="3200" dirty="0" smtClean="0"/>
            </a:br>
            <a:endParaRPr lang="en-US" sz="3200" dirty="0"/>
          </a:p>
        </p:txBody>
      </p:sp>
      <p:sp>
        <p:nvSpPr>
          <p:cNvPr id="123907" name="Rectangle 3"/>
          <p:cNvSpPr>
            <a:spLocks noGrp="1" noChangeArrowheads="1"/>
          </p:cNvSpPr>
          <p:nvPr>
            <p:ph type="body" idx="1"/>
          </p:nvPr>
        </p:nvSpPr>
        <p:spPr>
          <a:xfrm>
            <a:off x="152400" y="762000"/>
            <a:ext cx="6172200" cy="5029200"/>
          </a:xfrm>
        </p:spPr>
        <p:txBody>
          <a:bodyPr>
            <a:noAutofit/>
          </a:bodyPr>
          <a:lstStyle/>
          <a:p>
            <a:pPr>
              <a:lnSpc>
                <a:spcPct val="90000"/>
              </a:lnSpc>
            </a:pPr>
            <a:r>
              <a:rPr lang="en-US" sz="2400" dirty="0"/>
              <a:t>Breast development </a:t>
            </a:r>
          </a:p>
          <a:p>
            <a:pPr lvl="1">
              <a:lnSpc>
                <a:spcPct val="90000"/>
              </a:lnSpc>
            </a:pPr>
            <a:r>
              <a:rPr lang="en-US" sz="2400" dirty="0"/>
              <a:t>can take years, begins after 2-3 months</a:t>
            </a:r>
          </a:p>
          <a:p>
            <a:pPr lvl="1">
              <a:lnSpc>
                <a:spcPct val="90000"/>
              </a:lnSpc>
            </a:pPr>
            <a:r>
              <a:rPr lang="en-US" sz="2400" dirty="0"/>
              <a:t>final size about 1 to 2 cup sizes less than close female relatives </a:t>
            </a:r>
          </a:p>
          <a:p>
            <a:pPr lvl="1">
              <a:lnSpc>
                <a:spcPct val="90000"/>
              </a:lnSpc>
            </a:pPr>
            <a:r>
              <a:rPr lang="en-US" sz="2400" dirty="0"/>
              <a:t>less satisfactory results in older patients</a:t>
            </a:r>
          </a:p>
          <a:p>
            <a:pPr lvl="1">
              <a:lnSpc>
                <a:spcPct val="90000"/>
              </a:lnSpc>
            </a:pPr>
            <a:r>
              <a:rPr lang="en-US" sz="2400" dirty="0"/>
              <a:t>Only one-third more than a “B”-cup</a:t>
            </a:r>
          </a:p>
          <a:p>
            <a:pPr lvl="1">
              <a:lnSpc>
                <a:spcPct val="90000"/>
              </a:lnSpc>
            </a:pPr>
            <a:r>
              <a:rPr lang="en-US" sz="2400" dirty="0"/>
              <a:t>45% don’t advance beyond an “A”</a:t>
            </a:r>
          </a:p>
          <a:p>
            <a:pPr lvl="1">
              <a:lnSpc>
                <a:spcPct val="90000"/>
              </a:lnSpc>
            </a:pPr>
            <a:r>
              <a:rPr lang="en-US" sz="2400" dirty="0"/>
              <a:t>growth not always symmetric</a:t>
            </a:r>
          </a:p>
          <a:p>
            <a:pPr lvl="1">
              <a:lnSpc>
                <a:spcPct val="90000"/>
              </a:lnSpc>
            </a:pPr>
            <a:r>
              <a:rPr lang="en-US" sz="2400" dirty="0" smtClean="0"/>
              <a:t>larger </a:t>
            </a:r>
            <a:r>
              <a:rPr lang="en-US" sz="2400" dirty="0"/>
              <a:t>male thorax “dilutes” effect</a:t>
            </a:r>
          </a:p>
          <a:p>
            <a:pPr lvl="1">
              <a:lnSpc>
                <a:spcPct val="90000"/>
              </a:lnSpc>
            </a:pPr>
            <a:r>
              <a:rPr lang="en-US" sz="2400" dirty="0"/>
              <a:t>enhanced by progesterone</a:t>
            </a:r>
          </a:p>
          <a:p>
            <a:pPr lvl="1">
              <a:lnSpc>
                <a:spcPct val="90000"/>
              </a:lnSpc>
            </a:pPr>
            <a:r>
              <a:rPr lang="en-US" sz="2400" dirty="0"/>
              <a:t>nipples expand</a:t>
            </a:r>
          </a:p>
          <a:p>
            <a:pPr lvl="1">
              <a:lnSpc>
                <a:spcPct val="90000"/>
              </a:lnSpc>
            </a:pPr>
            <a:r>
              <a:rPr lang="en-US" sz="2400" dirty="0"/>
              <a:t>areolae darken</a:t>
            </a:r>
          </a:p>
        </p:txBody>
      </p:sp>
      <p:pic>
        <p:nvPicPr>
          <p:cNvPr id="123909" name="Picture 5" descr="MtF-before"/>
          <p:cNvPicPr>
            <a:picLocks noChangeAspect="1" noChangeArrowheads="1"/>
          </p:cNvPicPr>
          <p:nvPr/>
        </p:nvPicPr>
        <p:blipFill>
          <a:blip r:embed="rId2" cstate="print"/>
          <a:srcRect/>
          <a:stretch>
            <a:fillRect/>
          </a:stretch>
        </p:blipFill>
        <p:spPr bwMode="auto">
          <a:xfrm>
            <a:off x="5943600" y="3886200"/>
            <a:ext cx="3048000" cy="2298700"/>
          </a:xfrm>
          <a:prstGeom prst="rect">
            <a:avLst/>
          </a:prstGeom>
          <a:noFill/>
        </p:spPr>
      </p:pic>
      <p:pic>
        <p:nvPicPr>
          <p:cNvPr id="123911" name="Picture 7" descr="Mtf-after"/>
          <p:cNvPicPr>
            <a:picLocks noChangeAspect="1" noChangeArrowheads="1"/>
          </p:cNvPicPr>
          <p:nvPr/>
        </p:nvPicPr>
        <p:blipFill>
          <a:blip r:embed="rId3" cstate="print"/>
          <a:srcRect/>
          <a:stretch>
            <a:fillRect/>
          </a:stretch>
        </p:blipFill>
        <p:spPr bwMode="auto">
          <a:xfrm>
            <a:off x="5943600" y="3886200"/>
            <a:ext cx="3200400" cy="2414588"/>
          </a:xfrm>
          <a:prstGeom prst="rect">
            <a:avLst/>
          </a:prstGeom>
          <a:noFill/>
        </p:spPr>
      </p:pic>
      <p:sp>
        <p:nvSpPr>
          <p:cNvPr id="123912" name="Text Box 8"/>
          <p:cNvSpPr txBox="1">
            <a:spLocks noChangeArrowheads="1"/>
          </p:cNvSpPr>
          <p:nvPr/>
        </p:nvSpPr>
        <p:spPr bwMode="auto">
          <a:xfrm>
            <a:off x="5791200" y="6019800"/>
            <a:ext cx="3352800" cy="366712"/>
          </a:xfrm>
          <a:prstGeom prst="rect">
            <a:avLst/>
          </a:prstGeom>
          <a:noFill/>
          <a:ln w="9525">
            <a:noFill/>
            <a:miter lim="800000"/>
            <a:headEnd/>
            <a:tailEnd/>
          </a:ln>
          <a:effectLst/>
        </p:spPr>
        <p:txBody>
          <a:bodyPr>
            <a:spAutoFit/>
          </a:bodyPr>
          <a:lstStyle/>
          <a:p>
            <a:pPr>
              <a:spcBef>
                <a:spcPct val="50000"/>
              </a:spcBef>
            </a:pPr>
            <a:r>
              <a:rPr lang="en-US" dirty="0"/>
              <a:t>  clevelandplasticsurgery.com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dissolve">
                                      <p:cBhvr>
                                        <p:cTn id="7" dur="500"/>
                                        <p:tgtEl>
                                          <p:spTgt spid="1239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Effect transition="in" filter="dissolve">
                                      <p:cBhvr>
                                        <p:cTn id="12" dur="500"/>
                                        <p:tgtEl>
                                          <p:spTgt spid="1239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3912"/>
                                        </p:tgtEl>
                                        <p:attrNameLst>
                                          <p:attrName>style.visibility</p:attrName>
                                        </p:attrNameLst>
                                      </p:cBhvr>
                                      <p:to>
                                        <p:strVal val="visible"/>
                                      </p:to>
                                    </p:set>
                                    <p:animEffect transition="in" filter="dissolve">
                                      <p:cBhvr>
                                        <p:cTn id="15"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AutoShape 2"/>
          <p:cNvSpPr>
            <a:spLocks noGrp="1" noChangeArrowheads="1"/>
          </p:cNvSpPr>
          <p:nvPr>
            <p:ph type="title"/>
          </p:nvPr>
        </p:nvSpPr>
        <p:spPr>
          <a:xfrm>
            <a:off x="457200" y="0"/>
            <a:ext cx="8229600" cy="1143000"/>
          </a:xfrm>
        </p:spPr>
        <p:txBody>
          <a:bodyPr>
            <a:normAutofit fontScale="90000"/>
          </a:bodyPr>
          <a:lstStyle/>
          <a:p>
            <a:r>
              <a:rPr lang="en-US" dirty="0" smtClean="0"/>
              <a:t>Undesirable breast </a:t>
            </a:r>
            <a:r>
              <a:rPr lang="en-US" dirty="0"/>
              <a:t>development</a:t>
            </a:r>
          </a:p>
        </p:txBody>
      </p:sp>
      <p:sp>
        <p:nvSpPr>
          <p:cNvPr id="257033" name="Text Box 9"/>
          <p:cNvSpPr txBox="1">
            <a:spLocks noChangeArrowheads="1"/>
          </p:cNvSpPr>
          <p:nvPr/>
        </p:nvSpPr>
        <p:spPr bwMode="auto">
          <a:xfrm>
            <a:off x="762000" y="4191000"/>
            <a:ext cx="8001000" cy="2015192"/>
          </a:xfrm>
          <a:prstGeom prst="rect">
            <a:avLst/>
          </a:prstGeom>
          <a:noFill/>
          <a:ln w="9525">
            <a:noFill/>
            <a:miter lim="800000"/>
            <a:headEnd/>
            <a:tailEnd/>
          </a:ln>
          <a:effectLst/>
        </p:spPr>
        <p:txBody>
          <a:bodyPr wrap="square">
            <a:spAutoFit/>
          </a:bodyPr>
          <a:lstStyle/>
          <a:p>
            <a:pPr>
              <a:spcBef>
                <a:spcPct val="50000"/>
              </a:spcBef>
            </a:pPr>
            <a:r>
              <a:rPr lang="en-US" sz="2000" dirty="0"/>
              <a:t>Hypoplastic breasts, more common after age 25.  Very small or narrow, lack normal fullness, may seem bulbous or swollen at the tip due to</a:t>
            </a:r>
            <a:r>
              <a:rPr lang="en-US" sz="2000" i="1" dirty="0"/>
              <a:t> </a:t>
            </a:r>
            <a:r>
              <a:rPr lang="en-US" sz="2000" dirty="0"/>
              <a:t>over-prominent nipple-areolar complex - "tubular breasts", “Snoopy breasts".  Shape usually caused by a failure to sufficiently develop the glands and lobules which help fill out the breast.  </a:t>
            </a:r>
          </a:p>
        </p:txBody>
      </p:sp>
      <p:pic>
        <p:nvPicPr>
          <p:cNvPr id="257034" name="Picture 10"/>
          <p:cNvPicPr>
            <a:picLocks noChangeAspect="1" noChangeArrowheads="1"/>
          </p:cNvPicPr>
          <p:nvPr/>
        </p:nvPicPr>
        <p:blipFill>
          <a:blip r:embed="rId2" cstate="print"/>
          <a:srcRect/>
          <a:stretch>
            <a:fillRect/>
          </a:stretch>
        </p:blipFill>
        <p:spPr bwMode="auto">
          <a:xfrm>
            <a:off x="914400" y="1143000"/>
            <a:ext cx="2019300" cy="2971800"/>
          </a:xfrm>
          <a:prstGeom prst="rect">
            <a:avLst/>
          </a:prstGeom>
          <a:noFill/>
        </p:spPr>
      </p:pic>
      <p:pic>
        <p:nvPicPr>
          <p:cNvPr id="257035" name="Picture 11"/>
          <p:cNvPicPr>
            <a:picLocks noChangeAspect="1" noChangeArrowheads="1"/>
          </p:cNvPicPr>
          <p:nvPr/>
        </p:nvPicPr>
        <p:blipFill>
          <a:blip r:embed="rId3" cstate="print"/>
          <a:srcRect/>
          <a:stretch>
            <a:fillRect/>
          </a:stretch>
        </p:blipFill>
        <p:spPr bwMode="auto">
          <a:xfrm>
            <a:off x="3200400" y="1219200"/>
            <a:ext cx="2166938" cy="2965450"/>
          </a:xfrm>
          <a:prstGeom prst="rect">
            <a:avLst/>
          </a:prstGeom>
          <a:noFill/>
        </p:spPr>
      </p:pic>
      <p:pic>
        <p:nvPicPr>
          <p:cNvPr id="257036" name="Picture 12"/>
          <p:cNvPicPr>
            <a:picLocks noChangeAspect="1" noChangeArrowheads="1"/>
          </p:cNvPicPr>
          <p:nvPr/>
        </p:nvPicPr>
        <p:blipFill>
          <a:blip r:embed="rId4" cstate="print"/>
          <a:srcRect/>
          <a:stretch>
            <a:fillRect/>
          </a:stretch>
        </p:blipFill>
        <p:spPr bwMode="auto">
          <a:xfrm>
            <a:off x="5791200" y="1219200"/>
            <a:ext cx="2303463" cy="2970213"/>
          </a:xfrm>
          <a:prstGeom prst="rect">
            <a:avLst/>
          </a:prstGeom>
          <a:noFill/>
        </p:spPr>
      </p:pic>
      <p:pic>
        <p:nvPicPr>
          <p:cNvPr id="257042" name="Picture 18"/>
          <p:cNvPicPr>
            <a:picLocks noChangeAspect="1" noChangeArrowheads="1"/>
          </p:cNvPicPr>
          <p:nvPr/>
        </p:nvPicPr>
        <p:blipFill>
          <a:blip r:embed="rId5" cstate="print"/>
          <a:srcRect/>
          <a:stretch>
            <a:fillRect/>
          </a:stretch>
        </p:blipFill>
        <p:spPr bwMode="auto">
          <a:xfrm>
            <a:off x="2895600" y="1066800"/>
            <a:ext cx="2971800" cy="3124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7034"/>
                                        </p:tgtEl>
                                        <p:attrNameLst>
                                          <p:attrName>style.visibility</p:attrName>
                                        </p:attrNameLst>
                                      </p:cBhvr>
                                      <p:to>
                                        <p:strVal val="visible"/>
                                      </p:to>
                                    </p:set>
                                    <p:animEffect transition="in" filter="dissolve">
                                      <p:cBhvr>
                                        <p:cTn id="7" dur="500"/>
                                        <p:tgtEl>
                                          <p:spTgt spid="2570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7033"/>
                                        </p:tgtEl>
                                        <p:attrNameLst>
                                          <p:attrName>style.visibility</p:attrName>
                                        </p:attrNameLst>
                                      </p:cBhvr>
                                      <p:to>
                                        <p:strVal val="visible"/>
                                      </p:to>
                                    </p:set>
                                    <p:animEffect transition="in" filter="dissolve">
                                      <p:cBhvr>
                                        <p:cTn id="10" dur="500"/>
                                        <p:tgtEl>
                                          <p:spTgt spid="2570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7035"/>
                                        </p:tgtEl>
                                        <p:attrNameLst>
                                          <p:attrName>style.visibility</p:attrName>
                                        </p:attrNameLst>
                                      </p:cBhvr>
                                      <p:to>
                                        <p:strVal val="visible"/>
                                      </p:to>
                                    </p:set>
                                    <p:animEffect transition="in" filter="dissolve">
                                      <p:cBhvr>
                                        <p:cTn id="15" dur="500"/>
                                        <p:tgtEl>
                                          <p:spTgt spid="25703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7036"/>
                                        </p:tgtEl>
                                        <p:attrNameLst>
                                          <p:attrName>style.visibility</p:attrName>
                                        </p:attrNameLst>
                                      </p:cBhvr>
                                      <p:to>
                                        <p:strVal val="visible"/>
                                      </p:to>
                                    </p:set>
                                    <p:animEffect transition="in" filter="dissolve">
                                      <p:cBhvr>
                                        <p:cTn id="20" dur="500"/>
                                        <p:tgtEl>
                                          <p:spTgt spid="257036"/>
                                        </p:tgtEl>
                                      </p:cBhvr>
                                    </p:animEffect>
                                  </p:childTnLst>
                                </p:cTn>
                              </p:par>
                              <p:par>
                                <p:cTn id="21" presetID="9" presetClass="entr" presetSubtype="0" fill="hold" nodeType="withEffect">
                                  <p:stCondLst>
                                    <p:cond delay="0"/>
                                  </p:stCondLst>
                                  <p:childTnLst>
                                    <p:set>
                                      <p:cBhvr>
                                        <p:cTn id="22" dur="1" fill="hold">
                                          <p:stCondLst>
                                            <p:cond delay="0"/>
                                          </p:stCondLst>
                                        </p:cTn>
                                        <p:tgtEl>
                                          <p:spTgt spid="257042"/>
                                        </p:tgtEl>
                                        <p:attrNameLst>
                                          <p:attrName>style.visibility</p:attrName>
                                        </p:attrNameLst>
                                      </p:cBhvr>
                                      <p:to>
                                        <p:strVal val="visible"/>
                                      </p:to>
                                    </p:set>
                                    <p:animEffect transition="in" filter="dissolve">
                                      <p:cBhvr>
                                        <p:cTn id="23" dur="500"/>
                                        <p:tgtEl>
                                          <p:spTgt spid="257042"/>
                                        </p:tgtEl>
                                      </p:cBhvr>
                                    </p:animEffect>
                                  </p:childTnLst>
                                </p:cTn>
                              </p:par>
                              <p:par>
                                <p:cTn id="24" presetID="9" presetClass="exit" presetSubtype="0" fill="hold" nodeType="withEffect">
                                  <p:stCondLst>
                                    <p:cond delay="0"/>
                                  </p:stCondLst>
                                  <p:childTnLst>
                                    <p:animEffect transition="out" filter="dissolve">
                                      <p:cBhvr>
                                        <p:cTn id="25" dur="500"/>
                                        <p:tgtEl>
                                          <p:spTgt spid="257035"/>
                                        </p:tgtEl>
                                      </p:cBhvr>
                                    </p:animEffect>
                                    <p:set>
                                      <p:cBhvr>
                                        <p:cTn id="26" dur="1" fill="hold">
                                          <p:stCondLst>
                                            <p:cond delay="499"/>
                                          </p:stCondLst>
                                        </p:cTn>
                                        <p:tgtEl>
                                          <p:spTgt spid="2570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p:nvPr>
        </p:nvSpPr>
        <p:spPr>
          <a:xfrm>
            <a:off x="304800" y="228600"/>
            <a:ext cx="8382000" cy="1143000"/>
          </a:xfrm>
        </p:spPr>
        <p:txBody>
          <a:bodyPr/>
          <a:lstStyle/>
          <a:p>
            <a:r>
              <a:rPr lang="en-US" sz="3200" dirty="0"/>
              <a:t>Effects of feminizing hormones on </a:t>
            </a:r>
            <a:r>
              <a:rPr lang="en-US" sz="3200" dirty="0" smtClean="0"/>
              <a:t>transwomen</a:t>
            </a:r>
            <a:endParaRPr lang="en-US" sz="3200" dirty="0"/>
          </a:p>
        </p:txBody>
      </p:sp>
      <p:sp>
        <p:nvSpPr>
          <p:cNvPr id="128003" name="Rectangle 3"/>
          <p:cNvSpPr>
            <a:spLocks noGrp="1" noChangeArrowheads="1"/>
          </p:cNvSpPr>
          <p:nvPr>
            <p:ph type="body" idx="1"/>
          </p:nvPr>
        </p:nvSpPr>
        <p:spPr>
          <a:xfrm>
            <a:off x="0" y="1481328"/>
            <a:ext cx="9144000" cy="4525963"/>
          </a:xfrm>
        </p:spPr>
        <p:txBody>
          <a:bodyPr>
            <a:normAutofit/>
          </a:bodyPr>
          <a:lstStyle/>
          <a:p>
            <a:r>
              <a:rPr lang="en-US" dirty="0" smtClean="0"/>
              <a:t>Reduced or absent ability </a:t>
            </a:r>
            <a:r>
              <a:rPr lang="en-US" dirty="0"/>
              <a:t>to ejaculate/maintain erection (variable</a:t>
            </a:r>
            <a:r>
              <a:rPr lang="en-US" dirty="0" smtClean="0"/>
              <a:t>), usually within 3 months</a:t>
            </a:r>
          </a:p>
          <a:p>
            <a:pPr>
              <a:lnSpc>
                <a:spcPct val="90000"/>
              </a:lnSpc>
            </a:pPr>
            <a:r>
              <a:rPr lang="en-US" sz="2800" dirty="0" smtClean="0"/>
              <a:t>The prostate shrinks but does not disappear and prostate cancer is still possible (although risk is reduced)</a:t>
            </a:r>
          </a:p>
          <a:p>
            <a:pPr>
              <a:lnSpc>
                <a:spcPct val="90000"/>
              </a:lnSpc>
            </a:pPr>
            <a:r>
              <a:rPr lang="en-US" sz="2800" dirty="0" smtClean="0"/>
              <a:t>Decreased penis size, scrotal size</a:t>
            </a:r>
            <a:endParaRPr lang="en-US" dirty="0"/>
          </a:p>
          <a:p>
            <a:r>
              <a:rPr lang="en-US" dirty="0"/>
              <a:t>Fertility and “male sex drive” drop rapidly—this may become permanent after a few months</a:t>
            </a:r>
          </a:p>
          <a:p>
            <a:r>
              <a:rPr lang="en-US" dirty="0"/>
              <a:t>Possible increased female-type sex drive/attraction to men</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Grp="1" noChangeArrowheads="1"/>
          </p:cNvSpPr>
          <p:nvPr>
            <p:ph type="title"/>
          </p:nvPr>
        </p:nvSpPr>
        <p:spPr>
          <a:xfrm>
            <a:off x="228600" y="228600"/>
            <a:ext cx="8610600" cy="1143000"/>
          </a:xfrm>
        </p:spPr>
        <p:txBody>
          <a:bodyPr/>
          <a:lstStyle/>
          <a:p>
            <a:r>
              <a:rPr lang="en-US" sz="3200" dirty="0"/>
              <a:t>Effects of feminizing hormones on </a:t>
            </a:r>
            <a:r>
              <a:rPr lang="en-US" sz="3200" dirty="0" smtClean="0"/>
              <a:t>transwomen</a:t>
            </a:r>
            <a:endParaRPr lang="en-US" sz="3200" dirty="0"/>
          </a:p>
        </p:txBody>
      </p:sp>
      <p:sp>
        <p:nvSpPr>
          <p:cNvPr id="129027" name="Rectangle 3"/>
          <p:cNvSpPr>
            <a:spLocks noGrp="1" noChangeArrowheads="1"/>
          </p:cNvSpPr>
          <p:nvPr>
            <p:ph type="body" idx="1"/>
          </p:nvPr>
        </p:nvSpPr>
        <p:spPr>
          <a:xfrm>
            <a:off x="228600" y="1447800"/>
            <a:ext cx="8610600" cy="3810000"/>
          </a:xfrm>
        </p:spPr>
        <p:txBody>
          <a:bodyPr>
            <a:noAutofit/>
          </a:bodyPr>
          <a:lstStyle/>
          <a:p>
            <a:pPr>
              <a:lnSpc>
                <a:spcPct val="90000"/>
              </a:lnSpc>
            </a:pPr>
            <a:r>
              <a:rPr lang="en-US" sz="2600" dirty="0"/>
              <a:t>Decreased facial/body hair</a:t>
            </a:r>
          </a:p>
          <a:p>
            <a:pPr lvl="1">
              <a:lnSpc>
                <a:spcPct val="90000"/>
              </a:lnSpc>
            </a:pPr>
            <a:r>
              <a:rPr lang="en-US" sz="2600" dirty="0"/>
              <a:t>Body hair lightens in texture and color, frequently disappears</a:t>
            </a:r>
          </a:p>
          <a:p>
            <a:pPr lvl="1">
              <a:lnSpc>
                <a:spcPct val="90000"/>
              </a:lnSpc>
            </a:pPr>
            <a:r>
              <a:rPr lang="en-US" sz="2600" dirty="0"/>
              <a:t>Cessation of male pattern baldness</a:t>
            </a:r>
          </a:p>
          <a:p>
            <a:pPr lvl="1">
              <a:lnSpc>
                <a:spcPct val="90000"/>
              </a:lnSpc>
            </a:pPr>
            <a:r>
              <a:rPr lang="en-US" sz="2600" dirty="0"/>
              <a:t>Limited regrowth of scalp hair which has been lost</a:t>
            </a:r>
          </a:p>
          <a:p>
            <a:pPr lvl="1">
              <a:lnSpc>
                <a:spcPct val="90000"/>
              </a:lnSpc>
            </a:pPr>
            <a:r>
              <a:rPr lang="en-US" sz="2600" dirty="0"/>
              <a:t>Improvement in thickness and texture of scalp hair</a:t>
            </a:r>
          </a:p>
          <a:p>
            <a:pPr lvl="1">
              <a:lnSpc>
                <a:spcPct val="90000"/>
              </a:lnSpc>
            </a:pPr>
            <a:r>
              <a:rPr lang="en-US" sz="2600" dirty="0"/>
              <a:t>Enhanced action of 2% or 5% minoxidil (Rogaine</a:t>
            </a:r>
            <a:r>
              <a:rPr lang="en-US" sz="2600" baseline="30000" dirty="0"/>
              <a:t>®</a:t>
            </a:r>
            <a:r>
              <a:rPr lang="en-US" sz="2600" dirty="0"/>
              <a:t>)</a:t>
            </a:r>
          </a:p>
          <a:p>
            <a:pPr lvl="1">
              <a:lnSpc>
                <a:spcPct val="90000"/>
              </a:lnSpc>
            </a:pPr>
            <a:r>
              <a:rPr lang="en-US" sz="2600" dirty="0"/>
              <a:t>Not much effect on distribution of facial </a:t>
            </a:r>
            <a:r>
              <a:rPr lang="en-US" sz="2600" dirty="0" smtClean="0"/>
              <a:t>hair</a:t>
            </a:r>
          </a:p>
          <a:p>
            <a:pPr lvl="2">
              <a:lnSpc>
                <a:spcPct val="90000"/>
              </a:lnSpc>
            </a:pPr>
            <a:r>
              <a:rPr lang="en-US" sz="2200" dirty="0" smtClean="0"/>
              <a:t>Enhanced </a:t>
            </a:r>
            <a:r>
              <a:rPr lang="en-US" sz="2200" dirty="0"/>
              <a:t>effect of </a:t>
            </a:r>
            <a:r>
              <a:rPr lang="en-US" sz="2200" dirty="0" smtClean="0"/>
              <a:t>electrolysis, laser hair removal</a:t>
            </a:r>
          </a:p>
          <a:p>
            <a:pPr lvl="7">
              <a:lnSpc>
                <a:spcPct val="90000"/>
              </a:lnSpc>
            </a:pPr>
            <a:r>
              <a:rPr lang="en-US" sz="2200" dirty="0" smtClean="0"/>
              <a:t>Decreased </a:t>
            </a:r>
            <a:r>
              <a:rPr lang="en-US" sz="2200" dirty="0"/>
              <a:t>rate of growth</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Grp="1" noChangeArrowheads="1"/>
          </p:cNvSpPr>
          <p:nvPr>
            <p:ph type="title"/>
          </p:nvPr>
        </p:nvSpPr>
        <p:spPr>
          <a:xfrm>
            <a:off x="381000" y="304800"/>
            <a:ext cx="8382000" cy="1143000"/>
          </a:xfrm>
        </p:spPr>
        <p:txBody>
          <a:bodyPr>
            <a:normAutofit fontScale="90000"/>
          </a:bodyPr>
          <a:lstStyle/>
          <a:p>
            <a:r>
              <a:rPr lang="en-US" sz="3800" dirty="0"/>
              <a:t>Cutaneous effects of feminizing hormones on </a:t>
            </a:r>
            <a:r>
              <a:rPr lang="en-US" sz="3800" dirty="0" smtClean="0"/>
              <a:t>transwomen</a:t>
            </a:r>
            <a:endParaRPr lang="en-US" sz="3800" dirty="0"/>
          </a:p>
        </p:txBody>
      </p:sp>
      <p:sp>
        <p:nvSpPr>
          <p:cNvPr id="130051" name="Rectangle 3"/>
          <p:cNvSpPr>
            <a:spLocks noGrp="1" noChangeArrowheads="1"/>
          </p:cNvSpPr>
          <p:nvPr>
            <p:ph type="body" idx="1"/>
          </p:nvPr>
        </p:nvSpPr>
        <p:spPr>
          <a:xfrm>
            <a:off x="228600" y="1524000"/>
            <a:ext cx="8915400" cy="4876800"/>
          </a:xfrm>
        </p:spPr>
        <p:txBody>
          <a:bodyPr>
            <a:normAutofit/>
          </a:bodyPr>
          <a:lstStyle/>
          <a:p>
            <a:pPr>
              <a:lnSpc>
                <a:spcPct val="80000"/>
              </a:lnSpc>
            </a:pPr>
            <a:r>
              <a:rPr lang="en-US" sz="2300" dirty="0"/>
              <a:t>Redistribution of body and facial fat</a:t>
            </a:r>
          </a:p>
          <a:p>
            <a:pPr lvl="1">
              <a:lnSpc>
                <a:spcPct val="80000"/>
              </a:lnSpc>
            </a:pPr>
            <a:r>
              <a:rPr lang="en-US" dirty="0"/>
              <a:t>Face looks more “feminine</a:t>
            </a:r>
            <a:r>
              <a:rPr lang="en-US" dirty="0" smtClean="0"/>
              <a:t>”—reduced </a:t>
            </a:r>
            <a:r>
              <a:rPr lang="en-US" dirty="0"/>
              <a:t>angularity, fuller </a:t>
            </a:r>
            <a:r>
              <a:rPr lang="en-US" dirty="0" smtClean="0"/>
              <a:t>cheeks, facial </a:t>
            </a:r>
            <a:r>
              <a:rPr lang="en-US" dirty="0"/>
              <a:t>feminization surgery </a:t>
            </a:r>
            <a:r>
              <a:rPr lang="en-US" dirty="0" smtClean="0"/>
              <a:t>not always </a:t>
            </a:r>
            <a:r>
              <a:rPr lang="en-US" dirty="0"/>
              <a:t>needed</a:t>
            </a:r>
          </a:p>
          <a:p>
            <a:pPr lvl="1">
              <a:lnSpc>
                <a:spcPct val="80000"/>
              </a:lnSpc>
            </a:pPr>
            <a:r>
              <a:rPr lang="en-US" dirty="0"/>
              <a:t>Redistribution of fat from waist to </a:t>
            </a:r>
            <a:r>
              <a:rPr lang="en-US" dirty="0" smtClean="0"/>
              <a:t>hips </a:t>
            </a:r>
            <a:r>
              <a:rPr lang="en-US" dirty="0"/>
              <a:t>and buttocks</a:t>
            </a:r>
          </a:p>
          <a:p>
            <a:pPr>
              <a:lnSpc>
                <a:spcPct val="80000"/>
              </a:lnSpc>
            </a:pPr>
            <a:r>
              <a:rPr lang="en-US" sz="2300" dirty="0"/>
              <a:t>Skin softer/smoother/thinner</a:t>
            </a:r>
            <a:r>
              <a:rPr lang="en-US" sz="2300" dirty="0" smtClean="0"/>
              <a:t>, more </a:t>
            </a:r>
            <a:r>
              <a:rPr lang="en-US" sz="2300" dirty="0"/>
              <a:t>translucent, less greasy</a:t>
            </a:r>
          </a:p>
          <a:p>
            <a:pPr>
              <a:lnSpc>
                <a:spcPct val="80000"/>
              </a:lnSpc>
            </a:pPr>
            <a:r>
              <a:rPr lang="en-US" sz="2300" dirty="0"/>
              <a:t>Skin sometimes becomes excessively dry</a:t>
            </a:r>
          </a:p>
          <a:p>
            <a:pPr>
              <a:lnSpc>
                <a:spcPct val="80000"/>
              </a:lnSpc>
            </a:pPr>
            <a:r>
              <a:rPr lang="en-US" sz="2300" dirty="0"/>
              <a:t>Improvement in spots and acne</a:t>
            </a:r>
          </a:p>
          <a:p>
            <a:pPr>
              <a:lnSpc>
                <a:spcPct val="80000"/>
              </a:lnSpc>
            </a:pPr>
            <a:r>
              <a:rPr lang="en-US" sz="2300" dirty="0"/>
              <a:t>Redistribution of fat to hips and buttocks</a:t>
            </a:r>
          </a:p>
          <a:p>
            <a:pPr>
              <a:lnSpc>
                <a:spcPct val="80000"/>
              </a:lnSpc>
            </a:pPr>
            <a:r>
              <a:rPr lang="en-US" sz="2300" dirty="0"/>
              <a:t>Brittle fingernails (lack of sebaceous oil)</a:t>
            </a:r>
          </a:p>
          <a:p>
            <a:pPr>
              <a:lnSpc>
                <a:spcPct val="80000"/>
              </a:lnSpc>
            </a:pPr>
            <a:r>
              <a:rPr lang="en-US" sz="2300" dirty="0"/>
              <a:t>Increased susceptibility to scratching and bruising</a:t>
            </a:r>
          </a:p>
          <a:p>
            <a:pPr>
              <a:lnSpc>
                <a:spcPct val="80000"/>
              </a:lnSpc>
            </a:pPr>
            <a:r>
              <a:rPr lang="en-US" sz="2300" dirty="0" smtClean="0"/>
              <a:t>Oil </a:t>
            </a:r>
            <a:r>
              <a:rPr lang="en-US" sz="2300" dirty="0"/>
              <a:t>and sweat glands become less active, resulting in dryer skin, scalp, and hair</a:t>
            </a:r>
          </a:p>
        </p:txBody>
      </p:sp>
      <p:pic>
        <p:nvPicPr>
          <p:cNvPr id="4" name="Picture 2" descr="http://i.imgur.com/fdJXR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473609"/>
            <a:ext cx="7772400" cy="4384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0051">
                                            <p:txEl>
                                              <p:pRg st="2" end="2"/>
                                            </p:txEl>
                                          </p:spTgt>
                                        </p:tgtEl>
                                        <p:attrNameLst>
                                          <p:attrName>style.visibility</p:attrName>
                                        </p:attrNameLst>
                                      </p:cBhvr>
                                      <p:to>
                                        <p:strVal val="visible"/>
                                      </p:to>
                                    </p:set>
                                    <p:anim calcmode="lin" valueType="num">
                                      <p:cBhvr additive="base">
                                        <p:cTn id="24"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0051">
                                            <p:txEl>
                                              <p:pRg st="2" end="2"/>
                                            </p:txEl>
                                          </p:spTgt>
                                        </p:tgtEl>
                                        <p:attrNameLst>
                                          <p:attrName>ppt_y</p:attrName>
                                        </p:attrNameLst>
                                      </p:cBhvr>
                                      <p:tavLst>
                                        <p:tav tm="0">
                                          <p:val>
                                            <p:strVal val="1+#ppt_h/2"/>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0051">
                                            <p:txEl>
                                              <p:pRg st="3" end="3"/>
                                            </p:txEl>
                                          </p:spTgt>
                                        </p:tgtEl>
                                        <p:attrNameLst>
                                          <p:attrName>style.visibility</p:attrName>
                                        </p:attrNameLst>
                                      </p:cBhvr>
                                      <p:to>
                                        <p:strVal val="visible"/>
                                      </p:to>
                                    </p:set>
                                    <p:anim calcmode="lin" valueType="num">
                                      <p:cBhvr additive="base">
                                        <p:cTn id="33" dur="500" fill="hold"/>
                                        <p:tgtEl>
                                          <p:spTgt spid="130051">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0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0051">
                                            <p:txEl>
                                              <p:pRg st="4" end="4"/>
                                            </p:txEl>
                                          </p:spTgt>
                                        </p:tgtEl>
                                        <p:attrNameLst>
                                          <p:attrName>style.visibility</p:attrName>
                                        </p:attrNameLst>
                                      </p:cBhvr>
                                      <p:to>
                                        <p:strVal val="visible"/>
                                      </p:to>
                                    </p:set>
                                    <p:anim calcmode="lin" valueType="num">
                                      <p:cBhvr additive="base">
                                        <p:cTn id="39" dur="500" fill="hold"/>
                                        <p:tgtEl>
                                          <p:spTgt spid="130051">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0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30051">
                                            <p:txEl>
                                              <p:pRg st="5" end="5"/>
                                            </p:txEl>
                                          </p:spTgt>
                                        </p:tgtEl>
                                        <p:attrNameLst>
                                          <p:attrName>style.visibility</p:attrName>
                                        </p:attrNameLst>
                                      </p:cBhvr>
                                      <p:to>
                                        <p:strVal val="visible"/>
                                      </p:to>
                                    </p:set>
                                    <p:anim calcmode="lin" valueType="num">
                                      <p:cBhvr additive="base">
                                        <p:cTn id="45" dur="500" fill="hold"/>
                                        <p:tgtEl>
                                          <p:spTgt spid="130051">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300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30051">
                                            <p:txEl>
                                              <p:pRg st="6" end="6"/>
                                            </p:txEl>
                                          </p:spTgt>
                                        </p:tgtEl>
                                        <p:attrNameLst>
                                          <p:attrName>style.visibility</p:attrName>
                                        </p:attrNameLst>
                                      </p:cBhvr>
                                      <p:to>
                                        <p:strVal val="visible"/>
                                      </p:to>
                                    </p:set>
                                    <p:anim calcmode="lin" valueType="num">
                                      <p:cBhvr additive="base">
                                        <p:cTn id="51" dur="500" fill="hold"/>
                                        <p:tgtEl>
                                          <p:spTgt spid="130051">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00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30051">
                                            <p:txEl>
                                              <p:pRg st="7" end="7"/>
                                            </p:txEl>
                                          </p:spTgt>
                                        </p:tgtEl>
                                        <p:attrNameLst>
                                          <p:attrName>style.visibility</p:attrName>
                                        </p:attrNameLst>
                                      </p:cBhvr>
                                      <p:to>
                                        <p:strVal val="visible"/>
                                      </p:to>
                                    </p:set>
                                    <p:anim calcmode="lin" valueType="num">
                                      <p:cBhvr additive="base">
                                        <p:cTn id="57" dur="500" fill="hold"/>
                                        <p:tgtEl>
                                          <p:spTgt spid="130051">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300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30051">
                                            <p:txEl>
                                              <p:pRg st="8" end="8"/>
                                            </p:txEl>
                                          </p:spTgt>
                                        </p:tgtEl>
                                        <p:attrNameLst>
                                          <p:attrName>style.visibility</p:attrName>
                                        </p:attrNameLst>
                                      </p:cBhvr>
                                      <p:to>
                                        <p:strVal val="visible"/>
                                      </p:to>
                                    </p:set>
                                    <p:anim calcmode="lin" valueType="num">
                                      <p:cBhvr additive="base">
                                        <p:cTn id="63" dur="500" fill="hold"/>
                                        <p:tgtEl>
                                          <p:spTgt spid="130051">
                                            <p:txEl>
                                              <p:pRg st="8" end="8"/>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300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30051">
                                            <p:txEl>
                                              <p:pRg st="9" end="9"/>
                                            </p:txEl>
                                          </p:spTgt>
                                        </p:tgtEl>
                                        <p:attrNameLst>
                                          <p:attrName>style.visibility</p:attrName>
                                        </p:attrNameLst>
                                      </p:cBhvr>
                                      <p:to>
                                        <p:strVal val="visible"/>
                                      </p:to>
                                    </p:set>
                                    <p:anim calcmode="lin" valueType="num">
                                      <p:cBhvr additive="base">
                                        <p:cTn id="69" dur="500" fill="hold"/>
                                        <p:tgtEl>
                                          <p:spTgt spid="130051">
                                            <p:txEl>
                                              <p:pRg st="9" end="9"/>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3005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pPr eaLnBrk="1" hangingPunct="1">
              <a:defRPr/>
            </a:pPr>
            <a:r>
              <a:rPr lang="en-US" dirty="0"/>
              <a:t>The </a:t>
            </a:r>
            <a:r>
              <a:rPr lang="en-US" dirty="0" smtClean="0"/>
              <a:t>“Sex Glands</a:t>
            </a:r>
            <a:r>
              <a:rPr lang="en-US" dirty="0"/>
              <a:t>”</a:t>
            </a:r>
          </a:p>
        </p:txBody>
      </p:sp>
      <p:sp>
        <p:nvSpPr>
          <p:cNvPr id="22531" name="Rectangle 3"/>
          <p:cNvSpPr>
            <a:spLocks noGrp="1" noChangeArrowheads="1"/>
          </p:cNvSpPr>
          <p:nvPr>
            <p:ph type="body" idx="1"/>
          </p:nvPr>
        </p:nvSpPr>
        <p:spPr/>
        <p:txBody>
          <a:bodyPr/>
          <a:lstStyle/>
          <a:p>
            <a:pPr eaLnBrk="1" hangingPunct="1"/>
            <a:r>
              <a:rPr lang="en-US" sz="3200" smtClean="0"/>
              <a:t>Ovaries</a:t>
            </a:r>
          </a:p>
          <a:p>
            <a:pPr lvl="1" eaLnBrk="1" hangingPunct="1"/>
            <a:r>
              <a:rPr lang="en-US" sz="2400" smtClean="0"/>
              <a:t>Progesterone</a:t>
            </a:r>
          </a:p>
          <a:p>
            <a:pPr lvl="1" eaLnBrk="1" hangingPunct="1"/>
            <a:r>
              <a:rPr lang="en-US" sz="2400" smtClean="0"/>
              <a:t>Estrogen</a:t>
            </a:r>
          </a:p>
          <a:p>
            <a:pPr lvl="1" eaLnBrk="1" hangingPunct="1"/>
            <a:r>
              <a:rPr lang="en-US" sz="2400" smtClean="0"/>
              <a:t>Regulate reproduction, bone metabolism, regulation of blood cholesterol, breasts, skin</a:t>
            </a:r>
          </a:p>
          <a:p>
            <a:pPr eaLnBrk="1" hangingPunct="1"/>
            <a:r>
              <a:rPr lang="en-US" sz="3200" smtClean="0"/>
              <a:t>Testes</a:t>
            </a:r>
          </a:p>
          <a:p>
            <a:pPr lvl="1" eaLnBrk="1" hangingPunct="1"/>
            <a:r>
              <a:rPr lang="en-US" sz="2400" smtClean="0"/>
              <a:t>Testosterone</a:t>
            </a:r>
          </a:p>
          <a:p>
            <a:pPr lvl="1" eaLnBrk="1" hangingPunct="1"/>
            <a:r>
              <a:rPr lang="en-US" sz="2400" smtClean="0"/>
              <a:t>Regulates reproduction, musculature, bone metabolism, cholesterol levels, red blood cell production</a:t>
            </a:r>
          </a:p>
        </p:txBody>
      </p:sp>
    </p:spTree>
    <p:extLst>
      <p:ext uri="{BB962C8B-B14F-4D97-AF65-F5344CB8AC3E}">
        <p14:creationId xmlns:p14="http://schemas.microsoft.com/office/powerpoint/2010/main" val="244168111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Grp="1" noChangeArrowheads="1"/>
          </p:cNvSpPr>
          <p:nvPr>
            <p:ph type="title"/>
          </p:nvPr>
        </p:nvSpPr>
        <p:spPr>
          <a:xfrm>
            <a:off x="609600" y="228600"/>
            <a:ext cx="7924800" cy="1143000"/>
          </a:xfrm>
        </p:spPr>
        <p:txBody>
          <a:bodyPr>
            <a:noAutofit/>
          </a:bodyPr>
          <a:lstStyle/>
          <a:p>
            <a:r>
              <a:rPr lang="en-US" sz="3600" dirty="0"/>
              <a:t>Effects of feminizing hormones on </a:t>
            </a:r>
            <a:r>
              <a:rPr lang="en-US" sz="3600" dirty="0" smtClean="0"/>
              <a:t>transwomen</a:t>
            </a:r>
            <a:endParaRPr lang="en-US" sz="3600" dirty="0"/>
          </a:p>
        </p:txBody>
      </p:sp>
      <p:sp>
        <p:nvSpPr>
          <p:cNvPr id="132099" name="Rectangle 3"/>
          <p:cNvSpPr>
            <a:spLocks noGrp="1" noChangeArrowheads="1"/>
          </p:cNvSpPr>
          <p:nvPr>
            <p:ph type="body" sz="half" idx="1"/>
          </p:nvPr>
        </p:nvSpPr>
        <p:spPr>
          <a:xfrm>
            <a:off x="685800" y="1447800"/>
            <a:ext cx="7391400" cy="3724275"/>
          </a:xfrm>
        </p:spPr>
        <p:txBody>
          <a:bodyPr>
            <a:noAutofit/>
          </a:bodyPr>
          <a:lstStyle/>
          <a:p>
            <a:r>
              <a:rPr lang="en-US" sz="3200" dirty="0"/>
              <a:t>Sensory changes</a:t>
            </a:r>
          </a:p>
          <a:p>
            <a:pPr lvl="1"/>
            <a:r>
              <a:rPr lang="en-US" sz="3200" dirty="0"/>
              <a:t>Heightened sense of touch</a:t>
            </a:r>
          </a:p>
          <a:p>
            <a:pPr lvl="1"/>
            <a:r>
              <a:rPr lang="en-US" sz="3200" dirty="0"/>
              <a:t>Increased sense of smell and color</a:t>
            </a:r>
          </a:p>
          <a:p>
            <a:r>
              <a:rPr lang="en-US" sz="3200" dirty="0"/>
              <a:t>Emotional changes</a:t>
            </a:r>
          </a:p>
          <a:p>
            <a:pPr lvl="1"/>
            <a:r>
              <a:rPr lang="en-US" sz="3200" dirty="0"/>
              <a:t>More labile</a:t>
            </a:r>
          </a:p>
          <a:p>
            <a:pPr lvl="1"/>
            <a:r>
              <a:rPr lang="en-US" sz="3200" dirty="0"/>
              <a:t>Increased sensitivity to opinions of others</a:t>
            </a:r>
          </a:p>
          <a:p>
            <a:pPr lvl="1"/>
            <a:r>
              <a:rPr lang="en-US" sz="3200" dirty="0"/>
              <a:t>Decreased </a:t>
            </a:r>
            <a:r>
              <a:rPr lang="en-US" sz="3200" dirty="0" smtClean="0"/>
              <a:t>aggression</a:t>
            </a:r>
            <a:endParaRPr lang="en-US" sz="32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Grp="1" noChangeArrowheads="1"/>
          </p:cNvSpPr>
          <p:nvPr>
            <p:ph type="title"/>
          </p:nvPr>
        </p:nvSpPr>
        <p:spPr>
          <a:xfrm>
            <a:off x="381000" y="381000"/>
            <a:ext cx="8153400" cy="1143000"/>
          </a:xfrm>
        </p:spPr>
        <p:txBody>
          <a:bodyPr>
            <a:normAutofit fontScale="90000"/>
          </a:bodyPr>
          <a:lstStyle/>
          <a:p>
            <a:r>
              <a:rPr lang="en-US" sz="3800" dirty="0"/>
              <a:t>Effects of </a:t>
            </a:r>
            <a:r>
              <a:rPr lang="en-US" sz="3800" dirty="0" smtClean="0"/>
              <a:t>cross-hormone therapy </a:t>
            </a:r>
            <a:r>
              <a:rPr lang="en-US" sz="3800" dirty="0"/>
              <a:t>on </a:t>
            </a:r>
            <a:r>
              <a:rPr lang="en-US" sz="3800" dirty="0" smtClean="0"/>
              <a:t>metabolism </a:t>
            </a:r>
            <a:r>
              <a:rPr lang="en-US" sz="3800" dirty="0"/>
              <a:t>in </a:t>
            </a:r>
            <a:r>
              <a:rPr lang="en-US" sz="3800" dirty="0" smtClean="0"/>
              <a:t>transwomen</a:t>
            </a:r>
            <a:endParaRPr lang="en-US" sz="3800" dirty="0"/>
          </a:p>
        </p:txBody>
      </p:sp>
      <p:sp>
        <p:nvSpPr>
          <p:cNvPr id="214019" name="Rectangle 3"/>
          <p:cNvSpPr>
            <a:spLocks noGrp="1" noChangeArrowheads="1"/>
          </p:cNvSpPr>
          <p:nvPr>
            <p:ph type="body" idx="1"/>
          </p:nvPr>
        </p:nvSpPr>
        <p:spPr>
          <a:xfrm>
            <a:off x="533400" y="1752601"/>
            <a:ext cx="8229600" cy="3581400"/>
          </a:xfrm>
        </p:spPr>
        <p:txBody>
          <a:bodyPr>
            <a:noAutofit/>
          </a:bodyPr>
          <a:lstStyle/>
          <a:p>
            <a:r>
              <a:rPr lang="en-US" sz="3200" dirty="0"/>
              <a:t>Metabolism decreases</a:t>
            </a:r>
          </a:p>
          <a:p>
            <a:pPr lvl="1"/>
            <a:r>
              <a:rPr lang="en-US" sz="2800" dirty="0"/>
              <a:t>Given a caloric intake and exercise regimen consistent with pre-hormonal treatment</a:t>
            </a:r>
          </a:p>
          <a:p>
            <a:pPr lvl="2"/>
            <a:r>
              <a:rPr lang="en-US" sz="2800" dirty="0"/>
              <a:t>Weight gain</a:t>
            </a:r>
          </a:p>
          <a:p>
            <a:pPr lvl="2"/>
            <a:r>
              <a:rPr lang="en-US" sz="2800" dirty="0"/>
              <a:t>Decreased </a:t>
            </a:r>
            <a:r>
              <a:rPr lang="en-US" sz="2800" dirty="0" smtClean="0"/>
              <a:t>energy</a:t>
            </a:r>
            <a:endParaRPr lang="en-US" sz="2800" dirty="0"/>
          </a:p>
          <a:p>
            <a:pPr lvl="2"/>
            <a:r>
              <a:rPr lang="en-US" sz="2800" dirty="0"/>
              <a:t>Increased need for sleep</a:t>
            </a:r>
          </a:p>
          <a:p>
            <a:pPr lvl="2"/>
            <a:r>
              <a:rPr lang="en-US" sz="2800" dirty="0"/>
              <a:t>Cold </a:t>
            </a:r>
            <a:r>
              <a:rPr lang="en-US" sz="2800" dirty="0" smtClean="0"/>
              <a:t>intolerance</a:t>
            </a:r>
            <a:endParaRPr lang="en-US" sz="28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a:xfrm>
            <a:off x="381000" y="228600"/>
            <a:ext cx="8382000" cy="1143000"/>
          </a:xfrm>
        </p:spPr>
        <p:txBody>
          <a:bodyPr/>
          <a:lstStyle/>
          <a:p>
            <a:r>
              <a:rPr lang="en-US" sz="3200" dirty="0"/>
              <a:t>Effects of feminizing hormones on </a:t>
            </a:r>
            <a:r>
              <a:rPr lang="en-US" sz="3200" dirty="0" smtClean="0"/>
              <a:t>transwomen</a:t>
            </a:r>
            <a:endParaRPr lang="en-US" sz="3200" dirty="0"/>
          </a:p>
        </p:txBody>
      </p:sp>
      <p:sp>
        <p:nvSpPr>
          <p:cNvPr id="131075" name="Rectangle 3"/>
          <p:cNvSpPr>
            <a:spLocks noGrp="1" noChangeArrowheads="1"/>
          </p:cNvSpPr>
          <p:nvPr>
            <p:ph type="body" idx="1"/>
          </p:nvPr>
        </p:nvSpPr>
        <p:spPr>
          <a:xfrm>
            <a:off x="0" y="1600200"/>
            <a:ext cx="9144000" cy="3505200"/>
          </a:xfrm>
        </p:spPr>
        <p:txBody>
          <a:bodyPr>
            <a:noAutofit/>
          </a:bodyPr>
          <a:lstStyle/>
          <a:p>
            <a:pPr>
              <a:lnSpc>
                <a:spcPct val="90000"/>
              </a:lnSpc>
            </a:pPr>
            <a:r>
              <a:rPr lang="en-US" dirty="0" smtClean="0"/>
              <a:t>Loss of muscle mass</a:t>
            </a:r>
          </a:p>
          <a:p>
            <a:pPr>
              <a:lnSpc>
                <a:spcPct val="90000"/>
              </a:lnSpc>
            </a:pPr>
            <a:r>
              <a:rPr lang="en-US" dirty="0" smtClean="0"/>
              <a:t>Leg cramps</a:t>
            </a:r>
          </a:p>
          <a:p>
            <a:pPr>
              <a:lnSpc>
                <a:spcPct val="90000"/>
              </a:lnSpc>
            </a:pPr>
            <a:r>
              <a:rPr lang="en-US" dirty="0" smtClean="0"/>
              <a:t>Loss of strength (about 30%)</a:t>
            </a:r>
          </a:p>
          <a:p>
            <a:pPr>
              <a:lnSpc>
                <a:spcPct val="90000"/>
              </a:lnSpc>
            </a:pPr>
            <a:r>
              <a:rPr lang="en-US" dirty="0" smtClean="0"/>
              <a:t>Estrogen prevents bone loss after testosterone deprivation</a:t>
            </a:r>
          </a:p>
          <a:p>
            <a:pPr>
              <a:lnSpc>
                <a:spcPct val="90000"/>
              </a:lnSpc>
            </a:pPr>
            <a:r>
              <a:rPr lang="en-US" dirty="0" smtClean="0"/>
              <a:t>Decrease in blood concentration may reduce endurance</a:t>
            </a:r>
          </a:p>
          <a:p>
            <a:pPr>
              <a:lnSpc>
                <a:spcPct val="90000"/>
              </a:lnSpc>
            </a:pPr>
            <a:r>
              <a:rPr lang="en-US" dirty="0" smtClean="0"/>
              <a:t>Diminished ability to perform heavy labor—may influence employment</a:t>
            </a:r>
            <a:endParaRPr lang="en-US" dirty="0"/>
          </a:p>
        </p:txBody>
      </p:sp>
      <p:sp>
        <p:nvSpPr>
          <p:cNvPr id="131076" name="Text Box 4"/>
          <p:cNvSpPr txBox="1">
            <a:spLocks noChangeArrowheads="1"/>
          </p:cNvSpPr>
          <p:nvPr/>
        </p:nvSpPr>
        <p:spPr bwMode="auto">
          <a:xfrm>
            <a:off x="1600200" y="5257800"/>
            <a:ext cx="7086600" cy="830997"/>
          </a:xfrm>
          <a:prstGeom prst="rect">
            <a:avLst/>
          </a:prstGeom>
          <a:noFill/>
          <a:ln w="9525">
            <a:noFill/>
            <a:miter lim="800000"/>
            <a:headEnd/>
            <a:tailEnd/>
          </a:ln>
          <a:effectLst/>
        </p:spPr>
        <p:txBody>
          <a:bodyPr wrap="square">
            <a:spAutoFit/>
          </a:bodyPr>
          <a:lstStyle/>
          <a:p>
            <a:pPr>
              <a:spcBef>
                <a:spcPct val="50000"/>
              </a:spcBef>
            </a:pPr>
            <a:r>
              <a:rPr lang="en-US" sz="1600" dirty="0"/>
              <a:t>Long-term follow-up of bone mineral density and bone metabolism in transsexuals treated with cross-sex hormones, </a:t>
            </a:r>
            <a:r>
              <a:rPr lang="en-US" sz="1600" i="1" dirty="0"/>
              <a:t>Clinical Endocrinology, </a:t>
            </a:r>
            <a:r>
              <a:rPr lang="en-US" sz="1600" b="1" dirty="0"/>
              <a:t>48:  </a:t>
            </a:r>
            <a:r>
              <a:rPr lang="en-US" sz="1600" dirty="0"/>
              <a:t>347-354</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fontScale="90000"/>
          </a:bodyPr>
          <a:lstStyle/>
          <a:p>
            <a:pPr eaLnBrk="1" hangingPunct="1">
              <a:defRPr/>
            </a:pPr>
            <a:r>
              <a:rPr lang="en-US" sz="4500" dirty="0" smtClean="0"/>
              <a:t>Other effects of Feminizing Hormones</a:t>
            </a:r>
          </a:p>
        </p:txBody>
      </p:sp>
      <p:sp>
        <p:nvSpPr>
          <p:cNvPr id="62467" name="Rectangle 3"/>
          <p:cNvSpPr>
            <a:spLocks noGrp="1" noChangeArrowheads="1"/>
          </p:cNvSpPr>
          <p:nvPr>
            <p:ph type="body" idx="1"/>
          </p:nvPr>
        </p:nvSpPr>
        <p:spPr>
          <a:xfrm>
            <a:off x="838200" y="2362200"/>
            <a:ext cx="7693025" cy="2286000"/>
          </a:xfrm>
        </p:spPr>
        <p:txBody>
          <a:bodyPr/>
          <a:lstStyle/>
          <a:p>
            <a:pPr eaLnBrk="1" hangingPunct="1"/>
            <a:r>
              <a:rPr lang="en-US" altLang="en-US" sz="3200" smtClean="0"/>
              <a:t>Reduced risk of Alzheimer’s</a:t>
            </a:r>
          </a:p>
          <a:p>
            <a:pPr eaLnBrk="1" hangingPunct="1"/>
            <a:r>
              <a:rPr lang="en-US" altLang="en-US" sz="3200" smtClean="0"/>
              <a:t>Improved memory</a:t>
            </a:r>
          </a:p>
        </p:txBody>
      </p:sp>
    </p:spTree>
    <p:extLst>
      <p:ext uri="{BB962C8B-B14F-4D97-AF65-F5344CB8AC3E}">
        <p14:creationId xmlns:p14="http://schemas.microsoft.com/office/powerpoint/2010/main" val="1437640171"/>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AutoShape 2"/>
          <p:cNvSpPr>
            <a:spLocks noGrp="1" noChangeArrowheads="1"/>
          </p:cNvSpPr>
          <p:nvPr>
            <p:ph type="title"/>
          </p:nvPr>
        </p:nvSpPr>
        <p:spPr/>
        <p:txBody>
          <a:bodyPr/>
          <a:lstStyle/>
          <a:p>
            <a:r>
              <a:rPr lang="en-US" sz="3200" dirty="0"/>
              <a:t>Risks of feminizing hormones —</a:t>
            </a:r>
            <a:br>
              <a:rPr lang="en-US" sz="3200" dirty="0"/>
            </a:br>
            <a:r>
              <a:rPr lang="en-US" sz="3200" dirty="0"/>
              <a:t>some general principles</a:t>
            </a:r>
          </a:p>
        </p:txBody>
      </p:sp>
      <p:sp>
        <p:nvSpPr>
          <p:cNvPr id="197635" name="Rectangle 3"/>
          <p:cNvSpPr>
            <a:spLocks noGrp="1" noChangeArrowheads="1"/>
          </p:cNvSpPr>
          <p:nvPr>
            <p:ph type="body" idx="1"/>
          </p:nvPr>
        </p:nvSpPr>
        <p:spPr>
          <a:xfrm>
            <a:off x="533400" y="1600200"/>
            <a:ext cx="8153400" cy="4267200"/>
          </a:xfrm>
        </p:spPr>
        <p:txBody>
          <a:bodyPr/>
          <a:lstStyle/>
          <a:p>
            <a:r>
              <a:rPr lang="en-US" dirty="0"/>
              <a:t>Complete risks in transsexuals is not known</a:t>
            </a:r>
          </a:p>
          <a:p>
            <a:pPr lvl="1"/>
            <a:r>
              <a:rPr lang="en-US" dirty="0"/>
              <a:t>Most studies are performed in biological women</a:t>
            </a:r>
          </a:p>
          <a:p>
            <a:pPr lvl="1"/>
            <a:r>
              <a:rPr lang="en-US" dirty="0"/>
              <a:t>Most studies involve “synthetic hormones”</a:t>
            </a:r>
          </a:p>
          <a:p>
            <a:pPr lvl="1"/>
            <a:r>
              <a:rPr lang="en-US" dirty="0"/>
              <a:t>Limited research regarding risks</a:t>
            </a:r>
          </a:p>
          <a:p>
            <a:pPr lvl="1"/>
            <a:r>
              <a:rPr lang="en-US" dirty="0"/>
              <a:t>Safety data and Food and Drug Administration approval do not acknowledge the use of hormones in transsexuals</a:t>
            </a:r>
          </a:p>
          <a:p>
            <a:pPr lvl="1"/>
            <a:r>
              <a:rPr lang="en-US" dirty="0"/>
              <a:t>All administration is thus “off-label”</a:t>
            </a:r>
          </a:p>
          <a:p>
            <a:pPr lvl="1"/>
            <a:r>
              <a:rPr lang="en-US" dirty="0"/>
              <a:t>Mortality not necessarily increased</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7891579"/>
              </p:ext>
            </p:extLst>
          </p:nvPr>
        </p:nvGraphicFramePr>
        <p:xfrm>
          <a:off x="0" y="1219200"/>
          <a:ext cx="9144000" cy="5638800"/>
        </p:xfrm>
        <a:graphic>
          <a:graphicData uri="http://schemas.openxmlformats.org/drawingml/2006/table">
            <a:tbl>
              <a:tblPr firstRow="1" bandRow="1">
                <a:tableStyleId>{5C22544A-7EE6-4342-B048-85BDC9FD1C3A}</a:tableStyleId>
              </a:tblPr>
              <a:tblGrid>
                <a:gridCol w="4455050"/>
                <a:gridCol w="4688950"/>
              </a:tblGrid>
              <a:tr h="665247">
                <a:tc>
                  <a:txBody>
                    <a:bodyPr/>
                    <a:lstStyle/>
                    <a:p>
                      <a:pPr marL="114300" marR="0">
                        <a:spcBef>
                          <a:spcPts val="920"/>
                        </a:spcBef>
                        <a:spcAft>
                          <a:spcPts val="0"/>
                        </a:spcAft>
                      </a:pPr>
                      <a:r>
                        <a:rPr lang="en-US" sz="2700" b="1" dirty="0">
                          <a:solidFill>
                            <a:srgbClr val="231F20"/>
                          </a:solidFill>
                          <a:effectLst/>
                          <a:latin typeface="+mj-lt"/>
                          <a:ea typeface="Calibri"/>
                          <a:cs typeface="Times New Roman"/>
                        </a:rPr>
                        <a:t>Risk</a:t>
                      </a:r>
                      <a:r>
                        <a:rPr lang="en-US" sz="2700" b="1" spc="-155" dirty="0">
                          <a:solidFill>
                            <a:srgbClr val="231F20"/>
                          </a:solidFill>
                          <a:effectLst/>
                          <a:latin typeface="+mj-lt"/>
                          <a:ea typeface="Calibri"/>
                          <a:cs typeface="Times New Roman"/>
                        </a:rPr>
                        <a:t> </a:t>
                      </a:r>
                      <a:r>
                        <a:rPr lang="en-US" sz="2700" b="1" dirty="0">
                          <a:solidFill>
                            <a:srgbClr val="231F20"/>
                          </a:solidFill>
                          <a:effectLst/>
                          <a:latin typeface="+mj-lt"/>
                          <a:ea typeface="Calibri"/>
                          <a:cs typeface="Times New Roman"/>
                        </a:rPr>
                        <a:t>Level</a:t>
                      </a:r>
                      <a:endParaRPr lang="en-US" sz="2700" dirty="0">
                        <a:effectLst/>
                        <a:latin typeface="+mj-lt"/>
                        <a:ea typeface="Calibri"/>
                        <a:cs typeface="Times New Roman"/>
                      </a:endParaRPr>
                    </a:p>
                  </a:txBody>
                  <a:tcPr marL="0" marR="0" marT="0" marB="0"/>
                </a:tc>
                <a:tc>
                  <a:txBody>
                    <a:bodyPr/>
                    <a:lstStyle/>
                    <a:p>
                      <a:pPr marL="114300" marR="0">
                        <a:spcBef>
                          <a:spcPts val="920"/>
                        </a:spcBef>
                        <a:spcAft>
                          <a:spcPts val="0"/>
                        </a:spcAft>
                      </a:pPr>
                      <a:r>
                        <a:rPr lang="en-US" sz="2700" b="1" spc="-5" dirty="0" smtClean="0">
                          <a:solidFill>
                            <a:srgbClr val="231F20"/>
                          </a:solidFill>
                          <a:effectLst/>
                          <a:latin typeface="+mj-lt"/>
                          <a:ea typeface="Calibri"/>
                          <a:cs typeface="Times New Roman"/>
                        </a:rPr>
                        <a:t>Disease process</a:t>
                      </a:r>
                      <a:endParaRPr lang="en-US" sz="2700" dirty="0">
                        <a:effectLst/>
                        <a:latin typeface="+mj-lt"/>
                        <a:ea typeface="Calibri"/>
                        <a:cs typeface="Times New Roman"/>
                      </a:endParaRPr>
                    </a:p>
                  </a:txBody>
                  <a:tcPr marL="0" marR="0" marT="0" marB="0"/>
                </a:tc>
              </a:tr>
              <a:tr h="2064425">
                <a:tc>
                  <a:txBody>
                    <a:bodyPr/>
                    <a:lstStyle/>
                    <a:p>
                      <a:pPr marL="0" marR="0">
                        <a:spcBef>
                          <a:spcPts val="0"/>
                        </a:spcBef>
                        <a:spcAft>
                          <a:spcPts val="0"/>
                        </a:spcAft>
                      </a:pPr>
                      <a:r>
                        <a:rPr lang="en-US" sz="1950" b="1" dirty="0">
                          <a:effectLst/>
                          <a:latin typeface="+mj-lt"/>
                          <a:ea typeface="Trebuchet MS"/>
                          <a:cs typeface="Trebuchet MS"/>
                        </a:rPr>
                        <a:t> </a:t>
                      </a:r>
                      <a:endParaRPr lang="en-US" sz="1950" b="1" dirty="0">
                        <a:effectLst/>
                        <a:latin typeface="+mj-lt"/>
                        <a:ea typeface="Calibri"/>
                        <a:cs typeface="Times New Roman"/>
                      </a:endParaRPr>
                    </a:p>
                    <a:p>
                      <a:pPr marL="114300" marR="0">
                        <a:spcBef>
                          <a:spcPts val="0"/>
                        </a:spcBef>
                        <a:spcAft>
                          <a:spcPts val="0"/>
                        </a:spcAft>
                      </a:pPr>
                      <a:r>
                        <a:rPr lang="en-US" sz="1950" b="1" dirty="0">
                          <a:solidFill>
                            <a:srgbClr val="231F20"/>
                          </a:solidFill>
                          <a:effectLst/>
                          <a:latin typeface="+mj-lt"/>
                          <a:ea typeface="Calibri"/>
                          <a:cs typeface="Times New Roman"/>
                        </a:rPr>
                        <a:t>Likely</a:t>
                      </a:r>
                      <a:r>
                        <a:rPr lang="en-US" sz="1950" b="1" spc="-8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increased</a:t>
                      </a:r>
                      <a:r>
                        <a:rPr lang="en-US" sz="1950" b="1" spc="-8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a:t>
                      </a:r>
                      <a:endParaRPr lang="en-US" sz="1950" b="1" dirty="0">
                        <a:effectLst/>
                        <a:latin typeface="+mj-lt"/>
                        <a:ea typeface="Calibri"/>
                        <a:cs typeface="Times New Roman"/>
                      </a:endParaRPr>
                    </a:p>
                  </a:txBody>
                  <a:tcPr marL="0" marR="0" marT="0" marB="0"/>
                </a:tc>
                <a:tc>
                  <a:txBody>
                    <a:bodyPr/>
                    <a:lstStyle/>
                    <a:p>
                      <a:pPr marL="114300" marR="459105" algn="l">
                        <a:lnSpc>
                          <a:spcPct val="100000"/>
                        </a:lnSpc>
                        <a:spcBef>
                          <a:spcPts val="800"/>
                        </a:spcBef>
                        <a:spcAft>
                          <a:spcPts val="0"/>
                        </a:spcAft>
                      </a:pPr>
                      <a:r>
                        <a:rPr lang="en-US" sz="1950" spc="-20" dirty="0" smtClean="0">
                          <a:solidFill>
                            <a:srgbClr val="231F20"/>
                          </a:solidFill>
                          <a:effectLst/>
                          <a:latin typeface="+mj-lt"/>
                          <a:ea typeface="Calibri"/>
                          <a:cs typeface="Times New Roman"/>
                        </a:rPr>
                        <a:t>Venous</a:t>
                      </a:r>
                      <a:r>
                        <a:rPr lang="en-US" sz="1950" spc="120"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thromboembolic</a:t>
                      </a:r>
                      <a:r>
                        <a:rPr lang="en-US" sz="1950" baseline="0"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disease</a:t>
                      </a:r>
                      <a:endParaRPr lang="en-US" sz="1950" dirty="0">
                        <a:effectLst/>
                        <a:latin typeface="+mj-lt"/>
                        <a:ea typeface="Calibri"/>
                        <a:cs typeface="Times New Roman"/>
                      </a:endParaRPr>
                    </a:p>
                    <a:p>
                      <a:pPr marL="114300" marR="0" algn="l">
                        <a:lnSpc>
                          <a:spcPct val="100000"/>
                        </a:lnSpc>
                        <a:spcBef>
                          <a:spcPts val="730"/>
                        </a:spcBef>
                        <a:spcAft>
                          <a:spcPts val="0"/>
                        </a:spcAft>
                      </a:pPr>
                      <a:r>
                        <a:rPr lang="en-US" sz="1950" dirty="0" smtClean="0">
                          <a:solidFill>
                            <a:srgbClr val="231F20"/>
                          </a:solidFill>
                          <a:effectLst/>
                          <a:latin typeface="+mj-lt"/>
                          <a:ea typeface="Calibri"/>
                          <a:cs typeface="Times New Roman"/>
                        </a:rPr>
                        <a:t>Gallstones</a:t>
                      </a:r>
                      <a:endParaRPr lang="en-US" sz="1950" dirty="0" smtClean="0">
                        <a:effectLst/>
                        <a:latin typeface="+mj-lt"/>
                        <a:ea typeface="Calibri"/>
                        <a:cs typeface="Times New Roman"/>
                      </a:endParaRPr>
                    </a:p>
                    <a:p>
                      <a:pPr marL="114300" marR="157480" algn="l">
                        <a:lnSpc>
                          <a:spcPct val="100000"/>
                        </a:lnSpc>
                        <a:spcBef>
                          <a:spcPts val="655"/>
                        </a:spcBef>
                        <a:spcAft>
                          <a:spcPts val="0"/>
                        </a:spcAft>
                      </a:pPr>
                      <a:r>
                        <a:rPr lang="en-US" sz="1950" dirty="0" smtClean="0">
                          <a:solidFill>
                            <a:srgbClr val="231F20"/>
                          </a:solidFill>
                          <a:effectLst/>
                          <a:latin typeface="+mj-lt"/>
                          <a:ea typeface="Calibri"/>
                          <a:cs typeface="Times New Roman"/>
                        </a:rPr>
                        <a:t>Elevated</a:t>
                      </a:r>
                      <a:r>
                        <a:rPr lang="en-US" sz="1950" spc="-130"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liver</a:t>
                      </a:r>
                      <a:r>
                        <a:rPr lang="en-US" sz="1950" spc="-130"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enzymes </a:t>
                      </a:r>
                    </a:p>
                    <a:p>
                      <a:pPr marL="114300" marR="157480" algn="l">
                        <a:lnSpc>
                          <a:spcPct val="100000"/>
                        </a:lnSpc>
                        <a:spcBef>
                          <a:spcPts val="655"/>
                        </a:spcBef>
                        <a:spcAft>
                          <a:spcPts val="0"/>
                        </a:spcAft>
                      </a:pPr>
                      <a:r>
                        <a:rPr lang="en-US" sz="1950" spc="-20" dirty="0" smtClean="0">
                          <a:solidFill>
                            <a:srgbClr val="231F20"/>
                          </a:solidFill>
                          <a:effectLst/>
                          <a:latin typeface="+mj-lt"/>
                          <a:ea typeface="Calibri"/>
                          <a:cs typeface="Times New Roman"/>
                        </a:rPr>
                        <a:t>Weight</a:t>
                      </a:r>
                      <a:r>
                        <a:rPr lang="en-US" sz="1950" spc="-65"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gain</a:t>
                      </a:r>
                      <a:r>
                        <a:rPr lang="en-US" sz="1950" spc="120" dirty="0" smtClean="0">
                          <a:solidFill>
                            <a:srgbClr val="231F20"/>
                          </a:solidFill>
                          <a:effectLst/>
                          <a:latin typeface="+mj-lt"/>
                          <a:ea typeface="Calibri"/>
                          <a:cs typeface="Times New Roman"/>
                        </a:rPr>
                        <a:t> </a:t>
                      </a:r>
                    </a:p>
                    <a:p>
                      <a:pPr marL="114300" marR="157480" algn="l">
                        <a:lnSpc>
                          <a:spcPct val="100000"/>
                        </a:lnSpc>
                        <a:spcBef>
                          <a:spcPts val="655"/>
                        </a:spcBef>
                        <a:spcAft>
                          <a:spcPts val="0"/>
                        </a:spcAft>
                      </a:pPr>
                      <a:r>
                        <a:rPr lang="en-US" sz="1950" dirty="0" smtClean="0">
                          <a:solidFill>
                            <a:srgbClr val="231F20"/>
                          </a:solidFill>
                          <a:effectLst/>
                          <a:latin typeface="+mj-lt"/>
                          <a:ea typeface="Calibri"/>
                          <a:cs typeface="Times New Roman"/>
                        </a:rPr>
                        <a:t>Hypertriglyceridemia</a:t>
                      </a:r>
                      <a:endParaRPr lang="en-US" sz="1950" dirty="0">
                        <a:effectLst/>
                        <a:latin typeface="+mj-lt"/>
                        <a:ea typeface="Calibri"/>
                        <a:cs typeface="Times New Roman"/>
                      </a:endParaRPr>
                    </a:p>
                  </a:txBody>
                  <a:tcPr marL="0" marR="0" marT="0" marB="0"/>
                </a:tc>
              </a:tr>
              <a:tr h="921374">
                <a:tc>
                  <a:txBody>
                    <a:bodyPr/>
                    <a:lstStyle/>
                    <a:p>
                      <a:pPr marL="114300" marR="408305">
                        <a:lnSpc>
                          <a:spcPct val="100000"/>
                        </a:lnSpc>
                        <a:spcBef>
                          <a:spcPts val="800"/>
                        </a:spcBef>
                        <a:spcAft>
                          <a:spcPts val="0"/>
                        </a:spcAft>
                      </a:pPr>
                      <a:r>
                        <a:rPr lang="en-US" sz="1950" b="1" dirty="0" smtClean="0">
                          <a:solidFill>
                            <a:srgbClr val="231F20"/>
                          </a:solidFill>
                          <a:effectLst/>
                          <a:latin typeface="+mj-lt"/>
                          <a:ea typeface="Calibri"/>
                          <a:cs typeface="Times New Roman"/>
                        </a:rPr>
                        <a:t>Likely</a:t>
                      </a:r>
                      <a:r>
                        <a:rPr lang="en-US" sz="1950" b="1" spc="-90" dirty="0" smtClean="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increased</a:t>
                      </a:r>
                      <a:r>
                        <a:rPr lang="en-US" sz="1950" b="1" spc="-8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a:t>
                      </a:r>
                      <a:r>
                        <a:rPr lang="en-US" sz="1950" b="1" spc="-90"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with presence</a:t>
                      </a:r>
                      <a:r>
                        <a:rPr lang="en-US" sz="1950" b="1" spc="-7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of</a:t>
                      </a:r>
                      <a:r>
                        <a:rPr lang="en-US" sz="1950" b="1" spc="-7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additional</a:t>
                      </a:r>
                      <a:r>
                        <a:rPr lang="en-US" sz="1950" b="1" spc="-7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 </a:t>
                      </a:r>
                      <a:r>
                        <a:rPr lang="en-US" sz="1950" b="1" dirty="0" smtClean="0">
                          <a:solidFill>
                            <a:srgbClr val="231F20"/>
                          </a:solidFill>
                          <a:effectLst/>
                          <a:latin typeface="+mj-lt"/>
                          <a:ea typeface="Calibri"/>
                          <a:cs typeface="Times New Roman"/>
                        </a:rPr>
                        <a:t>factors</a:t>
                      </a:r>
                      <a:endParaRPr lang="en-US" sz="1950" b="1" dirty="0">
                        <a:effectLst/>
                        <a:latin typeface="+mj-lt"/>
                        <a:ea typeface="Calibri"/>
                        <a:cs typeface="Times New Roman"/>
                      </a:endParaRPr>
                    </a:p>
                  </a:txBody>
                  <a:tcPr marL="0" marR="0" marT="0" marB="0"/>
                </a:tc>
                <a:tc>
                  <a:txBody>
                    <a:bodyPr/>
                    <a:lstStyle/>
                    <a:p>
                      <a:pPr marL="0" marR="0">
                        <a:spcBef>
                          <a:spcPts val="50"/>
                        </a:spcBef>
                        <a:spcAft>
                          <a:spcPts val="0"/>
                        </a:spcAft>
                      </a:pPr>
                      <a:r>
                        <a:rPr lang="en-US" sz="1950" dirty="0">
                          <a:effectLst/>
                          <a:latin typeface="+mj-lt"/>
                          <a:ea typeface="Trebuchet MS"/>
                          <a:cs typeface="Trebuchet MS"/>
                        </a:rPr>
                        <a:t> </a:t>
                      </a:r>
                      <a:r>
                        <a:rPr lang="en-US" sz="1950" spc="-5" dirty="0" smtClean="0">
                          <a:solidFill>
                            <a:srgbClr val="231F20"/>
                          </a:solidFill>
                          <a:effectLst/>
                          <a:latin typeface="+mj-lt"/>
                          <a:ea typeface="Calibri"/>
                          <a:cs typeface="Times New Roman"/>
                        </a:rPr>
                        <a:t>Cardiovascular</a:t>
                      </a:r>
                      <a:r>
                        <a:rPr lang="en-US" sz="1950" spc="-70" dirty="0" smtClean="0">
                          <a:solidFill>
                            <a:srgbClr val="231F20"/>
                          </a:solidFill>
                          <a:effectLst/>
                          <a:latin typeface="+mj-lt"/>
                          <a:ea typeface="Calibri"/>
                          <a:cs typeface="Times New Roman"/>
                        </a:rPr>
                        <a:t> </a:t>
                      </a:r>
                      <a:r>
                        <a:rPr lang="en-US" sz="1950" dirty="0">
                          <a:solidFill>
                            <a:srgbClr val="231F20"/>
                          </a:solidFill>
                          <a:effectLst/>
                          <a:latin typeface="+mj-lt"/>
                          <a:ea typeface="Calibri"/>
                          <a:cs typeface="Times New Roman"/>
                        </a:rPr>
                        <a:t>disease</a:t>
                      </a:r>
                      <a:endParaRPr lang="en-US" sz="1950" dirty="0">
                        <a:effectLst/>
                        <a:latin typeface="+mj-lt"/>
                        <a:ea typeface="Calibri"/>
                        <a:cs typeface="Times New Roman"/>
                      </a:endParaRPr>
                    </a:p>
                  </a:txBody>
                  <a:tcPr marL="0" marR="0" marT="0" marB="0"/>
                </a:tc>
              </a:tr>
              <a:tr h="888752">
                <a:tc>
                  <a:txBody>
                    <a:bodyPr/>
                    <a:lstStyle/>
                    <a:p>
                      <a:pPr marL="0" marR="0">
                        <a:spcBef>
                          <a:spcPts val="0"/>
                        </a:spcBef>
                        <a:spcAft>
                          <a:spcPts val="0"/>
                        </a:spcAft>
                      </a:pPr>
                      <a:r>
                        <a:rPr lang="en-US" sz="1950" b="1" dirty="0">
                          <a:effectLst/>
                          <a:latin typeface="+mj-lt"/>
                          <a:ea typeface="Trebuchet MS"/>
                          <a:cs typeface="Trebuchet MS"/>
                        </a:rPr>
                        <a:t> </a:t>
                      </a:r>
                      <a:r>
                        <a:rPr lang="en-US" sz="1950" b="1" dirty="0" smtClean="0">
                          <a:solidFill>
                            <a:srgbClr val="231F20"/>
                          </a:solidFill>
                          <a:effectLst/>
                          <a:latin typeface="+mj-lt"/>
                          <a:ea typeface="Calibri"/>
                          <a:cs typeface="Times New Roman"/>
                        </a:rPr>
                        <a:t>Possible</a:t>
                      </a:r>
                      <a:r>
                        <a:rPr lang="en-US" sz="1950" b="1" spc="-20" dirty="0" smtClean="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increased</a:t>
                      </a:r>
                      <a:r>
                        <a:rPr lang="en-US" sz="1950" b="1" spc="-1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a:t>
                      </a:r>
                      <a:endParaRPr lang="en-US" sz="1950" b="1" dirty="0">
                        <a:effectLst/>
                        <a:latin typeface="+mj-lt"/>
                        <a:ea typeface="Calibri"/>
                        <a:cs typeface="Times New Roman"/>
                      </a:endParaRPr>
                    </a:p>
                  </a:txBody>
                  <a:tcPr marL="0" marR="0" marT="0" marB="0"/>
                </a:tc>
                <a:tc>
                  <a:txBody>
                    <a:bodyPr/>
                    <a:lstStyle/>
                    <a:p>
                      <a:pPr marL="114300" marR="0">
                        <a:lnSpc>
                          <a:spcPct val="100000"/>
                        </a:lnSpc>
                        <a:spcBef>
                          <a:spcPts val="650"/>
                        </a:spcBef>
                        <a:spcAft>
                          <a:spcPts val="0"/>
                        </a:spcAft>
                      </a:pPr>
                      <a:r>
                        <a:rPr lang="en-US" sz="1950" dirty="0">
                          <a:solidFill>
                            <a:srgbClr val="231F20"/>
                          </a:solidFill>
                          <a:effectLst/>
                          <a:latin typeface="+mj-lt"/>
                          <a:ea typeface="Calibri"/>
                          <a:cs typeface="Times New Roman"/>
                        </a:rPr>
                        <a:t>Hypertension</a:t>
                      </a:r>
                      <a:endParaRPr lang="en-US" sz="1950" dirty="0">
                        <a:effectLst/>
                        <a:latin typeface="+mj-lt"/>
                        <a:ea typeface="Calibri"/>
                        <a:cs typeface="Times New Roman"/>
                      </a:endParaRPr>
                    </a:p>
                    <a:p>
                      <a:pPr marL="114300" marR="159385">
                        <a:lnSpc>
                          <a:spcPct val="100000"/>
                        </a:lnSpc>
                        <a:spcBef>
                          <a:spcPts val="885"/>
                        </a:spcBef>
                        <a:spcAft>
                          <a:spcPts val="0"/>
                        </a:spcAft>
                      </a:pPr>
                      <a:r>
                        <a:rPr lang="en-US" sz="1950" dirty="0" err="1" smtClean="0">
                          <a:solidFill>
                            <a:srgbClr val="231F20"/>
                          </a:solidFill>
                          <a:effectLst/>
                          <a:latin typeface="+mj-lt"/>
                          <a:ea typeface="Calibri"/>
                          <a:cs typeface="Times New Roman"/>
                        </a:rPr>
                        <a:t>Hyperprolactinemia</a:t>
                      </a:r>
                      <a:r>
                        <a:rPr lang="en-US" sz="1950" baseline="0"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or </a:t>
                      </a:r>
                      <a:r>
                        <a:rPr lang="en-US" sz="1950" dirty="0" err="1">
                          <a:solidFill>
                            <a:srgbClr val="231F20"/>
                          </a:solidFill>
                          <a:effectLst/>
                          <a:latin typeface="+mj-lt"/>
                          <a:ea typeface="Calibri"/>
                          <a:cs typeface="Times New Roman"/>
                        </a:rPr>
                        <a:t>prolactinoma</a:t>
                      </a:r>
                      <a:endParaRPr lang="en-US" sz="1950" dirty="0">
                        <a:effectLst/>
                        <a:latin typeface="+mj-lt"/>
                        <a:ea typeface="Calibri"/>
                        <a:cs typeface="Times New Roman"/>
                      </a:endParaRPr>
                    </a:p>
                  </a:txBody>
                  <a:tcPr marL="0" marR="0" marT="0" marB="0"/>
                </a:tc>
              </a:tr>
              <a:tr h="655758">
                <a:tc>
                  <a:txBody>
                    <a:bodyPr/>
                    <a:lstStyle/>
                    <a:p>
                      <a:pPr marL="0" marR="0">
                        <a:spcBef>
                          <a:spcPts val="0"/>
                        </a:spcBef>
                        <a:spcAft>
                          <a:spcPts val="0"/>
                        </a:spcAft>
                      </a:pPr>
                      <a:r>
                        <a:rPr lang="en-US" sz="1950" b="1" dirty="0" smtClean="0">
                          <a:solidFill>
                            <a:srgbClr val="231F20"/>
                          </a:solidFill>
                          <a:effectLst/>
                          <a:latin typeface="+mj-lt"/>
                          <a:ea typeface="Calibri"/>
                          <a:cs typeface="Times New Roman"/>
                        </a:rPr>
                        <a:t>Possible</a:t>
                      </a:r>
                      <a:r>
                        <a:rPr lang="en-US" sz="1950" b="1" spc="-2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increased</a:t>
                      </a:r>
                      <a:r>
                        <a:rPr lang="en-US" sz="1950" b="1" spc="-2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risk</a:t>
                      </a:r>
                      <a:r>
                        <a:rPr lang="en-US" sz="1950" b="1" spc="19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with presence</a:t>
                      </a:r>
                      <a:r>
                        <a:rPr lang="en-US" sz="1950" b="1" spc="-7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of</a:t>
                      </a:r>
                      <a:r>
                        <a:rPr lang="en-US" sz="1950" b="1" spc="-7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additional</a:t>
                      </a:r>
                      <a:r>
                        <a:rPr lang="en-US" sz="1950" b="1" spc="-7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risk factors</a:t>
                      </a:r>
                      <a:endParaRPr lang="en-US" sz="1950" b="1" dirty="0">
                        <a:effectLst/>
                        <a:latin typeface="+mj-lt"/>
                        <a:ea typeface="Calibri"/>
                        <a:cs typeface="Times New Roman"/>
                      </a:endParaRPr>
                    </a:p>
                  </a:txBody>
                  <a:tcPr marL="0" marR="0" marT="0" marB="0"/>
                </a:tc>
                <a:tc>
                  <a:txBody>
                    <a:bodyPr/>
                    <a:lstStyle/>
                    <a:p>
                      <a:pPr marL="0" marR="0">
                        <a:spcBef>
                          <a:spcPts val="0"/>
                        </a:spcBef>
                        <a:spcAft>
                          <a:spcPts val="0"/>
                        </a:spcAft>
                      </a:pPr>
                      <a:r>
                        <a:rPr lang="en-US" sz="1950" dirty="0">
                          <a:effectLst/>
                          <a:latin typeface="+mj-lt"/>
                          <a:ea typeface="Trebuchet MS"/>
                          <a:cs typeface="Trebuchet MS"/>
                        </a:rPr>
                        <a:t> </a:t>
                      </a:r>
                      <a:r>
                        <a:rPr lang="en-US" sz="1950" spc="-30" dirty="0" smtClean="0">
                          <a:solidFill>
                            <a:srgbClr val="231F20"/>
                          </a:solidFill>
                          <a:effectLst/>
                          <a:latin typeface="+mj-lt"/>
                          <a:ea typeface="Calibri"/>
                          <a:cs typeface="Times New Roman"/>
                        </a:rPr>
                        <a:t>Type</a:t>
                      </a:r>
                      <a:r>
                        <a:rPr lang="en-US" sz="1950" spc="-160" dirty="0" smtClean="0">
                          <a:solidFill>
                            <a:srgbClr val="231F20"/>
                          </a:solidFill>
                          <a:effectLst/>
                          <a:latin typeface="+mj-lt"/>
                          <a:ea typeface="Calibri"/>
                          <a:cs typeface="Times New Roman"/>
                        </a:rPr>
                        <a:t> </a:t>
                      </a:r>
                      <a:r>
                        <a:rPr lang="en-US" sz="1950" dirty="0">
                          <a:solidFill>
                            <a:srgbClr val="231F20"/>
                          </a:solidFill>
                          <a:effectLst/>
                          <a:latin typeface="+mj-lt"/>
                          <a:ea typeface="Calibri"/>
                          <a:cs typeface="Times New Roman"/>
                        </a:rPr>
                        <a:t>2</a:t>
                      </a:r>
                      <a:r>
                        <a:rPr lang="en-US" sz="1950" spc="-155" dirty="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diabetes</a:t>
                      </a:r>
                      <a:endParaRPr lang="en-US" sz="1950" dirty="0">
                        <a:effectLst/>
                        <a:latin typeface="+mj-lt"/>
                        <a:ea typeface="Calibri"/>
                        <a:cs typeface="Times New Roman"/>
                      </a:endParaRPr>
                    </a:p>
                  </a:txBody>
                  <a:tcPr marL="0" marR="0" marT="0" marB="0"/>
                </a:tc>
              </a:tr>
              <a:tr h="443244">
                <a:tc>
                  <a:txBody>
                    <a:bodyPr/>
                    <a:lstStyle/>
                    <a:p>
                      <a:pPr marL="0" marR="0">
                        <a:spcBef>
                          <a:spcPts val="0"/>
                        </a:spcBef>
                        <a:spcAft>
                          <a:spcPts val="0"/>
                        </a:spcAft>
                      </a:pPr>
                      <a:r>
                        <a:rPr lang="en-US" sz="1950" b="1" dirty="0" smtClean="0">
                          <a:solidFill>
                            <a:srgbClr val="231F20"/>
                          </a:solidFill>
                          <a:effectLst/>
                          <a:latin typeface="+mj-lt"/>
                          <a:ea typeface="Calibri"/>
                          <a:cs typeface="Times New Roman"/>
                        </a:rPr>
                        <a:t>No </a:t>
                      </a:r>
                      <a:r>
                        <a:rPr lang="en-US" sz="1950" b="1" dirty="0">
                          <a:solidFill>
                            <a:srgbClr val="231F20"/>
                          </a:solidFill>
                          <a:effectLst/>
                          <a:latin typeface="+mj-lt"/>
                          <a:ea typeface="Calibri"/>
                          <a:cs typeface="Times New Roman"/>
                        </a:rPr>
                        <a:t>increased</a:t>
                      </a:r>
                      <a:r>
                        <a:rPr lang="en-US" sz="1950" b="1" spc="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 or inconclusive</a:t>
                      </a:r>
                      <a:endParaRPr lang="en-US" sz="1950" b="1" dirty="0">
                        <a:effectLst/>
                        <a:latin typeface="+mj-lt"/>
                        <a:ea typeface="Calibri"/>
                        <a:cs typeface="Times New Roman"/>
                      </a:endParaRPr>
                    </a:p>
                  </a:txBody>
                  <a:tcPr marL="0" marR="0" marT="0" marB="0"/>
                </a:tc>
                <a:tc>
                  <a:txBody>
                    <a:bodyPr/>
                    <a:lstStyle/>
                    <a:p>
                      <a:pPr marL="0" marR="0">
                        <a:spcBef>
                          <a:spcPts val="0"/>
                        </a:spcBef>
                        <a:spcAft>
                          <a:spcPts val="0"/>
                        </a:spcAft>
                      </a:pPr>
                      <a:r>
                        <a:rPr lang="en-US" sz="1950" dirty="0" smtClean="0">
                          <a:effectLst/>
                          <a:latin typeface="+mj-lt"/>
                          <a:ea typeface="Trebuchet MS"/>
                          <a:cs typeface="Trebuchet MS"/>
                        </a:rPr>
                        <a:t> </a:t>
                      </a:r>
                      <a:r>
                        <a:rPr lang="en-US" sz="1950" dirty="0" smtClean="0">
                          <a:solidFill>
                            <a:srgbClr val="231F20"/>
                          </a:solidFill>
                          <a:effectLst/>
                          <a:latin typeface="+mj-lt"/>
                          <a:ea typeface="Calibri"/>
                          <a:cs typeface="Times New Roman"/>
                        </a:rPr>
                        <a:t>Breast</a:t>
                      </a:r>
                      <a:r>
                        <a:rPr lang="en-US" sz="1950" spc="-5" dirty="0" smtClean="0">
                          <a:solidFill>
                            <a:srgbClr val="231F20"/>
                          </a:solidFill>
                          <a:effectLst/>
                          <a:latin typeface="+mj-lt"/>
                          <a:ea typeface="Calibri"/>
                          <a:cs typeface="Times New Roman"/>
                        </a:rPr>
                        <a:t> </a:t>
                      </a:r>
                      <a:r>
                        <a:rPr lang="en-US" sz="1950" dirty="0" smtClean="0">
                          <a:solidFill>
                            <a:srgbClr val="231F20"/>
                          </a:solidFill>
                          <a:effectLst/>
                          <a:latin typeface="+mj-lt"/>
                          <a:ea typeface="Calibri"/>
                          <a:cs typeface="Times New Roman"/>
                        </a:rPr>
                        <a:t>cancer</a:t>
                      </a:r>
                      <a:endParaRPr lang="en-US" sz="1950" dirty="0">
                        <a:effectLst/>
                        <a:latin typeface="+mj-lt"/>
                        <a:ea typeface="Calibri"/>
                        <a:cs typeface="Times New Roman"/>
                      </a:endParaRPr>
                    </a:p>
                  </a:txBody>
                  <a:tcPr marL="0" marR="0" marT="0" marB="0"/>
                </a:tc>
              </a:tr>
            </a:tbl>
          </a:graphicData>
        </a:graphic>
      </p:graphicFrame>
      <p:sp>
        <p:nvSpPr>
          <p:cNvPr id="3" name="Title 2"/>
          <p:cNvSpPr>
            <a:spLocks noGrp="1"/>
          </p:cNvSpPr>
          <p:nvPr>
            <p:ph type="title"/>
          </p:nvPr>
        </p:nvSpPr>
        <p:spPr/>
        <p:txBody>
          <a:bodyPr>
            <a:normAutofit fontScale="90000"/>
          </a:bodyPr>
          <a:lstStyle/>
          <a:p>
            <a:r>
              <a:rPr lang="en-US" sz="4400" dirty="0"/>
              <a:t>Risks of feminizing hormones —</a:t>
            </a:r>
            <a:endParaRPr lang="en-US" dirty="0"/>
          </a:p>
        </p:txBody>
      </p:sp>
    </p:spTree>
    <p:extLst>
      <p:ext uri="{BB962C8B-B14F-4D97-AF65-F5344CB8AC3E}">
        <p14:creationId xmlns:p14="http://schemas.microsoft.com/office/powerpoint/2010/main" val="40476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
          <p:cNvSpPr>
            <a:spLocks noGrp="1" noChangeArrowheads="1"/>
          </p:cNvSpPr>
          <p:nvPr>
            <p:ph type="title"/>
          </p:nvPr>
        </p:nvSpPr>
        <p:spPr>
          <a:xfrm>
            <a:off x="457200" y="228600"/>
            <a:ext cx="8229600" cy="868362"/>
          </a:xfrm>
        </p:spPr>
        <p:txBody>
          <a:bodyPr>
            <a:normAutofit fontScale="90000"/>
          </a:bodyPr>
          <a:lstStyle/>
          <a:p>
            <a:r>
              <a:rPr lang="en-US" sz="3700" dirty="0" smtClean="0"/>
              <a:t>Other undesirable effects of </a:t>
            </a:r>
            <a:r>
              <a:rPr lang="en-US" sz="3700" dirty="0"/>
              <a:t>feminizing hormones</a:t>
            </a:r>
          </a:p>
        </p:txBody>
      </p:sp>
      <p:sp>
        <p:nvSpPr>
          <p:cNvPr id="202755" name="Rectangle 3"/>
          <p:cNvSpPr>
            <a:spLocks noGrp="1" noChangeArrowheads="1"/>
          </p:cNvSpPr>
          <p:nvPr>
            <p:ph type="body" idx="1"/>
          </p:nvPr>
        </p:nvSpPr>
        <p:spPr>
          <a:xfrm>
            <a:off x="152400" y="1302327"/>
            <a:ext cx="8534400" cy="3041074"/>
          </a:xfrm>
        </p:spPr>
        <p:txBody>
          <a:bodyPr>
            <a:noAutofit/>
          </a:bodyPr>
          <a:lstStyle/>
          <a:p>
            <a:pPr>
              <a:lnSpc>
                <a:spcPct val="90000"/>
              </a:lnSpc>
            </a:pPr>
            <a:r>
              <a:rPr lang="en-US" sz="2400" dirty="0"/>
              <a:t>Fluid </a:t>
            </a:r>
            <a:r>
              <a:rPr lang="en-US" sz="2400" dirty="0" smtClean="0"/>
              <a:t>retention</a:t>
            </a:r>
          </a:p>
          <a:p>
            <a:r>
              <a:rPr lang="en-US" sz="2400" dirty="0" smtClean="0"/>
              <a:t>Excessive breast tenderness</a:t>
            </a:r>
          </a:p>
          <a:p>
            <a:r>
              <a:rPr lang="en-US" sz="2400" dirty="0" smtClean="0"/>
              <a:t>Hair </a:t>
            </a:r>
            <a:r>
              <a:rPr lang="en-US" sz="2400" dirty="0"/>
              <a:t>loss (</a:t>
            </a:r>
            <a:r>
              <a:rPr lang="en-US" sz="2400" dirty="0" err="1"/>
              <a:t>telogen</a:t>
            </a:r>
            <a:r>
              <a:rPr lang="en-US" sz="2400" dirty="0"/>
              <a:t> </a:t>
            </a:r>
            <a:r>
              <a:rPr lang="en-US" sz="2400" dirty="0" smtClean="0"/>
              <a:t>effluvium)</a:t>
            </a:r>
          </a:p>
          <a:p>
            <a:r>
              <a:rPr lang="en-US" sz="2400" dirty="0"/>
              <a:t>Fall in red blood cell count (anemia)</a:t>
            </a:r>
          </a:p>
          <a:p>
            <a:pPr>
              <a:lnSpc>
                <a:spcPct val="90000"/>
              </a:lnSpc>
            </a:pPr>
            <a:r>
              <a:rPr lang="en-US" sz="2400" dirty="0"/>
              <a:t>Hypertension</a:t>
            </a:r>
          </a:p>
          <a:p>
            <a:pPr lvl="1">
              <a:lnSpc>
                <a:spcPct val="90000"/>
              </a:lnSpc>
            </a:pPr>
            <a:r>
              <a:rPr lang="en-US" sz="2400" dirty="0"/>
              <a:t>May vary with hormone regimen</a:t>
            </a:r>
          </a:p>
          <a:p>
            <a:pPr lvl="1">
              <a:lnSpc>
                <a:spcPct val="90000"/>
              </a:lnSpc>
            </a:pPr>
            <a:endParaRPr lang="en-US" sz="2000" dirty="0"/>
          </a:p>
        </p:txBody>
      </p:sp>
      <p:sp>
        <p:nvSpPr>
          <p:cNvPr id="202756" name="Text Box 4"/>
          <p:cNvSpPr txBox="1">
            <a:spLocks noChangeArrowheads="1"/>
          </p:cNvSpPr>
          <p:nvPr/>
        </p:nvSpPr>
        <p:spPr bwMode="auto">
          <a:xfrm>
            <a:off x="3048000" y="5791200"/>
            <a:ext cx="5867400" cy="523220"/>
          </a:xfrm>
          <a:prstGeom prst="rect">
            <a:avLst/>
          </a:prstGeom>
          <a:noFill/>
          <a:ln w="9525">
            <a:noFill/>
            <a:miter lim="800000"/>
            <a:headEnd/>
            <a:tailEnd/>
          </a:ln>
          <a:effectLst/>
        </p:spPr>
        <p:txBody>
          <a:bodyPr wrap="square">
            <a:spAutoFit/>
          </a:bodyPr>
          <a:lstStyle/>
          <a:p>
            <a:pPr>
              <a:spcBef>
                <a:spcPct val="50000"/>
              </a:spcBef>
            </a:pPr>
            <a:r>
              <a:rPr lang="en-US" sz="1400" dirty="0"/>
              <a:t>Mortality and morbidity in transsexual subjects treated with cross-sex hormones, </a:t>
            </a:r>
            <a:r>
              <a:rPr lang="en-US" sz="1400" i="1" dirty="0"/>
              <a:t>Clinical Endocrinology, </a:t>
            </a:r>
            <a:r>
              <a:rPr lang="en-US" sz="1400" b="1" i="1" dirty="0"/>
              <a:t>47:</a:t>
            </a:r>
            <a:r>
              <a:rPr lang="en-US" sz="1400" i="1" dirty="0"/>
              <a:t> 37-342 (1997)</a:t>
            </a:r>
            <a:endParaRPr lang="en-US" sz="1400" dirty="0"/>
          </a:p>
        </p:txBody>
      </p:sp>
      <p:sp>
        <p:nvSpPr>
          <p:cNvPr id="5" name="Rectangle 3"/>
          <p:cNvSpPr txBox="1">
            <a:spLocks noChangeArrowheads="1"/>
          </p:cNvSpPr>
          <p:nvPr/>
        </p:nvSpPr>
        <p:spPr>
          <a:xfrm>
            <a:off x="4793673" y="1233055"/>
            <a:ext cx="4267199" cy="3810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lnSpc>
                <a:spcPct val="90000"/>
              </a:lnSpc>
            </a:pP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0" y="0"/>
            <a:ext cx="9144000" cy="68351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275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2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Grp="1" noChangeArrowheads="1"/>
          </p:cNvSpPr>
          <p:nvPr>
            <p:ph type="title"/>
          </p:nvPr>
        </p:nvSpPr>
        <p:spPr>
          <a:xfrm>
            <a:off x="457200" y="304800"/>
            <a:ext cx="8229600" cy="1143000"/>
          </a:xfrm>
        </p:spPr>
        <p:txBody>
          <a:bodyPr/>
          <a:lstStyle/>
          <a:p>
            <a:r>
              <a:rPr lang="en-US" sz="3200" dirty="0"/>
              <a:t>The cardiac risks of feminizing hormones</a:t>
            </a:r>
          </a:p>
        </p:txBody>
      </p:sp>
      <p:sp>
        <p:nvSpPr>
          <p:cNvPr id="203779" name="Rectangle 3"/>
          <p:cNvSpPr>
            <a:spLocks noGrp="1" noChangeArrowheads="1"/>
          </p:cNvSpPr>
          <p:nvPr>
            <p:ph type="body" idx="1"/>
          </p:nvPr>
        </p:nvSpPr>
        <p:spPr>
          <a:xfrm>
            <a:off x="533400" y="1600200"/>
            <a:ext cx="8305800" cy="4114800"/>
          </a:xfrm>
        </p:spPr>
        <p:txBody>
          <a:bodyPr/>
          <a:lstStyle/>
          <a:p>
            <a:r>
              <a:rPr lang="en-US" sz="2400" dirty="0"/>
              <a:t>Most studies have and are being done in biologic women</a:t>
            </a:r>
          </a:p>
          <a:p>
            <a:r>
              <a:rPr lang="en-US" sz="2400" dirty="0"/>
              <a:t>Much evidence suggests that estrogen lowers cholesterol levels, and raises HDL (good cholesterol)</a:t>
            </a:r>
          </a:p>
          <a:p>
            <a:r>
              <a:rPr lang="en-US" sz="2400" dirty="0"/>
              <a:t>Increases triglycerides, blood pressure, subcutaneous and visceral fat</a:t>
            </a:r>
          </a:p>
          <a:p>
            <a:r>
              <a:rPr lang="en-US" sz="2400" dirty="0"/>
              <a:t>Decreased LDL particle size (bad)</a:t>
            </a:r>
          </a:p>
          <a:p>
            <a:r>
              <a:rPr lang="en-US" sz="2400" dirty="0"/>
              <a:t>Decreased insulin sensitivity (bad)</a:t>
            </a:r>
          </a:p>
          <a:p>
            <a:r>
              <a:rPr lang="en-US" sz="2400" dirty="0"/>
              <a:t>Increases blood pressure through fluid and salt retention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AutoShape 2"/>
          <p:cNvSpPr>
            <a:spLocks noGrp="1" noChangeArrowheads="1"/>
          </p:cNvSpPr>
          <p:nvPr>
            <p:ph type="title"/>
          </p:nvPr>
        </p:nvSpPr>
        <p:spPr>
          <a:xfrm>
            <a:off x="304800" y="304800"/>
            <a:ext cx="8305800" cy="1143000"/>
          </a:xfrm>
        </p:spPr>
        <p:txBody>
          <a:bodyPr>
            <a:noAutofit/>
          </a:bodyPr>
          <a:lstStyle/>
          <a:p>
            <a:r>
              <a:rPr lang="en-US" sz="3600" dirty="0"/>
              <a:t>Reducing the odds of </a:t>
            </a:r>
            <a:r>
              <a:rPr lang="en-US" sz="3600" dirty="0" smtClean="0"/>
              <a:t>cardiac </a:t>
            </a:r>
            <a:r>
              <a:rPr lang="en-US" sz="3600" dirty="0"/>
              <a:t>complications</a:t>
            </a:r>
          </a:p>
        </p:txBody>
      </p:sp>
      <p:sp>
        <p:nvSpPr>
          <p:cNvPr id="206851" name="Rectangle 3"/>
          <p:cNvSpPr>
            <a:spLocks noGrp="1" noChangeArrowheads="1"/>
          </p:cNvSpPr>
          <p:nvPr>
            <p:ph type="body" idx="1"/>
          </p:nvPr>
        </p:nvSpPr>
        <p:spPr>
          <a:xfrm>
            <a:off x="228600" y="1524000"/>
            <a:ext cx="8686800" cy="4953000"/>
          </a:xfrm>
        </p:spPr>
        <p:txBody>
          <a:bodyPr>
            <a:normAutofit fontScale="25000" lnSpcReduction="20000"/>
          </a:bodyPr>
          <a:lstStyle/>
          <a:p>
            <a:r>
              <a:rPr lang="en-US" sz="8000" dirty="0"/>
              <a:t>If there’s a history or strong family history of heart attack, coronary artery disease, or stroke</a:t>
            </a:r>
          </a:p>
          <a:p>
            <a:pPr lvl="1"/>
            <a:r>
              <a:rPr lang="en-US" sz="8000" dirty="0"/>
              <a:t>Close supervision by a cardiologist, stress test</a:t>
            </a:r>
          </a:p>
          <a:p>
            <a:pPr lvl="1"/>
            <a:r>
              <a:rPr lang="en-US" sz="8000" dirty="0"/>
              <a:t>Blood pressure, lipid control, blood </a:t>
            </a:r>
            <a:r>
              <a:rPr lang="en-US" sz="8000" dirty="0" smtClean="0"/>
              <a:t>thinners</a:t>
            </a:r>
          </a:p>
          <a:p>
            <a:pPr lvl="1"/>
            <a:endParaRPr lang="en-US" sz="2400" dirty="0"/>
          </a:p>
          <a:p>
            <a:r>
              <a:rPr lang="en-US" sz="8000" dirty="0"/>
              <a:t>Estradiol (Estrace</a:t>
            </a:r>
            <a:r>
              <a:rPr lang="en-US" sz="8000" baseline="12000" dirty="0"/>
              <a:t>® </a:t>
            </a:r>
            <a:r>
              <a:rPr lang="en-US" sz="8000" dirty="0"/>
              <a:t>1 or 2 mg), a naturally occurring estrogen, is preferred to Premarin</a:t>
            </a:r>
            <a:r>
              <a:rPr lang="en-US" sz="8000" baseline="12000" dirty="0"/>
              <a:t>®</a:t>
            </a:r>
          </a:p>
          <a:p>
            <a:pPr lvl="1"/>
            <a:r>
              <a:rPr lang="en-US" sz="8000" dirty="0"/>
              <a:t>Usual dose is 4 mg daily pre-op, 2 mg daily </a:t>
            </a:r>
            <a:r>
              <a:rPr lang="en-US" sz="8000" dirty="0" smtClean="0"/>
              <a:t>post-op</a:t>
            </a:r>
          </a:p>
          <a:p>
            <a:pPr lvl="1"/>
            <a:endParaRPr lang="en-US" sz="2000" dirty="0"/>
          </a:p>
          <a:p>
            <a:r>
              <a:rPr lang="en-US" sz="8000" dirty="0"/>
              <a:t>Natural progesterone (Prometrium</a:t>
            </a:r>
            <a:r>
              <a:rPr lang="en-US" sz="8000" baseline="12000" dirty="0"/>
              <a:t>®</a:t>
            </a:r>
            <a:r>
              <a:rPr lang="en-US" sz="8000" dirty="0"/>
              <a:t>) does not have </a:t>
            </a:r>
            <a:r>
              <a:rPr lang="en-US" sz="8000" dirty="0" smtClean="0"/>
              <a:t>the </a:t>
            </a:r>
            <a:r>
              <a:rPr lang="en-US" sz="8000" dirty="0"/>
              <a:t>adverse effects of medroxyprogesterone (Provera</a:t>
            </a:r>
            <a:r>
              <a:rPr lang="en-US" sz="8000" baseline="12000" dirty="0"/>
              <a:t>®</a:t>
            </a:r>
            <a:r>
              <a:rPr lang="en-US" sz="8000" dirty="0"/>
              <a:t>) on blood cholesterol or blood pressure </a:t>
            </a:r>
            <a:r>
              <a:rPr lang="en-US" sz="8000" dirty="0" smtClean="0"/>
              <a:t>levels</a:t>
            </a:r>
          </a:p>
          <a:p>
            <a:endParaRPr lang="en-US" sz="2000" dirty="0"/>
          </a:p>
          <a:p>
            <a:r>
              <a:rPr lang="en-US" sz="8000" dirty="0"/>
              <a:t>Consider daily administration of aspirin 81 mg </a:t>
            </a:r>
            <a:r>
              <a:rPr lang="en-US" sz="8000" dirty="0" smtClean="0"/>
              <a:t>daily</a:t>
            </a:r>
          </a:p>
          <a:p>
            <a:endParaRPr lang="en-US" sz="2000" dirty="0"/>
          </a:p>
          <a:p>
            <a:r>
              <a:rPr lang="en-US" sz="8000" dirty="0"/>
              <a:t>Reduce risk factors</a:t>
            </a:r>
          </a:p>
          <a:p>
            <a:pPr lvl="1"/>
            <a:r>
              <a:rPr lang="en-US" sz="8000" dirty="0"/>
              <a:t>No smoking</a:t>
            </a:r>
          </a:p>
          <a:p>
            <a:pPr lvl="1"/>
            <a:r>
              <a:rPr lang="en-US" sz="8000" dirty="0"/>
              <a:t>Watch weight</a:t>
            </a:r>
          </a:p>
          <a:p>
            <a:pPr lvl="1"/>
            <a:r>
              <a:rPr lang="en-US" sz="8000" dirty="0"/>
              <a:t>Watch blood </a:t>
            </a:r>
            <a:r>
              <a:rPr lang="en-US" sz="8000" dirty="0" smtClean="0"/>
              <a:t>sugar</a:t>
            </a:r>
            <a:endParaRPr lang="en-US" sz="8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defRPr/>
            </a:pPr>
            <a:r>
              <a:rPr lang="en-US" sz="3900" smtClean="0"/>
              <a:t>Risks of Feminizing Hormones</a:t>
            </a:r>
          </a:p>
        </p:txBody>
      </p:sp>
      <p:sp>
        <p:nvSpPr>
          <p:cNvPr id="73731" name="Rectangle 3"/>
          <p:cNvSpPr>
            <a:spLocks noGrp="1" noChangeArrowheads="1"/>
          </p:cNvSpPr>
          <p:nvPr>
            <p:ph type="body" idx="1"/>
          </p:nvPr>
        </p:nvSpPr>
        <p:spPr>
          <a:xfrm>
            <a:off x="228600" y="1295400"/>
            <a:ext cx="4419600" cy="3724275"/>
          </a:xfrm>
        </p:spPr>
        <p:txBody>
          <a:bodyPr>
            <a:normAutofit lnSpcReduction="10000"/>
          </a:bodyPr>
          <a:lstStyle/>
          <a:p>
            <a:pPr eaLnBrk="1" hangingPunct="1">
              <a:lnSpc>
                <a:spcPct val="90000"/>
              </a:lnSpc>
            </a:pPr>
            <a:r>
              <a:rPr lang="en-US" b="1" smtClean="0"/>
              <a:t>Blood clots—</a:t>
            </a:r>
          </a:p>
          <a:p>
            <a:pPr lvl="1" eaLnBrk="1" hangingPunct="1">
              <a:lnSpc>
                <a:spcPct val="90000"/>
              </a:lnSpc>
            </a:pPr>
            <a:r>
              <a:rPr lang="en-US" sz="1900" b="1" smtClean="0"/>
              <a:t>12% over age 40</a:t>
            </a:r>
          </a:p>
          <a:p>
            <a:pPr lvl="1" eaLnBrk="1" hangingPunct="1">
              <a:lnSpc>
                <a:spcPct val="90000"/>
              </a:lnSpc>
            </a:pPr>
            <a:r>
              <a:rPr lang="en-US" sz="1900" smtClean="0"/>
              <a:t>Usually start in the veins of the legs</a:t>
            </a:r>
          </a:p>
          <a:p>
            <a:pPr lvl="1" eaLnBrk="1" hangingPunct="1">
              <a:lnSpc>
                <a:spcPct val="90000"/>
              </a:lnSpc>
            </a:pPr>
            <a:r>
              <a:rPr lang="en-US" sz="1900" smtClean="0"/>
              <a:t>Can break off and block blood supply to the lungs—a FATAL complication (pulmonary embolism)</a:t>
            </a:r>
          </a:p>
          <a:p>
            <a:pPr lvl="1" eaLnBrk="1" hangingPunct="1">
              <a:lnSpc>
                <a:spcPct val="90000"/>
              </a:lnSpc>
            </a:pPr>
            <a:r>
              <a:rPr lang="en-US" sz="1900" smtClean="0"/>
              <a:t>20-fold increased risk in MTF’s</a:t>
            </a:r>
          </a:p>
          <a:p>
            <a:pPr lvl="1" eaLnBrk="1" hangingPunct="1">
              <a:lnSpc>
                <a:spcPct val="90000"/>
              </a:lnSpc>
            </a:pPr>
            <a:r>
              <a:rPr lang="en-US" sz="1900" smtClean="0"/>
              <a:t>Risk increased with oral vs. transdermal estrogens</a:t>
            </a:r>
          </a:p>
          <a:p>
            <a:pPr lvl="1" eaLnBrk="1" hangingPunct="1">
              <a:lnSpc>
                <a:spcPct val="90000"/>
              </a:lnSpc>
            </a:pPr>
            <a:r>
              <a:rPr lang="en-US" sz="1900" smtClean="0"/>
              <a:t>Central retinal vein occlusion has been reported</a:t>
            </a:r>
          </a:p>
          <a:p>
            <a:pPr eaLnBrk="1" hangingPunct="1">
              <a:lnSpc>
                <a:spcPct val="90000"/>
              </a:lnSpc>
            </a:pPr>
            <a:endParaRPr lang="en-US" sz="1900" smtClean="0"/>
          </a:p>
        </p:txBody>
      </p:sp>
      <p:pic>
        <p:nvPicPr>
          <p:cNvPr id="73732" name="Picture 4" descr="DV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7338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p:cNvSpPr txBox="1">
            <a:spLocks noChangeArrowheads="1"/>
          </p:cNvSpPr>
          <p:nvPr/>
        </p:nvSpPr>
        <p:spPr bwMode="auto">
          <a:xfrm>
            <a:off x="2590800" y="5710238"/>
            <a:ext cx="617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t>Mortality and morbidity in transsexual subjects treated with cross-sex hormones, </a:t>
            </a:r>
            <a:r>
              <a:rPr lang="en-US" sz="1600" i="1"/>
              <a:t>Clinical Endocrinology, </a:t>
            </a:r>
            <a:r>
              <a:rPr lang="en-US" sz="1600" b="1" i="1"/>
              <a:t>47:</a:t>
            </a:r>
            <a:r>
              <a:rPr lang="en-US" sz="1600" i="1"/>
              <a:t> 37-342 (1997)</a:t>
            </a:r>
            <a:endParaRPr lang="en-US" sz="1600"/>
          </a:p>
        </p:txBody>
      </p:sp>
    </p:spTree>
    <p:extLst>
      <p:ext uri="{BB962C8B-B14F-4D97-AF65-F5344CB8AC3E}">
        <p14:creationId xmlns:p14="http://schemas.microsoft.com/office/powerpoint/2010/main" val="115553939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normAutofit fontScale="90000"/>
          </a:bodyPr>
          <a:lstStyle/>
          <a:p>
            <a:pPr eaLnBrk="1" hangingPunct="1">
              <a:defRPr/>
            </a:pPr>
            <a:r>
              <a:rPr lang="en-US" dirty="0"/>
              <a:t>Chemical </a:t>
            </a:r>
            <a:r>
              <a:rPr lang="en-US" dirty="0" smtClean="0"/>
              <a:t>Origins </a:t>
            </a:r>
            <a:r>
              <a:rPr lang="en-US" dirty="0"/>
              <a:t>of </a:t>
            </a:r>
            <a:r>
              <a:rPr lang="en-US" dirty="0" smtClean="0"/>
              <a:t>Sex Hormones</a:t>
            </a:r>
            <a:endParaRPr lang="en-US" dirty="0"/>
          </a:p>
        </p:txBody>
      </p:sp>
      <p:sp>
        <p:nvSpPr>
          <p:cNvPr id="23555" name="Rectangle 59"/>
          <p:cNvSpPr>
            <a:spLocks noGrp="1" noChangeArrowheads="1"/>
          </p:cNvSpPr>
          <p:nvPr>
            <p:ph type="body" idx="1"/>
          </p:nvPr>
        </p:nvSpPr>
        <p:spPr>
          <a:xfrm>
            <a:off x="457200" y="1481138"/>
            <a:ext cx="8458200" cy="4525962"/>
          </a:xfrm>
        </p:spPr>
        <p:txBody>
          <a:bodyPr/>
          <a:lstStyle/>
          <a:p>
            <a:pPr eaLnBrk="1" hangingPunct="1"/>
            <a:r>
              <a:rPr lang="en-US" sz="2800" smtClean="0"/>
              <a:t>Derived from cholesterol</a:t>
            </a:r>
          </a:p>
          <a:p>
            <a:pPr eaLnBrk="1" hangingPunct="1"/>
            <a:r>
              <a:rPr lang="en-US" sz="2800" smtClean="0"/>
              <a:t>Chemical structures of estrogen, progesterone, testosterone vary slightly</a:t>
            </a:r>
          </a:p>
          <a:p>
            <a:pPr eaLnBrk="1" hangingPunct="1"/>
            <a:r>
              <a:rPr lang="en-US" sz="2800" smtClean="0"/>
              <a:t>Testosterone is a metabolite of progesterone</a:t>
            </a:r>
          </a:p>
          <a:p>
            <a:pPr eaLnBrk="1" hangingPunct="1"/>
            <a:r>
              <a:rPr lang="en-US" sz="2800" smtClean="0"/>
              <a:t>Estrogen is a metabolite of testosterone</a:t>
            </a:r>
          </a:p>
          <a:p>
            <a:pPr eaLnBrk="1" hangingPunct="1"/>
            <a:r>
              <a:rPr lang="en-US" sz="2800" smtClean="0"/>
              <a:t>Production is governed by negative feedback loops</a:t>
            </a:r>
          </a:p>
          <a:p>
            <a:pPr eaLnBrk="1" hangingPunct="1"/>
            <a:r>
              <a:rPr lang="en-US" sz="2800" smtClean="0"/>
              <a:t>Present in males and females in differing concentrations</a:t>
            </a:r>
          </a:p>
        </p:txBody>
      </p:sp>
    </p:spTree>
    <p:extLst>
      <p:ext uri="{BB962C8B-B14F-4D97-AF65-F5344CB8AC3E}">
        <p14:creationId xmlns:p14="http://schemas.microsoft.com/office/powerpoint/2010/main" val="20304892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solidFill>
                  <a:schemeClr val="tx1"/>
                </a:solidFill>
              </a:rPr>
              <a:t>Risk factors for Venous Thromboembolism</a:t>
            </a:r>
            <a:endParaRPr lang="en-US" dirty="0">
              <a:solidFill>
                <a:schemeClr val="tx1"/>
              </a:solidFill>
            </a:endParaRPr>
          </a:p>
        </p:txBody>
      </p:sp>
      <p:sp>
        <p:nvSpPr>
          <p:cNvPr id="4" name="Rectangle 3"/>
          <p:cNvSpPr txBox="1">
            <a:spLocks noChangeArrowheads="1"/>
          </p:cNvSpPr>
          <p:nvPr/>
        </p:nvSpPr>
        <p:spPr>
          <a:xfrm>
            <a:off x="304800" y="1828800"/>
            <a:ext cx="4343400" cy="4114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4163" indent="-284163" defTabSz="796925">
              <a:lnSpc>
                <a:spcPct val="80000"/>
              </a:lnSpc>
            </a:pPr>
            <a:r>
              <a:rPr lang="en-US" sz="1800" dirty="0" smtClean="0"/>
              <a:t>Surgery</a:t>
            </a:r>
          </a:p>
          <a:p>
            <a:pPr marL="284163" indent="-284163" defTabSz="796925">
              <a:lnSpc>
                <a:spcPct val="80000"/>
              </a:lnSpc>
            </a:pPr>
            <a:r>
              <a:rPr lang="en-US" sz="1800" dirty="0" smtClean="0"/>
              <a:t>Trauma (major or lower extremity)</a:t>
            </a:r>
          </a:p>
          <a:p>
            <a:pPr marL="284163" indent="-284163" defTabSz="796925">
              <a:lnSpc>
                <a:spcPct val="80000"/>
              </a:lnSpc>
            </a:pPr>
            <a:r>
              <a:rPr lang="en-US" sz="1800" dirty="0" smtClean="0"/>
              <a:t>Immobility, paresis</a:t>
            </a:r>
          </a:p>
          <a:p>
            <a:pPr marL="284163" indent="-284163" defTabSz="796925">
              <a:lnSpc>
                <a:spcPct val="80000"/>
              </a:lnSpc>
            </a:pPr>
            <a:r>
              <a:rPr lang="en-US" sz="1800" dirty="0" smtClean="0"/>
              <a:t>Malignancy</a:t>
            </a:r>
          </a:p>
          <a:p>
            <a:pPr marL="284163" indent="-284163" defTabSz="796925">
              <a:lnSpc>
                <a:spcPct val="80000"/>
              </a:lnSpc>
            </a:pPr>
            <a:r>
              <a:rPr lang="en-US" sz="1800" dirty="0" smtClean="0"/>
              <a:t>Cancer therapy (hormonal, chemotherapy, or radiotherapy)</a:t>
            </a:r>
          </a:p>
          <a:p>
            <a:pPr marL="284163" indent="-284163" defTabSz="796925">
              <a:lnSpc>
                <a:spcPct val="80000"/>
              </a:lnSpc>
            </a:pPr>
            <a:r>
              <a:rPr lang="en-US" sz="1800" dirty="0" smtClean="0"/>
              <a:t>Previous venous thromboembolism</a:t>
            </a:r>
          </a:p>
          <a:p>
            <a:pPr marL="284163" indent="-284163" defTabSz="796925">
              <a:lnSpc>
                <a:spcPct val="80000"/>
              </a:lnSpc>
            </a:pPr>
            <a:r>
              <a:rPr lang="en-US" sz="1800" dirty="0" smtClean="0"/>
              <a:t>Increasing age</a:t>
            </a:r>
          </a:p>
          <a:p>
            <a:pPr marL="284163" indent="-284163" defTabSz="796925">
              <a:lnSpc>
                <a:spcPct val="80000"/>
              </a:lnSpc>
            </a:pPr>
            <a:r>
              <a:rPr lang="en-US" sz="1800" dirty="0" smtClean="0"/>
              <a:t>Pregnancy and postpartum period</a:t>
            </a:r>
          </a:p>
          <a:p>
            <a:pPr marL="284163" indent="-284163" defTabSz="796925">
              <a:lnSpc>
                <a:spcPct val="80000"/>
              </a:lnSpc>
            </a:pPr>
            <a:r>
              <a:rPr lang="en-US" sz="2000" b="1" dirty="0" smtClean="0"/>
              <a:t>Estrogen therapies</a:t>
            </a:r>
          </a:p>
          <a:p>
            <a:pPr marL="284163" indent="-284163" defTabSz="796925">
              <a:lnSpc>
                <a:spcPct val="80000"/>
              </a:lnSpc>
            </a:pPr>
            <a:r>
              <a:rPr lang="en-US" sz="1800" dirty="0" smtClean="0"/>
              <a:t>Selective estrogen receptor modulators</a:t>
            </a:r>
          </a:p>
        </p:txBody>
      </p:sp>
      <p:sp>
        <p:nvSpPr>
          <p:cNvPr id="5" name="Rectangle 4"/>
          <p:cNvSpPr txBox="1">
            <a:spLocks noChangeArrowheads="1"/>
          </p:cNvSpPr>
          <p:nvPr/>
        </p:nvSpPr>
        <p:spPr>
          <a:xfrm>
            <a:off x="4876800" y="1814945"/>
            <a:ext cx="4114800" cy="35052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4163" indent="-284163" defTabSz="796925">
              <a:lnSpc>
                <a:spcPct val="80000"/>
              </a:lnSpc>
            </a:pPr>
            <a:r>
              <a:rPr lang="en-US" sz="1800" dirty="0" smtClean="0"/>
              <a:t>Acute medical illness</a:t>
            </a:r>
          </a:p>
          <a:p>
            <a:pPr marL="284163" indent="-284163" defTabSz="796925">
              <a:lnSpc>
                <a:spcPct val="80000"/>
              </a:lnSpc>
            </a:pPr>
            <a:r>
              <a:rPr lang="en-US" sz="1800" dirty="0" smtClean="0"/>
              <a:t>Heart or respiratory failure</a:t>
            </a:r>
          </a:p>
          <a:p>
            <a:pPr marL="284163" indent="-284163" defTabSz="796925">
              <a:lnSpc>
                <a:spcPct val="80000"/>
              </a:lnSpc>
            </a:pPr>
            <a:r>
              <a:rPr lang="en-US" sz="1800" dirty="0" smtClean="0"/>
              <a:t>Inflammatory bowel disease</a:t>
            </a:r>
          </a:p>
          <a:p>
            <a:pPr marL="284163" indent="-284163" defTabSz="796925">
              <a:lnSpc>
                <a:spcPct val="80000"/>
              </a:lnSpc>
            </a:pPr>
            <a:r>
              <a:rPr lang="en-US" sz="1800" dirty="0" err="1" smtClean="0"/>
              <a:t>Nephrotic</a:t>
            </a:r>
            <a:r>
              <a:rPr lang="en-US" sz="1800" dirty="0" smtClean="0"/>
              <a:t> syndrome</a:t>
            </a:r>
          </a:p>
          <a:p>
            <a:pPr marL="284163" indent="-284163" defTabSz="796925">
              <a:lnSpc>
                <a:spcPct val="80000"/>
              </a:lnSpc>
            </a:pPr>
            <a:r>
              <a:rPr lang="en-US" sz="1800" dirty="0" err="1" smtClean="0"/>
              <a:t>Myeloproliferative</a:t>
            </a:r>
            <a:r>
              <a:rPr lang="en-US" sz="1800" dirty="0" smtClean="0"/>
              <a:t> disorders</a:t>
            </a:r>
          </a:p>
          <a:p>
            <a:pPr marL="284163" indent="-284163" defTabSz="796925">
              <a:lnSpc>
                <a:spcPct val="80000"/>
              </a:lnSpc>
            </a:pPr>
            <a:r>
              <a:rPr lang="en-US" sz="1800" dirty="0" smtClean="0"/>
              <a:t>Paroxysmal nocturnal </a:t>
            </a:r>
            <a:r>
              <a:rPr lang="en-US" sz="1800" dirty="0" err="1" smtClean="0"/>
              <a:t>hemoglobinuria</a:t>
            </a:r>
            <a:endParaRPr lang="en-US" sz="1800" dirty="0" smtClean="0"/>
          </a:p>
          <a:p>
            <a:pPr marL="284163" indent="-284163" defTabSz="796925">
              <a:lnSpc>
                <a:spcPct val="80000"/>
              </a:lnSpc>
            </a:pPr>
            <a:r>
              <a:rPr lang="en-US" sz="1800" dirty="0" smtClean="0"/>
              <a:t>Obesity</a:t>
            </a:r>
          </a:p>
          <a:p>
            <a:pPr marL="284163" indent="-284163" defTabSz="796925">
              <a:lnSpc>
                <a:spcPct val="80000"/>
              </a:lnSpc>
            </a:pPr>
            <a:r>
              <a:rPr lang="en-US" sz="1800" dirty="0" smtClean="0"/>
              <a:t>Central venous catheterization</a:t>
            </a:r>
          </a:p>
          <a:p>
            <a:pPr marL="284163" indent="-284163" defTabSz="796925">
              <a:lnSpc>
                <a:spcPct val="80000"/>
              </a:lnSpc>
            </a:pPr>
            <a:r>
              <a:rPr lang="en-US" sz="1800" dirty="0" smtClean="0"/>
              <a:t>Inherited or acquired thrombophilia</a:t>
            </a:r>
          </a:p>
          <a:p>
            <a:pPr marL="284163" indent="-284163" defTabSz="796925">
              <a:lnSpc>
                <a:spcPct val="80000"/>
              </a:lnSpc>
            </a:pPr>
            <a:r>
              <a:rPr lang="en-US" sz="1800" dirty="0" smtClean="0"/>
              <a:t>Varicose veins</a:t>
            </a:r>
          </a:p>
          <a:p>
            <a:pPr marL="284163" indent="-284163" defTabSz="796925">
              <a:lnSpc>
                <a:spcPct val="80000"/>
              </a:lnSpc>
            </a:pPr>
            <a:r>
              <a:rPr lang="en-US" sz="1800" dirty="0" smtClean="0"/>
              <a:t>Smoking</a:t>
            </a:r>
          </a:p>
          <a:p>
            <a:pPr marL="284163" indent="-284163" defTabSz="796925">
              <a:lnSpc>
                <a:spcPct val="80000"/>
              </a:lnSpc>
            </a:pPr>
            <a:endParaRPr lang="en-US" sz="1800" dirty="0" smtClean="0"/>
          </a:p>
          <a:p>
            <a:pPr marL="284163" indent="-284163" defTabSz="796925">
              <a:lnSpc>
                <a:spcPct val="80000"/>
              </a:lnSpc>
            </a:pPr>
            <a:endParaRPr lang="en-US" sz="1800" dirty="0" smtClean="0"/>
          </a:p>
        </p:txBody>
      </p:sp>
      <p:sp>
        <p:nvSpPr>
          <p:cNvPr id="6" name="Oval 7"/>
          <p:cNvSpPr>
            <a:spLocks noChangeArrowheads="1"/>
          </p:cNvSpPr>
          <p:nvPr/>
        </p:nvSpPr>
        <p:spPr bwMode="auto">
          <a:xfrm>
            <a:off x="533400" y="4419600"/>
            <a:ext cx="3276600" cy="304800"/>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Tree>
    <p:extLst>
      <p:ext uri="{BB962C8B-B14F-4D97-AF65-F5344CB8AC3E}">
        <p14:creationId xmlns:p14="http://schemas.microsoft.com/office/powerpoint/2010/main" val="321628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fontScale="90000"/>
          </a:bodyPr>
          <a:lstStyle/>
          <a:p>
            <a:pPr eaLnBrk="1" hangingPunct="1">
              <a:defRPr/>
            </a:pPr>
            <a:r>
              <a:rPr lang="en-US" smtClean="0"/>
              <a:t>Reducing the Risk of Blood Clots</a:t>
            </a:r>
          </a:p>
        </p:txBody>
      </p:sp>
      <p:sp>
        <p:nvSpPr>
          <p:cNvPr id="75779" name="Rectangle 3"/>
          <p:cNvSpPr>
            <a:spLocks noGrp="1" noChangeArrowheads="1"/>
          </p:cNvSpPr>
          <p:nvPr>
            <p:ph type="body" idx="1"/>
          </p:nvPr>
        </p:nvSpPr>
        <p:spPr/>
        <p:txBody>
          <a:bodyPr/>
          <a:lstStyle/>
          <a:p>
            <a:pPr eaLnBrk="1" hangingPunct="1">
              <a:lnSpc>
                <a:spcPct val="90000"/>
              </a:lnSpc>
            </a:pPr>
            <a:r>
              <a:rPr lang="en-US" sz="2400" dirty="0" smtClean="0"/>
              <a:t>Smoking cessation</a:t>
            </a:r>
          </a:p>
          <a:p>
            <a:pPr lvl="1" eaLnBrk="1" hangingPunct="1">
              <a:lnSpc>
                <a:spcPct val="90000"/>
              </a:lnSpc>
            </a:pPr>
            <a:r>
              <a:rPr lang="en-US" sz="2000" dirty="0" smtClean="0"/>
              <a:t>Pharmacologic support</a:t>
            </a:r>
          </a:p>
          <a:p>
            <a:pPr lvl="1" eaLnBrk="1" hangingPunct="1">
              <a:lnSpc>
                <a:spcPct val="90000"/>
              </a:lnSpc>
            </a:pPr>
            <a:r>
              <a:rPr lang="en-US" sz="2000" dirty="0" smtClean="0"/>
              <a:t>Relaxation therapy</a:t>
            </a:r>
          </a:p>
          <a:p>
            <a:pPr lvl="1" eaLnBrk="1" hangingPunct="1">
              <a:lnSpc>
                <a:spcPct val="90000"/>
              </a:lnSpc>
            </a:pPr>
            <a:r>
              <a:rPr lang="en-US" sz="2000" dirty="0" smtClean="0"/>
              <a:t>Behavioral therapy</a:t>
            </a:r>
          </a:p>
          <a:p>
            <a:pPr eaLnBrk="1" hangingPunct="1">
              <a:lnSpc>
                <a:spcPct val="90000"/>
              </a:lnSpc>
            </a:pPr>
            <a:r>
              <a:rPr lang="en-US" sz="2400" dirty="0" smtClean="0"/>
              <a:t>Discontinue estrogen for 3-6 weeks prior to any major surgery, including SRS</a:t>
            </a:r>
          </a:p>
          <a:p>
            <a:pPr eaLnBrk="1" hangingPunct="1">
              <a:lnSpc>
                <a:spcPct val="90000"/>
              </a:lnSpc>
            </a:pPr>
            <a:r>
              <a:rPr lang="en-US" sz="2400" dirty="0" smtClean="0"/>
              <a:t>Review estrogen with surgeon and anesthesiologist prior to minor surgery</a:t>
            </a:r>
          </a:p>
          <a:p>
            <a:pPr eaLnBrk="1" hangingPunct="1">
              <a:lnSpc>
                <a:spcPct val="90000"/>
              </a:lnSpc>
            </a:pPr>
            <a:r>
              <a:rPr lang="en-US" sz="2400" dirty="0" smtClean="0"/>
              <a:t>Discontinue estrogen in injuries which result in immobilization</a:t>
            </a:r>
          </a:p>
          <a:p>
            <a:pPr lvl="1" eaLnBrk="1" hangingPunct="1">
              <a:lnSpc>
                <a:spcPct val="90000"/>
              </a:lnSpc>
              <a:buFontTx/>
              <a:buNone/>
            </a:pPr>
            <a:endParaRPr lang="en-US" sz="2000"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113278460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AutoShape 2"/>
          <p:cNvSpPr>
            <a:spLocks noGrp="1" noChangeArrowheads="1"/>
          </p:cNvSpPr>
          <p:nvPr>
            <p:ph type="title"/>
          </p:nvPr>
        </p:nvSpPr>
        <p:spPr>
          <a:xfrm>
            <a:off x="381000" y="304800"/>
            <a:ext cx="7924800" cy="1143000"/>
          </a:xfrm>
        </p:spPr>
        <p:txBody>
          <a:bodyPr/>
          <a:lstStyle/>
          <a:p>
            <a:r>
              <a:rPr lang="en-US" sz="3200" dirty="0"/>
              <a:t>Contraindications to </a:t>
            </a:r>
            <a:r>
              <a:rPr lang="en-US" sz="3200" dirty="0" smtClean="0"/>
              <a:t>cross-hormone therapy in transwomen</a:t>
            </a:r>
            <a:endParaRPr lang="en-US" sz="3200" dirty="0"/>
          </a:p>
        </p:txBody>
      </p:sp>
      <p:sp>
        <p:nvSpPr>
          <p:cNvPr id="229379" name="Rectangle 3"/>
          <p:cNvSpPr>
            <a:spLocks noGrp="1" noChangeArrowheads="1"/>
          </p:cNvSpPr>
          <p:nvPr>
            <p:ph type="body" idx="1"/>
          </p:nvPr>
        </p:nvSpPr>
        <p:spPr>
          <a:xfrm>
            <a:off x="152400" y="1447800"/>
            <a:ext cx="4114800" cy="4495800"/>
          </a:xfrm>
        </p:spPr>
        <p:txBody>
          <a:bodyPr>
            <a:normAutofit/>
          </a:bodyPr>
          <a:lstStyle/>
          <a:p>
            <a:pPr>
              <a:lnSpc>
                <a:spcPts val="2500"/>
              </a:lnSpc>
            </a:pPr>
            <a:r>
              <a:rPr lang="en-US" sz="2400" b="1" dirty="0"/>
              <a:t>Absolute</a:t>
            </a:r>
          </a:p>
          <a:p>
            <a:pPr lvl="1">
              <a:lnSpc>
                <a:spcPts val="2500"/>
              </a:lnSpc>
            </a:pPr>
            <a:r>
              <a:rPr lang="en-US" sz="2200" dirty="0"/>
              <a:t>History of thromboembolism or thrombotic tendency</a:t>
            </a:r>
          </a:p>
          <a:p>
            <a:pPr lvl="1">
              <a:lnSpc>
                <a:spcPts val="2500"/>
              </a:lnSpc>
            </a:pPr>
            <a:r>
              <a:rPr lang="en-US" sz="2200" dirty="0"/>
              <a:t>History of macroprolactinoma</a:t>
            </a:r>
          </a:p>
          <a:p>
            <a:pPr lvl="1">
              <a:lnSpc>
                <a:spcPts val="2500"/>
              </a:lnSpc>
            </a:pPr>
            <a:r>
              <a:rPr lang="en-US" sz="2200" dirty="0"/>
              <a:t>History of breast cancer</a:t>
            </a:r>
          </a:p>
          <a:p>
            <a:pPr lvl="1">
              <a:lnSpc>
                <a:spcPts val="2500"/>
              </a:lnSpc>
            </a:pPr>
            <a:r>
              <a:rPr lang="en-US" sz="2200" dirty="0"/>
              <a:t>Active substance </a:t>
            </a:r>
            <a:r>
              <a:rPr lang="en-US" sz="2200" dirty="0" smtClean="0"/>
              <a:t>abuse</a:t>
            </a:r>
            <a:endParaRPr lang="en-US" sz="2200" dirty="0"/>
          </a:p>
        </p:txBody>
      </p:sp>
      <p:sp>
        <p:nvSpPr>
          <p:cNvPr id="229381" name="Text Box 5"/>
          <p:cNvSpPr txBox="1">
            <a:spLocks noChangeArrowheads="1"/>
          </p:cNvSpPr>
          <p:nvPr/>
        </p:nvSpPr>
        <p:spPr bwMode="auto">
          <a:xfrm>
            <a:off x="838200" y="4419600"/>
            <a:ext cx="3096491" cy="1165225"/>
          </a:xfrm>
          <a:prstGeom prst="rect">
            <a:avLst/>
          </a:prstGeom>
          <a:noFill/>
          <a:ln w="9525">
            <a:solidFill>
              <a:schemeClr val="tx1"/>
            </a:solidFill>
            <a:miter lim="800000"/>
            <a:headEnd/>
            <a:tailEnd/>
          </a:ln>
          <a:effectLst/>
        </p:spPr>
        <p:txBody>
          <a:bodyPr wrap="square">
            <a:spAutoFit/>
          </a:bodyPr>
          <a:lstStyle/>
          <a:p>
            <a:pPr>
              <a:spcBef>
                <a:spcPct val="50000"/>
              </a:spcBef>
            </a:pPr>
            <a:r>
              <a:rPr lang="en-US" sz="1400" dirty="0"/>
              <a:t>Endocrine Therapy of Transsexualism and Potential Complications of Long-Term Treatment, </a:t>
            </a:r>
            <a:r>
              <a:rPr lang="en-US" sz="1400" i="1" dirty="0"/>
              <a:t>Archives of Sexual Behavior, </a:t>
            </a:r>
            <a:r>
              <a:rPr lang="en-US" sz="1400" b="1" i="1" dirty="0"/>
              <a:t>27</a:t>
            </a:r>
            <a:r>
              <a:rPr lang="en-US" sz="1400" i="1" dirty="0"/>
              <a:t>:  209-226 (1998)</a:t>
            </a:r>
            <a:endParaRPr lang="en-US" sz="1400" dirty="0"/>
          </a:p>
        </p:txBody>
      </p:sp>
      <p:sp>
        <p:nvSpPr>
          <p:cNvPr id="5" name="Rectangle 3"/>
          <p:cNvSpPr txBox="1">
            <a:spLocks noChangeArrowheads="1"/>
          </p:cNvSpPr>
          <p:nvPr/>
        </p:nvSpPr>
        <p:spPr>
          <a:xfrm>
            <a:off x="4537363" y="1371600"/>
            <a:ext cx="4419601" cy="5486400"/>
          </a:xfrm>
          <a:prstGeom prst="rect">
            <a:avLst/>
          </a:prstGeom>
        </p:spPr>
        <p:txBody>
          <a:bodyPr vert="horz">
            <a:normAutofit fontScale="5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ts val="2500"/>
              </a:lnSpc>
            </a:pPr>
            <a:r>
              <a:rPr lang="en-US" sz="4000" b="1" dirty="0" smtClean="0"/>
              <a:t>Relative</a:t>
            </a:r>
          </a:p>
          <a:p>
            <a:pPr lvl="1">
              <a:lnSpc>
                <a:spcPts val="2500"/>
              </a:lnSpc>
            </a:pPr>
            <a:r>
              <a:rPr lang="en-US" sz="3200" dirty="0" smtClean="0"/>
              <a:t>Coronary artery disease</a:t>
            </a:r>
          </a:p>
          <a:p>
            <a:pPr lvl="1">
              <a:lnSpc>
                <a:spcPts val="2500"/>
              </a:lnSpc>
            </a:pPr>
            <a:r>
              <a:rPr lang="en-US" sz="3200" dirty="0" smtClean="0"/>
              <a:t>Cerebrovascular disease</a:t>
            </a:r>
          </a:p>
          <a:p>
            <a:pPr lvl="1">
              <a:lnSpc>
                <a:spcPts val="2500"/>
              </a:lnSpc>
            </a:pPr>
            <a:r>
              <a:rPr lang="en-US" sz="3200" dirty="0" smtClean="0"/>
              <a:t>Hepatic dysfunction or tumor</a:t>
            </a:r>
          </a:p>
          <a:p>
            <a:pPr lvl="1">
              <a:lnSpc>
                <a:spcPts val="2500"/>
              </a:lnSpc>
            </a:pPr>
            <a:r>
              <a:rPr lang="en-US" sz="3200" dirty="0" smtClean="0"/>
              <a:t>Strong family history of breast cancer</a:t>
            </a:r>
          </a:p>
          <a:p>
            <a:pPr lvl="1">
              <a:lnSpc>
                <a:spcPts val="2500"/>
              </a:lnSpc>
            </a:pPr>
            <a:r>
              <a:rPr lang="en-US" sz="3200" dirty="0" err="1" smtClean="0"/>
              <a:t>Cholelithiasis</a:t>
            </a:r>
            <a:endParaRPr lang="en-US" sz="3200" dirty="0" smtClean="0"/>
          </a:p>
          <a:p>
            <a:pPr lvl="1">
              <a:lnSpc>
                <a:spcPts val="2500"/>
              </a:lnSpc>
            </a:pPr>
            <a:r>
              <a:rPr lang="en-US" sz="3200" dirty="0" smtClean="0"/>
              <a:t>Poorly controlled hypertriglyceridemia</a:t>
            </a:r>
          </a:p>
          <a:p>
            <a:pPr lvl="1">
              <a:lnSpc>
                <a:spcPts val="2500"/>
              </a:lnSpc>
            </a:pPr>
            <a:r>
              <a:rPr lang="en-US" sz="3200" dirty="0" smtClean="0"/>
              <a:t>Poorly controlled diabetes mellitus</a:t>
            </a:r>
          </a:p>
          <a:p>
            <a:pPr lvl="1">
              <a:lnSpc>
                <a:spcPts val="2500"/>
              </a:lnSpc>
            </a:pPr>
            <a:r>
              <a:rPr lang="en-US" sz="3200" dirty="0" smtClean="0"/>
              <a:t>Refractory migraine headaches</a:t>
            </a:r>
          </a:p>
          <a:p>
            <a:pPr lvl="1">
              <a:lnSpc>
                <a:spcPts val="2500"/>
              </a:lnSpc>
            </a:pPr>
            <a:r>
              <a:rPr lang="en-US" sz="3200" dirty="0" smtClean="0"/>
              <a:t>Heavy tobacco use</a:t>
            </a:r>
          </a:p>
          <a:p>
            <a:pPr lvl="1">
              <a:lnSpc>
                <a:spcPts val="2500"/>
              </a:lnSpc>
            </a:pPr>
            <a:r>
              <a:rPr lang="en-US" sz="3200" dirty="0" smtClean="0"/>
              <a:t>Uncontrolled hypertension</a:t>
            </a:r>
            <a:endParaRPr lang="en-US" sz="32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AutoShape 2"/>
          <p:cNvSpPr>
            <a:spLocks noGrp="1" noChangeArrowheads="1"/>
          </p:cNvSpPr>
          <p:nvPr>
            <p:ph type="title"/>
          </p:nvPr>
        </p:nvSpPr>
        <p:spPr>
          <a:xfrm>
            <a:off x="457200" y="152400"/>
            <a:ext cx="8229600" cy="990600"/>
          </a:xfrm>
        </p:spPr>
        <p:txBody>
          <a:bodyPr/>
          <a:lstStyle/>
          <a:p>
            <a:r>
              <a:rPr lang="en-US" dirty="0"/>
              <a:t>Common anti-androgens</a:t>
            </a:r>
          </a:p>
        </p:txBody>
      </p:sp>
      <p:sp>
        <p:nvSpPr>
          <p:cNvPr id="150531" name="Rectangle 3"/>
          <p:cNvSpPr>
            <a:spLocks noGrp="1" noChangeArrowheads="1"/>
          </p:cNvSpPr>
          <p:nvPr>
            <p:ph type="body" idx="1"/>
          </p:nvPr>
        </p:nvSpPr>
        <p:spPr>
          <a:xfrm>
            <a:off x="381000" y="1295400"/>
            <a:ext cx="8153400" cy="4953000"/>
          </a:xfrm>
        </p:spPr>
        <p:txBody>
          <a:bodyPr>
            <a:normAutofit/>
          </a:bodyPr>
          <a:lstStyle/>
          <a:p>
            <a:r>
              <a:rPr lang="en-US" sz="2400" dirty="0" smtClean="0"/>
              <a:t>Spironolactone </a:t>
            </a:r>
          </a:p>
          <a:p>
            <a:pPr lvl="1"/>
            <a:r>
              <a:rPr lang="en-US" sz="2000" dirty="0" smtClean="0"/>
              <a:t>Weak androgen receptor antagonist</a:t>
            </a:r>
          </a:p>
          <a:p>
            <a:pPr lvl="1"/>
            <a:r>
              <a:rPr lang="en-US" sz="2000" dirty="0" smtClean="0"/>
              <a:t>Diuretic, associated with frequent urination</a:t>
            </a:r>
          </a:p>
          <a:p>
            <a:pPr lvl="1"/>
            <a:r>
              <a:rPr lang="en-US" sz="2000" dirty="0" smtClean="0"/>
              <a:t>Can cause elevated potassium levels</a:t>
            </a:r>
          </a:p>
          <a:p>
            <a:pPr lvl="1"/>
            <a:r>
              <a:rPr lang="en-US" sz="2000" dirty="0" smtClean="0"/>
              <a:t>Antihypertensive</a:t>
            </a:r>
          </a:p>
          <a:p>
            <a:pPr lvl="1"/>
            <a:r>
              <a:rPr lang="en-US" sz="2000" dirty="0" smtClean="0"/>
              <a:t>100 to 400 mg daily</a:t>
            </a:r>
          </a:p>
          <a:p>
            <a:pPr lvl="1"/>
            <a:r>
              <a:rPr lang="en-US" sz="2000" dirty="0" smtClean="0"/>
              <a:t>Associated with dry skin</a:t>
            </a:r>
          </a:p>
          <a:p>
            <a:pPr lvl="1">
              <a:buNone/>
            </a:pPr>
            <a:endParaRPr lang="en-US" sz="2400" dirty="0"/>
          </a:p>
          <a:p>
            <a:pPr>
              <a:lnSpc>
                <a:spcPct val="80000"/>
              </a:lnSpc>
            </a:pPr>
            <a:r>
              <a:rPr lang="en-US" sz="2400" dirty="0"/>
              <a:t>Finesteride (Propecia®) (testosterone antagonist—decreases DHT)</a:t>
            </a:r>
          </a:p>
          <a:p>
            <a:pPr lvl="1">
              <a:lnSpc>
                <a:spcPct val="80000"/>
              </a:lnSpc>
            </a:pPr>
            <a:r>
              <a:rPr lang="en-US" sz="2000" dirty="0"/>
              <a:t>5 mg daily</a:t>
            </a:r>
          </a:p>
          <a:p>
            <a:pPr lvl="1">
              <a:lnSpc>
                <a:spcPct val="80000"/>
              </a:lnSpc>
            </a:pPr>
            <a:r>
              <a:rPr lang="en-US" sz="2000" dirty="0"/>
              <a:t>Reduces male pattern </a:t>
            </a:r>
            <a:r>
              <a:rPr lang="en-US" sz="2000" dirty="0" smtClean="0"/>
              <a:t>baldness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If on spironolactone, moderate ingestion of potassium rich foods</a:t>
            </a:r>
            <a:endParaRPr lang="en-US" dirty="0"/>
          </a:p>
        </p:txBody>
      </p:sp>
      <p:pic>
        <p:nvPicPr>
          <p:cNvPr id="1026" name="Picture 2" descr="http://www.mcvitamins.com/images/imgTableGraphic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9392"/>
            <a:ext cx="9144000" cy="548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544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AutoShape 2"/>
          <p:cNvSpPr>
            <a:spLocks noGrp="1" noChangeArrowheads="1"/>
          </p:cNvSpPr>
          <p:nvPr>
            <p:ph type="title"/>
          </p:nvPr>
        </p:nvSpPr>
        <p:spPr/>
        <p:txBody>
          <a:bodyPr/>
          <a:lstStyle/>
          <a:p>
            <a:pPr>
              <a:lnSpc>
                <a:spcPts val="2100"/>
              </a:lnSpc>
            </a:pPr>
            <a:r>
              <a:rPr lang="en-US" dirty="0"/>
              <a:t>Androgen receptor antagonists</a:t>
            </a:r>
          </a:p>
        </p:txBody>
      </p:sp>
      <p:sp>
        <p:nvSpPr>
          <p:cNvPr id="163843" name="Rectangle 3"/>
          <p:cNvSpPr>
            <a:spLocks noGrp="1" noChangeArrowheads="1"/>
          </p:cNvSpPr>
          <p:nvPr>
            <p:ph type="body" idx="1"/>
          </p:nvPr>
        </p:nvSpPr>
        <p:spPr>
          <a:xfrm>
            <a:off x="0" y="1295400"/>
            <a:ext cx="9144000" cy="4767072"/>
          </a:xfrm>
        </p:spPr>
        <p:txBody>
          <a:bodyPr>
            <a:normAutofit fontScale="55000" lnSpcReduction="20000"/>
          </a:bodyPr>
          <a:lstStyle/>
          <a:p>
            <a:pPr>
              <a:lnSpc>
                <a:spcPct val="120000"/>
              </a:lnSpc>
            </a:pPr>
            <a:r>
              <a:rPr lang="en-US" sz="3800" dirty="0" smtClean="0"/>
              <a:t>Flutamide (Eulexin) </a:t>
            </a:r>
          </a:p>
          <a:p>
            <a:pPr lvl="1">
              <a:lnSpc>
                <a:spcPct val="120000"/>
              </a:lnSpc>
            </a:pPr>
            <a:r>
              <a:rPr lang="en-US" sz="3800" dirty="0" smtClean="0"/>
              <a:t>Androgen receptor antagonist</a:t>
            </a:r>
          </a:p>
          <a:p>
            <a:pPr lvl="1">
              <a:lnSpc>
                <a:spcPct val="120000"/>
              </a:lnSpc>
            </a:pPr>
            <a:r>
              <a:rPr lang="en-US" sz="3800" dirty="0" smtClean="0"/>
              <a:t>Hepatotoxic</a:t>
            </a:r>
          </a:p>
          <a:p>
            <a:pPr lvl="1">
              <a:lnSpc>
                <a:spcPct val="120000"/>
              </a:lnSpc>
            </a:pPr>
            <a:r>
              <a:rPr lang="en-US" sz="3800" dirty="0" smtClean="0"/>
              <a:t>Reduced blood counts, including platelets </a:t>
            </a:r>
          </a:p>
          <a:p>
            <a:pPr lvl="1">
              <a:lnSpc>
                <a:spcPct val="120000"/>
              </a:lnSpc>
            </a:pPr>
            <a:r>
              <a:rPr lang="en-US" sz="3800" dirty="0" smtClean="0"/>
              <a:t>Hypertension</a:t>
            </a:r>
          </a:p>
          <a:p>
            <a:pPr lvl="1">
              <a:lnSpc>
                <a:spcPct val="120000"/>
              </a:lnSpc>
            </a:pPr>
            <a:r>
              <a:rPr lang="en-US" sz="3800" dirty="0" smtClean="0"/>
              <a:t>Fluid retention</a:t>
            </a:r>
          </a:p>
          <a:p>
            <a:pPr lvl="1">
              <a:lnSpc>
                <a:spcPct val="120000"/>
              </a:lnSpc>
            </a:pPr>
            <a:r>
              <a:rPr lang="en-US" sz="3800" dirty="0" smtClean="0"/>
              <a:t>Depression, anxiety, nervousness, lassitude, insomnia,   GI disturbances</a:t>
            </a:r>
          </a:p>
          <a:p>
            <a:pPr lvl="1">
              <a:lnSpc>
                <a:spcPct val="120000"/>
              </a:lnSpc>
            </a:pPr>
            <a:r>
              <a:rPr lang="en-US" sz="3800" dirty="0" smtClean="0"/>
              <a:t>250 mg one to three times daily</a:t>
            </a:r>
          </a:p>
          <a:p>
            <a:pPr>
              <a:lnSpc>
                <a:spcPct val="120000"/>
              </a:lnSpc>
            </a:pPr>
            <a:r>
              <a:rPr lang="en-US" sz="3800" dirty="0" smtClean="0"/>
              <a:t>Cyproterone acetate (Androcur®, Cyprostat®) (antigonadotropic)</a:t>
            </a:r>
          </a:p>
          <a:p>
            <a:pPr lvl="1">
              <a:lnSpc>
                <a:spcPct val="120000"/>
              </a:lnSpc>
            </a:pPr>
            <a:r>
              <a:rPr lang="en-US" sz="3800" b="1" dirty="0" smtClean="0"/>
              <a:t>Not available in United States</a:t>
            </a:r>
          </a:p>
          <a:p>
            <a:pPr lvl="1">
              <a:lnSpc>
                <a:spcPct val="120000"/>
              </a:lnSpc>
            </a:pPr>
            <a:r>
              <a:rPr lang="en-US" sz="3800" dirty="0" smtClean="0"/>
              <a:t>Androgen receptor antagonist</a:t>
            </a:r>
          </a:p>
          <a:p>
            <a:pPr>
              <a:lnSpc>
                <a:spcPct val="120000"/>
              </a:lnSpc>
            </a:pPr>
            <a:r>
              <a:rPr lang="en-US" sz="3800" dirty="0" smtClean="0"/>
              <a:t>Nilutamide (Nilandron®) (androgen receptor blocker)</a:t>
            </a:r>
          </a:p>
          <a:p>
            <a:pPr lvl="1">
              <a:lnSpc>
                <a:spcPct val="90000"/>
              </a:lnSpc>
            </a:pPr>
            <a:endParaRPr lang="en-US" dirty="0"/>
          </a:p>
          <a:p>
            <a:pPr>
              <a:lnSpc>
                <a:spcPct val="90000"/>
              </a:lnSpc>
            </a:pP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AutoShape 2"/>
          <p:cNvSpPr>
            <a:spLocks noGrp="1" noChangeArrowheads="1"/>
          </p:cNvSpPr>
          <p:nvPr>
            <p:ph type="title"/>
          </p:nvPr>
        </p:nvSpPr>
        <p:spPr/>
        <p:txBody>
          <a:bodyPr/>
          <a:lstStyle/>
          <a:p>
            <a:r>
              <a:rPr lang="en-US" dirty="0"/>
              <a:t>GnRH agonists</a:t>
            </a:r>
          </a:p>
        </p:txBody>
      </p:sp>
      <p:sp>
        <p:nvSpPr>
          <p:cNvPr id="164867" name="Rectangle 3"/>
          <p:cNvSpPr>
            <a:spLocks noGrp="1" noChangeArrowheads="1"/>
          </p:cNvSpPr>
          <p:nvPr>
            <p:ph type="body" idx="1"/>
          </p:nvPr>
        </p:nvSpPr>
        <p:spPr>
          <a:xfrm>
            <a:off x="457200" y="1447800"/>
            <a:ext cx="8305800" cy="4267200"/>
          </a:xfrm>
        </p:spPr>
        <p:txBody>
          <a:bodyPr/>
          <a:lstStyle/>
          <a:p>
            <a:r>
              <a:rPr lang="en-US" sz="2400" dirty="0"/>
              <a:t>Act on pituitary</a:t>
            </a:r>
          </a:p>
          <a:p>
            <a:pPr lvl="1"/>
            <a:r>
              <a:rPr lang="en-US" sz="2100" dirty="0"/>
              <a:t>Overstimulating pituitary</a:t>
            </a:r>
          </a:p>
          <a:p>
            <a:pPr lvl="1"/>
            <a:r>
              <a:rPr lang="en-US" sz="2100" dirty="0"/>
              <a:t>Then desensitizing it to GnRH from hypothalamus</a:t>
            </a:r>
          </a:p>
          <a:p>
            <a:pPr lvl="1"/>
            <a:r>
              <a:rPr lang="en-US" sz="2100" dirty="0"/>
              <a:t>Used in adolescents to delay puberty or when hormones are withdrawn prior to surgery to reduce reversion to male</a:t>
            </a:r>
          </a:p>
          <a:p>
            <a:pPr lvl="1"/>
            <a:r>
              <a:rPr lang="en-US" sz="2100" dirty="0"/>
              <a:t>Limited experience</a:t>
            </a:r>
          </a:p>
          <a:p>
            <a:pPr lvl="1"/>
            <a:r>
              <a:rPr lang="en-US" sz="2100" dirty="0"/>
              <a:t>Drugs:</a:t>
            </a:r>
          </a:p>
          <a:p>
            <a:pPr lvl="2"/>
            <a:r>
              <a:rPr lang="en-US" dirty="0"/>
              <a:t>Nafarelin acetate (Synarel®) nasal spray</a:t>
            </a:r>
          </a:p>
          <a:p>
            <a:pPr lvl="2"/>
            <a:r>
              <a:rPr lang="en-US" dirty="0"/>
              <a:t>Goserelin acetate injection (Zoladex®)</a:t>
            </a:r>
          </a:p>
          <a:p>
            <a:pPr lvl="2"/>
            <a:r>
              <a:rPr lang="en-US" dirty="0"/>
              <a:t>Leuprolide (Lupron®)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AutoShape 2"/>
          <p:cNvSpPr>
            <a:spLocks noGrp="1" noChangeArrowheads="1"/>
          </p:cNvSpPr>
          <p:nvPr>
            <p:ph type="title"/>
          </p:nvPr>
        </p:nvSpPr>
        <p:spPr/>
        <p:txBody>
          <a:bodyPr/>
          <a:lstStyle/>
          <a:p>
            <a:r>
              <a:rPr lang="en-US" dirty="0"/>
              <a:t>Common estrogens</a:t>
            </a:r>
          </a:p>
        </p:txBody>
      </p:sp>
      <p:sp>
        <p:nvSpPr>
          <p:cNvPr id="155651" name="Rectangle 3"/>
          <p:cNvSpPr>
            <a:spLocks noGrp="1" noChangeArrowheads="1"/>
          </p:cNvSpPr>
          <p:nvPr>
            <p:ph type="body" idx="1"/>
          </p:nvPr>
        </p:nvSpPr>
        <p:spPr>
          <a:xfrm>
            <a:off x="152400" y="1481328"/>
            <a:ext cx="8686800" cy="4843272"/>
          </a:xfrm>
        </p:spPr>
        <p:txBody>
          <a:bodyPr>
            <a:normAutofit/>
          </a:bodyPr>
          <a:lstStyle/>
          <a:p>
            <a:pPr marL="330200" indent="-330200">
              <a:lnSpc>
                <a:spcPct val="93000"/>
              </a:lnSpc>
              <a:spcBef>
                <a:spcPts val="600"/>
              </a:spcBef>
              <a:buFont typeface="Geneva"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6175" algn="l"/>
                <a:tab pos="10493375" algn="l"/>
                <a:tab pos="10496550" algn="l"/>
                <a:tab pos="10499725" algn="l"/>
                <a:tab pos="10502900" algn="l"/>
                <a:tab pos="10506075" algn="l"/>
                <a:tab pos="10509250" algn="l"/>
                <a:tab pos="10512425" algn="l"/>
              </a:tabLst>
              <a:defRPr/>
            </a:pPr>
            <a:r>
              <a:rPr lang="en-US" sz="2400" dirty="0"/>
              <a:t>Estradiol valerate (</a:t>
            </a:r>
            <a:r>
              <a:rPr lang="en-US" sz="2400" dirty="0" err="1"/>
              <a:t>Estrace</a:t>
            </a:r>
            <a:r>
              <a:rPr lang="en-US" sz="2400" dirty="0" smtClean="0"/>
              <a:t>®)</a:t>
            </a:r>
            <a:endParaRPr lang="en-GB" sz="1200" dirty="0">
              <a:solidFill>
                <a:srgbClr val="00FF00"/>
              </a:solidFill>
              <a:effectLst>
                <a:outerShdw blurRad="38100" dist="38100" dir="2700000" algn="tl">
                  <a:srgbClr val="000000"/>
                </a:outerShdw>
              </a:effectLst>
              <a:cs typeface="Arial" charset="0"/>
            </a:endParaRPr>
          </a:p>
          <a:p>
            <a:pPr>
              <a:lnSpc>
                <a:spcPct val="90000"/>
              </a:lnSpc>
            </a:pPr>
            <a:endParaRPr lang="en-US" sz="1300" dirty="0"/>
          </a:p>
          <a:p>
            <a:pPr lvl="1">
              <a:lnSpc>
                <a:spcPct val="90000"/>
              </a:lnSpc>
            </a:pPr>
            <a:r>
              <a:rPr lang="en-US" sz="2400" dirty="0"/>
              <a:t>Equivalent to natural 17 </a:t>
            </a:r>
            <a:r>
              <a:rPr lang="en-US" sz="2400" dirty="0">
                <a:latin typeface="Symbol" pitchFamily="18" charset="2"/>
              </a:rPr>
              <a:t>b</a:t>
            </a:r>
            <a:r>
              <a:rPr lang="en-US" sz="2400" dirty="0"/>
              <a:t>-estradiol</a:t>
            </a:r>
          </a:p>
          <a:p>
            <a:pPr lvl="1">
              <a:lnSpc>
                <a:spcPct val="90000"/>
              </a:lnSpc>
            </a:pPr>
            <a:r>
              <a:rPr lang="en-US" sz="2400" dirty="0" smtClean="0"/>
              <a:t>4-6 </a:t>
            </a:r>
            <a:r>
              <a:rPr lang="en-US" sz="2400" dirty="0"/>
              <a:t>mg </a:t>
            </a:r>
            <a:r>
              <a:rPr lang="en-US" sz="2400" dirty="0" smtClean="0"/>
              <a:t>orally pre-op </a:t>
            </a:r>
            <a:r>
              <a:rPr lang="en-US" sz="2400" dirty="0"/>
              <a:t>in divided </a:t>
            </a:r>
            <a:r>
              <a:rPr lang="en-US" sz="2400" dirty="0" smtClean="0"/>
              <a:t>doses</a:t>
            </a:r>
          </a:p>
          <a:p>
            <a:pPr lvl="1">
              <a:lnSpc>
                <a:spcPct val="90000"/>
              </a:lnSpc>
            </a:pPr>
            <a:r>
              <a:rPr lang="en-US" sz="2400" dirty="0" smtClean="0"/>
              <a:t>1-2 </a:t>
            </a:r>
            <a:r>
              <a:rPr lang="en-US" sz="2400" dirty="0"/>
              <a:t>mg </a:t>
            </a:r>
            <a:r>
              <a:rPr lang="en-US" sz="2400" dirty="0" smtClean="0"/>
              <a:t>orally daily post-op</a:t>
            </a:r>
          </a:p>
          <a:p>
            <a:pPr lvl="1">
              <a:lnSpc>
                <a:spcPct val="90000"/>
              </a:lnSpc>
            </a:pPr>
            <a:r>
              <a:rPr lang="en-US" sz="2400" dirty="0"/>
              <a:t>40 mg IM every two </a:t>
            </a:r>
            <a:r>
              <a:rPr lang="en-US" sz="2400" dirty="0" smtClean="0"/>
              <a:t>weeks, pre-op, 20 mg if age &gt;60</a:t>
            </a:r>
            <a:endParaRPr lang="en-US" sz="2400" dirty="0"/>
          </a:p>
          <a:p>
            <a:pPr lvl="1">
              <a:lnSpc>
                <a:spcPct val="90000"/>
              </a:lnSpc>
            </a:pPr>
            <a:r>
              <a:rPr lang="en-US" sz="2400" dirty="0"/>
              <a:t>Best combined with an </a:t>
            </a:r>
            <a:r>
              <a:rPr lang="en-US" sz="2400" dirty="0" err="1" smtClean="0"/>
              <a:t>antiandrogen</a:t>
            </a:r>
            <a:endParaRPr lang="en-US" sz="2400"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Grp="1" noChangeArrowheads="1"/>
          </p:cNvSpPr>
          <p:nvPr>
            <p:ph type="title"/>
          </p:nvPr>
        </p:nvSpPr>
        <p:spPr>
          <a:xfrm>
            <a:off x="609600" y="304800"/>
            <a:ext cx="7924800" cy="1143000"/>
          </a:xfrm>
        </p:spPr>
        <p:txBody>
          <a:bodyPr/>
          <a:lstStyle/>
          <a:p>
            <a:r>
              <a:rPr lang="en-US" dirty="0"/>
              <a:t>Common estrogens</a:t>
            </a:r>
          </a:p>
        </p:txBody>
      </p:sp>
      <p:sp>
        <p:nvSpPr>
          <p:cNvPr id="167939" name="Rectangle 3"/>
          <p:cNvSpPr>
            <a:spLocks noGrp="1" noChangeArrowheads="1"/>
          </p:cNvSpPr>
          <p:nvPr>
            <p:ph type="body" sz="half" idx="1"/>
          </p:nvPr>
        </p:nvSpPr>
        <p:spPr>
          <a:xfrm>
            <a:off x="304800" y="1751462"/>
            <a:ext cx="3966949" cy="3582537"/>
          </a:xfrm>
        </p:spPr>
        <p:txBody>
          <a:bodyPr>
            <a:normAutofit/>
          </a:bodyPr>
          <a:lstStyle/>
          <a:p>
            <a:r>
              <a:rPr lang="en-US" sz="2400" dirty="0"/>
              <a:t>Estraderm® </a:t>
            </a:r>
            <a:r>
              <a:rPr lang="en-US" sz="2400" dirty="0" smtClean="0"/>
              <a:t>patches—estradiol</a:t>
            </a:r>
          </a:p>
          <a:p>
            <a:r>
              <a:rPr lang="en-US" sz="2400" dirty="0"/>
              <a:t>Transdermal estrogen is recommended for those patients with risks factors for VTE. </a:t>
            </a:r>
            <a:endParaRPr lang="en-US" sz="2400" dirty="0" smtClean="0"/>
          </a:p>
          <a:p>
            <a:pPr lvl="0"/>
            <a:r>
              <a:rPr lang="en-US" sz="2400" dirty="0">
                <a:latin typeface="Verdana" pitchFamily="34" charset="0"/>
                <a:cs typeface="Times New Roman" pitchFamily="18" charset="0"/>
              </a:rPr>
              <a:t>50-100 µg/day </a:t>
            </a:r>
            <a:r>
              <a:rPr lang="en-US" sz="2400" dirty="0" err="1">
                <a:latin typeface="Verdana" pitchFamily="34" charset="0"/>
                <a:cs typeface="Times New Roman" pitchFamily="18" charset="0"/>
              </a:rPr>
              <a:t>transdermally</a:t>
            </a:r>
            <a:endParaRPr lang="en-US" sz="2400" dirty="0">
              <a:latin typeface="Arial" charset="0"/>
              <a:cs typeface="Arial" charset="0"/>
            </a:endParaRPr>
          </a:p>
          <a:p>
            <a:endParaRPr lang="en-US" sz="2400" dirty="0"/>
          </a:p>
        </p:txBody>
      </p:sp>
      <p:graphicFrame>
        <p:nvGraphicFramePr>
          <p:cNvPr id="167953" name="Group 17"/>
          <p:cNvGraphicFramePr>
            <a:graphicFrameLocks noGrp="1"/>
          </p:cNvGraphicFramePr>
          <p:nvPr>
            <p:ph sz="half" idx="2"/>
          </p:nvPr>
        </p:nvGraphicFramePr>
        <p:xfrm>
          <a:off x="4572000" y="1371600"/>
          <a:ext cx="3796030" cy="3648075"/>
        </p:xfrm>
        <a:graphic>
          <a:graphicData uri="http://schemas.openxmlformats.org/drawingml/2006/table">
            <a:tbl>
              <a:tblPr/>
              <a:tblGrid>
                <a:gridCol w="208280"/>
                <a:gridCol w="3587750"/>
              </a:tblGrid>
              <a:tr h="3648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167955" name="Picture 19" descr="00083231"/>
          <p:cNvPicPr>
            <a:picLocks noChangeAspect="1" noChangeArrowheads="1"/>
          </p:cNvPicPr>
          <p:nvPr/>
        </p:nvPicPr>
        <p:blipFill>
          <a:blip r:embed="rId2" cstate="print"/>
          <a:srcRect/>
          <a:stretch>
            <a:fillRect/>
          </a:stretch>
        </p:blipFill>
        <p:spPr bwMode="auto">
          <a:xfrm>
            <a:off x="4271749" y="1752600"/>
            <a:ext cx="4744740" cy="3169977"/>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143000"/>
          </a:xfrm>
        </p:spPr>
        <p:txBody>
          <a:bodyPr>
            <a:normAutofit fontScale="90000"/>
          </a:bodyPr>
          <a:lstStyle/>
          <a:p>
            <a:r>
              <a:rPr lang="en-US" dirty="0" smtClean="0"/>
              <a:t>Progesterone therapy for transwomen</a:t>
            </a:r>
            <a:endParaRPr lang="en-US" dirty="0"/>
          </a:p>
        </p:txBody>
      </p:sp>
      <p:sp>
        <p:nvSpPr>
          <p:cNvPr id="3" name="Text Placeholder 2"/>
          <p:cNvSpPr>
            <a:spLocks noGrp="1"/>
          </p:cNvSpPr>
          <p:nvPr>
            <p:ph type="body" sz="half" idx="1"/>
          </p:nvPr>
        </p:nvSpPr>
        <p:spPr>
          <a:xfrm>
            <a:off x="228600" y="990600"/>
            <a:ext cx="8763000" cy="4495800"/>
          </a:xfrm>
        </p:spPr>
        <p:txBody>
          <a:bodyPr>
            <a:noAutofit/>
          </a:bodyPr>
          <a:lstStyle/>
          <a:p>
            <a:r>
              <a:rPr lang="en-US" sz="2400" dirty="0" smtClean="0">
                <a:latin typeface="Arial" panose="020B0604020202020204" pitchFamily="34" charset="0"/>
                <a:cs typeface="Arial" panose="020B0604020202020204" pitchFamily="34" charset="0"/>
              </a:rPr>
              <a:t>Use is controversial</a:t>
            </a:r>
          </a:p>
          <a:p>
            <a:r>
              <a:rPr lang="en-US" sz="2400" dirty="0" smtClean="0">
                <a:latin typeface="Arial" panose="020B0604020202020204" pitchFamily="34" charset="0"/>
                <a:cs typeface="Arial" panose="020B0604020202020204" pitchFamily="34" charset="0"/>
              </a:rPr>
              <a:t>Some </a:t>
            </a:r>
            <a:r>
              <a:rPr lang="en-US" sz="2400" dirty="0">
                <a:latin typeface="Arial" panose="020B0604020202020204" pitchFamily="34" charset="0"/>
                <a:cs typeface="Arial" panose="020B0604020202020204" pitchFamily="34" charset="0"/>
              </a:rPr>
              <a:t>clinicians believe that these agents are necessary for full breast development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Concerns </a:t>
            </a:r>
            <a:r>
              <a:rPr lang="en-US" sz="2400" dirty="0">
                <a:latin typeface="Arial" panose="020B0604020202020204" pitchFamily="34" charset="0"/>
                <a:cs typeface="Arial" panose="020B0604020202020204" pitchFamily="34" charset="0"/>
              </a:rPr>
              <a:t>regarding potential adverse </a:t>
            </a:r>
            <a:r>
              <a:rPr lang="en-US" sz="2400" dirty="0" smtClean="0">
                <a:latin typeface="Arial" panose="020B0604020202020204" pitchFamily="34" charset="0"/>
                <a:cs typeface="Arial" panose="020B0604020202020204" pitchFamily="34" charset="0"/>
              </a:rPr>
              <a:t>effects:  depression</a:t>
            </a:r>
            <a:r>
              <a:rPr lang="en-US" sz="2400" dirty="0">
                <a:latin typeface="Arial" panose="020B0604020202020204" pitchFamily="34" charset="0"/>
                <a:cs typeface="Arial" panose="020B0604020202020204" pitchFamily="34" charset="0"/>
              </a:rPr>
              <a:t>, weight gain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lipid </a:t>
            </a:r>
            <a:r>
              <a:rPr lang="en-US" sz="2400" dirty="0" smtClean="0">
                <a:latin typeface="Arial" panose="020B0604020202020204" pitchFamily="34" charset="0"/>
                <a:cs typeface="Arial" panose="020B0604020202020204" pitchFamily="34" charset="0"/>
              </a:rPr>
              <a:t>changes, increased </a:t>
            </a:r>
            <a:r>
              <a:rPr lang="en-US" sz="2400" dirty="0">
                <a:latin typeface="Arial" panose="020B0604020202020204" pitchFamily="34" charset="0"/>
                <a:cs typeface="Arial" panose="020B0604020202020204" pitchFamily="34" charset="0"/>
              </a:rPr>
              <a:t>breast cancer risk and cardiovascular risk in women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Micronized </a:t>
            </a:r>
            <a:r>
              <a:rPr lang="en-US" sz="2400" dirty="0">
                <a:latin typeface="Arial" panose="020B0604020202020204" pitchFamily="34" charset="0"/>
                <a:cs typeface="Arial" panose="020B0604020202020204" pitchFamily="34" charset="0"/>
              </a:rPr>
              <a:t>progesterone may be better tolerated and have a more favorable impact on the lipid profile than </a:t>
            </a:r>
            <a:r>
              <a:rPr lang="en-US" sz="2400" dirty="0" err="1">
                <a:latin typeface="Arial" panose="020B0604020202020204" pitchFamily="34" charset="0"/>
                <a:cs typeface="Arial" panose="020B0604020202020204" pitchFamily="34" charset="0"/>
              </a:rPr>
              <a:t>medroxyprogesterone</a:t>
            </a:r>
            <a:r>
              <a:rPr lang="en-US" sz="2400" dirty="0">
                <a:latin typeface="Arial" panose="020B0604020202020204" pitchFamily="34" charset="0"/>
                <a:cs typeface="Arial" panose="020B0604020202020204" pitchFamily="34" charset="0"/>
              </a:rPr>
              <a:t> does </a:t>
            </a:r>
            <a:endParaRPr lang="en-US"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Cyproterone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acetate is a </a:t>
            </a:r>
            <a:r>
              <a:rPr lang="en-US" sz="2400" dirty="0" err="1">
                <a:latin typeface="Arial" panose="020B0604020202020204" pitchFamily="34" charset="0"/>
                <a:cs typeface="Arial" panose="020B0604020202020204" pitchFamily="34" charset="0"/>
              </a:rPr>
              <a:t>progestational</a:t>
            </a:r>
            <a:r>
              <a:rPr lang="en-US" sz="2400" dirty="0">
                <a:latin typeface="Arial" panose="020B0604020202020204" pitchFamily="34" charset="0"/>
                <a:cs typeface="Arial" panose="020B0604020202020204" pitchFamily="34" charset="0"/>
              </a:rPr>
              <a:t> compound with anti-androgenic </a:t>
            </a:r>
            <a:r>
              <a:rPr lang="en-US" sz="2400" dirty="0" smtClean="0">
                <a:latin typeface="Arial" panose="020B0604020202020204" pitchFamily="34" charset="0"/>
                <a:cs typeface="Arial" panose="020B0604020202020204" pitchFamily="34" charset="0"/>
              </a:rPr>
              <a:t>properties, not  </a:t>
            </a:r>
            <a:r>
              <a:rPr lang="en-US" sz="2400" dirty="0">
                <a:latin typeface="Arial" panose="020B0604020202020204" pitchFamily="34" charset="0"/>
                <a:cs typeface="Arial" panose="020B0604020202020204" pitchFamily="34" charset="0"/>
              </a:rPr>
              <a:t>approved  in  the  United  </a:t>
            </a:r>
            <a:r>
              <a:rPr lang="en-US" sz="2400" dirty="0" smtClean="0">
                <a:latin typeface="Arial" panose="020B0604020202020204" pitchFamily="34" charset="0"/>
                <a:cs typeface="Arial" panose="020B0604020202020204" pitchFamily="34" charset="0"/>
              </a:rPr>
              <a:t>States (concerns over  potential hepatotoxicity), widely </a:t>
            </a:r>
            <a:r>
              <a:rPr lang="en-US" sz="2400" dirty="0">
                <a:latin typeface="Arial" panose="020B0604020202020204" pitchFamily="34" charset="0"/>
                <a:cs typeface="Arial" panose="020B0604020202020204" pitchFamily="34" charset="0"/>
              </a:rPr>
              <a:t>used </a:t>
            </a:r>
            <a:r>
              <a:rPr lang="en-US" sz="2400" dirty="0" smtClean="0">
                <a:latin typeface="Arial" panose="020B0604020202020204" pitchFamily="34" charset="0"/>
                <a:cs typeface="Arial" panose="020B0604020202020204" pitchFamily="34" charset="0"/>
              </a:rPr>
              <a:t>elsewhere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8371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066800"/>
            <a:ext cx="7010400" cy="5580063"/>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6" descr="11781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25" y="0"/>
            <a:ext cx="1971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7"/>
          <p:cNvSpPr>
            <a:spLocks noChangeArrowheads="1"/>
          </p:cNvSpPr>
          <p:nvPr/>
        </p:nvSpPr>
        <p:spPr bwMode="auto">
          <a:xfrm>
            <a:off x="152400" y="76200"/>
            <a:ext cx="3962400" cy="9906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nSpc>
                <a:spcPct val="90000"/>
              </a:lnSpc>
            </a:pPr>
            <a:r>
              <a:rPr lang="en-US" sz="3000" b="1">
                <a:solidFill>
                  <a:schemeClr val="tx2"/>
                </a:solidFill>
              </a:rPr>
              <a:t>Chemical origins of sex hormones</a:t>
            </a:r>
          </a:p>
        </p:txBody>
      </p:sp>
    </p:spTree>
    <p:extLst>
      <p:ext uri="{BB962C8B-B14F-4D97-AF65-F5344CB8AC3E}">
        <p14:creationId xmlns:p14="http://schemas.microsoft.com/office/powerpoint/2010/main" val="2903794514"/>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Grp="1" noChangeArrowheads="1"/>
          </p:cNvSpPr>
          <p:nvPr>
            <p:ph type="title"/>
          </p:nvPr>
        </p:nvSpPr>
        <p:spPr/>
        <p:txBody>
          <a:bodyPr/>
          <a:lstStyle/>
          <a:p>
            <a:r>
              <a:rPr lang="en-US" sz="3200" dirty="0"/>
              <a:t>Medroxyprogesterone acetate </a:t>
            </a:r>
            <a:br>
              <a:rPr lang="en-US" sz="3200" dirty="0"/>
            </a:br>
            <a:r>
              <a:rPr lang="en-US" sz="3200" dirty="0"/>
              <a:t>Provera®</a:t>
            </a:r>
          </a:p>
        </p:txBody>
      </p:sp>
      <p:sp>
        <p:nvSpPr>
          <p:cNvPr id="160771" name="Rectangle 3"/>
          <p:cNvSpPr>
            <a:spLocks noGrp="1" noChangeArrowheads="1"/>
          </p:cNvSpPr>
          <p:nvPr>
            <p:ph type="body" idx="1"/>
          </p:nvPr>
        </p:nvSpPr>
        <p:spPr>
          <a:xfrm>
            <a:off x="152400" y="1524000"/>
            <a:ext cx="4648200" cy="2971800"/>
          </a:xfrm>
        </p:spPr>
        <p:txBody>
          <a:bodyPr>
            <a:normAutofit/>
          </a:bodyPr>
          <a:lstStyle/>
          <a:p>
            <a:pPr>
              <a:lnSpc>
                <a:spcPct val="80000"/>
              </a:lnSpc>
            </a:pPr>
            <a:r>
              <a:rPr lang="en-US" sz="2400" dirty="0"/>
              <a:t>Good safety record</a:t>
            </a:r>
          </a:p>
          <a:p>
            <a:pPr>
              <a:lnSpc>
                <a:spcPct val="80000"/>
              </a:lnSpc>
            </a:pPr>
            <a:r>
              <a:rPr lang="en-US" sz="2400" dirty="0"/>
              <a:t>May be slightly virilizing—may be metabolized into testosterone</a:t>
            </a:r>
          </a:p>
          <a:p>
            <a:pPr>
              <a:lnSpc>
                <a:spcPct val="80000"/>
              </a:lnSpc>
            </a:pPr>
            <a:r>
              <a:rPr lang="en-US" sz="2400" dirty="0"/>
              <a:t>If virilization occurs, switch to </a:t>
            </a:r>
            <a:r>
              <a:rPr lang="en-US" sz="2400" dirty="0" smtClean="0"/>
              <a:t>micronized progesterone</a:t>
            </a:r>
          </a:p>
          <a:p>
            <a:pPr>
              <a:lnSpc>
                <a:spcPct val="80000"/>
              </a:lnSpc>
            </a:pPr>
            <a:endParaRPr lang="en-US" sz="2400" dirty="0"/>
          </a:p>
          <a:p>
            <a:pPr>
              <a:lnSpc>
                <a:spcPct val="80000"/>
              </a:lnSpc>
            </a:pPr>
            <a:endParaRPr lang="en-US" sz="2400" dirty="0"/>
          </a:p>
        </p:txBody>
      </p:sp>
      <p:pic>
        <p:nvPicPr>
          <p:cNvPr id="160772" name="Picture 4"/>
          <p:cNvPicPr>
            <a:picLocks noChangeAspect="1" noChangeArrowheads="1"/>
          </p:cNvPicPr>
          <p:nvPr/>
        </p:nvPicPr>
        <p:blipFill>
          <a:blip r:embed="rId2" cstate="print"/>
          <a:srcRect/>
          <a:stretch>
            <a:fillRect/>
          </a:stretch>
        </p:blipFill>
        <p:spPr bwMode="auto">
          <a:xfrm>
            <a:off x="4724400" y="1524000"/>
            <a:ext cx="4152900" cy="1516063"/>
          </a:xfrm>
          <a:prstGeom prst="rect">
            <a:avLst/>
          </a:prstGeom>
          <a:noFill/>
        </p:spPr>
      </p:pic>
      <p:sp>
        <p:nvSpPr>
          <p:cNvPr id="160773" name="Text Box 5"/>
          <p:cNvSpPr txBox="1">
            <a:spLocks noChangeArrowheads="1"/>
          </p:cNvSpPr>
          <p:nvPr/>
        </p:nvSpPr>
        <p:spPr bwMode="auto">
          <a:xfrm>
            <a:off x="762000" y="3962400"/>
            <a:ext cx="7924800" cy="1569660"/>
          </a:xfrm>
          <a:prstGeom prst="rect">
            <a:avLst/>
          </a:prstGeom>
          <a:noFill/>
          <a:ln w="9525">
            <a:noFill/>
            <a:miter lim="800000"/>
            <a:headEnd/>
            <a:tailEnd/>
          </a:ln>
          <a:effectLst/>
        </p:spPr>
        <p:txBody>
          <a:bodyPr wrap="square">
            <a:spAutoFit/>
          </a:bodyPr>
          <a:lstStyle/>
          <a:p>
            <a:pPr>
              <a:buSzPct val="170000"/>
              <a:buFontTx/>
              <a:buChar char="•"/>
            </a:pPr>
            <a:r>
              <a:rPr lang="en-US" sz="2400" dirty="0"/>
              <a:t>  Typical dose 5 mg twice daily pre-op for </a:t>
            </a:r>
            <a:r>
              <a:rPr lang="en-US" sz="2400" dirty="0" smtClean="0"/>
              <a:t>10 to</a:t>
            </a:r>
          </a:p>
          <a:p>
            <a:pPr>
              <a:buSzPct val="170000"/>
            </a:pPr>
            <a:r>
              <a:rPr lang="en-US" sz="2400" dirty="0" smtClean="0"/>
              <a:t>       30 days </a:t>
            </a:r>
            <a:r>
              <a:rPr lang="en-US" sz="2400" dirty="0"/>
              <a:t>of </a:t>
            </a:r>
            <a:r>
              <a:rPr lang="en-US" sz="2400" dirty="0" smtClean="0"/>
              <a:t>the </a:t>
            </a:r>
            <a:r>
              <a:rPr lang="en-US" sz="2400" dirty="0"/>
              <a:t>month</a:t>
            </a:r>
          </a:p>
          <a:p>
            <a:pPr>
              <a:buSzPct val="170000"/>
              <a:buFontTx/>
              <a:buChar char="•"/>
            </a:pPr>
            <a:r>
              <a:rPr lang="en-US" sz="2400" dirty="0"/>
              <a:t>  May enhance breast development</a:t>
            </a:r>
          </a:p>
          <a:p>
            <a:pPr>
              <a:buSzPct val="170000"/>
              <a:buFontTx/>
              <a:buChar char="•"/>
            </a:pPr>
            <a:r>
              <a:rPr lang="en-US" sz="2400" dirty="0"/>
              <a:t>  2.5 – 5 mg daily post-op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dissolve">
                                      <p:cBhvr>
                                        <p:cTn id="7"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p:cNvSpPr>
            <a:spLocks noGrp="1" noChangeArrowheads="1"/>
          </p:cNvSpPr>
          <p:nvPr>
            <p:ph type="title"/>
          </p:nvPr>
        </p:nvSpPr>
        <p:spPr/>
        <p:txBody>
          <a:bodyPr/>
          <a:lstStyle/>
          <a:p>
            <a:r>
              <a:rPr lang="en-US" dirty="0"/>
              <a:t>Natural progesterone</a:t>
            </a:r>
          </a:p>
        </p:txBody>
      </p:sp>
      <p:sp>
        <p:nvSpPr>
          <p:cNvPr id="161795" name="Rectangle 3"/>
          <p:cNvSpPr>
            <a:spLocks noGrp="1" noChangeArrowheads="1"/>
          </p:cNvSpPr>
          <p:nvPr>
            <p:ph type="body" idx="1"/>
          </p:nvPr>
        </p:nvSpPr>
        <p:spPr>
          <a:xfrm>
            <a:off x="304800" y="1371600"/>
            <a:ext cx="8610600" cy="4343400"/>
          </a:xfrm>
        </p:spPr>
        <p:txBody>
          <a:bodyPr/>
          <a:lstStyle/>
          <a:p>
            <a:pPr>
              <a:lnSpc>
                <a:spcPct val="90000"/>
              </a:lnSpc>
            </a:pPr>
            <a:r>
              <a:rPr lang="en-US" dirty="0"/>
              <a:t>Micronized progesterone</a:t>
            </a:r>
          </a:p>
          <a:p>
            <a:pPr>
              <a:lnSpc>
                <a:spcPct val="90000"/>
              </a:lnSpc>
            </a:pPr>
            <a:r>
              <a:rPr lang="en-US" dirty="0"/>
              <a:t>Progesterone USP</a:t>
            </a:r>
          </a:p>
          <a:p>
            <a:pPr>
              <a:lnSpc>
                <a:spcPct val="90000"/>
              </a:lnSpc>
            </a:pPr>
            <a:r>
              <a:rPr lang="en-US" dirty="0"/>
              <a:t>Prometrium 100 to 200 mg daily</a:t>
            </a:r>
          </a:p>
          <a:p>
            <a:pPr lvl="1">
              <a:lnSpc>
                <a:spcPct val="90000"/>
              </a:lnSpc>
            </a:pPr>
            <a:r>
              <a:rPr lang="en-US" dirty="0"/>
              <a:t>Molecular structure closer to the progesterone produced in a natal female's body</a:t>
            </a:r>
          </a:p>
          <a:p>
            <a:pPr lvl="1">
              <a:lnSpc>
                <a:spcPct val="90000"/>
              </a:lnSpc>
            </a:pPr>
            <a:r>
              <a:rPr lang="en-US" dirty="0"/>
              <a:t>Provera has been linked to depression in trans women</a:t>
            </a:r>
          </a:p>
          <a:p>
            <a:pPr lvl="1">
              <a:lnSpc>
                <a:spcPct val="90000"/>
              </a:lnSpc>
            </a:pPr>
            <a:r>
              <a:rPr lang="en-US" dirty="0"/>
              <a:t>Less androgenic</a:t>
            </a:r>
          </a:p>
          <a:p>
            <a:pPr lvl="1">
              <a:lnSpc>
                <a:spcPct val="90000"/>
              </a:lnSpc>
            </a:pPr>
            <a:r>
              <a:rPr lang="en-US" dirty="0"/>
              <a:t>May carry less risks of heart disease and cancer</a:t>
            </a:r>
          </a:p>
          <a:p>
            <a:pPr lvl="1">
              <a:lnSpc>
                <a:spcPct val="90000"/>
              </a:lnSpc>
            </a:pPr>
            <a:r>
              <a:rPr lang="en-US" dirty="0"/>
              <a:t>More costly</a:t>
            </a:r>
          </a:p>
          <a:p>
            <a:pPr lvl="1">
              <a:lnSpc>
                <a:spcPct val="90000"/>
              </a:lnSpc>
            </a:pPr>
            <a:r>
              <a:rPr lang="en-US" dirty="0"/>
              <a:t>Not well studied, especially in trans-women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fontScale="90000"/>
          </a:bodyPr>
          <a:lstStyle/>
          <a:p>
            <a:r>
              <a:rPr lang="en-US" dirty="0" smtClean="0"/>
              <a:t>Laboratory testing and monitoring</a:t>
            </a:r>
            <a:endParaRPr lang="en-US" dirty="0"/>
          </a:p>
        </p:txBody>
      </p:sp>
      <p:sp>
        <p:nvSpPr>
          <p:cNvPr id="4" name="Content Placeholder 1"/>
          <p:cNvSpPr txBox="1">
            <a:spLocks/>
          </p:cNvSpPr>
          <p:nvPr/>
        </p:nvSpPr>
        <p:spPr>
          <a:xfrm>
            <a:off x="228600" y="1219200"/>
            <a:ext cx="8077200" cy="4876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Baseline</a:t>
            </a:r>
          </a:p>
          <a:p>
            <a:pPr lvl="1"/>
            <a:r>
              <a:rPr lang="en-US" dirty="0" smtClean="0"/>
              <a:t>CBC, CMP, testosterone, lipid profile</a:t>
            </a:r>
          </a:p>
          <a:p>
            <a:r>
              <a:rPr lang="en-US" dirty="0" smtClean="0"/>
              <a:t>6 weeks</a:t>
            </a:r>
          </a:p>
          <a:p>
            <a:pPr lvl="1"/>
            <a:r>
              <a:rPr lang="en-US" dirty="0" smtClean="0"/>
              <a:t>CMP, testosterone, prolactin</a:t>
            </a:r>
          </a:p>
          <a:p>
            <a:r>
              <a:rPr lang="en-US" dirty="0" smtClean="0"/>
              <a:t>24 weeks</a:t>
            </a:r>
          </a:p>
          <a:p>
            <a:pPr lvl="1"/>
            <a:r>
              <a:rPr lang="en-US" dirty="0" smtClean="0"/>
              <a:t>CBC, CMP, testosterone, lipid profile, prolactin </a:t>
            </a:r>
          </a:p>
          <a:p>
            <a:r>
              <a:rPr lang="en-US" dirty="0" smtClean="0"/>
              <a:t>48 weeks</a:t>
            </a:r>
          </a:p>
          <a:p>
            <a:pPr lvl="1"/>
            <a:r>
              <a:rPr lang="en-US" dirty="0" smtClean="0"/>
              <a:t>CBC, CMP, testosterone, </a:t>
            </a:r>
          </a:p>
          <a:p>
            <a:pPr lvl="1"/>
            <a:r>
              <a:rPr lang="en-US" dirty="0" smtClean="0"/>
              <a:t>(lipid profile, prolactin*)</a:t>
            </a:r>
          </a:p>
          <a:p>
            <a:pPr lvl="1"/>
            <a:endParaRPr lang="en-US" dirty="0"/>
          </a:p>
          <a:p>
            <a:pPr marL="393192" lvl="1" indent="0">
              <a:buNone/>
            </a:pPr>
            <a:r>
              <a:rPr lang="en-US" dirty="0" smtClean="0"/>
              <a:t>*depending on clinical status</a:t>
            </a:r>
            <a:endParaRPr lang="en-US" dirty="0"/>
          </a:p>
        </p:txBody>
      </p:sp>
      <p:pic>
        <p:nvPicPr>
          <p:cNvPr id="5" name="Picture 2" descr="http://worldwidemag.com/wp-content/uploads/2011/05/blood-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948" y="3932237"/>
            <a:ext cx="40481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133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eaLnBrk="1" hangingPunct="1">
              <a:defRPr/>
            </a:pPr>
            <a:r>
              <a:rPr lang="en-US" smtClean="0"/>
              <a:t>Estrogen levels</a:t>
            </a:r>
          </a:p>
        </p:txBody>
      </p:sp>
      <p:sp>
        <p:nvSpPr>
          <p:cNvPr id="96259" name="Rectangle 3"/>
          <p:cNvSpPr>
            <a:spLocks noGrp="1" noChangeArrowheads="1"/>
          </p:cNvSpPr>
          <p:nvPr>
            <p:ph type="body" idx="1"/>
          </p:nvPr>
        </p:nvSpPr>
        <p:spPr/>
        <p:txBody>
          <a:bodyPr/>
          <a:lstStyle/>
          <a:p>
            <a:pPr eaLnBrk="1" hangingPunct="1"/>
            <a:r>
              <a:rPr lang="en-US" smtClean="0"/>
              <a:t>Levels may be misleading secondary to insensitivity of assays</a:t>
            </a:r>
          </a:p>
          <a:p>
            <a:pPr eaLnBrk="1" hangingPunct="1"/>
            <a:r>
              <a:rPr lang="en-US" smtClean="0"/>
              <a:t>Dosing is more commonly made on “clinical grounds”</a:t>
            </a:r>
          </a:p>
        </p:txBody>
      </p:sp>
    </p:spTree>
    <p:extLst>
      <p:ext uri="{BB962C8B-B14F-4D97-AF65-F5344CB8AC3E}">
        <p14:creationId xmlns:p14="http://schemas.microsoft.com/office/powerpoint/2010/main" val="1801174479"/>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eaLnBrk="1" hangingPunct="1">
              <a:defRPr/>
            </a:pPr>
            <a:r>
              <a:rPr lang="en-US" sz="3400" dirty="0" smtClean="0"/>
              <a:t>Other Tests Which Can Be Followed</a:t>
            </a:r>
          </a:p>
        </p:txBody>
      </p:sp>
      <p:sp>
        <p:nvSpPr>
          <p:cNvPr id="97283" name="Rectangle 3"/>
          <p:cNvSpPr>
            <a:spLocks noGrp="1" noChangeArrowheads="1"/>
          </p:cNvSpPr>
          <p:nvPr>
            <p:ph type="body" idx="1"/>
          </p:nvPr>
        </p:nvSpPr>
        <p:spPr/>
        <p:txBody>
          <a:bodyPr/>
          <a:lstStyle/>
          <a:p>
            <a:pPr eaLnBrk="1" hangingPunct="1"/>
            <a:r>
              <a:rPr lang="en-US" dirty="0" smtClean="0"/>
              <a:t>Calcium and phosphorus (skeletal health)</a:t>
            </a:r>
          </a:p>
          <a:p>
            <a:pPr eaLnBrk="1" hangingPunct="1"/>
            <a:r>
              <a:rPr lang="en-US" dirty="0" smtClean="0"/>
              <a:t>Bone densitometry every two or three years, especially post-orchiectomy</a:t>
            </a:r>
          </a:p>
          <a:p>
            <a:pPr eaLnBrk="1" hangingPunct="1"/>
            <a:r>
              <a:rPr lang="en-US" dirty="0" smtClean="0"/>
              <a:t>Mammography per routine recommendations</a:t>
            </a:r>
          </a:p>
        </p:txBody>
      </p:sp>
    </p:spTree>
    <p:extLst>
      <p:ext uri="{BB962C8B-B14F-4D97-AF65-F5344CB8AC3E}">
        <p14:creationId xmlns:p14="http://schemas.microsoft.com/office/powerpoint/2010/main" val="588695440"/>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510"/>
            <a:ext cx="8229600" cy="1143000"/>
          </a:xfrm>
        </p:spPr>
        <p:txBody>
          <a:bodyPr>
            <a:normAutofit fontScale="90000"/>
          </a:bodyPr>
          <a:lstStyle/>
          <a:p>
            <a:r>
              <a:rPr lang="en-US" dirty="0" smtClean="0"/>
              <a:t>Monitoring physical examination</a:t>
            </a:r>
            <a:endParaRPr lang="en-US" dirty="0"/>
          </a:p>
        </p:txBody>
      </p:sp>
      <p:sp>
        <p:nvSpPr>
          <p:cNvPr id="4" name="Content Placeholder 1"/>
          <p:cNvSpPr>
            <a:spLocks noGrp="1"/>
          </p:cNvSpPr>
          <p:nvPr>
            <p:ph idx="1"/>
          </p:nvPr>
        </p:nvSpPr>
        <p:spPr>
          <a:xfrm>
            <a:off x="13648" y="990600"/>
            <a:ext cx="9067800" cy="4800600"/>
          </a:xfrm>
        </p:spPr>
        <p:txBody>
          <a:bodyPr>
            <a:normAutofit fontScale="92500" lnSpcReduction="20000"/>
          </a:bodyPr>
          <a:lstStyle/>
          <a:p>
            <a:pPr marL="109728" indent="0">
              <a:buNone/>
            </a:pPr>
            <a:endParaRPr lang="en-US" sz="200" dirty="0" smtClean="0"/>
          </a:p>
          <a:p>
            <a:r>
              <a:rPr lang="en-US" dirty="0" smtClean="0"/>
              <a:t>Mood and level of satisfaction</a:t>
            </a:r>
          </a:p>
          <a:p>
            <a:r>
              <a:rPr lang="en-US" dirty="0" smtClean="0"/>
              <a:t>Vital signs, weight</a:t>
            </a:r>
          </a:p>
          <a:p>
            <a:r>
              <a:rPr lang="en-US" dirty="0" smtClean="0"/>
              <a:t>Skin, development of acne</a:t>
            </a:r>
          </a:p>
          <a:p>
            <a:r>
              <a:rPr lang="en-US" dirty="0" smtClean="0"/>
              <a:t>Hair, scalp, body hair</a:t>
            </a:r>
          </a:p>
          <a:p>
            <a:r>
              <a:rPr lang="en-US" dirty="0" smtClean="0"/>
              <a:t>Breasts.  Measure chest girth with cloth tape or paper tape measure (wipe down reusable cloth tape measure)</a:t>
            </a:r>
          </a:p>
          <a:p>
            <a:r>
              <a:rPr lang="en-US" dirty="0" smtClean="0"/>
              <a:t>Gently squeeze nipples looking for discharge</a:t>
            </a:r>
          </a:p>
          <a:p>
            <a:r>
              <a:rPr lang="en-US" dirty="0" smtClean="0"/>
              <a:t>Heart, lung exam</a:t>
            </a:r>
          </a:p>
          <a:p>
            <a:pPr marL="365760" lvl="1" indent="-256032">
              <a:spcBef>
                <a:spcPts val="400"/>
              </a:spcBef>
              <a:buSzPct val="68000"/>
              <a:buFont typeface="Wingdings 3"/>
              <a:buChar char=""/>
            </a:pPr>
            <a:r>
              <a:rPr lang="en-US" altLang="en-US" sz="2700" dirty="0"/>
              <a:t>Examination of extremities for phlebitis, </a:t>
            </a:r>
            <a:r>
              <a:rPr lang="en-US" altLang="en-US" sz="2700" dirty="0" smtClean="0"/>
              <a:t>edema</a:t>
            </a:r>
            <a:endParaRPr lang="en-US" sz="2700" dirty="0"/>
          </a:p>
          <a:p>
            <a:r>
              <a:rPr lang="en-US" dirty="0" smtClean="0"/>
              <a:t>Abdominal exam:  liver span</a:t>
            </a:r>
          </a:p>
          <a:p>
            <a:r>
              <a:rPr lang="en-US" dirty="0" smtClean="0"/>
              <a:t>Visual fields</a:t>
            </a:r>
          </a:p>
          <a:p>
            <a:r>
              <a:rPr lang="en-US" dirty="0" smtClean="0"/>
              <a:t>Waist, hip measurements</a:t>
            </a:r>
          </a:p>
          <a:p>
            <a:r>
              <a:rPr lang="en-US" dirty="0" smtClean="0"/>
              <a:t>No photo documentation</a:t>
            </a:r>
          </a:p>
        </p:txBody>
      </p:sp>
    </p:spTree>
    <p:extLst>
      <p:ext uri="{BB962C8B-B14F-4D97-AF65-F5344CB8AC3E}">
        <p14:creationId xmlns:p14="http://schemas.microsoft.com/office/powerpoint/2010/main" val="2749137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AutoShape 2"/>
          <p:cNvSpPr>
            <a:spLocks noGrp="1" noChangeArrowheads="1"/>
          </p:cNvSpPr>
          <p:nvPr>
            <p:ph type="title"/>
          </p:nvPr>
        </p:nvSpPr>
        <p:spPr/>
        <p:txBody>
          <a:bodyPr/>
          <a:lstStyle/>
          <a:p>
            <a:r>
              <a:rPr lang="en-US" dirty="0"/>
              <a:t>Important additional therapies</a:t>
            </a:r>
          </a:p>
        </p:txBody>
      </p:sp>
      <p:sp>
        <p:nvSpPr>
          <p:cNvPr id="272387" name="Rectangle 3"/>
          <p:cNvSpPr>
            <a:spLocks noGrp="1" noChangeArrowheads="1"/>
          </p:cNvSpPr>
          <p:nvPr>
            <p:ph type="body" idx="1"/>
          </p:nvPr>
        </p:nvSpPr>
        <p:spPr/>
        <p:txBody>
          <a:bodyPr>
            <a:normAutofit/>
          </a:bodyPr>
          <a:lstStyle/>
          <a:p>
            <a:r>
              <a:rPr lang="en-US" sz="2800" dirty="0"/>
              <a:t>Aspirin 81 mg/day</a:t>
            </a:r>
          </a:p>
          <a:p>
            <a:r>
              <a:rPr lang="en-US" sz="2800" dirty="0"/>
              <a:t>Folic Acid 1mg/day</a:t>
            </a:r>
          </a:p>
          <a:p>
            <a:r>
              <a:rPr lang="en-US" sz="2800" dirty="0"/>
              <a:t>Vitamins </a:t>
            </a:r>
            <a:r>
              <a:rPr lang="en-US" sz="2800" dirty="0" smtClean="0"/>
              <a:t>(pre-natal) </a:t>
            </a:r>
            <a:r>
              <a:rPr lang="en-US" sz="2800" dirty="0"/>
              <a:t>daily</a:t>
            </a:r>
          </a:p>
          <a:p>
            <a:r>
              <a:rPr lang="en-US" sz="2800" dirty="0"/>
              <a:t>Calcium 1200 mg </a:t>
            </a:r>
            <a:r>
              <a:rPr lang="en-US" sz="2800" dirty="0" smtClean="0"/>
              <a:t>daily</a:t>
            </a:r>
            <a:endParaRPr lang="en-US" sz="28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AutoShape 2"/>
          <p:cNvSpPr>
            <a:spLocks noGrp="1" noChangeArrowheads="1"/>
          </p:cNvSpPr>
          <p:nvPr>
            <p:ph type="title"/>
          </p:nvPr>
        </p:nvSpPr>
        <p:spPr/>
        <p:txBody>
          <a:bodyPr>
            <a:normAutofit fontScale="90000"/>
          </a:bodyPr>
          <a:lstStyle/>
          <a:p>
            <a:r>
              <a:rPr lang="en-US" dirty="0"/>
              <a:t>Effects of stopping </a:t>
            </a:r>
            <a:r>
              <a:rPr lang="en-US" dirty="0" smtClean="0"/>
              <a:t>feminizing hormones</a:t>
            </a:r>
            <a:endParaRPr lang="en-US" dirty="0"/>
          </a:p>
        </p:txBody>
      </p:sp>
      <p:sp>
        <p:nvSpPr>
          <p:cNvPr id="273411" name="Rectangle 3"/>
          <p:cNvSpPr>
            <a:spLocks noGrp="1" noChangeArrowheads="1"/>
          </p:cNvSpPr>
          <p:nvPr>
            <p:ph type="body" idx="1"/>
          </p:nvPr>
        </p:nvSpPr>
        <p:spPr>
          <a:xfrm>
            <a:off x="457200" y="1828800"/>
            <a:ext cx="4876800" cy="4114800"/>
          </a:xfrm>
        </p:spPr>
        <p:txBody>
          <a:bodyPr>
            <a:normAutofit/>
          </a:bodyPr>
          <a:lstStyle/>
          <a:p>
            <a:r>
              <a:rPr lang="en-US" dirty="0" smtClean="0"/>
              <a:t>Fatigue</a:t>
            </a:r>
          </a:p>
          <a:p>
            <a:r>
              <a:rPr lang="en-US" dirty="0"/>
              <a:t>Hot </a:t>
            </a:r>
            <a:r>
              <a:rPr lang="en-US" dirty="0" smtClean="0"/>
              <a:t>flashes</a:t>
            </a:r>
            <a:endParaRPr lang="en-US" dirty="0"/>
          </a:p>
          <a:p>
            <a:r>
              <a:rPr lang="en-US" dirty="0" smtClean="0"/>
              <a:t>Depression</a:t>
            </a:r>
            <a:endParaRPr lang="en-US" dirty="0"/>
          </a:p>
          <a:p>
            <a:r>
              <a:rPr lang="en-US" dirty="0" smtClean="0"/>
              <a:t>Mental </a:t>
            </a:r>
            <a:r>
              <a:rPr lang="en-US" dirty="0"/>
              <a:t>confusion</a:t>
            </a:r>
          </a:p>
          <a:p>
            <a:r>
              <a:rPr lang="en-US" dirty="0"/>
              <a:t>Sleep disturbance</a:t>
            </a:r>
          </a:p>
          <a:p>
            <a:r>
              <a:rPr lang="en-US" dirty="0"/>
              <a:t>Vasomotor </a:t>
            </a:r>
            <a:r>
              <a:rPr lang="en-US" dirty="0" smtClean="0"/>
              <a:t>instability</a:t>
            </a:r>
          </a:p>
          <a:p>
            <a:r>
              <a:rPr lang="en-US" dirty="0"/>
              <a:t>Body hair loss, face hair and voice </a:t>
            </a:r>
            <a:r>
              <a:rPr lang="en-US" dirty="0" smtClean="0"/>
              <a:t>remain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0"/>
            <a:ext cx="4755968"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normAutofit fontScale="90000"/>
          </a:bodyPr>
          <a:lstStyle/>
          <a:p>
            <a:pPr eaLnBrk="1" hangingPunct="1"/>
            <a:r>
              <a:rPr lang="en-US" dirty="0" smtClean="0"/>
              <a:t>Cross hormone therapy for transmen</a:t>
            </a:r>
          </a:p>
        </p:txBody>
      </p:sp>
      <p:sp>
        <p:nvSpPr>
          <p:cNvPr id="30723" name="Rectangle 3"/>
          <p:cNvSpPr>
            <a:spLocks noGrp="1" noChangeArrowheads="1"/>
          </p:cNvSpPr>
          <p:nvPr>
            <p:ph type="body" idx="1"/>
          </p:nvPr>
        </p:nvSpPr>
        <p:spPr>
          <a:xfrm>
            <a:off x="152400" y="1600200"/>
            <a:ext cx="8686800" cy="4191000"/>
          </a:xfrm>
        </p:spPr>
        <p:txBody>
          <a:bodyPr/>
          <a:lstStyle/>
          <a:p>
            <a:pPr eaLnBrk="1" hangingPunct="1">
              <a:lnSpc>
                <a:spcPct val="90000"/>
              </a:lnSpc>
              <a:spcBef>
                <a:spcPct val="0"/>
              </a:spcBef>
            </a:pPr>
            <a:r>
              <a:rPr lang="en-US" dirty="0" smtClean="0"/>
              <a:t>Endocrinologic masculinization is achieved by the use of testosterone to induce male physical characteristics. </a:t>
            </a:r>
          </a:p>
          <a:p>
            <a:pPr eaLnBrk="1" hangingPunct="1">
              <a:lnSpc>
                <a:spcPct val="90000"/>
              </a:lnSpc>
              <a:spcBef>
                <a:spcPct val="0"/>
              </a:spcBef>
            </a:pPr>
            <a:r>
              <a:rPr lang="en-US" dirty="0" smtClean="0"/>
              <a:t>Testosterone works primarily by direct stimulation of receptors in target tissues; clinical effects correlate with elevation of serum testosterone level to a male reference range, rather than a decrease in serum estradiol</a:t>
            </a:r>
          </a:p>
          <a:p>
            <a:pPr eaLnBrk="1" hangingPunct="1">
              <a:lnSpc>
                <a:spcPct val="90000"/>
              </a:lnSpc>
              <a:spcBef>
                <a:spcPct val="0"/>
              </a:spcBef>
            </a:pPr>
            <a:r>
              <a:rPr lang="en-US" dirty="0" smtClean="0"/>
              <a:t>Testosterone also has antigonadotropic action in high doses.</a:t>
            </a:r>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0" y="913355"/>
            <a:ext cx="8229600" cy="1569493"/>
          </a:xfrm>
        </p:spPr>
        <p:txBody>
          <a:bodyPr>
            <a:normAutofit fontScale="90000"/>
          </a:bodyPr>
          <a:lstStyle/>
          <a:p>
            <a:r>
              <a:rPr lang="en-US" dirty="0"/>
              <a:t>Cross hormone </a:t>
            </a:r>
            <a:r>
              <a:rPr lang="en-US" dirty="0" smtClean="0"/>
              <a:t/>
            </a:r>
            <a:br>
              <a:rPr lang="en-US" dirty="0" smtClean="0"/>
            </a:br>
            <a:r>
              <a:rPr lang="en-US" dirty="0" smtClean="0"/>
              <a:t>therapy </a:t>
            </a:r>
            <a:r>
              <a:rPr lang="en-US" dirty="0"/>
              <a:t>for </a:t>
            </a:r>
            <a:r>
              <a:rPr lang="en-US" dirty="0" smtClean="0"/>
              <a:t/>
            </a:r>
            <a:br>
              <a:rPr lang="en-US" dirty="0" smtClean="0"/>
            </a:br>
            <a:r>
              <a:rPr lang="en-US" dirty="0" smtClean="0"/>
              <a:t>transmen</a:t>
            </a:r>
          </a:p>
        </p:txBody>
      </p:sp>
      <p:sp>
        <p:nvSpPr>
          <p:cNvPr id="31747" name="Rectangle 3"/>
          <p:cNvSpPr>
            <a:spLocks noGrp="1" noChangeArrowheads="1"/>
          </p:cNvSpPr>
          <p:nvPr>
            <p:ph type="body" idx="1"/>
          </p:nvPr>
        </p:nvSpPr>
        <p:spPr>
          <a:xfrm>
            <a:off x="304800" y="3465010"/>
            <a:ext cx="8610600" cy="2667000"/>
          </a:xfrm>
        </p:spPr>
        <p:txBody>
          <a:bodyPr/>
          <a:lstStyle/>
          <a:p>
            <a:pPr eaLnBrk="1" hangingPunct="1"/>
            <a:r>
              <a:rPr lang="en-US" dirty="0" smtClean="0"/>
              <a:t>Biologic females respond quite well to hormone replacement as adolescents and as adults</a:t>
            </a:r>
          </a:p>
          <a:p>
            <a:pPr eaLnBrk="1" hangingPunct="1"/>
            <a:r>
              <a:rPr lang="en-US" dirty="0" smtClean="0"/>
              <a:t>Experience all the changes that genetic males experience during puberty</a:t>
            </a:r>
          </a:p>
          <a:p>
            <a:pPr eaLnBrk="1" hangingPunct="1"/>
            <a:r>
              <a:rPr lang="en-US" b="1" dirty="0" smtClean="0"/>
              <a:t>WARNING:</a:t>
            </a:r>
            <a:r>
              <a:rPr lang="en-US" dirty="0" smtClean="0"/>
              <a:t>  Most of these changes are irreversible</a:t>
            </a:r>
          </a:p>
        </p:txBody>
      </p:sp>
      <p:pic>
        <p:nvPicPr>
          <p:cNvPr id="4" name="Picture 2" descr="http://wowthatsawful.files.wordpress.com/2010/11/driverslicen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0"/>
            <a:ext cx="5334000" cy="3396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2800" y="1051560"/>
            <a:ext cx="1005840" cy="274320"/>
          </a:xfrm>
          <a:prstGeom prst="rect">
            <a:avLst/>
          </a:prstGeom>
          <a:solidFill>
            <a:schemeClr val="tx1"/>
          </a:solidFill>
        </p:spPr>
        <p:txBody>
          <a:bodyPr wrap="square" rtlCol="0">
            <a:spAutoFit/>
          </a:bodyPr>
          <a:lstStyle/>
          <a:p>
            <a:endParaRPr lang="en-US"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p:txBody>
          <a:bodyPr>
            <a:normAutofit fontScale="90000"/>
          </a:bodyPr>
          <a:lstStyle/>
          <a:p>
            <a:pPr eaLnBrk="1" hangingPunct="1">
              <a:defRPr/>
            </a:pPr>
            <a:r>
              <a:rPr lang="en-US" dirty="0"/>
              <a:t>Changes </a:t>
            </a:r>
            <a:r>
              <a:rPr lang="en-US" dirty="0" smtClean="0"/>
              <a:t>Which Occur </a:t>
            </a:r>
            <a:r>
              <a:rPr lang="en-US" dirty="0"/>
              <a:t>in </a:t>
            </a:r>
            <a:r>
              <a:rPr lang="en-US" dirty="0" smtClean="0"/>
              <a:t>Puberty</a:t>
            </a:r>
            <a:endParaRPr lang="en-US" dirty="0"/>
          </a:p>
        </p:txBody>
      </p:sp>
      <p:sp>
        <p:nvSpPr>
          <p:cNvPr id="25603" name="Rectangle 3"/>
          <p:cNvSpPr>
            <a:spLocks noGrp="1" noChangeArrowheads="1"/>
          </p:cNvSpPr>
          <p:nvPr>
            <p:ph type="body" idx="1"/>
          </p:nvPr>
        </p:nvSpPr>
        <p:spPr>
          <a:xfrm>
            <a:off x="228600" y="1295400"/>
            <a:ext cx="8915400" cy="5334000"/>
          </a:xfrm>
        </p:spPr>
        <p:txBody>
          <a:bodyPr/>
          <a:lstStyle/>
          <a:p>
            <a:pPr eaLnBrk="1" hangingPunct="1">
              <a:lnSpc>
                <a:spcPct val="90000"/>
              </a:lnSpc>
            </a:pPr>
            <a:r>
              <a:rPr lang="en-US" sz="2400" smtClean="0"/>
              <a:t>Pre-wired biological clock, probably in the hypothalamus, coincides with practical reproductive considerations </a:t>
            </a:r>
          </a:p>
          <a:p>
            <a:pPr eaLnBrk="1" hangingPunct="1">
              <a:lnSpc>
                <a:spcPct val="90000"/>
              </a:lnSpc>
            </a:pPr>
            <a:r>
              <a:rPr lang="en-US" sz="2400" smtClean="0"/>
              <a:t>Hypothalamus releases Luteinizing Hormone-Releasing Hormone (LHRH).</a:t>
            </a:r>
          </a:p>
          <a:p>
            <a:pPr eaLnBrk="1" hangingPunct="1">
              <a:lnSpc>
                <a:spcPct val="90000"/>
              </a:lnSpc>
            </a:pPr>
            <a:r>
              <a:rPr lang="en-US" sz="2400" smtClean="0"/>
              <a:t>LHRH passes down nerve endings, stimulates pituitary gland </a:t>
            </a:r>
          </a:p>
          <a:p>
            <a:pPr eaLnBrk="1" hangingPunct="1">
              <a:lnSpc>
                <a:spcPct val="90000"/>
              </a:lnSpc>
            </a:pPr>
            <a:r>
              <a:rPr lang="en-US" sz="2400" smtClean="0"/>
              <a:t>In girls, around age 10 to 13, FSH and LH are produced—starts the cyclic activity of the ovaries in the production of estrogen</a:t>
            </a:r>
          </a:p>
          <a:p>
            <a:pPr eaLnBrk="1" hangingPunct="1">
              <a:lnSpc>
                <a:spcPct val="90000"/>
              </a:lnSpc>
            </a:pPr>
            <a:r>
              <a:rPr lang="en-US" sz="2400" smtClean="0"/>
              <a:t>In boys, ages of 10 and 14 years, FSH and LH “switch on” testicular function in males (FSH triggers sperm production), LH triggers testosterone production</a:t>
            </a:r>
          </a:p>
        </p:txBody>
      </p:sp>
    </p:spTree>
    <p:extLst>
      <p:ext uri="{BB962C8B-B14F-4D97-AF65-F5344CB8AC3E}">
        <p14:creationId xmlns:p14="http://schemas.microsoft.com/office/powerpoint/2010/main" val="2535259296"/>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dirty="0" smtClean="0"/>
              <a:t>Why is it easier for transmen?</a:t>
            </a:r>
          </a:p>
        </p:txBody>
      </p:sp>
      <p:sp>
        <p:nvSpPr>
          <p:cNvPr id="32771" name="Rectangle 3"/>
          <p:cNvSpPr>
            <a:spLocks noGrp="1" noChangeArrowheads="1"/>
          </p:cNvSpPr>
          <p:nvPr>
            <p:ph type="body" idx="1"/>
          </p:nvPr>
        </p:nvSpPr>
        <p:spPr/>
        <p:txBody>
          <a:bodyPr/>
          <a:lstStyle/>
          <a:p>
            <a:pPr eaLnBrk="1" hangingPunct="1"/>
            <a:r>
              <a:rPr lang="en-US" dirty="0" smtClean="0"/>
              <a:t>In biologic females, addition of androgens excites androgen receptors which are there but dormant</a:t>
            </a:r>
          </a:p>
          <a:p>
            <a:pPr eaLnBrk="1" hangingPunct="1"/>
            <a:r>
              <a:rPr lang="en-US" dirty="0" smtClean="0"/>
              <a:t>Puberty occurs again, but differentiating as a male this time</a:t>
            </a:r>
          </a:p>
          <a:p>
            <a:pPr eaLnBrk="1" hangingPunct="1"/>
            <a:r>
              <a:rPr lang="en-US" dirty="0" smtClean="0"/>
              <a:t>In biologic males, bodies are already differentiated by the natural presence of androgen</a:t>
            </a:r>
          </a:p>
          <a:p>
            <a:pPr eaLnBrk="1" hangingPunct="1"/>
            <a:r>
              <a:rPr lang="en-US" dirty="0" smtClean="0"/>
              <a:t>Biologic males are thus more “resistant” to further pubertal changes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0" y="0"/>
            <a:ext cx="9144000" cy="685800"/>
          </a:xfrm>
        </p:spPr>
        <p:txBody>
          <a:bodyPr>
            <a:normAutofit/>
          </a:bodyPr>
          <a:lstStyle/>
          <a:p>
            <a:pPr eaLnBrk="1" hangingPunct="1"/>
            <a:r>
              <a:rPr lang="en-US" sz="3100" dirty="0" smtClean="0"/>
              <a:t>Contraindications to testosterone in transmen</a:t>
            </a:r>
          </a:p>
        </p:txBody>
      </p:sp>
      <p:sp>
        <p:nvSpPr>
          <p:cNvPr id="34819" name="Rectangle 3"/>
          <p:cNvSpPr>
            <a:spLocks noGrp="1" noChangeArrowheads="1"/>
          </p:cNvSpPr>
          <p:nvPr>
            <p:ph type="body" idx="1"/>
          </p:nvPr>
        </p:nvSpPr>
        <p:spPr>
          <a:xfrm>
            <a:off x="4648200" y="876300"/>
            <a:ext cx="4343400" cy="4495800"/>
          </a:xfrm>
        </p:spPr>
        <p:txBody>
          <a:bodyPr>
            <a:normAutofit/>
          </a:bodyPr>
          <a:lstStyle/>
          <a:p>
            <a:pPr lvl="1" eaLnBrk="1" hangingPunct="1">
              <a:lnSpc>
                <a:spcPct val="80000"/>
              </a:lnSpc>
            </a:pPr>
            <a:r>
              <a:rPr lang="en-US" sz="2100" dirty="0" smtClean="0"/>
              <a:t>Coronary artery disease</a:t>
            </a:r>
          </a:p>
          <a:p>
            <a:pPr lvl="1" eaLnBrk="1" hangingPunct="1">
              <a:lnSpc>
                <a:spcPct val="80000"/>
              </a:lnSpc>
            </a:pPr>
            <a:r>
              <a:rPr lang="en-US" sz="2100" dirty="0" smtClean="0"/>
              <a:t>Cerebrovascular disease</a:t>
            </a:r>
          </a:p>
          <a:p>
            <a:pPr lvl="1" eaLnBrk="1" hangingPunct="1">
              <a:lnSpc>
                <a:spcPct val="80000"/>
              </a:lnSpc>
            </a:pPr>
            <a:r>
              <a:rPr lang="en-US" sz="2100" dirty="0" smtClean="0"/>
              <a:t>History of violent behavior or uncontrolled rage</a:t>
            </a:r>
          </a:p>
          <a:p>
            <a:pPr lvl="1" eaLnBrk="1" hangingPunct="1">
              <a:lnSpc>
                <a:spcPct val="80000"/>
              </a:lnSpc>
            </a:pPr>
            <a:r>
              <a:rPr lang="en-US" sz="2100" dirty="0" smtClean="0"/>
              <a:t>Hepatic dysfunction or tumor</a:t>
            </a:r>
          </a:p>
          <a:p>
            <a:pPr lvl="1" eaLnBrk="1" hangingPunct="1">
              <a:lnSpc>
                <a:spcPct val="80000"/>
              </a:lnSpc>
            </a:pPr>
            <a:r>
              <a:rPr lang="en-US" sz="2100" dirty="0" smtClean="0"/>
              <a:t>Strong family history of breast cancer</a:t>
            </a:r>
          </a:p>
          <a:p>
            <a:pPr lvl="1" eaLnBrk="1" hangingPunct="1">
              <a:lnSpc>
                <a:spcPct val="80000"/>
              </a:lnSpc>
            </a:pPr>
            <a:r>
              <a:rPr lang="en-US" sz="2100" dirty="0" smtClean="0"/>
              <a:t>Cholelithiasis</a:t>
            </a:r>
          </a:p>
          <a:p>
            <a:pPr lvl="1" eaLnBrk="1" hangingPunct="1">
              <a:lnSpc>
                <a:spcPct val="80000"/>
              </a:lnSpc>
            </a:pPr>
            <a:r>
              <a:rPr lang="en-US" sz="2100" dirty="0" smtClean="0"/>
              <a:t>Poorly controlled hypertriglyceridemia</a:t>
            </a:r>
          </a:p>
          <a:p>
            <a:pPr lvl="1" eaLnBrk="1" hangingPunct="1">
              <a:lnSpc>
                <a:spcPct val="80000"/>
              </a:lnSpc>
            </a:pPr>
            <a:r>
              <a:rPr lang="en-US" sz="2100" dirty="0" smtClean="0"/>
              <a:t>Poorly controlled diabetes mellitus</a:t>
            </a:r>
          </a:p>
        </p:txBody>
      </p:sp>
      <p:sp>
        <p:nvSpPr>
          <p:cNvPr id="34820" name="Text Box 5"/>
          <p:cNvSpPr txBox="1">
            <a:spLocks noChangeArrowheads="1"/>
          </p:cNvSpPr>
          <p:nvPr/>
        </p:nvSpPr>
        <p:spPr bwMode="auto">
          <a:xfrm>
            <a:off x="5486400" y="5105400"/>
            <a:ext cx="2743200" cy="1371600"/>
          </a:xfrm>
          <a:prstGeom prst="rect">
            <a:avLst/>
          </a:prstGeom>
          <a:noFill/>
          <a:ln w="9525">
            <a:solidFill>
              <a:schemeClr val="tx1"/>
            </a:solidFill>
            <a:miter lim="800000"/>
            <a:headEnd/>
            <a:tailEnd/>
          </a:ln>
        </p:spPr>
        <p:txBody>
          <a:bodyPr wrap="square">
            <a:spAutoFit/>
          </a:bodyPr>
          <a:lstStyle/>
          <a:p>
            <a:pPr>
              <a:spcBef>
                <a:spcPct val="50000"/>
              </a:spcBef>
            </a:pPr>
            <a:r>
              <a:rPr lang="en-US" sz="1400" dirty="0"/>
              <a:t>Endocrine Therapy of Transsexualism and Potential Complications of Long-Term Treatment, </a:t>
            </a:r>
            <a:r>
              <a:rPr lang="en-US" sz="1400" i="1" dirty="0"/>
              <a:t>Archives of Sexual Behavior, </a:t>
            </a:r>
            <a:r>
              <a:rPr lang="en-US" sz="1400" b="1" i="1" dirty="0"/>
              <a:t>27</a:t>
            </a:r>
            <a:r>
              <a:rPr lang="en-US" sz="1400" i="1" dirty="0"/>
              <a:t>:  209-226 (1998)</a:t>
            </a:r>
            <a:endParaRPr lang="en-US" sz="1400" dirty="0"/>
          </a:p>
        </p:txBody>
      </p:sp>
      <p:sp>
        <p:nvSpPr>
          <p:cNvPr id="5" name="Rectangle 3"/>
          <p:cNvSpPr txBox="1">
            <a:spLocks noChangeArrowheads="1"/>
          </p:cNvSpPr>
          <p:nvPr/>
        </p:nvSpPr>
        <p:spPr>
          <a:xfrm>
            <a:off x="0" y="3124200"/>
            <a:ext cx="4828309" cy="3429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lnSpc>
                <a:spcPct val="80000"/>
              </a:lnSpc>
              <a:buNone/>
            </a:pPr>
            <a:r>
              <a:rPr lang="en-US" sz="2100" b="1" dirty="0" smtClean="0"/>
              <a:t>RELATIVE CONTRAINDICATIONS</a:t>
            </a:r>
          </a:p>
          <a:p>
            <a:pPr lvl="1">
              <a:lnSpc>
                <a:spcPct val="80000"/>
              </a:lnSpc>
            </a:pPr>
            <a:r>
              <a:rPr lang="en-US" sz="2100" dirty="0" smtClean="0"/>
              <a:t>Refractory migraine headaches</a:t>
            </a:r>
          </a:p>
          <a:p>
            <a:pPr lvl="1">
              <a:lnSpc>
                <a:spcPct val="80000"/>
              </a:lnSpc>
            </a:pPr>
            <a:r>
              <a:rPr lang="en-US" sz="2100" dirty="0" smtClean="0"/>
              <a:t>Heavy tobacco use</a:t>
            </a:r>
          </a:p>
          <a:p>
            <a:pPr lvl="1">
              <a:lnSpc>
                <a:spcPct val="80000"/>
              </a:lnSpc>
            </a:pPr>
            <a:r>
              <a:rPr lang="en-US" sz="2100" dirty="0" smtClean="0"/>
              <a:t>Uncontrolled hypertension</a:t>
            </a:r>
          </a:p>
          <a:p>
            <a:pPr lvl="1">
              <a:lnSpc>
                <a:spcPct val="80000"/>
              </a:lnSpc>
            </a:pPr>
            <a:r>
              <a:rPr lang="en-US" sz="2100" dirty="0" smtClean="0"/>
              <a:t>History of uterine cancer</a:t>
            </a:r>
          </a:p>
          <a:p>
            <a:pPr lvl="1">
              <a:lnSpc>
                <a:spcPct val="80000"/>
              </a:lnSpc>
            </a:pPr>
            <a:r>
              <a:rPr lang="en-US" sz="2100" dirty="0" smtClean="0"/>
              <a:t>Severe obstructive sleep apnea</a:t>
            </a:r>
          </a:p>
          <a:p>
            <a:pPr lvl="1">
              <a:lnSpc>
                <a:spcPct val="80000"/>
              </a:lnSpc>
            </a:pPr>
            <a:r>
              <a:rPr lang="en-US" sz="2100" dirty="0" smtClean="0"/>
              <a:t>Androgen sensitive epilepsy</a:t>
            </a:r>
          </a:p>
          <a:p>
            <a:pPr lvl="1">
              <a:lnSpc>
                <a:spcPct val="80000"/>
              </a:lnSpc>
            </a:pPr>
            <a:r>
              <a:rPr lang="en-US" sz="2100" dirty="0" smtClean="0"/>
              <a:t>Bleeding disorders (for injected testosterone)</a:t>
            </a:r>
          </a:p>
        </p:txBody>
      </p:sp>
      <p:sp>
        <p:nvSpPr>
          <p:cNvPr id="7" name="Rectangle 3"/>
          <p:cNvSpPr txBox="1">
            <a:spLocks noChangeArrowheads="1"/>
          </p:cNvSpPr>
          <p:nvPr/>
        </p:nvSpPr>
        <p:spPr>
          <a:xfrm>
            <a:off x="0" y="838200"/>
            <a:ext cx="3962400" cy="17653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lnSpc>
                <a:spcPct val="80000"/>
              </a:lnSpc>
              <a:buNone/>
            </a:pPr>
            <a:r>
              <a:rPr lang="en-US" sz="2100" b="1" dirty="0" smtClean="0"/>
              <a:t>ABSOLUTE</a:t>
            </a:r>
          </a:p>
          <a:p>
            <a:pPr lvl="1">
              <a:lnSpc>
                <a:spcPct val="80000"/>
              </a:lnSpc>
            </a:pPr>
            <a:r>
              <a:rPr lang="en-US" sz="2100" dirty="0" smtClean="0"/>
              <a:t>Pregnancy</a:t>
            </a:r>
          </a:p>
          <a:p>
            <a:pPr lvl="1">
              <a:lnSpc>
                <a:spcPct val="80000"/>
              </a:lnSpc>
            </a:pPr>
            <a:r>
              <a:rPr lang="en-US" sz="2100" dirty="0" smtClean="0"/>
              <a:t>Unstable coronary artery disease</a:t>
            </a:r>
          </a:p>
          <a:p>
            <a:pPr lvl="1">
              <a:lnSpc>
                <a:spcPct val="80000"/>
              </a:lnSpc>
            </a:pPr>
            <a:r>
              <a:rPr lang="en-US" sz="2100" dirty="0" smtClean="0"/>
              <a:t>Polycythemia with </a:t>
            </a:r>
            <a:r>
              <a:rPr lang="en-US" sz="2100" dirty="0" err="1" smtClean="0"/>
              <a:t>Hct</a:t>
            </a:r>
            <a:r>
              <a:rPr lang="en-US" sz="2100" dirty="0" smtClean="0"/>
              <a:t> greater than 55%</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6867825"/>
              </p:ext>
            </p:extLst>
          </p:nvPr>
        </p:nvGraphicFramePr>
        <p:xfrm>
          <a:off x="0" y="1351280"/>
          <a:ext cx="9144000" cy="5506718"/>
        </p:xfrm>
        <a:graphic>
          <a:graphicData uri="http://schemas.openxmlformats.org/drawingml/2006/table">
            <a:tbl>
              <a:tblPr firstRow="1" bandRow="1">
                <a:tableStyleId>{5C22544A-7EE6-4342-B048-85BDC9FD1C3A}</a:tableStyleId>
              </a:tblPr>
              <a:tblGrid>
                <a:gridCol w="3048000"/>
                <a:gridCol w="3048000"/>
                <a:gridCol w="3048000"/>
              </a:tblGrid>
              <a:tr h="752471">
                <a:tc>
                  <a:txBody>
                    <a:bodyPr/>
                    <a:lstStyle/>
                    <a:p>
                      <a:pPr marL="114300" marR="0">
                        <a:spcBef>
                          <a:spcPts val="920"/>
                        </a:spcBef>
                        <a:spcAft>
                          <a:spcPts val="0"/>
                        </a:spcAft>
                      </a:pPr>
                      <a:r>
                        <a:rPr lang="en-US" sz="2200" dirty="0">
                          <a:effectLst/>
                        </a:rPr>
                        <a:t>Effect</a:t>
                      </a:r>
                      <a:endParaRPr lang="en-US" sz="2200" dirty="0">
                        <a:effectLst/>
                        <a:latin typeface="Calibri"/>
                        <a:ea typeface="Calibri"/>
                        <a:cs typeface="Times New Roman"/>
                      </a:endParaRPr>
                    </a:p>
                  </a:txBody>
                  <a:tcPr marL="0" marR="0" marT="0" marB="0"/>
                </a:tc>
                <a:tc>
                  <a:txBody>
                    <a:bodyPr/>
                    <a:lstStyle/>
                    <a:p>
                      <a:pPr marL="114300" marR="0">
                        <a:spcBef>
                          <a:spcPts val="920"/>
                        </a:spcBef>
                        <a:spcAft>
                          <a:spcPts val="0"/>
                        </a:spcAft>
                      </a:pPr>
                      <a:r>
                        <a:rPr lang="en-US" sz="2200" dirty="0">
                          <a:effectLst/>
                        </a:rPr>
                        <a:t>Expected</a:t>
                      </a:r>
                      <a:r>
                        <a:rPr lang="en-US" sz="2200" spc="-205" dirty="0">
                          <a:effectLst/>
                        </a:rPr>
                        <a:t> </a:t>
                      </a:r>
                      <a:r>
                        <a:rPr lang="en-US" sz="2200" spc="-5" dirty="0" smtClean="0">
                          <a:effectLst/>
                        </a:rPr>
                        <a:t>onset</a:t>
                      </a:r>
                      <a:endParaRPr lang="en-US" sz="2200" dirty="0">
                        <a:effectLst/>
                        <a:latin typeface="Calibri"/>
                        <a:ea typeface="Calibri"/>
                        <a:cs typeface="Times New Roman"/>
                      </a:endParaRPr>
                    </a:p>
                  </a:txBody>
                  <a:tcPr marL="0" marR="0" marT="0" marB="0"/>
                </a:tc>
                <a:tc>
                  <a:txBody>
                    <a:bodyPr/>
                    <a:lstStyle/>
                    <a:p>
                      <a:pPr marL="114300" marR="0">
                        <a:spcBef>
                          <a:spcPts val="920"/>
                        </a:spcBef>
                        <a:spcAft>
                          <a:spcPts val="0"/>
                        </a:spcAft>
                      </a:pPr>
                      <a:r>
                        <a:rPr lang="en-US" sz="2200" b="1" dirty="0">
                          <a:effectLst/>
                        </a:rPr>
                        <a:t>Expected</a:t>
                      </a:r>
                      <a:r>
                        <a:rPr lang="en-US" sz="2200" b="1" spc="-190" dirty="0">
                          <a:effectLst/>
                        </a:rPr>
                        <a:t> </a:t>
                      </a:r>
                      <a:r>
                        <a:rPr lang="en-US" sz="2200" b="1" dirty="0">
                          <a:effectLst/>
                        </a:rPr>
                        <a:t>maximum</a:t>
                      </a:r>
                      <a:r>
                        <a:rPr lang="en-US" sz="2200" b="1" spc="-190" dirty="0">
                          <a:effectLst/>
                        </a:rPr>
                        <a:t> </a:t>
                      </a:r>
                      <a:r>
                        <a:rPr lang="en-US" sz="2200" b="1" spc="-10" dirty="0" smtClean="0">
                          <a:effectLst/>
                        </a:rPr>
                        <a:t>effect</a:t>
                      </a:r>
                      <a:endParaRPr lang="en-US" sz="2200" b="1" dirty="0">
                        <a:effectLst/>
                        <a:latin typeface="Calibri"/>
                        <a:ea typeface="Calibri"/>
                        <a:cs typeface="Times New Roman"/>
                      </a:endParaRPr>
                    </a:p>
                  </a:txBody>
                  <a:tcPr marL="0" marR="0" marT="0" marB="0"/>
                </a:tc>
              </a:tr>
              <a:tr h="416139">
                <a:tc>
                  <a:txBody>
                    <a:bodyPr/>
                    <a:lstStyle/>
                    <a:p>
                      <a:pPr marL="114300" marR="0">
                        <a:spcBef>
                          <a:spcPts val="905"/>
                        </a:spcBef>
                        <a:spcAft>
                          <a:spcPts val="0"/>
                        </a:spcAft>
                      </a:pPr>
                      <a:r>
                        <a:rPr lang="en-US" sz="2200" dirty="0">
                          <a:effectLst/>
                        </a:rPr>
                        <a:t>Skin</a:t>
                      </a:r>
                      <a:r>
                        <a:rPr lang="en-US" sz="2200" spc="60" dirty="0">
                          <a:effectLst/>
                        </a:rPr>
                        <a:t> </a:t>
                      </a:r>
                      <a:r>
                        <a:rPr lang="en-US" sz="2200" dirty="0">
                          <a:effectLst/>
                        </a:rPr>
                        <a:t>oiliness/acne</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1–6</a:t>
                      </a:r>
                      <a:r>
                        <a:rPr lang="en-US" sz="2200" spc="40" dirty="0">
                          <a:effectLst/>
                        </a:rPr>
                        <a:t> </a:t>
                      </a:r>
                      <a:r>
                        <a:rPr lang="en-US" sz="2200" dirty="0">
                          <a:effectLst/>
                        </a:rPr>
                        <a:t>months</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1–2</a:t>
                      </a:r>
                      <a:r>
                        <a:rPr lang="en-US" sz="2200" spc="-80" dirty="0">
                          <a:effectLst/>
                        </a:rPr>
                        <a:t> </a:t>
                      </a:r>
                      <a:r>
                        <a:rPr lang="en-US" sz="2200" dirty="0">
                          <a:effectLst/>
                        </a:rPr>
                        <a:t>years</a:t>
                      </a:r>
                      <a:endParaRPr lang="en-US" sz="2200" dirty="0">
                        <a:effectLst/>
                        <a:latin typeface="Calibri"/>
                        <a:ea typeface="Calibri"/>
                        <a:cs typeface="Times New Roman"/>
                      </a:endParaRPr>
                    </a:p>
                  </a:txBody>
                  <a:tcPr marL="0" marR="0" marT="0" marB="0"/>
                </a:tc>
              </a:tr>
              <a:tr h="752471">
                <a:tc>
                  <a:txBody>
                    <a:bodyPr/>
                    <a:lstStyle/>
                    <a:p>
                      <a:pPr marL="114300" marR="0">
                        <a:spcBef>
                          <a:spcPts val="905"/>
                        </a:spcBef>
                        <a:spcAft>
                          <a:spcPts val="0"/>
                        </a:spcAft>
                      </a:pPr>
                      <a:r>
                        <a:rPr lang="en-US" sz="2200" spc="-10">
                          <a:effectLst/>
                        </a:rPr>
                        <a:t>F</a:t>
                      </a:r>
                      <a:r>
                        <a:rPr lang="en-US" sz="2200" spc="-15">
                          <a:effectLst/>
                        </a:rPr>
                        <a:t>acial/body</a:t>
                      </a:r>
                      <a:r>
                        <a:rPr lang="en-US" sz="2200" spc="-90">
                          <a:effectLst/>
                        </a:rPr>
                        <a:t> </a:t>
                      </a:r>
                      <a:r>
                        <a:rPr lang="en-US" sz="2200">
                          <a:effectLst/>
                        </a:rPr>
                        <a:t>hair</a:t>
                      </a:r>
                      <a:r>
                        <a:rPr lang="en-US" sz="2200" spc="-85">
                          <a:effectLst/>
                        </a:rPr>
                        <a:t> </a:t>
                      </a:r>
                      <a:r>
                        <a:rPr lang="en-US" sz="2200">
                          <a:effectLst/>
                        </a:rPr>
                        <a:t>growth</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a:effectLst/>
                        </a:rPr>
                        <a:t>3–6</a:t>
                      </a:r>
                      <a:r>
                        <a:rPr lang="en-US" sz="2200" spc="40">
                          <a:effectLst/>
                        </a:rPr>
                        <a:t> </a:t>
                      </a:r>
                      <a:r>
                        <a:rPr lang="en-US" sz="2200">
                          <a:effectLst/>
                        </a:rPr>
                        <a:t>months</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3–5</a:t>
                      </a:r>
                      <a:r>
                        <a:rPr lang="en-US" sz="2200" spc="-80" dirty="0">
                          <a:effectLst/>
                        </a:rPr>
                        <a:t> </a:t>
                      </a:r>
                      <a:r>
                        <a:rPr lang="en-US" sz="2200" dirty="0">
                          <a:effectLst/>
                        </a:rPr>
                        <a:t>years</a:t>
                      </a:r>
                      <a:endParaRPr lang="en-US" sz="2200" dirty="0">
                        <a:effectLst/>
                        <a:latin typeface="Calibri"/>
                        <a:ea typeface="Calibri"/>
                        <a:cs typeface="Times New Roman"/>
                      </a:endParaRPr>
                    </a:p>
                  </a:txBody>
                  <a:tcPr marL="0" marR="0" marT="0" marB="0"/>
                </a:tc>
              </a:tr>
              <a:tr h="416139">
                <a:tc>
                  <a:txBody>
                    <a:bodyPr/>
                    <a:lstStyle/>
                    <a:p>
                      <a:pPr marL="114300" marR="0">
                        <a:spcBef>
                          <a:spcPts val="905"/>
                        </a:spcBef>
                        <a:spcAft>
                          <a:spcPts val="0"/>
                        </a:spcAft>
                      </a:pPr>
                      <a:r>
                        <a:rPr lang="en-US" sz="2200">
                          <a:effectLst/>
                        </a:rPr>
                        <a:t>Scalp</a:t>
                      </a:r>
                      <a:r>
                        <a:rPr lang="en-US" sz="2200" spc="55">
                          <a:effectLst/>
                        </a:rPr>
                        <a:t> </a:t>
                      </a:r>
                      <a:r>
                        <a:rPr lang="en-US" sz="2200">
                          <a:effectLst/>
                        </a:rPr>
                        <a:t>hair</a:t>
                      </a:r>
                      <a:r>
                        <a:rPr lang="en-US" sz="2200" spc="55">
                          <a:effectLst/>
                        </a:rPr>
                        <a:t> </a:t>
                      </a:r>
                      <a:r>
                        <a:rPr lang="en-US" sz="2200">
                          <a:effectLst/>
                        </a:rPr>
                        <a:t>loss</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&gt;12</a:t>
                      </a:r>
                      <a:r>
                        <a:rPr lang="en-US" sz="2200" spc="115" dirty="0">
                          <a:effectLst/>
                        </a:rPr>
                        <a:t> </a:t>
                      </a:r>
                      <a:r>
                        <a:rPr lang="en-US" sz="2200" dirty="0" smtClean="0">
                          <a:effectLst/>
                        </a:rPr>
                        <a:t>months</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spc="-10" dirty="0">
                          <a:effectLst/>
                        </a:rPr>
                        <a:t>V</a:t>
                      </a:r>
                      <a:r>
                        <a:rPr lang="en-US" sz="2200" spc="-15" dirty="0">
                          <a:effectLst/>
                        </a:rPr>
                        <a:t>ariable</a:t>
                      </a:r>
                      <a:endParaRPr lang="en-US" sz="2200" dirty="0">
                        <a:effectLst/>
                        <a:latin typeface="Calibri"/>
                        <a:ea typeface="Calibri"/>
                        <a:cs typeface="Times New Roman"/>
                      </a:endParaRPr>
                    </a:p>
                  </a:txBody>
                  <a:tcPr marL="0" marR="0" marT="0" marB="0"/>
                </a:tc>
              </a:tr>
              <a:tr h="752471">
                <a:tc>
                  <a:txBody>
                    <a:bodyPr/>
                    <a:lstStyle/>
                    <a:p>
                      <a:pPr marL="114300" marR="0">
                        <a:spcBef>
                          <a:spcPts val="905"/>
                        </a:spcBef>
                        <a:spcAft>
                          <a:spcPts val="0"/>
                        </a:spcAft>
                      </a:pPr>
                      <a:r>
                        <a:rPr lang="en-US" sz="2200">
                          <a:effectLst/>
                        </a:rPr>
                        <a:t>Increased</a:t>
                      </a:r>
                      <a:r>
                        <a:rPr lang="en-US" sz="2200" spc="-5">
                          <a:effectLst/>
                        </a:rPr>
                        <a:t> </a:t>
                      </a:r>
                      <a:r>
                        <a:rPr lang="en-US" sz="2200">
                          <a:effectLst/>
                        </a:rPr>
                        <a:t>muscle</a:t>
                      </a:r>
                      <a:r>
                        <a:rPr lang="en-US" sz="2200" spc="-5">
                          <a:effectLst/>
                        </a:rPr>
                        <a:t> </a:t>
                      </a:r>
                      <a:r>
                        <a:rPr lang="en-US" sz="2200">
                          <a:effectLst/>
                        </a:rPr>
                        <a:t>mass/strength</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a:effectLst/>
                        </a:rPr>
                        <a:t>6–12</a:t>
                      </a:r>
                      <a:r>
                        <a:rPr lang="en-US" sz="2200" spc="25">
                          <a:effectLst/>
                        </a:rPr>
                        <a:t> </a:t>
                      </a:r>
                      <a:r>
                        <a:rPr lang="en-US" sz="2200">
                          <a:effectLst/>
                        </a:rPr>
                        <a:t>months</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2–5</a:t>
                      </a:r>
                      <a:r>
                        <a:rPr lang="en-US" sz="2200" spc="-5" dirty="0">
                          <a:effectLst/>
                        </a:rPr>
                        <a:t> </a:t>
                      </a:r>
                      <a:r>
                        <a:rPr lang="en-US" sz="2200" dirty="0" smtClean="0">
                          <a:effectLst/>
                        </a:rPr>
                        <a:t>years</a:t>
                      </a:r>
                      <a:endParaRPr lang="en-US" sz="2200" dirty="0">
                        <a:effectLst/>
                        <a:latin typeface="Calibri"/>
                        <a:ea typeface="Calibri"/>
                        <a:cs typeface="Times New Roman"/>
                      </a:endParaRPr>
                    </a:p>
                  </a:txBody>
                  <a:tcPr marL="0" marR="0" marT="0" marB="0"/>
                </a:tc>
              </a:tr>
              <a:tr h="752471">
                <a:tc>
                  <a:txBody>
                    <a:bodyPr/>
                    <a:lstStyle/>
                    <a:p>
                      <a:pPr marL="114300" marR="0">
                        <a:spcBef>
                          <a:spcPts val="905"/>
                        </a:spcBef>
                        <a:spcAft>
                          <a:spcPts val="0"/>
                        </a:spcAft>
                      </a:pPr>
                      <a:r>
                        <a:rPr lang="en-US" sz="2200" dirty="0">
                          <a:effectLst/>
                        </a:rPr>
                        <a:t>Body</a:t>
                      </a:r>
                      <a:r>
                        <a:rPr lang="en-US" sz="2200" spc="-145" dirty="0">
                          <a:effectLst/>
                        </a:rPr>
                        <a:t> </a:t>
                      </a:r>
                      <a:r>
                        <a:rPr lang="en-US" sz="2200" dirty="0">
                          <a:effectLst/>
                        </a:rPr>
                        <a:t>fat</a:t>
                      </a:r>
                      <a:r>
                        <a:rPr lang="en-US" sz="2200" spc="-145" dirty="0">
                          <a:effectLst/>
                        </a:rPr>
                        <a:t> </a:t>
                      </a:r>
                      <a:r>
                        <a:rPr lang="en-US" sz="2200" dirty="0">
                          <a:effectLst/>
                        </a:rPr>
                        <a:t>redistribution</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a:effectLst/>
                        </a:rPr>
                        <a:t>3–6</a:t>
                      </a:r>
                      <a:r>
                        <a:rPr lang="en-US" sz="2200" spc="40">
                          <a:effectLst/>
                        </a:rPr>
                        <a:t> </a:t>
                      </a:r>
                      <a:r>
                        <a:rPr lang="en-US" sz="2200">
                          <a:effectLst/>
                        </a:rPr>
                        <a:t>months</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2–5</a:t>
                      </a:r>
                      <a:r>
                        <a:rPr lang="en-US" sz="2200" spc="-80" dirty="0">
                          <a:effectLst/>
                        </a:rPr>
                        <a:t> </a:t>
                      </a:r>
                      <a:r>
                        <a:rPr lang="en-US" sz="2200" dirty="0">
                          <a:effectLst/>
                        </a:rPr>
                        <a:t>years</a:t>
                      </a:r>
                      <a:endParaRPr lang="en-US" sz="2200" dirty="0">
                        <a:effectLst/>
                        <a:latin typeface="Calibri"/>
                        <a:ea typeface="Calibri"/>
                        <a:cs typeface="Times New Roman"/>
                      </a:endParaRPr>
                    </a:p>
                  </a:txBody>
                  <a:tcPr marL="0" marR="0" marT="0" marB="0"/>
                </a:tc>
              </a:tr>
              <a:tr h="416139">
                <a:tc>
                  <a:txBody>
                    <a:bodyPr/>
                    <a:lstStyle/>
                    <a:p>
                      <a:pPr marL="114300" marR="0">
                        <a:spcBef>
                          <a:spcPts val="905"/>
                        </a:spcBef>
                        <a:spcAft>
                          <a:spcPts val="0"/>
                        </a:spcAft>
                      </a:pPr>
                      <a:r>
                        <a:rPr lang="en-US" sz="2200" spc="-5" dirty="0">
                          <a:effectLst/>
                        </a:rPr>
                        <a:t>Cessation</a:t>
                      </a:r>
                      <a:r>
                        <a:rPr lang="en-US" sz="2200" spc="25" dirty="0">
                          <a:effectLst/>
                        </a:rPr>
                        <a:t> </a:t>
                      </a:r>
                      <a:r>
                        <a:rPr lang="en-US" sz="2200" dirty="0">
                          <a:effectLst/>
                        </a:rPr>
                        <a:t>of</a:t>
                      </a:r>
                      <a:r>
                        <a:rPr lang="en-US" sz="2200" spc="25" dirty="0">
                          <a:effectLst/>
                        </a:rPr>
                        <a:t> </a:t>
                      </a:r>
                      <a:r>
                        <a:rPr lang="en-US" sz="2200" dirty="0">
                          <a:effectLst/>
                        </a:rPr>
                        <a:t>menses</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a:effectLst/>
                        </a:rPr>
                        <a:t>2–6</a:t>
                      </a:r>
                      <a:r>
                        <a:rPr lang="en-US" sz="2200" spc="40">
                          <a:effectLst/>
                        </a:rPr>
                        <a:t> </a:t>
                      </a:r>
                      <a:r>
                        <a:rPr lang="en-US" sz="2200">
                          <a:effectLst/>
                        </a:rPr>
                        <a:t>months</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n/a</a:t>
                      </a:r>
                      <a:endParaRPr lang="en-US" sz="2200" dirty="0">
                        <a:effectLst/>
                        <a:latin typeface="Calibri"/>
                        <a:ea typeface="Calibri"/>
                        <a:cs typeface="Times New Roman"/>
                      </a:endParaRPr>
                    </a:p>
                  </a:txBody>
                  <a:tcPr marL="0" marR="0" marT="0" marB="0"/>
                </a:tc>
              </a:tr>
              <a:tr h="416139">
                <a:tc>
                  <a:txBody>
                    <a:bodyPr/>
                    <a:lstStyle/>
                    <a:p>
                      <a:pPr marL="114300" marR="0">
                        <a:spcBef>
                          <a:spcPts val="905"/>
                        </a:spcBef>
                        <a:spcAft>
                          <a:spcPts val="0"/>
                        </a:spcAft>
                      </a:pPr>
                      <a:r>
                        <a:rPr lang="en-US" sz="2200" dirty="0">
                          <a:effectLst/>
                        </a:rPr>
                        <a:t>Clitoral </a:t>
                      </a:r>
                      <a:r>
                        <a:rPr lang="en-US" sz="2200" spc="10" dirty="0">
                          <a:effectLst/>
                        </a:rPr>
                        <a:t> </a:t>
                      </a:r>
                      <a:r>
                        <a:rPr lang="en-US" sz="2200" dirty="0">
                          <a:effectLst/>
                        </a:rPr>
                        <a:t>enlargement</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3–6</a:t>
                      </a:r>
                      <a:r>
                        <a:rPr lang="en-US" sz="2200" spc="40" dirty="0">
                          <a:effectLst/>
                        </a:rPr>
                        <a:t> </a:t>
                      </a:r>
                      <a:r>
                        <a:rPr lang="en-US" sz="2200" dirty="0">
                          <a:effectLst/>
                        </a:rPr>
                        <a:t>months</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1–2</a:t>
                      </a:r>
                      <a:r>
                        <a:rPr lang="en-US" sz="2200" spc="-80" dirty="0">
                          <a:effectLst/>
                        </a:rPr>
                        <a:t> </a:t>
                      </a:r>
                      <a:r>
                        <a:rPr lang="en-US" sz="2200" dirty="0">
                          <a:effectLst/>
                        </a:rPr>
                        <a:t>years</a:t>
                      </a:r>
                      <a:endParaRPr lang="en-US" sz="2200" dirty="0">
                        <a:effectLst/>
                        <a:latin typeface="Calibri"/>
                        <a:ea typeface="Calibri"/>
                        <a:cs typeface="Times New Roman"/>
                      </a:endParaRPr>
                    </a:p>
                  </a:txBody>
                  <a:tcPr marL="0" marR="0" marT="0" marB="0"/>
                </a:tc>
              </a:tr>
              <a:tr h="416139">
                <a:tc>
                  <a:txBody>
                    <a:bodyPr/>
                    <a:lstStyle/>
                    <a:p>
                      <a:pPr marL="114300" marR="0">
                        <a:spcBef>
                          <a:spcPts val="905"/>
                        </a:spcBef>
                        <a:spcAft>
                          <a:spcPts val="0"/>
                        </a:spcAft>
                      </a:pPr>
                      <a:r>
                        <a:rPr lang="en-US" sz="2200" spc="-15">
                          <a:effectLst/>
                        </a:rPr>
                        <a:t>Vaginal</a:t>
                      </a:r>
                      <a:r>
                        <a:rPr lang="en-US" sz="2200" spc="170">
                          <a:effectLst/>
                        </a:rPr>
                        <a:t> </a:t>
                      </a:r>
                      <a:r>
                        <a:rPr lang="en-US" sz="2200">
                          <a:effectLst/>
                        </a:rPr>
                        <a:t>atrophy</a:t>
                      </a:r>
                      <a:endParaRPr lang="en-US" sz="220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3–6</a:t>
                      </a:r>
                      <a:r>
                        <a:rPr lang="en-US" sz="2200" spc="40" dirty="0">
                          <a:effectLst/>
                        </a:rPr>
                        <a:t> </a:t>
                      </a:r>
                      <a:r>
                        <a:rPr lang="en-US" sz="2200" dirty="0">
                          <a:effectLst/>
                        </a:rPr>
                        <a:t>months</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1–2</a:t>
                      </a:r>
                      <a:r>
                        <a:rPr lang="en-US" sz="2200" spc="-80" dirty="0">
                          <a:effectLst/>
                        </a:rPr>
                        <a:t> </a:t>
                      </a:r>
                      <a:r>
                        <a:rPr lang="en-US" sz="2200" dirty="0">
                          <a:effectLst/>
                        </a:rPr>
                        <a:t>years</a:t>
                      </a:r>
                      <a:endParaRPr lang="en-US" sz="2200" dirty="0">
                        <a:effectLst/>
                        <a:latin typeface="Calibri"/>
                        <a:ea typeface="Calibri"/>
                        <a:cs typeface="Times New Roman"/>
                      </a:endParaRPr>
                    </a:p>
                  </a:txBody>
                  <a:tcPr marL="0" marR="0" marT="0" marB="0"/>
                </a:tc>
              </a:tr>
              <a:tr h="416139">
                <a:tc>
                  <a:txBody>
                    <a:bodyPr/>
                    <a:lstStyle/>
                    <a:p>
                      <a:pPr marL="114300" marR="0">
                        <a:spcBef>
                          <a:spcPts val="905"/>
                        </a:spcBef>
                        <a:spcAft>
                          <a:spcPts val="0"/>
                        </a:spcAft>
                      </a:pPr>
                      <a:r>
                        <a:rPr lang="en-US" sz="2200" dirty="0">
                          <a:effectLst/>
                        </a:rPr>
                        <a:t>Deepened</a:t>
                      </a:r>
                      <a:r>
                        <a:rPr lang="en-US" sz="2200" spc="-140" dirty="0">
                          <a:effectLst/>
                        </a:rPr>
                        <a:t> </a:t>
                      </a:r>
                      <a:r>
                        <a:rPr lang="en-US" sz="2200" dirty="0">
                          <a:effectLst/>
                        </a:rPr>
                        <a:t>voice</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3–12</a:t>
                      </a:r>
                      <a:r>
                        <a:rPr lang="en-US" sz="2200" spc="25" dirty="0">
                          <a:effectLst/>
                        </a:rPr>
                        <a:t> </a:t>
                      </a:r>
                      <a:r>
                        <a:rPr lang="en-US" sz="2200" dirty="0">
                          <a:effectLst/>
                        </a:rPr>
                        <a:t>months</a:t>
                      </a:r>
                      <a:endParaRPr lang="en-US" sz="2200" dirty="0">
                        <a:effectLst/>
                        <a:latin typeface="Calibri"/>
                        <a:ea typeface="Calibri"/>
                        <a:cs typeface="Times New Roman"/>
                      </a:endParaRPr>
                    </a:p>
                  </a:txBody>
                  <a:tcPr marL="0" marR="0" marT="0" marB="0"/>
                </a:tc>
                <a:tc>
                  <a:txBody>
                    <a:bodyPr/>
                    <a:lstStyle/>
                    <a:p>
                      <a:pPr marL="114300" marR="0">
                        <a:spcBef>
                          <a:spcPts val="905"/>
                        </a:spcBef>
                        <a:spcAft>
                          <a:spcPts val="0"/>
                        </a:spcAft>
                      </a:pPr>
                      <a:r>
                        <a:rPr lang="en-US" sz="2200" dirty="0">
                          <a:effectLst/>
                        </a:rPr>
                        <a:t>1–2</a:t>
                      </a:r>
                      <a:r>
                        <a:rPr lang="en-US" sz="2200" spc="-80" dirty="0">
                          <a:effectLst/>
                        </a:rPr>
                        <a:t> </a:t>
                      </a:r>
                      <a:r>
                        <a:rPr lang="en-US" sz="2200" dirty="0">
                          <a:effectLst/>
                        </a:rPr>
                        <a:t>years</a:t>
                      </a:r>
                      <a:endParaRPr lang="en-US" sz="2200" dirty="0">
                        <a:effectLst/>
                        <a:latin typeface="Calibri"/>
                        <a:ea typeface="Calibri"/>
                        <a:cs typeface="Times New Roman"/>
                      </a:endParaRPr>
                    </a:p>
                  </a:txBody>
                  <a:tcPr marL="0" marR="0" marT="0" marB="0"/>
                </a:tc>
              </a:tr>
            </a:tbl>
          </a:graphicData>
        </a:graphic>
      </p:graphicFrame>
      <p:sp>
        <p:nvSpPr>
          <p:cNvPr id="3" name="Title 2"/>
          <p:cNvSpPr>
            <a:spLocks noGrp="1"/>
          </p:cNvSpPr>
          <p:nvPr>
            <p:ph type="title"/>
          </p:nvPr>
        </p:nvSpPr>
        <p:spPr>
          <a:xfrm>
            <a:off x="228600" y="274638"/>
            <a:ext cx="8686800" cy="1020762"/>
          </a:xfrm>
        </p:spPr>
        <p:txBody>
          <a:bodyPr>
            <a:normAutofit fontScale="90000"/>
          </a:bodyPr>
          <a:lstStyle/>
          <a:p>
            <a:r>
              <a:rPr lang="en-US" sz="4000" dirty="0"/>
              <a:t>Effects of masculinizing hormones on transmen</a:t>
            </a:r>
            <a:endParaRPr lang="en-US" dirty="0"/>
          </a:p>
        </p:txBody>
      </p:sp>
    </p:spTree>
    <p:extLst>
      <p:ext uri="{BB962C8B-B14F-4D97-AF65-F5344CB8AC3E}">
        <p14:creationId xmlns:p14="http://schemas.microsoft.com/office/powerpoint/2010/main" val="13061471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1160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40" name="Text Box 12"/>
          <p:cNvSpPr txBox="1">
            <a:spLocks noChangeArrowheads="1"/>
          </p:cNvSpPr>
          <p:nvPr/>
        </p:nvSpPr>
        <p:spPr bwMode="auto">
          <a:xfrm>
            <a:off x="228600" y="1905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spTree>
    <p:extLst>
      <p:ext uri="{BB962C8B-B14F-4D97-AF65-F5344CB8AC3E}">
        <p14:creationId xmlns:p14="http://schemas.microsoft.com/office/powerpoint/2010/main" val="220416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normAutofit/>
          </a:bodyPr>
          <a:lstStyle/>
          <a:p>
            <a:pPr eaLnBrk="1" hangingPunct="1"/>
            <a:r>
              <a:rPr lang="en-US" sz="3400" dirty="0" smtClean="0"/>
              <a:t>A warning about muscle changes</a:t>
            </a:r>
          </a:p>
        </p:txBody>
      </p:sp>
      <p:sp>
        <p:nvSpPr>
          <p:cNvPr id="38915" name="Rectangle 3"/>
          <p:cNvSpPr>
            <a:spLocks noGrp="1" noChangeArrowheads="1"/>
          </p:cNvSpPr>
          <p:nvPr>
            <p:ph type="body" idx="1"/>
          </p:nvPr>
        </p:nvSpPr>
        <p:spPr>
          <a:xfrm>
            <a:off x="609600" y="1295400"/>
            <a:ext cx="7693025" cy="3200400"/>
          </a:xfrm>
        </p:spPr>
        <p:txBody>
          <a:bodyPr>
            <a:noAutofit/>
          </a:bodyPr>
          <a:lstStyle/>
          <a:p>
            <a:pPr eaLnBrk="1" hangingPunct="1">
              <a:spcBef>
                <a:spcPct val="0"/>
              </a:spcBef>
            </a:pPr>
            <a:r>
              <a:rPr lang="en-US" sz="2900" dirty="0" smtClean="0"/>
              <a:t>Tendon rupture occurs in both FTM patients on testosterone and genetic males taking anabolic steroids </a:t>
            </a:r>
          </a:p>
          <a:p>
            <a:pPr eaLnBrk="1" hangingPunct="1">
              <a:spcBef>
                <a:spcPct val="0"/>
              </a:spcBef>
            </a:pPr>
            <a:r>
              <a:rPr lang="en-US" sz="2900" dirty="0" smtClean="0"/>
              <a:t>FTMs who are involved in strength training should </a:t>
            </a:r>
          </a:p>
          <a:p>
            <a:pPr lvl="1" eaLnBrk="1" hangingPunct="1">
              <a:spcBef>
                <a:spcPct val="0"/>
              </a:spcBef>
            </a:pPr>
            <a:r>
              <a:rPr lang="en-US" sz="2600" dirty="0" smtClean="0"/>
              <a:t>increase weight load gradually</a:t>
            </a:r>
          </a:p>
          <a:p>
            <a:pPr lvl="1" eaLnBrk="1" hangingPunct="1">
              <a:spcBef>
                <a:spcPct val="0"/>
              </a:spcBef>
            </a:pPr>
            <a:r>
              <a:rPr lang="en-US" sz="2600" dirty="0" smtClean="0"/>
              <a:t>emphasize repetitions rather than weight. </a:t>
            </a:r>
          </a:p>
        </p:txBody>
      </p:sp>
      <p:sp>
        <p:nvSpPr>
          <p:cNvPr id="38916" name="Text Box 4"/>
          <p:cNvSpPr txBox="1">
            <a:spLocks noChangeArrowheads="1"/>
          </p:cNvSpPr>
          <p:nvPr/>
        </p:nvSpPr>
        <p:spPr bwMode="auto">
          <a:xfrm>
            <a:off x="1066800" y="5029200"/>
            <a:ext cx="7772400" cy="825500"/>
          </a:xfrm>
          <a:prstGeom prst="rect">
            <a:avLst/>
          </a:prstGeom>
          <a:noFill/>
          <a:ln w="9525">
            <a:noFill/>
            <a:miter lim="800000"/>
            <a:headEnd/>
            <a:tailEnd/>
          </a:ln>
        </p:spPr>
        <p:txBody>
          <a:bodyPr>
            <a:spAutoFit/>
          </a:bodyPr>
          <a:lstStyle/>
          <a:p>
            <a:pPr lvl="1"/>
            <a:r>
              <a:rPr lang="en-US" sz="1600" b="1" dirty="0"/>
              <a:t>Morgenthaler, M. &amp; Weber, M. (2005). Pathological rupture of the distal biceps tendon after long-term androgen substitution. </a:t>
            </a:r>
            <a:r>
              <a:rPr lang="en-US" sz="1600" b="1" i="1" dirty="0"/>
              <a:t>Zeitschrift für Orthopädie und Ihre Grenzgebiete, 137, </a:t>
            </a:r>
            <a:r>
              <a:rPr lang="en-US" sz="1600" b="1" dirty="0"/>
              <a:t>368-370.</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eaLnBrk="1" hangingPunct="1"/>
            <a:r>
              <a:rPr lang="en-US" sz="3200" dirty="0" smtClean="0"/>
              <a:t>Effects of masculinizing hormones on female reproductive organs</a:t>
            </a:r>
          </a:p>
        </p:txBody>
      </p:sp>
      <p:sp>
        <p:nvSpPr>
          <p:cNvPr id="40963" name="Rectangle 3"/>
          <p:cNvSpPr>
            <a:spLocks noGrp="1" noChangeArrowheads="1"/>
          </p:cNvSpPr>
          <p:nvPr>
            <p:ph type="body" idx="1"/>
          </p:nvPr>
        </p:nvSpPr>
        <p:spPr>
          <a:xfrm>
            <a:off x="685800" y="1524000"/>
            <a:ext cx="8001000" cy="3886200"/>
          </a:xfrm>
        </p:spPr>
        <p:txBody>
          <a:bodyPr>
            <a:normAutofit/>
          </a:bodyPr>
          <a:lstStyle/>
          <a:p>
            <a:pPr eaLnBrk="1" hangingPunct="1"/>
            <a:r>
              <a:rPr lang="en-US" dirty="0" smtClean="0"/>
              <a:t>Enlarged clitoris (3-8 cm) with increased libido</a:t>
            </a:r>
          </a:p>
          <a:p>
            <a:pPr lvl="1" eaLnBrk="1" hangingPunct="1"/>
            <a:r>
              <a:rPr lang="en-US" sz="1800" dirty="0" smtClean="0"/>
              <a:t>starts after a few months</a:t>
            </a:r>
          </a:p>
          <a:p>
            <a:pPr lvl="1" eaLnBrk="1" hangingPunct="1"/>
            <a:r>
              <a:rPr lang="en-US" sz="1800" dirty="0" smtClean="0"/>
              <a:t>can become overly, painfully sensitive</a:t>
            </a:r>
          </a:p>
          <a:p>
            <a:pPr lvl="1" eaLnBrk="1" hangingPunct="1"/>
            <a:r>
              <a:rPr lang="en-US" sz="1800" dirty="0" smtClean="0"/>
              <a:t>peaks after 2-3 years </a:t>
            </a:r>
          </a:p>
          <a:p>
            <a:pPr lvl="1" eaLnBrk="1" hangingPunct="1"/>
            <a:r>
              <a:rPr lang="en-US" sz="1800" dirty="0" smtClean="0"/>
              <a:t>clitoral growth not enhanced by topical application of testosterone to the clitoris. </a:t>
            </a:r>
          </a:p>
          <a:p>
            <a:pPr eaLnBrk="1" hangingPunct="1"/>
            <a:r>
              <a:rPr lang="en-US" dirty="0" smtClean="0"/>
              <a:t>Atrophy of uterus, vagina and ovaries</a:t>
            </a:r>
          </a:p>
          <a:p>
            <a:pPr lvl="1" eaLnBrk="1" hangingPunct="1"/>
            <a:r>
              <a:rPr lang="en-US" sz="1800" dirty="0" smtClean="0"/>
              <a:t>Decreased vaginal secretions</a:t>
            </a:r>
          </a:p>
          <a:p>
            <a:pPr lvl="1" eaLnBrk="1" hangingPunct="1"/>
            <a:r>
              <a:rPr lang="en-US" sz="1800" dirty="0" smtClean="0"/>
              <a:t>More difficulty with penetration</a:t>
            </a:r>
          </a:p>
          <a:p>
            <a:pPr lvl="1" eaLnBrk="1" hangingPunct="1"/>
            <a:r>
              <a:rPr lang="en-US" sz="1800" smtClean="0"/>
              <a:t>Increased </a:t>
            </a:r>
            <a:r>
              <a:rPr lang="en-US" sz="1800" dirty="0" smtClean="0"/>
              <a:t>susceptibility to STD’s </a:t>
            </a:r>
            <a:endParaRPr lang="en-US" sz="1600" dirty="0" smtClean="0"/>
          </a:p>
        </p:txBody>
      </p:sp>
      <p:sp>
        <p:nvSpPr>
          <p:cNvPr id="40964" name="Text Box 5"/>
          <p:cNvSpPr txBox="1">
            <a:spLocks noChangeArrowheads="1"/>
          </p:cNvSpPr>
          <p:nvPr/>
        </p:nvSpPr>
        <p:spPr bwMode="auto">
          <a:xfrm>
            <a:off x="3124200" y="5584209"/>
            <a:ext cx="5791200" cy="1015663"/>
          </a:xfrm>
          <a:prstGeom prst="rect">
            <a:avLst/>
          </a:prstGeom>
          <a:noFill/>
          <a:ln w="9525">
            <a:solidFill>
              <a:srgbClr val="800000"/>
            </a:solidFill>
            <a:miter lim="800000"/>
            <a:headEnd/>
            <a:tailEnd/>
          </a:ln>
        </p:spPr>
        <p:txBody>
          <a:bodyPr wrap="square">
            <a:spAutoFit/>
          </a:bodyPr>
          <a:lstStyle/>
          <a:p>
            <a:pPr lvl="1"/>
            <a:r>
              <a:rPr lang="en-US" sz="1500" dirty="0"/>
              <a:t>Miller, N., Bedard, Y. C., Cooter, N. B., &amp; Shaul, D. L. (1986). Histological changes in the genital tract in transsexual women following androgen therapy. </a:t>
            </a:r>
            <a:r>
              <a:rPr lang="en-US" sz="1500" i="1" dirty="0"/>
              <a:t>Histopathology, 10, </a:t>
            </a:r>
            <a:r>
              <a:rPr lang="en-US" sz="1500" dirty="0"/>
              <a:t>661-669. </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a:bodyPr>
          <a:lstStyle/>
          <a:p>
            <a:pPr eaLnBrk="1" hangingPunct="1"/>
            <a:r>
              <a:rPr lang="en-US" sz="3700" dirty="0" smtClean="0"/>
              <a:t>Testosterone and menses</a:t>
            </a:r>
          </a:p>
        </p:txBody>
      </p:sp>
      <p:sp>
        <p:nvSpPr>
          <p:cNvPr id="41987" name="Rectangle 3"/>
          <p:cNvSpPr>
            <a:spLocks noGrp="1" noChangeArrowheads="1"/>
          </p:cNvSpPr>
          <p:nvPr>
            <p:ph type="body" idx="1"/>
          </p:nvPr>
        </p:nvSpPr>
        <p:spPr/>
        <p:txBody>
          <a:bodyPr/>
          <a:lstStyle/>
          <a:p>
            <a:pPr eaLnBrk="1" hangingPunct="1"/>
            <a:r>
              <a:rPr lang="en-US" sz="2900" dirty="0" smtClean="0"/>
              <a:t>Menses usually stop within 1-6 month</a:t>
            </a:r>
          </a:p>
          <a:p>
            <a:pPr eaLnBrk="1" hangingPunct="1"/>
            <a:r>
              <a:rPr lang="en-US" sz="2900" dirty="0" smtClean="0"/>
              <a:t>If menses persist after three months:</a:t>
            </a:r>
          </a:p>
          <a:p>
            <a:pPr lvl="1" eaLnBrk="1" hangingPunct="1"/>
            <a:r>
              <a:rPr lang="en-US" sz="2700" dirty="0" smtClean="0"/>
              <a:t>Increase the dose of testosterone to maximum recommended dose until:</a:t>
            </a:r>
          </a:p>
          <a:p>
            <a:pPr lvl="2" eaLnBrk="1" hangingPunct="1"/>
            <a:r>
              <a:rPr lang="en-US" sz="2500" dirty="0" smtClean="0"/>
              <a:t>serum free testosterone is within the upper quartile of the normal male range or menses stop</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normAutofit fontScale="90000"/>
          </a:bodyPr>
          <a:lstStyle/>
          <a:p>
            <a:pPr eaLnBrk="1" hangingPunct="1"/>
            <a:r>
              <a:rPr lang="en-US" dirty="0" smtClean="0"/>
              <a:t>Important warning about fertility</a:t>
            </a:r>
          </a:p>
        </p:txBody>
      </p:sp>
      <p:sp>
        <p:nvSpPr>
          <p:cNvPr id="43011" name="Rectangle 3"/>
          <p:cNvSpPr>
            <a:spLocks noGrp="1" noChangeArrowheads="1"/>
          </p:cNvSpPr>
          <p:nvPr>
            <p:ph type="body" idx="1"/>
          </p:nvPr>
        </p:nvSpPr>
        <p:spPr>
          <a:xfrm>
            <a:off x="685800" y="1371600"/>
            <a:ext cx="8077200" cy="3724275"/>
          </a:xfrm>
        </p:spPr>
        <p:txBody>
          <a:bodyPr/>
          <a:lstStyle/>
          <a:p>
            <a:pPr eaLnBrk="1" hangingPunct="1">
              <a:lnSpc>
                <a:spcPct val="80000"/>
              </a:lnSpc>
            </a:pPr>
            <a:r>
              <a:rPr lang="en-US" sz="3200" dirty="0" smtClean="0"/>
              <a:t>Despite endometrial atrophy, cessation of menses, and reduced fertility there is evidence of ovulation even after several years of testosterone administration</a:t>
            </a:r>
          </a:p>
          <a:p>
            <a:pPr eaLnBrk="1" hangingPunct="1">
              <a:lnSpc>
                <a:spcPct val="80000"/>
              </a:lnSpc>
            </a:pPr>
            <a:r>
              <a:rPr lang="en-US" sz="3200" dirty="0" smtClean="0"/>
              <a:t>Testosterone </a:t>
            </a:r>
            <a:r>
              <a:rPr lang="en-US" sz="3200" b="1" u="sng" dirty="0" smtClean="0"/>
              <a:t>SHOULD NOT</a:t>
            </a:r>
            <a:r>
              <a:rPr lang="en-US" sz="3200" dirty="0" smtClean="0"/>
              <a:t> be relied upon as a failsafe contraceptive</a:t>
            </a:r>
          </a:p>
        </p:txBody>
      </p:sp>
      <p:sp>
        <p:nvSpPr>
          <p:cNvPr id="43012" name="Text Box 4"/>
          <p:cNvSpPr txBox="1">
            <a:spLocks noChangeArrowheads="1"/>
          </p:cNvSpPr>
          <p:nvPr/>
        </p:nvSpPr>
        <p:spPr bwMode="auto">
          <a:xfrm>
            <a:off x="3581400" y="4800600"/>
            <a:ext cx="5105400" cy="1477328"/>
          </a:xfrm>
          <a:prstGeom prst="rect">
            <a:avLst/>
          </a:prstGeom>
          <a:noFill/>
          <a:ln w="9525">
            <a:solidFill>
              <a:srgbClr val="800000"/>
            </a:solidFill>
            <a:miter lim="800000"/>
            <a:headEnd/>
            <a:tailEnd/>
          </a:ln>
        </p:spPr>
        <p:txBody>
          <a:bodyPr wrap="square">
            <a:spAutoFit/>
          </a:bodyPr>
          <a:lstStyle/>
          <a:p>
            <a:pPr lvl="1"/>
            <a:r>
              <a:rPr lang="en-US" dirty="0"/>
              <a:t>Miller, N., Bedard, Y. C., Cooter, N. B., &amp; Shaul, D. L. (1986). Histological changes in the genital tract in transsexual women following androgen therapy. </a:t>
            </a:r>
            <a:r>
              <a:rPr lang="en-US" i="1" dirty="0"/>
              <a:t>Histopathology, 10, </a:t>
            </a:r>
            <a:r>
              <a:rPr lang="en-US" dirty="0"/>
              <a:t>661-669. </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70819"/>
            <a:ext cx="5105400" cy="4525962"/>
          </a:xfrm>
        </p:spPr>
        <p:txBody>
          <a:bodyPr/>
          <a:lstStyle/>
          <a:p>
            <a:r>
              <a:rPr lang="en-US" dirty="0" smtClean="0"/>
              <a:t>No guarantee pregnancy will occur once hormones are started</a:t>
            </a:r>
          </a:p>
          <a:p>
            <a:r>
              <a:rPr lang="en-US" dirty="0" smtClean="0"/>
              <a:t>Testosterone would need to be stopped</a:t>
            </a:r>
          </a:p>
          <a:p>
            <a:r>
              <a:rPr lang="en-US" dirty="0" smtClean="0"/>
              <a:t>Ongoing counseling, extensive monitoring and treatment if this is a pathway which you wish to pursue</a:t>
            </a:r>
            <a:endParaRPr lang="en-US" dirty="0"/>
          </a:p>
        </p:txBody>
      </p:sp>
      <p:sp>
        <p:nvSpPr>
          <p:cNvPr id="3" name="Title 2"/>
          <p:cNvSpPr>
            <a:spLocks noGrp="1"/>
          </p:cNvSpPr>
          <p:nvPr>
            <p:ph type="title"/>
          </p:nvPr>
        </p:nvSpPr>
        <p:spPr/>
        <p:txBody>
          <a:bodyPr/>
          <a:lstStyle/>
          <a:p>
            <a:r>
              <a:rPr lang="en-US" dirty="0" smtClean="0"/>
              <a:t>Trans-Men and pregnancy</a:t>
            </a:r>
            <a:endParaRPr lang="en-US" dirty="0"/>
          </a:p>
        </p:txBody>
      </p:sp>
      <p:pic>
        <p:nvPicPr>
          <p:cNvPr id="244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47800"/>
            <a:ext cx="35109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2917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en-US" dirty="0" smtClean="0"/>
              <a:t>Other effects of testosterone</a:t>
            </a:r>
          </a:p>
        </p:txBody>
      </p:sp>
      <p:sp>
        <p:nvSpPr>
          <p:cNvPr id="44035" name="Rectangle 3"/>
          <p:cNvSpPr>
            <a:spLocks noGrp="1" noChangeArrowheads="1"/>
          </p:cNvSpPr>
          <p:nvPr>
            <p:ph type="body" idx="1"/>
          </p:nvPr>
        </p:nvSpPr>
        <p:spPr/>
        <p:txBody>
          <a:bodyPr/>
          <a:lstStyle/>
          <a:p>
            <a:pPr eaLnBrk="1" hangingPunct="1"/>
            <a:r>
              <a:rPr lang="en-US" sz="3200" dirty="0" smtClean="0"/>
              <a:t>Growth spurt, closure of growth plates before puberty</a:t>
            </a:r>
          </a:p>
          <a:p>
            <a:pPr eaLnBrk="1" hangingPunct="1"/>
            <a:r>
              <a:rPr lang="en-US" sz="3200" dirty="0" smtClean="0"/>
              <a:t>Shoe size may increase</a:t>
            </a:r>
          </a:p>
          <a:p>
            <a:pPr eaLnBrk="1" hangingPunct="1"/>
            <a:r>
              <a:rPr lang="en-US" sz="3200" dirty="0" smtClean="0"/>
              <a:t>Increased bone density</a:t>
            </a:r>
          </a:p>
          <a:p>
            <a:pPr eaLnBrk="1" hangingPunct="1"/>
            <a:r>
              <a:rPr lang="en-US" sz="3200" dirty="0" smtClean="0"/>
              <a:t>Reduced risk of blood clots</a:t>
            </a:r>
          </a:p>
          <a:p>
            <a:pPr eaLnBrk="1" hangingPunct="1"/>
            <a:endParaRPr lang="en-US" dirty="0" smtClean="0"/>
          </a:p>
        </p:txBody>
      </p:sp>
      <p:sp>
        <p:nvSpPr>
          <p:cNvPr id="44036" name="Text Box 4"/>
          <p:cNvSpPr txBox="1">
            <a:spLocks noChangeArrowheads="1"/>
          </p:cNvSpPr>
          <p:nvPr/>
        </p:nvSpPr>
        <p:spPr bwMode="auto">
          <a:xfrm>
            <a:off x="685800" y="4876800"/>
            <a:ext cx="8229600" cy="1120775"/>
          </a:xfrm>
          <a:prstGeom prst="rect">
            <a:avLst/>
          </a:prstGeom>
          <a:noFill/>
          <a:ln w="9525">
            <a:noFill/>
            <a:miter lim="800000"/>
            <a:headEnd/>
            <a:tailEnd/>
          </a:ln>
        </p:spPr>
        <p:txBody>
          <a:bodyPr>
            <a:spAutoFit/>
          </a:bodyPr>
          <a:lstStyle/>
          <a:p>
            <a:pPr>
              <a:spcBef>
                <a:spcPct val="50000"/>
              </a:spcBef>
            </a:pPr>
            <a:r>
              <a:rPr lang="en-US" sz="1500" dirty="0"/>
              <a:t>Testosterone increases bone mineral density in female-to-male transsexuals:  a case series of 15 subjects, </a:t>
            </a:r>
            <a:r>
              <a:rPr lang="en-US" sz="1500" i="1" dirty="0"/>
              <a:t>Clinical Endocrinology, </a:t>
            </a:r>
            <a:r>
              <a:rPr lang="en-US" sz="1500" b="1" i="1" dirty="0"/>
              <a:t>61:</a:t>
            </a:r>
            <a:r>
              <a:rPr lang="en-US" sz="1500" i="1" dirty="0"/>
              <a:t>  560-566</a:t>
            </a:r>
          </a:p>
          <a:p>
            <a:pPr>
              <a:spcBef>
                <a:spcPct val="50000"/>
              </a:spcBef>
            </a:pPr>
            <a:r>
              <a:rPr lang="en-US" sz="1500" dirty="0"/>
              <a:t>Venous Thrombosis and Changes of Hemostatic Variables during Cross-Sex Hormone Treatment in Transsexual People, </a:t>
            </a:r>
            <a:r>
              <a:rPr lang="en-US" sz="1500" i="1" dirty="0"/>
              <a:t>J. Clin. Endocrin. Metab.</a:t>
            </a:r>
            <a:r>
              <a:rPr lang="en-US" sz="1500" b="1" dirty="0"/>
              <a:t> 88:</a:t>
            </a:r>
            <a:r>
              <a:rPr lang="en-US" sz="1500" dirty="0"/>
              <a:t>  5723-5729 (2003)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p:cNvSpPr>
            <a:spLocks noGrp="1" noChangeArrowheads="1"/>
          </p:cNvSpPr>
          <p:nvPr>
            <p:ph type="title"/>
          </p:nvPr>
        </p:nvSpPr>
        <p:spPr>
          <a:xfrm>
            <a:off x="533400" y="152400"/>
            <a:ext cx="8153400" cy="1143000"/>
          </a:xfrm>
        </p:spPr>
        <p:txBody>
          <a:bodyPr>
            <a:normAutofit fontScale="90000"/>
          </a:bodyPr>
          <a:lstStyle/>
          <a:p>
            <a:pPr eaLnBrk="1" hangingPunct="1">
              <a:defRPr/>
            </a:pPr>
            <a:r>
              <a:rPr lang="en-US" sz="3800" dirty="0"/>
              <a:t>Why Use </a:t>
            </a:r>
            <a:r>
              <a:rPr lang="en-US" sz="3800" dirty="0" smtClean="0"/>
              <a:t>Cross-Hormone Therapy?</a:t>
            </a:r>
            <a:endParaRPr lang="en-US" sz="3800" dirty="0"/>
          </a:p>
        </p:txBody>
      </p:sp>
      <p:sp>
        <p:nvSpPr>
          <p:cNvPr id="26627" name="Rectangle 3"/>
          <p:cNvSpPr>
            <a:spLocks noGrp="1" noChangeArrowheads="1"/>
          </p:cNvSpPr>
          <p:nvPr>
            <p:ph type="body" idx="1"/>
          </p:nvPr>
        </p:nvSpPr>
        <p:spPr>
          <a:xfrm>
            <a:off x="457200" y="1219200"/>
            <a:ext cx="8229600" cy="4525963"/>
          </a:xfrm>
        </p:spPr>
        <p:txBody>
          <a:bodyPr>
            <a:normAutofit/>
          </a:bodyPr>
          <a:lstStyle/>
          <a:p>
            <a:pPr eaLnBrk="1" hangingPunct="1"/>
            <a:r>
              <a:rPr lang="en-US" sz="3000" dirty="0" smtClean="0"/>
              <a:t>Change physical appearance to maximize consistency between physical identity and internal gender identity</a:t>
            </a:r>
          </a:p>
          <a:p>
            <a:pPr eaLnBrk="1" hangingPunct="1"/>
            <a:r>
              <a:rPr lang="en-US" sz="3000" dirty="0" smtClean="0"/>
              <a:t>Assist in being perceived by others as the patient’s perceived gender “passing”</a:t>
            </a:r>
          </a:p>
          <a:p>
            <a:pPr eaLnBrk="1" hangingPunct="1"/>
            <a:r>
              <a:rPr lang="en-US" sz="3000" dirty="0" smtClean="0"/>
              <a:t>For emotional well-being</a:t>
            </a:r>
          </a:p>
          <a:p>
            <a:pPr eaLnBrk="1" hangingPunct="1"/>
            <a:r>
              <a:rPr lang="en-US" sz="3000" dirty="0" smtClean="0"/>
              <a:t>Reduce bothersome erections in transwomen</a:t>
            </a:r>
          </a:p>
          <a:p>
            <a:pPr eaLnBrk="1" hangingPunct="1"/>
            <a:r>
              <a:rPr lang="en-US" sz="3000" dirty="0" smtClean="0"/>
              <a:t>Eliminate menstruation in transmen</a:t>
            </a:r>
          </a:p>
        </p:txBody>
      </p:sp>
    </p:spTree>
    <p:extLst>
      <p:ext uri="{BB962C8B-B14F-4D97-AF65-F5344CB8AC3E}">
        <p14:creationId xmlns:p14="http://schemas.microsoft.com/office/powerpoint/2010/main" val="3726335063"/>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normAutofit/>
          </a:bodyPr>
          <a:lstStyle/>
          <a:p>
            <a:pPr eaLnBrk="1" hangingPunct="1"/>
            <a:r>
              <a:rPr lang="en-US" sz="3400" dirty="0" smtClean="0"/>
              <a:t>Effects of masculinizing hormones on transmen</a:t>
            </a:r>
          </a:p>
        </p:txBody>
      </p:sp>
      <p:sp>
        <p:nvSpPr>
          <p:cNvPr id="45059" name="Rectangle 3"/>
          <p:cNvSpPr>
            <a:spLocks noGrp="1" noChangeArrowheads="1"/>
          </p:cNvSpPr>
          <p:nvPr>
            <p:ph type="body" idx="1"/>
          </p:nvPr>
        </p:nvSpPr>
        <p:spPr>
          <a:xfrm>
            <a:off x="381000" y="1524000"/>
            <a:ext cx="8305800" cy="4495800"/>
          </a:xfrm>
        </p:spPr>
        <p:txBody>
          <a:bodyPr/>
          <a:lstStyle/>
          <a:p>
            <a:pPr eaLnBrk="1" hangingPunct="1">
              <a:lnSpc>
                <a:spcPct val="90000"/>
              </a:lnSpc>
            </a:pPr>
            <a:r>
              <a:rPr lang="en-US" dirty="0" smtClean="0"/>
              <a:t>Outer skin layer becomes rougher in feeling and appearance </a:t>
            </a:r>
          </a:p>
          <a:p>
            <a:pPr eaLnBrk="1" hangingPunct="1">
              <a:lnSpc>
                <a:spcPct val="90000"/>
              </a:lnSpc>
            </a:pPr>
            <a:r>
              <a:rPr lang="en-US" dirty="0" smtClean="0"/>
              <a:t>Prominence of veins</a:t>
            </a:r>
          </a:p>
          <a:p>
            <a:pPr eaLnBrk="1" hangingPunct="1">
              <a:lnSpc>
                <a:spcPct val="90000"/>
              </a:lnSpc>
            </a:pPr>
            <a:r>
              <a:rPr lang="en-US" dirty="0" smtClean="0"/>
              <a:t>The face becomes more typically “male” in shape. </a:t>
            </a:r>
          </a:p>
          <a:p>
            <a:pPr eaLnBrk="1" hangingPunct="1">
              <a:lnSpc>
                <a:spcPct val="90000"/>
              </a:lnSpc>
            </a:pPr>
            <a:r>
              <a:rPr lang="en-US" dirty="0" smtClean="0"/>
              <a:t>Body odors (skin and urine) change. They become less "sweet" or "musky" and become more "tangy" or "metallic." </a:t>
            </a:r>
          </a:p>
          <a:p>
            <a:pPr eaLnBrk="1" hangingPunct="1">
              <a:lnSpc>
                <a:spcPct val="90000"/>
              </a:lnSpc>
            </a:pPr>
            <a:r>
              <a:rPr lang="en-US" dirty="0" smtClean="0"/>
              <a:t>Emotions change:  aggressive and dominant feelings may increase</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US" sz="3200" dirty="0" smtClean="0"/>
              <a:t>A reminder:  male hormones DO NOT</a:t>
            </a:r>
          </a:p>
        </p:txBody>
      </p:sp>
      <p:sp>
        <p:nvSpPr>
          <p:cNvPr id="46083" name="Rectangle 3"/>
          <p:cNvSpPr>
            <a:spLocks noGrp="1" noChangeArrowheads="1"/>
          </p:cNvSpPr>
          <p:nvPr>
            <p:ph type="body" idx="1"/>
          </p:nvPr>
        </p:nvSpPr>
        <p:spPr>
          <a:xfrm>
            <a:off x="762000" y="1752600"/>
            <a:ext cx="7924800" cy="3886200"/>
          </a:xfrm>
        </p:spPr>
        <p:txBody>
          <a:bodyPr>
            <a:normAutofit/>
          </a:bodyPr>
          <a:lstStyle/>
          <a:p>
            <a:pPr eaLnBrk="1" hangingPunct="1">
              <a:lnSpc>
                <a:spcPct val="90000"/>
              </a:lnSpc>
            </a:pPr>
            <a:r>
              <a:rPr lang="en-US" sz="2800" dirty="0" smtClean="0"/>
              <a:t>Significantly decrease the size of the breasts.</a:t>
            </a:r>
          </a:p>
          <a:p>
            <a:pPr lvl="1" eaLnBrk="1" hangingPunct="1">
              <a:lnSpc>
                <a:spcPct val="90000"/>
              </a:lnSpc>
            </a:pPr>
            <a:r>
              <a:rPr lang="en-US" sz="2800" dirty="0" smtClean="0"/>
              <a:t>However, they may soften somewhat</a:t>
            </a:r>
          </a:p>
          <a:p>
            <a:pPr eaLnBrk="1" hangingPunct="1">
              <a:lnSpc>
                <a:spcPct val="90000"/>
              </a:lnSpc>
            </a:pPr>
            <a:r>
              <a:rPr lang="en-US" sz="2800" dirty="0" smtClean="0"/>
              <a:t>Change the shape or size of bone structure</a:t>
            </a:r>
          </a:p>
          <a:p>
            <a:pPr eaLnBrk="1" hangingPunct="1">
              <a:lnSpc>
                <a:spcPct val="90000"/>
              </a:lnSpc>
            </a:pPr>
            <a:r>
              <a:rPr lang="en-US" sz="2800" dirty="0" smtClean="0"/>
              <a:t>Grow a penis</a:t>
            </a:r>
          </a:p>
          <a:p>
            <a:pPr eaLnBrk="1" hangingPunct="1">
              <a:lnSpc>
                <a:spcPct val="90000"/>
              </a:lnSpc>
            </a:pPr>
            <a:r>
              <a:rPr lang="en-US" sz="2800" dirty="0" smtClean="0"/>
              <a:t>Prevent pregnancy</a:t>
            </a:r>
          </a:p>
          <a:p>
            <a:pPr eaLnBrk="1" hangingPunct="1">
              <a:lnSpc>
                <a:spcPct val="90000"/>
              </a:lnSpc>
            </a:pPr>
            <a:r>
              <a:rPr lang="en-US" sz="2800" dirty="0" smtClean="0"/>
              <a:t>Work overnight</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28600" y="304800"/>
            <a:ext cx="8229600" cy="1143000"/>
          </a:xfrm>
        </p:spPr>
        <p:txBody>
          <a:bodyPr>
            <a:normAutofit fontScale="90000"/>
          </a:bodyPr>
          <a:lstStyle/>
          <a:p>
            <a:r>
              <a:rPr lang="en-US" dirty="0" smtClean="0"/>
              <a:t>Risks of masculinizing hormones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258319107"/>
              </p:ext>
            </p:extLst>
          </p:nvPr>
        </p:nvGraphicFramePr>
        <p:xfrm>
          <a:off x="0" y="1219200"/>
          <a:ext cx="9144000" cy="5608320"/>
        </p:xfrm>
        <a:graphic>
          <a:graphicData uri="http://schemas.openxmlformats.org/drawingml/2006/table">
            <a:tbl>
              <a:tblPr firstRow="1" bandRow="1">
                <a:tableStyleId>{5C22544A-7EE6-4342-B048-85BDC9FD1C3A}</a:tableStyleId>
              </a:tblPr>
              <a:tblGrid>
                <a:gridCol w="4455050"/>
                <a:gridCol w="4688950"/>
              </a:tblGrid>
              <a:tr h="665247">
                <a:tc>
                  <a:txBody>
                    <a:bodyPr/>
                    <a:lstStyle/>
                    <a:p>
                      <a:pPr marL="114300" marR="0">
                        <a:spcBef>
                          <a:spcPts val="920"/>
                        </a:spcBef>
                        <a:spcAft>
                          <a:spcPts val="0"/>
                        </a:spcAft>
                      </a:pPr>
                      <a:r>
                        <a:rPr lang="en-US" sz="2700" b="1" dirty="0">
                          <a:solidFill>
                            <a:srgbClr val="231F20"/>
                          </a:solidFill>
                          <a:effectLst/>
                          <a:latin typeface="+mj-lt"/>
                          <a:ea typeface="Calibri"/>
                          <a:cs typeface="Times New Roman"/>
                        </a:rPr>
                        <a:t>Risk</a:t>
                      </a:r>
                      <a:r>
                        <a:rPr lang="en-US" sz="2700" b="1" spc="-155" dirty="0">
                          <a:solidFill>
                            <a:srgbClr val="231F20"/>
                          </a:solidFill>
                          <a:effectLst/>
                          <a:latin typeface="+mj-lt"/>
                          <a:ea typeface="Calibri"/>
                          <a:cs typeface="Times New Roman"/>
                        </a:rPr>
                        <a:t> </a:t>
                      </a:r>
                      <a:r>
                        <a:rPr lang="en-US" sz="2700" b="1" dirty="0">
                          <a:solidFill>
                            <a:srgbClr val="231F20"/>
                          </a:solidFill>
                          <a:effectLst/>
                          <a:latin typeface="+mj-lt"/>
                          <a:ea typeface="Calibri"/>
                          <a:cs typeface="Times New Roman"/>
                        </a:rPr>
                        <a:t>Level</a:t>
                      </a:r>
                      <a:endParaRPr lang="en-US" sz="2700" dirty="0">
                        <a:effectLst/>
                        <a:latin typeface="+mj-lt"/>
                        <a:ea typeface="Calibri"/>
                        <a:cs typeface="Times New Roman"/>
                      </a:endParaRPr>
                    </a:p>
                  </a:txBody>
                  <a:tcPr marL="0" marR="0" marT="0" marB="0"/>
                </a:tc>
                <a:tc>
                  <a:txBody>
                    <a:bodyPr/>
                    <a:lstStyle/>
                    <a:p>
                      <a:pPr marL="114300" marR="0">
                        <a:spcBef>
                          <a:spcPts val="920"/>
                        </a:spcBef>
                        <a:spcAft>
                          <a:spcPts val="0"/>
                        </a:spcAft>
                      </a:pPr>
                      <a:r>
                        <a:rPr lang="en-US" sz="2700" b="1" spc="-5" dirty="0" smtClean="0">
                          <a:solidFill>
                            <a:srgbClr val="231F20"/>
                          </a:solidFill>
                          <a:effectLst/>
                          <a:latin typeface="+mj-lt"/>
                          <a:ea typeface="Calibri"/>
                          <a:cs typeface="Times New Roman"/>
                        </a:rPr>
                        <a:t>Disease process</a:t>
                      </a:r>
                      <a:endParaRPr lang="en-US" sz="2700" dirty="0">
                        <a:effectLst/>
                        <a:latin typeface="+mj-lt"/>
                        <a:ea typeface="Calibri"/>
                        <a:cs typeface="Times New Roman"/>
                      </a:endParaRPr>
                    </a:p>
                  </a:txBody>
                  <a:tcPr marL="0" marR="0" marT="0" marB="0"/>
                </a:tc>
              </a:tr>
              <a:tr h="1544553">
                <a:tc>
                  <a:txBody>
                    <a:bodyPr/>
                    <a:lstStyle/>
                    <a:p>
                      <a:pPr marL="0" marR="0">
                        <a:spcBef>
                          <a:spcPts val="0"/>
                        </a:spcBef>
                        <a:spcAft>
                          <a:spcPts val="0"/>
                        </a:spcAft>
                      </a:pPr>
                      <a:r>
                        <a:rPr lang="en-US" sz="1950" b="1" dirty="0">
                          <a:effectLst/>
                          <a:latin typeface="+mj-lt"/>
                          <a:ea typeface="Trebuchet MS"/>
                          <a:cs typeface="Trebuchet MS"/>
                        </a:rPr>
                        <a:t> </a:t>
                      </a:r>
                      <a:endParaRPr lang="en-US" sz="1950" b="1" dirty="0">
                        <a:effectLst/>
                        <a:latin typeface="+mj-lt"/>
                        <a:ea typeface="Calibri"/>
                        <a:cs typeface="Times New Roman"/>
                      </a:endParaRPr>
                    </a:p>
                    <a:p>
                      <a:pPr marL="114300" marR="0">
                        <a:spcBef>
                          <a:spcPts val="0"/>
                        </a:spcBef>
                        <a:spcAft>
                          <a:spcPts val="0"/>
                        </a:spcAft>
                      </a:pPr>
                      <a:r>
                        <a:rPr lang="en-US" sz="2000" b="1" dirty="0">
                          <a:solidFill>
                            <a:srgbClr val="231F20"/>
                          </a:solidFill>
                          <a:effectLst/>
                          <a:latin typeface="+mj-lt"/>
                          <a:ea typeface="Calibri"/>
                          <a:cs typeface="Times New Roman"/>
                        </a:rPr>
                        <a:t>Likely</a:t>
                      </a:r>
                      <a:r>
                        <a:rPr lang="en-US" sz="2000" b="1" spc="-85" dirty="0">
                          <a:solidFill>
                            <a:srgbClr val="231F20"/>
                          </a:solidFill>
                          <a:effectLst/>
                          <a:latin typeface="+mj-lt"/>
                          <a:ea typeface="Calibri"/>
                          <a:cs typeface="Times New Roman"/>
                        </a:rPr>
                        <a:t> </a:t>
                      </a:r>
                      <a:r>
                        <a:rPr lang="en-US" sz="2000" b="1" dirty="0">
                          <a:solidFill>
                            <a:srgbClr val="231F20"/>
                          </a:solidFill>
                          <a:effectLst/>
                          <a:latin typeface="+mj-lt"/>
                          <a:ea typeface="Calibri"/>
                          <a:cs typeface="Times New Roman"/>
                        </a:rPr>
                        <a:t>increased</a:t>
                      </a:r>
                      <a:r>
                        <a:rPr lang="en-US" sz="2000" b="1" spc="-85" dirty="0">
                          <a:solidFill>
                            <a:srgbClr val="231F20"/>
                          </a:solidFill>
                          <a:effectLst/>
                          <a:latin typeface="+mj-lt"/>
                          <a:ea typeface="Calibri"/>
                          <a:cs typeface="Times New Roman"/>
                        </a:rPr>
                        <a:t> </a:t>
                      </a:r>
                      <a:r>
                        <a:rPr lang="en-US" sz="2000" b="1" dirty="0">
                          <a:solidFill>
                            <a:srgbClr val="231F20"/>
                          </a:solidFill>
                          <a:effectLst/>
                          <a:latin typeface="+mj-lt"/>
                          <a:ea typeface="Calibri"/>
                          <a:cs typeface="Times New Roman"/>
                        </a:rPr>
                        <a:t>risk</a:t>
                      </a:r>
                      <a:endParaRPr lang="en-US" sz="2000" b="1" dirty="0">
                        <a:effectLst/>
                        <a:latin typeface="+mj-lt"/>
                        <a:ea typeface="Calibri"/>
                        <a:cs typeface="Times New Roman"/>
                      </a:endParaRPr>
                    </a:p>
                  </a:txBody>
                  <a:tcPr marL="0" marR="0" marT="0" marB="0"/>
                </a:tc>
                <a:tc>
                  <a:txBody>
                    <a:bodyPr/>
                    <a:lstStyle/>
                    <a:p>
                      <a:pPr>
                        <a:lnSpc>
                          <a:spcPct val="100000"/>
                        </a:lnSpc>
                      </a:pPr>
                      <a:r>
                        <a:rPr kumimoji="0" lang="en-US" sz="1800" kern="1200" dirty="0" smtClean="0">
                          <a:solidFill>
                            <a:schemeClr val="dk1"/>
                          </a:solidFill>
                          <a:effectLst/>
                          <a:latin typeface="+mn-lt"/>
                          <a:ea typeface="+mn-ea"/>
                          <a:cs typeface="+mn-cs"/>
                        </a:rPr>
                        <a:t>   </a:t>
                      </a:r>
                      <a:r>
                        <a:rPr kumimoji="0" lang="en-US" sz="2000" kern="1200" dirty="0" smtClean="0">
                          <a:solidFill>
                            <a:schemeClr val="dk1"/>
                          </a:solidFill>
                          <a:effectLst/>
                          <a:latin typeface="+mn-lt"/>
                          <a:ea typeface="+mn-ea"/>
                          <a:cs typeface="+mn-cs"/>
                        </a:rPr>
                        <a:t>Polycythemia </a:t>
                      </a:r>
                    </a:p>
                    <a:p>
                      <a:pPr>
                        <a:lnSpc>
                          <a:spcPct val="100000"/>
                        </a:lnSpc>
                      </a:pPr>
                      <a:r>
                        <a:rPr kumimoji="0" lang="en-US" sz="2000" kern="1200" dirty="0" smtClean="0">
                          <a:solidFill>
                            <a:schemeClr val="dk1"/>
                          </a:solidFill>
                          <a:effectLst/>
                          <a:latin typeface="+mn-lt"/>
                          <a:ea typeface="+mn-ea"/>
                          <a:cs typeface="+mn-cs"/>
                        </a:rPr>
                        <a:t>   Weight gain </a:t>
                      </a:r>
                    </a:p>
                    <a:p>
                      <a:pPr>
                        <a:lnSpc>
                          <a:spcPct val="100000"/>
                        </a:lnSpc>
                      </a:pPr>
                      <a:r>
                        <a:rPr kumimoji="0" lang="en-US" sz="2000" kern="1200" dirty="0" smtClean="0">
                          <a:solidFill>
                            <a:schemeClr val="dk1"/>
                          </a:solidFill>
                          <a:effectLst/>
                          <a:latin typeface="+mn-lt"/>
                          <a:ea typeface="+mn-ea"/>
                          <a:cs typeface="+mn-cs"/>
                        </a:rPr>
                        <a:t>   Acne</a:t>
                      </a:r>
                    </a:p>
                    <a:p>
                      <a:pPr>
                        <a:lnSpc>
                          <a:spcPct val="100000"/>
                        </a:lnSpc>
                      </a:pPr>
                      <a:r>
                        <a:rPr kumimoji="0" lang="en-US" sz="2000" kern="1200" dirty="0" smtClean="0">
                          <a:solidFill>
                            <a:schemeClr val="dk1"/>
                          </a:solidFill>
                          <a:effectLst/>
                          <a:latin typeface="+mn-lt"/>
                          <a:ea typeface="+mn-ea"/>
                          <a:cs typeface="+mn-cs"/>
                        </a:rPr>
                        <a:t>   Androgenic alopecia (balding) </a:t>
                      </a:r>
                    </a:p>
                    <a:p>
                      <a:pPr>
                        <a:lnSpc>
                          <a:spcPct val="100000"/>
                        </a:lnSpc>
                      </a:pPr>
                      <a:r>
                        <a:rPr kumimoji="0" lang="en-US" sz="2000" kern="1200" dirty="0" smtClean="0">
                          <a:solidFill>
                            <a:schemeClr val="dk1"/>
                          </a:solidFill>
                          <a:effectLst/>
                          <a:latin typeface="+mn-lt"/>
                          <a:ea typeface="+mn-ea"/>
                          <a:cs typeface="+mn-cs"/>
                        </a:rPr>
                        <a:t>   Sleep apnea</a:t>
                      </a:r>
                      <a:endParaRPr lang="en-US" sz="2000" dirty="0">
                        <a:effectLst/>
                        <a:latin typeface="+mj-lt"/>
                        <a:ea typeface="Calibri"/>
                        <a:cs typeface="Times New Roman"/>
                      </a:endParaRPr>
                    </a:p>
                  </a:txBody>
                  <a:tcPr marL="0" marR="0" marT="0" marB="0"/>
                </a:tc>
              </a:tr>
              <a:tr h="533400">
                <a:tc>
                  <a:txBody>
                    <a:bodyPr/>
                    <a:lstStyle/>
                    <a:p>
                      <a:pPr marL="114300" marR="408305">
                        <a:lnSpc>
                          <a:spcPct val="100000"/>
                        </a:lnSpc>
                        <a:spcBef>
                          <a:spcPts val="800"/>
                        </a:spcBef>
                        <a:spcAft>
                          <a:spcPts val="0"/>
                        </a:spcAft>
                      </a:pPr>
                      <a:r>
                        <a:rPr lang="en-US" sz="1800" b="1" dirty="0" smtClean="0">
                          <a:solidFill>
                            <a:srgbClr val="231F20"/>
                          </a:solidFill>
                          <a:effectLst/>
                          <a:latin typeface="+mj-lt"/>
                          <a:ea typeface="Calibri"/>
                          <a:cs typeface="Times New Roman"/>
                        </a:rPr>
                        <a:t>Likely</a:t>
                      </a:r>
                      <a:r>
                        <a:rPr lang="en-US" sz="1800" b="1" spc="-90" dirty="0" smtClean="0">
                          <a:solidFill>
                            <a:srgbClr val="231F20"/>
                          </a:solidFill>
                          <a:effectLst/>
                          <a:latin typeface="+mj-lt"/>
                          <a:ea typeface="Calibri"/>
                          <a:cs typeface="Times New Roman"/>
                        </a:rPr>
                        <a:t> </a:t>
                      </a:r>
                      <a:r>
                        <a:rPr lang="en-US" sz="1800" b="1" dirty="0">
                          <a:solidFill>
                            <a:srgbClr val="231F20"/>
                          </a:solidFill>
                          <a:effectLst/>
                          <a:latin typeface="+mj-lt"/>
                          <a:ea typeface="Calibri"/>
                          <a:cs typeface="Times New Roman"/>
                        </a:rPr>
                        <a:t>increased</a:t>
                      </a:r>
                      <a:r>
                        <a:rPr lang="en-US" sz="1800" b="1" spc="-85" dirty="0">
                          <a:solidFill>
                            <a:srgbClr val="231F20"/>
                          </a:solidFill>
                          <a:effectLst/>
                          <a:latin typeface="+mj-lt"/>
                          <a:ea typeface="Calibri"/>
                          <a:cs typeface="Times New Roman"/>
                        </a:rPr>
                        <a:t> </a:t>
                      </a:r>
                      <a:r>
                        <a:rPr lang="en-US" sz="1800" b="1" dirty="0">
                          <a:solidFill>
                            <a:srgbClr val="231F20"/>
                          </a:solidFill>
                          <a:effectLst/>
                          <a:latin typeface="+mj-lt"/>
                          <a:ea typeface="Calibri"/>
                          <a:cs typeface="Times New Roman"/>
                        </a:rPr>
                        <a:t>risk</a:t>
                      </a:r>
                      <a:r>
                        <a:rPr lang="en-US" sz="1800" b="1" spc="-90" dirty="0">
                          <a:solidFill>
                            <a:srgbClr val="231F20"/>
                          </a:solidFill>
                          <a:effectLst/>
                          <a:latin typeface="+mj-lt"/>
                          <a:ea typeface="Calibri"/>
                          <a:cs typeface="Times New Roman"/>
                        </a:rPr>
                        <a:t> </a:t>
                      </a:r>
                      <a:r>
                        <a:rPr lang="en-US" sz="1800" b="1" dirty="0">
                          <a:solidFill>
                            <a:srgbClr val="231F20"/>
                          </a:solidFill>
                          <a:effectLst/>
                          <a:latin typeface="+mj-lt"/>
                          <a:ea typeface="Calibri"/>
                          <a:cs typeface="Times New Roman"/>
                        </a:rPr>
                        <a:t>with presence</a:t>
                      </a:r>
                      <a:r>
                        <a:rPr lang="en-US" sz="1800" b="1" spc="-75" dirty="0">
                          <a:solidFill>
                            <a:srgbClr val="231F20"/>
                          </a:solidFill>
                          <a:effectLst/>
                          <a:latin typeface="+mj-lt"/>
                          <a:ea typeface="Calibri"/>
                          <a:cs typeface="Times New Roman"/>
                        </a:rPr>
                        <a:t> </a:t>
                      </a:r>
                      <a:r>
                        <a:rPr lang="en-US" sz="1800" b="1" dirty="0">
                          <a:solidFill>
                            <a:srgbClr val="231F20"/>
                          </a:solidFill>
                          <a:effectLst/>
                          <a:latin typeface="+mj-lt"/>
                          <a:ea typeface="Calibri"/>
                          <a:cs typeface="Times New Roman"/>
                        </a:rPr>
                        <a:t>of</a:t>
                      </a:r>
                      <a:r>
                        <a:rPr lang="en-US" sz="1800" b="1" spc="-75" dirty="0">
                          <a:solidFill>
                            <a:srgbClr val="231F20"/>
                          </a:solidFill>
                          <a:effectLst/>
                          <a:latin typeface="+mj-lt"/>
                          <a:ea typeface="Calibri"/>
                          <a:cs typeface="Times New Roman"/>
                        </a:rPr>
                        <a:t> </a:t>
                      </a:r>
                      <a:r>
                        <a:rPr lang="en-US" sz="1800" b="1" dirty="0">
                          <a:solidFill>
                            <a:srgbClr val="231F20"/>
                          </a:solidFill>
                          <a:effectLst/>
                          <a:latin typeface="+mj-lt"/>
                          <a:ea typeface="Calibri"/>
                          <a:cs typeface="Times New Roman"/>
                        </a:rPr>
                        <a:t>additional</a:t>
                      </a:r>
                      <a:r>
                        <a:rPr lang="en-US" sz="1800" b="1" spc="-75" dirty="0">
                          <a:solidFill>
                            <a:srgbClr val="231F20"/>
                          </a:solidFill>
                          <a:effectLst/>
                          <a:latin typeface="+mj-lt"/>
                          <a:ea typeface="Calibri"/>
                          <a:cs typeface="Times New Roman"/>
                        </a:rPr>
                        <a:t> </a:t>
                      </a:r>
                      <a:r>
                        <a:rPr lang="en-US" sz="1800" b="1" dirty="0" smtClean="0">
                          <a:solidFill>
                            <a:srgbClr val="231F20"/>
                          </a:solidFill>
                          <a:effectLst/>
                          <a:latin typeface="+mj-lt"/>
                          <a:ea typeface="Calibri"/>
                          <a:cs typeface="Times New Roman"/>
                        </a:rPr>
                        <a:t>risk</a:t>
                      </a:r>
                      <a:r>
                        <a:rPr lang="en-US" sz="1800" b="1" baseline="0" dirty="0" smtClean="0">
                          <a:solidFill>
                            <a:srgbClr val="231F20"/>
                          </a:solidFill>
                          <a:effectLst/>
                          <a:latin typeface="+mj-lt"/>
                          <a:ea typeface="Calibri"/>
                          <a:cs typeface="Times New Roman"/>
                        </a:rPr>
                        <a:t> </a:t>
                      </a:r>
                      <a:r>
                        <a:rPr lang="en-US" sz="1800" b="1" dirty="0" smtClean="0">
                          <a:solidFill>
                            <a:srgbClr val="231F20"/>
                          </a:solidFill>
                          <a:effectLst/>
                          <a:latin typeface="+mj-lt"/>
                          <a:ea typeface="Calibri"/>
                          <a:cs typeface="Times New Roman"/>
                        </a:rPr>
                        <a:t>factors</a:t>
                      </a:r>
                      <a:endParaRPr lang="en-US" sz="1800" b="1" dirty="0">
                        <a:effectLst/>
                        <a:latin typeface="+mj-lt"/>
                        <a:ea typeface="Calibri"/>
                        <a:cs typeface="Times New Roman"/>
                      </a:endParaRPr>
                    </a:p>
                  </a:txBody>
                  <a:tcPr marL="0" marR="0" marT="0" marB="0"/>
                </a:tc>
                <a:tc>
                  <a:txBody>
                    <a:bodyPr/>
                    <a:lstStyle/>
                    <a:p>
                      <a:pPr marL="0" marR="0">
                        <a:spcBef>
                          <a:spcPts val="50"/>
                        </a:spcBef>
                        <a:spcAft>
                          <a:spcPts val="0"/>
                        </a:spcAft>
                      </a:pPr>
                      <a:r>
                        <a:rPr lang="en-US" sz="1950" dirty="0">
                          <a:effectLst/>
                          <a:latin typeface="+mj-lt"/>
                          <a:ea typeface="Trebuchet MS"/>
                          <a:cs typeface="Trebuchet MS"/>
                        </a:rPr>
                        <a:t> </a:t>
                      </a:r>
                      <a:endParaRPr lang="en-US" sz="1950" dirty="0">
                        <a:effectLst/>
                        <a:latin typeface="+mj-lt"/>
                        <a:ea typeface="Calibri"/>
                        <a:cs typeface="Times New Roman"/>
                      </a:endParaRPr>
                    </a:p>
                  </a:txBody>
                  <a:tcPr marL="0" marR="0" marT="0" marB="0"/>
                </a:tc>
              </a:tr>
              <a:tr h="609600">
                <a:tc>
                  <a:txBody>
                    <a:bodyPr/>
                    <a:lstStyle/>
                    <a:p>
                      <a:pPr marL="0" marR="0">
                        <a:spcBef>
                          <a:spcPts val="0"/>
                        </a:spcBef>
                        <a:spcAft>
                          <a:spcPts val="0"/>
                        </a:spcAft>
                      </a:pPr>
                      <a:r>
                        <a:rPr lang="en-US" sz="1950" b="1" dirty="0">
                          <a:effectLst/>
                          <a:latin typeface="+mj-lt"/>
                          <a:ea typeface="Trebuchet MS"/>
                          <a:cs typeface="Trebuchet MS"/>
                        </a:rPr>
                        <a:t> </a:t>
                      </a:r>
                      <a:r>
                        <a:rPr lang="en-US" sz="1950" b="1" dirty="0" smtClean="0">
                          <a:solidFill>
                            <a:srgbClr val="231F20"/>
                          </a:solidFill>
                          <a:effectLst/>
                          <a:latin typeface="+mj-lt"/>
                          <a:ea typeface="Calibri"/>
                          <a:cs typeface="Times New Roman"/>
                        </a:rPr>
                        <a:t>Possible</a:t>
                      </a:r>
                      <a:r>
                        <a:rPr lang="en-US" sz="1950" b="1" spc="-20" dirty="0" smtClean="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increased</a:t>
                      </a:r>
                      <a:r>
                        <a:rPr lang="en-US" sz="1950" b="1" spc="-1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a:t>
                      </a:r>
                      <a:endParaRPr lang="en-US" sz="1950" b="1" dirty="0">
                        <a:effectLst/>
                        <a:latin typeface="+mj-lt"/>
                        <a:ea typeface="Calibri"/>
                        <a:cs typeface="Times New Roman"/>
                      </a:endParaRPr>
                    </a:p>
                  </a:txBody>
                  <a:tcPr marL="0" marR="0" marT="0" marB="0"/>
                </a:tc>
                <a:tc>
                  <a:txBody>
                    <a:bodyPr/>
                    <a:lstStyle/>
                    <a:p>
                      <a:r>
                        <a:rPr kumimoji="0" lang="en-US" sz="1800" kern="1200" dirty="0" smtClean="0">
                          <a:solidFill>
                            <a:schemeClr val="dk1"/>
                          </a:solidFill>
                          <a:effectLst/>
                          <a:latin typeface="+mn-lt"/>
                          <a:ea typeface="+mn-ea"/>
                          <a:cs typeface="+mn-cs"/>
                        </a:rPr>
                        <a:t>   </a:t>
                      </a:r>
                      <a:r>
                        <a:rPr kumimoji="0" lang="en-US" sz="2000" kern="1200" dirty="0" smtClean="0">
                          <a:solidFill>
                            <a:schemeClr val="dk1"/>
                          </a:solidFill>
                          <a:effectLst/>
                          <a:latin typeface="+mn-lt"/>
                          <a:ea typeface="+mn-ea"/>
                          <a:cs typeface="+mn-cs"/>
                        </a:rPr>
                        <a:t>Elevated liver enzymes</a:t>
                      </a:r>
                    </a:p>
                    <a:p>
                      <a:r>
                        <a:rPr kumimoji="0" lang="en-US" sz="2000" kern="1200" dirty="0" smtClean="0">
                          <a:solidFill>
                            <a:schemeClr val="dk1"/>
                          </a:solidFill>
                          <a:effectLst/>
                          <a:latin typeface="+mn-lt"/>
                          <a:ea typeface="+mn-ea"/>
                          <a:cs typeface="+mn-cs"/>
                        </a:rPr>
                        <a:t>   Hyperlipidemia</a:t>
                      </a:r>
                      <a:endParaRPr lang="en-US" sz="2000" dirty="0">
                        <a:effectLst/>
                        <a:latin typeface="+mj-lt"/>
                        <a:ea typeface="Calibri"/>
                        <a:cs typeface="Times New Roman"/>
                      </a:endParaRPr>
                    </a:p>
                  </a:txBody>
                  <a:tcPr marL="0" marR="0" marT="0" marB="0"/>
                </a:tc>
              </a:tr>
              <a:tr h="1280160">
                <a:tc>
                  <a:txBody>
                    <a:bodyPr/>
                    <a:lstStyle/>
                    <a:p>
                      <a:pPr marL="0" marR="0">
                        <a:spcBef>
                          <a:spcPts val="0"/>
                        </a:spcBef>
                        <a:spcAft>
                          <a:spcPts val="0"/>
                        </a:spcAft>
                      </a:pPr>
                      <a:r>
                        <a:rPr lang="en-US" sz="1950" b="1" dirty="0" smtClean="0">
                          <a:solidFill>
                            <a:srgbClr val="231F20"/>
                          </a:solidFill>
                          <a:effectLst/>
                          <a:latin typeface="+mj-lt"/>
                          <a:ea typeface="Calibri"/>
                          <a:cs typeface="Times New Roman"/>
                        </a:rPr>
                        <a:t>Possible</a:t>
                      </a:r>
                      <a:r>
                        <a:rPr lang="en-US" sz="1950" b="1" spc="-2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increased</a:t>
                      </a:r>
                      <a:r>
                        <a:rPr lang="en-US" sz="1950" b="1" spc="-2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risk</a:t>
                      </a:r>
                      <a:r>
                        <a:rPr lang="en-US" sz="1950" b="1" spc="19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with presence</a:t>
                      </a:r>
                      <a:r>
                        <a:rPr lang="en-US" sz="1950" b="1" spc="-7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of</a:t>
                      </a:r>
                      <a:r>
                        <a:rPr lang="en-US" sz="1950" b="1" spc="-7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additional</a:t>
                      </a:r>
                      <a:r>
                        <a:rPr lang="en-US" sz="1950" b="1" spc="-75" dirty="0" smtClean="0">
                          <a:solidFill>
                            <a:srgbClr val="231F20"/>
                          </a:solidFill>
                          <a:effectLst/>
                          <a:latin typeface="+mj-lt"/>
                          <a:ea typeface="Calibri"/>
                          <a:cs typeface="Times New Roman"/>
                        </a:rPr>
                        <a:t> </a:t>
                      </a:r>
                      <a:r>
                        <a:rPr lang="en-US" sz="1950" b="1" dirty="0" smtClean="0">
                          <a:solidFill>
                            <a:srgbClr val="231F20"/>
                          </a:solidFill>
                          <a:effectLst/>
                          <a:latin typeface="+mj-lt"/>
                          <a:ea typeface="Calibri"/>
                          <a:cs typeface="Times New Roman"/>
                        </a:rPr>
                        <a:t>risk factors</a:t>
                      </a:r>
                      <a:endParaRPr lang="en-US" sz="1950" b="1" dirty="0">
                        <a:effectLst/>
                        <a:latin typeface="+mj-lt"/>
                        <a:ea typeface="Calibri"/>
                        <a:cs typeface="Times New Roman"/>
                      </a:endParaRPr>
                    </a:p>
                  </a:txBody>
                  <a:tcPr marL="0" marR="0" marT="0" marB="0"/>
                </a:tc>
                <a:tc>
                  <a:txBody>
                    <a:bodyPr/>
                    <a:lstStyle/>
                    <a:p>
                      <a:r>
                        <a:rPr lang="en-US" sz="1950" dirty="0">
                          <a:effectLst/>
                          <a:latin typeface="+mj-lt"/>
                          <a:ea typeface="Trebuchet MS"/>
                          <a:cs typeface="Trebuchet MS"/>
                        </a:rPr>
                        <a:t> </a:t>
                      </a:r>
                      <a:r>
                        <a:rPr lang="en-US" sz="1950" dirty="0" smtClean="0">
                          <a:effectLst/>
                          <a:latin typeface="+mj-lt"/>
                          <a:ea typeface="Trebuchet MS"/>
                          <a:cs typeface="Trebuchet MS"/>
                        </a:rPr>
                        <a:t>   </a:t>
                      </a:r>
                      <a:r>
                        <a:rPr kumimoji="0" lang="en-US" sz="1800" kern="1200" dirty="0" smtClean="0">
                          <a:solidFill>
                            <a:schemeClr val="dk1"/>
                          </a:solidFill>
                          <a:effectLst/>
                          <a:latin typeface="+mn-lt"/>
                          <a:ea typeface="+mn-ea"/>
                          <a:cs typeface="+mn-cs"/>
                        </a:rPr>
                        <a:t>Destabilization of certain psychiatric  </a:t>
                      </a:r>
                    </a:p>
                    <a:p>
                      <a:r>
                        <a:rPr kumimoji="0" lang="en-US" sz="1800" kern="1200" dirty="0" smtClean="0">
                          <a:solidFill>
                            <a:schemeClr val="dk1"/>
                          </a:solidFill>
                          <a:effectLst/>
                          <a:latin typeface="+mn-lt"/>
                          <a:ea typeface="+mn-ea"/>
                          <a:cs typeface="+mn-cs"/>
                        </a:rPr>
                        <a:t>       disorders</a:t>
                      </a:r>
                    </a:p>
                    <a:p>
                      <a:r>
                        <a:rPr kumimoji="0" lang="en-US" sz="1800" kern="1200" dirty="0" smtClean="0">
                          <a:solidFill>
                            <a:schemeClr val="dk1"/>
                          </a:solidFill>
                          <a:effectLst/>
                          <a:latin typeface="+mn-lt"/>
                          <a:ea typeface="+mn-ea"/>
                          <a:cs typeface="+mn-cs"/>
                        </a:rPr>
                        <a:t>    Cardiovascular disease </a:t>
                      </a:r>
                    </a:p>
                    <a:p>
                      <a:r>
                        <a:rPr kumimoji="0" lang="en-US" sz="1800" kern="1200" dirty="0" smtClean="0">
                          <a:solidFill>
                            <a:schemeClr val="dk1"/>
                          </a:solidFill>
                          <a:effectLst/>
                          <a:latin typeface="+mn-lt"/>
                          <a:ea typeface="+mn-ea"/>
                          <a:cs typeface="+mn-cs"/>
                        </a:rPr>
                        <a:t>    Hypertension</a:t>
                      </a:r>
                    </a:p>
                    <a:p>
                      <a:r>
                        <a:rPr kumimoji="0" lang="en-US" sz="1800" kern="1200" dirty="0" smtClean="0">
                          <a:solidFill>
                            <a:schemeClr val="dk1"/>
                          </a:solidFill>
                          <a:effectLst/>
                          <a:latin typeface="+mn-lt"/>
                          <a:ea typeface="+mn-ea"/>
                          <a:cs typeface="+mn-cs"/>
                        </a:rPr>
                        <a:t>    Type 2 diabetes</a:t>
                      </a:r>
                      <a:endParaRPr lang="en-US" sz="1950" dirty="0">
                        <a:effectLst/>
                        <a:latin typeface="+mj-lt"/>
                        <a:ea typeface="Calibri"/>
                        <a:cs typeface="Times New Roman"/>
                      </a:endParaRPr>
                    </a:p>
                  </a:txBody>
                  <a:tcPr marL="0" marR="0" marT="0" marB="0"/>
                </a:tc>
              </a:tr>
              <a:tr h="443244">
                <a:tc>
                  <a:txBody>
                    <a:bodyPr/>
                    <a:lstStyle/>
                    <a:p>
                      <a:pPr marL="0" marR="0">
                        <a:spcBef>
                          <a:spcPts val="0"/>
                        </a:spcBef>
                        <a:spcAft>
                          <a:spcPts val="0"/>
                        </a:spcAft>
                      </a:pPr>
                      <a:r>
                        <a:rPr lang="en-US" sz="1950" b="1" dirty="0" smtClean="0">
                          <a:solidFill>
                            <a:srgbClr val="231F20"/>
                          </a:solidFill>
                          <a:effectLst/>
                          <a:latin typeface="+mj-lt"/>
                          <a:ea typeface="Calibri"/>
                          <a:cs typeface="Times New Roman"/>
                        </a:rPr>
                        <a:t>No </a:t>
                      </a:r>
                      <a:r>
                        <a:rPr lang="en-US" sz="1950" b="1" dirty="0">
                          <a:solidFill>
                            <a:srgbClr val="231F20"/>
                          </a:solidFill>
                          <a:effectLst/>
                          <a:latin typeface="+mj-lt"/>
                          <a:ea typeface="Calibri"/>
                          <a:cs typeface="Times New Roman"/>
                        </a:rPr>
                        <a:t>increased</a:t>
                      </a:r>
                      <a:r>
                        <a:rPr lang="en-US" sz="1950" b="1" spc="5" dirty="0">
                          <a:solidFill>
                            <a:srgbClr val="231F20"/>
                          </a:solidFill>
                          <a:effectLst/>
                          <a:latin typeface="+mj-lt"/>
                          <a:ea typeface="Calibri"/>
                          <a:cs typeface="Times New Roman"/>
                        </a:rPr>
                        <a:t> </a:t>
                      </a:r>
                      <a:r>
                        <a:rPr lang="en-US" sz="1950" b="1" dirty="0">
                          <a:solidFill>
                            <a:srgbClr val="231F20"/>
                          </a:solidFill>
                          <a:effectLst/>
                          <a:latin typeface="+mj-lt"/>
                          <a:ea typeface="Calibri"/>
                          <a:cs typeface="Times New Roman"/>
                        </a:rPr>
                        <a:t>risk or inconclusive</a:t>
                      </a:r>
                      <a:endParaRPr lang="en-US" sz="1950" b="1" dirty="0">
                        <a:effectLst/>
                        <a:latin typeface="+mj-lt"/>
                        <a:ea typeface="Calibri"/>
                        <a:cs typeface="Times New Roman"/>
                      </a:endParaRPr>
                    </a:p>
                  </a:txBody>
                  <a:tcPr marL="0" marR="0" marT="0" marB="0"/>
                </a:tc>
                <a:tc>
                  <a:txBody>
                    <a:bodyPr/>
                    <a:lstStyle/>
                    <a:p>
                      <a:pPr marL="0" marR="0">
                        <a:spcBef>
                          <a:spcPts val="0"/>
                        </a:spcBef>
                        <a:spcAft>
                          <a:spcPts val="0"/>
                        </a:spcAft>
                      </a:pPr>
                      <a:r>
                        <a:rPr lang="en-US" sz="1950" dirty="0" smtClean="0">
                          <a:effectLst/>
                          <a:latin typeface="+mj-lt"/>
                          <a:ea typeface="Trebuchet MS"/>
                          <a:cs typeface="Trebuchet MS"/>
                        </a:rPr>
                        <a:t>    </a:t>
                      </a:r>
                      <a:r>
                        <a:rPr kumimoji="0" lang="en-US" sz="1800" kern="1200" dirty="0" smtClean="0">
                          <a:solidFill>
                            <a:schemeClr val="dk1"/>
                          </a:solidFill>
                          <a:effectLst/>
                          <a:latin typeface="+mn-lt"/>
                          <a:ea typeface="+mn-ea"/>
                          <a:cs typeface="+mn-cs"/>
                        </a:rPr>
                        <a:t>Loss of bone density </a:t>
                      </a:r>
                    </a:p>
                    <a:p>
                      <a:pPr marL="0" marR="0">
                        <a:spcBef>
                          <a:spcPts val="0"/>
                        </a:spcBef>
                        <a:spcAft>
                          <a:spcPts val="0"/>
                        </a:spcAft>
                      </a:pPr>
                      <a:r>
                        <a:rPr kumimoji="0" lang="en-US" sz="1800" kern="1200" dirty="0" smtClean="0">
                          <a:solidFill>
                            <a:schemeClr val="dk1"/>
                          </a:solidFill>
                          <a:effectLst/>
                          <a:latin typeface="+mn-lt"/>
                          <a:ea typeface="+mn-ea"/>
                          <a:cs typeface="+mn-cs"/>
                        </a:rPr>
                        <a:t>    Breast cancer </a:t>
                      </a:r>
                      <a:r>
                        <a:rPr kumimoji="0" lang="en-US" sz="1800" kern="1200" baseline="0" dirty="0" smtClean="0">
                          <a:solidFill>
                            <a:schemeClr val="dk1"/>
                          </a:solidFill>
                          <a:effectLst/>
                          <a:latin typeface="+mn-lt"/>
                          <a:ea typeface="+mn-ea"/>
                          <a:cs typeface="+mn-cs"/>
                        </a:rPr>
                        <a:t>     </a:t>
                      </a:r>
                      <a:r>
                        <a:rPr kumimoji="0" lang="en-US" sz="1800" kern="1200" dirty="0" smtClean="0">
                          <a:solidFill>
                            <a:schemeClr val="dk1"/>
                          </a:solidFill>
                          <a:effectLst/>
                          <a:latin typeface="+mn-lt"/>
                          <a:ea typeface="+mn-ea"/>
                          <a:cs typeface="+mn-cs"/>
                        </a:rPr>
                        <a:t>Cervical cancer </a:t>
                      </a:r>
                    </a:p>
                    <a:p>
                      <a:pPr marL="0" marR="0">
                        <a:spcBef>
                          <a:spcPts val="0"/>
                        </a:spcBef>
                        <a:spcAft>
                          <a:spcPts val="0"/>
                        </a:spcAft>
                      </a:pPr>
                      <a:r>
                        <a:rPr kumimoji="0" lang="en-US" sz="1800" kern="1200" dirty="0" smtClean="0">
                          <a:solidFill>
                            <a:schemeClr val="dk1"/>
                          </a:solidFill>
                          <a:effectLst/>
                          <a:latin typeface="+mn-lt"/>
                          <a:ea typeface="+mn-ea"/>
                          <a:cs typeface="+mn-cs"/>
                        </a:rPr>
                        <a:t>    Ovarian cancer    Uterine cancer</a:t>
                      </a:r>
                      <a:endParaRPr lang="en-US" sz="1950" dirty="0">
                        <a:effectLst/>
                        <a:latin typeface="+mj-lt"/>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36225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228600" y="304800"/>
            <a:ext cx="8153400" cy="1143000"/>
          </a:xfrm>
        </p:spPr>
        <p:txBody>
          <a:bodyPr/>
          <a:lstStyle/>
          <a:p>
            <a:pPr eaLnBrk="1" hangingPunct="1"/>
            <a:r>
              <a:rPr lang="en-US" sz="3800" dirty="0" smtClean="0"/>
              <a:t>Risks of masculinizing hormones</a:t>
            </a:r>
          </a:p>
        </p:txBody>
      </p:sp>
      <p:sp>
        <p:nvSpPr>
          <p:cNvPr id="47107" name="Rectangle 3"/>
          <p:cNvSpPr>
            <a:spLocks noGrp="1" noChangeArrowheads="1"/>
          </p:cNvSpPr>
          <p:nvPr>
            <p:ph type="body" idx="1"/>
          </p:nvPr>
        </p:nvSpPr>
        <p:spPr>
          <a:xfrm>
            <a:off x="304800" y="1600200"/>
            <a:ext cx="8455025" cy="3429000"/>
          </a:xfrm>
        </p:spPr>
        <p:txBody>
          <a:bodyPr>
            <a:noAutofit/>
          </a:bodyPr>
          <a:lstStyle/>
          <a:p>
            <a:pPr eaLnBrk="1" hangingPunct="1">
              <a:lnSpc>
                <a:spcPct val="90000"/>
              </a:lnSpc>
            </a:pPr>
            <a:r>
              <a:rPr lang="en-US" sz="2400" dirty="0" smtClean="0"/>
              <a:t>Ovarian cancer—long-term exposure to endogenous and exogenous androgens are associated with ovarian epithelial cancer</a:t>
            </a:r>
          </a:p>
          <a:p>
            <a:pPr eaLnBrk="1" hangingPunct="1">
              <a:lnSpc>
                <a:spcPct val="90000"/>
              </a:lnSpc>
            </a:pPr>
            <a:r>
              <a:rPr lang="en-US" sz="2400" dirty="0" smtClean="0"/>
              <a:t>Steroids increase epidermal growth factors and transforming growth factor (TGF-</a:t>
            </a:r>
            <a:r>
              <a:rPr lang="en-US" sz="2400" dirty="0" smtClean="0">
                <a:latin typeface="Symbol" pitchFamily="18" charset="2"/>
              </a:rPr>
              <a:t>a</a:t>
            </a:r>
            <a:r>
              <a:rPr lang="en-US" sz="2400" dirty="0" smtClean="0"/>
              <a:t>) which promote cancer growth</a:t>
            </a:r>
          </a:p>
          <a:p>
            <a:pPr eaLnBrk="1" hangingPunct="1">
              <a:lnSpc>
                <a:spcPct val="90000"/>
              </a:lnSpc>
            </a:pPr>
            <a:r>
              <a:rPr lang="en-US" sz="2400" dirty="0" smtClean="0"/>
              <a:t>Polycystic ovaries</a:t>
            </a:r>
          </a:p>
          <a:p>
            <a:pPr eaLnBrk="1" hangingPunct="1">
              <a:lnSpc>
                <a:spcPct val="90000"/>
              </a:lnSpc>
            </a:pPr>
            <a:r>
              <a:rPr lang="en-US" sz="2400" dirty="0" smtClean="0"/>
              <a:t>Endometrial hyperplasia—risk of endometrial cancer</a:t>
            </a:r>
          </a:p>
          <a:p>
            <a:pPr eaLnBrk="1" hangingPunct="1">
              <a:lnSpc>
                <a:spcPct val="90000"/>
              </a:lnSpc>
            </a:pPr>
            <a:r>
              <a:rPr lang="en-US" sz="2400" dirty="0" smtClean="0"/>
              <a:t>Breast cancer—breast cells may remain even after mastectomy</a:t>
            </a:r>
          </a:p>
        </p:txBody>
      </p:sp>
      <p:sp>
        <p:nvSpPr>
          <p:cNvPr id="47108" name="Text Box 4"/>
          <p:cNvSpPr txBox="1">
            <a:spLocks noChangeArrowheads="1"/>
          </p:cNvSpPr>
          <p:nvPr/>
        </p:nvSpPr>
        <p:spPr bwMode="auto">
          <a:xfrm>
            <a:off x="4876800" y="5486400"/>
            <a:ext cx="4038600" cy="1077218"/>
          </a:xfrm>
          <a:prstGeom prst="rect">
            <a:avLst/>
          </a:prstGeom>
          <a:noFill/>
          <a:ln w="9525">
            <a:noFill/>
            <a:miter lim="800000"/>
            <a:headEnd/>
            <a:tailEnd/>
          </a:ln>
        </p:spPr>
        <p:txBody>
          <a:bodyPr wrap="square">
            <a:spAutoFit/>
          </a:bodyPr>
          <a:lstStyle/>
          <a:p>
            <a:pPr>
              <a:spcBef>
                <a:spcPct val="20000"/>
              </a:spcBef>
              <a:buClr>
                <a:schemeClr val="tx1"/>
              </a:buClr>
              <a:buSzPct val="75000"/>
              <a:buFont typeface="Wingdings" pitchFamily="2" charset="2"/>
              <a:buNone/>
            </a:pPr>
            <a:r>
              <a:rPr lang="en-US" sz="1600" dirty="0"/>
              <a:t>Ovarian Cancer in Female-to-Male Transsexuals:  Report of Two Cases, </a:t>
            </a:r>
            <a:r>
              <a:rPr lang="en-US" sz="1600" i="1" dirty="0"/>
              <a:t>Gynecologic Oncology</a:t>
            </a:r>
            <a:r>
              <a:rPr lang="en-US" sz="1600" dirty="0"/>
              <a:t> </a:t>
            </a:r>
            <a:r>
              <a:rPr lang="en-US" sz="1600" b="1" dirty="0"/>
              <a:t>76</a:t>
            </a:r>
            <a:r>
              <a:rPr lang="en-US" sz="1600" dirty="0"/>
              <a:t>:  413-415 (2000)</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fontScale="90000"/>
          </a:bodyPr>
          <a:lstStyle/>
          <a:p>
            <a:pPr eaLnBrk="1" hangingPunct="1"/>
            <a:r>
              <a:rPr lang="en-US" dirty="0" smtClean="0"/>
              <a:t>Risks of masculinizing hormones</a:t>
            </a:r>
          </a:p>
        </p:txBody>
      </p:sp>
      <p:sp>
        <p:nvSpPr>
          <p:cNvPr id="48131" name="Rectangle 3"/>
          <p:cNvSpPr>
            <a:spLocks noGrp="1" noChangeArrowheads="1"/>
          </p:cNvSpPr>
          <p:nvPr>
            <p:ph type="body" idx="1"/>
          </p:nvPr>
        </p:nvSpPr>
        <p:spPr>
          <a:xfrm>
            <a:off x="762000" y="1676400"/>
            <a:ext cx="7693025" cy="4495800"/>
          </a:xfrm>
        </p:spPr>
        <p:txBody>
          <a:bodyPr/>
          <a:lstStyle/>
          <a:p>
            <a:pPr eaLnBrk="1" hangingPunct="1"/>
            <a:r>
              <a:rPr lang="en-US" dirty="0" smtClean="0"/>
              <a:t>Reduced HDL cholesterol (bad)</a:t>
            </a:r>
          </a:p>
          <a:p>
            <a:pPr eaLnBrk="1" hangingPunct="1"/>
            <a:r>
              <a:rPr lang="en-US" dirty="0" smtClean="0"/>
              <a:t>Reduced LDL particle size (bad)</a:t>
            </a:r>
          </a:p>
          <a:p>
            <a:pPr eaLnBrk="1" hangingPunct="1"/>
            <a:r>
              <a:rPr lang="en-US" dirty="0" smtClean="0"/>
              <a:t>Increases triglycerides</a:t>
            </a:r>
          </a:p>
          <a:p>
            <a:pPr eaLnBrk="1" hangingPunct="1"/>
            <a:r>
              <a:rPr lang="en-US" dirty="0" smtClean="0"/>
              <a:t>Polycythemia (elevated red blood cell levels)</a:t>
            </a:r>
          </a:p>
          <a:p>
            <a:pPr eaLnBrk="1" hangingPunct="1"/>
            <a:r>
              <a:rPr lang="en-US" dirty="0" smtClean="0"/>
              <a:t>Increased sweating</a:t>
            </a:r>
          </a:p>
          <a:p>
            <a:pPr eaLnBrk="1" hangingPunct="1"/>
            <a:r>
              <a:rPr lang="en-US" dirty="0" smtClean="0"/>
              <a:t>Increased metabolism</a:t>
            </a:r>
          </a:p>
          <a:p>
            <a:pPr eaLnBrk="1" hangingPunct="1"/>
            <a:r>
              <a:rPr lang="en-US" dirty="0" smtClean="0"/>
              <a:t>“Hot flashes”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en-US" dirty="0" smtClean="0"/>
              <a:t>Testosterone and the liver</a:t>
            </a:r>
          </a:p>
        </p:txBody>
      </p:sp>
      <p:sp>
        <p:nvSpPr>
          <p:cNvPr id="50179" name="Rectangle 3"/>
          <p:cNvSpPr>
            <a:spLocks noGrp="1" noChangeArrowheads="1"/>
          </p:cNvSpPr>
          <p:nvPr>
            <p:ph type="body" idx="1"/>
          </p:nvPr>
        </p:nvSpPr>
        <p:spPr/>
        <p:txBody>
          <a:bodyPr/>
          <a:lstStyle/>
          <a:p>
            <a:pPr eaLnBrk="1" hangingPunct="1"/>
            <a:r>
              <a:rPr lang="en-US" dirty="0" smtClean="0"/>
              <a:t>Testosterone-induced hepatotoxicity </a:t>
            </a:r>
          </a:p>
          <a:p>
            <a:pPr lvl="1" eaLnBrk="1" hangingPunct="1"/>
            <a:r>
              <a:rPr lang="en-US" dirty="0" smtClean="0"/>
              <a:t>Increased liver enzyme levels are a frequent occurrence</a:t>
            </a:r>
          </a:p>
          <a:p>
            <a:pPr lvl="2" eaLnBrk="1" hangingPunct="1"/>
            <a:r>
              <a:rPr lang="en-US" dirty="0" smtClean="0"/>
              <a:t>occurs in about 15%</a:t>
            </a:r>
          </a:p>
          <a:p>
            <a:pPr eaLnBrk="1" hangingPunct="1"/>
            <a:r>
              <a:rPr lang="en-US" dirty="0" smtClean="0"/>
              <a:t>Hepatic adenomas</a:t>
            </a:r>
          </a:p>
          <a:p>
            <a:pPr eaLnBrk="1" hangingPunct="1"/>
            <a:r>
              <a:rPr lang="en-US" dirty="0" smtClean="0"/>
              <a:t>Hepatocellular carcinomas</a:t>
            </a:r>
          </a:p>
          <a:p>
            <a:pPr eaLnBrk="1" hangingPunct="1"/>
            <a:r>
              <a:rPr lang="en-US" dirty="0" smtClean="0"/>
              <a:t>Peliosis hepatitis—blood-filled cavities in the liver</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50"/>
          <p:cNvSpPr>
            <a:spLocks noGrp="1" noChangeArrowheads="1"/>
          </p:cNvSpPr>
          <p:nvPr>
            <p:ph type="title"/>
          </p:nvPr>
        </p:nvSpPr>
        <p:spPr>
          <a:xfrm>
            <a:off x="381000" y="304800"/>
            <a:ext cx="7924800" cy="1143000"/>
          </a:xfrm>
        </p:spPr>
        <p:txBody>
          <a:bodyPr/>
          <a:lstStyle/>
          <a:p>
            <a:pPr eaLnBrk="1" hangingPunct="1"/>
            <a:r>
              <a:rPr lang="en-US" dirty="0" smtClean="0"/>
              <a:t>Basic masculinizing regimen</a:t>
            </a:r>
          </a:p>
        </p:txBody>
      </p:sp>
      <p:graphicFrame>
        <p:nvGraphicFramePr>
          <p:cNvPr id="265389" name="Group 173"/>
          <p:cNvGraphicFramePr>
            <a:graphicFrameLocks noGrp="1"/>
          </p:cNvGraphicFramePr>
          <p:nvPr>
            <p:ph idx="1"/>
          </p:nvPr>
        </p:nvGraphicFramePr>
        <p:xfrm>
          <a:off x="381000" y="1219200"/>
          <a:ext cx="8610600" cy="4892853"/>
        </p:xfrm>
        <a:graphic>
          <a:graphicData uri="http://schemas.openxmlformats.org/drawingml/2006/table">
            <a:tbl>
              <a:tblPr/>
              <a:tblGrid>
                <a:gridCol w="1658488"/>
                <a:gridCol w="2091726"/>
                <a:gridCol w="1448639"/>
                <a:gridCol w="1690643"/>
                <a:gridCol w="1721104"/>
              </a:tblGrid>
              <a:tr h="5429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Intramuscular injection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Transdermal gel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Transdermal patch</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31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Agent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Testosterone cypionate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endParaRPr lang="en-US" sz="1500" dirty="0" smtClean="0">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lang="en-US" sz="1500" dirty="0" smtClean="0">
                          <a:latin typeface="Arial" pitchFamily="34" charset="0"/>
                          <a:cs typeface="Arial" pitchFamily="34" charset="0"/>
                        </a:rPr>
                        <a:t>Testosterone enanthate</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Testosterone crystals dissolved in gel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874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Brand name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Depo-Testosterone®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Delatestryl®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AndroGel®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Androderm®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649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Pre-oophorectomy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lang="en-US" sz="1600" dirty="0" smtClean="0">
                          <a:latin typeface="Arial" pitchFamily="34" charset="0"/>
                          <a:cs typeface="Arial" pitchFamily="34" charset="0"/>
                        </a:rPr>
                        <a:t>25-40 mg every week (or 50-80 mg every two weeks); gradually increase each month until blood testosterone is within normal male range or there are visible changes (typically 50-100 mg every week, or 100-200 mg every 2 weeks)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lang="en-US" sz="1600" dirty="0" smtClean="0">
                          <a:latin typeface="Arial" pitchFamily="34" charset="0"/>
                          <a:cs typeface="Arial" pitchFamily="34" charset="0"/>
                        </a:rPr>
                        <a:t>5-10 g daily; start with 2.5 grams if comorbid conditions could be worsened by testosterone</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endParaRPr lang="en-US"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lang="en-US" sz="1600" dirty="0" smtClean="0">
                          <a:latin typeface="Arial" pitchFamily="34" charset="0"/>
                          <a:cs typeface="Arial" pitchFamily="34" charset="0"/>
                        </a:rPr>
                        <a:t>5-10 mg patch applied daily; start w/ 2.5 mg patch if comor-bid conditions may be exacerbated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Maintenace after 2 years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Reduce to level needed to keep serum free testosterone within the lower-middle end of the male reference interval.  Monitor risk of osteoporosis.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1237" name="Text Box 140"/>
          <p:cNvSpPr txBox="1">
            <a:spLocks noChangeArrowheads="1"/>
          </p:cNvSpPr>
          <p:nvPr/>
        </p:nvSpPr>
        <p:spPr bwMode="auto">
          <a:xfrm>
            <a:off x="2819400" y="4419600"/>
            <a:ext cx="184150" cy="366713"/>
          </a:xfrm>
          <a:prstGeom prst="rect">
            <a:avLst/>
          </a:prstGeom>
          <a:noFill/>
          <a:ln w="9525">
            <a:noFill/>
            <a:miter lim="800000"/>
            <a:headEnd/>
            <a:tailEnd/>
          </a:ln>
        </p:spPr>
        <p:txBody>
          <a:bodyPr wrap="none">
            <a:spAutoFit/>
          </a:bodyPr>
          <a:lstStyle/>
          <a:p>
            <a:endParaRPr lang="en-US" dirty="0"/>
          </a:p>
        </p:txBody>
      </p:sp>
      <p:sp>
        <p:nvSpPr>
          <p:cNvPr id="51238" name="Text Box 142"/>
          <p:cNvSpPr txBox="1">
            <a:spLocks noChangeArrowheads="1"/>
          </p:cNvSpPr>
          <p:nvPr/>
        </p:nvSpPr>
        <p:spPr bwMode="auto">
          <a:xfrm>
            <a:off x="4098925" y="5370513"/>
            <a:ext cx="184150" cy="366712"/>
          </a:xfrm>
          <a:prstGeom prst="rect">
            <a:avLst/>
          </a:prstGeom>
          <a:noFill/>
          <a:ln w="9525">
            <a:noFill/>
            <a:miter lim="800000"/>
            <a:headEnd/>
            <a:tailEnd/>
          </a:ln>
        </p:spPr>
        <p:txBody>
          <a:bodyPr wrap="none">
            <a:spAutoFit/>
          </a:bodyPr>
          <a:lstStyle/>
          <a:p>
            <a:endParaRPr lang="en-US" dirty="0"/>
          </a:p>
        </p:txBody>
      </p:sp>
      <p:sp>
        <p:nvSpPr>
          <p:cNvPr id="51239" name="Text Box 143"/>
          <p:cNvSpPr txBox="1">
            <a:spLocks noChangeArrowheads="1"/>
          </p:cNvSpPr>
          <p:nvPr/>
        </p:nvSpPr>
        <p:spPr bwMode="auto">
          <a:xfrm>
            <a:off x="5867400" y="525463"/>
            <a:ext cx="1676400" cy="366712"/>
          </a:xfrm>
          <a:prstGeom prst="rect">
            <a:avLst/>
          </a:prstGeom>
          <a:noFill/>
          <a:ln w="9525">
            <a:noFill/>
            <a:miter lim="800000"/>
            <a:headEnd/>
            <a:tailEnd/>
          </a:ln>
        </p:spPr>
        <p:txBody>
          <a:bodyPr>
            <a:spAutoFit/>
          </a:bodyPr>
          <a:lstStyle/>
          <a:p>
            <a:pPr>
              <a:spcBef>
                <a:spcPct val="50000"/>
              </a:spcBef>
            </a:pPr>
            <a:endParaRPr 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normAutofit fontScale="90000"/>
          </a:bodyPr>
          <a:lstStyle/>
          <a:p>
            <a:pPr eaLnBrk="1" hangingPunct="1"/>
            <a:r>
              <a:rPr lang="en-US" dirty="0" smtClean="0"/>
              <a:t>Androgen replacement warnings</a:t>
            </a:r>
          </a:p>
        </p:txBody>
      </p:sp>
      <p:sp>
        <p:nvSpPr>
          <p:cNvPr id="54275" name="Rectangle 3"/>
          <p:cNvSpPr>
            <a:spLocks noGrp="1" noChangeArrowheads="1"/>
          </p:cNvSpPr>
          <p:nvPr>
            <p:ph type="body" idx="1"/>
          </p:nvPr>
        </p:nvSpPr>
        <p:spPr>
          <a:xfrm>
            <a:off x="381000" y="1524000"/>
            <a:ext cx="8458200" cy="2971800"/>
          </a:xfrm>
        </p:spPr>
        <p:txBody>
          <a:bodyPr/>
          <a:lstStyle/>
          <a:p>
            <a:pPr eaLnBrk="1" hangingPunct="1"/>
            <a:r>
              <a:rPr lang="en-US" dirty="0" smtClean="0"/>
              <a:t>Risk of inadvertent exposure to others who come into contact with skin gel or patch</a:t>
            </a:r>
          </a:p>
          <a:p>
            <a:pPr eaLnBrk="1" hangingPunct="1"/>
            <a:r>
              <a:rPr lang="en-US" dirty="0" smtClean="0"/>
              <a:t>Keep away from children</a:t>
            </a:r>
          </a:p>
          <a:p>
            <a:pPr eaLnBrk="1" hangingPunct="1"/>
            <a:r>
              <a:rPr lang="en-US" dirty="0" smtClean="0"/>
              <a:t>Excessive testosterone may lead to stroke and heart attack</a:t>
            </a:r>
          </a:p>
          <a:p>
            <a:pPr eaLnBrk="1" hangingPunct="1">
              <a:buFont typeface="Wingdings" pitchFamily="2" charset="2"/>
              <a:buNone/>
            </a:pPr>
            <a:endParaRPr lang="en-US" dirty="0" smtClean="0"/>
          </a:p>
        </p:txBody>
      </p:sp>
      <p:sp>
        <p:nvSpPr>
          <p:cNvPr id="54276" name="Text Box 6"/>
          <p:cNvSpPr txBox="1">
            <a:spLocks noChangeArrowheads="1"/>
          </p:cNvSpPr>
          <p:nvPr/>
        </p:nvSpPr>
        <p:spPr bwMode="auto">
          <a:xfrm>
            <a:off x="3962400" y="4876800"/>
            <a:ext cx="4800600" cy="738664"/>
          </a:xfrm>
          <a:prstGeom prst="rect">
            <a:avLst/>
          </a:prstGeom>
          <a:noFill/>
          <a:ln w="9525">
            <a:solidFill>
              <a:schemeClr val="tx1"/>
            </a:solidFill>
            <a:miter lim="800000"/>
            <a:headEnd/>
            <a:tailEnd/>
          </a:ln>
        </p:spPr>
        <p:txBody>
          <a:bodyPr wrap="square">
            <a:spAutoFit/>
          </a:bodyPr>
          <a:lstStyle/>
          <a:p>
            <a:pPr>
              <a:spcBef>
                <a:spcPct val="50000"/>
              </a:spcBef>
            </a:pPr>
            <a:r>
              <a:rPr lang="en-US" sz="1400" dirty="0"/>
              <a:t>Endocrine Therapy of Transsexualism and Potential Complications of Long-Term Treatment, </a:t>
            </a:r>
            <a:r>
              <a:rPr lang="en-US" sz="1400" i="1" dirty="0"/>
              <a:t>Archives of Sexual Behavior, </a:t>
            </a:r>
            <a:r>
              <a:rPr lang="en-US" sz="1400" b="1" i="1" dirty="0"/>
              <a:t>27</a:t>
            </a:r>
            <a:r>
              <a:rPr lang="en-US" sz="1400" i="1" dirty="0"/>
              <a:t>:  209-226 (1998)</a:t>
            </a:r>
            <a:endParaRPr lang="en-US" sz="1400"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pPr eaLnBrk="1" hangingPunct="1"/>
            <a:r>
              <a:rPr lang="en-US" dirty="0" smtClean="0"/>
              <a:t>Other androgen replacement</a:t>
            </a:r>
          </a:p>
        </p:txBody>
      </p:sp>
      <p:sp>
        <p:nvSpPr>
          <p:cNvPr id="55299" name="Rectangle 3"/>
          <p:cNvSpPr>
            <a:spLocks noGrp="1" noChangeArrowheads="1"/>
          </p:cNvSpPr>
          <p:nvPr>
            <p:ph type="body" idx="1"/>
          </p:nvPr>
        </p:nvSpPr>
        <p:spPr>
          <a:xfrm>
            <a:off x="685800" y="1447800"/>
            <a:ext cx="7693025" cy="4495800"/>
          </a:xfrm>
        </p:spPr>
        <p:txBody>
          <a:bodyPr/>
          <a:lstStyle/>
          <a:p>
            <a:pPr eaLnBrk="1" hangingPunct="1">
              <a:lnSpc>
                <a:spcPct val="90000"/>
              </a:lnSpc>
            </a:pPr>
            <a:r>
              <a:rPr lang="en-US" sz="2400" dirty="0" smtClean="0"/>
              <a:t>Testosterone pellets (Testopel)</a:t>
            </a:r>
          </a:p>
          <a:p>
            <a:pPr lvl="1" eaLnBrk="1" hangingPunct="1">
              <a:lnSpc>
                <a:spcPct val="90000"/>
              </a:lnSpc>
            </a:pPr>
            <a:r>
              <a:rPr lang="en-US" sz="2000" dirty="0" smtClean="0"/>
              <a:t>6 -12 pellets under the skin every three months</a:t>
            </a:r>
          </a:p>
          <a:p>
            <a:pPr lvl="1" eaLnBrk="1" hangingPunct="1">
              <a:lnSpc>
                <a:spcPct val="90000"/>
              </a:lnSpc>
            </a:pPr>
            <a:r>
              <a:rPr lang="en-US" sz="2000" dirty="0" smtClean="0"/>
              <a:t>Local anesthetic</a:t>
            </a:r>
          </a:p>
          <a:p>
            <a:pPr lvl="1" eaLnBrk="1" hangingPunct="1">
              <a:lnSpc>
                <a:spcPct val="90000"/>
              </a:lnSpc>
            </a:pPr>
            <a:r>
              <a:rPr lang="en-US" sz="2000" dirty="0" smtClean="0"/>
              <a:t>More constant blood levels</a:t>
            </a:r>
          </a:p>
          <a:p>
            <a:pPr eaLnBrk="1" hangingPunct="1">
              <a:lnSpc>
                <a:spcPct val="90000"/>
              </a:lnSpc>
            </a:pPr>
            <a:r>
              <a:rPr lang="en-US" sz="2400" dirty="0" smtClean="0"/>
              <a:t>Oral</a:t>
            </a:r>
          </a:p>
          <a:p>
            <a:pPr lvl="1" eaLnBrk="1" hangingPunct="1">
              <a:lnSpc>
                <a:spcPct val="90000"/>
              </a:lnSpc>
            </a:pPr>
            <a:r>
              <a:rPr lang="en-US" sz="2000" dirty="0" smtClean="0"/>
              <a:t>Andriol—not available in the US</a:t>
            </a:r>
          </a:p>
          <a:p>
            <a:pPr lvl="1" eaLnBrk="1" hangingPunct="1">
              <a:lnSpc>
                <a:spcPct val="90000"/>
              </a:lnSpc>
            </a:pPr>
            <a:r>
              <a:rPr lang="en-US" sz="2000" dirty="0" smtClean="0"/>
              <a:t>Has to pass through liver</a:t>
            </a:r>
          </a:p>
          <a:p>
            <a:pPr eaLnBrk="1" hangingPunct="1">
              <a:lnSpc>
                <a:spcPct val="90000"/>
              </a:lnSpc>
            </a:pPr>
            <a:r>
              <a:rPr lang="en-US" sz="2400" dirty="0" smtClean="0"/>
              <a:t>Sublingual/buccal lozenge</a:t>
            </a:r>
          </a:p>
          <a:p>
            <a:pPr lvl="1" eaLnBrk="1" hangingPunct="1">
              <a:lnSpc>
                <a:spcPct val="90000"/>
              </a:lnSpc>
            </a:pPr>
            <a:r>
              <a:rPr lang="en-US" sz="2000" dirty="0" smtClean="0"/>
              <a:t>Striant—absorbed through oral mucosa, avoiding liver</a:t>
            </a:r>
          </a:p>
          <a:p>
            <a:pPr lvl="2" eaLnBrk="1" hangingPunct="1">
              <a:lnSpc>
                <a:spcPct val="90000"/>
              </a:lnSpc>
            </a:pPr>
            <a:r>
              <a:rPr lang="en-US" sz="1800" dirty="0" smtClean="0"/>
              <a:t>Gum irritation</a:t>
            </a:r>
          </a:p>
          <a:p>
            <a:pPr lvl="2" eaLnBrk="1" hangingPunct="1">
              <a:lnSpc>
                <a:spcPct val="90000"/>
              </a:lnSpc>
            </a:pPr>
            <a:r>
              <a:rPr lang="en-US" sz="1800" dirty="0" smtClean="0"/>
              <a:t>Taste changes</a:t>
            </a:r>
          </a:p>
          <a:p>
            <a:pPr lvl="2" eaLnBrk="1" hangingPunct="1">
              <a:lnSpc>
                <a:spcPct val="90000"/>
              </a:lnSpc>
            </a:pPr>
            <a:r>
              <a:rPr lang="en-US" sz="1800" dirty="0" smtClean="0"/>
              <a:t>Headaches</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normAutofit fontScale="90000"/>
          </a:bodyPr>
          <a:lstStyle/>
          <a:p>
            <a:pPr eaLnBrk="1" hangingPunct="1"/>
            <a:r>
              <a:rPr lang="en-US" dirty="0" smtClean="0"/>
              <a:t>Drug Interactions of testosterone</a:t>
            </a:r>
          </a:p>
        </p:txBody>
      </p:sp>
      <p:sp>
        <p:nvSpPr>
          <p:cNvPr id="56323" name="Rectangle 3"/>
          <p:cNvSpPr>
            <a:spLocks noGrp="1" noChangeArrowheads="1"/>
          </p:cNvSpPr>
          <p:nvPr>
            <p:ph type="body" idx="1"/>
          </p:nvPr>
        </p:nvSpPr>
        <p:spPr>
          <a:xfrm>
            <a:off x="609600" y="1371600"/>
            <a:ext cx="8229600" cy="4724400"/>
          </a:xfrm>
        </p:spPr>
        <p:txBody>
          <a:bodyPr>
            <a:noAutofit/>
          </a:bodyPr>
          <a:lstStyle/>
          <a:p>
            <a:pPr eaLnBrk="1" hangingPunct="1">
              <a:lnSpc>
                <a:spcPct val="80000"/>
              </a:lnSpc>
            </a:pPr>
            <a:r>
              <a:rPr lang="en-US" sz="2100" dirty="0" smtClean="0"/>
              <a:t>Drugs which decrease levels of testosterone levels:</a:t>
            </a:r>
          </a:p>
          <a:p>
            <a:pPr lvl="1" eaLnBrk="1" hangingPunct="1">
              <a:lnSpc>
                <a:spcPct val="80000"/>
              </a:lnSpc>
            </a:pPr>
            <a:r>
              <a:rPr lang="en-US" sz="2100" dirty="0" smtClean="0"/>
              <a:t>Phenobarbital and Dilantin (seizure medicines) </a:t>
            </a:r>
          </a:p>
          <a:p>
            <a:pPr lvl="1" eaLnBrk="1" hangingPunct="1">
              <a:lnSpc>
                <a:spcPct val="80000"/>
              </a:lnSpc>
            </a:pPr>
            <a:r>
              <a:rPr lang="en-US" sz="2100" dirty="0" smtClean="0"/>
              <a:t>Rifampin</a:t>
            </a:r>
          </a:p>
          <a:p>
            <a:pPr lvl="1" eaLnBrk="1" hangingPunct="1">
              <a:lnSpc>
                <a:spcPct val="80000"/>
              </a:lnSpc>
            </a:pPr>
            <a:r>
              <a:rPr lang="en-US" sz="2100" dirty="0" smtClean="0"/>
              <a:t>Alcohol! </a:t>
            </a:r>
          </a:p>
          <a:p>
            <a:pPr eaLnBrk="1" hangingPunct="1">
              <a:lnSpc>
                <a:spcPct val="80000"/>
              </a:lnSpc>
            </a:pPr>
            <a:r>
              <a:rPr lang="en-US" sz="2100" dirty="0" smtClean="0"/>
              <a:t>Drugs which increase levels of testosterone:</a:t>
            </a:r>
          </a:p>
          <a:p>
            <a:pPr lvl="1" eaLnBrk="1" hangingPunct="1">
              <a:lnSpc>
                <a:spcPct val="80000"/>
              </a:lnSpc>
            </a:pPr>
            <a:r>
              <a:rPr lang="en-US" sz="2100" dirty="0" smtClean="0"/>
              <a:t>Serzone, Prozac, Paxil (antidepressants) </a:t>
            </a:r>
          </a:p>
          <a:p>
            <a:pPr lvl="1" eaLnBrk="1" hangingPunct="1">
              <a:lnSpc>
                <a:spcPct val="80000"/>
              </a:lnSpc>
            </a:pPr>
            <a:r>
              <a:rPr lang="en-US" sz="2100" dirty="0" smtClean="0"/>
              <a:t>Sporanox, Diflucan (antifungals)</a:t>
            </a:r>
          </a:p>
          <a:p>
            <a:pPr lvl="1" eaLnBrk="1" hangingPunct="1">
              <a:lnSpc>
                <a:spcPct val="80000"/>
              </a:lnSpc>
            </a:pPr>
            <a:r>
              <a:rPr lang="en-US" sz="2100" dirty="0" smtClean="0"/>
              <a:t>Tagamet </a:t>
            </a:r>
          </a:p>
          <a:p>
            <a:pPr lvl="1" eaLnBrk="1" hangingPunct="1">
              <a:lnSpc>
                <a:spcPct val="80000"/>
              </a:lnSpc>
            </a:pPr>
            <a:r>
              <a:rPr lang="en-US" sz="2100" dirty="0" smtClean="0"/>
              <a:t>Biaxin, Zithromax (antibiotics)</a:t>
            </a:r>
          </a:p>
          <a:p>
            <a:pPr lvl="1" eaLnBrk="1" hangingPunct="1">
              <a:lnSpc>
                <a:spcPct val="80000"/>
              </a:lnSpc>
            </a:pPr>
            <a:r>
              <a:rPr lang="en-US" sz="2100" dirty="0" smtClean="0"/>
              <a:t>Protease Inhibitors (HIV treatment) </a:t>
            </a:r>
          </a:p>
          <a:p>
            <a:pPr eaLnBrk="1" hangingPunct="1">
              <a:lnSpc>
                <a:spcPct val="80000"/>
              </a:lnSpc>
            </a:pPr>
            <a:r>
              <a:rPr lang="en-US" sz="2100" dirty="0" smtClean="0"/>
              <a:t>Testosterone can also alter the effects of other drugs:</a:t>
            </a:r>
          </a:p>
          <a:p>
            <a:pPr lvl="1" eaLnBrk="1" hangingPunct="1">
              <a:lnSpc>
                <a:spcPct val="80000"/>
              </a:lnSpc>
            </a:pPr>
            <a:r>
              <a:rPr lang="en-US" sz="2100" dirty="0" smtClean="0"/>
              <a:t>Increase the blood thinning effect of Coumadin </a:t>
            </a:r>
          </a:p>
          <a:p>
            <a:pPr lvl="1" eaLnBrk="1" hangingPunct="1">
              <a:lnSpc>
                <a:spcPct val="80000"/>
              </a:lnSpc>
            </a:pPr>
            <a:r>
              <a:rPr lang="en-US" sz="2100" dirty="0" smtClean="0"/>
              <a:t>Decreases the effectiveness of Inderal (propranolol) a blood-pressure medicine</a:t>
            </a:r>
          </a:p>
          <a:p>
            <a:pPr lvl="1" eaLnBrk="1" hangingPunct="1">
              <a:lnSpc>
                <a:spcPct val="80000"/>
              </a:lnSpc>
            </a:pPr>
            <a:r>
              <a:rPr lang="en-US" sz="2100" dirty="0" smtClean="0"/>
              <a:t>Increases the effect of some oral medicines for diabetes and can cause dangerously low blood sugar levels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3227</TotalTime>
  <Words>6121</Words>
  <Application>Microsoft Office PowerPoint</Application>
  <PresentationFormat>On-screen Show (4:3)</PresentationFormat>
  <Paragraphs>1012</Paragraphs>
  <Slides>113</Slides>
  <Notes>6</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Concourse</vt:lpstr>
      <vt:lpstr>Cross Hormone Therapy for Transgender Patients </vt:lpstr>
      <vt:lpstr>What is a Hormone?</vt:lpstr>
      <vt:lpstr>Endocrinology 101  Glands:  Groups of cells which specialize in the secretion of hormones</vt:lpstr>
      <vt:lpstr>Additional Glands</vt:lpstr>
      <vt:lpstr>The “Sex Glands”</vt:lpstr>
      <vt:lpstr>Chemical Origins of Sex Hormones</vt:lpstr>
      <vt:lpstr>PowerPoint Presentation</vt:lpstr>
      <vt:lpstr>Changes Which Occur in Puberty</vt:lpstr>
      <vt:lpstr>Why Use Cross-Hormone Therapy?</vt:lpstr>
      <vt:lpstr>WPATH, 2011, Hormone Therapy</vt:lpstr>
      <vt:lpstr>Who Prescribes  Hormone Replacement?</vt:lpstr>
      <vt:lpstr>Health care provider issues in prescribing cross-hormone therapy </vt:lpstr>
      <vt:lpstr>Who SHOULDN’T                Prescribe Hormones</vt:lpstr>
      <vt:lpstr>Where Transgender Patients  Get Hormones</vt:lpstr>
      <vt:lpstr>Transgender Greetings:  Showing proper respect and helping those who are closeted</vt:lpstr>
      <vt:lpstr>Watch your pronouns!!</vt:lpstr>
      <vt:lpstr>Expectations of your transgender patients seeking hormone therapy</vt:lpstr>
      <vt:lpstr>Expectations of your transgender patients</vt:lpstr>
      <vt:lpstr>Expectations of your transgender patients</vt:lpstr>
      <vt:lpstr>Expectations of your transgender patients</vt:lpstr>
      <vt:lpstr>Expectations of your transgender patients</vt:lpstr>
      <vt:lpstr>Expectations of your transgender patients</vt:lpstr>
      <vt:lpstr>Friends and families of your patients will vary in their responses</vt:lpstr>
      <vt:lpstr>Counseling services</vt:lpstr>
      <vt:lpstr>Counseling services—an interdisciplinary approach</vt:lpstr>
      <vt:lpstr>Recommended credentials for mental health professionals addressing gender dysphoria </vt:lpstr>
      <vt:lpstr>Assessing gender dysphoria</vt:lpstr>
      <vt:lpstr>WPATH Standards of Care for Initiating Hormone Therapy</vt:lpstr>
      <vt:lpstr>Role of mental health professional in preparedness for hormone therapy</vt:lpstr>
      <vt:lpstr>Components of a referral letter</vt:lpstr>
      <vt:lpstr> Responsibilities of Hormone-Prescribing Health Care Providers </vt:lpstr>
      <vt:lpstr>The first visit</vt:lpstr>
      <vt:lpstr>The first visit</vt:lpstr>
      <vt:lpstr>Medical evaluation of transgender patients</vt:lpstr>
      <vt:lpstr>Medical evaluation of transgender patients</vt:lpstr>
      <vt:lpstr>Medical evaluation of transgender patients</vt:lpstr>
      <vt:lpstr>Medical evaluation of transgender patients</vt:lpstr>
      <vt:lpstr>Weighing Reproductive Options</vt:lpstr>
      <vt:lpstr>Actions of feminizing hormones</vt:lpstr>
      <vt:lpstr>Feminizing hormones DO NOT</vt:lpstr>
      <vt:lpstr>Effects of feminizing hormones on transwomen</vt:lpstr>
      <vt:lpstr>Effects and expected time course of feminizing hormones</vt:lpstr>
      <vt:lpstr>PowerPoint Presentation</vt:lpstr>
      <vt:lpstr>PowerPoint Presentation</vt:lpstr>
      <vt:lpstr>Effects of feminizing hormones on transwomen </vt:lpstr>
      <vt:lpstr>Undesirable breast development</vt:lpstr>
      <vt:lpstr>Effects of feminizing hormones on transwomen</vt:lpstr>
      <vt:lpstr>Effects of feminizing hormones on transwomen</vt:lpstr>
      <vt:lpstr>Cutaneous effects of feminizing hormones on transwomen</vt:lpstr>
      <vt:lpstr>Effects of feminizing hormones on transwomen</vt:lpstr>
      <vt:lpstr>Effects of cross-hormone therapy on metabolism in transwomen</vt:lpstr>
      <vt:lpstr>Effects of feminizing hormones on transwomen</vt:lpstr>
      <vt:lpstr>Other effects of Feminizing Hormones</vt:lpstr>
      <vt:lpstr>Risks of feminizing hormones — some general principles</vt:lpstr>
      <vt:lpstr>Risks of feminizing hormones —</vt:lpstr>
      <vt:lpstr>Other undesirable effects of feminizing hormones</vt:lpstr>
      <vt:lpstr>The cardiac risks of feminizing hormones</vt:lpstr>
      <vt:lpstr>Reducing the odds of cardiac complications</vt:lpstr>
      <vt:lpstr>Risks of Feminizing Hormones</vt:lpstr>
      <vt:lpstr>Risk factors for Venous Thromboembolism</vt:lpstr>
      <vt:lpstr>Reducing the Risk of Blood Clots</vt:lpstr>
      <vt:lpstr>Contraindications to cross-hormone therapy in transwomen</vt:lpstr>
      <vt:lpstr>Common anti-androgens</vt:lpstr>
      <vt:lpstr>If on spironolactone, moderate ingestion of potassium rich foods</vt:lpstr>
      <vt:lpstr>Androgen receptor antagonists</vt:lpstr>
      <vt:lpstr>GnRH agonists</vt:lpstr>
      <vt:lpstr>Common estrogens</vt:lpstr>
      <vt:lpstr>Common estrogens</vt:lpstr>
      <vt:lpstr>Progesterone therapy for transwomen</vt:lpstr>
      <vt:lpstr>Medroxyprogesterone acetate  Provera®</vt:lpstr>
      <vt:lpstr>Natural progesterone</vt:lpstr>
      <vt:lpstr>Laboratory testing and monitoring</vt:lpstr>
      <vt:lpstr>Estrogen levels</vt:lpstr>
      <vt:lpstr>Other Tests Which Can Be Followed</vt:lpstr>
      <vt:lpstr>Monitoring physical examination</vt:lpstr>
      <vt:lpstr>Important additional therapies</vt:lpstr>
      <vt:lpstr>Effects of stopping feminizing hormones</vt:lpstr>
      <vt:lpstr>Cross hormone therapy for transmen</vt:lpstr>
      <vt:lpstr>Cross hormone  therapy for  transmen</vt:lpstr>
      <vt:lpstr>Why is it easier for transmen?</vt:lpstr>
      <vt:lpstr>Contraindications to testosterone in transmen</vt:lpstr>
      <vt:lpstr>Effects of masculinizing hormones on transmen</vt:lpstr>
      <vt:lpstr>PowerPoint Presentation</vt:lpstr>
      <vt:lpstr>A warning about muscle changes</vt:lpstr>
      <vt:lpstr>Effects of masculinizing hormones on female reproductive organs</vt:lpstr>
      <vt:lpstr>Testosterone and menses</vt:lpstr>
      <vt:lpstr>Important warning about fertility</vt:lpstr>
      <vt:lpstr>Trans-Men and pregnancy</vt:lpstr>
      <vt:lpstr>Other effects of testosterone</vt:lpstr>
      <vt:lpstr>Effects of masculinizing hormones on transmen</vt:lpstr>
      <vt:lpstr>A reminder:  male hormones DO NOT</vt:lpstr>
      <vt:lpstr>Risks of masculinizing hormones</vt:lpstr>
      <vt:lpstr>Risks of masculinizing hormones</vt:lpstr>
      <vt:lpstr>Risks of masculinizing hormones</vt:lpstr>
      <vt:lpstr>Testosterone and the liver</vt:lpstr>
      <vt:lpstr>Basic masculinizing regimen</vt:lpstr>
      <vt:lpstr>Androgen replacement warnings</vt:lpstr>
      <vt:lpstr>Other androgen replacement</vt:lpstr>
      <vt:lpstr>Drug Interactions of testosterone</vt:lpstr>
      <vt:lpstr>Progesterone treatment in FTM’s</vt:lpstr>
      <vt:lpstr>Laboratory testing and monitoring</vt:lpstr>
      <vt:lpstr>Monitoring physical examination</vt:lpstr>
      <vt:lpstr>General advice for patients</vt:lpstr>
      <vt:lpstr>A word about herbals</vt:lpstr>
      <vt:lpstr>Some general advice for patients</vt:lpstr>
      <vt:lpstr>Developing realistic expectations</vt:lpstr>
      <vt:lpstr>Some general advice for patients</vt:lpstr>
      <vt:lpstr>Good advice for EVERYBODY</vt:lpstr>
      <vt:lpstr>General advice for patients</vt:lpstr>
      <vt:lpstr>Some important consumerism</vt:lpstr>
      <vt:lpstr>For more reading</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101:  What Your Transgender Students Need You to Know</dc:title>
  <dc:creator>Steven M. Brown</dc:creator>
  <cp:lastModifiedBy>owner</cp:lastModifiedBy>
  <cp:revision>113</cp:revision>
  <dcterms:created xsi:type="dcterms:W3CDTF">2010-09-12T01:52:46Z</dcterms:created>
  <dcterms:modified xsi:type="dcterms:W3CDTF">2014-04-11T12:24:04Z</dcterms:modified>
</cp:coreProperties>
</file>