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57" r:id="rId3"/>
    <p:sldId id="281" r:id="rId4"/>
    <p:sldId id="310" r:id="rId5"/>
    <p:sldId id="382" r:id="rId6"/>
    <p:sldId id="304" r:id="rId7"/>
    <p:sldId id="305" r:id="rId8"/>
    <p:sldId id="306" r:id="rId9"/>
    <p:sldId id="307" r:id="rId10"/>
    <p:sldId id="315" r:id="rId11"/>
    <p:sldId id="308" r:id="rId12"/>
    <p:sldId id="312" r:id="rId13"/>
    <p:sldId id="346" r:id="rId14"/>
    <p:sldId id="350" r:id="rId15"/>
    <p:sldId id="349" r:id="rId16"/>
    <p:sldId id="313" r:id="rId17"/>
    <p:sldId id="360" r:id="rId18"/>
    <p:sldId id="280" r:id="rId19"/>
    <p:sldId id="318" r:id="rId20"/>
    <p:sldId id="353" r:id="rId21"/>
    <p:sldId id="333" r:id="rId22"/>
    <p:sldId id="334" r:id="rId23"/>
    <p:sldId id="337" r:id="rId24"/>
    <p:sldId id="325" r:id="rId25"/>
    <p:sldId id="364" r:id="rId26"/>
    <p:sldId id="381" r:id="rId27"/>
    <p:sldId id="344" r:id="rId28"/>
    <p:sldId id="299" r:id="rId29"/>
    <p:sldId id="338" r:id="rId30"/>
    <p:sldId id="339" r:id="rId31"/>
    <p:sldId id="365" r:id="rId32"/>
    <p:sldId id="340" r:id="rId33"/>
    <p:sldId id="341" r:id="rId34"/>
    <p:sldId id="372" r:id="rId35"/>
    <p:sldId id="343" r:id="rId36"/>
    <p:sldId id="351" r:id="rId37"/>
    <p:sldId id="347" r:id="rId38"/>
    <p:sldId id="366" r:id="rId39"/>
    <p:sldId id="375" r:id="rId40"/>
    <p:sldId id="376" r:id="rId41"/>
    <p:sldId id="377" r:id="rId42"/>
    <p:sldId id="378" r:id="rId43"/>
    <p:sldId id="379" r:id="rId44"/>
    <p:sldId id="342" r:id="rId45"/>
    <p:sldId id="317" r:id="rId46"/>
    <p:sldId id="327" r:id="rId47"/>
    <p:sldId id="367" r:id="rId48"/>
    <p:sldId id="368" r:id="rId49"/>
    <p:sldId id="369" r:id="rId50"/>
    <p:sldId id="373" r:id="rId51"/>
    <p:sldId id="374" r:id="rId52"/>
    <p:sldId id="323" r:id="rId53"/>
    <p:sldId id="330" r:id="rId54"/>
    <p:sldId id="370" r:id="rId55"/>
    <p:sldId id="371" r:id="rId56"/>
    <p:sldId id="331" r:id="rId57"/>
    <p:sldId id="276" r:id="rId58"/>
    <p:sldId id="277" r:id="rId59"/>
    <p:sldId id="319" r:id="rId60"/>
    <p:sldId id="320" r:id="rId61"/>
    <p:sldId id="321" r:id="rId62"/>
    <p:sldId id="322" r:id="rId63"/>
    <p:sldId id="383" r:id="rId64"/>
    <p:sldId id="359" r:id="rId65"/>
    <p:sldId id="357" r:id="rId66"/>
    <p:sldId id="358" r:id="rId67"/>
    <p:sldId id="278" r:id="rId68"/>
    <p:sldId id="282" r:id="rId69"/>
    <p:sldId id="286" r:id="rId70"/>
    <p:sldId id="283" r:id="rId71"/>
    <p:sldId id="284" r:id="rId72"/>
    <p:sldId id="285" r:id="rId73"/>
    <p:sldId id="296" r:id="rId74"/>
    <p:sldId id="352" r:id="rId75"/>
    <p:sldId id="362" r:id="rId76"/>
    <p:sldId id="356" r:id="rId77"/>
    <p:sldId id="354" r:id="rId78"/>
    <p:sldId id="355" r:id="rId79"/>
    <p:sldId id="361" r:id="rId80"/>
    <p:sldId id="363"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8000"/>
    <a:srgbClr val="CCCCFF"/>
    <a:srgbClr val="99FF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5401" autoAdjust="0"/>
  </p:normalViewPr>
  <p:slideViewPr>
    <p:cSldViewPr snapToGrid="0">
      <p:cViewPr varScale="1">
        <p:scale>
          <a:sx n="86" d="100"/>
          <a:sy n="86" d="100"/>
        </p:scale>
        <p:origin x="2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C4AAE-7D51-4AF0-AE4E-9D61C78153D1}" type="datetimeFigureOut">
              <a:rPr lang="en-US" smtClean="0"/>
              <a:t>4/26/2016</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6BB63-982B-4B64-9214-651178937117}" type="slidenum">
              <a:rPr lang="en-US" smtClean="0"/>
              <a:t>‹N°›</a:t>
            </a:fld>
            <a:endParaRPr lang="en-US"/>
          </a:p>
        </p:txBody>
      </p:sp>
    </p:spTree>
    <p:extLst>
      <p:ext uri="{BB962C8B-B14F-4D97-AF65-F5344CB8AC3E}">
        <p14:creationId xmlns:p14="http://schemas.microsoft.com/office/powerpoint/2010/main" val="137953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Espace réservé de la date 3"/>
          <p:cNvSpPr>
            <a:spLocks noGrp="1"/>
          </p:cNvSpPr>
          <p:nvPr>
            <p:ph type="dt" sz="half" idx="10"/>
          </p:nvPr>
        </p:nvSpPr>
        <p:spPr/>
        <p:txBody>
          <a:bodyPr/>
          <a:lstStyle/>
          <a:p>
            <a:fld id="{2E3210B2-4C7B-49CF-9CAF-852087B004C7}" type="datetime1">
              <a:rPr lang="en-US" smtClean="0"/>
              <a:t>4/26/2016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3855CD8-F650-4656-8804-7E552F308368}" type="slidenum">
              <a:rPr lang="en-US" smtClean="0"/>
              <a:t>‹N°›</a:t>
            </a:fld>
            <a:endParaRPr lang="en-US"/>
          </a:p>
        </p:txBody>
      </p:sp>
    </p:spTree>
    <p:extLst>
      <p:ext uri="{BB962C8B-B14F-4D97-AF65-F5344CB8AC3E}">
        <p14:creationId xmlns:p14="http://schemas.microsoft.com/office/powerpoint/2010/main" val="327479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32ECE4C6-D22F-41BB-ADCB-61E22DC2101D}" type="datetime1">
              <a:rPr lang="en-US" smtClean="0"/>
              <a:t>4/26/2016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3855CD8-F650-4656-8804-7E552F308368}" type="slidenum">
              <a:rPr lang="en-US" smtClean="0"/>
              <a:t>‹N°›</a:t>
            </a:fld>
            <a:endParaRPr lang="en-US"/>
          </a:p>
        </p:txBody>
      </p:sp>
    </p:spTree>
    <p:extLst>
      <p:ext uri="{BB962C8B-B14F-4D97-AF65-F5344CB8AC3E}">
        <p14:creationId xmlns:p14="http://schemas.microsoft.com/office/powerpoint/2010/main" val="184660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733C29D6-632E-47BA-8B0B-2847601CD98D}" type="datetime1">
              <a:rPr lang="en-US" smtClean="0"/>
              <a:t>4/26/2016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3855CD8-F650-4656-8804-7E552F308368}" type="slidenum">
              <a:rPr lang="en-US" smtClean="0"/>
              <a:t>‹N°›</a:t>
            </a:fld>
            <a:endParaRPr lang="en-US"/>
          </a:p>
        </p:txBody>
      </p:sp>
    </p:spTree>
    <p:extLst>
      <p:ext uri="{BB962C8B-B14F-4D97-AF65-F5344CB8AC3E}">
        <p14:creationId xmlns:p14="http://schemas.microsoft.com/office/powerpoint/2010/main" val="196953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C726D148-AA80-4271-AEE8-6E4CA1F461FB}" type="datetime1">
              <a:rPr lang="en-US" smtClean="0"/>
              <a:t>4/26/2016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3855CD8-F650-4656-8804-7E552F308368}" type="slidenum">
              <a:rPr lang="en-US" smtClean="0"/>
              <a:t>‹N°›</a:t>
            </a:fld>
            <a:endParaRPr lang="en-US"/>
          </a:p>
        </p:txBody>
      </p:sp>
    </p:spTree>
    <p:extLst>
      <p:ext uri="{BB962C8B-B14F-4D97-AF65-F5344CB8AC3E}">
        <p14:creationId xmlns:p14="http://schemas.microsoft.com/office/powerpoint/2010/main" val="305713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5B968A8-6966-4617-BF39-1A54578806EE}" type="datetime1">
              <a:rPr lang="en-US" smtClean="0"/>
              <a:t>4/26/2016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3855CD8-F650-4656-8804-7E552F308368}" type="slidenum">
              <a:rPr lang="en-US" smtClean="0"/>
              <a:t>‹N°›</a:t>
            </a:fld>
            <a:endParaRPr lang="en-US"/>
          </a:p>
        </p:txBody>
      </p:sp>
    </p:spTree>
    <p:extLst>
      <p:ext uri="{BB962C8B-B14F-4D97-AF65-F5344CB8AC3E}">
        <p14:creationId xmlns:p14="http://schemas.microsoft.com/office/powerpoint/2010/main" val="341466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28A46669-0DA2-4090-9AE5-FA2A8FEE356D}" type="datetime1">
              <a:rPr lang="en-US" smtClean="0"/>
              <a:t>4/26/2016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A3855CD8-F650-4656-8804-7E552F308368}" type="slidenum">
              <a:rPr lang="en-US" smtClean="0"/>
              <a:t>‹N°›</a:t>
            </a:fld>
            <a:endParaRPr lang="en-US"/>
          </a:p>
        </p:txBody>
      </p:sp>
    </p:spTree>
    <p:extLst>
      <p:ext uri="{BB962C8B-B14F-4D97-AF65-F5344CB8AC3E}">
        <p14:creationId xmlns:p14="http://schemas.microsoft.com/office/powerpoint/2010/main" val="250646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E8AEE33F-7C4E-4B28-A62B-907AD103A1AD}" type="datetime1">
              <a:rPr lang="en-US" smtClean="0"/>
              <a:t>4/26/2016</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A3855CD8-F650-4656-8804-7E552F308368}" type="slidenum">
              <a:rPr lang="en-US" smtClean="0"/>
              <a:t>‹N°›</a:t>
            </a:fld>
            <a:endParaRPr lang="en-US"/>
          </a:p>
        </p:txBody>
      </p:sp>
    </p:spTree>
    <p:extLst>
      <p:ext uri="{BB962C8B-B14F-4D97-AF65-F5344CB8AC3E}">
        <p14:creationId xmlns:p14="http://schemas.microsoft.com/office/powerpoint/2010/main" val="213994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D5A66E75-7436-45F5-91F4-D0A8E55DFE07}" type="datetime1">
              <a:rPr lang="en-US" smtClean="0"/>
              <a:t>4/26/2016</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A3855CD8-F650-4656-8804-7E552F308368}" type="slidenum">
              <a:rPr lang="en-US" smtClean="0"/>
              <a:t>‹N°›</a:t>
            </a:fld>
            <a:endParaRPr lang="en-US"/>
          </a:p>
        </p:txBody>
      </p:sp>
    </p:spTree>
    <p:extLst>
      <p:ext uri="{BB962C8B-B14F-4D97-AF65-F5344CB8AC3E}">
        <p14:creationId xmlns:p14="http://schemas.microsoft.com/office/powerpoint/2010/main" val="167777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605578-5616-4CB8-87F5-E1873100397A}" type="datetime1">
              <a:rPr lang="en-US" smtClean="0"/>
              <a:t>4/26/2016</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A3855CD8-F650-4656-8804-7E552F308368}" type="slidenum">
              <a:rPr lang="en-US" smtClean="0"/>
              <a:t>‹N°›</a:t>
            </a:fld>
            <a:endParaRPr lang="en-US"/>
          </a:p>
        </p:txBody>
      </p:sp>
    </p:spTree>
    <p:extLst>
      <p:ext uri="{BB962C8B-B14F-4D97-AF65-F5344CB8AC3E}">
        <p14:creationId xmlns:p14="http://schemas.microsoft.com/office/powerpoint/2010/main" val="403200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D1021A8-1410-41FC-9371-BE2E8B68D7E4}" type="datetime1">
              <a:rPr lang="en-US" smtClean="0"/>
              <a:t>4/26/2016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A3855CD8-F650-4656-8804-7E552F308368}" type="slidenum">
              <a:rPr lang="en-US" smtClean="0"/>
              <a:t>‹N°›</a:t>
            </a:fld>
            <a:endParaRPr lang="en-US"/>
          </a:p>
        </p:txBody>
      </p:sp>
    </p:spTree>
    <p:extLst>
      <p:ext uri="{BB962C8B-B14F-4D97-AF65-F5344CB8AC3E}">
        <p14:creationId xmlns:p14="http://schemas.microsoft.com/office/powerpoint/2010/main" val="272730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CFFA0D7-D3B6-42ED-9BE1-D82F310F9C54}" type="datetime1">
              <a:rPr lang="en-US" smtClean="0"/>
              <a:t>4/26/2016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A3855CD8-F650-4656-8804-7E552F308368}" type="slidenum">
              <a:rPr lang="en-US" smtClean="0"/>
              <a:t>‹N°›</a:t>
            </a:fld>
            <a:endParaRPr lang="en-US"/>
          </a:p>
        </p:txBody>
      </p:sp>
    </p:spTree>
    <p:extLst>
      <p:ext uri="{BB962C8B-B14F-4D97-AF65-F5344CB8AC3E}">
        <p14:creationId xmlns:p14="http://schemas.microsoft.com/office/powerpoint/2010/main" val="382424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8C9F9-D31A-4197-93E3-579B88D0BF72}" type="datetime1">
              <a:rPr lang="en-US" smtClean="0"/>
              <a:t>4/26/2016</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55CD8-F650-4656-8804-7E552F308368}" type="slidenum">
              <a:rPr lang="en-US" smtClean="0"/>
              <a:t>‹N°›</a:t>
            </a:fld>
            <a:endParaRPr lang="en-US"/>
          </a:p>
        </p:txBody>
      </p:sp>
    </p:spTree>
    <p:extLst>
      <p:ext uri="{BB962C8B-B14F-4D97-AF65-F5344CB8AC3E}">
        <p14:creationId xmlns:p14="http://schemas.microsoft.com/office/powerpoint/2010/main" val="3535064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fr.wikipedia.org/wiki/Autriche" TargetMode="External"/><Relationship Id="rId3" Type="http://schemas.openxmlformats.org/officeDocument/2006/relationships/image" Target="../media/image2.jpg"/><Relationship Id="rId7" Type="http://schemas.openxmlformats.org/officeDocument/2006/relationships/hyperlink" Target="https://fr.wikipedia.org/wiki/Drag_queen"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fr.wikipedia.org/wiki/Chanteur" TargetMode="External"/><Relationship Id="rId11" Type="http://schemas.openxmlformats.org/officeDocument/2006/relationships/hyperlink" Target="https://m.facebook.com/story.php?story_fbid=1482948295342949&amp;id=100008833771357" TargetMode="External"/><Relationship Id="rId5" Type="http://schemas.openxmlformats.org/officeDocument/2006/relationships/image" Target="../media/image3.jpg"/><Relationship Id="rId10" Type="http://schemas.openxmlformats.org/officeDocument/2006/relationships/image" Target="../media/image4.jpg"/><Relationship Id="rId4" Type="http://schemas.openxmlformats.org/officeDocument/2006/relationships/hyperlink" Target="http://www.javatpoint.com/transgender-vs-transsexual" TargetMode="External"/><Relationship Id="rId9" Type="http://schemas.openxmlformats.org/officeDocument/2006/relationships/hyperlink" Target="https://fr.wikipedia.org/wiki/Conchita_Wurs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hyperlink" Target="http://zagria.blogspot.fr/2013/08/mario-martino-1938-usa.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ldh-toulon.net/lutte-contre-les-discriminations.html" TargetMode="External"/><Relationship Id="rId2" Type="http://schemas.openxmlformats.org/officeDocument/2006/relationships/hyperlink" Target="http://ldh-toulon.net/le-respect-de-la-vie-privee-et-la.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fr.wikipedia.org/wiki/Meurtre" TargetMode="External"/><Relationship Id="rId13" Type="http://schemas.openxmlformats.org/officeDocument/2006/relationships/hyperlink" Target="https://fr.wikipedia.org/wiki/Traitement_(m%C3%A9decine)" TargetMode="External"/><Relationship Id="rId3" Type="http://schemas.openxmlformats.org/officeDocument/2006/relationships/hyperlink" Target="https://fr.wikipedia.org/wiki/Transgend%C3%A9risme" TargetMode="External"/><Relationship Id="rId7" Type="http://schemas.openxmlformats.org/officeDocument/2006/relationships/hyperlink" Target="https://fr.wikipedia.org/wiki/Viol" TargetMode="External"/><Relationship Id="rId12" Type="http://schemas.openxmlformats.org/officeDocument/2006/relationships/hyperlink" Target="https://fr.wikipedia.org/wiki/Logement" TargetMode="External"/><Relationship Id="rId2" Type="http://schemas.openxmlformats.org/officeDocument/2006/relationships/hyperlink" Target="https://fr.wikipedia.org/wiki/Transsexualisme" TargetMode="External"/><Relationship Id="rId16" Type="http://schemas.openxmlformats.org/officeDocument/2006/relationships/hyperlink" Target="https://fr.wikipedia.org/wiki/%C3%89lectroconvulsivoth%C3%A9rapie" TargetMode="External"/><Relationship Id="rId1" Type="http://schemas.openxmlformats.org/officeDocument/2006/relationships/slideLayout" Target="../slideLayouts/slideLayout7.xml"/><Relationship Id="rId6" Type="http://schemas.openxmlformats.org/officeDocument/2006/relationships/hyperlink" Target="https://fr.wikipedia.org/wiki/Crime_de_haine" TargetMode="External"/><Relationship Id="rId11" Type="http://schemas.openxmlformats.org/officeDocument/2006/relationships/hyperlink" Target="https://fr.wikipedia.org/wiki/Discrimination_%C3%A0_l'embauche" TargetMode="External"/><Relationship Id="rId5" Type="http://schemas.openxmlformats.org/officeDocument/2006/relationships/hyperlink" Target="https://fr.wikipedia.org/wiki/Agression" TargetMode="External"/><Relationship Id="rId15" Type="http://schemas.openxmlformats.org/officeDocument/2006/relationships/hyperlink" Target="https://fr.wikipedia.org/wiki/Psychose" TargetMode="External"/><Relationship Id="rId10" Type="http://schemas.openxmlformats.org/officeDocument/2006/relationships/hyperlink" Target="https://fr.wikipedia.org/wiki/Tol%C3%A9rance" TargetMode="External"/><Relationship Id="rId4" Type="http://schemas.openxmlformats.org/officeDocument/2006/relationships/hyperlink" Target="https://fr.wikipedia.org/wiki/Identit%C3%A9_de_genre" TargetMode="External"/><Relationship Id="rId9" Type="http://schemas.openxmlformats.org/officeDocument/2006/relationships/hyperlink" Target="https://fr.wikipedia.org/wiki/Discrimination" TargetMode="External"/><Relationship Id="rId14" Type="http://schemas.openxmlformats.org/officeDocument/2006/relationships/hyperlink" Target="https://fr.wikipedia.org/wiki/Transphob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8" Type="http://schemas.openxmlformats.org/officeDocument/2006/relationships/hyperlink" Target="https://translate.googleusercontent.com/translate_c?depth=1&amp;hl=fr&amp;prev=search&amp;rurl=translate.google.fr&amp;sl=en&amp;u=https://en.wikipedia.org/wiki/Trans_woman&amp;usg=ALkJrhg7t3FoePEylZ8IOqA7sgtc-HdG9A" TargetMode="External"/><Relationship Id="rId3" Type="http://schemas.openxmlformats.org/officeDocument/2006/relationships/hyperlink" Target="http://rationalwiki.org/wiki/Transphobia" TargetMode="External"/><Relationship Id="rId7" Type="http://schemas.openxmlformats.org/officeDocument/2006/relationships/hyperlink" Target="https://translate.googleusercontent.com/translate_c?depth=1&amp;hl=fr&amp;prev=search&amp;rurl=translate.google.fr&amp;sl=en&amp;u=https://en.wikipedia.org/wiki/Lesbian_Organization_of_Toronto&amp;usg=ALkJrhh2XdbQjmvaUHDu2YotPynzwDqeUw" TargetMode="External"/><Relationship Id="rId2" Type="http://schemas.openxmlformats.org/officeDocument/2006/relationships/hyperlink" Target="http://rationalwiki.org/wiki/Radical_feminism" TargetMode="External"/><Relationship Id="rId1" Type="http://schemas.openxmlformats.org/officeDocument/2006/relationships/slideLayout" Target="../slideLayouts/slideLayout7.xml"/><Relationship Id="rId6" Type="http://schemas.openxmlformats.org/officeDocument/2006/relationships/hyperlink" Target="http://rationalwiki.org/wiki/No_true_Scotsman" TargetMode="External"/><Relationship Id="rId11" Type="http://schemas.openxmlformats.org/officeDocument/2006/relationships/hyperlink" Target="http://patriciapaquette.ca/la-transsexualite-demontre-la-vigueur-du-feminisme-le-feminisme-nest-pas-mort/" TargetMode="External"/><Relationship Id="rId5" Type="http://schemas.openxmlformats.org/officeDocument/2006/relationships/hyperlink" Target="http://rationalwiki.org/wiki/Feminism#The_third_wave:_clashes_of_values_.281980s.E2.80.93present.29" TargetMode="External"/><Relationship Id="rId10" Type="http://schemas.openxmlformats.org/officeDocument/2006/relationships/hyperlink" Target="http://rationalwiki.org/wiki/Trans-exclusionary_radical_feminism" TargetMode="External"/><Relationship Id="rId4" Type="http://schemas.openxmlformats.org/officeDocument/2006/relationships/hyperlink" Target="http://rationalwiki.org/wiki/Transmisogyny" TargetMode="External"/><Relationship Id="rId9" Type="http://schemas.openxmlformats.org/officeDocument/2006/relationships/hyperlink" Target="https://en.wikipedia.org/wiki/Feminist_views_on_transgender_and_transsexual_peopl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fr.wikipedia.org/wiki/2006" TargetMode="External"/><Relationship Id="rId13" Type="http://schemas.openxmlformats.org/officeDocument/2006/relationships/hyperlink" Target="https://fr.wikipedia.org/wiki/Identit%C3%A9_de_genre" TargetMode="External"/><Relationship Id="rId3" Type="http://schemas.openxmlformats.org/officeDocument/2006/relationships/hyperlink" Target="https://fr.wikipedia.org/wiki/Mexique" TargetMode="External"/><Relationship Id="rId7" Type="http://schemas.openxmlformats.org/officeDocument/2006/relationships/hyperlink" Target="https://fr.wikipedia.org/wiki/Portugal" TargetMode="External"/><Relationship Id="rId12" Type="http://schemas.openxmlformats.org/officeDocument/2006/relationships/hyperlink" Target="https://fr.wikipedia.org/wiki/Droit_d'asile" TargetMode="External"/><Relationship Id="rId17" Type="http://schemas.openxmlformats.org/officeDocument/2006/relationships/hyperlink" Target="https://fr.wikipedia.org/wiki/Prison" TargetMode="External"/><Relationship Id="rId2" Type="http://schemas.openxmlformats.org/officeDocument/2006/relationships/hyperlink" Target="https://fr.wikipedia.org/wiki/2000" TargetMode="External"/><Relationship Id="rId16" Type="http://schemas.openxmlformats.org/officeDocument/2006/relationships/hyperlink" Target="https://fr.wikipedia.org/wiki/Travailleur_du_sexe" TargetMode="External"/><Relationship Id="rId1" Type="http://schemas.openxmlformats.org/officeDocument/2006/relationships/slideLayout" Target="../slideLayouts/slideLayout7.xml"/><Relationship Id="rId6" Type="http://schemas.openxmlformats.org/officeDocument/2006/relationships/hyperlink" Target="https://fr.wikipedia.org/wiki/%C3%89tats-Unis" TargetMode="External"/><Relationship Id="rId11" Type="http://schemas.openxmlformats.org/officeDocument/2006/relationships/hyperlink" Target="https://fr.wikipedia.org/wiki/Guatemala" TargetMode="External"/><Relationship Id="rId5" Type="http://schemas.openxmlformats.org/officeDocument/2006/relationships/hyperlink" Target="https://fr.wikipedia.org/wiki/Amnesty_International" TargetMode="External"/><Relationship Id="rId15" Type="http://schemas.openxmlformats.org/officeDocument/2006/relationships/hyperlink" Target="https://fr.wikipedia.org/wiki/Vuln%C3%A9rabilit%C3%A9_sociale" TargetMode="External"/><Relationship Id="rId10" Type="http://schemas.openxmlformats.org/officeDocument/2006/relationships/hyperlink" Target="https://fr.wikipedia.org/wiki/2012" TargetMode="External"/><Relationship Id="rId4" Type="http://schemas.openxmlformats.org/officeDocument/2006/relationships/hyperlink" Target="https://fr.wikipedia.org/wiki/Venezuela" TargetMode="External"/><Relationship Id="rId9" Type="http://schemas.openxmlformats.org/officeDocument/2006/relationships/hyperlink" Target="https://fr.wikipedia.org/wiki/Danemark" TargetMode="External"/><Relationship Id="rId14" Type="http://schemas.openxmlformats.org/officeDocument/2006/relationships/hyperlink" Target="https://fr.wikipedia.org/wiki/Emploi"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leplus.nouvelobs.com/contribution/1466097-alan-leelah-combien-faudra-t-il-de-suicides-pour-que-les-trans-aient-enfin-des-droits.html" TargetMode="External"/><Relationship Id="rId2" Type="http://schemas.openxmlformats.org/officeDocument/2006/relationships/hyperlink" Target="http://www.madmoizelle.com/lettre-adieu-suicide-transgenre-310287" TargetMode="External"/><Relationship Id="rId1" Type="http://schemas.openxmlformats.org/officeDocument/2006/relationships/slideLayout" Target="../slideLayouts/slideLayout7.xml"/><Relationship Id="rId5" Type="http://schemas.openxmlformats.org/officeDocument/2006/relationships/hyperlink" Target="http://www.francetvinfo.fr/societe/on-ma-clairement-dit-que-le-probleme-cetait-que-j-etais-une-personne-trans_891931.html" TargetMode="Externa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www.francetvinfo.fr/societe/transsexualite-transidentite-un-tabou-francais_891103.html" TargetMode="Externa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atq1980.org/archives/articles/statistiques-sur-les-personnes-transsexuelle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arfcollectiffeministe.files.wordpress.com/2015/10/existrans_recto.pdf" TargetMode="External"/><Relationship Id="rId7" Type="http://schemas.openxmlformats.org/officeDocument/2006/relationships/hyperlink" Target="http://williamsinstitute.law.ucla.edu/" TargetMode="External"/><Relationship Id="rId2" Type="http://schemas.openxmlformats.org/officeDocument/2006/relationships/hyperlink" Target="http://www.atq1980.org/archives/articles/statistiques-sur-les-personnes-transsexuelles/" TargetMode="External"/><Relationship Id="rId1" Type="http://schemas.openxmlformats.org/officeDocument/2006/relationships/slideLayout" Target="../slideLayouts/slideLayout7.xml"/><Relationship Id="rId6" Type="http://schemas.openxmlformats.org/officeDocument/2006/relationships/hyperlink" Target="http://transrespect-transphobia.org/" TargetMode="External"/><Relationship Id="rId11" Type="http://schemas.openxmlformats.org/officeDocument/2006/relationships/image" Target="../media/image26.jpg"/><Relationship Id="rId5" Type="http://schemas.openxmlformats.org/officeDocument/2006/relationships/hyperlink" Target="http://endtransdiscrimination.org/" TargetMode="External"/><Relationship Id="rId10" Type="http://schemas.openxmlformats.org/officeDocument/2006/relationships/image" Target="../media/image25.jpg"/><Relationship Id="rId4" Type="http://schemas.openxmlformats.org/officeDocument/2006/relationships/hyperlink" Target="http://chrysalidelyon.free.fr/" TargetMode="External"/><Relationship Id="rId9"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hyperlink" Target="http://www.francetvinfo.fr/societe/transsexualite-transidentite-un-tabou-francais_891103.html" TargetMode="External"/><Relationship Id="rId2" Type="http://schemas.openxmlformats.org/officeDocument/2006/relationships/hyperlink" Target="http://www.has-sante.fr/portail/upload/docs/application/pdf/2009-12/rapport_transsexualisme.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facebook.com/chloetigrerouge?fref=t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lacsq.org/fileadmin/user_upload/microsites/homophobie2011/Ateliers/Atelier_16_Realites_Transgenre_transsexuelle.pdf" TargetMode="External"/><Relationship Id="rId2" Type="http://schemas.openxmlformats.org/officeDocument/2006/relationships/hyperlink" Target="http://ismh-isms.com/" TargetMode="External"/><Relationship Id="rId1" Type="http://schemas.openxmlformats.org/officeDocument/2006/relationships/slideLayout" Target="../slideLayouts/slideLayout7.xml"/><Relationship Id="rId4" Type="http://schemas.openxmlformats.org/officeDocument/2006/relationships/hyperlink" Target="http://www.transidentite.fr/fichiers/La%20transidentite,%20un%20cheminement%20personnel%20et%20socia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m.facebook.com/photo.php?fbid=1565988330387279&amp;id=100009283821784&amp;set=a.1409494996036614.1073741828.100009283821784"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hyperlink" Target="http://www.cairn.info/publications-de-Four%C3%A9-%20Lionel--79836.htm" TargetMode="External"/><Relationship Id="rId7" Type="http://schemas.openxmlformats.org/officeDocument/2006/relationships/hyperlink" Target="http://www.transidentite.fr/fichiers/La%20transidentite,%20un%20cheminement%20personnel%20et%20social.pdf" TargetMode="External"/><Relationship Id="rId2" Type="http://schemas.openxmlformats.org/officeDocument/2006/relationships/hyperlink" Target="http://www.cairn.info/publications-de-Poirier-Nicolas--2519.htm" TargetMode="External"/><Relationship Id="rId1" Type="http://schemas.openxmlformats.org/officeDocument/2006/relationships/slideLayout" Target="../slideLayouts/slideLayout7.xml"/><Relationship Id="rId6" Type="http://schemas.openxmlformats.org/officeDocument/2006/relationships/hyperlink" Target="http://www.lacsq.org/fileadmin/user_upload/microsites/homophobie2011/Ateliers/Atelier_16_Realites_Transgenre_transsexuelle.pdf" TargetMode="External"/><Relationship Id="rId5" Type="http://schemas.openxmlformats.org/officeDocument/2006/relationships/hyperlink" Target="http://ismh-isms.com/" TargetMode="External"/><Relationship Id="rId4" Type="http://schemas.openxmlformats.org/officeDocument/2006/relationships/hyperlink" Target="http://www.cairn.info/revue-le-philosophoire-2003-3-page-17.htm"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dsm5.or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fr.wikipedia.org/wiki/Sexe" TargetMode="External"/><Relationship Id="rId2" Type="http://schemas.openxmlformats.org/officeDocument/2006/relationships/hyperlink" Target="https://fr.wikipedia.org/wiki/Identit%C3%A9_de_genre" TargetMode="External"/><Relationship Id="rId1" Type="http://schemas.openxmlformats.org/officeDocument/2006/relationships/slideLayout" Target="../slideLayouts/slideLayout7.xml"/><Relationship Id="rId6" Type="http://schemas.openxmlformats.org/officeDocument/2006/relationships/hyperlink" Target="http://www.cnrtl.fr/definition/transsexuelle" TargetMode="External"/><Relationship Id="rId5" Type="http://schemas.openxmlformats.org/officeDocument/2006/relationships/hyperlink" Target="http://www.doctissimo.fr/html/sexualite/dossiers/transsexualite/4058-transsexualisme-definition.htm" TargetMode="External"/><Relationship Id="rId4" Type="http://schemas.openxmlformats.org/officeDocument/2006/relationships/hyperlink" Target="https://fr.wikipedia.org/wiki/Transsexualism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biosex.univ-paris1.fr/dossiers-thematiques/scientifiques-du-genre-3/" TargetMode="External"/><Relationship Id="rId2" Type="http://schemas.openxmlformats.org/officeDocument/2006/relationships/hyperlink" Target="http://syndromedebenjamin.free.fr/medical/protocoles/protocole_cordier.htm" TargetMode="External"/><Relationship Id="rId1" Type="http://schemas.openxmlformats.org/officeDocument/2006/relationships/slideLayout" Target="../slideLayouts/slideLayout7.xml"/><Relationship Id="rId4" Type="http://schemas.openxmlformats.org/officeDocument/2006/relationships/hyperlink" Target="https://books.google.fr/books?id=XKcTAQAAMAAJ&amp;redir_esc=y"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www.psychologie-sociale.com/index.php?option=com_content&amp;task=view&amp;id=101&amp;Itemid=1"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www.porcupinehu.on.ca/Schools/French/Ressources/documents/SH-Gender_Identity_Sexual_Orientation_Presentation-FR.pdf" TargetMode="External"/><Relationship Id="rId3" Type="http://schemas.openxmlformats.org/officeDocument/2006/relationships/hyperlink" Target="http://raymond.rodriguez1.free.fr/Textes/es32.htm" TargetMode="External"/><Relationship Id="rId7" Type="http://schemas.openxmlformats.org/officeDocument/2006/relationships/hyperlink" Target="https://en.wikipedia.org/wiki/M%C4%81h%C5%AB" TargetMode="External"/><Relationship Id="rId2" Type="http://schemas.openxmlformats.org/officeDocument/2006/relationships/hyperlink" Target="http://commons.wikimedia.org/wiki/File:Paul_Gauguin_-_Le_Sorcier_d'Hiva_Oa.jpg" TargetMode="External"/><Relationship Id="rId1" Type="http://schemas.openxmlformats.org/officeDocument/2006/relationships/slideLayout" Target="../slideLayouts/slideLayout7.xml"/><Relationship Id="rId6" Type="http://schemas.openxmlformats.org/officeDocument/2006/relationships/hyperlink" Target="https://fr.wikipedia.org/wiki/Hijra_(Inde)" TargetMode="External"/><Relationship Id="rId5" Type="http://schemas.openxmlformats.org/officeDocument/2006/relationships/hyperlink" Target="http://raymond.rodriguez1.free.fr/Documents/Organisme-A/Sexualite/mahu.jpg" TargetMode="Externa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s://fr.wikipedia.org/wiki/Rose_Bertin" TargetMode="External"/><Relationship Id="rId13" Type="http://schemas.openxmlformats.org/officeDocument/2006/relationships/hyperlink" Target="https://fr.wikipedia.org/wiki/Guerre_d'ind%C3%A9pendance_des_%C3%89tats-Unis" TargetMode="External"/><Relationship Id="rId3" Type="http://schemas.openxmlformats.org/officeDocument/2006/relationships/hyperlink" Target="https://fr.wikipedia.org/wiki/Militaire" TargetMode="External"/><Relationship Id="rId7" Type="http://schemas.openxmlformats.org/officeDocument/2006/relationships/hyperlink" Target="https://fr.wikipedia.org/wiki/1777" TargetMode="External"/><Relationship Id="rId12" Type="http://schemas.openxmlformats.org/officeDocument/2006/relationships/hyperlink" Target="https://fr.wikipedia.org/wiki/Novembre_1777" TargetMode="External"/><Relationship Id="rId2" Type="http://schemas.openxmlformats.org/officeDocument/2006/relationships/hyperlink" Target="https://fr.wikipedia.org/wiki/Charles_de_Beaumont,_chevalier_d'%C3%89on" TargetMode="External"/><Relationship Id="rId1" Type="http://schemas.openxmlformats.org/officeDocument/2006/relationships/slideLayout" Target="../slideLayouts/slideLayout7.xml"/><Relationship Id="rId6" Type="http://schemas.openxmlformats.org/officeDocument/2006/relationships/hyperlink" Target="https://fr.wikipedia.org/wiki/Ao%C3%BBt_1777" TargetMode="External"/><Relationship Id="rId11" Type="http://schemas.openxmlformats.org/officeDocument/2006/relationships/hyperlink" Target="https://fr.wikipedia.org/wiki/23_novembre" TargetMode="External"/><Relationship Id="rId5" Type="http://schemas.openxmlformats.org/officeDocument/2006/relationships/hyperlink" Target="https://fr.wikipedia.org/wiki/27_ao%C3%BBt" TargetMode="External"/><Relationship Id="rId10" Type="http://schemas.openxmlformats.org/officeDocument/2006/relationships/hyperlink" Target="https://fr.wikipedia.org/wiki/Corset" TargetMode="External"/><Relationship Id="rId4" Type="http://schemas.openxmlformats.org/officeDocument/2006/relationships/hyperlink" Target="https://fr.wikipedia.org/wiki/Diplomatie" TargetMode="External"/><Relationship Id="rId9" Type="http://schemas.openxmlformats.org/officeDocument/2006/relationships/hyperlink" Target="https://fr.wikipedia.org/wiki/Marie-Antoinette_d'Autriche" TargetMode="External"/><Relationship Id="rId14" Type="http://schemas.openxmlformats.org/officeDocument/2006/relationships/hyperlink" Target="https://fr.wikipedia.org/wiki/1785"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hyperlink" Target="http://spooksrus.tripod.com/circle/tranhist-timeline.html" TargetMode="Externa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4.xml.rels><?xml version="1.0" encoding="UTF-8" standalone="yes"?>
<Relationships xmlns="http://schemas.openxmlformats.org/package/2006/relationships"><Relationship Id="rId8" Type="http://schemas.openxmlformats.org/officeDocument/2006/relationships/hyperlink" Target="http://www.splcenter.org/conversion-therapy" TargetMode="External"/><Relationship Id="rId3" Type="http://schemas.openxmlformats.org/officeDocument/2006/relationships/hyperlink" Target="https://petitions.whitehouse.gov/response/response-your-petition-conversion-therapy" TargetMode="External"/><Relationship Id="rId7" Type="http://schemas.openxmlformats.org/officeDocument/2006/relationships/hyperlink" Target="http://www.huffingtonpost.fr/2012/10/01/californie-interdit-therapies-conversion-jeunes-homosexuels_n_1930369.html" TargetMode="External"/><Relationship Id="rId2" Type="http://schemas.openxmlformats.org/officeDocument/2006/relationships/hyperlink" Target="http://www.huffingtonpost.fr/2014/06/06/parti-republicain-texas-therapie-couvertir-homosexuels_n_5460251.html" TargetMode="External"/><Relationship Id="rId1" Type="http://schemas.openxmlformats.org/officeDocument/2006/relationships/slideLayout" Target="../slideLayouts/slideLayout7.xml"/><Relationship Id="rId6" Type="http://schemas.openxmlformats.org/officeDocument/2006/relationships/hyperlink" Target="http://www.hrc.org/resources/entry/the-lies-and-dangers-of-reparative-therapy" TargetMode="External"/><Relationship Id="rId11" Type="http://schemas.openxmlformats.org/officeDocument/2006/relationships/hyperlink" Target="http://www.huffingtonpost.fr/2015/04/09/obama-therapies-conversion-homosexuels_n_7031104.html" TargetMode="External"/><Relationship Id="rId5" Type="http://schemas.openxmlformats.org/officeDocument/2006/relationships/hyperlink" Target="http://www.huffingtonpost.com/2015/04/08/obama-lgbt-conversion-therapy_n_7029648.html" TargetMode="External"/><Relationship Id="rId10" Type="http://schemas.openxmlformats.org/officeDocument/2006/relationships/hyperlink" Target="http://www.huffingtonpost.fr/marine-le-breton/" TargetMode="External"/><Relationship Id="rId4" Type="http://schemas.openxmlformats.org/officeDocument/2006/relationships/hyperlink" Target="http://fr.wikipedia.org/wiki/Queer" TargetMode="External"/><Relationship Id="rId9" Type="http://schemas.openxmlformats.org/officeDocument/2006/relationships/hyperlink" Target="https://fr.wikipedia.org/wiki/Leelah_Alcorn"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fr.wikipedia.org/wiki/Genre_(sciences_sociales)" TargetMode="External"/><Relationship Id="rId2" Type="http://schemas.openxmlformats.org/officeDocument/2006/relationships/hyperlink" Target="https://fr.wikipedia.org/wiki/Sexe" TargetMode="External"/><Relationship Id="rId1" Type="http://schemas.openxmlformats.org/officeDocument/2006/relationships/slideLayout" Target="../slideLayouts/slideLayout7.xml"/><Relationship Id="rId6" Type="http://schemas.openxmlformats.org/officeDocument/2006/relationships/hyperlink" Target="https://en.wikipedia.org/wiki/Robert_Stoller" TargetMode="External"/><Relationship Id="rId5" Type="http://schemas.openxmlformats.org/officeDocument/2006/relationships/hyperlink" Target="http://www.cartels-constituants.fr/medias/documents/6532.pdf" TargetMode="External"/><Relationship Id="rId4" Type="http://schemas.openxmlformats.org/officeDocument/2006/relationships/hyperlink" Target="https://fr.wikipedia.org/wiki/Robert_Stoller"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www.aihus.fr/prod/data/publications/transexualisme/cheron52.pdf"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www.urbandico.com/definition/ladyboy/" TargetMode="External"/><Relationship Id="rId3" Type="http://schemas.openxmlformats.org/officeDocument/2006/relationships/hyperlink" Target="https://translate.googleusercontent.com/translate_c?depth=1&amp;hl=fr&amp;prev=search&amp;rurl=translate.google.fr&amp;sl=it&amp;u=https://it.wikipedia.org/wiki/BDSM&amp;usg=ALkJrhj20JeXHAjdXnrFFcFbObPzB5M-4g" TargetMode="External"/><Relationship Id="rId7" Type="http://schemas.openxmlformats.org/officeDocument/2006/relationships/hyperlink" Target="https://en.wikipedia.org/wiki/Kathoey" TargetMode="External"/><Relationship Id="rId2" Type="http://schemas.openxmlformats.org/officeDocument/2006/relationships/hyperlink" Target="https://translate.googleusercontent.com/translate_c?depth=1&amp;hl=fr&amp;prev=search&amp;rurl=translate.google.fr&amp;sl=it&amp;u=https://it.wikipedia.org/wiki/Femminilizzazione_(BDSM)&amp;usg=ALkJrhgSLbw09Bub4QC-I3H2roB0qTsZ7A" TargetMode="External"/><Relationship Id="rId1" Type="http://schemas.openxmlformats.org/officeDocument/2006/relationships/slideLayout" Target="../slideLayouts/slideLayout7.xml"/><Relationship Id="rId6" Type="http://schemas.openxmlformats.org/officeDocument/2006/relationships/hyperlink" Target="https://it.wikipedia.org/wiki/Petticoating" TargetMode="External"/><Relationship Id="rId5" Type="http://schemas.openxmlformats.org/officeDocument/2006/relationships/hyperlink" Target="https://translate.googleusercontent.com/translate_c?depth=1&amp;hl=fr&amp;prev=search&amp;rurl=translate.google.fr&amp;sl=it&amp;u=https://it.wikipedia.org/wiki/Feticismo_di_travestimento&amp;usg=ALkJrhgM4Hp5aZ8iFKwox_FIrljqzRbweA" TargetMode="External"/><Relationship Id="rId4" Type="http://schemas.openxmlformats.org/officeDocument/2006/relationships/hyperlink" Target="https://translate.googleusercontent.com/translate_c?depth=1&amp;hl=fr&amp;prev=search&amp;rurl=translate.google.fr&amp;sl=it&amp;u=https://it.wikipedia.org/wiki/Epoca_vittoriana&amp;usg=ALkJrhiakJLq9riFslI2fzWjnxEH8a0GHg" TargetMode="External"/><Relationship Id="rId9" Type="http://schemas.openxmlformats.org/officeDocument/2006/relationships/hyperlink" Target="https://fr.wikipedia.org/wiki/Travestissement#Le_point_de_vue_psychanalytique_classique"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www.cartels-constituants.fr/medias/documents/6532.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4.jpg"/><Relationship Id="rId7" Type="http://schemas.openxmlformats.org/officeDocument/2006/relationships/hyperlink" Target="http://www.forcedcrossdresserfantaisies.com/" TargetMode="External"/><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hyperlink" Target="https://fr.wiktionary.org/wiki/sexuel" TargetMode="External"/><Relationship Id="rId7" Type="http://schemas.openxmlformats.org/officeDocument/2006/relationships/hyperlink" Target="https://fr.wiktionary.org/wiki/plaisir" TargetMode="External"/><Relationship Id="rId12" Type="http://schemas.openxmlformats.org/officeDocument/2006/relationships/hyperlink" Target="https://lockedinlace.com/" TargetMode="External"/><Relationship Id="rId2" Type="http://schemas.openxmlformats.org/officeDocument/2006/relationships/hyperlink" Target="https://fr.wiktionary.org/wiki/pratique" TargetMode="External"/><Relationship Id="rId1" Type="http://schemas.openxmlformats.org/officeDocument/2006/relationships/slideLayout" Target="../slideLayouts/slideLayout7.xml"/><Relationship Id="rId6" Type="http://schemas.openxmlformats.org/officeDocument/2006/relationships/hyperlink" Target="https://fr.wiktionary.org/wiki/humiliation" TargetMode="External"/><Relationship Id="rId11" Type="http://schemas.openxmlformats.org/officeDocument/2006/relationships/image" Target="../media/image42.jpg"/><Relationship Id="rId5" Type="http://schemas.openxmlformats.org/officeDocument/2006/relationships/hyperlink" Target="https://fr.wiktionary.org/wiki/domination" TargetMode="External"/><Relationship Id="rId10" Type="http://schemas.openxmlformats.org/officeDocument/2006/relationships/image" Target="../media/image41.jpg"/><Relationship Id="rId4" Type="http://schemas.openxmlformats.org/officeDocument/2006/relationships/hyperlink" Target="https://fr.wiktionary.org/wiki/douleur" TargetMode="External"/><Relationship Id="rId9" Type="http://schemas.openxmlformats.org/officeDocument/2006/relationships/image" Target="../media/image40.jpg"/></Relationships>
</file>

<file path=ppt/slides/_rels/slide52.xml.rels><?xml version="1.0" encoding="UTF-8" standalone="yes"?>
<Relationships xmlns="http://schemas.openxmlformats.org/package/2006/relationships"><Relationship Id="rId2" Type="http://schemas.openxmlformats.org/officeDocument/2006/relationships/hyperlink" Target="https://fr.wikipedia.org/wiki/Germaine_Guex"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jpg"/></Relationships>
</file>

<file path=ppt/slides/_rels/slide54.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11" Type="http://schemas.openxmlformats.org/officeDocument/2006/relationships/image" Target="../media/image56.jpg"/><Relationship Id="rId5" Type="http://schemas.openxmlformats.org/officeDocument/2006/relationships/image" Target="../media/image50.jpg"/><Relationship Id="rId10" Type="http://schemas.openxmlformats.org/officeDocument/2006/relationships/image" Target="../media/image55.jpg"/><Relationship Id="rId4" Type="http://schemas.openxmlformats.org/officeDocument/2006/relationships/image" Target="../media/image49.jpg"/><Relationship Id="rId9" Type="http://schemas.openxmlformats.org/officeDocument/2006/relationships/image" Target="../media/image54.jpg"/></Relationships>
</file>

<file path=ppt/slides/_rels/slide55.xml.rels><?xml version="1.0" encoding="UTF-8" standalone="yes"?>
<Relationships xmlns="http://schemas.openxmlformats.org/package/2006/relationships"><Relationship Id="rId8" Type="http://schemas.openxmlformats.org/officeDocument/2006/relationships/image" Target="../media/image62.jpg"/><Relationship Id="rId13" Type="http://schemas.openxmlformats.org/officeDocument/2006/relationships/image" Target="../media/image66.jpg"/><Relationship Id="rId3" Type="http://schemas.openxmlformats.org/officeDocument/2006/relationships/image" Target="../media/image58.jpg"/><Relationship Id="rId7" Type="http://schemas.openxmlformats.org/officeDocument/2006/relationships/image" Target="../media/image61.jpg"/><Relationship Id="rId12" Type="http://schemas.openxmlformats.org/officeDocument/2006/relationships/hyperlink" Target="http://www.forumpsg.com/index.php?/topic/1673-tattoo-oeuvre-dart/page-22" TargetMode="External"/><Relationship Id="rId2" Type="http://schemas.openxmlformats.org/officeDocument/2006/relationships/image" Target="../media/image57.jpg"/><Relationship Id="rId1" Type="http://schemas.openxmlformats.org/officeDocument/2006/relationships/slideLayout" Target="../slideLayouts/slideLayout7.xml"/><Relationship Id="rId6" Type="http://schemas.openxmlformats.org/officeDocument/2006/relationships/image" Target="../media/image60.jpg"/><Relationship Id="rId11" Type="http://schemas.openxmlformats.org/officeDocument/2006/relationships/image" Target="../media/image65.jpg"/><Relationship Id="rId5" Type="http://schemas.openxmlformats.org/officeDocument/2006/relationships/image" Target="../media/image59.jpg"/><Relationship Id="rId15" Type="http://schemas.openxmlformats.org/officeDocument/2006/relationships/image" Target="../media/image68.jpg"/><Relationship Id="rId10" Type="http://schemas.openxmlformats.org/officeDocument/2006/relationships/image" Target="../media/image64.jpg"/><Relationship Id="rId4" Type="http://schemas.openxmlformats.org/officeDocument/2006/relationships/hyperlink" Target="http://www.gibertjoseph.com/mauvais-genre-450058.html" TargetMode="External"/><Relationship Id="rId9" Type="http://schemas.openxmlformats.org/officeDocument/2006/relationships/image" Target="../media/image63.jpg"/><Relationship Id="rId14" Type="http://schemas.openxmlformats.org/officeDocument/2006/relationships/image" Target="../media/image67.jpg"/></Relationships>
</file>

<file path=ppt/slides/_rels/slide56.xml.rels><?xml version="1.0" encoding="UTF-8" standalone="yes"?>
<Relationships xmlns="http://schemas.openxmlformats.org/package/2006/relationships"><Relationship Id="rId2" Type="http://schemas.openxmlformats.org/officeDocument/2006/relationships/hyperlink" Target="http://www.cartels-constituants.fr/medias/documents/6532.pdf"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hyperlink" Target="https://en.wikipedia.org/wiki/Estradiol" TargetMode="External"/><Relationship Id="rId3" Type="http://schemas.openxmlformats.org/officeDocument/2006/relationships/hyperlink" Target="https://www.jstor.org/stable/3980720" TargetMode="External"/><Relationship Id="rId7" Type="http://schemas.openxmlformats.org/officeDocument/2006/relationships/hyperlink" Target="https://en.wikipedia.org/wiki/Testosterone" TargetMode="External"/><Relationship Id="rId2" Type="http://schemas.openxmlformats.org/officeDocument/2006/relationships/hyperlink" Target="https://en.wikipedia.org/wiki/JSTOR" TargetMode="External"/><Relationship Id="rId1" Type="http://schemas.openxmlformats.org/officeDocument/2006/relationships/slideLayout" Target="../slideLayouts/slideLayout7.xml"/><Relationship Id="rId6" Type="http://schemas.openxmlformats.org/officeDocument/2006/relationships/hyperlink" Target="https://en.wikipedia.org/wiki/Sex_hormones" TargetMode="External"/><Relationship Id="rId5" Type="http://schemas.openxmlformats.org/officeDocument/2006/relationships/hyperlink" Target="https://en.wikipedia.org/wiki/Bruce_Bagemihl" TargetMode="External"/><Relationship Id="rId4" Type="http://schemas.openxmlformats.org/officeDocument/2006/relationships/hyperlink" Target="https://www.newscientist.com/article/dn3008-homosexuality-is-biological-suggests-gay-sheep-study/" TargetMode="External"/><Relationship Id="rId9" Type="http://schemas.openxmlformats.org/officeDocument/2006/relationships/hyperlink" Target="https://en.wikipedia.org/wiki/Homosexual_behavior_in_animals"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dw-world.de/dw/article/0,1564,1484083,00.html" TargetMode="External"/><Relationship Id="rId13" Type="http://schemas.openxmlformats.org/officeDocument/2006/relationships/hyperlink" Target="https://en.wikipedia.org/wiki/Endocrinological" TargetMode="External"/><Relationship Id="rId3" Type="http://schemas.openxmlformats.org/officeDocument/2006/relationships/hyperlink" Target="https://en.wikipedia.org/wiki/Against_Nature?" TargetMode="External"/><Relationship Id="rId7" Type="http://schemas.openxmlformats.org/officeDocument/2006/relationships/hyperlink" Target="https://en.wikipedia.org/wiki/Thierry_Lod%C3%A9" TargetMode="External"/><Relationship Id="rId12" Type="http://schemas.openxmlformats.org/officeDocument/2006/relationships/hyperlink" Target="https://en.wikipedia.org/wiki/Sex_hormones" TargetMode="External"/><Relationship Id="rId17" Type="http://schemas.openxmlformats.org/officeDocument/2006/relationships/hyperlink" Target="https://en.wikipedia.org/wiki/Estradiol" TargetMode="External"/><Relationship Id="rId2" Type="http://schemas.openxmlformats.org/officeDocument/2006/relationships/hyperlink" Target="https://en.wikipedia.org/wiki/Observer-expectancy_effect" TargetMode="External"/><Relationship Id="rId16" Type="http://schemas.openxmlformats.org/officeDocument/2006/relationships/hyperlink" Target="https://en.wikipedia.org/wiki/Testosterone" TargetMode="External"/><Relationship Id="rId1" Type="http://schemas.openxmlformats.org/officeDocument/2006/relationships/slideLayout" Target="../slideLayouts/slideLayout7.xml"/><Relationship Id="rId6" Type="http://schemas.openxmlformats.org/officeDocument/2006/relationships/hyperlink" Target="https://en.wikipedia.org/wiki/Joan_Roughgarden" TargetMode="External"/><Relationship Id="rId11" Type="http://schemas.openxmlformats.org/officeDocument/2006/relationships/hyperlink" Target="https://en.wikipedia.org/wiki/Endocrinology" TargetMode="External"/><Relationship Id="rId5" Type="http://schemas.openxmlformats.org/officeDocument/2006/relationships/hyperlink" Target="https://en.wikipedia.org/wiki/Prison_sexuality" TargetMode="External"/><Relationship Id="rId15" Type="http://schemas.openxmlformats.org/officeDocument/2006/relationships/hyperlink" Target="https://en.wikipedia.org/wiki/Ring-billed_gulls" TargetMode="External"/><Relationship Id="rId10" Type="http://schemas.openxmlformats.org/officeDocument/2006/relationships/hyperlink" Target="http://endo.endojournals.org/cgi/reprint/145/2/478" TargetMode="External"/><Relationship Id="rId4" Type="http://schemas.openxmlformats.org/officeDocument/2006/relationships/hyperlink" Target="https://en.wikipedia.org/wiki/Hermaphrodite" TargetMode="External"/><Relationship Id="rId9" Type="http://schemas.openxmlformats.org/officeDocument/2006/relationships/hyperlink" Target="http://www.cbc.ca/world/story/2009/06/05/gay-penguins-adopt005.html" TargetMode="External"/><Relationship Id="rId14" Type="http://schemas.openxmlformats.org/officeDocument/2006/relationships/hyperlink" Target="https://en.wikipedia.org/wiki/Western_gull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s://en.wikipedia.org/wiki/Drosophila" TargetMode="External"/><Relationship Id="rId13" Type="http://schemas.openxmlformats.org/officeDocument/2006/relationships/hyperlink" Target="http://www.nature.com/nature/journal/vaop/ncurrent/full/nature09822.html" TargetMode="External"/><Relationship Id="rId3" Type="http://schemas.openxmlformats.org/officeDocument/2006/relationships/hyperlink" Target="https://en.wikipedia.org/wiki/Estrogen" TargetMode="External"/><Relationship Id="rId7" Type="http://schemas.openxmlformats.org/officeDocument/2006/relationships/hyperlink" Target="https://en.wikipedia.org/wiki/Homosexual_behavior_in_animals" TargetMode="External"/><Relationship Id="rId12" Type="http://schemas.openxmlformats.org/officeDocument/2006/relationships/hyperlink" Target="http://www.bbc.co.uk/news/health-12825688" TargetMode="External"/><Relationship Id="rId2" Type="http://schemas.openxmlformats.org/officeDocument/2006/relationships/hyperlink" Target="http://www.wikigenes.org/e/gene/e/945842.html" TargetMode="External"/><Relationship Id="rId1" Type="http://schemas.openxmlformats.org/officeDocument/2006/relationships/slideLayout" Target="../slideLayouts/slideLayout7.xml"/><Relationship Id="rId6" Type="http://schemas.openxmlformats.org/officeDocument/2006/relationships/hyperlink" Target="https://en.wikipedia.org/wiki/BioMed_Central" TargetMode="External"/><Relationship Id="rId11" Type="http://schemas.openxmlformats.org/officeDocument/2006/relationships/hyperlink" Target="https://en.wikipedia.org/wiki/Serotonin" TargetMode="External"/><Relationship Id="rId5" Type="http://schemas.openxmlformats.org/officeDocument/2006/relationships/hyperlink" Target="https://en.wikipedia.org/wiki/Korea_Advanced_Institute_of_Science_and_Technology" TargetMode="External"/><Relationship Id="rId10" Type="http://schemas.openxmlformats.org/officeDocument/2006/relationships/hyperlink" Target="http://www.biomedcentral.com/1471-2156/11/62" TargetMode="External"/><Relationship Id="rId4" Type="http://schemas.openxmlformats.org/officeDocument/2006/relationships/hyperlink" Target="https://en.wikipedia.org/wiki/Knockout_mouse" TargetMode="External"/><Relationship Id="rId9" Type="http://schemas.openxmlformats.org/officeDocument/2006/relationships/hyperlink" Target="http://www.telegraph.co.uk/science/science-news/7877774/Female-mice-can-be-turned-lesbian-by-deleting-gene.html" TargetMode="External"/><Relationship Id="rId14" Type="http://schemas.openxmlformats.org/officeDocument/2006/relationships/hyperlink" Target="http://go.galegroup.com/ps/i.do?id=GALE|A275489098&amp;v=2.1&amp;u=scha51546&amp;it=r&amp;p=AONE&amp;sw=w"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hyperlink" Target="https://fr.wikipedia.org/wiki/Euro" TargetMode="External"/><Relationship Id="rId7" Type="http://schemas.openxmlformats.org/officeDocument/2006/relationships/image" Target="../media/image72.jpeg"/><Relationship Id="rId2" Type="http://schemas.openxmlformats.org/officeDocument/2006/relationships/hyperlink" Target="https://fr.wikipedia.org/wiki/France" TargetMode="Externa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6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4.xml.rels><?xml version="1.0" encoding="UTF-8" standalone="yes"?>
<Relationships xmlns="http://schemas.openxmlformats.org/package/2006/relationships"><Relationship Id="rId3" Type="http://schemas.openxmlformats.org/officeDocument/2006/relationships/hyperlink" Target="https://www.stumptuous.com/transhealth_site/brown_hrt_for_tg_2005.ppt" TargetMode="External"/><Relationship Id="rId2" Type="http://schemas.openxmlformats.org/officeDocument/2006/relationships/hyperlink" Target="http://forum.doctissimo.fr/medicaments/traitement-hormonal-substitutif-THS/androcur-depression-sujet_140612_1.htm"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http://mobile.lemonde.fr/sante/article/2015/11/06/feu-vert-pour-les-greffes-d-uterus-en-france_4804854_1651302.html"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ottlab.mgh.harvard.edu/?page_id=476" TargetMode="External"/><Relationship Id="rId2" Type="http://schemas.openxmlformats.org/officeDocument/2006/relationships/image" Target="../media/image76.jpg"/><Relationship Id="rId1" Type="http://schemas.openxmlformats.org/officeDocument/2006/relationships/slideLayout" Target="../slideLayouts/slideLayout7.xml"/><Relationship Id="rId6" Type="http://schemas.openxmlformats.org/officeDocument/2006/relationships/hyperlink" Target="http://www.slate.fr/story/115685/coeur-humain-quasi-transplantable-cellules-souches" TargetMode="External"/><Relationship Id="rId5" Type="http://schemas.openxmlformats.org/officeDocument/2006/relationships/hyperlink" Target="http://www.popsci.com/scientists-grow-transplantable-hearts-with-stem-cells" TargetMode="External"/><Relationship Id="rId4" Type="http://schemas.openxmlformats.org/officeDocument/2006/relationships/hyperlink" Target="https://fr.wikipedia.org/wiki/Antig%C3%A8ne_HLA"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fr.wikipedia.org/wiki/Animal" TargetMode="External"/><Relationship Id="rId13" Type="http://schemas.openxmlformats.org/officeDocument/2006/relationships/hyperlink" Target="https://fr.wikipedia.org/wiki/Cerveau" TargetMode="External"/><Relationship Id="rId18" Type="http://schemas.openxmlformats.org/officeDocument/2006/relationships/hyperlink" Target="https://fr.wikipedia.org/wiki/Dauphin" TargetMode="External"/><Relationship Id="rId26" Type="http://schemas.openxmlformats.org/officeDocument/2006/relationships/hyperlink" Target="https://fr.wikipedia.org/wiki/%C3%89jaculation" TargetMode="External"/><Relationship Id="rId3" Type="http://schemas.openxmlformats.org/officeDocument/2006/relationships/hyperlink" Target="https://fr.wikipedia.org/wiki/M%C3%A2le_(biologie)" TargetMode="External"/><Relationship Id="rId21" Type="http://schemas.openxmlformats.org/officeDocument/2006/relationships/hyperlink" Target="https://fr.wikipedia.org/wiki/Olfaction" TargetMode="External"/><Relationship Id="rId7" Type="http://schemas.openxmlformats.org/officeDocument/2006/relationships/hyperlink" Target="https://fr.wikipedia.org/wiki/Esp%C3%A8ce" TargetMode="External"/><Relationship Id="rId12" Type="http://schemas.openxmlformats.org/officeDocument/2006/relationships/hyperlink" Target="https://fr.wikipedia.org/wiki/Comportement" TargetMode="External"/><Relationship Id="rId17" Type="http://schemas.openxmlformats.org/officeDocument/2006/relationships/hyperlink" Target="https://fr.wikipedia.org/wiki/Orang-outan" TargetMode="External"/><Relationship Id="rId25" Type="http://schemas.openxmlformats.org/officeDocument/2006/relationships/hyperlink" Target="https://fr.wikipedia.org/wiki/%C3%89rection" TargetMode="External"/><Relationship Id="rId2" Type="http://schemas.openxmlformats.org/officeDocument/2006/relationships/hyperlink" Target="https://fr.wikipedia.org/wiki/Gam%C3%A8te" TargetMode="External"/><Relationship Id="rId16" Type="http://schemas.openxmlformats.org/officeDocument/2006/relationships/hyperlink" Target="https://fr.wikipedia.org/wiki/Bonobo" TargetMode="External"/><Relationship Id="rId20" Type="http://schemas.openxmlformats.org/officeDocument/2006/relationships/hyperlink" Target="https://fr.wikipedia.org/wiki/Copulation" TargetMode="External"/><Relationship Id="rId29" Type="http://schemas.openxmlformats.org/officeDocument/2006/relationships/hyperlink" Target="https://fr.wikipedia.org/wiki/Clitoris" TargetMode="External"/><Relationship Id="rId1" Type="http://schemas.openxmlformats.org/officeDocument/2006/relationships/slideLayout" Target="../slideLayouts/slideLayout7.xml"/><Relationship Id="rId6" Type="http://schemas.openxmlformats.org/officeDocument/2006/relationships/hyperlink" Target="https://fr.wikipedia.org/wiki/Reproduction_(biologie)" TargetMode="External"/><Relationship Id="rId11" Type="http://schemas.openxmlformats.org/officeDocument/2006/relationships/hyperlink" Target="https://fr.wikipedia.org/wiki/Ph%C3%A9romone" TargetMode="External"/><Relationship Id="rId24" Type="http://schemas.openxmlformats.org/officeDocument/2006/relationships/hyperlink" Target="https://fr.wikipedia.org/wiki/Lordose" TargetMode="External"/><Relationship Id="rId5" Type="http://schemas.openxmlformats.org/officeDocument/2006/relationships/hyperlink" Target="https://fr.wikipedia.org/wiki/F%C3%A9condation" TargetMode="External"/><Relationship Id="rId15" Type="http://schemas.openxmlformats.org/officeDocument/2006/relationships/hyperlink" Target="https://fr.wikipedia.org/wiki/Chimpanz%C3%A9" TargetMode="External"/><Relationship Id="rId23" Type="http://schemas.openxmlformats.org/officeDocument/2006/relationships/hyperlink" Target="https://fr.wikipedia.org/wiki/Orientation_sexuelle" TargetMode="External"/><Relationship Id="rId28" Type="http://schemas.openxmlformats.org/officeDocument/2006/relationships/hyperlink" Target="https://fr.wikipedia.org/wiki/P%C3%A9nis" TargetMode="External"/><Relationship Id="rId10" Type="http://schemas.openxmlformats.org/officeDocument/2006/relationships/hyperlink" Target="https://fr.wikipedia.org/wiki/Hormone" TargetMode="External"/><Relationship Id="rId19" Type="http://schemas.openxmlformats.org/officeDocument/2006/relationships/hyperlink" Target="https://fr.wikipedia.org/wiki/Comportement_%C3%A9rotique" TargetMode="External"/><Relationship Id="rId31" Type="http://schemas.openxmlformats.org/officeDocument/2006/relationships/hyperlink" Target="https://fr.wikipedia.org/wiki/Comportement_de_reproduction" TargetMode="External"/><Relationship Id="rId4" Type="http://schemas.openxmlformats.org/officeDocument/2006/relationships/hyperlink" Target="https://fr.wikipedia.org/wiki/Femelle_(biologie)" TargetMode="External"/><Relationship Id="rId9" Type="http://schemas.openxmlformats.org/officeDocument/2006/relationships/hyperlink" Target="https://fr.wikipedia.org/wiki/Comportement_sexuel" TargetMode="External"/><Relationship Id="rId14" Type="http://schemas.openxmlformats.org/officeDocument/2006/relationships/hyperlink" Target="https://fr.wikipedia.org/wiki/Homo_sapiens" TargetMode="External"/><Relationship Id="rId22" Type="http://schemas.openxmlformats.org/officeDocument/2006/relationships/hyperlink" Target="https://fr.wikipedia.org/wiki/Excitation_sexuelle" TargetMode="External"/><Relationship Id="rId27" Type="http://schemas.openxmlformats.org/officeDocument/2006/relationships/hyperlink" Target="https://fr.wikipedia.org/wiki/Syst%C3%A8me_de_r%C3%A9compense" TargetMode="External"/><Relationship Id="rId30" Type="http://schemas.openxmlformats.org/officeDocument/2006/relationships/hyperlink" Target="https://fr.wikipedia.org/wiki/Motivation"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fr.wikipedia.org/wiki/Comportement_%C3%A9rotique" TargetMode="External"/><Relationship Id="rId3" Type="http://schemas.openxmlformats.org/officeDocument/2006/relationships/hyperlink" Target="https://fr.wiktionary.org/wiki/m%C3%A2le" TargetMode="External"/><Relationship Id="rId7" Type="http://schemas.openxmlformats.org/officeDocument/2006/relationships/hyperlink" Target="https://fr.wikipedia.org/wiki/Mammif%C3%A8re" TargetMode="External"/><Relationship Id="rId2" Type="http://schemas.openxmlformats.org/officeDocument/2006/relationships/hyperlink" Target="https://fr.wiktionary.org/wiki/accouplement" TargetMode="External"/><Relationship Id="rId1" Type="http://schemas.openxmlformats.org/officeDocument/2006/relationships/slideLayout" Target="../slideLayouts/slideLayout7.xml"/><Relationship Id="rId6" Type="http://schemas.openxmlformats.org/officeDocument/2006/relationships/hyperlink" Target="https://fr.wikipedia.org/wiki/Rapport_sexuel" TargetMode="External"/><Relationship Id="rId5" Type="http://schemas.openxmlformats.org/officeDocument/2006/relationships/hyperlink" Target="https://fr.wikipedia.org/wiki/Inn%C3%A9" TargetMode="External"/><Relationship Id="rId10" Type="http://schemas.openxmlformats.org/officeDocument/2006/relationships/hyperlink" Target="https://fr.wikipedia.org/wiki/Copulation" TargetMode="External"/><Relationship Id="rId4" Type="http://schemas.openxmlformats.org/officeDocument/2006/relationships/hyperlink" Target="https://fr.wiktionary.org/wiki/femelle" TargetMode="External"/><Relationship Id="rId9" Type="http://schemas.openxmlformats.org/officeDocument/2006/relationships/hyperlink" Target="https://fr.wikipedia.org/wiki/Syst%C3%A8me_de_r%C3%A9compense"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fr.wikipedia.org/wiki/Politique" TargetMode="External"/><Relationship Id="rId3" Type="http://schemas.openxmlformats.org/officeDocument/2006/relationships/hyperlink" Target="https://fr.wikipedia.org/wiki/Sociologie" TargetMode="External"/><Relationship Id="rId7" Type="http://schemas.openxmlformats.org/officeDocument/2006/relationships/hyperlink" Target="https://fr.wikipedia.org/wiki/D%C3%A9mographie" TargetMode="External"/><Relationship Id="rId2" Type="http://schemas.openxmlformats.org/officeDocument/2006/relationships/hyperlink" Target="http://www.cihr-irsc.gc.ca/f/47830.html" TargetMode="External"/><Relationship Id="rId1" Type="http://schemas.openxmlformats.org/officeDocument/2006/relationships/slideLayout" Target="../slideLayouts/slideLayout7.xml"/><Relationship Id="rId6" Type="http://schemas.openxmlformats.org/officeDocument/2006/relationships/hyperlink" Target="https://fr.wikipedia.org/wiki/Sciences_%C3%A9conomiques" TargetMode="External"/><Relationship Id="rId5" Type="http://schemas.openxmlformats.org/officeDocument/2006/relationships/hyperlink" Target="https://fr.wikipedia.org/wiki/Mentalit%C3%A9" TargetMode="External"/><Relationship Id="rId10" Type="http://schemas.openxmlformats.org/officeDocument/2006/relationships/hyperlink" Target="http://patriciapaquette.ca/la-transsexualite-demontre-la-vigueur-du-feminisme-le-feminisme-nest-pas-mort/" TargetMode="External"/><Relationship Id="rId4" Type="http://schemas.openxmlformats.org/officeDocument/2006/relationships/hyperlink" Target="https://fr.wikipedia.org/wiki/Psychologie" TargetMode="External"/><Relationship Id="rId9" Type="http://schemas.openxmlformats.org/officeDocument/2006/relationships/hyperlink" Target="http://labogenere.fr/quest-ce-que-le-gen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fr.wikipedia.org/wiki/H%C3%A9t%C3%A9rosexualit%C3%A9" TargetMode="External"/><Relationship Id="rId2" Type="http://schemas.openxmlformats.org/officeDocument/2006/relationships/hyperlink" Target="https://fr.wikipedia.org/wiki/Orientation_sexuelle" TargetMode="External"/><Relationship Id="rId1" Type="http://schemas.openxmlformats.org/officeDocument/2006/relationships/slideLayout" Target="../slideLayouts/slideLayout7.xml"/><Relationship Id="rId6" Type="http://schemas.openxmlformats.org/officeDocument/2006/relationships/hyperlink" Target="https://fr.wikipedia.org/wiki/Genre_(sciences_sociales)" TargetMode="External"/><Relationship Id="rId5" Type="http://schemas.openxmlformats.org/officeDocument/2006/relationships/hyperlink" Target="https://fr.wikipedia.org/wiki/Homosexualit%C3%A9" TargetMode="External"/><Relationship Id="rId4" Type="http://schemas.openxmlformats.org/officeDocument/2006/relationships/hyperlink" Target="https://fr.wikipedia.org/wiki/Bisexualit%C3%A9"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fr.wikipedia.org/wiki/Comparaison_biologique_entre_la_femme_et_l'homme" TargetMode="External"/><Relationship Id="rId2" Type="http://schemas.openxmlformats.org/officeDocument/2006/relationships/hyperlink" Target="http://www.cihr-irsc.gc.ca/f/47830.html"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hyperlink" Target="https://translate.googleusercontent.com/translate_c?depth=1&amp;hl=fr&amp;prev=search&amp;rurl=translate.google.fr&amp;sl=es&amp;u=https://es.wikipedia.org/wiki/Argentina&amp;usg=ALkJrhhNkl8qjh6zKx01cT66yJ35fc17KQ" TargetMode="External"/><Relationship Id="rId3" Type="http://schemas.openxmlformats.org/officeDocument/2006/relationships/image" Target="../media/image77.jpg"/><Relationship Id="rId7" Type="http://schemas.openxmlformats.org/officeDocument/2006/relationships/hyperlink" Target="https://translate.googleusercontent.com/translate_c?depth=1&amp;hl=fr&amp;prev=search&amp;rurl=translate.google.fr&amp;sl=es&amp;u=https://es.wikipedia.org/wiki/Transg%C3%A9nero&amp;usg=ALkJrhhRpVFEci41MPVlI2XxC90IM_yHiw" TargetMode="External"/><Relationship Id="rId12" Type="http://schemas.openxmlformats.org/officeDocument/2006/relationships/image" Target="../media/image79.jpg"/><Relationship Id="rId2" Type="http://schemas.openxmlformats.org/officeDocument/2006/relationships/hyperlink" Target="http://www.egaliteetreconciliation.fr/Ecologie-Un-transsexuel-algerien-candidat-des-Verts-a-Paris-876.html" TargetMode="External"/><Relationship Id="rId1" Type="http://schemas.openxmlformats.org/officeDocument/2006/relationships/slideLayout" Target="../slideLayouts/slideLayout7.xml"/><Relationship Id="rId6" Type="http://schemas.openxmlformats.org/officeDocument/2006/relationships/hyperlink" Target="https://translate.googleusercontent.com/translate_c?depth=1&amp;hl=fr&amp;prev=search&amp;rurl=translate.google.fr&amp;sl=es&amp;u=https://es.wikipedia.org/wiki/2016&amp;usg=ALkJrhjF_u9Yej_yElDMPtj2MWAcujqS0Q" TargetMode="External"/><Relationship Id="rId11" Type="http://schemas.openxmlformats.org/officeDocument/2006/relationships/hyperlink" Target="https://es.wikipedia.org/wiki/Lohana_Berkins" TargetMode="External"/><Relationship Id="rId5" Type="http://schemas.openxmlformats.org/officeDocument/2006/relationships/hyperlink" Target="https://translate.googleusercontent.com/translate_c?depth=1&amp;hl=fr&amp;prev=search&amp;rurl=translate.google.fr&amp;sl=es&amp;u=https://es.wikipedia.org/wiki/1965&amp;usg=ALkJrhhwj8ieIJeXthZIVOaLzSe5e8bmSA" TargetMode="External"/><Relationship Id="rId10" Type="http://schemas.openxmlformats.org/officeDocument/2006/relationships/hyperlink" Target="https://translate.googleusercontent.com/translate_c?depth=1&amp;hl=fr&amp;prev=search&amp;rurl=translate.google.fr&amp;sl=es&amp;u=https://es.wikipedia.org/wiki/Transexuales&amp;usg=ALkJrhjd_3q992PyXqSN0zUw3HPc-Q9c5A" TargetMode="External"/><Relationship Id="rId4" Type="http://schemas.openxmlformats.org/officeDocument/2006/relationships/image" Target="../media/image78.jpg"/><Relationship Id="rId9" Type="http://schemas.openxmlformats.org/officeDocument/2006/relationships/hyperlink" Target="https://translate.googleusercontent.com/translate_c?depth=1&amp;hl=fr&amp;prev=search&amp;rurl=translate.google.fr&amp;sl=es&amp;u=https://es.wikipedia.org/wiki/Travestis&amp;usg=ALkJrhjZTI1M76dPl6BduNmEuIuoqc3cyg"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i-d.vice.com/fr/article/what-you-still-don39t-understand-about-being-trans-fr-translation?utm_source=vicefbfr" TargetMode="External"/><Relationship Id="rId13" Type="http://schemas.openxmlformats.org/officeDocument/2006/relationships/hyperlink" Target="http://www.txy.fr/blog/2013/01/09/karine-espineira-est-la-premiere-trans-a-obtenir-le-grade-de-docteure-de-luniversite-francaise/" TargetMode="External"/><Relationship Id="rId3" Type="http://schemas.openxmlformats.org/officeDocument/2006/relationships/hyperlink" Target="https://furiegelatine.wordpress.com/2016/03/08/le-sexe-et-le-genre-sont-en-fait-la-meme-chose-mais-ne-partez-pas-si-vite/" TargetMode="External"/><Relationship Id="rId7" Type="http://schemas.openxmlformats.org/officeDocument/2006/relationships/hyperlink" Target="http://rationalwiki.org/wiki/Trans-exclusionary_radical_feminism" TargetMode="External"/><Relationship Id="rId12" Type="http://schemas.openxmlformats.org/officeDocument/2006/relationships/hyperlink" Target="http://mobile.e-llico.com/article.htm?ladministration-belge-recrute-desormais-sans-distinction-de-genre&amp;articleID=35915" TargetMode="External"/><Relationship Id="rId2" Type="http://schemas.openxmlformats.org/officeDocument/2006/relationships/hyperlink" Target="https://lejournal.cnrs.fr/dossiers/precieuses-etudes-de-genre" TargetMode="External"/><Relationship Id="rId1" Type="http://schemas.openxmlformats.org/officeDocument/2006/relationships/slideLayout" Target="../slideLayouts/slideLayout7.xml"/><Relationship Id="rId6" Type="http://schemas.openxmlformats.org/officeDocument/2006/relationships/hyperlink" Target="https://en.wikipedia.org/wiki/Feminist_views_on_transgender_and_transsexual_people" TargetMode="External"/><Relationship Id="rId11" Type="http://schemas.openxmlformats.org/officeDocument/2006/relationships/hyperlink" Target="http://www.sudinfo.be/1064544/article/2014-07-25/la-loi-enfin-adaptee-plus-question-de-vous-licencier-si-vous-etes-transexuel" TargetMode="External"/><Relationship Id="rId5" Type="http://schemas.openxmlformats.org/officeDocument/2006/relationships/hyperlink" Target="http://www.theoriedugenre.fr/?Le-fils-de-Francois-Hollande" TargetMode="External"/><Relationship Id="rId15" Type="http://schemas.openxmlformats.org/officeDocument/2006/relationships/hyperlink" Target="http://fr.biguz.net/watch.php?id=199296&amp;name=enferm%C3%A9-dans-de-la-dentelle---la-f%C3%A9minisation-forc%C3%A9e-101" TargetMode="External"/><Relationship Id="rId10" Type="http://schemas.openxmlformats.org/officeDocument/2006/relationships/hyperlink" Target="http://www.rtl.fr/actu/societe-faits-divers/une-transsexuelle-fait-condamner-son-entreprise-apres-son-licenciement-7780297172" TargetMode="External"/><Relationship Id="rId4" Type="http://schemas.openxmlformats.org/officeDocument/2006/relationships/hyperlink" Target="http://www.franceinter.fr/emission-interception-mauvais-genre" TargetMode="External"/><Relationship Id="rId9" Type="http://schemas.openxmlformats.org/officeDocument/2006/relationships/hyperlink" Target="http://www.observatoire-des-transidentites.com/2015/11/nous-transfeministes.html" TargetMode="External"/><Relationship Id="rId14" Type="http://schemas.openxmlformats.org/officeDocument/2006/relationships/hyperlink" Target="http://www.sos-transphobie.org/temoignage-de-selene-victime-de-transphobie-au-travail"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www.slate.fr/monde/83161/suicide-trans-americains" TargetMode="External"/><Relationship Id="rId13" Type="http://schemas.openxmlformats.org/officeDocument/2006/relationships/hyperlink" Target="http://www.refinery29.com/2016/01/100326/hijras-third-gender-india-photos#slide-7" TargetMode="External"/><Relationship Id="rId18" Type="http://schemas.openxmlformats.org/officeDocument/2006/relationships/hyperlink" Target="https://fr.wikipedia.org/wiki/Fa'afafine" TargetMode="External"/><Relationship Id="rId3" Type="http://schemas.openxmlformats.org/officeDocument/2006/relationships/hyperlink" Target="https://voxigayblog.wordpress.com/2016/01/07/pakistan-blessee-par-balle-une-trans-a-attendu-3-heures-avant-detre-soignee-a-lhopital/" TargetMode="External"/><Relationship Id="rId21" Type="http://schemas.openxmlformats.org/officeDocument/2006/relationships/hyperlink" Target="http://yagg.com/2016/02/06/12-films-trans-incontournables/" TargetMode="External"/><Relationship Id="rId7" Type="http://schemas.openxmlformats.org/officeDocument/2006/relationships/hyperlink" Target="https://en.wikipedia.org/wiki/Feminist_views_on_transgender_and_transsexual_people" TargetMode="External"/><Relationship Id="rId12" Type="http://schemas.openxmlformats.org/officeDocument/2006/relationships/hyperlink" Target="https://fr.wikipedia.org/wiki/Hijra_(Inde)" TargetMode="External"/><Relationship Id="rId17" Type="http://schemas.openxmlformats.org/officeDocument/2006/relationships/hyperlink" Target="https://fr.wikipedia.org/wiki/Troisi%C3%A8me_sexe" TargetMode="External"/><Relationship Id="rId2" Type="http://schemas.openxmlformats.org/officeDocument/2006/relationships/hyperlink" Target="https://blogs.mediapart.fr/herve-hubert/blog/300614/la-transsexualite-nest-pas-une-maladie-mais-une-problematique-sociale" TargetMode="External"/><Relationship Id="rId16" Type="http://schemas.openxmlformats.org/officeDocument/2006/relationships/hyperlink" Target="https://fr.wikipedia.org/wiki/Bispiritualit%C3%A9" TargetMode="External"/><Relationship Id="rId20" Type="http://schemas.openxmlformats.org/officeDocument/2006/relationships/hyperlink" Target="https://fr.wikipedia.org/wiki/Mahu" TargetMode="External"/><Relationship Id="rId1" Type="http://schemas.openxmlformats.org/officeDocument/2006/relationships/slideLayout" Target="../slideLayouts/slideLayout7.xml"/><Relationship Id="rId6" Type="http://schemas.openxmlformats.org/officeDocument/2006/relationships/hyperlink" Target="http://www.buzzfeed.com/dominicholden/south-dakota-becomes-first-state-to-pass-anti-transgender-st" TargetMode="External"/><Relationship Id="rId11" Type="http://schemas.openxmlformats.org/officeDocument/2006/relationships/hyperlink" Target="http://www.txy.fr/blog/2013/12/24/du-big-bang-a-la-transsexualite-1/" TargetMode="External"/><Relationship Id="rId5" Type="http://schemas.openxmlformats.org/officeDocument/2006/relationships/hyperlink" Target="http://www.huffingtonpost.fr/2015/10/02/femme-transgenre-facebook-photos-poitrine-denudee_n_8233852.html" TargetMode="External"/><Relationship Id="rId15" Type="http://schemas.openxmlformats.org/officeDocument/2006/relationships/hyperlink" Target="https://fr.wikipedia.org/wiki/Muxhe" TargetMode="External"/><Relationship Id="rId10" Type="http://schemas.openxmlformats.org/officeDocument/2006/relationships/hyperlink" Target="http://m.huffpost.com/fr/entry/4036596" TargetMode="External"/><Relationship Id="rId19" Type="http://schemas.openxmlformats.org/officeDocument/2006/relationships/hyperlink" Target="https://fr.wikipedia.org/wiki/Samoa" TargetMode="External"/><Relationship Id="rId4" Type="http://schemas.openxmlformats.org/officeDocument/2006/relationships/hyperlink" Target="http://www.francetvinfo.fr/societe/on-ma-clairement-dit-que-le-probleme-cetait-que-j-etais-une-personne-trans_891931.html" TargetMode="External"/><Relationship Id="rId9" Type="http://schemas.openxmlformats.org/officeDocument/2006/relationships/hyperlink" Target="http://leplus.nouvelobs.com/contribution/1466097-alan-leelah-combien-faudra-t-il-de-suicides-pour-que-les-trans-aient-enfin-des-droits.html" TargetMode="External"/><Relationship Id="rId14" Type="http://schemas.openxmlformats.org/officeDocument/2006/relationships/hyperlink" Target="https://fr.wikipedia.org/wiki/Ladyboy"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leplus.nouvelobs.com/contribution/1383690-je-ne-me-sens-ni-femme-ni-homme-ne-m-appelez-pas-madame-je-suis-neutrois.html" TargetMode="External"/><Relationship Id="rId3" Type="http://schemas.openxmlformats.org/officeDocument/2006/relationships/hyperlink" Target="http://touch.metronews.fr/lyon/lyon-il-couche-avec-un-transsexuel-s-en-apercoit-et-le-tabasse/" TargetMode="External"/><Relationship Id="rId7" Type="http://schemas.openxmlformats.org/officeDocument/2006/relationships/hyperlink" Target="http://likes.com/g/14354117?v=f6mMpExx4umbn5bZTvqcBUs51Af4fF7TRw3fa&amp;page=1" TargetMode="External"/><Relationship Id="rId12" Type="http://schemas.openxmlformats.org/officeDocument/2006/relationships/hyperlink" Target="http://benjamin.lisan.free.fr/jardin.secret/EcritsScientifiques/GuideTranssexuel/reflexions_sur_possibilites_transplanter_greffon_vagin_chez_homme_biologique.htm" TargetMode="External"/><Relationship Id="rId2" Type="http://schemas.openxmlformats.org/officeDocument/2006/relationships/hyperlink" Target="https://www.amnesty.org/fr/latest/news/2015/10/argentina-must-investigate-horrific-wave-of-attacks-against-trans-activists/" TargetMode="External"/><Relationship Id="rId1" Type="http://schemas.openxmlformats.org/officeDocument/2006/relationships/slideLayout" Target="../slideLayouts/slideLayout7.xml"/><Relationship Id="rId6" Type="http://schemas.openxmlformats.org/officeDocument/2006/relationships/hyperlink" Target="https://secure.avaaz.org/fr/petition/Gouvernement_et_deputes_tunisiens_Dd_lnf_ljtmy_w_lsysy_mtDmnwn_m_lmthlyt_w_lmthlyyn/?pv=11&amp;fb_action_ids=10153293520994102&amp;fb_action_types=avaaz-org:is_interested&amp;fb_source=other_multiline&amp;action_object_map=%5b780552392066847%5d&amp;action_type_map=%5b%22avaaz-org:is_interested%22%5d&amp;action_ref_map=%5b%5d" TargetMode="External"/><Relationship Id="rId11" Type="http://schemas.openxmlformats.org/officeDocument/2006/relationships/hyperlink" Target="http://benjamin.lisan.free.fr/jardin.secret/EcritsScientifiques/GuideTranssexuel/CHIRGREF.htm" TargetMode="External"/><Relationship Id="rId5" Type="http://schemas.openxmlformats.org/officeDocument/2006/relationships/hyperlink" Target="http://janetmock.com/2015/02/16/six-trans-women-killed-this-year/" TargetMode="External"/><Relationship Id="rId10" Type="http://schemas.openxmlformats.org/officeDocument/2006/relationships/hyperlink" Target="http://benjamin.lisan.free.fr/jardin.secret/EcritsScientifiques/GuideTranssexuel/solution-pour-irriguer-tissulairement-les-greffons.pptx" TargetMode="External"/><Relationship Id="rId4" Type="http://schemas.openxmlformats.org/officeDocument/2006/relationships/hyperlink" Target="http://www.pghlesbian.com/2015/02/22-year-old-ohio-trans-woman-stabbed-to-death-by-father/" TargetMode="External"/><Relationship Id="rId9" Type="http://schemas.openxmlformats.org/officeDocument/2006/relationships/hyperlink" Target="http://benjamin.lisan.free.fr/jardin.secret/EcritsScientifiques/GuideTranssexuel/FUTUR.htm"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m.france3-regions.francetvinfo.fr/rhone-alpes/rhone/lyon/chirurgie-de-reassignation-sexuelle-lyon-centre-de-reference-et-d-excellence-766390.html" TargetMode="External"/><Relationship Id="rId13" Type="http://schemas.openxmlformats.org/officeDocument/2006/relationships/hyperlink" Target="http://www.rts.ch/info/suisse/7482017-un-enfant-sur-500-ne-se-sentirait-pas-en-phase-avec-son-sexe.html" TargetMode="External"/><Relationship Id="rId3" Type="http://schemas.openxmlformats.org/officeDocument/2006/relationships/hyperlink" Target="http://catalogues-lingerie.com/les-particularite-de-la-lingerie-transgenre/" TargetMode="External"/><Relationship Id="rId7" Type="http://schemas.openxmlformats.org/officeDocument/2006/relationships/hyperlink" Target="http://www.huffingtonpost.fr/2015/10/17/changement-etat-civil-personne-trans-procedure-longue-couteuse_n_8291776.html?utm_hp_ref=tw" TargetMode="External"/><Relationship Id="rId12" Type="http://schemas.openxmlformats.org/officeDocument/2006/relationships/hyperlink" Target="http://franck-ramus.blogspot.fr/2015/12/y-t-il-un-dimorphisme-sexuel-cerebral.html?m=1" TargetMode="External"/><Relationship Id="rId2" Type="http://schemas.openxmlformats.org/officeDocument/2006/relationships/hyperlink" Target="http://pierrehenri.castel.free.fr/Articles/intersexualite.htm" TargetMode="External"/><Relationship Id="rId16" Type="http://schemas.openxmlformats.org/officeDocument/2006/relationships/hyperlink" Target="http://yagg.com/2016/03/28/australie-une-femme-daffaires-fait-son-coming-out-trans-a-la-television/" TargetMode="External"/><Relationship Id="rId1" Type="http://schemas.openxmlformats.org/officeDocument/2006/relationships/slideLayout" Target="../slideLayouts/slideLayout7.xml"/><Relationship Id="rId6" Type="http://schemas.openxmlformats.org/officeDocument/2006/relationships/hyperlink" Target="http://www.transparis.fr/" TargetMode="External"/><Relationship Id="rId11" Type="http://schemas.openxmlformats.org/officeDocument/2006/relationships/hyperlink" Target="http://fr.m.wikihow.com/respecter-une-personne-transgenre" TargetMode="External"/><Relationship Id="rId5" Type="http://schemas.openxmlformats.org/officeDocument/2006/relationships/hyperlink" Target="http://www.medecine.univ-paris-diderot.fr/index.php/formation-continue/du-di/liste-des-du-et-diu/item/340-prise-en-charge-du-transsexualisme" TargetMode="External"/><Relationship Id="rId15" Type="http://schemas.openxmlformats.org/officeDocument/2006/relationships/hyperlink" Target="http://www.sandraguiadeur-savoirsantesexualite.fr/blog/transidentite/" TargetMode="External"/><Relationship Id="rId10" Type="http://schemas.openxmlformats.org/officeDocument/2006/relationships/hyperlink" Target="https://m.facebook.com/story.php?story_fbid=1482948295342949&amp;id=100008833771357" TargetMode="External"/><Relationship Id="rId4" Type="http://schemas.openxmlformats.org/officeDocument/2006/relationships/hyperlink" Target="http://www.actupparis.org/spip.php?article1184" TargetMode="External"/><Relationship Id="rId9" Type="http://schemas.openxmlformats.org/officeDocument/2006/relationships/hyperlink" Target="https://www.stumptuous.com/transhealth_site/brown_hrt_for_tg_2005.ppt" TargetMode="External"/><Relationship Id="rId14" Type="http://schemas.openxmlformats.org/officeDocument/2006/relationships/hyperlink" Target="http://yagg.com/2016/02/18/lemouvant-et-tres-drole-coming-out-trans-de-jordan-raskopoulos/"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www.arte.tv/magazine/28minutes/fr/transgenre-transsexuel-de-qui-parle-t-28minutes" TargetMode="External"/><Relationship Id="rId13" Type="http://schemas.openxmlformats.org/officeDocument/2006/relationships/hyperlink" Target="https://www.facebook.com/assigneegarcon/" TargetMode="External"/><Relationship Id="rId3" Type="http://schemas.openxmlformats.org/officeDocument/2006/relationships/hyperlink" Target="https://fr.wikipedia.org/wiki/Transphobie" TargetMode="External"/><Relationship Id="rId7" Type="http://schemas.openxmlformats.org/officeDocument/2006/relationships/hyperlink" Target="http://evedecandaulie.fr/orientation-sexuelle/" TargetMode="External"/><Relationship Id="rId12" Type="http://schemas.openxmlformats.org/officeDocument/2006/relationships/hyperlink" Target="http://assignedmale.tumblr.com/" TargetMode="External"/><Relationship Id="rId2" Type="http://schemas.openxmlformats.org/officeDocument/2006/relationships/hyperlink" Target="https://fr.wikipedia.org/wiki/Travestissement" TargetMode="External"/><Relationship Id="rId1" Type="http://schemas.openxmlformats.org/officeDocument/2006/relationships/slideLayout" Target="../slideLayouts/slideLayout7.xml"/><Relationship Id="rId6" Type="http://schemas.openxmlformats.org/officeDocument/2006/relationships/hyperlink" Target="http://fr.m.wikihow.com/se-travestir" TargetMode="External"/><Relationship Id="rId11" Type="http://schemas.openxmlformats.org/officeDocument/2006/relationships/hyperlink" Target="http://assigneegarcon.tumblr.com/" TargetMode="External"/><Relationship Id="rId5" Type="http://schemas.openxmlformats.org/officeDocument/2006/relationships/hyperlink" Target="http://xxy.fr/le-manifeste-du-travesti/" TargetMode="External"/><Relationship Id="rId10" Type="http://schemas.openxmlformats.org/officeDocument/2006/relationships/hyperlink" Target="http://www.terrafemina.com/article/une-fille-transgenre-recoit-sa-premiere-dose-d-hormone-sa-mere-filme-son-incroyable-reaction_a288487/1" TargetMode="External"/><Relationship Id="rId4" Type="http://schemas.openxmlformats.org/officeDocument/2006/relationships/hyperlink" Target="https://fr.m.wikipedia.org/wiki/Transsexualit%C3%A9_en_Iran" TargetMode="External"/><Relationship Id="rId9" Type="http://schemas.openxmlformats.org/officeDocument/2006/relationships/hyperlink" Target="http://yagg.com/2015/12/07/venezuela-tamara-adrian-devient-la-premiere-femme-trans-elue-au-parlement/" TargetMode="External"/><Relationship Id="rId14" Type="http://schemas.openxmlformats.org/officeDocument/2006/relationships/hyperlink" Target="https://twitter.com/AssigneeGarcon"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facebook.com/chrysalidelyon/" TargetMode="External"/><Relationship Id="rId13" Type="http://schemas.openxmlformats.org/officeDocument/2006/relationships/hyperlink" Target="http://estermarie.free.fr/ester/securite.htm" TargetMode="External"/><Relationship Id="rId18" Type="http://schemas.openxmlformats.org/officeDocument/2006/relationships/hyperlink" Target="http://www.360.ch/espace/trans/news/agenda.php" TargetMode="External"/><Relationship Id="rId26" Type="http://schemas.openxmlformats.org/officeDocument/2006/relationships/hyperlink" Target="http://www.primenet.com/~carolab/" TargetMode="External"/><Relationship Id="rId39" Type="http://schemas.openxmlformats.org/officeDocument/2006/relationships/hyperlink" Target="http://www.abdn.ac.uk/~csc145/Gay-rights.html" TargetMode="External"/><Relationship Id="rId3" Type="http://schemas.openxmlformats.org/officeDocument/2006/relationships/hyperlink" Target="http://outrans.org/" TargetMode="External"/><Relationship Id="rId21" Type="http://schemas.openxmlformats.org/officeDocument/2006/relationships/hyperlink" Target="http://www.ghostland.org/trans/" TargetMode="External"/><Relationship Id="rId34" Type="http://schemas.openxmlformats.org/officeDocument/2006/relationships/hyperlink" Target="http://www.halcyon.com/ingersol/iiihome.html" TargetMode="External"/><Relationship Id="rId7" Type="http://schemas.openxmlformats.org/officeDocument/2006/relationships/hyperlink" Target="http://chrysalidelyon.free.fr/" TargetMode="External"/><Relationship Id="rId12" Type="http://schemas.openxmlformats.org/officeDocument/2006/relationships/hyperlink" Target="http://estermarie.free.fr/ester/" TargetMode="External"/><Relationship Id="rId17" Type="http://schemas.openxmlformats.org/officeDocument/2006/relationships/hyperlink" Target="http://www.gynarchy.org/texts/ben/feminisation.htm" TargetMode="External"/><Relationship Id="rId25" Type="http://schemas.openxmlformats.org/officeDocument/2006/relationships/hyperlink" Target="http://199.170.0.46/cb/tg/res.html" TargetMode="External"/><Relationship Id="rId33" Type="http://schemas.openxmlformats.org/officeDocument/2006/relationships/hyperlink" Target="http://akebono.stanford.edu/yahoo/search.html" TargetMode="External"/><Relationship Id="rId38" Type="http://schemas.openxmlformats.org/officeDocument/2006/relationships/hyperlink" Target="http://www.umeais.maine.edu/~hayward/" TargetMode="External"/><Relationship Id="rId2" Type="http://schemas.openxmlformats.org/officeDocument/2006/relationships/hyperlink" Target="http://www.ant-france.eu/" TargetMode="External"/><Relationship Id="rId16" Type="http://schemas.openxmlformats.org/officeDocument/2006/relationships/hyperlink" Target="http://www.abc-transidentite.fr/" TargetMode="External"/><Relationship Id="rId20" Type="http://schemas.openxmlformats.org/officeDocument/2006/relationships/hyperlink" Target="http://www.asbfrance.org/" TargetMode="External"/><Relationship Id="rId29" Type="http://schemas.openxmlformats.org/officeDocument/2006/relationships/hyperlink" Target="https://www.facebook.com/TSMenace/" TargetMode="External"/><Relationship Id="rId41" Type="http://schemas.openxmlformats.org/officeDocument/2006/relationships/hyperlink" Target="http://www.jssauve.ca/" TargetMode="External"/><Relationship Id="rId1" Type="http://schemas.openxmlformats.org/officeDocument/2006/relationships/slideLayout" Target="../slideLayouts/slideLayout7.xml"/><Relationship Id="rId6" Type="http://schemas.openxmlformats.org/officeDocument/2006/relationships/hyperlink" Target="http://transgenderinfo.be/" TargetMode="External"/><Relationship Id="rId11" Type="http://schemas.openxmlformats.org/officeDocument/2006/relationships/hyperlink" Target="https://www.facebook.com/ftmtranssexuel" TargetMode="External"/><Relationship Id="rId24" Type="http://schemas.openxmlformats.org/officeDocument/2006/relationships/hyperlink" Target="http://www.ftm-intl.org/" TargetMode="External"/><Relationship Id="rId32" Type="http://schemas.openxmlformats.org/officeDocument/2006/relationships/hyperlink" Target="http://www.nether.net/~www/html.html" TargetMode="External"/><Relationship Id="rId37" Type="http://schemas.openxmlformats.org/officeDocument/2006/relationships/hyperlink" Target="http://julie.pond.com/~julie/" TargetMode="External"/><Relationship Id="rId40" Type="http://schemas.openxmlformats.org/officeDocument/2006/relationships/hyperlink" Target="http://cynosure.utulsa.edu/webfiles/main/jeremy/gender.htm" TargetMode="External"/><Relationship Id="rId5" Type="http://schemas.openxmlformats.org/officeDocument/2006/relationships/hyperlink" Target="http://www.ortrans.org/fr/" TargetMode="External"/><Relationship Id="rId15" Type="http://schemas.openxmlformats.org/officeDocument/2006/relationships/hyperlink" Target="http://www.xxy.fr/" TargetMode="External"/><Relationship Id="rId23" Type="http://schemas.openxmlformats.org/officeDocument/2006/relationships/hyperlink" Target="http://vaxxine.com/TransEqual" TargetMode="External"/><Relationship Id="rId28" Type="http://schemas.openxmlformats.org/officeDocument/2006/relationships/hyperlink" Target="http://www.cdspub.com/Pubs.html" TargetMode="External"/><Relationship Id="rId36" Type="http://schemas.openxmlformats.org/officeDocument/2006/relationships/hyperlink" Target="http://csclub.uwaterloo.ca/~cbnorman/" TargetMode="External"/><Relationship Id="rId10" Type="http://schemas.openxmlformats.org/officeDocument/2006/relationships/hyperlink" Target="http://ftm-transsexuel.com/forum/" TargetMode="External"/><Relationship Id="rId19" Type="http://schemas.openxmlformats.org/officeDocument/2006/relationships/hyperlink" Target="http://www.caritig.org/" TargetMode="External"/><Relationship Id="rId31" Type="http://schemas.openxmlformats.org/officeDocument/2006/relationships/hyperlink" Target="http://www.cityscape.co.uk/users/av73/" TargetMode="External"/><Relationship Id="rId4" Type="http://schemas.openxmlformats.org/officeDocument/2006/relationships/hyperlink" Target="https://www.facebook.com/Le-Jardin-des-T--809250515763519/" TargetMode="External"/><Relationship Id="rId9" Type="http://schemas.openxmlformats.org/officeDocument/2006/relationships/hyperlink" Target="http://ftm-transsexuel.info/" TargetMode="External"/><Relationship Id="rId14" Type="http://schemas.openxmlformats.org/officeDocument/2006/relationships/hyperlink" Target="http://www.txy.fr/" TargetMode="External"/><Relationship Id="rId22" Type="http://schemas.openxmlformats.org/officeDocument/2006/relationships/hyperlink" Target="http://server.berkeley.edu/queer/qis/trans.html" TargetMode="External"/><Relationship Id="rId27" Type="http://schemas.openxmlformats.org/officeDocument/2006/relationships/hyperlink" Target="http://scratchy.csd.abdn.ac.uk/~mosaic/gender.html" TargetMode="External"/><Relationship Id="rId30" Type="http://schemas.openxmlformats.org/officeDocument/2006/relationships/hyperlink" Target="http://themenace.transcommunity.ca/" TargetMode="External"/><Relationship Id="rId35" Type="http://schemas.openxmlformats.org/officeDocument/2006/relationships/hyperlink" Target="http://ezinfo.ucs.indiana.edu/~mberz/ttt.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www.idixa.net/Pixa/pagixa-1109091905.html" TargetMode="External"/><Relationship Id="rId2" Type="http://schemas.openxmlformats.org/officeDocument/2006/relationships/hyperlink" Target="https://fr.m.wikipedia.org/wiki/Trouble_dans_le_genr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legis.sd.gov/Legislative_Session/Bills/Bill.aspx?File=HB1008H.htm&amp;Session=2016&amp;Bill=1008" TargetMode="External"/><Relationship Id="rId2" Type="http://schemas.openxmlformats.org/officeDocument/2006/relationships/hyperlink" Target="http://www.desailessuruntracteur.com/Ca-deborde--Un-cahier-de-coloriage-sur-les-genres-et-les-sexes-par-Sophie-Labelle_a147.html" TargetMode="External"/><Relationship Id="rId1" Type="http://schemas.openxmlformats.org/officeDocument/2006/relationships/slideLayout" Target="../slideLayouts/slideLayout7.xml"/><Relationship Id="rId4" Type="http://schemas.openxmlformats.org/officeDocument/2006/relationships/hyperlink" Target="http://www.buzzfeed.com/dominicholden/south-dakota-becomes-first-state-to-pass-anti-transgender-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2123" y="860612"/>
            <a:ext cx="12019878" cy="2554545"/>
          </a:xfrm>
          <a:prstGeom prst="rect">
            <a:avLst/>
          </a:prstGeom>
          <a:noFill/>
        </p:spPr>
        <p:txBody>
          <a:bodyPr wrap="square" rtlCol="0">
            <a:spAutoFit/>
          </a:bodyPr>
          <a:lstStyle/>
          <a:p>
            <a:pPr algn="ctr"/>
            <a:r>
              <a:rPr lang="fr-FR" sz="4400" b="1" dirty="0">
                <a:solidFill>
                  <a:srgbClr val="7030A0"/>
                </a:solidFill>
              </a:rPr>
              <a:t>Comprendre les </a:t>
            </a:r>
            <a:r>
              <a:rPr lang="fr-FR" sz="4400" b="1" dirty="0" err="1">
                <a:solidFill>
                  <a:srgbClr val="7030A0"/>
                </a:solidFill>
              </a:rPr>
              <a:t>transidentités</a:t>
            </a:r>
            <a:r>
              <a:rPr lang="fr-FR" sz="4400" b="1" dirty="0">
                <a:solidFill>
                  <a:srgbClr val="7030A0"/>
                </a:solidFill>
              </a:rPr>
              <a:t>.</a:t>
            </a:r>
          </a:p>
          <a:p>
            <a:pPr algn="ctr"/>
            <a:r>
              <a:rPr lang="fr-FR" sz="4400" b="1" i="1" dirty="0">
                <a:solidFill>
                  <a:srgbClr val="7030A0"/>
                </a:solidFill>
              </a:rPr>
              <a:t>Transsexuels, transgenres …</a:t>
            </a:r>
          </a:p>
          <a:p>
            <a:pPr algn="ctr"/>
            <a:endParaRPr lang="fr-FR" sz="3600" b="1" dirty="0">
              <a:solidFill>
                <a:srgbClr val="7030A0"/>
              </a:solidFill>
            </a:endParaRPr>
          </a:p>
          <a:p>
            <a:pPr algn="ctr"/>
            <a:r>
              <a:rPr lang="fr-FR" sz="3600" b="1" i="1" dirty="0">
                <a:solidFill>
                  <a:srgbClr val="7030A0"/>
                </a:solidFill>
              </a:rPr>
              <a:t>Lutter contre les idées reçues dans ces domaines</a:t>
            </a:r>
            <a:endParaRPr lang="en-US" sz="3600" b="1" i="1" dirty="0">
              <a:solidFill>
                <a:srgbClr val="7030A0"/>
              </a:solidFill>
            </a:endParaRPr>
          </a:p>
        </p:txBody>
      </p:sp>
      <p:sp>
        <p:nvSpPr>
          <p:cNvPr id="5" name="Espace réservé du numéro de diapositive 4"/>
          <p:cNvSpPr>
            <a:spLocks noGrp="1"/>
          </p:cNvSpPr>
          <p:nvPr>
            <p:ph type="sldNum" sz="quarter" idx="12"/>
          </p:nvPr>
        </p:nvSpPr>
        <p:spPr>
          <a:xfrm>
            <a:off x="11276532" y="317191"/>
            <a:ext cx="628425" cy="342191"/>
          </a:xfrm>
        </p:spPr>
        <p:txBody>
          <a:bodyPr/>
          <a:lstStyle/>
          <a:p>
            <a:fld id="{A3855CD8-F650-4656-8804-7E552F308368}" type="slidenum">
              <a:rPr lang="en-US" smtClean="0"/>
              <a:t>1</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74" y="149069"/>
            <a:ext cx="756961" cy="711543"/>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862" y="3555828"/>
            <a:ext cx="2438400" cy="1609725"/>
          </a:xfrm>
          <a:prstGeom prst="rect">
            <a:avLst/>
          </a:prstGeom>
        </p:spPr>
      </p:pic>
      <p:sp>
        <p:nvSpPr>
          <p:cNvPr id="8" name="ZoneTexte 7"/>
          <p:cNvSpPr txBox="1"/>
          <p:nvPr/>
        </p:nvSpPr>
        <p:spPr>
          <a:xfrm>
            <a:off x="5096518" y="5180269"/>
            <a:ext cx="2438400" cy="646331"/>
          </a:xfrm>
          <a:prstGeom prst="rect">
            <a:avLst/>
          </a:prstGeom>
          <a:noFill/>
        </p:spPr>
        <p:txBody>
          <a:bodyPr wrap="square" rtlCol="0">
            <a:spAutoFit/>
          </a:bodyPr>
          <a:lstStyle/>
          <a:p>
            <a:pPr algn="ctr"/>
            <a:r>
              <a:rPr lang="fr-FR" sz="1200" dirty="0">
                <a:solidFill>
                  <a:srgbClr val="7030A0"/>
                </a:solidFill>
              </a:rPr>
              <a:t>Source image : </a:t>
            </a:r>
            <a:r>
              <a:rPr lang="fr-FR" sz="1200" dirty="0">
                <a:solidFill>
                  <a:srgbClr val="7030A0"/>
                </a:solidFill>
                <a:hlinkClick r:id="rId4"/>
              </a:rPr>
              <a:t>http://www.javatpoint.com/transgender-vs-transsexual</a:t>
            </a:r>
            <a:r>
              <a:rPr lang="fr-FR" sz="1200" dirty="0">
                <a:solidFill>
                  <a:srgbClr val="7030A0"/>
                </a:solidFill>
              </a:rPr>
              <a:t> </a:t>
            </a:r>
            <a:endParaRPr lang="en-US" sz="1200" dirty="0">
              <a:solidFill>
                <a:srgbClr val="7030A0"/>
              </a:solidFill>
            </a:endParaRP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7703" y="3435551"/>
            <a:ext cx="2590800" cy="1552575"/>
          </a:xfrm>
          <a:prstGeom prst="rect">
            <a:avLst/>
          </a:prstGeom>
        </p:spPr>
      </p:pic>
      <p:sp>
        <p:nvSpPr>
          <p:cNvPr id="12" name="ZoneTexte 11"/>
          <p:cNvSpPr txBox="1"/>
          <p:nvPr/>
        </p:nvSpPr>
        <p:spPr>
          <a:xfrm>
            <a:off x="8496876" y="4988126"/>
            <a:ext cx="3600052" cy="830997"/>
          </a:xfrm>
          <a:prstGeom prst="rect">
            <a:avLst/>
          </a:prstGeom>
          <a:noFill/>
        </p:spPr>
        <p:txBody>
          <a:bodyPr wrap="square" rtlCol="0">
            <a:spAutoFit/>
          </a:bodyPr>
          <a:lstStyle/>
          <a:p>
            <a:pPr algn="ctr"/>
            <a:r>
              <a:rPr lang="en-US" sz="1200" dirty="0" err="1">
                <a:solidFill>
                  <a:srgbClr val="7030A0"/>
                </a:solidFill>
              </a:rPr>
              <a:t>Conchita</a:t>
            </a:r>
            <a:r>
              <a:rPr lang="en-US" sz="1200" dirty="0">
                <a:solidFill>
                  <a:srgbClr val="7030A0"/>
                </a:solidFill>
              </a:rPr>
              <a:t> </a:t>
            </a:r>
            <a:r>
              <a:rPr lang="en-US" sz="1200" dirty="0" err="1">
                <a:solidFill>
                  <a:srgbClr val="7030A0"/>
                </a:solidFill>
              </a:rPr>
              <a:t>Wurst</a:t>
            </a:r>
            <a:r>
              <a:rPr lang="en-US" sz="1200" dirty="0">
                <a:solidFill>
                  <a:srgbClr val="7030A0"/>
                </a:solidFill>
              </a:rPr>
              <a:t> </a:t>
            </a:r>
            <a:r>
              <a:rPr lang="fr-FR" sz="1200" dirty="0">
                <a:solidFill>
                  <a:srgbClr val="7030A0"/>
                </a:solidFill>
              </a:rPr>
              <a:t>est</a:t>
            </a:r>
            <a:r>
              <a:rPr lang="fr-FR" sz="1200" dirty="0"/>
              <a:t> </a:t>
            </a:r>
            <a:r>
              <a:rPr lang="fr-FR" sz="1200" dirty="0">
                <a:solidFill>
                  <a:srgbClr val="7030A0"/>
                </a:solidFill>
              </a:rPr>
              <a:t>une</a:t>
            </a:r>
            <a:r>
              <a:rPr lang="fr-FR" sz="1200" dirty="0"/>
              <a:t> </a:t>
            </a:r>
            <a:r>
              <a:rPr lang="fr-FR" sz="1200" dirty="0">
                <a:hlinkClick r:id="rId6" tooltip="Chanteur"/>
              </a:rPr>
              <a:t>chanteuse</a:t>
            </a:r>
            <a:r>
              <a:rPr lang="fr-FR" sz="1200" dirty="0"/>
              <a:t> </a:t>
            </a:r>
            <a:r>
              <a:rPr lang="fr-FR" sz="1200" dirty="0">
                <a:solidFill>
                  <a:srgbClr val="7030A0"/>
                </a:solidFill>
              </a:rPr>
              <a:t>et</a:t>
            </a:r>
            <a:r>
              <a:rPr lang="fr-FR" sz="1200" dirty="0"/>
              <a:t> </a:t>
            </a:r>
            <a:r>
              <a:rPr lang="fr-FR" sz="1200" dirty="0">
                <a:hlinkClick r:id="rId7" tooltip="Drag queen"/>
              </a:rPr>
              <a:t>drag </a:t>
            </a:r>
            <a:r>
              <a:rPr lang="fr-FR" sz="1200" dirty="0" err="1">
                <a:hlinkClick r:id="rId7" tooltip="Drag queen"/>
              </a:rPr>
              <a:t>queen</a:t>
            </a:r>
            <a:r>
              <a:rPr lang="fr-FR" sz="1200" dirty="0"/>
              <a:t> </a:t>
            </a:r>
            <a:r>
              <a:rPr lang="fr-FR" sz="1200" dirty="0">
                <a:hlinkClick r:id="rId8" tooltip="Autriche"/>
              </a:rPr>
              <a:t>autrichienne</a:t>
            </a:r>
            <a:r>
              <a:rPr lang="fr-FR" sz="1200" dirty="0"/>
              <a:t> </a:t>
            </a:r>
            <a:r>
              <a:rPr lang="fr-FR" sz="1200" dirty="0">
                <a:solidFill>
                  <a:srgbClr val="7030A0"/>
                </a:solidFill>
              </a:rPr>
              <a:t>interprétée par Gaspard (dit </a:t>
            </a:r>
            <a:r>
              <a:rPr lang="fr-FR" sz="1200" dirty="0" err="1">
                <a:solidFill>
                  <a:srgbClr val="7030A0"/>
                </a:solidFill>
              </a:rPr>
              <a:t>Gaspa</a:t>
            </a:r>
            <a:r>
              <a:rPr lang="fr-FR" sz="1200" dirty="0">
                <a:solidFill>
                  <a:srgbClr val="7030A0"/>
                </a:solidFill>
              </a:rPr>
              <a:t>) </a:t>
            </a:r>
            <a:r>
              <a:rPr lang="fr-FR" sz="1200" dirty="0" err="1">
                <a:solidFill>
                  <a:srgbClr val="7030A0"/>
                </a:solidFill>
              </a:rPr>
              <a:t>Neuwirth</a:t>
            </a:r>
            <a:r>
              <a:rPr lang="fr-FR" sz="1200" dirty="0">
                <a:solidFill>
                  <a:srgbClr val="7030A0"/>
                </a:solidFill>
              </a:rPr>
              <a:t>, faisant parti de la communauté gay. Source : </a:t>
            </a:r>
            <a:r>
              <a:rPr lang="fr-FR" sz="1200" dirty="0">
                <a:solidFill>
                  <a:srgbClr val="7030A0"/>
                </a:solidFill>
                <a:hlinkClick r:id="rId9"/>
              </a:rPr>
              <a:t>https://fr.wikipedia.org/wiki/Conchita_Wurst</a:t>
            </a:r>
            <a:r>
              <a:rPr lang="fr-FR" sz="1200" dirty="0">
                <a:solidFill>
                  <a:srgbClr val="7030A0"/>
                </a:solidFill>
              </a:rPr>
              <a:t> </a:t>
            </a:r>
            <a:endParaRPr lang="en-US" sz="1200" dirty="0">
              <a:solidFill>
                <a:srgbClr val="7030A0"/>
              </a:solidFill>
            </a:endParaRPr>
          </a:p>
        </p:txBody>
      </p:sp>
      <p:sp>
        <p:nvSpPr>
          <p:cNvPr id="13" name="ZoneTexte 9"/>
          <p:cNvSpPr txBox="1">
            <a:spLocks noChangeArrowheads="1"/>
          </p:cNvSpPr>
          <p:nvPr/>
        </p:nvSpPr>
        <p:spPr bwMode="auto">
          <a:xfrm>
            <a:off x="3996653" y="6055713"/>
            <a:ext cx="497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dirty="0">
                <a:solidFill>
                  <a:srgbClr val="7030A0"/>
                </a:solidFill>
              </a:rPr>
              <a:t>Auteur : Benjamin LISAN</a:t>
            </a:r>
          </a:p>
          <a:p>
            <a:pPr algn="ctr" eaLnBrk="1" hangingPunct="1">
              <a:lnSpc>
                <a:spcPct val="100000"/>
              </a:lnSpc>
              <a:spcBef>
                <a:spcPct val="0"/>
              </a:spcBef>
              <a:buFontTx/>
              <a:buNone/>
            </a:pPr>
            <a:r>
              <a:rPr lang="fr-FR" altLang="fr-FR" sz="1200" dirty="0">
                <a:solidFill>
                  <a:srgbClr val="7030A0"/>
                </a:solidFill>
              </a:rPr>
              <a:t>Date de création : 11/12/2015, date de mise à jour : 30/12/2015 à 04h00. </a:t>
            </a:r>
          </a:p>
          <a:p>
            <a:pPr algn="ctr" eaLnBrk="1" hangingPunct="1">
              <a:lnSpc>
                <a:spcPct val="100000"/>
              </a:lnSpc>
              <a:spcBef>
                <a:spcPct val="0"/>
              </a:spcBef>
              <a:buFontTx/>
              <a:buNone/>
            </a:pPr>
            <a:r>
              <a:rPr lang="fr-FR" altLang="fr-FR" sz="1200" dirty="0">
                <a:solidFill>
                  <a:srgbClr val="7030A0"/>
                </a:solidFill>
              </a:rPr>
              <a:t>Version V1.2</a:t>
            </a:r>
          </a:p>
        </p:txBody>
      </p:sp>
      <p:pic>
        <p:nvPicPr>
          <p:cNvPr id="2"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8606" y="3525291"/>
            <a:ext cx="2533650" cy="1733550"/>
          </a:xfrm>
          <a:prstGeom prst="rect">
            <a:avLst/>
          </a:prstGeom>
        </p:spPr>
      </p:pic>
      <p:sp>
        <p:nvSpPr>
          <p:cNvPr id="3" name="ZoneTexte 2"/>
          <p:cNvSpPr txBox="1"/>
          <p:nvPr/>
        </p:nvSpPr>
        <p:spPr>
          <a:xfrm>
            <a:off x="493185" y="5258841"/>
            <a:ext cx="4130937" cy="646331"/>
          </a:xfrm>
          <a:prstGeom prst="rect">
            <a:avLst/>
          </a:prstGeom>
          <a:noFill/>
        </p:spPr>
        <p:txBody>
          <a:bodyPr wrap="square" rtlCol="0">
            <a:spAutoFit/>
          </a:bodyPr>
          <a:lstStyle/>
          <a:p>
            <a:pPr algn="ctr"/>
            <a:r>
              <a:rPr lang="fr-FR" sz="1200" dirty="0">
                <a:solidFill>
                  <a:srgbClr val="7030A0"/>
                </a:solidFill>
              </a:rPr>
              <a:t>Source image : </a:t>
            </a:r>
            <a:r>
              <a:rPr lang="fr-FR" sz="1200" dirty="0">
                <a:solidFill>
                  <a:srgbClr val="7030A0"/>
                </a:solidFill>
                <a:hlinkClick r:id="rId11"/>
              </a:rPr>
              <a:t>https://m.facebook.com/story.php?story_fbid=1482948295342949&amp;id=100008833771357</a:t>
            </a:r>
            <a:r>
              <a:rPr lang="fr-FR" sz="1200" dirty="0">
                <a:solidFill>
                  <a:srgbClr val="7030A0"/>
                </a:solidFill>
              </a:rPr>
              <a:t> </a:t>
            </a:r>
          </a:p>
        </p:txBody>
      </p:sp>
    </p:spTree>
    <p:extLst>
      <p:ext uri="{BB962C8B-B14F-4D97-AF65-F5344CB8AC3E}">
        <p14:creationId xmlns:p14="http://schemas.microsoft.com/office/powerpoint/2010/main" val="82104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12649" y="194095"/>
            <a:ext cx="811306" cy="369332"/>
          </a:xfrm>
        </p:spPr>
        <p:txBody>
          <a:bodyPr/>
          <a:lstStyle/>
          <a:p>
            <a:fld id="{A3855CD8-F650-4656-8804-7E552F308368}" type="slidenum">
              <a:rPr lang="en-US" smtClean="0"/>
              <a:t>10</a:t>
            </a:fld>
            <a:endParaRPr lang="en-US"/>
          </a:p>
        </p:txBody>
      </p:sp>
      <p:sp>
        <p:nvSpPr>
          <p:cNvPr id="3" name="ZoneTexte 2"/>
          <p:cNvSpPr txBox="1"/>
          <p:nvPr/>
        </p:nvSpPr>
        <p:spPr>
          <a:xfrm>
            <a:off x="4491318" y="73516"/>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Rectangle 3"/>
          <p:cNvSpPr/>
          <p:nvPr/>
        </p:nvSpPr>
        <p:spPr>
          <a:xfrm>
            <a:off x="120887" y="194095"/>
            <a:ext cx="3822585" cy="369332"/>
          </a:xfrm>
          <a:prstGeom prst="rect">
            <a:avLst/>
          </a:prstGeom>
        </p:spPr>
        <p:txBody>
          <a:bodyPr wrap="none">
            <a:spAutoFit/>
          </a:bodyPr>
          <a:lstStyle/>
          <a:p>
            <a:pPr>
              <a:spcBef>
                <a:spcPct val="0"/>
              </a:spcBef>
            </a:pPr>
            <a:r>
              <a:rPr lang="fr-FR" altLang="fr-FR" dirty="0">
                <a:solidFill>
                  <a:srgbClr val="7030A0"/>
                </a:solidFill>
              </a:rPr>
              <a:t>3. </a:t>
            </a:r>
            <a:r>
              <a:rPr lang="fr-FR" altLang="fr-FR" b="1" dirty="0">
                <a:solidFill>
                  <a:srgbClr val="7030A0"/>
                </a:solidFill>
              </a:rPr>
              <a:t>Opinions sur les transsexuels (suite)</a:t>
            </a:r>
          </a:p>
        </p:txBody>
      </p:sp>
      <p:sp>
        <p:nvSpPr>
          <p:cNvPr id="6" name="ZoneTexte 5"/>
          <p:cNvSpPr txBox="1"/>
          <p:nvPr/>
        </p:nvSpPr>
        <p:spPr>
          <a:xfrm>
            <a:off x="242807" y="563427"/>
            <a:ext cx="11949193" cy="3785652"/>
          </a:xfrm>
          <a:prstGeom prst="rect">
            <a:avLst/>
          </a:prstGeom>
          <a:noFill/>
        </p:spPr>
        <p:txBody>
          <a:bodyPr wrap="square" rtlCol="0">
            <a:spAutoFit/>
          </a:bodyPr>
          <a:lstStyle/>
          <a:p>
            <a:pPr algn="just"/>
            <a:r>
              <a:rPr lang="fr-FR" dirty="0">
                <a:solidFill>
                  <a:srgbClr val="7030A0"/>
                </a:solidFill>
              </a:rPr>
              <a:t>3.1. </a:t>
            </a:r>
            <a:r>
              <a:rPr lang="fr-FR" u="sng" dirty="0">
                <a:solidFill>
                  <a:srgbClr val="7030A0"/>
                </a:solidFill>
              </a:rPr>
              <a:t>Opinions négatives </a:t>
            </a:r>
            <a:r>
              <a:rPr lang="fr-FR" dirty="0">
                <a:solidFill>
                  <a:srgbClr val="7030A0"/>
                </a:solidFill>
              </a:rPr>
              <a:t> (suite) : </a:t>
            </a:r>
          </a:p>
          <a:p>
            <a:pPr marL="285750" indent="-285750">
              <a:buFont typeface="Arial" panose="020B0604020202020204" pitchFamily="34" charset="0"/>
              <a:buChar char="•"/>
            </a:pPr>
            <a:r>
              <a:rPr lang="fr-FR" dirty="0">
                <a:solidFill>
                  <a:srgbClr val="7030A0"/>
                </a:solidFill>
              </a:rPr>
              <a:t>« </a:t>
            </a:r>
            <a:r>
              <a:rPr lang="fr-FR" i="1" dirty="0">
                <a:solidFill>
                  <a:srgbClr val="7030A0"/>
                </a:solidFill>
              </a:rPr>
              <a:t>[Beaucoup de gens sont persuadés que]</a:t>
            </a:r>
            <a:r>
              <a:rPr lang="fr-FR" dirty="0">
                <a:solidFill>
                  <a:srgbClr val="7030A0"/>
                </a:solidFill>
              </a:rPr>
              <a:t> </a:t>
            </a:r>
            <a:r>
              <a:rPr lang="fr-FR" i="1" dirty="0">
                <a:solidFill>
                  <a:srgbClr val="7030A0"/>
                </a:solidFill>
              </a:rPr>
              <a:t>c'est une mode comme l’homosexualité ; une sorte de </a:t>
            </a:r>
            <a:r>
              <a:rPr lang="fr-FR" i="1" dirty="0">
                <a:solidFill>
                  <a:srgbClr val="FF0000"/>
                </a:solidFill>
              </a:rPr>
              <a:t>snobisme</a:t>
            </a:r>
            <a:r>
              <a:rPr lang="fr-FR" dirty="0">
                <a:solidFill>
                  <a:srgbClr val="7030A0"/>
                </a:solidFill>
              </a:rPr>
              <a:t> »</a:t>
            </a:r>
            <a:r>
              <a:rPr lang="fr-FR" sz="1200" dirty="0">
                <a:solidFill>
                  <a:srgbClr val="7030A0"/>
                </a:solidFill>
              </a:rPr>
              <a:t>. Source : Témoignage de Marie-Laure, in "</a:t>
            </a:r>
            <a:r>
              <a:rPr lang="fr-FR" sz="1200" i="1" dirty="0">
                <a:solidFill>
                  <a:srgbClr val="7030A0"/>
                </a:solidFill>
              </a:rPr>
              <a:t>Elles ... les travestis</a:t>
            </a:r>
            <a:r>
              <a:rPr lang="fr-FR" sz="1200" dirty="0">
                <a:solidFill>
                  <a:srgbClr val="7030A0"/>
                </a:solidFill>
              </a:rPr>
              <a:t>", Colette Pia, Presse de la Cité, 1978, page 233.</a:t>
            </a:r>
          </a:p>
          <a:p>
            <a:pPr marL="285750" indent="-285750">
              <a:buFont typeface="Arial" panose="020B0604020202020204" pitchFamily="34" charset="0"/>
              <a:buChar char="•"/>
            </a:pPr>
            <a:r>
              <a:rPr lang="fr-FR" dirty="0">
                <a:solidFill>
                  <a:srgbClr val="7030A0"/>
                </a:solidFill>
              </a:rPr>
              <a:t>« </a:t>
            </a:r>
            <a:r>
              <a:rPr lang="fr-FR" i="1" dirty="0">
                <a:solidFill>
                  <a:srgbClr val="7030A0"/>
                </a:solidFill>
              </a:rPr>
              <a:t>Les "changements de sexe" sont en réalité des destructions de sexe et des reconstructions artificielles de sexe constituent un</a:t>
            </a:r>
            <a:r>
              <a:rPr lang="fr-FR" b="1" i="1" dirty="0">
                <a:solidFill>
                  <a:srgbClr val="7030A0"/>
                </a:solidFill>
              </a:rPr>
              <a:t> </a:t>
            </a:r>
            <a:r>
              <a:rPr lang="fr-FR" b="1" i="1" dirty="0">
                <a:solidFill>
                  <a:srgbClr val="FF0000"/>
                </a:solidFill>
              </a:rPr>
              <a:t>risque pour la vie sociale </a:t>
            </a:r>
            <a:r>
              <a:rPr lang="fr-FR" i="1" dirty="0">
                <a:solidFill>
                  <a:srgbClr val="7030A0"/>
                </a:solidFill>
              </a:rPr>
              <a:t>et, s'il se développaient, </a:t>
            </a:r>
            <a:r>
              <a:rPr lang="fr-FR" b="1" i="1" dirty="0">
                <a:solidFill>
                  <a:srgbClr val="FF0000"/>
                </a:solidFill>
              </a:rPr>
              <a:t>pour l'espèce humaine</a:t>
            </a:r>
            <a:r>
              <a:rPr lang="fr-FR" b="1" dirty="0">
                <a:solidFill>
                  <a:srgbClr val="7030A0"/>
                </a:solidFill>
              </a:rPr>
              <a:t> </a:t>
            </a:r>
            <a:r>
              <a:rPr lang="fr-FR" dirty="0">
                <a:solidFill>
                  <a:srgbClr val="7030A0"/>
                </a:solidFill>
              </a:rPr>
              <a:t>».</a:t>
            </a:r>
            <a:r>
              <a:rPr lang="fr-FR" sz="1200" dirty="0">
                <a:solidFill>
                  <a:srgbClr val="7030A0"/>
                </a:solidFill>
              </a:rPr>
              <a:t> Source : Cours de Cassation, procureur général, 30/11/83.</a:t>
            </a:r>
          </a:p>
          <a:p>
            <a:pPr marL="285750" indent="-285750">
              <a:buFont typeface="Arial" panose="020B0604020202020204" pitchFamily="34" charset="0"/>
              <a:buChar char="•"/>
            </a:pPr>
            <a:r>
              <a:rPr lang="fr-FR" dirty="0">
                <a:solidFill>
                  <a:srgbClr val="7030A0"/>
                </a:solidFill>
              </a:rPr>
              <a:t>« </a:t>
            </a:r>
            <a:r>
              <a:rPr lang="fr-FR" i="1" dirty="0">
                <a:solidFill>
                  <a:srgbClr val="7030A0"/>
                </a:solidFill>
              </a:rPr>
              <a:t>Le transsexuel, bien qu'ayant perdu certains caractères de son sexe d'origine, n'a pas pour autant acquis ceux du sexe opposé. </a:t>
            </a:r>
            <a:r>
              <a:rPr lang="fr-FR" b="1" i="1" dirty="0">
                <a:solidFill>
                  <a:srgbClr val="7030A0"/>
                </a:solidFill>
              </a:rPr>
              <a:t>Le sexe psychologique ou psychosocial ne peut, à lui seul, primer le sexe biologique, anatomique ou génétique</a:t>
            </a:r>
            <a:r>
              <a:rPr lang="fr-FR" dirty="0">
                <a:solidFill>
                  <a:srgbClr val="7030A0"/>
                </a:solidFill>
              </a:rPr>
              <a:t> ».</a:t>
            </a:r>
            <a:r>
              <a:rPr lang="fr-FR" sz="1200" dirty="0">
                <a:solidFill>
                  <a:srgbClr val="7030A0"/>
                </a:solidFill>
              </a:rPr>
              <a:t> Source : 1ère chambre civile de la cour de cassation, 21/3/90, L'indépendant de Perpignan, 23/3/90. Figaro 23/3/90. Libération, 24/3/90.</a:t>
            </a:r>
            <a:endParaRPr lang="fr-FR" dirty="0">
              <a:solidFill>
                <a:srgbClr val="7030A0"/>
              </a:solidFill>
            </a:endParaRPr>
          </a:p>
          <a:p>
            <a:pPr marL="285750" indent="-285750">
              <a:buFont typeface="Arial" panose="020B0604020202020204" pitchFamily="34" charset="0"/>
              <a:buChar char="•"/>
            </a:pPr>
            <a:r>
              <a:rPr lang="fr-FR" dirty="0">
                <a:solidFill>
                  <a:srgbClr val="7030A0"/>
                </a:solidFill>
              </a:rPr>
              <a:t>« </a:t>
            </a:r>
            <a:r>
              <a:rPr lang="fr-FR" i="1" dirty="0">
                <a:solidFill>
                  <a:srgbClr val="7030A0"/>
                </a:solidFill>
              </a:rPr>
              <a:t>La barrière de changement de ses sexes étant un tabou absolu dans nos société, il faut être un détraqué ou très naïf pour vouloir enfreindre cet interdit</a:t>
            </a:r>
            <a:r>
              <a:rPr lang="fr-FR" dirty="0">
                <a:solidFill>
                  <a:srgbClr val="7030A0"/>
                </a:solidFill>
              </a:rPr>
              <a:t> ».</a:t>
            </a:r>
            <a:r>
              <a:rPr lang="fr-FR" sz="1200" dirty="0">
                <a:solidFill>
                  <a:srgbClr val="7030A0"/>
                </a:solidFill>
              </a:rPr>
              <a:t> Source : Déclaration d’un ami de l’auteur de ce document.</a:t>
            </a:r>
          </a:p>
          <a:p>
            <a:pPr marL="285750" indent="-285750">
              <a:buFont typeface="Arial" panose="020B0604020202020204" pitchFamily="34" charset="0"/>
              <a:buChar char="•"/>
            </a:pPr>
            <a:r>
              <a:rPr lang="fr-FR" dirty="0">
                <a:solidFill>
                  <a:srgbClr val="7030A0"/>
                </a:solidFill>
              </a:rPr>
              <a:t>« </a:t>
            </a:r>
            <a:r>
              <a:rPr lang="fr-FR" i="1" dirty="0">
                <a:solidFill>
                  <a:srgbClr val="7030A0"/>
                </a:solidFill>
              </a:rPr>
              <a:t>J'ai toujours pensé transsexuel était quelqu'un qui aimait à se déguiser, […] que c’était lié à d'étranges obsessions perverses</a:t>
            </a:r>
            <a:r>
              <a:rPr lang="fr-FR" dirty="0">
                <a:solidFill>
                  <a:srgbClr val="7030A0"/>
                </a:solidFill>
              </a:rPr>
              <a:t> ».</a:t>
            </a:r>
            <a:r>
              <a:rPr lang="fr-FR" sz="1200" dirty="0">
                <a:solidFill>
                  <a:srgbClr val="7030A0"/>
                </a:solidFill>
              </a:rPr>
              <a:t> Source : commentaire trouvé dans un groupe Facebook consacré à la transsexualité «  </a:t>
            </a:r>
            <a:r>
              <a:rPr lang="fr-FR" sz="1200" i="1" dirty="0" err="1">
                <a:solidFill>
                  <a:srgbClr val="7030A0"/>
                </a:solidFill>
              </a:rPr>
              <a:t>Stéphie</a:t>
            </a:r>
            <a:r>
              <a:rPr lang="fr-FR" sz="1200" i="1" dirty="0">
                <a:solidFill>
                  <a:srgbClr val="7030A0"/>
                </a:solidFill>
              </a:rPr>
              <a:t> n’a jamais été un garçon</a:t>
            </a:r>
            <a:r>
              <a:rPr lang="fr-FR" sz="1200" dirty="0">
                <a:solidFill>
                  <a:srgbClr val="7030A0"/>
                </a:solidFill>
              </a:rPr>
              <a:t> ».</a:t>
            </a:r>
          </a:p>
          <a:p>
            <a:pPr marL="285750" indent="-285750">
              <a:buFont typeface="Arial" panose="020B0604020202020204" pitchFamily="34" charset="0"/>
              <a:buChar char="•"/>
            </a:pPr>
            <a:r>
              <a:rPr lang="fr-FR" dirty="0">
                <a:solidFill>
                  <a:srgbClr val="7030A0"/>
                </a:solidFill>
              </a:rPr>
              <a:t>"</a:t>
            </a:r>
            <a:r>
              <a:rPr lang="fr-FR" i="1" dirty="0">
                <a:solidFill>
                  <a:srgbClr val="7030A0"/>
                </a:solidFill>
              </a:rPr>
              <a:t>Il suffit de considérer les transsexuels dans leur sexe biologique, comme tout le monde en somme, sans se convertir à ce que j'ai nommé plus haut leur hérésie</a:t>
            </a:r>
            <a:r>
              <a:rPr lang="fr-FR" dirty="0">
                <a:solidFill>
                  <a:srgbClr val="7030A0"/>
                </a:solidFill>
              </a:rPr>
              <a:t>".</a:t>
            </a:r>
            <a:r>
              <a:rPr lang="fr-FR" sz="1200" dirty="0">
                <a:solidFill>
                  <a:srgbClr val="7030A0"/>
                </a:solidFill>
              </a:rPr>
              <a:t> Source :</a:t>
            </a:r>
            <a:r>
              <a:rPr lang="fr-FR" dirty="0">
                <a:solidFill>
                  <a:srgbClr val="7030A0"/>
                </a:solidFill>
              </a:rPr>
              <a:t> </a:t>
            </a:r>
            <a:r>
              <a:rPr lang="fr-FR" sz="1200" dirty="0">
                <a:solidFill>
                  <a:srgbClr val="7030A0"/>
                </a:solidFill>
              </a:rPr>
              <a:t>Patricia </a:t>
            </a:r>
            <a:r>
              <a:rPr lang="fr-FR" sz="1200" dirty="0" err="1">
                <a:solidFill>
                  <a:srgbClr val="7030A0"/>
                </a:solidFill>
              </a:rPr>
              <a:t>Mercader</a:t>
            </a:r>
            <a:r>
              <a:rPr lang="fr-FR" sz="1200" dirty="0">
                <a:solidFill>
                  <a:srgbClr val="7030A0"/>
                </a:solidFill>
              </a:rPr>
              <a:t>, </a:t>
            </a:r>
            <a:r>
              <a:rPr lang="fr-FR" sz="1200" dirty="0" err="1">
                <a:solidFill>
                  <a:srgbClr val="7030A0"/>
                </a:solidFill>
              </a:rPr>
              <a:t>ibid</a:t>
            </a:r>
            <a:r>
              <a:rPr lang="fr-FR" sz="1200" dirty="0">
                <a:solidFill>
                  <a:srgbClr val="7030A0"/>
                </a:solidFill>
              </a:rPr>
              <a:t> (1994).</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5857" y="4260927"/>
            <a:ext cx="1688271" cy="210293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88" y="4030236"/>
            <a:ext cx="2143125" cy="2333625"/>
          </a:xfrm>
          <a:prstGeom prst="rect">
            <a:avLst/>
          </a:prstGeom>
        </p:spPr>
      </p:pic>
      <p:sp>
        <p:nvSpPr>
          <p:cNvPr id="8" name="ZoneTexte 7"/>
          <p:cNvSpPr txBox="1"/>
          <p:nvPr/>
        </p:nvSpPr>
        <p:spPr>
          <a:xfrm>
            <a:off x="8129239" y="6363861"/>
            <a:ext cx="3788974" cy="461665"/>
          </a:xfrm>
          <a:prstGeom prst="rect">
            <a:avLst/>
          </a:prstGeom>
          <a:noFill/>
        </p:spPr>
        <p:txBody>
          <a:bodyPr wrap="square" rtlCol="0">
            <a:spAutoFit/>
          </a:bodyPr>
          <a:lstStyle/>
          <a:p>
            <a:pPr algn="ctr"/>
            <a:r>
              <a:rPr lang="fr-FR" sz="1200" dirty="0">
                <a:solidFill>
                  <a:srgbClr val="7030A0"/>
                </a:solidFill>
              </a:rPr>
              <a:t>Bambi une des premières transsexuelles françaises médiatisée.</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3152" y="4349079"/>
            <a:ext cx="1913860" cy="2149557"/>
          </a:xfrm>
          <a:prstGeom prst="rect">
            <a:avLst/>
          </a:prstGeom>
        </p:spPr>
      </p:pic>
      <p:sp>
        <p:nvSpPr>
          <p:cNvPr id="10" name="ZoneTexte 9"/>
          <p:cNvSpPr txBox="1"/>
          <p:nvPr/>
        </p:nvSpPr>
        <p:spPr>
          <a:xfrm>
            <a:off x="4825855" y="6480336"/>
            <a:ext cx="3637921" cy="276999"/>
          </a:xfrm>
          <a:prstGeom prst="rect">
            <a:avLst/>
          </a:prstGeom>
          <a:noFill/>
        </p:spPr>
        <p:txBody>
          <a:bodyPr wrap="square" rtlCol="0">
            <a:spAutoFit/>
          </a:bodyPr>
          <a:lstStyle/>
          <a:p>
            <a:pPr algn="ctr"/>
            <a:r>
              <a:rPr lang="fr-FR" sz="1200" dirty="0" err="1">
                <a:solidFill>
                  <a:srgbClr val="7030A0"/>
                </a:solidFill>
              </a:rPr>
              <a:t>Ovida</a:t>
            </a:r>
            <a:r>
              <a:rPr lang="fr-FR" sz="1200" dirty="0">
                <a:solidFill>
                  <a:srgbClr val="7030A0"/>
                </a:solidFill>
              </a:rPr>
              <a:t> </a:t>
            </a:r>
            <a:r>
              <a:rPr lang="fr-FR" sz="1200" dirty="0" err="1">
                <a:solidFill>
                  <a:srgbClr val="7030A0"/>
                </a:solidFill>
              </a:rPr>
              <a:t>Delec</a:t>
            </a:r>
            <a:r>
              <a:rPr lang="fr-FR" sz="1200" dirty="0">
                <a:solidFill>
                  <a:srgbClr val="7030A0"/>
                </a:solidFill>
              </a:rPr>
              <a:t>, communiste, résistante et transsexuelle.</a:t>
            </a:r>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87" y="4718411"/>
            <a:ext cx="1574800" cy="1625600"/>
          </a:xfrm>
          <a:prstGeom prst="rect">
            <a:avLst/>
          </a:prstGeom>
        </p:spPr>
      </p:pic>
      <p:sp>
        <p:nvSpPr>
          <p:cNvPr id="13" name="ZoneTexte 12"/>
          <p:cNvSpPr txBox="1"/>
          <p:nvPr/>
        </p:nvSpPr>
        <p:spPr>
          <a:xfrm>
            <a:off x="-211835" y="6384439"/>
            <a:ext cx="5129524" cy="276999"/>
          </a:xfrm>
          <a:prstGeom prst="rect">
            <a:avLst/>
          </a:prstGeom>
          <a:noFill/>
        </p:spPr>
        <p:txBody>
          <a:bodyPr wrap="square" rtlCol="0">
            <a:spAutoFit/>
          </a:bodyPr>
          <a:lstStyle/>
          <a:p>
            <a:pPr algn="ctr"/>
            <a:r>
              <a:rPr lang="fr-FR" sz="1200" dirty="0">
                <a:solidFill>
                  <a:srgbClr val="7030A0"/>
                </a:solidFill>
              </a:rPr>
              <a:t>Coccinelle une des premières transsexuelles françaises médiatisée.</a:t>
            </a:r>
          </a:p>
        </p:txBody>
      </p:sp>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3039" y="4290173"/>
            <a:ext cx="1647825" cy="2057400"/>
          </a:xfrm>
          <a:prstGeom prst="rect">
            <a:avLst/>
          </a:prstGeom>
        </p:spPr>
      </p:pic>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1825" y="4314878"/>
            <a:ext cx="1405864" cy="2067000"/>
          </a:xfrm>
          <a:prstGeom prst="rect">
            <a:avLst/>
          </a:prstGeom>
        </p:spPr>
      </p:pic>
    </p:spTree>
    <p:extLst>
      <p:ext uri="{BB962C8B-B14F-4D97-AF65-F5344CB8AC3E}">
        <p14:creationId xmlns:p14="http://schemas.microsoft.com/office/powerpoint/2010/main" val="184088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81590" y="177989"/>
            <a:ext cx="574637" cy="381409"/>
          </a:xfrm>
        </p:spPr>
        <p:txBody>
          <a:bodyPr/>
          <a:lstStyle/>
          <a:p>
            <a:fld id="{A3855CD8-F650-4656-8804-7E552F308368}" type="slidenum">
              <a:rPr lang="en-US" smtClean="0"/>
              <a:t>11</a:t>
            </a:fld>
            <a:endParaRPr lang="en-US" dirty="0"/>
          </a:p>
        </p:txBody>
      </p:sp>
      <p:sp>
        <p:nvSpPr>
          <p:cNvPr id="3" name="ZoneTexte 2"/>
          <p:cNvSpPr txBox="1"/>
          <p:nvPr/>
        </p:nvSpPr>
        <p:spPr>
          <a:xfrm>
            <a:off x="4533452" y="10128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Rectangle 3"/>
          <p:cNvSpPr/>
          <p:nvPr/>
        </p:nvSpPr>
        <p:spPr>
          <a:xfrm>
            <a:off x="172123" y="285954"/>
            <a:ext cx="3822585" cy="369332"/>
          </a:xfrm>
          <a:prstGeom prst="rect">
            <a:avLst/>
          </a:prstGeom>
        </p:spPr>
        <p:txBody>
          <a:bodyPr wrap="none">
            <a:spAutoFit/>
          </a:bodyPr>
          <a:lstStyle/>
          <a:p>
            <a:pPr>
              <a:spcBef>
                <a:spcPct val="0"/>
              </a:spcBef>
            </a:pPr>
            <a:r>
              <a:rPr lang="fr-FR" altLang="fr-FR" dirty="0">
                <a:solidFill>
                  <a:srgbClr val="7030A0"/>
                </a:solidFill>
              </a:rPr>
              <a:t>3. </a:t>
            </a:r>
            <a:r>
              <a:rPr lang="fr-FR" altLang="fr-FR" b="1" dirty="0">
                <a:solidFill>
                  <a:srgbClr val="7030A0"/>
                </a:solidFill>
              </a:rPr>
              <a:t>Opinions sur les transsexuels (suite)</a:t>
            </a:r>
          </a:p>
        </p:txBody>
      </p:sp>
      <p:sp>
        <p:nvSpPr>
          <p:cNvPr id="5" name="ZoneTexte 4"/>
          <p:cNvSpPr txBox="1"/>
          <p:nvPr/>
        </p:nvSpPr>
        <p:spPr>
          <a:xfrm>
            <a:off x="172123" y="671691"/>
            <a:ext cx="11919472" cy="6001643"/>
          </a:xfrm>
          <a:prstGeom prst="rect">
            <a:avLst/>
          </a:prstGeom>
          <a:noFill/>
        </p:spPr>
        <p:txBody>
          <a:bodyPr wrap="square" rtlCol="0">
            <a:spAutoFit/>
          </a:bodyPr>
          <a:lstStyle/>
          <a:p>
            <a:r>
              <a:rPr lang="fr-FR" dirty="0">
                <a:solidFill>
                  <a:srgbClr val="7030A0"/>
                </a:solidFill>
              </a:rPr>
              <a:t>3.2. </a:t>
            </a:r>
            <a:r>
              <a:rPr lang="fr-FR" u="sng" dirty="0">
                <a:solidFill>
                  <a:srgbClr val="7030A0"/>
                </a:solidFill>
              </a:rPr>
              <a:t>Opinions compréhensives ou positives</a:t>
            </a:r>
            <a:r>
              <a:rPr lang="fr-FR" dirty="0">
                <a:solidFill>
                  <a:srgbClr val="7030A0"/>
                </a:solidFill>
              </a:rPr>
              <a:t> (suite) : </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Après avoir étudié le transsexuel, je sais moins que jamais ce que veut dire le mot "pervers". J'ai une prévention contre [</a:t>
            </a:r>
            <a:r>
              <a:rPr lang="fr-FR" i="1" dirty="0">
                <a:solidFill>
                  <a:srgbClr val="008000"/>
                </a:solidFill>
              </a:rPr>
              <a:t>les techniques d'aversion</a:t>
            </a:r>
            <a:r>
              <a:rPr lang="fr-FR" i="1" dirty="0">
                <a:solidFill>
                  <a:srgbClr val="7030A0"/>
                </a:solidFill>
              </a:rPr>
              <a:t>] car je crains que la théorie de l'apprentissage soit dévoyée ... que </a:t>
            </a:r>
            <a:r>
              <a:rPr lang="fr-FR" i="1" dirty="0">
                <a:solidFill>
                  <a:srgbClr val="008000"/>
                </a:solidFill>
              </a:rPr>
              <a:t>ces formes de traitement ne deviennent  des techniques de cruauté entre les mains de gens peu scrupuleux</a:t>
            </a:r>
            <a:r>
              <a:rPr lang="fr-FR" i="1" dirty="0">
                <a:solidFill>
                  <a:srgbClr val="7030A0"/>
                </a:solidFill>
              </a:rPr>
              <a:t>. ... Tout le problème est de savoir ce qui est antisocial et dans quel mesure ce comportement met en danger la société ou ses membres. Quel quantité de souffrance devrait infliger à un patient pour le rendre conforme. Est-ce qu'un comportement sexuel et ... de genre déviant affaiblissent une société ? Que signifie l'expression « affaiblir une société » ... Si le traitement marche et si certains patients en font la demande, cela vaut peut être la peine de souffrir. Nous ne devons pas rejeter un traitement utilisable sur le simple prétexte que ce n'est pas celui que nous préférons pour des raisons théoriques, morales ...</a:t>
            </a:r>
            <a:r>
              <a:rPr lang="fr-FR" dirty="0">
                <a:solidFill>
                  <a:srgbClr val="7030A0"/>
                </a:solidFill>
              </a:rPr>
              <a:t> ».</a:t>
            </a:r>
            <a:r>
              <a:rPr lang="fr-FR" sz="1200" dirty="0">
                <a:solidFill>
                  <a:srgbClr val="7030A0"/>
                </a:solidFill>
              </a:rPr>
              <a:t> Source : </a:t>
            </a:r>
            <a:r>
              <a:rPr lang="fr-FR" sz="1200" i="1" dirty="0">
                <a:solidFill>
                  <a:srgbClr val="7030A0"/>
                </a:solidFill>
              </a:rPr>
              <a:t>Recherches sur l'identité sexuelle, </a:t>
            </a:r>
            <a:r>
              <a:rPr lang="fr-FR" sz="1200" dirty="0">
                <a:solidFill>
                  <a:srgbClr val="7030A0"/>
                </a:solidFill>
              </a:rPr>
              <a:t>Robert </a:t>
            </a:r>
            <a:r>
              <a:rPr lang="fr-FR" sz="1200" dirty="0" err="1">
                <a:solidFill>
                  <a:srgbClr val="7030A0"/>
                </a:solidFill>
              </a:rPr>
              <a:t>Stoller</a:t>
            </a:r>
            <a:r>
              <a:rPr lang="fr-FR" sz="1200" dirty="0">
                <a:solidFill>
                  <a:srgbClr val="7030A0"/>
                </a:solidFill>
              </a:rPr>
              <a:t>, Gallimard, 1968, page 281-282.</a:t>
            </a:r>
            <a:endParaRPr lang="fr-FR" dirty="0">
              <a:solidFill>
                <a:srgbClr val="7030A0"/>
              </a:solidFill>
            </a:endParaRP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Ces cas de transsexualisme, d'autre part, </a:t>
            </a:r>
            <a:r>
              <a:rPr lang="fr-FR" b="1" i="1" dirty="0">
                <a:solidFill>
                  <a:srgbClr val="008000"/>
                </a:solidFill>
              </a:rPr>
              <a:t>n'ont</a:t>
            </a:r>
            <a:r>
              <a:rPr lang="fr-FR" i="1" dirty="0">
                <a:solidFill>
                  <a:srgbClr val="008000"/>
                </a:solidFill>
              </a:rPr>
              <a:t> </a:t>
            </a:r>
            <a:r>
              <a:rPr lang="fr-FR" b="1" i="1" dirty="0">
                <a:solidFill>
                  <a:srgbClr val="008000"/>
                </a:solidFill>
              </a:rPr>
              <a:t>rien du délire systématisé</a:t>
            </a:r>
            <a:r>
              <a:rPr lang="fr-FR" i="1" dirty="0">
                <a:solidFill>
                  <a:srgbClr val="008000"/>
                </a:solidFill>
              </a:rPr>
              <a:t> </a:t>
            </a:r>
            <a:r>
              <a:rPr lang="fr-FR" i="1" dirty="0">
                <a:solidFill>
                  <a:srgbClr val="7030A0"/>
                </a:solidFill>
              </a:rPr>
              <a:t>: en dehors de leur conviction profonde d'appartenir au sexe opposé, </a:t>
            </a:r>
            <a:r>
              <a:rPr lang="fr-FR" b="1" i="1" dirty="0">
                <a:solidFill>
                  <a:srgbClr val="008000"/>
                </a:solidFill>
              </a:rPr>
              <a:t>ces sujet ne développent aucune action, aucune pensée qui pourraient exprimer un trouble psychiatrique</a:t>
            </a:r>
            <a:r>
              <a:rPr lang="fr-FR" i="1" dirty="0">
                <a:solidFill>
                  <a:srgbClr val="7030A0"/>
                </a:solidFill>
              </a:rPr>
              <a:t>. Mieux encore, </a:t>
            </a:r>
            <a:r>
              <a:rPr lang="fr-FR" i="1" dirty="0">
                <a:solidFill>
                  <a:srgbClr val="008000"/>
                </a:solidFill>
              </a:rPr>
              <a:t>il récusent toute composante perverse</a:t>
            </a:r>
            <a:r>
              <a:rPr lang="fr-FR" i="1" dirty="0">
                <a:solidFill>
                  <a:srgbClr val="7030A0"/>
                </a:solidFill>
              </a:rPr>
              <a:t>, et refuse l'expérience homosexuelle. C'est pour ces raisons que nous avions émis l'hypothèse d'une pathogénie hormonale : ce que les examens de laboratoire ont semblé confirmer dans certains cas. Ne peut-on imaginer, qu'en cette période critique néo-natale, l'érotisation du système nerveux se soit faite à contre courant. </a:t>
            </a:r>
            <a:r>
              <a:rPr lang="fr-FR" b="1" i="1" dirty="0">
                <a:solidFill>
                  <a:srgbClr val="7030A0"/>
                </a:solidFill>
              </a:rPr>
              <a:t>Le thérapeute est malheureusement désarmé</a:t>
            </a:r>
            <a:r>
              <a:rPr lang="fr-FR" i="1" dirty="0">
                <a:solidFill>
                  <a:srgbClr val="7030A0"/>
                </a:solidFill>
              </a:rPr>
              <a:t>. Il faudrait, pour guérir le transsexuel, comme l'a entrevu notre patient, "transformer radicalement son cerveau"; ce qui dépasse nos possibilités thérapeutiques actuelle</a:t>
            </a:r>
            <a:r>
              <a:rPr lang="fr-FR" dirty="0">
                <a:solidFill>
                  <a:srgbClr val="7030A0"/>
                </a:solidFill>
              </a:rPr>
              <a:t> ».</a:t>
            </a:r>
            <a:r>
              <a:rPr lang="fr-FR" sz="1200" dirty="0">
                <a:solidFill>
                  <a:srgbClr val="7030A0"/>
                </a:solidFill>
              </a:rPr>
              <a:t> Source : </a:t>
            </a:r>
            <a:r>
              <a:rPr lang="fr-FR" sz="1200" i="1" dirty="0">
                <a:solidFill>
                  <a:srgbClr val="7030A0"/>
                </a:solidFill>
              </a:rPr>
              <a:t>Clé pour la sexologie</a:t>
            </a:r>
            <a:r>
              <a:rPr lang="fr-FR" sz="1200" dirty="0">
                <a:solidFill>
                  <a:srgbClr val="7030A0"/>
                </a:solidFill>
              </a:rPr>
              <a:t>, Gilbert Tordjman, Seghers, 1972.p.106.</a:t>
            </a:r>
            <a:endParaRPr lang="fr-FR" dirty="0">
              <a:solidFill>
                <a:srgbClr val="7030A0"/>
              </a:solidFill>
            </a:endParaRP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[l'histoire de Mario Martino] éliminera certainement de nombreuses idées fausses _ principalement la notion que ces gens "peuvent changer s'ils le veulent" et que la psychothérapie peut les soigner et les "guérir" </a:t>
            </a:r>
            <a:r>
              <a:rPr lang="fr-FR" dirty="0">
                <a:solidFill>
                  <a:srgbClr val="7030A0"/>
                </a:solidFill>
              </a:rPr>
              <a:t>»</a:t>
            </a:r>
            <a:r>
              <a:rPr lang="fr-FR" sz="1200" dirty="0">
                <a:solidFill>
                  <a:srgbClr val="7030A0"/>
                </a:solidFill>
              </a:rPr>
              <a:t>. Source : </a:t>
            </a:r>
            <a:r>
              <a:rPr lang="fr-FR" sz="1200" i="1" dirty="0">
                <a:solidFill>
                  <a:srgbClr val="7030A0"/>
                </a:solidFill>
              </a:rPr>
              <a:t>Emergence, autobiographie d'un transsexuel</a:t>
            </a:r>
            <a:r>
              <a:rPr lang="fr-FR" sz="1200" dirty="0">
                <a:solidFill>
                  <a:srgbClr val="7030A0"/>
                </a:solidFill>
              </a:rPr>
              <a:t>, Mario Martino, 1977, Préface de Harry Benjamin, trad.fr., Edition de Trévise, 1981. </a:t>
            </a:r>
            <a:r>
              <a:rPr lang="fr-FR" sz="1200" i="1" dirty="0">
                <a:solidFill>
                  <a:srgbClr val="7030A0"/>
                </a:solidFill>
              </a:rPr>
              <a:t>Emergence: a </a:t>
            </a:r>
            <a:r>
              <a:rPr lang="fr-FR" sz="1200" i="1" dirty="0" err="1">
                <a:solidFill>
                  <a:srgbClr val="7030A0"/>
                </a:solidFill>
              </a:rPr>
              <a:t>Transsexual</a:t>
            </a:r>
            <a:r>
              <a:rPr lang="fr-FR" sz="1200" i="1" dirty="0">
                <a:solidFill>
                  <a:srgbClr val="7030A0"/>
                </a:solidFill>
              </a:rPr>
              <a:t> </a:t>
            </a:r>
            <a:r>
              <a:rPr lang="fr-FR" sz="1200" i="1" dirty="0" err="1">
                <a:solidFill>
                  <a:srgbClr val="7030A0"/>
                </a:solidFill>
              </a:rPr>
              <a:t>Autobiography</a:t>
            </a:r>
            <a:r>
              <a:rPr lang="fr-FR" sz="1200" dirty="0">
                <a:solidFill>
                  <a:srgbClr val="7030A0"/>
                </a:solidFill>
              </a:rPr>
              <a:t>, Mario Martino </a:t>
            </a:r>
            <a:r>
              <a:rPr lang="fr-FR" sz="1200" dirty="0" err="1">
                <a:solidFill>
                  <a:srgbClr val="7030A0"/>
                </a:solidFill>
              </a:rPr>
              <a:t>with</a:t>
            </a:r>
            <a:r>
              <a:rPr lang="fr-FR" sz="1200" dirty="0">
                <a:solidFill>
                  <a:srgbClr val="7030A0"/>
                </a:solidFill>
              </a:rPr>
              <a:t> </a:t>
            </a:r>
            <a:r>
              <a:rPr lang="fr-FR" sz="1200" dirty="0" err="1">
                <a:solidFill>
                  <a:srgbClr val="7030A0"/>
                </a:solidFill>
              </a:rPr>
              <a:t>harriett</a:t>
            </a:r>
            <a:r>
              <a:rPr lang="fr-FR" sz="1200" dirty="0">
                <a:solidFill>
                  <a:srgbClr val="7030A0"/>
                </a:solidFill>
              </a:rPr>
              <a:t>, New York: A Signet Book 1979. Note : Harry Benjamin, créateur de l'entité nosographique « transsexualisme », a été le spécialiste de la question  transsexuelle. Mario Martino (1937 - 2011) était un transsexuel F2M, infirmière devenu infirmier, militant de la cause transsexuel. Source : </a:t>
            </a:r>
            <a:r>
              <a:rPr lang="fr-FR" sz="1200" dirty="0">
                <a:solidFill>
                  <a:srgbClr val="7030A0"/>
                </a:solidFill>
                <a:hlinkClick r:id="rId2"/>
              </a:rPr>
              <a:t>http://zagria.blogspot.fr/2013/08/mario-martino-1938-usa.html</a:t>
            </a:r>
            <a:r>
              <a:rPr lang="fr-FR" sz="1200" dirty="0">
                <a:solidFill>
                  <a:srgbClr val="7030A0"/>
                </a:solidFill>
              </a:rPr>
              <a:t> </a:t>
            </a:r>
          </a:p>
        </p:txBody>
      </p:sp>
    </p:spTree>
    <p:extLst>
      <p:ext uri="{BB962C8B-B14F-4D97-AF65-F5344CB8AC3E}">
        <p14:creationId xmlns:p14="http://schemas.microsoft.com/office/powerpoint/2010/main" val="267350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44921" y="105495"/>
            <a:ext cx="649941" cy="365125"/>
          </a:xfrm>
        </p:spPr>
        <p:txBody>
          <a:bodyPr/>
          <a:lstStyle/>
          <a:p>
            <a:fld id="{A3855CD8-F650-4656-8804-7E552F308368}" type="slidenum">
              <a:rPr lang="en-US" smtClean="0"/>
              <a:t>12</a:t>
            </a:fld>
            <a:endParaRPr lang="en-US"/>
          </a:p>
        </p:txBody>
      </p:sp>
      <p:sp>
        <p:nvSpPr>
          <p:cNvPr id="3" name="ZoneTexte 2"/>
          <p:cNvSpPr txBox="1"/>
          <p:nvPr/>
        </p:nvSpPr>
        <p:spPr>
          <a:xfrm>
            <a:off x="4533452" y="10128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Rectangle 3"/>
          <p:cNvSpPr/>
          <p:nvPr/>
        </p:nvSpPr>
        <p:spPr>
          <a:xfrm>
            <a:off x="172123" y="285954"/>
            <a:ext cx="3822585" cy="369332"/>
          </a:xfrm>
          <a:prstGeom prst="rect">
            <a:avLst/>
          </a:prstGeom>
        </p:spPr>
        <p:txBody>
          <a:bodyPr wrap="none">
            <a:spAutoFit/>
          </a:bodyPr>
          <a:lstStyle/>
          <a:p>
            <a:pPr>
              <a:spcBef>
                <a:spcPct val="0"/>
              </a:spcBef>
            </a:pPr>
            <a:r>
              <a:rPr lang="fr-FR" altLang="fr-FR" dirty="0">
                <a:solidFill>
                  <a:srgbClr val="7030A0"/>
                </a:solidFill>
              </a:rPr>
              <a:t>3. </a:t>
            </a:r>
            <a:r>
              <a:rPr lang="fr-FR" altLang="fr-FR" b="1" dirty="0">
                <a:solidFill>
                  <a:srgbClr val="7030A0"/>
                </a:solidFill>
              </a:rPr>
              <a:t>Opinions sur les transsexuels (suite)</a:t>
            </a:r>
          </a:p>
        </p:txBody>
      </p:sp>
      <p:sp>
        <p:nvSpPr>
          <p:cNvPr id="5" name="ZoneTexte 4"/>
          <p:cNvSpPr txBox="1"/>
          <p:nvPr/>
        </p:nvSpPr>
        <p:spPr>
          <a:xfrm>
            <a:off x="172123" y="796066"/>
            <a:ext cx="11876442" cy="5909310"/>
          </a:xfrm>
          <a:prstGeom prst="rect">
            <a:avLst/>
          </a:prstGeom>
          <a:noFill/>
        </p:spPr>
        <p:txBody>
          <a:bodyPr wrap="square" rtlCol="0">
            <a:spAutoFit/>
          </a:bodyPr>
          <a:lstStyle/>
          <a:p>
            <a:r>
              <a:rPr lang="fr-FR" dirty="0">
                <a:solidFill>
                  <a:srgbClr val="7030A0"/>
                </a:solidFill>
              </a:rPr>
              <a:t>3.2. </a:t>
            </a:r>
            <a:r>
              <a:rPr lang="fr-FR" u="sng" dirty="0">
                <a:solidFill>
                  <a:srgbClr val="7030A0"/>
                </a:solidFill>
              </a:rPr>
              <a:t>Opinions compréhensives ou positives</a:t>
            </a:r>
            <a:r>
              <a:rPr lang="fr-FR" dirty="0">
                <a:solidFill>
                  <a:srgbClr val="7030A0"/>
                </a:solidFill>
              </a:rPr>
              <a:t> (suite) :</a:t>
            </a:r>
          </a:p>
          <a:p>
            <a:endParaRPr lang="fr-FR" dirty="0">
              <a:solidFill>
                <a:srgbClr val="7030A0"/>
              </a:solidFill>
            </a:endParaRP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Le courageux jugement du tribunal de Saint-Etienne affirme que </a:t>
            </a:r>
            <a:r>
              <a:rPr lang="fr-FR" i="1" dirty="0">
                <a:solidFill>
                  <a:srgbClr val="008000"/>
                </a:solidFill>
              </a:rPr>
              <a:t>le transsexualisme n'est pas un caprice </a:t>
            </a:r>
            <a:r>
              <a:rPr lang="fr-FR" i="1" dirty="0">
                <a:solidFill>
                  <a:srgbClr val="7030A0"/>
                </a:solidFill>
              </a:rPr>
              <a:t>... [reconnaissant que le sexe psychique puisse primer sur le sexe biologique]. Je me suis attaché à tous les transsexuels qui me font confiance, leur situation pathétique m'a toujours profondément et affectueusement touché. J'ai donc applaudi des mains au jugement de Saint-Etienne</a:t>
            </a:r>
            <a:r>
              <a:rPr lang="fr-FR" dirty="0">
                <a:solidFill>
                  <a:srgbClr val="7030A0"/>
                </a:solidFill>
              </a:rPr>
              <a:t> ».</a:t>
            </a:r>
            <a:r>
              <a:rPr lang="fr-FR" sz="1200" dirty="0">
                <a:solidFill>
                  <a:srgbClr val="7030A0"/>
                </a:solidFill>
              </a:rPr>
              <a:t> Source : </a:t>
            </a:r>
            <a:r>
              <a:rPr lang="fr-FR" sz="1200" i="1" dirty="0">
                <a:solidFill>
                  <a:srgbClr val="7030A0"/>
                </a:solidFill>
              </a:rPr>
              <a:t>Transsexuels : mon dossier personnel</a:t>
            </a:r>
            <a:r>
              <a:rPr lang="fr-FR" sz="1200" dirty="0">
                <a:solidFill>
                  <a:srgbClr val="7030A0"/>
                </a:solidFill>
              </a:rPr>
              <a:t>, Pr. Gilbert-Dreyfus [Membre de l'académie de médecine], Quotidien des médecins, 18/3/80. </a:t>
            </a:r>
            <a:endParaRPr lang="fr-FR" dirty="0">
              <a:solidFill>
                <a:srgbClr val="7030A0"/>
              </a:solidFill>
            </a:endParaRP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le respect dû à la vie privée" s'applique "à une personne (qui) ne possède plus tous les caractères de son sexe d'origine et a pris l'apparence physique la rapprochant de l'autre sexe, auquel correspond son comportement social" justifiant "que son état civil indique désormais le sexe dont elle a l'apparence</a:t>
            </a:r>
            <a:r>
              <a:rPr lang="fr-FR" dirty="0">
                <a:solidFill>
                  <a:srgbClr val="7030A0"/>
                </a:solidFill>
              </a:rPr>
              <a:t> »</a:t>
            </a:r>
            <a:r>
              <a:rPr lang="fr-FR" sz="1200" dirty="0">
                <a:solidFill>
                  <a:srgbClr val="7030A0"/>
                </a:solidFill>
              </a:rPr>
              <a:t>. Source : Pierre </a:t>
            </a:r>
            <a:r>
              <a:rPr lang="fr-FR" sz="1200" dirty="0" err="1">
                <a:solidFill>
                  <a:srgbClr val="7030A0"/>
                </a:solidFill>
              </a:rPr>
              <a:t>Drai</a:t>
            </a:r>
            <a:r>
              <a:rPr lang="fr-FR" sz="1200" dirty="0">
                <a:solidFill>
                  <a:srgbClr val="7030A0"/>
                </a:solidFill>
              </a:rPr>
              <a:t>, président Cours de cassation, in Libération, 12/12/92 (°).</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Les conséquences extrêmement pénibles pour la requérante du refus des autorités françaises de tenir compte de la situation particulière sont disproportionnées par rapport à une conception </a:t>
            </a:r>
            <a:r>
              <a:rPr lang="fr-FR" b="1" i="1" dirty="0">
                <a:solidFill>
                  <a:srgbClr val="7030A0"/>
                </a:solidFill>
              </a:rPr>
              <a:t>figée</a:t>
            </a:r>
            <a:r>
              <a:rPr lang="fr-FR" i="1" dirty="0">
                <a:solidFill>
                  <a:srgbClr val="7030A0"/>
                </a:solidFill>
              </a:rPr>
              <a:t> de l'intérêt général. ... Rien n'empêche, après jugement, d'insérer dans l'acte de naissance une mention reflétant sa situation présente. ... quotidiennement placés dans une situation globale incompatible avec le respect dû à [leur] vie privée. […] il y a rupture du juste équilibre à ménager entre l'intérêt général et les intérêts de l'individu donc infraction à l'article 8 des DDH </a:t>
            </a:r>
            <a:r>
              <a:rPr lang="fr-FR" dirty="0">
                <a:solidFill>
                  <a:srgbClr val="7030A0"/>
                </a:solidFill>
              </a:rPr>
              <a:t>».</a:t>
            </a:r>
            <a:r>
              <a:rPr lang="fr-FR" sz="1200" dirty="0">
                <a:solidFill>
                  <a:srgbClr val="7030A0"/>
                </a:solidFill>
              </a:rPr>
              <a:t> Source : 25/11/90 Commission européenne,  25/3/92, Suite au refus de changement d'état civil pour le tribunal de Libourne (Gironde) en 79, la cours d'appel de Bordeaux en 85, puis la cours de cassation en 87, pour Lyne-Antoinette B. Libération, 25/11/90, Francesco </a:t>
            </a:r>
            <a:r>
              <a:rPr lang="fr-FR" sz="1200" dirty="0" err="1">
                <a:solidFill>
                  <a:srgbClr val="7030A0"/>
                </a:solidFill>
              </a:rPr>
              <a:t>Cerri</a:t>
            </a:r>
            <a:r>
              <a:rPr lang="fr-FR" sz="1200" dirty="0">
                <a:solidFill>
                  <a:srgbClr val="7030A0"/>
                </a:solidFill>
              </a:rPr>
              <a:t>. Quotidien du médecin, 30/3/92. Libération, 26/3/92, Michel Sousse (°).</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Simone Veil (en 76) avait déclaré que la société était intolérante envers les transsexuels</a:t>
            </a:r>
            <a:r>
              <a:rPr lang="fr-FR" dirty="0">
                <a:solidFill>
                  <a:srgbClr val="7030A0"/>
                </a:solidFill>
              </a:rPr>
              <a:t> ».</a:t>
            </a:r>
            <a:r>
              <a:rPr lang="fr-FR" sz="1200" dirty="0">
                <a:solidFill>
                  <a:srgbClr val="7030A0"/>
                </a:solidFill>
              </a:rPr>
              <a:t> Source : Libération, 15/12/87, Hélène Hazera, sur témoignage de Maud Marin. </a:t>
            </a:r>
          </a:p>
          <a:p>
            <a:endParaRPr lang="fr-FR" sz="1200" dirty="0">
              <a:solidFill>
                <a:srgbClr val="7030A0"/>
              </a:solidFill>
            </a:endParaRPr>
          </a:p>
          <a:p>
            <a:pPr algn="just"/>
            <a:r>
              <a:rPr lang="fr-FR" sz="1200" dirty="0">
                <a:solidFill>
                  <a:srgbClr val="7030A0"/>
                </a:solidFill>
              </a:rPr>
              <a:t>(°) « </a:t>
            </a:r>
            <a:r>
              <a:rPr lang="fr-FR" sz="1200" i="1" dirty="0">
                <a:solidFill>
                  <a:srgbClr val="7030A0"/>
                </a:solidFill>
              </a:rPr>
              <a:t>Le droit au respect de la vie privée est conçu comme un faisceau de droits multiples dont la portée n’est jamais identique et varie en fonction du temps, du lieu et de la personne concernée. Il concerne de très nombreux aspects de la personnalité : droit à l’image, état des personnes (actes de l’état civil, mariage, nom et prénom, sexe « apparent » - on trouve ici la question du transsexualisme), vie affective et sexuelle </a:t>
            </a:r>
            <a:r>
              <a:rPr lang="fr-FR" sz="1200" dirty="0">
                <a:solidFill>
                  <a:srgbClr val="7030A0"/>
                </a:solidFill>
              </a:rPr>
              <a:t>[…] ». Sources : a) Le respect de la vie privée et la protection des données personnelles dans le rapport de Simone Veil, 21 décembre 2008, </a:t>
            </a:r>
            <a:r>
              <a:rPr lang="fr-FR" sz="1200" dirty="0">
                <a:solidFill>
                  <a:srgbClr val="7030A0"/>
                </a:solidFill>
                <a:hlinkClick r:id="rId2"/>
              </a:rPr>
              <a:t>http://ldh-toulon.net/le-respect-de-la-vie-privee-et-la.html</a:t>
            </a:r>
            <a:r>
              <a:rPr lang="fr-FR" sz="1200" dirty="0">
                <a:solidFill>
                  <a:srgbClr val="7030A0"/>
                </a:solidFill>
              </a:rPr>
              <a:t>, b) Lutte contre les discriminations : les mots sont démentis par les actes, 17 décembre 2008, </a:t>
            </a:r>
            <a:r>
              <a:rPr lang="fr-FR" sz="1200" dirty="0">
                <a:solidFill>
                  <a:srgbClr val="7030A0"/>
                </a:solidFill>
                <a:hlinkClick r:id="rId3"/>
              </a:rPr>
              <a:t>http://ldh-toulon.net/lutte-contre-les-discriminations.html</a:t>
            </a:r>
            <a:r>
              <a:rPr lang="fr-FR" sz="1200" dirty="0">
                <a:solidFill>
                  <a:srgbClr val="7030A0"/>
                </a:solidFill>
              </a:rPr>
              <a:t>   </a:t>
            </a:r>
          </a:p>
        </p:txBody>
      </p:sp>
    </p:spTree>
    <p:extLst>
      <p:ext uri="{BB962C8B-B14F-4D97-AF65-F5344CB8AC3E}">
        <p14:creationId xmlns:p14="http://schemas.microsoft.com/office/powerpoint/2010/main" val="222520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274014" y="263811"/>
            <a:ext cx="574638" cy="3744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13</a:t>
            </a:fld>
            <a:endParaRPr lang="en-US"/>
          </a:p>
        </p:txBody>
      </p:sp>
      <p:sp>
        <p:nvSpPr>
          <p:cNvPr id="4" name="ZoneTexte 3"/>
          <p:cNvSpPr txBox="1"/>
          <p:nvPr/>
        </p:nvSpPr>
        <p:spPr>
          <a:xfrm>
            <a:off x="4733364" y="79145"/>
            <a:ext cx="3141234"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4"/>
          <p:cNvSpPr/>
          <p:nvPr/>
        </p:nvSpPr>
        <p:spPr>
          <a:xfrm>
            <a:off x="258184" y="197365"/>
            <a:ext cx="1584793" cy="369332"/>
          </a:xfrm>
          <a:prstGeom prst="rect">
            <a:avLst/>
          </a:prstGeom>
        </p:spPr>
        <p:txBody>
          <a:bodyPr wrap="none">
            <a:spAutoFit/>
          </a:bodyPr>
          <a:lstStyle/>
          <a:p>
            <a:pPr>
              <a:spcBef>
                <a:spcPct val="0"/>
              </a:spcBef>
            </a:pPr>
            <a:r>
              <a:rPr lang="fr-FR" altLang="fr-FR" dirty="0">
                <a:solidFill>
                  <a:srgbClr val="7030A0"/>
                </a:solidFill>
              </a:rPr>
              <a:t>4. </a:t>
            </a:r>
            <a:r>
              <a:rPr lang="fr-FR" altLang="fr-FR" b="1" dirty="0" err="1">
                <a:solidFill>
                  <a:srgbClr val="7030A0"/>
                </a:solidFill>
              </a:rPr>
              <a:t>Transphobie</a:t>
            </a:r>
            <a:endParaRPr lang="fr-FR" altLang="fr-FR" b="1" dirty="0">
              <a:solidFill>
                <a:srgbClr val="7030A0"/>
              </a:solidFill>
            </a:endParaRPr>
          </a:p>
        </p:txBody>
      </p:sp>
      <p:sp>
        <p:nvSpPr>
          <p:cNvPr id="6" name="ZoneTexte 5"/>
          <p:cNvSpPr txBox="1"/>
          <p:nvPr/>
        </p:nvSpPr>
        <p:spPr>
          <a:xfrm>
            <a:off x="79787" y="638274"/>
            <a:ext cx="11936505" cy="4893647"/>
          </a:xfrm>
          <a:prstGeom prst="rect">
            <a:avLst/>
          </a:prstGeom>
          <a:noFill/>
        </p:spPr>
        <p:txBody>
          <a:bodyPr wrap="square" rtlCol="0">
            <a:spAutoFit/>
          </a:bodyPr>
          <a:lstStyle/>
          <a:p>
            <a:pPr algn="just"/>
            <a:r>
              <a:rPr lang="fr-FR" dirty="0">
                <a:solidFill>
                  <a:srgbClr val="7030A0"/>
                </a:solidFill>
              </a:rPr>
              <a:t>La transsexualité est souvent rejetée par beaucoup d’individus dans notre société, peut-être perçue comme « sexuelle » ou comme une « </a:t>
            </a:r>
            <a:r>
              <a:rPr lang="fr-FR" b="1" dirty="0">
                <a:solidFill>
                  <a:srgbClr val="7030A0"/>
                </a:solidFill>
              </a:rPr>
              <a:t>perversion sexuelle</a:t>
            </a:r>
            <a:r>
              <a:rPr lang="fr-FR" dirty="0">
                <a:solidFill>
                  <a:srgbClr val="7030A0"/>
                </a:solidFill>
              </a:rPr>
              <a:t> » par ces derniers. Ce rejet s’exprime par une aversion «irrationnelle » appelée </a:t>
            </a:r>
            <a:r>
              <a:rPr lang="fr-FR" dirty="0" err="1">
                <a:solidFill>
                  <a:srgbClr val="7030A0"/>
                </a:solidFill>
              </a:rPr>
              <a:t>transphobie</a:t>
            </a:r>
            <a:r>
              <a:rPr lang="fr-FR" dirty="0">
                <a:solidFill>
                  <a:srgbClr val="7030A0"/>
                </a:solidFill>
              </a:rPr>
              <a:t>.</a:t>
            </a:r>
          </a:p>
          <a:p>
            <a:pPr algn="just"/>
            <a:endParaRPr lang="fr-FR" dirty="0">
              <a:solidFill>
                <a:srgbClr val="7030A0"/>
              </a:solidFill>
            </a:endParaRPr>
          </a:p>
          <a:p>
            <a:pPr algn="just"/>
            <a:r>
              <a:rPr lang="fr-FR" dirty="0">
                <a:solidFill>
                  <a:srgbClr val="7030A0"/>
                </a:solidFill>
              </a:rPr>
              <a:t>La </a:t>
            </a:r>
            <a:r>
              <a:rPr lang="fr-FR" b="1" dirty="0" err="1">
                <a:solidFill>
                  <a:srgbClr val="7030A0"/>
                </a:solidFill>
              </a:rPr>
              <a:t>transphobie</a:t>
            </a:r>
            <a:r>
              <a:rPr lang="fr-FR" dirty="0">
                <a:solidFill>
                  <a:srgbClr val="7030A0"/>
                </a:solidFill>
              </a:rPr>
              <a:t> est l'aversion envers le </a:t>
            </a:r>
            <a:r>
              <a:rPr lang="fr-FR" dirty="0">
                <a:solidFill>
                  <a:srgbClr val="7030A0"/>
                </a:solidFill>
                <a:hlinkClick r:id="rId2" tooltip="Transsexualisme"/>
              </a:rPr>
              <a:t>transsexualisme</a:t>
            </a:r>
            <a:r>
              <a:rPr lang="fr-FR" dirty="0">
                <a:solidFill>
                  <a:srgbClr val="7030A0"/>
                </a:solidFill>
              </a:rPr>
              <a:t> ou la </a:t>
            </a:r>
            <a:r>
              <a:rPr lang="fr-FR" dirty="0" err="1">
                <a:solidFill>
                  <a:srgbClr val="7030A0"/>
                </a:solidFill>
              </a:rPr>
              <a:t>transidentité</a:t>
            </a:r>
            <a:r>
              <a:rPr lang="fr-FR" dirty="0">
                <a:solidFill>
                  <a:srgbClr val="7030A0"/>
                </a:solidFill>
              </a:rPr>
              <a:t> et envers les personnes transsexuelles ou </a:t>
            </a:r>
            <a:r>
              <a:rPr lang="fr-FR" dirty="0">
                <a:solidFill>
                  <a:srgbClr val="7030A0"/>
                </a:solidFill>
                <a:hlinkClick r:id="rId3" tooltip="Transgendérisme"/>
              </a:rPr>
              <a:t>transgenres</a:t>
            </a:r>
            <a:r>
              <a:rPr lang="fr-FR" dirty="0">
                <a:solidFill>
                  <a:srgbClr val="7030A0"/>
                </a:solidFill>
              </a:rPr>
              <a:t> relativement à leur </a:t>
            </a:r>
            <a:r>
              <a:rPr lang="fr-FR" dirty="0">
                <a:solidFill>
                  <a:srgbClr val="7030A0"/>
                </a:solidFill>
                <a:hlinkClick r:id="rId4" tooltip="Identité de genre"/>
              </a:rPr>
              <a:t>identité de genre</a:t>
            </a:r>
            <a:r>
              <a:rPr lang="fr-FR" dirty="0">
                <a:solidFill>
                  <a:srgbClr val="7030A0"/>
                </a:solidFill>
              </a:rPr>
              <a:t>. La </a:t>
            </a:r>
            <a:r>
              <a:rPr lang="fr-FR" dirty="0" err="1">
                <a:solidFill>
                  <a:srgbClr val="7030A0"/>
                </a:solidFill>
              </a:rPr>
              <a:t>transphobie</a:t>
            </a:r>
            <a:r>
              <a:rPr lang="fr-FR" dirty="0">
                <a:solidFill>
                  <a:srgbClr val="7030A0"/>
                </a:solidFill>
              </a:rPr>
              <a:t> peut se manifester sous forme de violences physiques (</a:t>
            </a:r>
            <a:r>
              <a:rPr lang="fr-FR" dirty="0">
                <a:solidFill>
                  <a:srgbClr val="7030A0"/>
                </a:solidFill>
                <a:hlinkClick r:id="rId5" tooltip="Agression"/>
              </a:rPr>
              <a:t>agressions</a:t>
            </a:r>
            <a:r>
              <a:rPr lang="fr-FR" dirty="0">
                <a:solidFill>
                  <a:srgbClr val="7030A0"/>
                </a:solidFill>
              </a:rPr>
              <a:t>, </a:t>
            </a:r>
            <a:r>
              <a:rPr lang="fr-FR" dirty="0">
                <a:solidFill>
                  <a:srgbClr val="7030A0"/>
                </a:solidFill>
                <a:hlinkClick r:id="rId6" tooltip="Crime de haine"/>
              </a:rPr>
              <a:t>crime de haine</a:t>
            </a:r>
            <a:r>
              <a:rPr lang="fr-FR" dirty="0">
                <a:solidFill>
                  <a:srgbClr val="7030A0"/>
                </a:solidFill>
              </a:rPr>
              <a:t>, </a:t>
            </a:r>
            <a:r>
              <a:rPr lang="fr-FR" dirty="0">
                <a:solidFill>
                  <a:srgbClr val="7030A0"/>
                </a:solidFill>
                <a:hlinkClick r:id="rId7" tooltip="Viol"/>
              </a:rPr>
              <a:t>viols</a:t>
            </a:r>
            <a:r>
              <a:rPr lang="fr-FR" dirty="0">
                <a:solidFill>
                  <a:srgbClr val="7030A0"/>
                </a:solidFill>
              </a:rPr>
              <a:t>, ou </a:t>
            </a:r>
            <a:r>
              <a:rPr lang="fr-FR" dirty="0">
                <a:solidFill>
                  <a:srgbClr val="7030A0"/>
                </a:solidFill>
                <a:hlinkClick r:id="rId8" tooltip="Meurtre"/>
              </a:rPr>
              <a:t>meurtres</a:t>
            </a:r>
            <a:r>
              <a:rPr lang="fr-FR" dirty="0">
                <a:solidFill>
                  <a:srgbClr val="7030A0"/>
                </a:solidFill>
              </a:rPr>
              <a:t>), ou par un comportement </a:t>
            </a:r>
            <a:r>
              <a:rPr lang="fr-FR" dirty="0">
                <a:solidFill>
                  <a:srgbClr val="7030A0"/>
                </a:solidFill>
                <a:hlinkClick r:id="rId9" tooltip="Discrimination"/>
              </a:rPr>
              <a:t>discriminatoire</a:t>
            </a:r>
            <a:r>
              <a:rPr lang="fr-FR" dirty="0">
                <a:solidFill>
                  <a:srgbClr val="7030A0"/>
                </a:solidFill>
              </a:rPr>
              <a:t> ou </a:t>
            </a:r>
            <a:r>
              <a:rPr lang="fr-FR" dirty="0">
                <a:solidFill>
                  <a:srgbClr val="7030A0"/>
                </a:solidFill>
                <a:hlinkClick r:id="rId10" tooltip="Tolérance"/>
              </a:rPr>
              <a:t>intolérant</a:t>
            </a:r>
            <a:r>
              <a:rPr lang="fr-FR" dirty="0">
                <a:solidFill>
                  <a:srgbClr val="7030A0"/>
                </a:solidFill>
              </a:rPr>
              <a:t> (</a:t>
            </a:r>
            <a:r>
              <a:rPr lang="fr-FR" dirty="0">
                <a:solidFill>
                  <a:srgbClr val="7030A0"/>
                </a:solidFill>
                <a:hlinkClick r:id="rId11" tooltip="Discrimination à l'embauche"/>
              </a:rPr>
              <a:t>discrimination à l'embauche</a:t>
            </a:r>
            <a:r>
              <a:rPr lang="fr-FR" dirty="0">
                <a:solidFill>
                  <a:srgbClr val="7030A0"/>
                </a:solidFill>
              </a:rPr>
              <a:t>, au </a:t>
            </a:r>
            <a:r>
              <a:rPr lang="fr-FR" dirty="0">
                <a:solidFill>
                  <a:srgbClr val="7030A0"/>
                </a:solidFill>
                <a:hlinkClick r:id="rId12" tooltip="Logement"/>
              </a:rPr>
              <a:t>logement</a:t>
            </a:r>
            <a:r>
              <a:rPr lang="fr-FR" dirty="0">
                <a:solidFill>
                  <a:srgbClr val="7030A0"/>
                </a:solidFill>
              </a:rPr>
              <a:t>, ou encore à l'accès aux </a:t>
            </a:r>
            <a:r>
              <a:rPr lang="fr-FR" dirty="0">
                <a:solidFill>
                  <a:srgbClr val="7030A0"/>
                </a:solidFill>
                <a:hlinkClick r:id="rId13" tooltip="Traitement (médecine)"/>
              </a:rPr>
              <a:t>traitements médicaux</a:t>
            </a:r>
            <a:r>
              <a:rPr lang="fr-FR" dirty="0">
                <a:solidFill>
                  <a:srgbClr val="7030A0"/>
                </a:solidFill>
              </a:rPr>
              <a:t>).</a:t>
            </a:r>
            <a:r>
              <a:rPr lang="fr-FR" sz="1200" dirty="0">
                <a:solidFill>
                  <a:srgbClr val="7030A0"/>
                </a:solidFill>
              </a:rPr>
              <a:t> Source : </a:t>
            </a:r>
            <a:r>
              <a:rPr lang="fr-FR" sz="1200" dirty="0">
                <a:solidFill>
                  <a:srgbClr val="7030A0"/>
                </a:solidFill>
                <a:hlinkClick r:id="rId14"/>
              </a:rPr>
              <a:t>https://fr.wikipedia.org/wiki/Transphobie</a:t>
            </a:r>
            <a:r>
              <a:rPr lang="fr-FR" sz="1200" dirty="0">
                <a:solidFill>
                  <a:srgbClr val="7030A0"/>
                </a:solidFill>
              </a:rPr>
              <a:t> </a:t>
            </a:r>
          </a:p>
          <a:p>
            <a:pPr algn="just"/>
            <a:r>
              <a:rPr lang="fr-FR" dirty="0">
                <a:solidFill>
                  <a:srgbClr val="7030A0"/>
                </a:solidFill>
              </a:rPr>
              <a:t>Dans leur appréhension de la </a:t>
            </a:r>
            <a:r>
              <a:rPr lang="fr-FR" dirty="0" err="1">
                <a:solidFill>
                  <a:srgbClr val="7030A0"/>
                </a:solidFill>
              </a:rPr>
              <a:t>transidentité</a:t>
            </a:r>
            <a:r>
              <a:rPr lang="fr-FR" dirty="0">
                <a:solidFill>
                  <a:srgbClr val="7030A0"/>
                </a:solidFill>
              </a:rPr>
              <a:t>, certains psychiatres qualifient la </a:t>
            </a:r>
            <a:r>
              <a:rPr lang="fr-FR" dirty="0" err="1">
                <a:solidFill>
                  <a:srgbClr val="7030A0"/>
                </a:solidFill>
              </a:rPr>
              <a:t>transidentité</a:t>
            </a:r>
            <a:r>
              <a:rPr lang="fr-FR" dirty="0">
                <a:solidFill>
                  <a:srgbClr val="7030A0"/>
                </a:solidFill>
              </a:rPr>
              <a:t> de </a:t>
            </a:r>
            <a:r>
              <a:rPr lang="fr-FR" dirty="0">
                <a:solidFill>
                  <a:srgbClr val="7030A0"/>
                </a:solidFill>
                <a:hlinkClick r:id="rId15" tooltip="Psychose"/>
              </a:rPr>
              <a:t>psychose</a:t>
            </a:r>
            <a:r>
              <a:rPr lang="fr-FR" dirty="0">
                <a:solidFill>
                  <a:srgbClr val="7030A0"/>
                </a:solidFill>
              </a:rPr>
              <a:t>, une généralisation souvent vue comme insultante et </a:t>
            </a:r>
            <a:r>
              <a:rPr lang="fr-FR" dirty="0" err="1">
                <a:solidFill>
                  <a:srgbClr val="7030A0"/>
                </a:solidFill>
              </a:rPr>
              <a:t>pathologisante</a:t>
            </a:r>
            <a:r>
              <a:rPr lang="fr-FR" dirty="0">
                <a:solidFill>
                  <a:srgbClr val="7030A0"/>
                </a:solidFill>
              </a:rPr>
              <a:t> (dans le passé, la psychiatrisation des transsexuels a conduit à des maltraitances médicales y compris l'</a:t>
            </a:r>
            <a:r>
              <a:rPr lang="fr-FR" dirty="0" err="1">
                <a:hlinkClick r:id="rId16" tooltip="Électroconvulsivothérapie"/>
              </a:rPr>
              <a:t>électroconvulsivothérapie</a:t>
            </a:r>
            <a:r>
              <a:rPr lang="fr-FR" dirty="0">
                <a:solidFill>
                  <a:srgbClr val="7030A0"/>
                </a:solidFill>
              </a:rPr>
              <a:t>). Des personnes </a:t>
            </a:r>
            <a:r>
              <a:rPr lang="fr-FR" dirty="0" err="1">
                <a:solidFill>
                  <a:srgbClr val="7030A0"/>
                </a:solidFill>
              </a:rPr>
              <a:t>transidentitaires</a:t>
            </a:r>
            <a:r>
              <a:rPr lang="fr-FR" dirty="0">
                <a:solidFill>
                  <a:srgbClr val="7030A0"/>
                </a:solidFill>
              </a:rPr>
              <a:t> peuvent aussi se voir refuser un traitement hormonal lorsque leur demande ne correspond pas à la vision que leur médecin a de la </a:t>
            </a:r>
            <a:r>
              <a:rPr lang="fr-FR" dirty="0" err="1">
                <a:solidFill>
                  <a:srgbClr val="7030A0"/>
                </a:solidFill>
              </a:rPr>
              <a:t>transidentité</a:t>
            </a:r>
            <a:r>
              <a:rPr lang="fr-FR" dirty="0">
                <a:solidFill>
                  <a:srgbClr val="7030A0"/>
                </a:solidFill>
              </a:rPr>
              <a:t> (par exemple, à cause de son apparence physique peu « crédible » pour pouvoir jouer un </a:t>
            </a:r>
            <a:r>
              <a:rPr lang="fr-FR" i="1" dirty="0">
                <a:solidFill>
                  <a:srgbClr val="7030A0"/>
                </a:solidFill>
              </a:rPr>
              <a:t>rôle crédible </a:t>
            </a:r>
            <a:r>
              <a:rPr lang="fr-FR" dirty="0">
                <a:solidFill>
                  <a:srgbClr val="7030A0"/>
                </a:solidFill>
              </a:rPr>
              <a:t>dans l’autre sexe).</a:t>
            </a:r>
          </a:p>
          <a:p>
            <a:pPr algn="just"/>
            <a:r>
              <a:rPr lang="fr-FR" sz="1200" dirty="0">
                <a:solidFill>
                  <a:srgbClr val="7030A0"/>
                </a:solidFill>
              </a:rPr>
              <a:t>Source : </a:t>
            </a:r>
            <a:r>
              <a:rPr lang="fr-FR" sz="1200" dirty="0">
                <a:solidFill>
                  <a:srgbClr val="7030A0"/>
                </a:solidFill>
                <a:hlinkClick r:id="rId14"/>
              </a:rPr>
              <a:t>https://fr.wikipedia.org/wiki/Transphobie</a:t>
            </a:r>
            <a:r>
              <a:rPr lang="fr-FR" sz="1200" dirty="0">
                <a:solidFill>
                  <a:srgbClr val="7030A0"/>
                </a:solidFill>
              </a:rPr>
              <a:t> </a:t>
            </a:r>
          </a:p>
          <a:p>
            <a:pPr algn="just"/>
            <a:endParaRPr lang="fr-FR" dirty="0">
              <a:solidFill>
                <a:srgbClr val="7030A0"/>
              </a:solidFill>
            </a:endParaRPr>
          </a:p>
          <a:p>
            <a:pPr algn="just"/>
            <a:r>
              <a:rPr lang="fr-FR" dirty="0">
                <a:solidFill>
                  <a:srgbClr val="7030A0"/>
                </a:solidFill>
              </a:rPr>
              <a:t>Exemples de déclarations </a:t>
            </a:r>
            <a:r>
              <a:rPr lang="fr-FR" dirty="0" err="1">
                <a:solidFill>
                  <a:srgbClr val="7030A0"/>
                </a:solidFill>
              </a:rPr>
              <a:t>transphobes</a:t>
            </a:r>
            <a:r>
              <a:rPr lang="fr-FR" dirty="0">
                <a:solidFill>
                  <a:srgbClr val="7030A0"/>
                </a:solidFill>
              </a:rPr>
              <a:t> :</a:t>
            </a:r>
          </a:p>
          <a:p>
            <a:pPr algn="just"/>
            <a:r>
              <a:rPr lang="fr-FR" dirty="0">
                <a:solidFill>
                  <a:srgbClr val="7030A0"/>
                </a:solidFill>
              </a:rPr>
              <a:t>« </a:t>
            </a:r>
            <a:r>
              <a:rPr lang="fr-FR" i="1" dirty="0">
                <a:solidFill>
                  <a:srgbClr val="7030A0"/>
                </a:solidFill>
              </a:rPr>
              <a:t>Désolé mais </a:t>
            </a:r>
            <a:r>
              <a:rPr lang="fr-FR" i="1" dirty="0">
                <a:solidFill>
                  <a:srgbClr val="FF0000"/>
                </a:solidFill>
              </a:rPr>
              <a:t>vous êtes juste malade</a:t>
            </a:r>
            <a:r>
              <a:rPr lang="fr-FR" i="1" dirty="0">
                <a:solidFill>
                  <a:srgbClr val="7030A0"/>
                </a:solidFill>
              </a:rPr>
              <a:t>, on a un sexe à la naissance quoi qu'il arrive et si l’on veut en changer ..... Une femme ne deviendra jamais un homme et un homme ne deviendra jamais une femme</a:t>
            </a:r>
            <a:r>
              <a:rPr lang="fr-FR" dirty="0">
                <a:solidFill>
                  <a:srgbClr val="7030A0"/>
                </a:solidFill>
              </a:rPr>
              <a:t> », Thierry F. </a:t>
            </a:r>
            <a:r>
              <a:rPr lang="fr-FR" sz="1200" dirty="0">
                <a:solidFill>
                  <a:srgbClr val="7030A0"/>
                </a:solidFill>
              </a:rPr>
              <a:t>Source : dans un groupe Facebook consacré aux transsexuels. </a:t>
            </a:r>
          </a:p>
        </p:txBody>
      </p:sp>
    </p:spTree>
    <p:extLst>
      <p:ext uri="{BB962C8B-B14F-4D97-AF65-F5344CB8AC3E}">
        <p14:creationId xmlns:p14="http://schemas.microsoft.com/office/powerpoint/2010/main" val="352853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274014" y="263811"/>
            <a:ext cx="574638" cy="3744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14</a:t>
            </a:fld>
            <a:endParaRPr lang="en-US"/>
          </a:p>
        </p:txBody>
      </p:sp>
      <p:sp>
        <p:nvSpPr>
          <p:cNvPr id="4" name="ZoneTexte 3"/>
          <p:cNvSpPr txBox="1"/>
          <p:nvPr/>
        </p:nvSpPr>
        <p:spPr>
          <a:xfrm>
            <a:off x="4733364" y="79145"/>
            <a:ext cx="3141234"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4"/>
          <p:cNvSpPr/>
          <p:nvPr/>
        </p:nvSpPr>
        <p:spPr>
          <a:xfrm>
            <a:off x="258184" y="197365"/>
            <a:ext cx="2245615" cy="369332"/>
          </a:xfrm>
          <a:prstGeom prst="rect">
            <a:avLst/>
          </a:prstGeom>
        </p:spPr>
        <p:txBody>
          <a:bodyPr wrap="none">
            <a:spAutoFit/>
          </a:bodyPr>
          <a:lstStyle/>
          <a:p>
            <a:pPr>
              <a:spcBef>
                <a:spcPct val="0"/>
              </a:spcBef>
            </a:pPr>
            <a:r>
              <a:rPr lang="fr-FR" altLang="fr-FR" dirty="0">
                <a:solidFill>
                  <a:srgbClr val="7030A0"/>
                </a:solidFill>
              </a:rPr>
              <a:t>4. </a:t>
            </a:r>
            <a:r>
              <a:rPr lang="fr-FR" altLang="fr-FR" b="1" dirty="0" err="1">
                <a:solidFill>
                  <a:srgbClr val="7030A0"/>
                </a:solidFill>
              </a:rPr>
              <a:t>Transphobie</a:t>
            </a:r>
            <a:r>
              <a:rPr lang="fr-FR" altLang="fr-FR" b="1" dirty="0">
                <a:solidFill>
                  <a:srgbClr val="7030A0"/>
                </a:solidFill>
              </a:rPr>
              <a:t> (suite)</a:t>
            </a:r>
          </a:p>
        </p:txBody>
      </p:sp>
      <p:sp>
        <p:nvSpPr>
          <p:cNvPr id="6" name="ZoneTexte 5"/>
          <p:cNvSpPr txBox="1"/>
          <p:nvPr/>
        </p:nvSpPr>
        <p:spPr>
          <a:xfrm>
            <a:off x="79787" y="638274"/>
            <a:ext cx="11936505" cy="3139321"/>
          </a:xfrm>
          <a:prstGeom prst="rect">
            <a:avLst/>
          </a:prstGeom>
          <a:noFill/>
        </p:spPr>
        <p:txBody>
          <a:bodyPr wrap="square" rtlCol="0">
            <a:spAutoFit/>
          </a:bodyPr>
          <a:lstStyle/>
          <a:p>
            <a:pPr algn="just"/>
            <a:r>
              <a:rPr lang="fr-FR" dirty="0">
                <a:solidFill>
                  <a:srgbClr val="7030A0"/>
                </a:solidFill>
              </a:rPr>
              <a:t>« </a:t>
            </a:r>
            <a:r>
              <a:rPr lang="fr-FR" i="1" dirty="0">
                <a:solidFill>
                  <a:srgbClr val="7030A0"/>
                </a:solidFill>
              </a:rPr>
              <a:t>le psy ma dit de m'adresser à quelqu'un d'autre … encore une grosse attente</a:t>
            </a:r>
            <a:r>
              <a:rPr lang="fr-FR" dirty="0">
                <a:solidFill>
                  <a:srgbClr val="7030A0"/>
                </a:solidFill>
              </a:rPr>
              <a:t> ».</a:t>
            </a:r>
            <a:r>
              <a:rPr lang="fr-FR" sz="1200" dirty="0">
                <a:solidFill>
                  <a:srgbClr val="7030A0"/>
                </a:solidFill>
              </a:rPr>
              <a:t> Témoignage d’un </a:t>
            </a:r>
            <a:r>
              <a:rPr lang="fr-FR" sz="1200" dirty="0" err="1">
                <a:solidFill>
                  <a:srgbClr val="7030A0"/>
                </a:solidFill>
              </a:rPr>
              <a:t>transs</a:t>
            </a:r>
            <a:r>
              <a:rPr lang="fr-FR" sz="1200" dirty="0">
                <a:solidFill>
                  <a:srgbClr val="7030A0"/>
                </a:solidFill>
              </a:rPr>
              <a:t>, sur le rejet de certains psy des </a:t>
            </a:r>
            <a:r>
              <a:rPr lang="fr-FR" sz="1200" dirty="0" err="1">
                <a:solidFill>
                  <a:srgbClr val="7030A0"/>
                </a:solidFill>
              </a:rPr>
              <a:t>trans</a:t>
            </a:r>
            <a:r>
              <a:rPr lang="fr-FR" sz="1200" dirty="0">
                <a:solidFill>
                  <a:srgbClr val="7030A0"/>
                </a:solidFill>
              </a:rPr>
              <a:t>.</a:t>
            </a:r>
            <a:endParaRPr lang="fr-FR" dirty="0">
              <a:solidFill>
                <a:srgbClr val="7030A0"/>
              </a:solidFill>
            </a:endParaRPr>
          </a:p>
          <a:p>
            <a:pPr algn="just"/>
            <a:endParaRPr lang="fr-FR" u="sng" dirty="0">
              <a:solidFill>
                <a:srgbClr val="7030A0"/>
              </a:solidFill>
            </a:endParaRPr>
          </a:p>
          <a:p>
            <a:pPr algn="just"/>
            <a:r>
              <a:rPr lang="fr-FR" u="sng" dirty="0">
                <a:solidFill>
                  <a:srgbClr val="7030A0"/>
                </a:solidFill>
              </a:rPr>
              <a:t>Exemples de phrases assassines, dites par leur parents, à leurs enfants </a:t>
            </a:r>
            <a:r>
              <a:rPr lang="fr-FR" u="sng" dirty="0" err="1">
                <a:solidFill>
                  <a:srgbClr val="7030A0"/>
                </a:solidFill>
              </a:rPr>
              <a:t>transidentitaires</a:t>
            </a:r>
            <a:r>
              <a:rPr lang="fr-FR" dirty="0">
                <a:solidFill>
                  <a:srgbClr val="7030A0"/>
                </a:solidFill>
              </a:rPr>
              <a:t> :</a:t>
            </a:r>
          </a:p>
          <a:p>
            <a:pPr marL="285750" indent="-285750" algn="just">
              <a:buFont typeface="Arial" panose="020B0604020202020204" pitchFamily="34" charset="0"/>
              <a:buChar char="•"/>
            </a:pPr>
            <a:r>
              <a:rPr lang="fr-FR" dirty="0">
                <a:solidFill>
                  <a:srgbClr val="7030A0"/>
                </a:solidFill>
              </a:rPr>
              <a:t>Tu es un raté, un taré, un dégénéré, une erreur génétique, tu ne réussiras jamais rien [tu serais éternellement un raté], </a:t>
            </a:r>
            <a:r>
              <a:rPr lang="fr-FR" b="1" dirty="0">
                <a:solidFill>
                  <a:srgbClr val="7030A0"/>
                </a:solidFill>
              </a:rPr>
              <a:t>tu nous fait honte</a:t>
            </a:r>
            <a:r>
              <a:rPr lang="fr-FR" dirty="0">
                <a:solidFill>
                  <a:srgbClr val="7030A0"/>
                </a:solidFill>
              </a:rPr>
              <a:t>, qu’est qu’on a fait au ciel pour avoir un enfant comme toi.  …</a:t>
            </a:r>
          </a:p>
          <a:p>
            <a:pPr marL="285750" indent="-285750" algn="just">
              <a:buFont typeface="Arial" panose="020B0604020202020204" pitchFamily="34" charset="0"/>
              <a:buChar char="•"/>
            </a:pPr>
            <a:r>
              <a:rPr lang="fr-FR" dirty="0">
                <a:solidFill>
                  <a:srgbClr val="7030A0"/>
                </a:solidFill>
              </a:rPr>
              <a:t>Tu ne vaux pas plus que la serpillère avec laquelle je nettoie ce sol.</a:t>
            </a:r>
          </a:p>
          <a:p>
            <a:pPr marL="285750" indent="-285750" algn="just">
              <a:buFont typeface="Arial" panose="020B0604020202020204" pitchFamily="34" charset="0"/>
              <a:buChar char="•"/>
            </a:pPr>
            <a:r>
              <a:rPr lang="fr-FR" dirty="0">
                <a:solidFill>
                  <a:srgbClr val="7030A0"/>
                </a:solidFill>
              </a:rPr>
              <a:t>Ça aurait été plus simple si tu étais mort(e) à la naissance.</a:t>
            </a:r>
          </a:p>
          <a:p>
            <a:pPr marL="285750" indent="-285750" algn="just">
              <a:buFont typeface="Arial" panose="020B0604020202020204" pitchFamily="34" charset="0"/>
              <a:buChar char="•"/>
            </a:pPr>
            <a:r>
              <a:rPr lang="fr-FR" dirty="0">
                <a:solidFill>
                  <a:srgbClr val="7030A0"/>
                </a:solidFill>
              </a:rPr>
              <a:t>Je préférerais que tu meurs sur la table d’opération.</a:t>
            </a:r>
          </a:p>
          <a:p>
            <a:pPr algn="just"/>
            <a:endParaRPr lang="fr-FR" dirty="0">
              <a:solidFill>
                <a:srgbClr val="7030A0"/>
              </a:solidFill>
            </a:endParaRPr>
          </a:p>
          <a:p>
            <a:pPr algn="just"/>
            <a:r>
              <a:rPr lang="fr-FR" u="sng" dirty="0">
                <a:solidFill>
                  <a:srgbClr val="7030A0"/>
                </a:solidFill>
              </a:rPr>
              <a:t>Phrases dites à des M2F </a:t>
            </a:r>
            <a:r>
              <a:rPr lang="fr-FR" dirty="0">
                <a:solidFill>
                  <a:srgbClr val="7030A0"/>
                </a:solidFill>
              </a:rPr>
              <a:t>:</a:t>
            </a:r>
          </a:p>
          <a:p>
            <a:pPr marL="285750" indent="-285750" algn="just">
              <a:buFont typeface="Arial" panose="020B0604020202020204" pitchFamily="34" charset="0"/>
              <a:buChar char="•"/>
            </a:pPr>
            <a:r>
              <a:rPr lang="fr-FR" dirty="0">
                <a:solidFill>
                  <a:srgbClr val="7030A0"/>
                </a:solidFill>
              </a:rPr>
              <a:t>Tu n’es pas une femme, mais un homme dégradé, une femme au rabais, un monstre de foire, une personne pathétique.</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84" y="3849172"/>
            <a:ext cx="1724025" cy="2590800"/>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802" y="3777595"/>
            <a:ext cx="1952895" cy="2453385"/>
          </a:xfrm>
          <a:prstGeom prst="rect">
            <a:avLst/>
          </a:prstGeom>
        </p:spPr>
      </p:pic>
      <p:sp>
        <p:nvSpPr>
          <p:cNvPr id="8" name="Rectangle 7"/>
          <p:cNvSpPr/>
          <p:nvPr/>
        </p:nvSpPr>
        <p:spPr>
          <a:xfrm>
            <a:off x="2872735" y="6301472"/>
            <a:ext cx="1401025" cy="276999"/>
          </a:xfrm>
          <a:prstGeom prst="rect">
            <a:avLst/>
          </a:prstGeom>
        </p:spPr>
        <p:txBody>
          <a:bodyPr wrap="none">
            <a:spAutoFit/>
          </a:bodyPr>
          <a:lstStyle/>
          <a:p>
            <a:pPr algn="ctr"/>
            <a:r>
              <a:rPr lang="fr-FR" sz="1200" dirty="0">
                <a:solidFill>
                  <a:srgbClr val="7030A0"/>
                </a:solidFill>
              </a:rPr>
              <a:t>Christine Jorgensen</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971" y="3967392"/>
            <a:ext cx="1427070" cy="2149414"/>
          </a:xfrm>
          <a:prstGeom prst="rect">
            <a:avLst/>
          </a:prstGeom>
        </p:spPr>
      </p:pic>
      <p:sp>
        <p:nvSpPr>
          <p:cNvPr id="10" name="Rectangle 9"/>
          <p:cNvSpPr/>
          <p:nvPr/>
        </p:nvSpPr>
        <p:spPr>
          <a:xfrm>
            <a:off x="5170063" y="6230980"/>
            <a:ext cx="1080745" cy="276999"/>
          </a:xfrm>
          <a:prstGeom prst="rect">
            <a:avLst/>
          </a:prstGeom>
        </p:spPr>
        <p:txBody>
          <a:bodyPr wrap="none">
            <a:spAutoFit/>
          </a:bodyPr>
          <a:lstStyle/>
          <a:p>
            <a:pPr algn="ctr"/>
            <a:r>
              <a:rPr lang="fr-FR" sz="1200" dirty="0">
                <a:solidFill>
                  <a:srgbClr val="7030A0"/>
                </a:solidFill>
              </a:rPr>
              <a:t>Michael Dillon</a:t>
            </a: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1400" y="3849172"/>
            <a:ext cx="3267075" cy="1400175"/>
          </a:xfrm>
          <a:prstGeom prst="rect">
            <a:avLst/>
          </a:prstGeom>
        </p:spPr>
      </p:pic>
      <p:sp>
        <p:nvSpPr>
          <p:cNvPr id="12" name="ZoneTexte 11"/>
          <p:cNvSpPr txBox="1"/>
          <p:nvPr/>
        </p:nvSpPr>
        <p:spPr>
          <a:xfrm>
            <a:off x="6545766" y="5320925"/>
            <a:ext cx="4571999" cy="830997"/>
          </a:xfrm>
          <a:prstGeom prst="rect">
            <a:avLst/>
          </a:prstGeom>
          <a:noFill/>
        </p:spPr>
        <p:txBody>
          <a:bodyPr wrap="square" rtlCol="0">
            <a:spAutoFit/>
          </a:bodyPr>
          <a:lstStyle/>
          <a:p>
            <a:pPr algn="ctr"/>
            <a:r>
              <a:rPr lang="fr-FR" sz="1200" dirty="0">
                <a:solidFill>
                  <a:srgbClr val="7030A0"/>
                </a:solidFill>
              </a:rPr>
              <a:t>Les travestis ont un problème social.</a:t>
            </a:r>
          </a:p>
          <a:p>
            <a:pPr algn="ctr"/>
            <a:r>
              <a:rPr lang="fr-FR" sz="1200" dirty="0">
                <a:solidFill>
                  <a:srgbClr val="7030A0"/>
                </a:solidFill>
              </a:rPr>
              <a:t>Les transsexuels ont un problème de genre [sexe social].</a:t>
            </a:r>
          </a:p>
          <a:p>
            <a:pPr algn="ctr"/>
            <a:r>
              <a:rPr lang="fr-FR" sz="1200" dirty="0">
                <a:solidFill>
                  <a:srgbClr val="7030A0"/>
                </a:solidFill>
              </a:rPr>
              <a:t>Les homosexuels ont un problème sexuel [d’orientation sexuelle].</a:t>
            </a:r>
          </a:p>
          <a:p>
            <a:pPr algn="ctr"/>
            <a:r>
              <a:rPr lang="fr-FR" sz="1200" dirty="0">
                <a:solidFill>
                  <a:srgbClr val="7030A0"/>
                </a:solidFill>
              </a:rPr>
              <a:t>Dr. Harry Benjamin (1966).</a:t>
            </a:r>
          </a:p>
        </p:txBody>
      </p:sp>
    </p:spTree>
    <p:extLst>
      <p:ext uri="{BB962C8B-B14F-4D97-AF65-F5344CB8AC3E}">
        <p14:creationId xmlns:p14="http://schemas.microsoft.com/office/powerpoint/2010/main" val="44559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274014" y="263811"/>
            <a:ext cx="574638" cy="3744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15</a:t>
            </a:fld>
            <a:endParaRPr lang="en-US"/>
          </a:p>
        </p:txBody>
      </p:sp>
      <p:sp>
        <p:nvSpPr>
          <p:cNvPr id="4" name="ZoneTexte 3"/>
          <p:cNvSpPr txBox="1"/>
          <p:nvPr/>
        </p:nvSpPr>
        <p:spPr>
          <a:xfrm>
            <a:off x="4733364" y="79145"/>
            <a:ext cx="3141234"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4"/>
          <p:cNvSpPr/>
          <p:nvPr/>
        </p:nvSpPr>
        <p:spPr>
          <a:xfrm>
            <a:off x="258184" y="197365"/>
            <a:ext cx="2245615" cy="369332"/>
          </a:xfrm>
          <a:prstGeom prst="rect">
            <a:avLst/>
          </a:prstGeom>
        </p:spPr>
        <p:txBody>
          <a:bodyPr wrap="none">
            <a:spAutoFit/>
          </a:bodyPr>
          <a:lstStyle/>
          <a:p>
            <a:pPr>
              <a:spcBef>
                <a:spcPct val="0"/>
              </a:spcBef>
            </a:pPr>
            <a:r>
              <a:rPr lang="fr-FR" altLang="fr-FR" dirty="0">
                <a:solidFill>
                  <a:srgbClr val="7030A0"/>
                </a:solidFill>
              </a:rPr>
              <a:t>4. </a:t>
            </a:r>
            <a:r>
              <a:rPr lang="fr-FR" altLang="fr-FR" b="1" dirty="0" err="1">
                <a:solidFill>
                  <a:srgbClr val="7030A0"/>
                </a:solidFill>
              </a:rPr>
              <a:t>Transphobie</a:t>
            </a:r>
            <a:r>
              <a:rPr lang="fr-FR" altLang="fr-FR" b="1" dirty="0">
                <a:solidFill>
                  <a:srgbClr val="7030A0"/>
                </a:solidFill>
              </a:rPr>
              <a:t> (suite)</a:t>
            </a:r>
          </a:p>
        </p:txBody>
      </p:sp>
      <p:sp>
        <p:nvSpPr>
          <p:cNvPr id="6" name="ZoneTexte 5"/>
          <p:cNvSpPr txBox="1"/>
          <p:nvPr/>
        </p:nvSpPr>
        <p:spPr>
          <a:xfrm>
            <a:off x="79787" y="638274"/>
            <a:ext cx="11936505" cy="6001643"/>
          </a:xfrm>
          <a:prstGeom prst="rect">
            <a:avLst/>
          </a:prstGeom>
          <a:noFill/>
        </p:spPr>
        <p:txBody>
          <a:bodyPr wrap="square" rtlCol="0">
            <a:spAutoFit/>
          </a:bodyPr>
          <a:lstStyle/>
          <a:p>
            <a:pPr algn="just"/>
            <a:r>
              <a:rPr lang="fr-FR" b="1" dirty="0">
                <a:solidFill>
                  <a:srgbClr val="7030A0"/>
                </a:solidFill>
              </a:rPr>
              <a:t>Exclusion féministe des personnes transgenres et transsexuelles</a:t>
            </a:r>
          </a:p>
          <a:p>
            <a:pPr algn="just"/>
            <a:endParaRPr lang="fr-FR" dirty="0">
              <a:solidFill>
                <a:srgbClr val="7030A0"/>
              </a:solidFill>
            </a:endParaRPr>
          </a:p>
          <a:p>
            <a:pPr algn="just"/>
            <a:r>
              <a:rPr lang="fr-FR" b="1" dirty="0">
                <a:solidFill>
                  <a:srgbClr val="7030A0"/>
                </a:solidFill>
              </a:rPr>
              <a:t>Le féminisme Trans-exclusion radicale</a:t>
            </a:r>
            <a:r>
              <a:rPr lang="fr-FR" dirty="0">
                <a:solidFill>
                  <a:srgbClr val="7030A0"/>
                </a:solidFill>
              </a:rPr>
              <a:t> (ou </a:t>
            </a:r>
            <a:r>
              <a:rPr lang="fr-FR" b="1" dirty="0">
                <a:solidFill>
                  <a:srgbClr val="7030A0"/>
                </a:solidFill>
              </a:rPr>
              <a:t>TERF</a:t>
            </a:r>
            <a:r>
              <a:rPr lang="fr-FR" dirty="0">
                <a:solidFill>
                  <a:srgbClr val="7030A0"/>
                </a:solidFill>
              </a:rPr>
              <a:t> ; aussi les </a:t>
            </a:r>
            <a:r>
              <a:rPr lang="fr-FR" b="1" dirty="0">
                <a:solidFill>
                  <a:srgbClr val="7030A0"/>
                </a:solidFill>
              </a:rPr>
              <a:t>femmes </a:t>
            </a:r>
            <a:r>
              <a:rPr lang="fr-FR" b="1" dirty="0" err="1">
                <a:solidFill>
                  <a:srgbClr val="7030A0"/>
                </a:solidFill>
              </a:rPr>
              <a:t>trans</a:t>
            </a:r>
            <a:r>
              <a:rPr lang="fr-FR" b="1" dirty="0">
                <a:solidFill>
                  <a:srgbClr val="7030A0"/>
                </a:solidFill>
              </a:rPr>
              <a:t> féminisme d' exclusion</a:t>
            </a:r>
            <a:r>
              <a:rPr lang="fr-FR" dirty="0">
                <a:solidFill>
                  <a:srgbClr val="7030A0"/>
                </a:solidFill>
              </a:rPr>
              <a:t> , ou </a:t>
            </a:r>
            <a:r>
              <a:rPr lang="fr-FR" b="1" dirty="0">
                <a:solidFill>
                  <a:srgbClr val="7030A0"/>
                </a:solidFill>
              </a:rPr>
              <a:t>TWEF</a:t>
            </a:r>
            <a:r>
              <a:rPr lang="fr-FR" dirty="0">
                <a:solidFill>
                  <a:srgbClr val="7030A0"/>
                </a:solidFill>
              </a:rPr>
              <a:t> ) est un sous groupe du </a:t>
            </a:r>
            <a:r>
              <a:rPr lang="fr-FR" dirty="0">
                <a:solidFill>
                  <a:srgbClr val="7030A0"/>
                </a:solidFill>
                <a:hlinkClick r:id="rId2" tooltip="Le féminisme radical"/>
              </a:rPr>
              <a:t>féminisme radical</a:t>
            </a:r>
            <a:r>
              <a:rPr lang="fr-FR" dirty="0">
                <a:solidFill>
                  <a:srgbClr val="7030A0"/>
                </a:solidFill>
              </a:rPr>
              <a:t> caractérisé par sa </a:t>
            </a:r>
            <a:r>
              <a:rPr lang="fr-FR" dirty="0" err="1">
                <a:solidFill>
                  <a:srgbClr val="7030A0"/>
                </a:solidFill>
                <a:hlinkClick r:id="rId3" tooltip="transphobie"/>
              </a:rPr>
              <a:t>transphobie</a:t>
            </a:r>
            <a:r>
              <a:rPr lang="fr-FR" dirty="0">
                <a:solidFill>
                  <a:srgbClr val="7030A0"/>
                </a:solidFill>
              </a:rPr>
              <a:t>, en particulier, par une forme de </a:t>
            </a:r>
            <a:r>
              <a:rPr lang="fr-FR" dirty="0" err="1">
                <a:solidFill>
                  <a:srgbClr val="7030A0"/>
                </a:solidFill>
                <a:hlinkClick r:id="rId4" tooltip="Transmisogyny"/>
              </a:rPr>
              <a:t>transmisogynie</a:t>
            </a:r>
            <a:r>
              <a:rPr lang="fr-FR" dirty="0">
                <a:solidFill>
                  <a:srgbClr val="7030A0"/>
                </a:solidFill>
              </a:rPr>
              <a:t>, et de l' hostilité à la </a:t>
            </a:r>
            <a:r>
              <a:rPr lang="fr-FR" dirty="0">
                <a:solidFill>
                  <a:srgbClr val="7030A0"/>
                </a:solidFill>
                <a:hlinkClick r:id="rId5" tooltip="Féminisme"/>
              </a:rPr>
              <a:t>troisième vague du féminisme</a:t>
            </a:r>
            <a:r>
              <a:rPr lang="fr-FR" dirty="0">
                <a:solidFill>
                  <a:srgbClr val="7030A0"/>
                </a:solidFill>
              </a:rPr>
              <a:t>. Il croit que les seules </a:t>
            </a:r>
            <a:r>
              <a:rPr lang="fr-FR" dirty="0">
                <a:solidFill>
                  <a:srgbClr val="7030A0"/>
                </a:solidFill>
                <a:hlinkClick r:id="rId6" tooltip="Aucun vrai Scotsman"/>
              </a:rPr>
              <a:t>vraies femmes</a:t>
            </a:r>
            <a:r>
              <a:rPr lang="fr-FR" dirty="0">
                <a:solidFill>
                  <a:srgbClr val="7030A0"/>
                </a:solidFill>
              </a:rPr>
              <a:t> sont celles qui sont nées avec un vagin et chromosomes XX.</a:t>
            </a:r>
          </a:p>
          <a:p>
            <a:pPr lvl="0" eaLnBrk="0" fontAlgn="base" hangingPunct="0">
              <a:spcBef>
                <a:spcPct val="0"/>
              </a:spcBef>
              <a:spcAft>
                <a:spcPct val="0"/>
              </a:spcAft>
            </a:pPr>
            <a:r>
              <a:rPr lang="fr-FR" dirty="0">
                <a:solidFill>
                  <a:srgbClr val="7030A0"/>
                </a:solidFill>
              </a:rPr>
              <a:t>Des groupes comme la </a:t>
            </a:r>
            <a:r>
              <a:rPr lang="fr-FR" u="sng" dirty="0" err="1">
                <a:solidFill>
                  <a:srgbClr val="7030A0"/>
                </a:solidFill>
                <a:hlinkClick r:id="rId7"/>
              </a:rPr>
              <a:t>Lesbian</a:t>
            </a:r>
            <a:r>
              <a:rPr lang="fr-FR" u="sng" dirty="0">
                <a:solidFill>
                  <a:srgbClr val="7030A0"/>
                </a:solidFill>
                <a:hlinkClick r:id="rId7"/>
              </a:rPr>
              <a:t> </a:t>
            </a:r>
            <a:r>
              <a:rPr lang="fr-FR" u="sng" dirty="0" err="1">
                <a:solidFill>
                  <a:srgbClr val="7030A0"/>
                </a:solidFill>
                <a:hlinkClick r:id="rId7"/>
              </a:rPr>
              <a:t>Organization</a:t>
            </a:r>
            <a:r>
              <a:rPr lang="fr-FR" u="sng" dirty="0">
                <a:solidFill>
                  <a:srgbClr val="7030A0"/>
                </a:solidFill>
                <a:hlinkClick r:id="rId7"/>
              </a:rPr>
              <a:t> of Toronto </a:t>
            </a:r>
            <a:r>
              <a:rPr lang="fr-FR" dirty="0">
                <a:solidFill>
                  <a:srgbClr val="7030A0"/>
                </a:solidFill>
              </a:rPr>
              <a:t> ont voté pour exclure les lesbiennes </a:t>
            </a:r>
            <a:r>
              <a:rPr lang="fr-FR" dirty="0" err="1">
                <a:solidFill>
                  <a:srgbClr val="7030A0"/>
                </a:solidFill>
              </a:rPr>
              <a:t>trans</a:t>
            </a:r>
            <a:r>
              <a:rPr lang="fr-FR" dirty="0">
                <a:solidFill>
                  <a:srgbClr val="7030A0"/>
                </a:solidFill>
              </a:rPr>
              <a:t>. </a:t>
            </a:r>
            <a:r>
              <a:rPr lang="fr-FR" altLang="fr-FR" dirty="0">
                <a:solidFill>
                  <a:srgbClr val="7030A0"/>
                </a:solidFill>
              </a:rPr>
              <a:t>Une demande formelle à se joindre à l'organisation a été faite par une lesbienne </a:t>
            </a:r>
            <a:r>
              <a:rPr lang="fr-FR" altLang="fr-FR" dirty="0" err="1">
                <a:solidFill>
                  <a:srgbClr val="7030A0"/>
                </a:solidFill>
              </a:rPr>
              <a:t>trans</a:t>
            </a:r>
            <a:r>
              <a:rPr lang="fr-FR" altLang="fr-FR" dirty="0">
                <a:solidFill>
                  <a:srgbClr val="7030A0"/>
                </a:solidFill>
              </a:rPr>
              <a:t> en 1978; en réponse, l'organisation a voté pour exclure les </a:t>
            </a:r>
            <a:r>
              <a:rPr lang="fr-FR" altLang="fr-FR" dirty="0">
                <a:solidFill>
                  <a:srgbClr val="7030A0"/>
                </a:solidFill>
                <a:hlinkClick r:id="rId8" tooltip="femme Trans"/>
              </a:rPr>
              <a:t>femmes </a:t>
            </a:r>
            <a:r>
              <a:rPr lang="fr-FR" altLang="fr-FR" dirty="0" err="1">
                <a:solidFill>
                  <a:srgbClr val="7030A0"/>
                </a:solidFill>
                <a:hlinkClick r:id="rId8" tooltip="femme Trans"/>
              </a:rPr>
              <a:t>trans</a:t>
            </a:r>
            <a:r>
              <a:rPr lang="fr-FR" altLang="fr-FR" dirty="0">
                <a:solidFill>
                  <a:srgbClr val="7030A0"/>
                </a:solidFill>
              </a:rPr>
              <a:t>. Au cours des discussions informelles, les membres de LOOT ont exprimé leur indignation au fait qu’une « créature mâle (IL) ayant changé de sexe... ose s'identifier comme une femme et lesbienne ». Dans leur réponse publique LOOT a écrit :</a:t>
            </a:r>
          </a:p>
          <a:p>
            <a:pPr lvl="0" eaLnBrk="0" fontAlgn="base" hangingPunct="0">
              <a:spcBef>
                <a:spcPct val="0"/>
              </a:spcBef>
              <a:spcAft>
                <a:spcPct val="0"/>
              </a:spcAft>
            </a:pPr>
            <a:endParaRPr lang="fr-FR" altLang="fr-FR" dirty="0">
              <a:solidFill>
                <a:srgbClr val="7030A0"/>
              </a:solidFill>
            </a:endParaRPr>
          </a:p>
          <a:p>
            <a:pPr lvl="0" eaLnBrk="0" fontAlgn="base" hangingPunct="0">
              <a:spcBef>
                <a:spcPct val="0"/>
              </a:spcBef>
              <a:spcAft>
                <a:spcPct val="0"/>
              </a:spcAft>
            </a:pPr>
            <a:r>
              <a:rPr lang="fr-FR" altLang="fr-FR" dirty="0">
                <a:solidFill>
                  <a:srgbClr val="7030A0"/>
                </a:solidFill>
              </a:rPr>
              <a:t>« </a:t>
            </a:r>
            <a:r>
              <a:rPr lang="fr-FR" altLang="fr-FR" i="1" dirty="0">
                <a:solidFill>
                  <a:srgbClr val="7030A0"/>
                </a:solidFill>
              </a:rPr>
              <a:t>La voix d'une femme a été presque jamais entendu comme la voix d'une femme – car elle a toujours été filtrée par la voix des hommes. Voici donc un gars (un homme) qui arrive en disant: « Je vais être une fille maintenant et parler pour les filles ». Et nous avons pensé « Non, vous ne l'êtes pas ». Une personne ne peut pas simplement rejoindre les opprimés, par décret</a:t>
            </a:r>
            <a:r>
              <a:rPr lang="fr-FR" altLang="fr-FR" dirty="0">
                <a:solidFill>
                  <a:srgbClr val="7030A0"/>
                </a:solidFill>
              </a:rPr>
              <a:t> ».</a:t>
            </a:r>
            <a:endParaRPr lang="fr-FR" dirty="0">
              <a:solidFill>
                <a:srgbClr val="7030A0"/>
              </a:solidFill>
            </a:endParaRPr>
          </a:p>
          <a:p>
            <a:pPr algn="just"/>
            <a:endParaRPr lang="fr-FR" dirty="0">
              <a:solidFill>
                <a:srgbClr val="7030A0"/>
              </a:solidFill>
            </a:endParaRPr>
          </a:p>
          <a:p>
            <a:pPr algn="just"/>
            <a:r>
              <a:rPr lang="fr-FR" sz="1200" dirty="0">
                <a:solidFill>
                  <a:srgbClr val="7030A0"/>
                </a:solidFill>
              </a:rPr>
              <a:t>Source : a) </a:t>
            </a:r>
            <a:r>
              <a:rPr lang="fr-FR" sz="1200" dirty="0">
                <a:solidFill>
                  <a:srgbClr val="7030A0"/>
                </a:solidFill>
                <a:hlinkClick r:id="rId9"/>
              </a:rPr>
              <a:t>https://en.wikipedia.org/wiki/Feminist_views_on_transgender_and_transsexual_people</a:t>
            </a:r>
            <a:r>
              <a:rPr lang="fr-FR" sz="1200" dirty="0">
                <a:solidFill>
                  <a:srgbClr val="7030A0"/>
                </a:solidFill>
              </a:rPr>
              <a:t>, b) </a:t>
            </a:r>
            <a:r>
              <a:rPr lang="fr-FR" sz="1200" dirty="0">
                <a:solidFill>
                  <a:srgbClr val="7030A0"/>
                </a:solidFill>
                <a:hlinkClick r:id="rId10"/>
              </a:rPr>
              <a:t>http://rationalwiki.org/wiki/Trans-exclusionary_radical_feminism</a:t>
            </a:r>
            <a:r>
              <a:rPr lang="fr-FR" sz="1200" dirty="0">
                <a:solidFill>
                  <a:srgbClr val="7030A0"/>
                </a:solidFill>
              </a:rPr>
              <a:t> </a:t>
            </a:r>
            <a:endParaRPr lang="fr-FR" dirty="0">
              <a:solidFill>
                <a:srgbClr val="7030A0"/>
              </a:solidFill>
            </a:endParaRPr>
          </a:p>
          <a:p>
            <a:pPr algn="just"/>
            <a:endParaRPr lang="fr-FR" dirty="0">
              <a:solidFill>
                <a:srgbClr val="7030A0"/>
              </a:solidFill>
            </a:endParaRPr>
          </a:p>
          <a:p>
            <a:pPr algn="just"/>
            <a:r>
              <a:rPr lang="fr-FR" dirty="0">
                <a:solidFill>
                  <a:srgbClr val="7030A0"/>
                </a:solidFill>
              </a:rPr>
              <a:t>« </a:t>
            </a:r>
            <a:r>
              <a:rPr lang="fr-FR" i="1" dirty="0">
                <a:solidFill>
                  <a:srgbClr val="7030A0"/>
                </a:solidFill>
              </a:rPr>
              <a:t>Beaucoup de femmes et d’hommes se sentent presque outrés lorsqu’une transsexuelle tente de faire du militantisme féminin. Il suffit de lire les commentaires souvent haineux qu’a provoquées Michelle Blanc en se joignant à la cause des </a:t>
            </a:r>
            <a:r>
              <a:rPr lang="fr-FR" i="1" dirty="0" err="1">
                <a:solidFill>
                  <a:srgbClr val="7030A0"/>
                </a:solidFill>
              </a:rPr>
              <a:t>Jeanettes</a:t>
            </a:r>
            <a:r>
              <a:rPr lang="fr-FR" i="1" dirty="0">
                <a:solidFill>
                  <a:srgbClr val="7030A0"/>
                </a:solidFill>
              </a:rPr>
              <a:t>. Certains la taxèrent « d’</a:t>
            </a:r>
            <a:r>
              <a:rPr lang="fr-FR" i="1" dirty="0" err="1">
                <a:solidFill>
                  <a:srgbClr val="7030A0"/>
                </a:solidFill>
              </a:rPr>
              <a:t>imposteure</a:t>
            </a:r>
            <a:r>
              <a:rPr lang="fr-FR" i="1" dirty="0">
                <a:solidFill>
                  <a:srgbClr val="7030A0"/>
                </a:solidFill>
              </a:rPr>
              <a:t> », d’opportuniste. Comment peut-elle ce prétendre féministe alors qu’elle est transsexuelle ? « </a:t>
            </a:r>
            <a:r>
              <a:rPr lang="fr-FR" i="1" dirty="0">
                <a:solidFill>
                  <a:srgbClr val="FF0000"/>
                </a:solidFill>
              </a:rPr>
              <a:t>Après tout ce n’est pas une vraie femme, elle</a:t>
            </a:r>
            <a:r>
              <a:rPr lang="fr-FR" i="1" dirty="0">
                <a:solidFill>
                  <a:srgbClr val="7030A0"/>
                </a:solidFill>
              </a:rPr>
              <a:t> », peut-on lire sur certains blogs</a:t>
            </a:r>
            <a:r>
              <a:rPr lang="fr-FR" dirty="0">
                <a:solidFill>
                  <a:srgbClr val="7030A0"/>
                </a:solidFill>
              </a:rPr>
              <a:t> ».</a:t>
            </a:r>
            <a:r>
              <a:rPr lang="fr-FR" sz="1200" dirty="0">
                <a:solidFill>
                  <a:srgbClr val="7030A0"/>
                </a:solidFill>
              </a:rPr>
              <a:t> Source : </a:t>
            </a:r>
            <a:r>
              <a:rPr lang="fr-FR" sz="1200" dirty="0">
                <a:solidFill>
                  <a:srgbClr val="7030A0"/>
                </a:solidFill>
                <a:hlinkClick r:id="rId11"/>
              </a:rPr>
              <a:t>http://patriciapaquette.ca/la-transsexualite-demontre-la-vigueur-du-feminisme-le-feminisme-nest-pas-mort/</a:t>
            </a:r>
            <a:r>
              <a:rPr lang="fr-FR" sz="1200" dirty="0">
                <a:solidFill>
                  <a:srgbClr val="7030A0"/>
                </a:solidFill>
              </a:rPr>
              <a:t> </a:t>
            </a:r>
            <a:endParaRPr lang="fr-FR" dirty="0">
              <a:solidFill>
                <a:srgbClr val="7030A0"/>
              </a:solidFill>
            </a:endParaRPr>
          </a:p>
        </p:txBody>
      </p:sp>
    </p:spTree>
    <p:extLst>
      <p:ext uri="{BB962C8B-B14F-4D97-AF65-F5344CB8AC3E}">
        <p14:creationId xmlns:p14="http://schemas.microsoft.com/office/powerpoint/2010/main" val="272774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a:spLocks noGrp="1"/>
          </p:cNvSpPr>
          <p:nvPr>
            <p:ph type="sldNum" sz="quarter" idx="12"/>
          </p:nvPr>
        </p:nvSpPr>
        <p:spPr>
          <a:xfrm>
            <a:off x="11332028" y="197365"/>
            <a:ext cx="685799" cy="369332"/>
          </a:xfrm>
        </p:spPr>
        <p:txBody>
          <a:bodyPr/>
          <a:lstStyle/>
          <a:p>
            <a:fld id="{A3855CD8-F650-4656-8804-7E552F308368}" type="slidenum">
              <a:rPr lang="en-US" smtClean="0"/>
              <a:t>16</a:t>
            </a:fld>
            <a:endParaRPr lang="en-US" dirty="0"/>
          </a:p>
        </p:txBody>
      </p:sp>
      <p:sp>
        <p:nvSpPr>
          <p:cNvPr id="8" name="ZoneTexte 7"/>
          <p:cNvSpPr txBox="1"/>
          <p:nvPr/>
        </p:nvSpPr>
        <p:spPr>
          <a:xfrm>
            <a:off x="116670" y="819931"/>
            <a:ext cx="11901157" cy="4247317"/>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7030A0"/>
                </a:solidFill>
              </a:rPr>
              <a:t>En </a:t>
            </a:r>
            <a:r>
              <a:rPr lang="fr-FR" dirty="0">
                <a:solidFill>
                  <a:srgbClr val="7030A0"/>
                </a:solidFill>
                <a:hlinkClick r:id="rId2" tooltip="2000"/>
              </a:rPr>
              <a:t>2000</a:t>
            </a:r>
            <a:r>
              <a:rPr lang="fr-FR" dirty="0">
                <a:solidFill>
                  <a:srgbClr val="7030A0"/>
                </a:solidFill>
              </a:rPr>
              <a:t>, la Commission contre les crimes de haine par homophobie recensait à peu près quinze assassinats de transsexuels par mois au </a:t>
            </a:r>
            <a:r>
              <a:rPr lang="fr-FR" dirty="0">
                <a:solidFill>
                  <a:srgbClr val="7030A0"/>
                </a:solidFill>
                <a:hlinkClick r:id="rId3" tooltip="Mexique"/>
              </a:rPr>
              <a:t>Mexique</a:t>
            </a:r>
            <a:r>
              <a:rPr lang="fr-FR" dirty="0">
                <a:solidFill>
                  <a:srgbClr val="7030A0"/>
                </a:solidFill>
              </a:rPr>
              <a:t>. </a:t>
            </a:r>
          </a:p>
          <a:p>
            <a:pPr marL="285750" indent="-285750">
              <a:buFont typeface="Arial" panose="020B0604020202020204" pitchFamily="34" charset="0"/>
              <a:buChar char="•"/>
            </a:pPr>
            <a:r>
              <a:rPr lang="fr-FR" dirty="0">
                <a:solidFill>
                  <a:srgbClr val="7030A0"/>
                </a:solidFill>
              </a:rPr>
              <a:t>Des transsexuelles sont arrêtées arbitrairement au </a:t>
            </a:r>
            <a:r>
              <a:rPr lang="fr-FR" dirty="0">
                <a:solidFill>
                  <a:srgbClr val="7030A0"/>
                </a:solidFill>
                <a:hlinkClick r:id="rId4" tooltip="Venezuela"/>
              </a:rPr>
              <a:t>Venezuela</a:t>
            </a:r>
            <a:r>
              <a:rPr lang="fr-FR" dirty="0">
                <a:solidFill>
                  <a:srgbClr val="7030A0"/>
                </a:solidFill>
              </a:rPr>
              <a:t> en 2002, alors que par ailleurs d'autres transsexuels sont assassinés.</a:t>
            </a:r>
          </a:p>
          <a:p>
            <a:pPr marL="285750" indent="-285750">
              <a:buFont typeface="Arial" panose="020B0604020202020204" pitchFamily="34" charset="0"/>
              <a:buChar char="•"/>
            </a:pPr>
            <a:r>
              <a:rPr lang="fr-FR" dirty="0">
                <a:solidFill>
                  <a:srgbClr val="7030A0"/>
                </a:solidFill>
                <a:hlinkClick r:id="rId5" tooltip="Amnesty International"/>
              </a:rPr>
              <a:t>Amnesty International</a:t>
            </a:r>
            <a:r>
              <a:rPr lang="fr-FR" dirty="0">
                <a:solidFill>
                  <a:srgbClr val="7030A0"/>
                </a:solidFill>
              </a:rPr>
              <a:t> dénonce en 2005 des violences policières exercées sur des transsexuels aux </a:t>
            </a:r>
            <a:r>
              <a:rPr lang="fr-FR" dirty="0">
                <a:solidFill>
                  <a:srgbClr val="7030A0"/>
                </a:solidFill>
                <a:hlinkClick r:id="rId6" tooltip="États-Unis"/>
              </a:rPr>
              <a:t>États-Unis</a:t>
            </a:r>
            <a:r>
              <a:rPr lang="fr-FR" dirty="0">
                <a:solidFill>
                  <a:srgbClr val="7030A0"/>
                </a:solidFill>
              </a:rPr>
              <a:t>.</a:t>
            </a:r>
          </a:p>
          <a:p>
            <a:pPr marL="285750" indent="-285750">
              <a:buFont typeface="Arial" panose="020B0604020202020204" pitchFamily="34" charset="0"/>
              <a:buChar char="•"/>
            </a:pPr>
            <a:r>
              <a:rPr lang="fr-FR" dirty="0">
                <a:solidFill>
                  <a:srgbClr val="7030A0"/>
                </a:solidFill>
              </a:rPr>
              <a:t>Au </a:t>
            </a:r>
            <a:r>
              <a:rPr lang="fr-FR" dirty="0">
                <a:solidFill>
                  <a:srgbClr val="7030A0"/>
                </a:solidFill>
                <a:hlinkClick r:id="rId7" tooltip="Portugal"/>
              </a:rPr>
              <a:t>Portugal</a:t>
            </a:r>
            <a:r>
              <a:rPr lang="fr-FR" dirty="0">
                <a:solidFill>
                  <a:srgbClr val="7030A0"/>
                </a:solidFill>
              </a:rPr>
              <a:t> en </a:t>
            </a:r>
            <a:r>
              <a:rPr lang="fr-FR" dirty="0">
                <a:solidFill>
                  <a:srgbClr val="7030A0"/>
                </a:solidFill>
                <a:hlinkClick r:id="rId8" tooltip="2006"/>
              </a:rPr>
              <a:t>2006</a:t>
            </a:r>
            <a:r>
              <a:rPr lang="fr-FR" dirty="0">
                <a:solidFill>
                  <a:srgbClr val="7030A0"/>
                </a:solidFill>
              </a:rPr>
              <a:t>, une transsexuelle brésilienne fut torturée et violée, puis abandonnée dans un puits, où elle mourut. La non-incrimination de meurtre a provoqué plusieurs réactions de la part des organisations homosexuelles, relayées par les médias.</a:t>
            </a:r>
          </a:p>
          <a:p>
            <a:pPr marL="285750" indent="-285750">
              <a:buFont typeface="Arial" panose="020B0604020202020204" pitchFamily="34" charset="0"/>
              <a:buChar char="•"/>
            </a:pPr>
            <a:r>
              <a:rPr lang="fr-FR" dirty="0">
                <a:solidFill>
                  <a:srgbClr val="7030A0"/>
                </a:solidFill>
              </a:rPr>
              <a:t>Et au </a:t>
            </a:r>
            <a:r>
              <a:rPr lang="fr-FR" dirty="0">
                <a:solidFill>
                  <a:srgbClr val="7030A0"/>
                </a:solidFill>
                <a:hlinkClick r:id="rId9" tooltip="Danemark"/>
              </a:rPr>
              <a:t>Danemark</a:t>
            </a:r>
            <a:r>
              <a:rPr lang="fr-FR" dirty="0">
                <a:solidFill>
                  <a:srgbClr val="7030A0"/>
                </a:solidFill>
              </a:rPr>
              <a:t> en </a:t>
            </a:r>
            <a:r>
              <a:rPr lang="fr-FR" dirty="0">
                <a:solidFill>
                  <a:srgbClr val="7030A0"/>
                </a:solidFill>
                <a:hlinkClick r:id="rId10" tooltip="2012"/>
              </a:rPr>
              <a:t>2012</a:t>
            </a:r>
            <a:r>
              <a:rPr lang="fr-FR" dirty="0">
                <a:solidFill>
                  <a:srgbClr val="7030A0"/>
                </a:solidFill>
              </a:rPr>
              <a:t>, une femme transsexuelle d'origine </a:t>
            </a:r>
            <a:r>
              <a:rPr lang="fr-FR" dirty="0">
                <a:solidFill>
                  <a:srgbClr val="7030A0"/>
                </a:solidFill>
                <a:hlinkClick r:id="rId11" tooltip="Guatemala"/>
              </a:rPr>
              <a:t>guatémaltèque</a:t>
            </a:r>
            <a:r>
              <a:rPr lang="fr-FR" dirty="0">
                <a:solidFill>
                  <a:srgbClr val="7030A0"/>
                </a:solidFill>
              </a:rPr>
              <a:t> venue pour trouver l'asile fut placée en centre de </a:t>
            </a:r>
            <a:r>
              <a:rPr lang="fr-FR" dirty="0" err="1">
                <a:solidFill>
                  <a:srgbClr val="7030A0"/>
                </a:solidFill>
              </a:rPr>
              <a:t>retention</a:t>
            </a:r>
            <a:r>
              <a:rPr lang="fr-FR" dirty="0">
                <a:solidFill>
                  <a:srgbClr val="7030A0"/>
                </a:solidFill>
              </a:rPr>
              <a:t> réservé aux hommes et violée. Les autorités danoises n’admettent pas le </a:t>
            </a:r>
            <a:r>
              <a:rPr lang="fr-FR" dirty="0">
                <a:solidFill>
                  <a:srgbClr val="7030A0"/>
                </a:solidFill>
                <a:hlinkClick r:id="rId12" tooltip="Droit d'asile"/>
              </a:rPr>
              <a:t>droit d'asile</a:t>
            </a:r>
            <a:r>
              <a:rPr lang="fr-FR" dirty="0">
                <a:solidFill>
                  <a:srgbClr val="7030A0"/>
                </a:solidFill>
              </a:rPr>
              <a:t> en raison de l'</a:t>
            </a:r>
            <a:r>
              <a:rPr lang="fr-FR" dirty="0">
                <a:solidFill>
                  <a:srgbClr val="7030A0"/>
                </a:solidFill>
                <a:hlinkClick r:id="rId13" tooltip="Identité de genre"/>
              </a:rPr>
              <a:t>identité sexuelle</a:t>
            </a:r>
            <a:r>
              <a:rPr lang="fr-FR" dirty="0">
                <a:solidFill>
                  <a:srgbClr val="7030A0"/>
                </a:solidFill>
              </a:rPr>
              <a:t> et elle est maintenant en danger de déportation.</a:t>
            </a:r>
          </a:p>
          <a:p>
            <a:pPr marL="285750" indent="-285750" algn="just">
              <a:buFont typeface="Arial" panose="020B0604020202020204" pitchFamily="34" charset="0"/>
              <a:buChar char="•"/>
            </a:pPr>
            <a:r>
              <a:rPr lang="fr-FR" dirty="0">
                <a:solidFill>
                  <a:srgbClr val="7030A0"/>
                </a:solidFill>
              </a:rPr>
              <a:t>Les violences sont souvent liées aux discriminations dont sont victimes les transsexuels : sans </a:t>
            </a:r>
            <a:r>
              <a:rPr lang="fr-FR" dirty="0">
                <a:solidFill>
                  <a:srgbClr val="7030A0"/>
                </a:solidFill>
                <a:hlinkClick r:id="rId14" tooltip="Emploi"/>
              </a:rPr>
              <a:t>emploi</a:t>
            </a:r>
            <a:r>
              <a:rPr lang="fr-FR" dirty="0">
                <a:solidFill>
                  <a:srgbClr val="7030A0"/>
                </a:solidFill>
              </a:rPr>
              <a:t> ou en situation précaire, invisibles, </a:t>
            </a:r>
            <a:r>
              <a:rPr lang="fr-FR" dirty="0">
                <a:solidFill>
                  <a:srgbClr val="7030A0"/>
                </a:solidFill>
                <a:hlinkClick r:id="rId15" tooltip="Vulnérabilité sociale"/>
              </a:rPr>
              <a:t>vulnérables</a:t>
            </a:r>
            <a:r>
              <a:rPr lang="fr-FR" dirty="0">
                <a:solidFill>
                  <a:srgbClr val="7030A0"/>
                </a:solidFill>
              </a:rPr>
              <a:t>, </a:t>
            </a:r>
            <a:r>
              <a:rPr lang="fr-FR" dirty="0">
                <a:solidFill>
                  <a:srgbClr val="7030A0"/>
                </a:solidFill>
                <a:hlinkClick r:id="rId16" tooltip="Travailleur du sexe"/>
              </a:rPr>
              <a:t>travailleurs du sexe</a:t>
            </a:r>
            <a:r>
              <a:rPr lang="fr-FR" dirty="0">
                <a:solidFill>
                  <a:srgbClr val="7030A0"/>
                </a:solidFill>
              </a:rPr>
              <a:t> contre leur volonté, leur vulnérabilité en fait des cibles faciles pour les actes de violence. Cela est particulièrement vrai dans les </a:t>
            </a:r>
            <a:r>
              <a:rPr lang="fr-FR" dirty="0">
                <a:solidFill>
                  <a:srgbClr val="7030A0"/>
                </a:solidFill>
                <a:hlinkClick r:id="rId17" tooltip="Prison"/>
              </a:rPr>
              <a:t>prisons</a:t>
            </a:r>
            <a:r>
              <a:rPr lang="fr-FR" dirty="0">
                <a:solidFill>
                  <a:srgbClr val="7030A0"/>
                </a:solidFill>
              </a:rPr>
              <a:t>.</a:t>
            </a:r>
          </a:p>
          <a:p>
            <a:pPr algn="just"/>
            <a:r>
              <a:rPr lang="fr-FR" sz="1200" dirty="0">
                <a:solidFill>
                  <a:srgbClr val="7030A0"/>
                </a:solidFill>
              </a:rPr>
              <a:t>Sources : a) </a:t>
            </a:r>
          </a:p>
        </p:txBody>
      </p:sp>
      <p:sp>
        <p:nvSpPr>
          <p:cNvPr id="9" name="ZoneTexte 8"/>
          <p:cNvSpPr txBox="1"/>
          <p:nvPr/>
        </p:nvSpPr>
        <p:spPr>
          <a:xfrm>
            <a:off x="5723881" y="70953"/>
            <a:ext cx="3289747"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10" name="ZoneTexte 9"/>
          <p:cNvSpPr txBox="1"/>
          <p:nvPr/>
        </p:nvSpPr>
        <p:spPr>
          <a:xfrm>
            <a:off x="204395" y="450600"/>
            <a:ext cx="5948979" cy="369332"/>
          </a:xfrm>
          <a:prstGeom prst="rect">
            <a:avLst/>
          </a:prstGeom>
          <a:noFill/>
        </p:spPr>
        <p:txBody>
          <a:bodyPr wrap="square" rtlCol="0">
            <a:spAutoFit/>
          </a:bodyPr>
          <a:lstStyle/>
          <a:p>
            <a:r>
              <a:rPr lang="fr-FR" b="1" dirty="0">
                <a:solidFill>
                  <a:srgbClr val="7030A0"/>
                </a:solidFill>
              </a:rPr>
              <a:t>La violence, un des multiples visages de la </a:t>
            </a:r>
            <a:r>
              <a:rPr lang="fr-FR" b="1" dirty="0" err="1">
                <a:solidFill>
                  <a:srgbClr val="7030A0"/>
                </a:solidFill>
              </a:rPr>
              <a:t>transphobie</a:t>
            </a:r>
            <a:endParaRPr lang="fr-FR" b="1" dirty="0">
              <a:solidFill>
                <a:srgbClr val="7030A0"/>
              </a:solidFill>
            </a:endParaRPr>
          </a:p>
        </p:txBody>
      </p:sp>
      <p:sp>
        <p:nvSpPr>
          <p:cNvPr id="7" name="Rectangle 6"/>
          <p:cNvSpPr/>
          <p:nvPr/>
        </p:nvSpPr>
        <p:spPr>
          <a:xfrm>
            <a:off x="116670" y="70953"/>
            <a:ext cx="2245615" cy="369332"/>
          </a:xfrm>
          <a:prstGeom prst="rect">
            <a:avLst/>
          </a:prstGeom>
        </p:spPr>
        <p:txBody>
          <a:bodyPr wrap="none">
            <a:spAutoFit/>
          </a:bodyPr>
          <a:lstStyle/>
          <a:p>
            <a:pPr>
              <a:spcBef>
                <a:spcPct val="0"/>
              </a:spcBef>
            </a:pPr>
            <a:r>
              <a:rPr lang="fr-FR" altLang="fr-FR" dirty="0">
                <a:solidFill>
                  <a:srgbClr val="7030A0"/>
                </a:solidFill>
              </a:rPr>
              <a:t>4. </a:t>
            </a:r>
            <a:r>
              <a:rPr lang="fr-FR" altLang="fr-FR" b="1" dirty="0" err="1">
                <a:solidFill>
                  <a:srgbClr val="7030A0"/>
                </a:solidFill>
              </a:rPr>
              <a:t>Transphobie</a:t>
            </a:r>
            <a:r>
              <a:rPr lang="fr-FR" altLang="fr-FR" b="1" dirty="0">
                <a:solidFill>
                  <a:srgbClr val="7030A0"/>
                </a:solidFill>
              </a:rPr>
              <a:t> (suite)</a:t>
            </a:r>
          </a:p>
        </p:txBody>
      </p:sp>
    </p:spTree>
    <p:extLst>
      <p:ext uri="{BB962C8B-B14F-4D97-AF65-F5344CB8AC3E}">
        <p14:creationId xmlns:p14="http://schemas.microsoft.com/office/powerpoint/2010/main" val="410909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17</a:t>
            </a:fld>
            <a:endParaRPr lang="en-US"/>
          </a:p>
        </p:txBody>
      </p:sp>
      <p:sp>
        <p:nvSpPr>
          <p:cNvPr id="3" name="ZoneTexte 2"/>
          <p:cNvSpPr txBox="1"/>
          <p:nvPr/>
        </p:nvSpPr>
        <p:spPr>
          <a:xfrm>
            <a:off x="225911" y="747094"/>
            <a:ext cx="2478884" cy="369332"/>
          </a:xfrm>
          <a:prstGeom prst="rect">
            <a:avLst/>
          </a:prstGeom>
          <a:noFill/>
        </p:spPr>
        <p:txBody>
          <a:bodyPr wrap="none" rtlCol="0">
            <a:spAutoFit/>
          </a:bodyPr>
          <a:lstStyle/>
          <a:p>
            <a:r>
              <a:rPr lang="fr-FR" b="1" dirty="0">
                <a:solidFill>
                  <a:srgbClr val="7030A0"/>
                </a:solidFill>
              </a:rPr>
              <a:t>Suicide des transsexuels</a:t>
            </a:r>
          </a:p>
        </p:txBody>
      </p:sp>
      <p:sp>
        <p:nvSpPr>
          <p:cNvPr id="4" name="ZoneTexte 3"/>
          <p:cNvSpPr txBox="1"/>
          <p:nvPr/>
        </p:nvSpPr>
        <p:spPr>
          <a:xfrm>
            <a:off x="116668" y="1160041"/>
            <a:ext cx="11715077" cy="1661993"/>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7030A0"/>
                </a:solidFill>
              </a:rPr>
              <a:t>Alan, un jeu adolescent </a:t>
            </a:r>
            <a:r>
              <a:rPr lang="fr-FR" dirty="0" err="1">
                <a:solidFill>
                  <a:srgbClr val="7030A0"/>
                </a:solidFill>
              </a:rPr>
              <a:t>trans</a:t>
            </a:r>
            <a:r>
              <a:rPr lang="fr-FR" dirty="0">
                <a:solidFill>
                  <a:srgbClr val="7030A0"/>
                </a:solidFill>
              </a:rPr>
              <a:t> de 17 ans s'est donné la mort en 2015, à la veille de Noël. Son suicide a été médiatisé parce qu'il avait été le premier homme </a:t>
            </a:r>
            <a:r>
              <a:rPr lang="fr-FR" dirty="0" err="1">
                <a:solidFill>
                  <a:srgbClr val="7030A0"/>
                </a:solidFill>
              </a:rPr>
              <a:t>trans</a:t>
            </a:r>
            <a:r>
              <a:rPr lang="fr-FR" dirty="0">
                <a:solidFill>
                  <a:srgbClr val="7030A0"/>
                </a:solidFill>
              </a:rPr>
              <a:t> mineur à bénéficier d'un changement d'état civil en Catalogne (Espagne). En cause, le harcèlement qu'il subissait au sein de son institution éducative, selon sa mère.</a:t>
            </a:r>
          </a:p>
          <a:p>
            <a:pPr marL="285750" indent="-285750" algn="just">
              <a:buFont typeface="Arial" panose="020B0604020202020204" pitchFamily="34" charset="0"/>
              <a:buChar char="•"/>
            </a:pPr>
            <a:r>
              <a:rPr lang="fr-FR" dirty="0">
                <a:solidFill>
                  <a:srgbClr val="7030A0"/>
                </a:solidFill>
              </a:rPr>
              <a:t>La  fin d'année 2014 a été endeuillée par </a:t>
            </a:r>
            <a:r>
              <a:rPr lang="fr-FR" dirty="0">
                <a:solidFill>
                  <a:srgbClr val="7030A0"/>
                </a:solidFill>
                <a:hlinkClick r:id="rId2"/>
              </a:rPr>
              <a:t>le suicide de </a:t>
            </a:r>
            <a:r>
              <a:rPr lang="fr-FR" dirty="0" err="1">
                <a:solidFill>
                  <a:srgbClr val="7030A0"/>
                </a:solidFill>
                <a:hlinkClick r:id="rId2"/>
              </a:rPr>
              <a:t>Leelah</a:t>
            </a:r>
            <a:r>
              <a:rPr lang="fr-FR" dirty="0">
                <a:solidFill>
                  <a:srgbClr val="7030A0"/>
                </a:solidFill>
                <a:hlinkClick r:id="rId2"/>
              </a:rPr>
              <a:t> </a:t>
            </a:r>
            <a:r>
              <a:rPr lang="fr-FR" dirty="0" err="1">
                <a:solidFill>
                  <a:srgbClr val="7030A0"/>
                </a:solidFill>
                <a:hlinkClick r:id="rId2"/>
              </a:rPr>
              <a:t>Alcorn</a:t>
            </a:r>
            <a:r>
              <a:rPr lang="fr-FR" dirty="0">
                <a:solidFill>
                  <a:srgbClr val="7030A0"/>
                </a:solidFill>
              </a:rPr>
              <a:t> – une transsexuelle de 17 ans qui a fini sous les roues d'un camion poussée par l'intolérance de la société.</a:t>
            </a:r>
          </a:p>
          <a:p>
            <a:r>
              <a:rPr lang="fr-FR" sz="1200" dirty="0">
                <a:solidFill>
                  <a:srgbClr val="7030A0"/>
                </a:solidFill>
              </a:rPr>
              <a:t>Source : </a:t>
            </a:r>
            <a:r>
              <a:rPr lang="fr-FR" sz="1200" dirty="0">
                <a:solidFill>
                  <a:srgbClr val="7030A0"/>
                </a:solidFill>
                <a:hlinkClick r:id="rId3"/>
              </a:rPr>
              <a:t>http://leplus.nouvelobs.com/contribution/1466097-alan-leelah-combien-faudra-t-il-</a:t>
            </a:r>
            <a:r>
              <a:rPr lang="fr-FR" sz="1200" dirty="0">
                <a:hlinkClick r:id="rId3"/>
              </a:rPr>
              <a:t>de-suicides-pour-que-les-trans-aient-enfin-des-droits.html</a:t>
            </a:r>
            <a:r>
              <a:rPr lang="fr-FR" sz="1200" dirty="0"/>
              <a:t> </a:t>
            </a:r>
          </a:p>
        </p:txBody>
      </p:sp>
      <p:sp>
        <p:nvSpPr>
          <p:cNvPr id="5" name="ZoneTexte 4"/>
          <p:cNvSpPr txBox="1"/>
          <p:nvPr/>
        </p:nvSpPr>
        <p:spPr>
          <a:xfrm>
            <a:off x="4329334" y="149481"/>
            <a:ext cx="3289747"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6" name="Rectangle 5"/>
          <p:cNvSpPr/>
          <p:nvPr/>
        </p:nvSpPr>
        <p:spPr>
          <a:xfrm>
            <a:off x="225911" y="334147"/>
            <a:ext cx="2245615" cy="369332"/>
          </a:xfrm>
          <a:prstGeom prst="rect">
            <a:avLst/>
          </a:prstGeom>
        </p:spPr>
        <p:txBody>
          <a:bodyPr wrap="none">
            <a:spAutoFit/>
          </a:bodyPr>
          <a:lstStyle/>
          <a:p>
            <a:pPr>
              <a:spcBef>
                <a:spcPct val="0"/>
              </a:spcBef>
            </a:pPr>
            <a:r>
              <a:rPr lang="fr-FR" altLang="fr-FR" dirty="0">
                <a:solidFill>
                  <a:srgbClr val="7030A0"/>
                </a:solidFill>
              </a:rPr>
              <a:t>4. </a:t>
            </a:r>
            <a:r>
              <a:rPr lang="fr-FR" altLang="fr-FR" b="1" dirty="0" err="1">
                <a:solidFill>
                  <a:srgbClr val="7030A0"/>
                </a:solidFill>
              </a:rPr>
              <a:t>Transphobie</a:t>
            </a:r>
            <a:r>
              <a:rPr lang="fr-FR" altLang="fr-FR" b="1" dirty="0">
                <a:solidFill>
                  <a:srgbClr val="7030A0"/>
                </a:solidFill>
              </a:rPr>
              <a:t> (suite)</a:t>
            </a:r>
          </a:p>
        </p:txBody>
      </p:sp>
      <p:sp>
        <p:nvSpPr>
          <p:cNvPr id="7" name="ZoneTexte 6"/>
          <p:cNvSpPr txBox="1"/>
          <p:nvPr/>
        </p:nvSpPr>
        <p:spPr>
          <a:xfrm>
            <a:off x="62361" y="6444476"/>
            <a:ext cx="6529892" cy="276999"/>
          </a:xfrm>
          <a:prstGeom prst="rect">
            <a:avLst/>
          </a:prstGeom>
          <a:noFill/>
        </p:spPr>
        <p:txBody>
          <a:bodyPr wrap="square" rtlCol="0">
            <a:spAutoFit/>
          </a:bodyPr>
          <a:lstStyle/>
          <a:p>
            <a:pPr algn="ctr"/>
            <a:r>
              <a:rPr lang="fr-FR" sz="1200" dirty="0" err="1">
                <a:solidFill>
                  <a:srgbClr val="7030A0"/>
                </a:solidFill>
              </a:rPr>
              <a:t>Leelah</a:t>
            </a:r>
            <a:r>
              <a:rPr lang="fr-FR" sz="1200" dirty="0">
                <a:solidFill>
                  <a:srgbClr val="7030A0"/>
                </a:solidFill>
              </a:rPr>
              <a:t> </a:t>
            </a:r>
            <a:r>
              <a:rPr lang="fr-FR" sz="1200" dirty="0" err="1">
                <a:solidFill>
                  <a:srgbClr val="7030A0"/>
                </a:solidFill>
              </a:rPr>
              <a:t>Alcorn</a:t>
            </a:r>
            <a:r>
              <a:rPr lang="fr-FR" sz="1200" dirty="0">
                <a:solidFill>
                  <a:srgbClr val="7030A0"/>
                </a:solidFill>
              </a:rPr>
              <a:t>, une ado transgenre de 17 ans, s'est donnée la mort le 28 décembre 2014 (TUMBLR).</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87" y="3171653"/>
            <a:ext cx="5727440" cy="3272823"/>
          </a:xfrm>
          <a:prstGeom prst="rect">
            <a:avLst/>
          </a:prstGeom>
        </p:spPr>
      </p:pic>
      <p:sp>
        <p:nvSpPr>
          <p:cNvPr id="9" name="ZoneTexte 8"/>
          <p:cNvSpPr txBox="1"/>
          <p:nvPr/>
        </p:nvSpPr>
        <p:spPr>
          <a:xfrm>
            <a:off x="6592253" y="3076687"/>
            <a:ext cx="5402523" cy="1938992"/>
          </a:xfrm>
          <a:prstGeom prst="rect">
            <a:avLst/>
          </a:prstGeom>
          <a:noFill/>
        </p:spPr>
        <p:txBody>
          <a:bodyPr wrap="square" rtlCol="0">
            <a:spAutoFit/>
          </a:bodyPr>
          <a:lstStyle/>
          <a:p>
            <a:pPr algn="just"/>
            <a:r>
              <a:rPr lang="fr-FR" dirty="0">
                <a:solidFill>
                  <a:srgbClr val="7030A0"/>
                </a:solidFill>
              </a:rPr>
              <a:t>Récupérer un colis à la Poste, se rendre chez un médecin, sans être pris pour un "phénomène de foire", passer la douane à l’aéroport, prendre l’avion, porter plainte auprès de la police après une agression, se faire embaucher … </a:t>
            </a:r>
            <a:r>
              <a:rPr lang="fr-FR" dirty="0">
                <a:solidFill>
                  <a:srgbClr val="FF0000"/>
                </a:solidFill>
              </a:rPr>
              <a:t>relèvent du parcours du combattant pour les transsexuels</a:t>
            </a:r>
            <a:r>
              <a:rPr lang="fr-FR" dirty="0">
                <a:solidFill>
                  <a:srgbClr val="7030A0"/>
                </a:solidFill>
              </a:rPr>
              <a:t>.</a:t>
            </a:r>
            <a:r>
              <a:rPr lang="fr-FR" sz="1200" dirty="0">
                <a:solidFill>
                  <a:srgbClr val="7030A0"/>
                </a:solidFill>
              </a:rPr>
              <a:t> Source : </a:t>
            </a:r>
            <a:r>
              <a:rPr lang="fr-FR" sz="1200" dirty="0">
                <a:solidFill>
                  <a:srgbClr val="7030A0"/>
                </a:solidFill>
                <a:hlinkClick r:id="rId5"/>
              </a:rPr>
              <a:t>http://www.francetvinfo.fr/societe/on-ma-clairement-dit-que-le-probleme-cetait-que-j-etais-une-personne-trans_891931.html</a:t>
            </a:r>
            <a:r>
              <a:rPr lang="fr-FR" sz="1200" dirty="0">
                <a:solidFill>
                  <a:srgbClr val="7030A0"/>
                </a:solidFill>
              </a:rPr>
              <a:t> </a:t>
            </a:r>
            <a:endParaRPr lang="fr-FR" dirty="0">
              <a:solidFill>
                <a:srgbClr val="7030A0"/>
              </a:solidFill>
            </a:endParaRPr>
          </a:p>
        </p:txBody>
      </p:sp>
    </p:spTree>
    <p:extLst>
      <p:ext uri="{BB962C8B-B14F-4D97-AF65-F5344CB8AC3E}">
        <p14:creationId xmlns:p14="http://schemas.microsoft.com/office/powerpoint/2010/main" val="2516928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
          <p:cNvSpPr txBox="1">
            <a:spLocks/>
          </p:cNvSpPr>
          <p:nvPr/>
        </p:nvSpPr>
        <p:spPr>
          <a:xfrm>
            <a:off x="11499972" y="124742"/>
            <a:ext cx="542364" cy="3155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18</a:t>
            </a:fld>
            <a:endParaRPr lang="en-US" dirty="0"/>
          </a:p>
        </p:txBody>
      </p:sp>
      <p:sp>
        <p:nvSpPr>
          <p:cNvPr id="6" name="Rectangle 5"/>
          <p:cNvSpPr/>
          <p:nvPr/>
        </p:nvSpPr>
        <p:spPr>
          <a:xfrm>
            <a:off x="311850" y="176733"/>
            <a:ext cx="3331681" cy="369332"/>
          </a:xfrm>
          <a:prstGeom prst="rect">
            <a:avLst/>
          </a:prstGeom>
        </p:spPr>
        <p:txBody>
          <a:bodyPr wrap="none">
            <a:spAutoFit/>
          </a:bodyPr>
          <a:lstStyle/>
          <a:p>
            <a:pPr>
              <a:spcBef>
                <a:spcPct val="0"/>
              </a:spcBef>
            </a:pPr>
            <a:r>
              <a:rPr lang="fr-FR" altLang="fr-FR" dirty="0">
                <a:solidFill>
                  <a:srgbClr val="7030A0"/>
                </a:solidFill>
              </a:rPr>
              <a:t>5. </a:t>
            </a:r>
            <a:r>
              <a:rPr lang="fr-FR" altLang="fr-FR" b="1" dirty="0">
                <a:solidFill>
                  <a:srgbClr val="7030A0"/>
                </a:solidFill>
              </a:rPr>
              <a:t>La vie difficile des transsexuels</a:t>
            </a:r>
          </a:p>
        </p:txBody>
      </p:sp>
      <p:sp>
        <p:nvSpPr>
          <p:cNvPr id="7" name="ZoneTexte 6"/>
          <p:cNvSpPr txBox="1"/>
          <p:nvPr/>
        </p:nvSpPr>
        <p:spPr>
          <a:xfrm>
            <a:off x="96818" y="487016"/>
            <a:ext cx="9393702" cy="6217087"/>
          </a:xfrm>
          <a:prstGeom prst="rect">
            <a:avLst/>
          </a:prstGeom>
          <a:noFill/>
        </p:spPr>
        <p:txBody>
          <a:bodyPr wrap="square" rtlCol="0">
            <a:spAutoFit/>
          </a:bodyPr>
          <a:lstStyle/>
          <a:p>
            <a:pPr marL="285750" indent="-285750" algn="just">
              <a:buFont typeface="Arial" panose="020B0604020202020204" pitchFamily="34" charset="0"/>
              <a:buChar char="•"/>
            </a:pPr>
            <a:r>
              <a:rPr lang="fr-FR" sz="1700" dirty="0">
                <a:solidFill>
                  <a:srgbClr val="7030A0"/>
                </a:solidFill>
              </a:rPr>
              <a:t>Beaucoup transsexuel(le)s continuent toujours à subir régulièrement des humiliations, surtout ceux à vocation féminine, traités de </a:t>
            </a:r>
            <a:r>
              <a:rPr lang="fr-FR" sz="1700" i="1" dirty="0">
                <a:solidFill>
                  <a:srgbClr val="7030A0"/>
                </a:solidFill>
              </a:rPr>
              <a:t>travelos, de fiottes, de dégénérés </a:t>
            </a:r>
            <a:r>
              <a:rPr lang="fr-FR" sz="1700" dirty="0">
                <a:solidFill>
                  <a:srgbClr val="7030A0"/>
                </a:solidFill>
              </a:rPr>
              <a:t>… </a:t>
            </a:r>
          </a:p>
          <a:p>
            <a:pPr marL="285750" indent="-285750" algn="just">
              <a:buFont typeface="Arial" panose="020B0604020202020204" pitchFamily="34" charset="0"/>
              <a:buChar char="•"/>
            </a:pPr>
            <a:r>
              <a:rPr lang="fr-FR" sz="1700" dirty="0">
                <a:solidFill>
                  <a:srgbClr val="7030A0"/>
                </a:solidFill>
              </a:rPr>
              <a:t>Dans la société française, </a:t>
            </a:r>
            <a:r>
              <a:rPr lang="fr-FR" sz="1700" i="1" dirty="0">
                <a:solidFill>
                  <a:srgbClr val="7030A0"/>
                </a:solidFill>
              </a:rPr>
              <a:t>le doute sur leur « santé mentale » continue à être propagé</a:t>
            </a:r>
            <a:r>
              <a:rPr lang="fr-FR" sz="1700" dirty="0">
                <a:solidFill>
                  <a:srgbClr val="7030A0"/>
                </a:solidFill>
              </a:rPr>
              <a:t>. </a:t>
            </a:r>
          </a:p>
          <a:p>
            <a:pPr marL="285750" indent="-285750" algn="just">
              <a:buFont typeface="Arial" panose="020B0604020202020204" pitchFamily="34" charset="0"/>
              <a:buChar char="•"/>
            </a:pPr>
            <a:r>
              <a:rPr lang="fr-FR" sz="1700" dirty="0">
                <a:solidFill>
                  <a:srgbClr val="7030A0"/>
                </a:solidFill>
              </a:rPr>
              <a:t>Tous les préjugés _ a) l’idée qu’elles sont majoritairement des prostituées, des « travelos », des personnes perturbées, … … _, conduisent à la légitimation de leur marginalisation sociale, professionnelle et des agressions </a:t>
            </a:r>
            <a:r>
              <a:rPr lang="fr-FR" sz="1700" dirty="0" err="1">
                <a:solidFill>
                  <a:srgbClr val="7030A0"/>
                </a:solidFill>
              </a:rPr>
              <a:t>transphobes</a:t>
            </a:r>
            <a:r>
              <a:rPr lang="fr-FR" sz="1700" dirty="0">
                <a:solidFill>
                  <a:srgbClr val="7030A0"/>
                </a:solidFill>
              </a:rPr>
              <a:t>. </a:t>
            </a:r>
          </a:p>
          <a:p>
            <a:pPr marL="285750" indent="-285750" algn="just">
              <a:buFont typeface="Arial" panose="020B0604020202020204" pitchFamily="34" charset="0"/>
              <a:buChar char="•"/>
            </a:pPr>
            <a:r>
              <a:rPr lang="fr-FR" sz="1700" dirty="0">
                <a:solidFill>
                  <a:srgbClr val="7030A0"/>
                </a:solidFill>
              </a:rPr>
              <a:t>Le </a:t>
            </a:r>
            <a:r>
              <a:rPr lang="fr-FR" sz="1700" b="1" dirty="0">
                <a:solidFill>
                  <a:srgbClr val="7030A0"/>
                </a:solidFill>
              </a:rPr>
              <a:t>pole emploi</a:t>
            </a:r>
            <a:r>
              <a:rPr lang="fr-FR" sz="1700" dirty="0">
                <a:solidFill>
                  <a:srgbClr val="7030A0"/>
                </a:solidFill>
              </a:rPr>
              <a:t>, les </a:t>
            </a:r>
            <a:r>
              <a:rPr lang="fr-FR" sz="1700" b="1" dirty="0">
                <a:solidFill>
                  <a:srgbClr val="7030A0"/>
                </a:solidFill>
              </a:rPr>
              <a:t>commissariats</a:t>
            </a:r>
            <a:r>
              <a:rPr lang="fr-FR" sz="1700" dirty="0">
                <a:solidFill>
                  <a:srgbClr val="7030A0"/>
                </a:solidFill>
              </a:rPr>
              <a:t> et la plupart des </a:t>
            </a:r>
            <a:r>
              <a:rPr lang="fr-FR" sz="1700" b="1" dirty="0">
                <a:solidFill>
                  <a:srgbClr val="7030A0"/>
                </a:solidFill>
              </a:rPr>
              <a:t>services administratifs </a:t>
            </a:r>
            <a:r>
              <a:rPr lang="fr-FR" sz="1700" dirty="0">
                <a:solidFill>
                  <a:srgbClr val="7030A0"/>
                </a:solidFill>
              </a:rPr>
              <a:t>continuent à ne pas les accepter et/ou ne les aident pas. </a:t>
            </a:r>
          </a:p>
          <a:p>
            <a:pPr marL="285750" indent="-285750" algn="just">
              <a:buFont typeface="Arial" panose="020B0604020202020204" pitchFamily="34" charset="0"/>
              <a:buChar char="•"/>
            </a:pPr>
            <a:r>
              <a:rPr lang="fr-FR" sz="1700" dirty="0">
                <a:solidFill>
                  <a:srgbClr val="7030A0"/>
                </a:solidFill>
              </a:rPr>
              <a:t>Beaucoup de transsexuels sont blessés par les vexations répétitives, le manque de compréhension, qu’ils subissent, y compris dans leur famille.</a:t>
            </a:r>
          </a:p>
          <a:p>
            <a:pPr marL="285750" indent="-285750" algn="just">
              <a:buFont typeface="Arial" panose="020B0604020202020204" pitchFamily="34" charset="0"/>
              <a:buChar char="•"/>
            </a:pPr>
            <a:r>
              <a:rPr lang="fr-FR" sz="1700" dirty="0">
                <a:solidFill>
                  <a:srgbClr val="7030A0"/>
                </a:solidFill>
              </a:rPr>
              <a:t>A la longue, ils deviennent soit dépressifs ou suicidaires, soit paranoïaques, agressifs et sur-réagissent. </a:t>
            </a:r>
            <a:r>
              <a:rPr lang="fr-FR" sz="1700" dirty="0">
                <a:solidFill>
                  <a:srgbClr val="FF0000"/>
                </a:solidFill>
              </a:rPr>
              <a:t>Plus de 30% des transsexuels font des tentatives de suicides</a:t>
            </a:r>
            <a:r>
              <a:rPr lang="fr-FR" sz="1700" dirty="0">
                <a:solidFill>
                  <a:srgbClr val="7030A0"/>
                </a:solidFill>
              </a:rPr>
              <a:t>.</a:t>
            </a:r>
          </a:p>
          <a:p>
            <a:pPr marL="285750" indent="-285750" algn="just">
              <a:buFont typeface="Arial" panose="020B0604020202020204" pitchFamily="34" charset="0"/>
              <a:buChar char="•"/>
            </a:pPr>
            <a:r>
              <a:rPr lang="fr-FR" sz="1700" dirty="0">
                <a:solidFill>
                  <a:srgbClr val="7030A0"/>
                </a:solidFill>
              </a:rPr>
              <a:t>A cause des préjugés de la société, le vécu transsexuel se caractérise souvent une souffrance psychologique, un besoin plus fort de changer physiquement de sexe, pour être l’homme ou la femme </a:t>
            </a:r>
            <a:r>
              <a:rPr lang="fr-FR" sz="1700" i="1" dirty="0">
                <a:solidFill>
                  <a:srgbClr val="7030A0"/>
                </a:solidFill>
              </a:rPr>
              <a:t>crédible</a:t>
            </a:r>
            <a:r>
              <a:rPr lang="fr-FR" sz="1700" dirty="0">
                <a:solidFill>
                  <a:srgbClr val="7030A0"/>
                </a:solidFill>
              </a:rPr>
              <a:t>, correspondant au sexe désiré par eux, pour pouvoir se fondre dans la société (être invisible) et ne plus avoir à subir les moqueries et quolibets.</a:t>
            </a:r>
          </a:p>
          <a:p>
            <a:pPr marL="285750" indent="-285750" algn="just">
              <a:buFont typeface="Arial" panose="020B0604020202020204" pitchFamily="34" charset="0"/>
              <a:buChar char="•"/>
            </a:pPr>
            <a:r>
              <a:rPr lang="fr-FR" sz="1700" dirty="0">
                <a:solidFill>
                  <a:srgbClr val="7030A0"/>
                </a:solidFill>
              </a:rPr>
              <a:t>Le parcourt de changement de sexe (la « transition »), du transsexuel, sera souvent douloureux, sur le plan moral, médical et social, et parsemé d’embuches. Le « bout du tunnel » _ l’intégration sociale des transsexuel(le)s _ dépendra, souvent, de leur crédibilité dans leur nouvelle apparence ainsi que de leur changement d’état-civil (pour rester incognito).</a:t>
            </a:r>
          </a:p>
          <a:p>
            <a:pPr marL="285750" indent="-285750" algn="just">
              <a:buFont typeface="Arial" panose="020B0604020202020204" pitchFamily="34" charset="0"/>
              <a:buChar char="•"/>
            </a:pPr>
            <a:r>
              <a:rPr lang="fr-FR" sz="1700" dirty="0">
                <a:solidFill>
                  <a:srgbClr val="7030A0"/>
                </a:solidFill>
              </a:rPr>
              <a:t>« […] </a:t>
            </a:r>
            <a:r>
              <a:rPr lang="fr-FR" sz="1700" i="1" dirty="0">
                <a:solidFill>
                  <a:srgbClr val="7030A0"/>
                </a:solidFill>
              </a:rPr>
              <a:t>une partie de la population </a:t>
            </a:r>
            <a:r>
              <a:rPr lang="fr-FR" sz="1700" i="1" dirty="0" err="1">
                <a:solidFill>
                  <a:srgbClr val="7030A0"/>
                </a:solidFill>
              </a:rPr>
              <a:t>trans</a:t>
            </a:r>
            <a:r>
              <a:rPr lang="fr-FR" sz="1700" i="1" dirty="0">
                <a:solidFill>
                  <a:srgbClr val="7030A0"/>
                </a:solidFill>
              </a:rPr>
              <a:t> est sans emploi, sans logement et dans une situation de précarité. Mais ce n’est plus 100% des cas </a:t>
            </a:r>
            <a:r>
              <a:rPr lang="fr-FR" sz="1700" dirty="0">
                <a:solidFill>
                  <a:srgbClr val="7030A0"/>
                </a:solidFill>
              </a:rPr>
              <a:t>[en 2015] ». </a:t>
            </a:r>
            <a:r>
              <a:rPr lang="fr-FR" sz="1200" dirty="0">
                <a:solidFill>
                  <a:srgbClr val="7030A0"/>
                </a:solidFill>
              </a:rPr>
              <a:t>Source : </a:t>
            </a:r>
            <a:r>
              <a:rPr lang="fr-FR" sz="1200" i="1" dirty="0">
                <a:solidFill>
                  <a:srgbClr val="7030A0"/>
                </a:solidFill>
              </a:rPr>
              <a:t>Transsexualité, </a:t>
            </a:r>
            <a:r>
              <a:rPr lang="fr-FR" sz="1200" i="1" dirty="0" err="1">
                <a:solidFill>
                  <a:srgbClr val="7030A0"/>
                </a:solidFill>
              </a:rPr>
              <a:t>transidentité</a:t>
            </a:r>
            <a:r>
              <a:rPr lang="fr-FR" sz="1200" i="1" dirty="0">
                <a:solidFill>
                  <a:srgbClr val="7030A0"/>
                </a:solidFill>
              </a:rPr>
              <a:t> : un tabou français ?, </a:t>
            </a:r>
            <a:r>
              <a:rPr lang="fr-FR" sz="1200" dirty="0">
                <a:solidFill>
                  <a:srgbClr val="7030A0"/>
                </a:solidFill>
              </a:rPr>
              <a:t>Propos de Karine </a:t>
            </a:r>
            <a:r>
              <a:rPr lang="fr-FR" sz="1200" dirty="0" err="1">
                <a:solidFill>
                  <a:srgbClr val="7030A0"/>
                </a:solidFill>
              </a:rPr>
              <a:t>Espineira</a:t>
            </a:r>
            <a:r>
              <a:rPr lang="fr-FR" sz="1200" dirty="0">
                <a:solidFill>
                  <a:srgbClr val="7030A0"/>
                </a:solidFill>
              </a:rPr>
              <a:t> recueillis par Louis Boy, 17/05/2015, </a:t>
            </a:r>
            <a:r>
              <a:rPr lang="fr-FR" sz="1200" dirty="0">
                <a:solidFill>
                  <a:srgbClr val="7030A0"/>
                </a:solidFill>
                <a:hlinkClick r:id="rId2"/>
              </a:rPr>
              <a:t>http://www.francetvinfo.fr/societe/transsexualite-transidentite-un-tabou-francais_891103.html</a:t>
            </a:r>
            <a:r>
              <a:rPr lang="fr-FR" sz="1200" dirty="0">
                <a:solidFill>
                  <a:srgbClr val="7030A0"/>
                </a:solidFill>
              </a:rPr>
              <a:t> </a:t>
            </a:r>
            <a:endParaRPr lang="en-US" dirty="0">
              <a:solidFill>
                <a:srgbClr val="7030A0"/>
              </a:solidFill>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520" y="507397"/>
            <a:ext cx="2551815" cy="2551815"/>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0520" y="3176766"/>
            <a:ext cx="2563570" cy="2563570"/>
          </a:xfrm>
          <a:prstGeom prst="rect">
            <a:avLst/>
          </a:prstGeom>
        </p:spPr>
      </p:pic>
      <p:sp>
        <p:nvSpPr>
          <p:cNvPr id="13" name="ZoneTexte 12"/>
          <p:cNvSpPr txBox="1"/>
          <p:nvPr/>
        </p:nvSpPr>
        <p:spPr>
          <a:xfrm>
            <a:off x="4916244" y="97846"/>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Tree>
    <p:extLst>
      <p:ext uri="{BB962C8B-B14F-4D97-AF65-F5344CB8AC3E}">
        <p14:creationId xmlns:p14="http://schemas.microsoft.com/office/powerpoint/2010/main" val="288198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19</a:t>
            </a:fld>
            <a:endParaRPr lang="en-US"/>
          </a:p>
        </p:txBody>
      </p:sp>
      <p:sp>
        <p:nvSpPr>
          <p:cNvPr id="3" name="ZoneTexte 2"/>
          <p:cNvSpPr txBox="1"/>
          <p:nvPr/>
        </p:nvSpPr>
        <p:spPr>
          <a:xfrm>
            <a:off x="4511936" y="37283"/>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ZoneTexte 3"/>
          <p:cNvSpPr txBox="1"/>
          <p:nvPr/>
        </p:nvSpPr>
        <p:spPr>
          <a:xfrm>
            <a:off x="290457" y="532136"/>
            <a:ext cx="6433072" cy="369332"/>
          </a:xfrm>
          <a:prstGeom prst="rect">
            <a:avLst/>
          </a:prstGeom>
          <a:noFill/>
        </p:spPr>
        <p:txBody>
          <a:bodyPr wrap="square" rtlCol="0">
            <a:spAutoFit/>
          </a:bodyPr>
          <a:lstStyle/>
          <a:p>
            <a:r>
              <a:rPr lang="fr-FR" b="1" dirty="0">
                <a:solidFill>
                  <a:srgbClr val="7030A0"/>
                </a:solidFill>
              </a:rPr>
              <a:t>6. Un témoignage sur les tracas et humiliations subis par les </a:t>
            </a:r>
            <a:r>
              <a:rPr lang="fr-FR" b="1" dirty="0" err="1">
                <a:solidFill>
                  <a:srgbClr val="7030A0"/>
                </a:solidFill>
              </a:rPr>
              <a:t>trans</a:t>
            </a:r>
            <a:r>
              <a:rPr lang="fr-FR" b="1" dirty="0">
                <a:solidFill>
                  <a:srgbClr val="7030A0"/>
                </a:solidFill>
              </a:rPr>
              <a:t>’ </a:t>
            </a:r>
          </a:p>
        </p:txBody>
      </p:sp>
      <p:sp>
        <p:nvSpPr>
          <p:cNvPr id="5" name="ZoneTexte 4"/>
          <p:cNvSpPr txBox="1"/>
          <p:nvPr/>
        </p:nvSpPr>
        <p:spPr>
          <a:xfrm>
            <a:off x="107576" y="901468"/>
            <a:ext cx="11897957" cy="5601533"/>
          </a:xfrm>
          <a:prstGeom prst="rect">
            <a:avLst/>
          </a:prstGeom>
          <a:noFill/>
        </p:spPr>
        <p:txBody>
          <a:bodyPr wrap="square" rtlCol="0">
            <a:spAutoFit/>
          </a:bodyPr>
          <a:lstStyle/>
          <a:p>
            <a:pPr marL="342900" indent="-342900">
              <a:buFont typeface="Arial" panose="020B0604020202020204" pitchFamily="34" charset="0"/>
              <a:buChar char="•"/>
            </a:pPr>
            <a:r>
              <a:rPr lang="fr-FR" sz="2000" dirty="0">
                <a:solidFill>
                  <a:srgbClr val="7030A0"/>
                </a:solidFill>
              </a:rPr>
              <a:t>J’aurais dû demander aide juridictionnelle ...... oui sauf que tous les avocats contactés ne sont pas intéressés, d'être payé 300 euros, il préfère 1500 2000 ou 3000 euros .....</a:t>
            </a:r>
          </a:p>
          <a:p>
            <a:pPr marL="342900" indent="-342900">
              <a:buFont typeface="Arial" panose="020B0604020202020204" pitchFamily="34" charset="0"/>
              <a:buChar char="•"/>
            </a:pPr>
            <a:r>
              <a:rPr lang="fr-FR" sz="2000" dirty="0">
                <a:solidFill>
                  <a:srgbClr val="7030A0"/>
                </a:solidFill>
              </a:rPr>
              <a:t> On m’a même demandé de faire des recherches de doc, de jurisprudences , témoignages  etc. ...... de faire une partie du travail et de payer 2500  euros !!</a:t>
            </a:r>
          </a:p>
          <a:p>
            <a:pPr marL="342900" indent="-342900">
              <a:buFont typeface="Arial" panose="020B0604020202020204" pitchFamily="34" charset="0"/>
              <a:buChar char="•"/>
            </a:pPr>
            <a:r>
              <a:rPr lang="fr-FR" sz="2000" dirty="0">
                <a:solidFill>
                  <a:srgbClr val="7030A0"/>
                </a:solidFill>
              </a:rPr>
              <a:t>je n’ai plus 20 ans depuis très longtemps, mais j’ai toujours été obligée de composer entre mon genre et la vie de famille, au travail où j’ai eu quelques désagréments (questions incessantes, rendez-vous d'entretien d’embauche annulés); des gens qui conseillent aux amis de pas me recevoir,</a:t>
            </a:r>
          </a:p>
          <a:p>
            <a:pPr marL="342900" indent="-342900">
              <a:buFont typeface="Arial" panose="020B0604020202020204" pitchFamily="34" charset="0"/>
              <a:buChar char="•"/>
            </a:pPr>
            <a:r>
              <a:rPr lang="fr-FR" sz="2000" dirty="0">
                <a:solidFill>
                  <a:srgbClr val="7030A0"/>
                </a:solidFill>
              </a:rPr>
              <a:t>Je suis obligée d'aller en justice pour avoir le droit d’embrasser mes enfants, </a:t>
            </a:r>
          </a:p>
          <a:p>
            <a:pPr marL="342900" indent="-342900">
              <a:buFont typeface="Arial" panose="020B0604020202020204" pitchFamily="34" charset="0"/>
              <a:buChar char="•"/>
            </a:pPr>
            <a:r>
              <a:rPr lang="fr-FR" sz="2000" dirty="0">
                <a:solidFill>
                  <a:srgbClr val="7030A0"/>
                </a:solidFill>
              </a:rPr>
              <a:t>Problème pour être auscultée, suivie médicalement, soignée par certains médecins,</a:t>
            </a:r>
          </a:p>
          <a:p>
            <a:pPr marL="342900" indent="-342900">
              <a:buFont typeface="Arial" panose="020B0604020202020204" pitchFamily="34" charset="0"/>
              <a:buChar char="•"/>
            </a:pPr>
            <a:r>
              <a:rPr lang="fr-FR" sz="2000" dirty="0">
                <a:solidFill>
                  <a:srgbClr val="7030A0"/>
                </a:solidFill>
              </a:rPr>
              <a:t>Problème pour retirer un recommandé, pour payer par chèque _ on ne peut accepter les chèques de mon mari.</a:t>
            </a:r>
          </a:p>
          <a:p>
            <a:pPr marL="342900" indent="-342900">
              <a:buFont typeface="Arial" panose="020B0604020202020204" pitchFamily="34" charset="0"/>
              <a:buChar char="•"/>
            </a:pPr>
            <a:r>
              <a:rPr lang="fr-FR" sz="2000" dirty="0">
                <a:solidFill>
                  <a:srgbClr val="7030A0"/>
                </a:solidFill>
              </a:rPr>
              <a:t>Problèmes pour parler à pôle emploi, aux impôts à tous les services administratifs, </a:t>
            </a:r>
          </a:p>
          <a:p>
            <a:pPr marL="342900" indent="-342900">
              <a:buFont typeface="Arial" panose="020B0604020202020204" pitchFamily="34" charset="0"/>
              <a:buChar char="•"/>
            </a:pPr>
            <a:r>
              <a:rPr lang="fr-FR" sz="2000" dirty="0">
                <a:solidFill>
                  <a:srgbClr val="7030A0"/>
                </a:solidFill>
              </a:rPr>
              <a:t>Problèmes pour aller à la piscine _ cabine pour homme et seins à l’air interdit, cabine pour femme interdite pour état civil masculin _, </a:t>
            </a:r>
          </a:p>
          <a:p>
            <a:pPr marL="342900" indent="-342900">
              <a:buFont typeface="Arial" panose="020B0604020202020204" pitchFamily="34" charset="0"/>
              <a:buChar char="•"/>
            </a:pPr>
            <a:r>
              <a:rPr lang="fr-FR" sz="2000" dirty="0">
                <a:solidFill>
                  <a:srgbClr val="7030A0"/>
                </a:solidFill>
              </a:rPr>
              <a:t>Insultes dans la rue, presque  toujours par certains type de personnes, sauf quand on veut mon trou du cul, coups, crachats, menaces .... </a:t>
            </a:r>
          </a:p>
          <a:p>
            <a:pPr marL="342900" indent="-342900">
              <a:buFont typeface="Arial" panose="020B0604020202020204" pitchFamily="34" charset="0"/>
              <a:buChar char="•"/>
            </a:pPr>
            <a:r>
              <a:rPr lang="fr-FR" sz="2000" dirty="0">
                <a:solidFill>
                  <a:srgbClr val="7030A0"/>
                </a:solidFill>
              </a:rPr>
              <a:t>Et je ne suis pas la seule ....</a:t>
            </a:r>
            <a:endParaRPr lang="fr-FR" dirty="0">
              <a:solidFill>
                <a:srgbClr val="7030A0"/>
              </a:solidFill>
            </a:endParaRPr>
          </a:p>
          <a:p>
            <a:r>
              <a:rPr lang="fr-FR" dirty="0">
                <a:solidFill>
                  <a:srgbClr val="7030A0"/>
                </a:solidFill>
              </a:rPr>
              <a:t>Source : Flora</a:t>
            </a:r>
          </a:p>
        </p:txBody>
      </p:sp>
    </p:spTree>
    <p:extLst>
      <p:ext uri="{BB962C8B-B14F-4D97-AF65-F5344CB8AC3E}">
        <p14:creationId xmlns:p14="http://schemas.microsoft.com/office/powerpoint/2010/main" val="25902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2</a:t>
            </a:fld>
            <a:endParaRPr lang="en-US"/>
          </a:p>
        </p:txBody>
      </p:sp>
      <p:sp>
        <p:nvSpPr>
          <p:cNvPr id="4" name="ZoneTexte 3"/>
          <p:cNvSpPr txBox="1">
            <a:spLocks noChangeArrowheads="1"/>
          </p:cNvSpPr>
          <p:nvPr/>
        </p:nvSpPr>
        <p:spPr bwMode="auto">
          <a:xfrm>
            <a:off x="247650" y="236538"/>
            <a:ext cx="2811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7030A0"/>
                </a:solidFill>
              </a:rPr>
              <a:t>0.</a:t>
            </a:r>
            <a:r>
              <a:rPr lang="fr-FR" altLang="fr-FR" sz="1800" b="1">
                <a:solidFill>
                  <a:srgbClr val="7030A0"/>
                </a:solidFill>
              </a:rPr>
              <a:t> Sommaire</a:t>
            </a:r>
            <a:endParaRPr lang="fr-FR" altLang="fr-FR" sz="1800">
              <a:solidFill>
                <a:srgbClr val="7030A0"/>
              </a:solidFill>
            </a:endParaRPr>
          </a:p>
        </p:txBody>
      </p:sp>
      <p:sp>
        <p:nvSpPr>
          <p:cNvPr id="5" name="ZoneTexte 4"/>
          <p:cNvSpPr txBox="1">
            <a:spLocks noChangeArrowheads="1"/>
          </p:cNvSpPr>
          <p:nvPr/>
        </p:nvSpPr>
        <p:spPr bwMode="auto">
          <a:xfrm>
            <a:off x="215900" y="639763"/>
            <a:ext cx="83947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dirty="0">
                <a:solidFill>
                  <a:srgbClr val="7030A0"/>
                </a:solidFill>
              </a:rPr>
              <a:t>1. Introduction</a:t>
            </a:r>
          </a:p>
          <a:p>
            <a:pPr eaLnBrk="1" hangingPunct="1">
              <a:lnSpc>
                <a:spcPct val="100000"/>
              </a:lnSpc>
              <a:spcBef>
                <a:spcPct val="0"/>
              </a:spcBef>
              <a:buFontTx/>
              <a:buNone/>
            </a:pPr>
            <a:r>
              <a:rPr lang="fr-FR" altLang="fr-FR" sz="1400" dirty="0">
                <a:solidFill>
                  <a:srgbClr val="7030A0"/>
                </a:solidFill>
              </a:rPr>
              <a:t>2. Définitions</a:t>
            </a:r>
          </a:p>
          <a:p>
            <a:pPr eaLnBrk="1" hangingPunct="1">
              <a:lnSpc>
                <a:spcPct val="100000"/>
              </a:lnSpc>
              <a:spcBef>
                <a:spcPct val="0"/>
              </a:spcBef>
              <a:buFontTx/>
              <a:buNone/>
            </a:pPr>
            <a:r>
              <a:rPr lang="fr-FR" altLang="fr-FR" sz="1400" dirty="0">
                <a:solidFill>
                  <a:srgbClr val="7030A0"/>
                </a:solidFill>
              </a:rPr>
              <a:t>3. La vision des religions sur la transsexualité</a:t>
            </a:r>
          </a:p>
          <a:p>
            <a:pPr>
              <a:lnSpc>
                <a:spcPct val="100000"/>
              </a:lnSpc>
              <a:spcBef>
                <a:spcPct val="0"/>
              </a:spcBef>
              <a:buNone/>
            </a:pPr>
            <a:r>
              <a:rPr lang="fr-FR" altLang="fr-FR" sz="1400" dirty="0">
                <a:solidFill>
                  <a:srgbClr val="7030A0"/>
                </a:solidFill>
              </a:rPr>
              <a:t>4. Déclarations diverses sur la transsexualité </a:t>
            </a:r>
          </a:p>
          <a:p>
            <a:pPr>
              <a:lnSpc>
                <a:spcPct val="100000"/>
              </a:lnSpc>
              <a:spcBef>
                <a:spcPct val="0"/>
              </a:spcBef>
              <a:buNone/>
            </a:pPr>
            <a:r>
              <a:rPr lang="fr-FR" altLang="fr-FR" sz="1400" dirty="0">
                <a:solidFill>
                  <a:srgbClr val="7030A0"/>
                </a:solidFill>
              </a:rPr>
              <a:t>5. L’acceptation ou non de la transsexualité au fil de l’histoire et des sociétés</a:t>
            </a:r>
          </a:p>
          <a:p>
            <a:pPr>
              <a:lnSpc>
                <a:spcPct val="100000"/>
              </a:lnSpc>
              <a:spcBef>
                <a:spcPct val="0"/>
              </a:spcBef>
              <a:buNone/>
            </a:pPr>
            <a:r>
              <a:rPr lang="fr-FR" altLang="fr-FR" sz="1400" dirty="0">
                <a:solidFill>
                  <a:srgbClr val="7030A0"/>
                </a:solidFill>
              </a:rPr>
              <a:t>5.1. L’acceptation ou non de la transsexualité et du travestissement au fil de l’histoire </a:t>
            </a:r>
          </a:p>
          <a:p>
            <a:pPr>
              <a:lnSpc>
                <a:spcPct val="100000"/>
              </a:lnSpc>
              <a:spcBef>
                <a:spcPct val="0"/>
              </a:spcBef>
              <a:buNone/>
            </a:pPr>
            <a:r>
              <a:rPr lang="fr-FR" altLang="fr-FR" sz="1400" dirty="0">
                <a:solidFill>
                  <a:srgbClr val="7030A0"/>
                </a:solidFill>
              </a:rPr>
              <a:t>5.2. la transsexualité et le travestissement dans certaines sociétés traditionnelles.</a:t>
            </a:r>
          </a:p>
          <a:p>
            <a:pPr>
              <a:lnSpc>
                <a:spcPct val="100000"/>
              </a:lnSpc>
              <a:spcBef>
                <a:spcPct val="0"/>
              </a:spcBef>
              <a:buNone/>
            </a:pPr>
            <a:r>
              <a:rPr lang="fr-FR" altLang="fr-FR" sz="1400" dirty="0">
                <a:solidFill>
                  <a:srgbClr val="7030A0"/>
                </a:solidFill>
              </a:rPr>
              <a:t>5.3. Liste de quelques personnes exécutées pour travestissement (dans l’histoire)</a:t>
            </a:r>
          </a:p>
          <a:p>
            <a:pPr eaLnBrk="1" hangingPunct="1">
              <a:lnSpc>
                <a:spcPct val="100000"/>
              </a:lnSpc>
              <a:spcBef>
                <a:spcPct val="0"/>
              </a:spcBef>
              <a:buFontTx/>
              <a:buNone/>
            </a:pPr>
            <a:r>
              <a:rPr lang="fr-FR" altLang="fr-FR" sz="1400" dirty="0">
                <a:solidFill>
                  <a:srgbClr val="7030A0"/>
                </a:solidFill>
              </a:rPr>
              <a:t>5.4. </a:t>
            </a:r>
            <a:r>
              <a:rPr lang="fr-FR" altLang="fr-FR" sz="1400" dirty="0" err="1">
                <a:solidFill>
                  <a:srgbClr val="7030A0"/>
                </a:solidFill>
              </a:rPr>
              <a:t>Transphobies</a:t>
            </a:r>
            <a:r>
              <a:rPr lang="fr-FR" altLang="fr-FR" sz="1400" dirty="0">
                <a:solidFill>
                  <a:srgbClr val="7030A0"/>
                </a:solidFill>
              </a:rPr>
              <a:t>, discriminations et crimes contre les transsexuels.</a:t>
            </a:r>
          </a:p>
          <a:p>
            <a:pPr>
              <a:lnSpc>
                <a:spcPct val="100000"/>
              </a:lnSpc>
              <a:spcBef>
                <a:spcPct val="0"/>
              </a:spcBef>
              <a:buNone/>
            </a:pPr>
            <a:r>
              <a:rPr lang="fr-FR" altLang="fr-FR" sz="1400" dirty="0">
                <a:solidFill>
                  <a:srgbClr val="7030A0"/>
                </a:solidFill>
              </a:rPr>
              <a:t>6. Les transsexuels célèbres.</a:t>
            </a:r>
          </a:p>
          <a:p>
            <a:pPr>
              <a:lnSpc>
                <a:spcPct val="100000"/>
              </a:lnSpc>
              <a:spcBef>
                <a:spcPct val="0"/>
              </a:spcBef>
              <a:buNone/>
            </a:pPr>
            <a:r>
              <a:rPr lang="fr-FR" altLang="fr-FR" sz="1400" dirty="0">
                <a:solidFill>
                  <a:srgbClr val="7030A0"/>
                </a:solidFill>
              </a:rPr>
              <a:t>7. La transsexualité dans la nature</a:t>
            </a:r>
          </a:p>
          <a:p>
            <a:pPr eaLnBrk="1" hangingPunct="1">
              <a:lnSpc>
                <a:spcPct val="100000"/>
              </a:lnSpc>
              <a:spcBef>
                <a:spcPct val="0"/>
              </a:spcBef>
              <a:buFontTx/>
              <a:buNone/>
            </a:pPr>
            <a:r>
              <a:rPr lang="fr-FR" altLang="fr-FR" sz="1400" dirty="0">
                <a:solidFill>
                  <a:srgbClr val="7030A0"/>
                </a:solidFill>
              </a:rPr>
              <a:t>8. Biais de raisonnements</a:t>
            </a:r>
          </a:p>
          <a:p>
            <a:pPr>
              <a:lnSpc>
                <a:spcPct val="100000"/>
              </a:lnSpc>
              <a:spcBef>
                <a:spcPct val="0"/>
              </a:spcBef>
              <a:buNone/>
            </a:pPr>
            <a:r>
              <a:rPr lang="fr-FR" altLang="fr-FR" sz="1400" dirty="0">
                <a:solidFill>
                  <a:srgbClr val="7030A0"/>
                </a:solidFill>
              </a:rPr>
              <a:t>9. Causes possibles de la transsexualité</a:t>
            </a:r>
          </a:p>
          <a:p>
            <a:pPr>
              <a:lnSpc>
                <a:spcPct val="100000"/>
              </a:lnSpc>
              <a:spcBef>
                <a:spcPct val="0"/>
              </a:spcBef>
              <a:buNone/>
            </a:pPr>
            <a:r>
              <a:rPr lang="fr-FR" altLang="fr-FR" sz="1400" dirty="0">
                <a:solidFill>
                  <a:srgbClr val="7030A0"/>
                </a:solidFill>
              </a:rPr>
              <a:t>10. La transsexualité est-elle une maladie ? </a:t>
            </a:r>
          </a:p>
          <a:p>
            <a:pPr>
              <a:lnSpc>
                <a:spcPct val="100000"/>
              </a:lnSpc>
              <a:spcBef>
                <a:spcPct val="0"/>
              </a:spcBef>
              <a:buNone/>
            </a:pPr>
            <a:r>
              <a:rPr lang="fr-FR" altLang="fr-FR" sz="1400" dirty="0">
                <a:solidFill>
                  <a:srgbClr val="7030A0"/>
                </a:solidFill>
              </a:rPr>
              <a:t>11, Peut-on « soigner » la transsexualité ?</a:t>
            </a:r>
          </a:p>
          <a:p>
            <a:pPr>
              <a:lnSpc>
                <a:spcPct val="100000"/>
              </a:lnSpc>
              <a:spcBef>
                <a:spcPct val="0"/>
              </a:spcBef>
              <a:buNone/>
            </a:pPr>
            <a:r>
              <a:rPr lang="fr-FR" altLang="fr-FR" sz="1400" dirty="0">
                <a:solidFill>
                  <a:srgbClr val="7030A0"/>
                </a:solidFill>
              </a:rPr>
              <a:t>12. La transition d’un sexe à l’autre.</a:t>
            </a:r>
          </a:p>
          <a:p>
            <a:pPr>
              <a:lnSpc>
                <a:spcPct val="100000"/>
              </a:lnSpc>
              <a:spcBef>
                <a:spcPct val="0"/>
              </a:spcBef>
              <a:buNone/>
            </a:pPr>
            <a:r>
              <a:rPr lang="fr-FR" altLang="fr-FR" sz="1400" dirty="0">
                <a:solidFill>
                  <a:srgbClr val="7030A0"/>
                </a:solidFill>
              </a:rPr>
              <a:t>12.1. L’aspect médical.</a:t>
            </a:r>
          </a:p>
          <a:p>
            <a:pPr>
              <a:lnSpc>
                <a:spcPct val="100000"/>
              </a:lnSpc>
              <a:spcBef>
                <a:spcPct val="0"/>
              </a:spcBef>
              <a:buNone/>
            </a:pPr>
            <a:r>
              <a:rPr lang="fr-FR" altLang="fr-FR" sz="1400" dirty="0">
                <a:solidFill>
                  <a:srgbClr val="7030A0"/>
                </a:solidFill>
              </a:rPr>
              <a:t>. Hormonothérapie.</a:t>
            </a:r>
          </a:p>
          <a:p>
            <a:pPr>
              <a:lnSpc>
                <a:spcPct val="100000"/>
              </a:lnSpc>
              <a:spcBef>
                <a:spcPct val="0"/>
              </a:spcBef>
              <a:buNone/>
            </a:pPr>
            <a:r>
              <a:rPr lang="fr-FR" altLang="fr-FR" sz="1400" dirty="0">
                <a:solidFill>
                  <a:srgbClr val="7030A0"/>
                </a:solidFill>
              </a:rPr>
              <a:t>. Chirurgies : corrections faciale, « </a:t>
            </a:r>
            <a:r>
              <a:rPr lang="fr-FR" altLang="fr-FR" sz="1400" dirty="0" err="1">
                <a:solidFill>
                  <a:srgbClr val="7030A0"/>
                </a:solidFill>
              </a:rPr>
              <a:t>réassignement</a:t>
            </a:r>
            <a:r>
              <a:rPr lang="fr-FR" altLang="fr-FR" sz="1400" dirty="0">
                <a:solidFill>
                  <a:srgbClr val="7030A0"/>
                </a:solidFill>
              </a:rPr>
              <a:t> » sexuel (SRS) …</a:t>
            </a:r>
          </a:p>
          <a:p>
            <a:pPr>
              <a:lnSpc>
                <a:spcPct val="100000"/>
              </a:lnSpc>
              <a:spcBef>
                <a:spcPct val="0"/>
              </a:spcBef>
              <a:buNone/>
            </a:pPr>
            <a:r>
              <a:rPr lang="fr-FR" altLang="fr-FR" sz="1400" dirty="0">
                <a:solidFill>
                  <a:srgbClr val="7030A0"/>
                </a:solidFill>
              </a:rPr>
              <a:t>12.1. L’aspect psychologique.</a:t>
            </a:r>
          </a:p>
          <a:p>
            <a:pPr>
              <a:lnSpc>
                <a:spcPct val="100000"/>
              </a:lnSpc>
              <a:spcBef>
                <a:spcPct val="0"/>
              </a:spcBef>
              <a:buNone/>
            </a:pPr>
            <a:r>
              <a:rPr lang="fr-FR" altLang="fr-FR" sz="1400" dirty="0">
                <a:solidFill>
                  <a:srgbClr val="7030A0"/>
                </a:solidFill>
              </a:rPr>
              <a:t>. Le changement de tenues et de comportement.</a:t>
            </a:r>
          </a:p>
          <a:p>
            <a:pPr>
              <a:lnSpc>
                <a:spcPct val="100000"/>
              </a:lnSpc>
              <a:spcBef>
                <a:spcPct val="0"/>
              </a:spcBef>
              <a:buNone/>
            </a:pPr>
            <a:r>
              <a:rPr lang="fr-FR" altLang="fr-FR" sz="1400" dirty="0">
                <a:solidFill>
                  <a:srgbClr val="7030A0"/>
                </a:solidFill>
              </a:rPr>
              <a:t>12.3. Les aspects légaux.</a:t>
            </a:r>
          </a:p>
          <a:p>
            <a:pPr>
              <a:lnSpc>
                <a:spcPct val="100000"/>
              </a:lnSpc>
              <a:spcBef>
                <a:spcPct val="0"/>
              </a:spcBef>
              <a:buNone/>
            </a:pPr>
            <a:r>
              <a:rPr lang="fr-FR" altLang="fr-FR" sz="1400" dirty="0">
                <a:solidFill>
                  <a:srgbClr val="7030A0"/>
                </a:solidFill>
              </a:rPr>
              <a:t>. Le changement d’état civil.</a:t>
            </a:r>
          </a:p>
        </p:txBody>
      </p:sp>
      <p:sp>
        <p:nvSpPr>
          <p:cNvPr id="6" name="ZoneTexte 5"/>
          <p:cNvSpPr txBox="1"/>
          <p:nvPr/>
        </p:nvSpPr>
        <p:spPr>
          <a:xfrm>
            <a:off x="6542079" y="2954828"/>
            <a:ext cx="5211184" cy="923330"/>
          </a:xfrm>
          <a:prstGeom prst="rect">
            <a:avLst/>
          </a:prstGeom>
          <a:noFill/>
        </p:spPr>
        <p:txBody>
          <a:bodyPr wrap="square" rtlCol="0">
            <a:spAutoFit/>
          </a:bodyPr>
          <a:lstStyle/>
          <a:p>
            <a:pPr algn="just"/>
            <a:r>
              <a:rPr lang="fr-FR" dirty="0">
                <a:solidFill>
                  <a:srgbClr val="7030A0"/>
                </a:solidFill>
              </a:rPr>
              <a:t>« </a:t>
            </a:r>
            <a:r>
              <a:rPr lang="fr-FR" i="1" dirty="0">
                <a:solidFill>
                  <a:srgbClr val="7030A0"/>
                </a:solidFill>
              </a:rPr>
              <a:t>Les gens ne te laisseront pas vivre à ta manière, mais si tu es suffisamment fort, tu ne devras au moins pas vivre comme ils le veulent</a:t>
            </a:r>
            <a:r>
              <a:rPr lang="fr-FR" dirty="0">
                <a:solidFill>
                  <a:srgbClr val="7030A0"/>
                </a:solidFill>
              </a:rPr>
              <a:t> ». Andrew </a:t>
            </a:r>
            <a:r>
              <a:rPr lang="fr-FR" dirty="0" err="1">
                <a:solidFill>
                  <a:srgbClr val="7030A0"/>
                </a:solidFill>
              </a:rPr>
              <a:t>Vachss</a:t>
            </a:r>
            <a:r>
              <a:rPr lang="fr-FR" dirty="0">
                <a:solidFill>
                  <a:srgbClr val="7030A0"/>
                </a:solidFill>
              </a:rPr>
              <a:t>.</a:t>
            </a:r>
          </a:p>
        </p:txBody>
      </p:sp>
      <p:sp>
        <p:nvSpPr>
          <p:cNvPr id="7" name="ZoneTexte 6"/>
          <p:cNvSpPr txBox="1"/>
          <p:nvPr/>
        </p:nvSpPr>
        <p:spPr>
          <a:xfrm>
            <a:off x="6542079" y="4043028"/>
            <a:ext cx="5282005" cy="646331"/>
          </a:xfrm>
          <a:prstGeom prst="rect">
            <a:avLst/>
          </a:prstGeom>
          <a:noFill/>
        </p:spPr>
        <p:txBody>
          <a:bodyPr wrap="square" rtlCol="0">
            <a:spAutoFit/>
          </a:bodyPr>
          <a:lstStyle/>
          <a:p>
            <a:r>
              <a:rPr lang="fr-FR" dirty="0">
                <a:solidFill>
                  <a:srgbClr val="7030A0"/>
                </a:solidFill>
              </a:rPr>
              <a:t>« </a:t>
            </a:r>
            <a:r>
              <a:rPr lang="fr-FR" i="1" dirty="0">
                <a:solidFill>
                  <a:srgbClr val="7030A0"/>
                </a:solidFill>
              </a:rPr>
              <a:t>Il faut vivre comme on pense, sinon tôt ou tard on finit par penser comme on a vécu</a:t>
            </a:r>
            <a:r>
              <a:rPr lang="fr-FR" dirty="0">
                <a:solidFill>
                  <a:srgbClr val="7030A0"/>
                </a:solidFill>
              </a:rPr>
              <a:t> ». Paul Bourget.</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259" y="236538"/>
            <a:ext cx="2314575" cy="2343150"/>
          </a:xfrm>
          <a:prstGeom prst="rect">
            <a:avLst/>
          </a:prstGeom>
        </p:spPr>
      </p:pic>
      <p:sp>
        <p:nvSpPr>
          <p:cNvPr id="9" name="ZoneTexte 8"/>
          <p:cNvSpPr txBox="1"/>
          <p:nvPr/>
        </p:nvSpPr>
        <p:spPr>
          <a:xfrm>
            <a:off x="4303058" y="105560"/>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970" y="5574193"/>
            <a:ext cx="2266950" cy="981075"/>
          </a:xfrm>
          <a:prstGeom prst="rect">
            <a:avLst/>
          </a:prstGeom>
        </p:spPr>
      </p:pic>
    </p:spTree>
    <p:extLst>
      <p:ext uri="{BB962C8B-B14F-4D97-AF65-F5344CB8AC3E}">
        <p14:creationId xmlns:p14="http://schemas.microsoft.com/office/powerpoint/2010/main" val="205135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159240" y="269258"/>
            <a:ext cx="2743200" cy="365125"/>
          </a:xfrm>
        </p:spPr>
        <p:txBody>
          <a:bodyPr/>
          <a:lstStyle/>
          <a:p>
            <a:fld id="{A3855CD8-F650-4656-8804-7E552F308368}" type="slidenum">
              <a:rPr lang="en-US" smtClean="0"/>
              <a:t>20</a:t>
            </a:fld>
            <a:endParaRPr lang="en-US" dirty="0"/>
          </a:p>
        </p:txBody>
      </p:sp>
      <p:sp>
        <p:nvSpPr>
          <p:cNvPr id="3" name="ZoneTexte 2"/>
          <p:cNvSpPr txBox="1"/>
          <p:nvPr/>
        </p:nvSpPr>
        <p:spPr>
          <a:xfrm>
            <a:off x="219635" y="218358"/>
            <a:ext cx="4653579" cy="369332"/>
          </a:xfrm>
          <a:prstGeom prst="rect">
            <a:avLst/>
          </a:prstGeom>
          <a:noFill/>
        </p:spPr>
        <p:txBody>
          <a:bodyPr wrap="square" rtlCol="0">
            <a:spAutoFit/>
          </a:bodyPr>
          <a:lstStyle/>
          <a:p>
            <a:r>
              <a:rPr lang="fr-FR" b="1" dirty="0">
                <a:solidFill>
                  <a:srgbClr val="7030A0"/>
                </a:solidFill>
              </a:rPr>
              <a:t>7. Les bons conseils et les « bons conseils »</a:t>
            </a:r>
          </a:p>
        </p:txBody>
      </p:sp>
      <p:sp>
        <p:nvSpPr>
          <p:cNvPr id="4" name="ZoneTexte 3"/>
          <p:cNvSpPr txBox="1"/>
          <p:nvPr/>
        </p:nvSpPr>
        <p:spPr>
          <a:xfrm>
            <a:off x="204395" y="634383"/>
            <a:ext cx="11698045" cy="5078313"/>
          </a:xfrm>
          <a:prstGeom prst="rect">
            <a:avLst/>
          </a:prstGeom>
          <a:noFill/>
        </p:spPr>
        <p:txBody>
          <a:bodyPr wrap="square" rtlCol="0">
            <a:spAutoFit/>
          </a:bodyPr>
          <a:lstStyle/>
          <a:p>
            <a:pPr algn="just"/>
            <a:r>
              <a:rPr lang="fr-FR" dirty="0">
                <a:solidFill>
                  <a:srgbClr val="7030A0"/>
                </a:solidFill>
              </a:rPr>
              <a:t>« </a:t>
            </a:r>
            <a:r>
              <a:rPr lang="fr-FR" i="1" dirty="0">
                <a:solidFill>
                  <a:srgbClr val="7030A0"/>
                </a:solidFill>
              </a:rPr>
              <a:t>Arrête tes conneries, E…. Ta tronche passe en tant que mec, mais si tu pars en mode femme, même des années de chirurgie reconstructrice n'y suffiront pas ! T'as vraiment envie de passer de normal à "freak" ?! </a:t>
            </a:r>
            <a:r>
              <a:rPr lang="fr-FR" dirty="0">
                <a:solidFill>
                  <a:srgbClr val="7030A0"/>
                </a:solidFill>
              </a:rPr>
              <a:t>😨</a:t>
            </a:r>
            <a:br>
              <a:rPr lang="fr-FR" i="1" dirty="0">
                <a:solidFill>
                  <a:srgbClr val="7030A0"/>
                </a:solidFill>
              </a:rPr>
            </a:br>
            <a:r>
              <a:rPr lang="fr-FR" i="1" dirty="0">
                <a:solidFill>
                  <a:srgbClr val="7030A0"/>
                </a:solidFill>
              </a:rPr>
              <a:t>En plus, je te connais, ça te mettrait la tête à l'envers et tu décompenserais grave ! Je ne suis pas ta mère, mais je te déconseille fortement de faire cette connerie. (T'en a assez fait comme ça, dans ta life </a:t>
            </a:r>
            <a:r>
              <a:rPr lang="fr-FR" dirty="0">
                <a:solidFill>
                  <a:srgbClr val="7030A0"/>
                </a:solidFill>
              </a:rPr>
              <a:t>😒</a:t>
            </a:r>
            <a:r>
              <a:rPr lang="fr-FR" i="1" dirty="0">
                <a:solidFill>
                  <a:srgbClr val="7030A0"/>
                </a:solidFill>
              </a:rPr>
              <a:t>). Apparemment, le vieil adage qui dit que "c'est la mère de tous les vices", ne se trompe pas </a:t>
            </a:r>
            <a:r>
              <a:rPr lang="fr-FR" dirty="0">
                <a:solidFill>
                  <a:srgbClr val="7030A0"/>
                </a:solidFill>
              </a:rPr>
              <a:t>😝</a:t>
            </a:r>
            <a:r>
              <a:rPr lang="fr-FR" i="1" dirty="0">
                <a:solidFill>
                  <a:srgbClr val="7030A0"/>
                </a:solidFill>
              </a:rPr>
              <a:t>. Si au moins tu utilisais tes grandes capacités intellectuelles pour philosopher, ou ta sensibilité artistique pour peindre, faire de la zique... au lieu de "te mordre la queue" autour de ces questions oiseuses et vaseuses de sexualité qui n'ont, en fait, qu'un intérêt secondaire pour les esprits supérieurs comme nous </a:t>
            </a:r>
            <a:r>
              <a:rPr lang="fr-FR" dirty="0">
                <a:solidFill>
                  <a:srgbClr val="7030A0"/>
                </a:solidFill>
              </a:rPr>
              <a:t>😋 . </a:t>
            </a:r>
            <a:r>
              <a:rPr lang="fr-FR" i="1" dirty="0">
                <a:solidFill>
                  <a:srgbClr val="7030A0"/>
                </a:solidFill>
              </a:rPr>
              <a:t>Les fringues, ça va, ça vient... </a:t>
            </a:r>
            <a:r>
              <a:rPr lang="fr-FR" i="1" dirty="0">
                <a:solidFill>
                  <a:srgbClr val="FF0000"/>
                </a:solidFill>
              </a:rPr>
              <a:t>Maintenant, la castration et les mutilations devraient être punies par la loi. Et ceux qui poussent au crime, sanctionné très sévèrement </a:t>
            </a:r>
            <a:r>
              <a:rPr lang="fr-FR" dirty="0">
                <a:solidFill>
                  <a:srgbClr val="7030A0"/>
                </a:solidFill>
              </a:rPr>
              <a:t>😠. </a:t>
            </a:r>
            <a:r>
              <a:rPr lang="fr-FR" i="1" dirty="0">
                <a:solidFill>
                  <a:srgbClr val="7030A0"/>
                </a:solidFill>
              </a:rPr>
              <a:t>Heureusement que S… et moi sommes là pour te recadrer ! Les autres, c'est des guignols. Ils ne te kiffent pas comme nous </a:t>
            </a:r>
            <a:r>
              <a:rPr lang="fr-FR" dirty="0">
                <a:solidFill>
                  <a:srgbClr val="7030A0"/>
                </a:solidFill>
              </a:rPr>
              <a:t>».</a:t>
            </a:r>
          </a:p>
          <a:p>
            <a:pPr algn="just"/>
            <a:endParaRPr lang="fr-FR" dirty="0">
              <a:solidFill>
                <a:srgbClr val="7030A0"/>
              </a:solidFill>
            </a:endParaRPr>
          </a:p>
          <a:p>
            <a:pPr algn="just"/>
            <a:r>
              <a:rPr lang="fr-FR" dirty="0">
                <a:solidFill>
                  <a:srgbClr val="7030A0"/>
                </a:solidFill>
              </a:rPr>
              <a:t>« </a:t>
            </a:r>
            <a:r>
              <a:rPr lang="fr-FR" i="1" dirty="0">
                <a:solidFill>
                  <a:srgbClr val="7030A0"/>
                </a:solidFill>
              </a:rPr>
              <a:t>Ma réflexion là-dessus [sur le fait que tu te sens « transgenre »] est :</a:t>
            </a:r>
          </a:p>
          <a:p>
            <a:pPr algn="just"/>
            <a:r>
              <a:rPr lang="fr-FR" i="1" dirty="0">
                <a:solidFill>
                  <a:srgbClr val="7030A0"/>
                </a:solidFill>
              </a:rPr>
              <a:t>- Ne surtout pas culpabiliser.</a:t>
            </a:r>
          </a:p>
          <a:p>
            <a:pPr algn="just"/>
            <a:r>
              <a:rPr lang="fr-FR" i="1" dirty="0">
                <a:solidFill>
                  <a:srgbClr val="7030A0"/>
                </a:solidFill>
              </a:rPr>
              <a:t>- Eviter les psys, stages, et autres initiatives, qui n'auront pour résultat que de te soutirer de l'argent.</a:t>
            </a:r>
          </a:p>
          <a:p>
            <a:pPr algn="just"/>
            <a:r>
              <a:rPr lang="fr-FR" i="1" dirty="0">
                <a:solidFill>
                  <a:srgbClr val="7030A0"/>
                </a:solidFill>
              </a:rPr>
              <a:t>- Ne pas en parler à n'importe qui.</a:t>
            </a:r>
          </a:p>
          <a:p>
            <a:pPr algn="just"/>
            <a:r>
              <a:rPr lang="fr-FR" i="1" dirty="0">
                <a:solidFill>
                  <a:srgbClr val="7030A0"/>
                </a:solidFill>
              </a:rPr>
              <a:t>- Rechercher la compagnie d'autres personnes comme toi, mieux à même de te comprendre que celles citées à la ligne ci-dessus (sur Paris, ca doit se trouver avec plus de facilité)</a:t>
            </a:r>
            <a:r>
              <a:rPr lang="fr-FR" dirty="0">
                <a:solidFill>
                  <a:srgbClr val="7030A0"/>
                </a:solidFill>
              </a:rPr>
              <a:t> ».</a:t>
            </a:r>
            <a:r>
              <a:rPr lang="fr-FR" sz="1200" dirty="0">
                <a:solidFill>
                  <a:srgbClr val="7030A0"/>
                </a:solidFill>
              </a:rPr>
              <a:t> Source : Conseils de Michel à un de ses amis transgenre. </a:t>
            </a:r>
            <a:endParaRPr lang="fr-FR" dirty="0">
              <a:solidFill>
                <a:srgbClr val="7030A0"/>
              </a:solidFill>
            </a:endParaRPr>
          </a:p>
          <a:p>
            <a:pPr algn="just"/>
            <a:endParaRPr lang="fr-FR" dirty="0">
              <a:solidFill>
                <a:srgbClr val="7030A0"/>
              </a:solidFill>
            </a:endParaRPr>
          </a:p>
        </p:txBody>
      </p:sp>
      <p:sp>
        <p:nvSpPr>
          <p:cNvPr id="5" name="ZoneTexte 4"/>
          <p:cNvSpPr txBox="1"/>
          <p:nvPr/>
        </p:nvSpPr>
        <p:spPr>
          <a:xfrm>
            <a:off x="4511936" y="37283"/>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Tree>
    <p:extLst>
      <p:ext uri="{BB962C8B-B14F-4D97-AF65-F5344CB8AC3E}">
        <p14:creationId xmlns:p14="http://schemas.microsoft.com/office/powerpoint/2010/main" val="3456027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21</a:t>
            </a:fld>
            <a:endParaRPr lang="en-US"/>
          </a:p>
        </p:txBody>
      </p:sp>
      <p:sp>
        <p:nvSpPr>
          <p:cNvPr id="3" name="Espace réservé du numéro de diapositive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21</a:t>
            </a:fld>
            <a:endParaRPr lang="en-US"/>
          </a:p>
        </p:txBody>
      </p:sp>
      <p:sp>
        <p:nvSpPr>
          <p:cNvPr id="4" name="Espace réservé du numéro de diapositive 1"/>
          <p:cNvSpPr txBox="1">
            <a:spLocks/>
          </p:cNvSpPr>
          <p:nvPr/>
        </p:nvSpPr>
        <p:spPr>
          <a:xfrm>
            <a:off x="11306286" y="140169"/>
            <a:ext cx="639183" cy="3001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21</a:t>
            </a:fld>
            <a:endParaRPr lang="en-US"/>
          </a:p>
        </p:txBody>
      </p:sp>
      <p:sp>
        <p:nvSpPr>
          <p:cNvPr id="5" name="ZoneTexte 4"/>
          <p:cNvSpPr txBox="1"/>
          <p:nvPr/>
        </p:nvSpPr>
        <p:spPr>
          <a:xfrm>
            <a:off x="4303058" y="105560"/>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6" name="Rectangle 5"/>
          <p:cNvSpPr/>
          <p:nvPr/>
        </p:nvSpPr>
        <p:spPr>
          <a:xfrm>
            <a:off x="314524" y="322731"/>
            <a:ext cx="3519040" cy="369332"/>
          </a:xfrm>
          <a:prstGeom prst="rect">
            <a:avLst/>
          </a:prstGeom>
        </p:spPr>
        <p:txBody>
          <a:bodyPr wrap="none">
            <a:spAutoFit/>
          </a:bodyPr>
          <a:lstStyle/>
          <a:p>
            <a:pPr>
              <a:spcBef>
                <a:spcPct val="0"/>
              </a:spcBef>
            </a:pPr>
            <a:r>
              <a:rPr lang="fr-FR" altLang="fr-FR" dirty="0">
                <a:solidFill>
                  <a:srgbClr val="7030A0"/>
                </a:solidFill>
              </a:rPr>
              <a:t>8. </a:t>
            </a:r>
            <a:r>
              <a:rPr lang="fr-FR" altLang="fr-FR" b="1" dirty="0">
                <a:solidFill>
                  <a:srgbClr val="7030A0"/>
                </a:solidFill>
              </a:rPr>
              <a:t>Quelques statistiques au Canada</a:t>
            </a:r>
          </a:p>
        </p:txBody>
      </p:sp>
      <p:sp>
        <p:nvSpPr>
          <p:cNvPr id="7" name="ZoneTexte 6"/>
          <p:cNvSpPr txBox="1"/>
          <p:nvPr/>
        </p:nvSpPr>
        <p:spPr>
          <a:xfrm>
            <a:off x="172122" y="692063"/>
            <a:ext cx="11897958" cy="6093976"/>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rgbClr val="C00000"/>
                </a:solidFill>
              </a:rPr>
              <a:t>96.1%</a:t>
            </a:r>
            <a:r>
              <a:rPr lang="fr-FR" dirty="0">
                <a:solidFill>
                  <a:srgbClr val="C00000"/>
                </a:solidFill>
              </a:rPr>
              <a:t> rapportent avoir entendu des commentaires négatif au sujet de l‘</a:t>
            </a:r>
            <a:r>
              <a:rPr lang="fr-FR" b="1" dirty="0">
                <a:solidFill>
                  <a:srgbClr val="C00000"/>
                </a:solidFill>
              </a:rPr>
              <a:t>expression de genre</a:t>
            </a:r>
            <a:r>
              <a:rPr lang="fr-FR" dirty="0">
                <a:solidFill>
                  <a:srgbClr val="C00000"/>
                </a:solidFill>
              </a:rPr>
              <a:t>.</a:t>
            </a:r>
          </a:p>
          <a:p>
            <a:pPr marL="285750" indent="-285750">
              <a:buFont typeface="Arial" panose="020B0604020202020204" pitchFamily="34" charset="0"/>
              <a:buChar char="•"/>
            </a:pPr>
            <a:r>
              <a:rPr lang="fr-FR" b="1" dirty="0">
                <a:solidFill>
                  <a:srgbClr val="C00000"/>
                </a:solidFill>
              </a:rPr>
              <a:t>78%</a:t>
            </a:r>
            <a:r>
              <a:rPr lang="fr-FR" dirty="0">
                <a:solidFill>
                  <a:srgbClr val="C00000"/>
                </a:solidFill>
              </a:rPr>
              <a:t> rapportent avoir été victimes de harcèlement verbal.</a:t>
            </a:r>
          </a:p>
          <a:p>
            <a:pPr marL="285750" indent="-285750">
              <a:buFont typeface="Arial" panose="020B0604020202020204" pitchFamily="34" charset="0"/>
              <a:buChar char="•"/>
            </a:pPr>
            <a:r>
              <a:rPr lang="fr-FR" b="1" dirty="0">
                <a:solidFill>
                  <a:srgbClr val="C00000"/>
                </a:solidFill>
              </a:rPr>
              <a:t>74%</a:t>
            </a:r>
            <a:r>
              <a:rPr lang="fr-FR" dirty="0">
                <a:solidFill>
                  <a:srgbClr val="C00000"/>
                </a:solidFill>
              </a:rPr>
              <a:t> se déclarent victime de harcèlement sexuel.</a:t>
            </a:r>
          </a:p>
          <a:p>
            <a:pPr marL="285750" indent="-285750">
              <a:buFont typeface="Arial" panose="020B0604020202020204" pitchFamily="34" charset="0"/>
              <a:buChar char="•"/>
            </a:pPr>
            <a:r>
              <a:rPr lang="fr-FR" b="1" dirty="0">
                <a:solidFill>
                  <a:srgbClr val="C00000"/>
                </a:solidFill>
              </a:rPr>
              <a:t>85.1%</a:t>
            </a:r>
            <a:r>
              <a:rPr lang="fr-FR" dirty="0">
                <a:solidFill>
                  <a:srgbClr val="C00000"/>
                </a:solidFill>
              </a:rPr>
              <a:t> rapportent avoir été victimes de harcèlement verbal à propos de leur orientation sexuelle ou leur identité.</a:t>
            </a:r>
          </a:p>
          <a:p>
            <a:pPr marL="285750" indent="-285750">
              <a:buFont typeface="Arial" panose="020B0604020202020204" pitchFamily="34" charset="0"/>
              <a:buChar char="•"/>
            </a:pPr>
            <a:r>
              <a:rPr lang="fr-FR" dirty="0">
                <a:solidFill>
                  <a:srgbClr val="C00000"/>
                </a:solidFill>
              </a:rPr>
              <a:t>Entre </a:t>
            </a:r>
            <a:r>
              <a:rPr lang="fr-FR" b="1" dirty="0">
                <a:solidFill>
                  <a:srgbClr val="C00000"/>
                </a:solidFill>
              </a:rPr>
              <a:t>22% et 31%</a:t>
            </a:r>
            <a:r>
              <a:rPr lang="fr-FR" dirty="0">
                <a:solidFill>
                  <a:srgbClr val="C00000"/>
                </a:solidFill>
              </a:rPr>
              <a:t> de personne « </a:t>
            </a:r>
            <a:r>
              <a:rPr lang="fr-FR" dirty="0" err="1">
                <a:solidFill>
                  <a:srgbClr val="C00000"/>
                </a:solidFill>
              </a:rPr>
              <a:t>trans</a:t>
            </a:r>
            <a:r>
              <a:rPr lang="fr-FR" dirty="0">
                <a:solidFill>
                  <a:srgbClr val="C00000"/>
                </a:solidFill>
              </a:rPr>
              <a:t> » ont été victime de harcèlement verbal ou physique au travail.</a:t>
            </a:r>
          </a:p>
          <a:p>
            <a:pPr marL="285750" indent="-285750">
              <a:buFont typeface="Arial" panose="020B0604020202020204" pitchFamily="34" charset="0"/>
              <a:buChar char="•"/>
            </a:pPr>
            <a:r>
              <a:rPr lang="fr-FR" dirty="0">
                <a:solidFill>
                  <a:srgbClr val="C00000"/>
                </a:solidFill>
              </a:rPr>
              <a:t>Entre </a:t>
            </a:r>
            <a:r>
              <a:rPr lang="fr-FR" b="1" dirty="0">
                <a:solidFill>
                  <a:srgbClr val="C00000"/>
                </a:solidFill>
              </a:rPr>
              <a:t>13% et 56%</a:t>
            </a:r>
            <a:r>
              <a:rPr lang="fr-FR" dirty="0">
                <a:solidFill>
                  <a:srgbClr val="C00000"/>
                </a:solidFill>
              </a:rPr>
              <a:t> de personne « </a:t>
            </a:r>
            <a:r>
              <a:rPr lang="fr-FR" dirty="0" err="1">
                <a:solidFill>
                  <a:srgbClr val="C00000"/>
                </a:solidFill>
              </a:rPr>
              <a:t>trans</a:t>
            </a:r>
            <a:r>
              <a:rPr lang="fr-FR" dirty="0">
                <a:solidFill>
                  <a:srgbClr val="C00000"/>
                </a:solidFill>
              </a:rPr>
              <a:t> » on perdu leurs emploi pour des raison d’identité de genre.</a:t>
            </a:r>
          </a:p>
          <a:p>
            <a:pPr marL="285750" indent="-285750">
              <a:buFont typeface="Arial" panose="020B0604020202020204" pitchFamily="34" charset="0"/>
              <a:buChar char="•"/>
            </a:pPr>
            <a:r>
              <a:rPr lang="fr-FR" dirty="0">
                <a:solidFill>
                  <a:srgbClr val="C00000"/>
                </a:solidFill>
              </a:rPr>
              <a:t>Entre </a:t>
            </a:r>
            <a:r>
              <a:rPr lang="fr-FR" b="1" dirty="0">
                <a:solidFill>
                  <a:srgbClr val="C00000"/>
                </a:solidFill>
              </a:rPr>
              <a:t>13% et 47%</a:t>
            </a:r>
            <a:r>
              <a:rPr lang="fr-FR" dirty="0">
                <a:solidFill>
                  <a:srgbClr val="C00000"/>
                </a:solidFill>
              </a:rPr>
              <a:t> de personne « </a:t>
            </a:r>
            <a:r>
              <a:rPr lang="fr-FR" dirty="0" err="1">
                <a:solidFill>
                  <a:srgbClr val="C00000"/>
                </a:solidFill>
              </a:rPr>
              <a:t>trans</a:t>
            </a:r>
            <a:r>
              <a:rPr lang="fr-FR" dirty="0">
                <a:solidFill>
                  <a:srgbClr val="C00000"/>
                </a:solidFill>
              </a:rPr>
              <a:t> » se sont vu refusé un emploi pour des raison d’identité de genre.</a:t>
            </a:r>
          </a:p>
          <a:p>
            <a:pPr marL="285750" indent="-285750">
              <a:buFont typeface="Arial" panose="020B0604020202020204" pitchFamily="34" charset="0"/>
              <a:buChar char="•"/>
            </a:pPr>
            <a:r>
              <a:rPr lang="fr-FR" b="1" dirty="0">
                <a:solidFill>
                  <a:srgbClr val="FF0000"/>
                </a:solidFill>
              </a:rPr>
              <a:t>48% </a:t>
            </a:r>
            <a:r>
              <a:rPr lang="fr-FR" dirty="0">
                <a:solidFill>
                  <a:srgbClr val="FF0000"/>
                </a:solidFill>
              </a:rPr>
              <a:t>ont même été victime d’agressions (armées ou sexuelles).</a:t>
            </a:r>
          </a:p>
          <a:p>
            <a:pPr marL="285750" indent="-285750">
              <a:buFont typeface="Arial" panose="020B0604020202020204" pitchFamily="34" charset="0"/>
              <a:buChar char="•"/>
            </a:pPr>
            <a:r>
              <a:rPr lang="fr-FR" dirty="0">
                <a:solidFill>
                  <a:srgbClr val="FF0000"/>
                </a:solidFill>
              </a:rPr>
              <a:t>De façon générale,</a:t>
            </a:r>
            <a:r>
              <a:rPr lang="fr-FR" b="1" dirty="0">
                <a:solidFill>
                  <a:srgbClr val="FF0000"/>
                </a:solidFill>
              </a:rPr>
              <a:t> 10%</a:t>
            </a:r>
            <a:r>
              <a:rPr lang="fr-FR" dirty="0">
                <a:solidFill>
                  <a:srgbClr val="FF0000"/>
                </a:solidFill>
              </a:rPr>
              <a:t> des crimes contre la personne au Canada ont des motivations reliées à l’</a:t>
            </a:r>
            <a:r>
              <a:rPr lang="fr-FR" dirty="0">
                <a:solidFill>
                  <a:srgbClr val="FF0000"/>
                </a:solidFill>
                <a:hlinkClick r:id="rId2" tooltip="orientation sexuelle"/>
              </a:rPr>
              <a:t>orientation sexuelle</a:t>
            </a:r>
            <a:r>
              <a:rPr lang="fr-FR" dirty="0">
                <a:solidFill>
                  <a:srgbClr val="FF0000"/>
                </a:solidFill>
              </a:rPr>
              <a:t>! </a:t>
            </a:r>
          </a:p>
          <a:p>
            <a:pPr marL="285750" indent="-285750">
              <a:buFont typeface="Arial" panose="020B0604020202020204" pitchFamily="34" charset="0"/>
              <a:buChar char="•"/>
            </a:pPr>
            <a:r>
              <a:rPr lang="fr-FR" dirty="0">
                <a:solidFill>
                  <a:srgbClr val="FF0000"/>
                </a:solidFill>
              </a:rPr>
              <a:t>Ce nombre atteint </a:t>
            </a:r>
            <a:r>
              <a:rPr lang="fr-FR" b="1" dirty="0">
                <a:solidFill>
                  <a:srgbClr val="FF0000"/>
                </a:solidFill>
              </a:rPr>
              <a:t>17%</a:t>
            </a:r>
            <a:r>
              <a:rPr lang="fr-FR" dirty="0">
                <a:solidFill>
                  <a:srgbClr val="FF0000"/>
                </a:solidFill>
              </a:rPr>
              <a:t> au États-Unis!</a:t>
            </a:r>
          </a:p>
          <a:p>
            <a:pPr marL="285750" indent="-285750">
              <a:buFont typeface="Arial" panose="020B0604020202020204" pitchFamily="34" charset="0"/>
              <a:buChar char="•"/>
            </a:pPr>
            <a:r>
              <a:rPr lang="fr-FR" b="1" dirty="0">
                <a:solidFill>
                  <a:srgbClr val="FF0000"/>
                </a:solidFill>
              </a:rPr>
              <a:t>8.3% (1/12)</a:t>
            </a:r>
            <a:r>
              <a:rPr lang="fr-FR" dirty="0">
                <a:solidFill>
                  <a:srgbClr val="FF0000"/>
                </a:solidFill>
              </a:rPr>
              <a:t> des personnes </a:t>
            </a:r>
            <a:r>
              <a:rPr lang="fr-FR" dirty="0">
                <a:solidFill>
                  <a:srgbClr val="FF0000"/>
                </a:solidFill>
                <a:hlinkClick r:id="rId2" tooltip="MTF"/>
              </a:rPr>
              <a:t>MTF</a:t>
            </a:r>
            <a:r>
              <a:rPr lang="fr-FR" dirty="0">
                <a:solidFill>
                  <a:srgbClr val="FF0000"/>
                </a:solidFill>
              </a:rPr>
              <a:t> aux États-Unis  courent la chance de se faire tuer alors que le taux normal est de </a:t>
            </a:r>
            <a:r>
              <a:rPr lang="fr-FR" b="1" dirty="0">
                <a:solidFill>
                  <a:srgbClr val="FF0000"/>
                </a:solidFill>
              </a:rPr>
              <a:t>0.005% (1/18000)</a:t>
            </a:r>
            <a:r>
              <a:rPr lang="fr-FR" dirty="0">
                <a:solidFill>
                  <a:srgbClr val="FF0000"/>
                </a:solidFill>
              </a:rPr>
              <a:t>. C’est </a:t>
            </a:r>
            <a:r>
              <a:rPr lang="fr-FR" b="1" dirty="0">
                <a:solidFill>
                  <a:srgbClr val="FF0000"/>
                </a:solidFill>
              </a:rPr>
              <a:t>1500</a:t>
            </a:r>
            <a:r>
              <a:rPr lang="fr-FR" dirty="0">
                <a:solidFill>
                  <a:srgbClr val="FF0000"/>
                </a:solidFill>
              </a:rPr>
              <a:t> fois plus élevé.</a:t>
            </a:r>
          </a:p>
          <a:p>
            <a:pPr marL="285750" indent="-285750">
              <a:buFont typeface="Arial" panose="020B0604020202020204" pitchFamily="34" charset="0"/>
              <a:buChar char="•"/>
            </a:pPr>
            <a:r>
              <a:rPr lang="fr-FR" b="1" dirty="0">
                <a:solidFill>
                  <a:srgbClr val="FF0000"/>
                </a:solidFill>
              </a:rPr>
              <a:t>70%</a:t>
            </a:r>
            <a:r>
              <a:rPr lang="fr-FR" dirty="0">
                <a:solidFill>
                  <a:srgbClr val="FF0000"/>
                </a:solidFill>
              </a:rPr>
              <a:t> ont déjà pensé au suicide et entre </a:t>
            </a:r>
            <a:r>
              <a:rPr lang="fr-FR" b="1" dirty="0">
                <a:solidFill>
                  <a:srgbClr val="FF0000"/>
                </a:solidFill>
              </a:rPr>
              <a:t>33%</a:t>
            </a:r>
            <a:r>
              <a:rPr lang="fr-FR" dirty="0">
                <a:solidFill>
                  <a:srgbClr val="FF0000"/>
                </a:solidFill>
              </a:rPr>
              <a:t> y ont déjà eu recours.</a:t>
            </a:r>
          </a:p>
          <a:p>
            <a:pPr marL="285750" indent="-285750">
              <a:buFont typeface="Arial" panose="020B0604020202020204" pitchFamily="34" charset="0"/>
              <a:buChar char="•"/>
            </a:pPr>
            <a:r>
              <a:rPr lang="fr-FR" dirty="0">
                <a:solidFill>
                  <a:srgbClr val="FF0000"/>
                </a:solidFill>
              </a:rPr>
              <a:t>Le taux de suicide est </a:t>
            </a:r>
            <a:r>
              <a:rPr lang="fr-FR" b="1" dirty="0">
                <a:solidFill>
                  <a:srgbClr val="FF0000"/>
                </a:solidFill>
              </a:rPr>
              <a:t>20 fois</a:t>
            </a:r>
            <a:r>
              <a:rPr lang="fr-FR" dirty="0">
                <a:solidFill>
                  <a:srgbClr val="FF0000"/>
                </a:solidFill>
              </a:rPr>
              <a:t> moins élevé une fois que les personnes </a:t>
            </a:r>
            <a:r>
              <a:rPr lang="fr-FR" dirty="0" err="1">
                <a:solidFill>
                  <a:srgbClr val="FF0000"/>
                </a:solidFill>
              </a:rPr>
              <a:t>trans</a:t>
            </a:r>
            <a:r>
              <a:rPr lang="fr-FR" dirty="0">
                <a:solidFill>
                  <a:srgbClr val="FF0000"/>
                </a:solidFill>
              </a:rPr>
              <a:t> « traité » pour leur trouble de l’identité que chez les « non-traité »</a:t>
            </a:r>
          </a:p>
          <a:p>
            <a:pPr marL="285750" indent="-285750">
              <a:buFont typeface="Arial" panose="020B0604020202020204" pitchFamily="34" charset="0"/>
              <a:buChar char="•"/>
            </a:pPr>
            <a:r>
              <a:rPr lang="fr-FR" b="1" dirty="0">
                <a:solidFill>
                  <a:srgbClr val="FF0000"/>
                </a:solidFill>
              </a:rPr>
              <a:t>33.3%</a:t>
            </a:r>
            <a:r>
              <a:rPr lang="fr-FR" dirty="0">
                <a:solidFill>
                  <a:srgbClr val="FF0000"/>
                </a:solidFill>
              </a:rPr>
              <a:t> ont déjà attentés à leur vie</a:t>
            </a:r>
          </a:p>
          <a:p>
            <a:pPr marL="285750" indent="-285750">
              <a:buFont typeface="Arial" panose="020B0604020202020204" pitchFamily="34" charset="0"/>
              <a:buChar char="•"/>
            </a:pPr>
            <a:r>
              <a:rPr lang="fr-FR" b="1" dirty="0">
                <a:solidFill>
                  <a:srgbClr val="FF0000"/>
                </a:solidFill>
              </a:rPr>
              <a:t>34% à 55%</a:t>
            </a:r>
            <a:r>
              <a:rPr lang="fr-FR" dirty="0">
                <a:solidFill>
                  <a:srgbClr val="FF0000"/>
                </a:solidFill>
              </a:rPr>
              <a:t> déclarent avoir déjà été victime de violence physique.</a:t>
            </a:r>
          </a:p>
          <a:p>
            <a:pPr marL="285750" indent="-285750">
              <a:buFont typeface="Arial" panose="020B0604020202020204" pitchFamily="34" charset="0"/>
              <a:buChar char="•"/>
            </a:pPr>
            <a:r>
              <a:rPr lang="fr-FR" b="1" dirty="0">
                <a:solidFill>
                  <a:srgbClr val="C00000"/>
                </a:solidFill>
              </a:rPr>
              <a:t>Au moins 38% </a:t>
            </a:r>
            <a:r>
              <a:rPr lang="fr-FR" dirty="0">
                <a:solidFill>
                  <a:srgbClr val="C00000"/>
                </a:solidFill>
              </a:rPr>
              <a:t>déclarent ne pas se sentir en sécurité à l’école due à leur</a:t>
            </a:r>
            <a:r>
              <a:rPr lang="fr-FR" dirty="0">
                <a:solidFill>
                  <a:srgbClr val="7030A0"/>
                </a:solidFill>
              </a:rPr>
              <a:t> </a:t>
            </a:r>
            <a:r>
              <a:rPr lang="fr-FR" dirty="0">
                <a:solidFill>
                  <a:srgbClr val="7030A0"/>
                </a:solidFill>
                <a:hlinkClick r:id="rId2" tooltip="expression de genre"/>
              </a:rPr>
              <a:t>expression de genre</a:t>
            </a:r>
            <a:r>
              <a:rPr lang="fr-FR" dirty="0">
                <a:solidFill>
                  <a:srgbClr val="7030A0"/>
                </a:solidFill>
              </a:rPr>
              <a:t>. Alors que cette statistique atteint </a:t>
            </a:r>
            <a:r>
              <a:rPr lang="fr-FR" b="1" dirty="0">
                <a:solidFill>
                  <a:srgbClr val="7030A0"/>
                </a:solidFill>
              </a:rPr>
              <a:t>20%</a:t>
            </a:r>
            <a:r>
              <a:rPr lang="fr-FR" dirty="0">
                <a:solidFill>
                  <a:srgbClr val="7030A0"/>
                </a:solidFill>
              </a:rPr>
              <a:t> chez les répondant hétéro.</a:t>
            </a:r>
          </a:p>
          <a:p>
            <a:pPr marL="285750" indent="-285750">
              <a:buFont typeface="Arial" panose="020B0604020202020204" pitchFamily="34" charset="0"/>
              <a:buChar char="•"/>
            </a:pPr>
            <a:r>
              <a:rPr lang="fr-FR" dirty="0">
                <a:solidFill>
                  <a:srgbClr val="FF0000"/>
                </a:solidFill>
              </a:rPr>
              <a:t>Près de </a:t>
            </a:r>
            <a:r>
              <a:rPr lang="fr-FR" b="1" dirty="0">
                <a:solidFill>
                  <a:srgbClr val="FF0000"/>
                </a:solidFill>
              </a:rPr>
              <a:t>25%</a:t>
            </a:r>
            <a:r>
              <a:rPr lang="fr-FR" dirty="0">
                <a:solidFill>
                  <a:srgbClr val="FF0000"/>
                </a:solidFill>
              </a:rPr>
              <a:t> des personnes </a:t>
            </a:r>
            <a:r>
              <a:rPr lang="fr-FR" dirty="0" err="1">
                <a:solidFill>
                  <a:srgbClr val="FF0000"/>
                </a:solidFill>
              </a:rPr>
              <a:t>trans</a:t>
            </a:r>
            <a:r>
              <a:rPr lang="fr-FR" dirty="0">
                <a:solidFill>
                  <a:srgbClr val="FF0000"/>
                </a:solidFill>
              </a:rPr>
              <a:t> affirment avoir déjà été hospitalisé pour des problèmes de santé mentale.</a:t>
            </a:r>
          </a:p>
          <a:p>
            <a:pPr marL="285750" indent="-285750">
              <a:buFont typeface="Arial" panose="020B0604020202020204" pitchFamily="34" charset="0"/>
              <a:buChar char="•"/>
            </a:pPr>
            <a:r>
              <a:rPr lang="fr-FR" dirty="0">
                <a:solidFill>
                  <a:srgbClr val="FF0000"/>
                </a:solidFill>
              </a:rPr>
              <a:t>Près de </a:t>
            </a:r>
            <a:r>
              <a:rPr lang="fr-FR" b="1" dirty="0">
                <a:solidFill>
                  <a:srgbClr val="FF0000"/>
                </a:solidFill>
              </a:rPr>
              <a:t>33%</a:t>
            </a:r>
            <a:r>
              <a:rPr lang="fr-FR" dirty="0">
                <a:solidFill>
                  <a:srgbClr val="FF0000"/>
                </a:solidFill>
              </a:rPr>
              <a:t> des personnes </a:t>
            </a:r>
            <a:r>
              <a:rPr lang="fr-FR" dirty="0" err="1">
                <a:solidFill>
                  <a:srgbClr val="FF0000"/>
                </a:solidFill>
              </a:rPr>
              <a:t>trans</a:t>
            </a:r>
            <a:r>
              <a:rPr lang="fr-FR" dirty="0">
                <a:solidFill>
                  <a:srgbClr val="FF0000"/>
                </a:solidFill>
              </a:rPr>
              <a:t> affirment avoir déjà fait au moins une tentative de suicide.</a:t>
            </a:r>
          </a:p>
          <a:p>
            <a:r>
              <a:rPr lang="fr-FR" sz="1200" dirty="0">
                <a:solidFill>
                  <a:srgbClr val="7030A0"/>
                </a:solidFill>
              </a:rPr>
              <a:t>Source : </a:t>
            </a:r>
            <a:r>
              <a:rPr lang="fr-FR" sz="1200" dirty="0">
                <a:solidFill>
                  <a:srgbClr val="7030A0"/>
                </a:solidFill>
                <a:hlinkClick r:id="rId2"/>
              </a:rPr>
              <a:t>http://www.atq1980.org/archives/articles/statistiques-sur-les-personnes-transsexuelles/</a:t>
            </a:r>
            <a:r>
              <a:rPr lang="fr-FR" sz="1200" dirty="0">
                <a:solidFill>
                  <a:srgbClr val="7030A0"/>
                </a:solidFill>
              </a:rPr>
              <a:t> </a:t>
            </a:r>
            <a:endParaRPr lang="en-US" sz="1200" dirty="0">
              <a:solidFill>
                <a:srgbClr val="7030A0"/>
              </a:solidFill>
            </a:endParaRPr>
          </a:p>
        </p:txBody>
      </p:sp>
    </p:spTree>
    <p:extLst>
      <p:ext uri="{BB962C8B-B14F-4D97-AF65-F5344CB8AC3E}">
        <p14:creationId xmlns:p14="http://schemas.microsoft.com/office/powerpoint/2010/main" val="2304838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22</a:t>
            </a:fld>
            <a:endParaRPr lang="en-US"/>
          </a:p>
        </p:txBody>
      </p:sp>
      <p:sp>
        <p:nvSpPr>
          <p:cNvPr id="3" name="Espace réservé du numéro de diapositive 1"/>
          <p:cNvSpPr txBox="1">
            <a:spLocks/>
          </p:cNvSpPr>
          <p:nvPr/>
        </p:nvSpPr>
        <p:spPr>
          <a:xfrm>
            <a:off x="11499972" y="124742"/>
            <a:ext cx="542364" cy="3155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22</a:t>
            </a:fld>
            <a:endParaRPr lang="en-US" dirty="0"/>
          </a:p>
        </p:txBody>
      </p:sp>
      <p:sp>
        <p:nvSpPr>
          <p:cNvPr id="4" name="ZoneTexte 3"/>
          <p:cNvSpPr txBox="1"/>
          <p:nvPr/>
        </p:nvSpPr>
        <p:spPr>
          <a:xfrm>
            <a:off x="5723881" y="70953"/>
            <a:ext cx="3289747"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4"/>
          <p:cNvSpPr/>
          <p:nvPr/>
        </p:nvSpPr>
        <p:spPr>
          <a:xfrm>
            <a:off x="314524" y="322731"/>
            <a:ext cx="5670398" cy="369332"/>
          </a:xfrm>
          <a:prstGeom prst="rect">
            <a:avLst/>
          </a:prstGeom>
        </p:spPr>
        <p:txBody>
          <a:bodyPr wrap="none">
            <a:spAutoFit/>
          </a:bodyPr>
          <a:lstStyle/>
          <a:p>
            <a:pPr>
              <a:spcBef>
                <a:spcPct val="0"/>
              </a:spcBef>
            </a:pPr>
            <a:r>
              <a:rPr lang="fr-FR" altLang="fr-FR" dirty="0">
                <a:solidFill>
                  <a:srgbClr val="7030A0"/>
                </a:solidFill>
              </a:rPr>
              <a:t>8. </a:t>
            </a:r>
            <a:r>
              <a:rPr lang="fr-FR" altLang="fr-FR" b="1" dirty="0">
                <a:solidFill>
                  <a:srgbClr val="7030A0"/>
                </a:solidFill>
              </a:rPr>
              <a:t>Quelques statistiques au Canada, USA, France … (suite)</a:t>
            </a:r>
          </a:p>
        </p:txBody>
      </p:sp>
      <p:sp>
        <p:nvSpPr>
          <p:cNvPr id="6" name="ZoneTexte 5"/>
          <p:cNvSpPr txBox="1"/>
          <p:nvPr/>
        </p:nvSpPr>
        <p:spPr>
          <a:xfrm>
            <a:off x="301092" y="692063"/>
            <a:ext cx="11741243" cy="4801314"/>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rgbClr val="FF0000"/>
                </a:solidFill>
              </a:rPr>
              <a:t>Dans le monde en 2014, il y a eu 226 cas documentés de meurtres de personnes </a:t>
            </a:r>
            <a:r>
              <a:rPr lang="fr-FR" b="1" dirty="0" err="1">
                <a:solidFill>
                  <a:srgbClr val="FF0000"/>
                </a:solidFill>
              </a:rPr>
              <a:t>trans</a:t>
            </a:r>
            <a:r>
              <a:rPr lang="fr-FR" b="1" dirty="0">
                <a:solidFill>
                  <a:srgbClr val="FF0000"/>
                </a:solidFill>
              </a:rPr>
              <a:t>* lors de crimes de haine.</a:t>
            </a:r>
          </a:p>
          <a:p>
            <a:pPr marL="285750" indent="-285750">
              <a:buFont typeface="Arial" panose="020B0604020202020204" pitchFamily="34" charset="0"/>
              <a:buChar char="•"/>
            </a:pPr>
            <a:r>
              <a:rPr lang="fr-FR" b="1" dirty="0">
                <a:solidFill>
                  <a:srgbClr val="FF0000"/>
                </a:solidFill>
              </a:rPr>
              <a:t>16%</a:t>
            </a:r>
            <a:r>
              <a:rPr lang="fr-FR" dirty="0">
                <a:solidFill>
                  <a:srgbClr val="FF0000"/>
                </a:solidFill>
              </a:rPr>
              <a:t> des gens croient qu’être </a:t>
            </a:r>
            <a:r>
              <a:rPr lang="fr-FR" dirty="0" err="1">
                <a:solidFill>
                  <a:srgbClr val="FF0000"/>
                </a:solidFill>
              </a:rPr>
              <a:t>trans</a:t>
            </a:r>
            <a:r>
              <a:rPr lang="fr-FR" dirty="0">
                <a:solidFill>
                  <a:srgbClr val="FF0000"/>
                </a:solidFill>
              </a:rPr>
              <a:t> c’est mal.</a:t>
            </a:r>
          </a:p>
          <a:p>
            <a:pPr marL="285750" indent="-285750">
              <a:buFont typeface="Arial" panose="020B0604020202020204" pitchFamily="34" charset="0"/>
              <a:buChar char="•"/>
            </a:pPr>
            <a:r>
              <a:rPr lang="fr-FR" dirty="0">
                <a:solidFill>
                  <a:srgbClr val="C00000"/>
                </a:solidFill>
              </a:rPr>
              <a:t>31% des personnes </a:t>
            </a:r>
            <a:r>
              <a:rPr lang="fr-FR" dirty="0" err="1">
                <a:solidFill>
                  <a:srgbClr val="C00000"/>
                </a:solidFill>
              </a:rPr>
              <a:t>trans</a:t>
            </a:r>
            <a:r>
              <a:rPr lang="fr-FR" dirty="0">
                <a:solidFill>
                  <a:srgbClr val="C00000"/>
                </a:solidFill>
              </a:rPr>
              <a:t> rapportent avoir été victimes de harcèlement de la part de leurs professeurs.</a:t>
            </a:r>
          </a:p>
          <a:p>
            <a:pPr marL="285750" indent="-285750">
              <a:buFont typeface="Arial" panose="020B0604020202020204" pitchFamily="34" charset="0"/>
              <a:buChar char="•"/>
            </a:pPr>
            <a:r>
              <a:rPr lang="fr-FR" dirty="0">
                <a:solidFill>
                  <a:srgbClr val="C00000"/>
                </a:solidFill>
              </a:rPr>
              <a:t>15% des personnes </a:t>
            </a:r>
            <a:r>
              <a:rPr lang="fr-FR" dirty="0" err="1">
                <a:solidFill>
                  <a:srgbClr val="C00000"/>
                </a:solidFill>
              </a:rPr>
              <a:t>trans</a:t>
            </a:r>
            <a:r>
              <a:rPr lang="fr-FR" dirty="0">
                <a:solidFill>
                  <a:srgbClr val="C00000"/>
                </a:solidFill>
              </a:rPr>
              <a:t> abandonnent leurs études pour cette raison.</a:t>
            </a:r>
          </a:p>
          <a:p>
            <a:pPr marL="285750" indent="-285750">
              <a:buFont typeface="Arial" panose="020B0604020202020204" pitchFamily="34" charset="0"/>
              <a:buChar char="•"/>
            </a:pPr>
            <a:r>
              <a:rPr lang="fr-FR" b="1" dirty="0">
                <a:solidFill>
                  <a:srgbClr val="7030A0"/>
                </a:solidFill>
              </a:rPr>
              <a:t>30%</a:t>
            </a:r>
            <a:r>
              <a:rPr lang="fr-FR" dirty="0">
                <a:solidFill>
                  <a:srgbClr val="7030A0"/>
                </a:solidFill>
              </a:rPr>
              <a:t> des gens n’ont jamais entendu le mot </a:t>
            </a:r>
            <a:r>
              <a:rPr lang="fr-FR" dirty="0">
                <a:solidFill>
                  <a:srgbClr val="7030A0"/>
                </a:solidFill>
                <a:hlinkClick r:id="rId2" tooltip="transsexuel"/>
              </a:rPr>
              <a:t>transsexuel</a:t>
            </a:r>
            <a:r>
              <a:rPr lang="fr-FR" dirty="0">
                <a:solidFill>
                  <a:srgbClr val="7030A0"/>
                </a:solidFill>
              </a:rPr>
              <a:t>.</a:t>
            </a:r>
          </a:p>
          <a:p>
            <a:pPr marL="285750" indent="-285750">
              <a:buFont typeface="Arial" panose="020B0604020202020204" pitchFamily="34" charset="0"/>
              <a:buChar char="•"/>
            </a:pPr>
            <a:r>
              <a:rPr lang="fr-FR" dirty="0">
                <a:solidFill>
                  <a:srgbClr val="7030A0"/>
                </a:solidFill>
              </a:rPr>
              <a:t>Seulement </a:t>
            </a:r>
            <a:r>
              <a:rPr lang="fr-FR" b="1" dirty="0">
                <a:solidFill>
                  <a:srgbClr val="7030A0"/>
                </a:solidFill>
              </a:rPr>
              <a:t>56%</a:t>
            </a:r>
            <a:r>
              <a:rPr lang="fr-FR" dirty="0">
                <a:solidFill>
                  <a:srgbClr val="7030A0"/>
                </a:solidFill>
              </a:rPr>
              <a:t> croient qu’il y a une différence entre l’orientation sexuelle et l’</a:t>
            </a:r>
            <a:r>
              <a:rPr lang="fr-FR" dirty="0">
                <a:solidFill>
                  <a:srgbClr val="7030A0"/>
                </a:solidFill>
                <a:hlinkClick r:id="rId2" tooltip="identité de genre"/>
              </a:rPr>
              <a:t>identité de genre</a:t>
            </a:r>
            <a:r>
              <a:rPr lang="fr-FR" dirty="0">
                <a:solidFill>
                  <a:srgbClr val="7030A0"/>
                </a:solidFill>
              </a:rPr>
              <a:t>.</a:t>
            </a:r>
          </a:p>
          <a:p>
            <a:pPr marL="285750" indent="-285750">
              <a:buFont typeface="Arial" panose="020B0604020202020204" pitchFamily="34" charset="0"/>
              <a:buChar char="•"/>
            </a:pPr>
            <a:r>
              <a:rPr lang="fr-FR" b="1" dirty="0">
                <a:solidFill>
                  <a:srgbClr val="7030A0"/>
                </a:solidFill>
              </a:rPr>
              <a:t>34%</a:t>
            </a:r>
            <a:r>
              <a:rPr lang="fr-FR" dirty="0">
                <a:solidFill>
                  <a:srgbClr val="7030A0"/>
                </a:solidFill>
              </a:rPr>
              <a:t> des personnes </a:t>
            </a:r>
            <a:r>
              <a:rPr lang="fr-FR" dirty="0" err="1">
                <a:solidFill>
                  <a:srgbClr val="7030A0"/>
                </a:solidFill>
              </a:rPr>
              <a:t>trans</a:t>
            </a:r>
            <a:r>
              <a:rPr lang="fr-FR" dirty="0">
                <a:solidFill>
                  <a:srgbClr val="7030A0"/>
                </a:solidFill>
              </a:rPr>
              <a:t> obtiendront un diplôme d’étude supérieure contrairement à </a:t>
            </a:r>
            <a:r>
              <a:rPr lang="fr-FR" b="1" dirty="0">
                <a:solidFill>
                  <a:srgbClr val="7030A0"/>
                </a:solidFill>
              </a:rPr>
              <a:t>27%</a:t>
            </a:r>
            <a:r>
              <a:rPr lang="fr-FR" dirty="0">
                <a:solidFill>
                  <a:srgbClr val="7030A0"/>
                </a:solidFill>
              </a:rPr>
              <a:t> dans la population générale.</a:t>
            </a:r>
          </a:p>
          <a:p>
            <a:pPr marL="285750" indent="-285750">
              <a:buFont typeface="Arial" panose="020B0604020202020204" pitchFamily="34" charset="0"/>
              <a:buChar char="•"/>
            </a:pPr>
            <a:r>
              <a:rPr lang="fr-FR" dirty="0">
                <a:solidFill>
                  <a:srgbClr val="7030A0"/>
                </a:solidFill>
              </a:rPr>
              <a:t>Généralement, </a:t>
            </a:r>
            <a:r>
              <a:rPr lang="fr-FR" b="1" dirty="0">
                <a:solidFill>
                  <a:srgbClr val="7030A0"/>
                </a:solidFill>
              </a:rPr>
              <a:t>1%</a:t>
            </a:r>
            <a:r>
              <a:rPr lang="fr-FR" dirty="0">
                <a:solidFill>
                  <a:srgbClr val="7030A0"/>
                </a:solidFill>
              </a:rPr>
              <a:t> de la population ressent un inconfort de quelques ordre vis-à-vis leur genre (se sentent transgenres).</a:t>
            </a:r>
          </a:p>
          <a:p>
            <a:pPr marL="285750" indent="-285750">
              <a:buFont typeface="Arial" panose="020B0604020202020204" pitchFamily="34" charset="0"/>
              <a:buChar char="•"/>
            </a:pPr>
            <a:r>
              <a:rPr lang="fr-FR" dirty="0">
                <a:solidFill>
                  <a:srgbClr val="7030A0"/>
                </a:solidFill>
              </a:rPr>
              <a:t>Généralement, </a:t>
            </a:r>
            <a:r>
              <a:rPr lang="fr-FR" b="1" dirty="0">
                <a:solidFill>
                  <a:srgbClr val="7030A0"/>
                </a:solidFill>
              </a:rPr>
              <a:t>1 personne sur 4000</a:t>
            </a:r>
            <a:r>
              <a:rPr lang="fr-FR" dirty="0">
                <a:solidFill>
                  <a:srgbClr val="7030A0"/>
                </a:solidFill>
              </a:rPr>
              <a:t>, aura recours à un traitement médical vis-à-vis cet inconfort de genre.</a:t>
            </a:r>
          </a:p>
          <a:p>
            <a:pPr marL="285750" indent="-285750">
              <a:buFont typeface="Arial" panose="020B0604020202020204" pitchFamily="34" charset="0"/>
              <a:buChar char="•"/>
            </a:pPr>
            <a:r>
              <a:rPr lang="fr-FR" dirty="0">
                <a:solidFill>
                  <a:srgbClr val="7030A0"/>
                </a:solidFill>
              </a:rPr>
              <a:t>Et généralement, </a:t>
            </a:r>
            <a:r>
              <a:rPr lang="fr-FR" b="1" dirty="0">
                <a:solidFill>
                  <a:srgbClr val="7030A0"/>
                </a:solidFill>
              </a:rPr>
              <a:t>1 personne sur 6000 </a:t>
            </a:r>
            <a:r>
              <a:rPr lang="fr-FR" dirty="0">
                <a:solidFill>
                  <a:srgbClr val="7030A0"/>
                </a:solidFill>
              </a:rPr>
              <a:t>effectuera une </a:t>
            </a:r>
            <a:r>
              <a:rPr lang="fr-FR" dirty="0">
                <a:solidFill>
                  <a:srgbClr val="7030A0"/>
                </a:solidFill>
                <a:hlinkClick r:id="rId2" tooltip="transition"/>
              </a:rPr>
              <a:t>transition</a:t>
            </a:r>
            <a:r>
              <a:rPr lang="fr-FR" dirty="0">
                <a:solidFill>
                  <a:srgbClr val="7030A0"/>
                </a:solidFill>
              </a:rPr>
              <a:t> pour vivre complètement dans le genre de son choix.</a:t>
            </a:r>
          </a:p>
          <a:p>
            <a:pPr marL="285750" indent="-285750">
              <a:buFont typeface="Arial" panose="020B0604020202020204" pitchFamily="34" charset="0"/>
              <a:buChar char="•"/>
            </a:pPr>
            <a:r>
              <a:rPr lang="fr-FR" b="1" dirty="0">
                <a:solidFill>
                  <a:srgbClr val="7030A0"/>
                </a:solidFill>
              </a:rPr>
              <a:t>24%</a:t>
            </a:r>
            <a:r>
              <a:rPr lang="fr-FR" dirty="0">
                <a:solidFill>
                  <a:srgbClr val="7030A0"/>
                </a:solidFill>
              </a:rPr>
              <a:t> utilisent des hormones du marché noir.</a:t>
            </a:r>
          </a:p>
          <a:p>
            <a:pPr marL="285750" indent="-285750">
              <a:buFont typeface="Arial" panose="020B0604020202020204" pitchFamily="34" charset="0"/>
              <a:buChar char="•"/>
            </a:pPr>
            <a:r>
              <a:rPr lang="fr-FR" b="1" dirty="0">
                <a:solidFill>
                  <a:srgbClr val="7030A0"/>
                </a:solidFill>
              </a:rPr>
              <a:t>40%</a:t>
            </a:r>
            <a:r>
              <a:rPr lang="fr-FR" dirty="0">
                <a:solidFill>
                  <a:srgbClr val="7030A0"/>
                </a:solidFill>
              </a:rPr>
              <a:t> des patients suivis en clinique d’identité du genre en Alberta entre 1996 et 2008, ont eut recours à une chirurgie de réassignation sexuelle.</a:t>
            </a:r>
          </a:p>
          <a:p>
            <a:pPr marL="285750" indent="-285750">
              <a:buFont typeface="Arial" panose="020B0604020202020204" pitchFamily="34" charset="0"/>
              <a:buChar char="•"/>
            </a:pPr>
            <a:r>
              <a:rPr lang="fr-FR" dirty="0">
                <a:solidFill>
                  <a:srgbClr val="7030A0"/>
                </a:solidFill>
              </a:rPr>
              <a:t>La prévalence du transsexualisme (MTF et </a:t>
            </a:r>
            <a:r>
              <a:rPr lang="fr-FR" dirty="0">
                <a:solidFill>
                  <a:srgbClr val="7030A0"/>
                </a:solidFill>
                <a:hlinkClick r:id="rId2" tooltip="FTM"/>
              </a:rPr>
              <a:t>FTM</a:t>
            </a:r>
            <a:r>
              <a:rPr lang="fr-FR" dirty="0">
                <a:solidFill>
                  <a:srgbClr val="7030A0"/>
                </a:solidFill>
              </a:rPr>
              <a:t>) serait située entre </a:t>
            </a:r>
            <a:r>
              <a:rPr lang="fr-FR" b="1" dirty="0">
                <a:solidFill>
                  <a:srgbClr val="7030A0"/>
                </a:solidFill>
              </a:rPr>
              <a:t>1/10 000 et 1/50 000</a:t>
            </a:r>
            <a:r>
              <a:rPr lang="fr-FR" dirty="0">
                <a:solidFill>
                  <a:srgbClr val="7030A0"/>
                </a:solidFill>
              </a:rPr>
              <a:t> (HAS 2009 P.19).</a:t>
            </a:r>
          </a:p>
          <a:p>
            <a:pPr marL="285750" indent="-285750">
              <a:buFont typeface="Arial" panose="020B0604020202020204" pitchFamily="34" charset="0"/>
              <a:buChar char="•"/>
            </a:pPr>
            <a:r>
              <a:rPr lang="fr-FR" dirty="0">
                <a:solidFill>
                  <a:srgbClr val="7030A0"/>
                </a:solidFill>
              </a:rPr>
              <a:t>Entre </a:t>
            </a:r>
            <a:r>
              <a:rPr lang="fr-FR" b="1" dirty="0">
                <a:solidFill>
                  <a:srgbClr val="7030A0"/>
                </a:solidFill>
              </a:rPr>
              <a:t>12% et 28%</a:t>
            </a:r>
            <a:r>
              <a:rPr lang="fr-FR" dirty="0">
                <a:solidFill>
                  <a:srgbClr val="7030A0"/>
                </a:solidFill>
              </a:rPr>
              <a:t> des </a:t>
            </a:r>
            <a:r>
              <a:rPr lang="fr-FR" dirty="0" err="1">
                <a:solidFill>
                  <a:srgbClr val="7030A0"/>
                </a:solidFill>
              </a:rPr>
              <a:t>trans</a:t>
            </a:r>
            <a:r>
              <a:rPr lang="fr-FR" dirty="0">
                <a:solidFill>
                  <a:srgbClr val="7030A0"/>
                </a:solidFill>
              </a:rPr>
              <a:t>* MTF sont infectée par le VIH vs </a:t>
            </a:r>
            <a:r>
              <a:rPr lang="fr-FR" b="1" dirty="0">
                <a:solidFill>
                  <a:srgbClr val="7030A0"/>
                </a:solidFill>
              </a:rPr>
              <a:t>2 à 3 % des FTM</a:t>
            </a:r>
            <a:endParaRPr lang="fr-FR" dirty="0">
              <a:solidFill>
                <a:srgbClr val="7030A0"/>
              </a:solidFill>
            </a:endParaRPr>
          </a:p>
          <a:p>
            <a:r>
              <a:rPr lang="fr-FR" sz="1200" dirty="0">
                <a:solidFill>
                  <a:srgbClr val="7030A0"/>
                </a:solidFill>
              </a:rPr>
              <a:t>Sources : a) </a:t>
            </a:r>
            <a:r>
              <a:rPr lang="fr-FR" sz="1200" dirty="0">
                <a:solidFill>
                  <a:srgbClr val="7030A0"/>
                </a:solidFill>
                <a:hlinkClick r:id="rId2"/>
              </a:rPr>
              <a:t>http://www.atq1980.org/archives/articles/statistiques-sur-les-personnes-transsexuelles/</a:t>
            </a:r>
            <a:r>
              <a:rPr lang="fr-FR" sz="1200" dirty="0">
                <a:solidFill>
                  <a:srgbClr val="7030A0"/>
                </a:solidFill>
              </a:rPr>
              <a:t>, b) </a:t>
            </a:r>
            <a:r>
              <a:rPr lang="fr-FR" sz="1200" dirty="0">
                <a:solidFill>
                  <a:srgbClr val="7030A0"/>
                </a:solidFill>
                <a:hlinkClick r:id="rId3"/>
              </a:rPr>
              <a:t>https://arfcollectiffeministe.files.wordpress.com/2015/10/existrans_recto.pdf</a:t>
            </a:r>
            <a:r>
              <a:rPr lang="fr-FR" sz="1200" dirty="0">
                <a:solidFill>
                  <a:srgbClr val="7030A0"/>
                </a:solidFill>
              </a:rPr>
              <a:t>, </a:t>
            </a:r>
          </a:p>
          <a:p>
            <a:r>
              <a:rPr lang="fr-FR" sz="1200" dirty="0">
                <a:solidFill>
                  <a:srgbClr val="7030A0"/>
                </a:solidFill>
              </a:rPr>
              <a:t>c) </a:t>
            </a:r>
            <a:r>
              <a:rPr lang="fr-FR" sz="1200" dirty="0">
                <a:solidFill>
                  <a:srgbClr val="7030A0"/>
                </a:solidFill>
                <a:hlinkClick r:id="rId4"/>
              </a:rPr>
              <a:t>http://chrysalidelyon.free.fr</a:t>
            </a:r>
            <a:r>
              <a:rPr lang="fr-FR" sz="1200" dirty="0">
                <a:solidFill>
                  <a:srgbClr val="7030A0"/>
                </a:solidFill>
              </a:rPr>
              <a:t>, d) National </a:t>
            </a:r>
            <a:r>
              <a:rPr lang="fr-FR" sz="1200" dirty="0" err="1">
                <a:solidFill>
                  <a:srgbClr val="7030A0"/>
                </a:solidFill>
              </a:rPr>
              <a:t>Transgender</a:t>
            </a:r>
            <a:r>
              <a:rPr lang="fr-FR" sz="1200" dirty="0">
                <a:solidFill>
                  <a:srgbClr val="7030A0"/>
                </a:solidFill>
              </a:rPr>
              <a:t> Discrimination Survey, </a:t>
            </a:r>
            <a:r>
              <a:rPr lang="fr-FR" sz="1200" dirty="0">
                <a:solidFill>
                  <a:srgbClr val="7030A0"/>
                </a:solidFill>
                <a:hlinkClick r:id="rId5"/>
              </a:rPr>
              <a:t>http://endtransdiscrimination.org/</a:t>
            </a:r>
            <a:r>
              <a:rPr lang="fr-FR" sz="1200" dirty="0">
                <a:solidFill>
                  <a:srgbClr val="7030A0"/>
                </a:solidFill>
              </a:rPr>
              <a:t>, e) </a:t>
            </a:r>
            <a:r>
              <a:rPr lang="fr-FR" sz="1200" dirty="0">
                <a:solidFill>
                  <a:srgbClr val="7030A0"/>
                </a:solidFill>
                <a:hlinkClick r:id="rId6"/>
              </a:rPr>
              <a:t>http://transrespect-transphobia.org</a:t>
            </a:r>
            <a:r>
              <a:rPr lang="fr-FR" sz="1200" dirty="0">
                <a:solidFill>
                  <a:srgbClr val="7030A0"/>
                </a:solidFill>
              </a:rPr>
              <a:t>, </a:t>
            </a:r>
          </a:p>
          <a:p>
            <a:r>
              <a:rPr lang="fr-FR" sz="1200" dirty="0">
                <a:solidFill>
                  <a:srgbClr val="7030A0"/>
                </a:solidFill>
              </a:rPr>
              <a:t>f) </a:t>
            </a:r>
            <a:r>
              <a:rPr lang="fr-FR" sz="1200" dirty="0">
                <a:solidFill>
                  <a:srgbClr val="7030A0"/>
                </a:solidFill>
                <a:hlinkClick r:id="rId7"/>
              </a:rPr>
              <a:t>http://williamsinstitute.law.ucla.edu</a:t>
            </a:r>
            <a:r>
              <a:rPr lang="fr-FR" sz="1200" dirty="0">
                <a:solidFill>
                  <a:srgbClr val="7030A0"/>
                </a:solidFill>
              </a:rPr>
              <a:t>   </a:t>
            </a:r>
            <a:endParaRPr lang="en-US" sz="1200" dirty="0">
              <a:solidFill>
                <a:srgbClr val="7030A0"/>
              </a:solidFill>
            </a:endParaRPr>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5073" y="5365228"/>
            <a:ext cx="3507115" cy="1492772"/>
          </a:xfrm>
          <a:prstGeom prst="rect">
            <a:avLst/>
          </a:prstGeom>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67319" y="5182984"/>
            <a:ext cx="1675016" cy="1675016"/>
          </a:xfrm>
          <a:prstGeom prst="rect">
            <a:avLst/>
          </a:prstGeom>
        </p:spPr>
      </p:pic>
      <p:pic>
        <p:nvPicPr>
          <p:cNvPr id="9" name="Imag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4372" y="5268407"/>
            <a:ext cx="1525570" cy="1525570"/>
          </a:xfrm>
          <a:prstGeom prst="rect">
            <a:avLst/>
          </a:prstGeom>
        </p:spPr>
      </p:pic>
      <p:pic>
        <p:nvPicPr>
          <p:cNvPr id="10" name="Imag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32571" y="5260488"/>
            <a:ext cx="1533489" cy="1533489"/>
          </a:xfrm>
          <a:prstGeom prst="rect">
            <a:avLst/>
          </a:prstGeom>
        </p:spPr>
      </p:pic>
      <p:sp>
        <p:nvSpPr>
          <p:cNvPr id="11" name="ZoneTexte 10"/>
          <p:cNvSpPr txBox="1"/>
          <p:nvPr/>
        </p:nvSpPr>
        <p:spPr>
          <a:xfrm>
            <a:off x="0" y="5389813"/>
            <a:ext cx="3108960" cy="1400383"/>
          </a:xfrm>
          <a:prstGeom prst="rect">
            <a:avLst/>
          </a:prstGeom>
          <a:noFill/>
        </p:spPr>
        <p:txBody>
          <a:bodyPr wrap="square" rtlCol="0">
            <a:spAutoFit/>
          </a:bodyPr>
          <a:lstStyle/>
          <a:p>
            <a:pPr marL="285750" indent="-285750" algn="just">
              <a:buFont typeface="Arial" panose="020B0604020202020204" pitchFamily="34" charset="0"/>
              <a:buChar char="•"/>
            </a:pPr>
            <a:r>
              <a:rPr lang="fr-FR" sz="1700" dirty="0">
                <a:solidFill>
                  <a:srgbClr val="7030A0"/>
                </a:solidFill>
              </a:rPr>
              <a:t>22% des personnes se sont vu refuser l'accès à des toilettes, et une autre étude que 68% y ont subi des violences physiques ou verbales</a:t>
            </a:r>
          </a:p>
        </p:txBody>
      </p:sp>
    </p:spTree>
    <p:extLst>
      <p:ext uri="{BB962C8B-B14F-4D97-AF65-F5344CB8AC3E}">
        <p14:creationId xmlns:p14="http://schemas.microsoft.com/office/powerpoint/2010/main" val="3563460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0951285" y="211170"/>
            <a:ext cx="1032734" cy="35898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23</a:t>
            </a:fld>
            <a:endParaRPr lang="en-US"/>
          </a:p>
        </p:txBody>
      </p:sp>
      <p:sp>
        <p:nvSpPr>
          <p:cNvPr id="4" name="ZoneTexte 3"/>
          <p:cNvSpPr txBox="1"/>
          <p:nvPr/>
        </p:nvSpPr>
        <p:spPr>
          <a:xfrm>
            <a:off x="5723881" y="70953"/>
            <a:ext cx="3289747"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4"/>
          <p:cNvSpPr/>
          <p:nvPr/>
        </p:nvSpPr>
        <p:spPr>
          <a:xfrm>
            <a:off x="314524" y="322731"/>
            <a:ext cx="5670398" cy="369332"/>
          </a:xfrm>
          <a:prstGeom prst="rect">
            <a:avLst/>
          </a:prstGeom>
        </p:spPr>
        <p:txBody>
          <a:bodyPr wrap="none">
            <a:spAutoFit/>
          </a:bodyPr>
          <a:lstStyle/>
          <a:p>
            <a:pPr>
              <a:spcBef>
                <a:spcPct val="0"/>
              </a:spcBef>
            </a:pPr>
            <a:r>
              <a:rPr lang="fr-FR" altLang="fr-FR" dirty="0">
                <a:solidFill>
                  <a:srgbClr val="7030A0"/>
                </a:solidFill>
              </a:rPr>
              <a:t>8. </a:t>
            </a:r>
            <a:r>
              <a:rPr lang="fr-FR" altLang="fr-FR" b="1" dirty="0">
                <a:solidFill>
                  <a:srgbClr val="7030A0"/>
                </a:solidFill>
              </a:rPr>
              <a:t>Quelques statistiques au Canada, USA, France … (suite)</a:t>
            </a:r>
          </a:p>
        </p:txBody>
      </p:sp>
      <p:sp>
        <p:nvSpPr>
          <p:cNvPr id="6" name="ZoneTexte 5"/>
          <p:cNvSpPr txBox="1"/>
          <p:nvPr/>
        </p:nvSpPr>
        <p:spPr>
          <a:xfrm>
            <a:off x="182880" y="692063"/>
            <a:ext cx="11801139" cy="1107996"/>
          </a:xfrm>
          <a:prstGeom prst="rect">
            <a:avLst/>
          </a:prstGeom>
          <a:noFill/>
        </p:spPr>
        <p:txBody>
          <a:bodyPr wrap="square" rtlCol="0">
            <a:spAutoFit/>
          </a:bodyPr>
          <a:lstStyle/>
          <a:p>
            <a:pPr algn="just"/>
            <a:r>
              <a:rPr lang="fr-FR" dirty="0">
                <a:solidFill>
                  <a:srgbClr val="7030A0"/>
                </a:solidFill>
              </a:rPr>
              <a:t>« [En France, ] </a:t>
            </a:r>
            <a:r>
              <a:rPr lang="fr-FR" i="1" dirty="0">
                <a:solidFill>
                  <a:srgbClr val="7030A0"/>
                </a:solidFill>
              </a:rPr>
              <a:t>il est très difficile de chiffrer le nombre de personnes </a:t>
            </a:r>
            <a:r>
              <a:rPr lang="fr-FR" i="1" dirty="0" err="1">
                <a:solidFill>
                  <a:srgbClr val="7030A0"/>
                </a:solidFill>
              </a:rPr>
              <a:t>trans</a:t>
            </a:r>
            <a:r>
              <a:rPr lang="fr-FR" i="1" dirty="0">
                <a:solidFill>
                  <a:srgbClr val="7030A0"/>
                </a:solidFill>
              </a:rPr>
              <a:t>. Chacun a plus ou moins ses sources. Les derniers chiffres sont ceux d'</a:t>
            </a:r>
            <a:r>
              <a:rPr lang="fr-FR" i="1" dirty="0">
                <a:solidFill>
                  <a:srgbClr val="7030A0"/>
                </a:solidFill>
                <a:hlinkClick r:id="rId2"/>
              </a:rPr>
              <a:t>un rapport de la Haute autorité de santé</a:t>
            </a:r>
            <a:r>
              <a:rPr lang="fr-FR" i="1" dirty="0">
                <a:solidFill>
                  <a:srgbClr val="7030A0"/>
                </a:solidFill>
              </a:rPr>
              <a:t>, datant de 2009, qui situe leur part dans la population entre une personne sur 10 000 et une personne sur 50 000</a:t>
            </a:r>
            <a:r>
              <a:rPr lang="fr-FR" dirty="0">
                <a:solidFill>
                  <a:srgbClr val="7030A0"/>
                </a:solidFill>
              </a:rPr>
              <a:t> ».</a:t>
            </a:r>
            <a:r>
              <a:rPr lang="fr-FR" sz="1200" dirty="0">
                <a:solidFill>
                  <a:srgbClr val="7030A0"/>
                </a:solidFill>
              </a:rPr>
              <a:t> Sources : a) </a:t>
            </a:r>
            <a:r>
              <a:rPr lang="fr-FR" sz="1200" dirty="0">
                <a:solidFill>
                  <a:srgbClr val="7030A0"/>
                </a:solidFill>
                <a:hlinkClick r:id="rId3"/>
              </a:rPr>
              <a:t>http://www.francetvinfo.fr/societe/transsexualite-transidentite-un-tabou-francais_891103.html</a:t>
            </a:r>
            <a:r>
              <a:rPr lang="fr-FR" sz="1200" dirty="0">
                <a:solidFill>
                  <a:srgbClr val="7030A0"/>
                </a:solidFill>
              </a:rPr>
              <a:t> , b) </a:t>
            </a:r>
            <a:r>
              <a:rPr lang="fr-FR" sz="1200" dirty="0">
                <a:solidFill>
                  <a:srgbClr val="7030A0"/>
                </a:solidFill>
                <a:hlinkClick r:id="rId2"/>
              </a:rPr>
              <a:t>http://www.has-sante.fr/portail/upload/docs/application/pdf/2009-12/rapport_transsexualisme.pdf</a:t>
            </a:r>
            <a:r>
              <a:rPr lang="fr-FR" sz="1200" dirty="0">
                <a:solidFill>
                  <a:srgbClr val="7030A0"/>
                </a:solidFill>
              </a:rPr>
              <a:t> </a:t>
            </a:r>
            <a:endParaRPr lang="fr-FR" dirty="0">
              <a:solidFill>
                <a:srgbClr val="7030A0"/>
              </a:solidFill>
            </a:endParaRPr>
          </a:p>
        </p:txBody>
      </p:sp>
    </p:spTree>
    <p:extLst>
      <p:ext uri="{BB962C8B-B14F-4D97-AF65-F5344CB8AC3E}">
        <p14:creationId xmlns:p14="http://schemas.microsoft.com/office/powerpoint/2010/main" val="1545507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510681" y="148525"/>
            <a:ext cx="4733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24</a:t>
            </a:fld>
            <a:endParaRPr lang="en-US" dirty="0"/>
          </a:p>
        </p:txBody>
      </p:sp>
      <p:sp>
        <p:nvSpPr>
          <p:cNvPr id="4" name="ZoneTexte 3"/>
          <p:cNvSpPr txBox="1"/>
          <p:nvPr/>
        </p:nvSpPr>
        <p:spPr>
          <a:xfrm>
            <a:off x="4362226" y="0"/>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193638" y="369333"/>
            <a:ext cx="4787153" cy="369332"/>
          </a:xfrm>
          <a:prstGeom prst="rect">
            <a:avLst/>
          </a:prstGeom>
          <a:noFill/>
        </p:spPr>
        <p:txBody>
          <a:bodyPr wrap="square" rtlCol="0">
            <a:spAutoFit/>
          </a:bodyPr>
          <a:lstStyle/>
          <a:p>
            <a:r>
              <a:rPr lang="fr-FR" b="1" dirty="0">
                <a:solidFill>
                  <a:srgbClr val="7030A0"/>
                </a:solidFill>
              </a:rPr>
              <a:t>9. Témoignages et ressentis de transsexuels</a:t>
            </a:r>
          </a:p>
        </p:txBody>
      </p:sp>
      <p:sp>
        <p:nvSpPr>
          <p:cNvPr id="6" name="ZoneTexte 5"/>
          <p:cNvSpPr txBox="1"/>
          <p:nvPr/>
        </p:nvSpPr>
        <p:spPr>
          <a:xfrm>
            <a:off x="193637" y="819293"/>
            <a:ext cx="11790381" cy="5909310"/>
          </a:xfrm>
          <a:prstGeom prst="rect">
            <a:avLst/>
          </a:prstGeom>
          <a:noFill/>
        </p:spPr>
        <p:txBody>
          <a:bodyPr wrap="square" rtlCol="0">
            <a:spAutoFit/>
          </a:bodyPr>
          <a:lstStyle/>
          <a:p>
            <a:pPr algn="just"/>
            <a:r>
              <a:rPr lang="fr-FR" dirty="0">
                <a:solidFill>
                  <a:srgbClr val="7030A0"/>
                </a:solidFill>
              </a:rPr>
              <a:t>A causes des préjugés existants, dans nos sociétés, sur la transsexualité, les transsexuels souvent se rendent invisibles, témoignent rarement, ne se confient pas, craignant que leurs témoignages puissent être réutilisés, retournés et instrumentalisés, contre eux. Ce silence (blackout) lui-même entretenant encore plus les préjugés sur les transsexuels.</a:t>
            </a:r>
          </a:p>
          <a:p>
            <a:pPr algn="just"/>
            <a:endParaRPr lang="fr-FR" dirty="0">
              <a:solidFill>
                <a:srgbClr val="7030A0"/>
              </a:solidFill>
            </a:endParaRPr>
          </a:p>
          <a:p>
            <a:pPr algn="just"/>
            <a:r>
              <a:rPr lang="fr-FR" dirty="0">
                <a:solidFill>
                  <a:srgbClr val="7030A0"/>
                </a:solidFill>
              </a:rPr>
              <a:t>Donc, difficile de recueillir des témoignages, qui puissent être diffusées librement avec le consentement de leurs auteurs.</a:t>
            </a:r>
          </a:p>
          <a:p>
            <a:pPr algn="just"/>
            <a:endParaRPr lang="fr-FR" dirty="0">
              <a:solidFill>
                <a:srgbClr val="7030A0"/>
              </a:solidFill>
            </a:endParaRPr>
          </a:p>
          <a:p>
            <a:pPr algn="just"/>
            <a:r>
              <a:rPr lang="fr-FR" dirty="0">
                <a:solidFill>
                  <a:srgbClr val="7030A0"/>
                </a:solidFill>
              </a:rPr>
              <a:t>Contrairement à certains préjugés, les transsexuels ont une sexualité, ont des relations sexuels y compris après l’opération.</a:t>
            </a:r>
          </a:p>
          <a:p>
            <a:pPr algn="just"/>
            <a:endParaRPr lang="fr-FR" dirty="0">
              <a:solidFill>
                <a:srgbClr val="7030A0"/>
              </a:solidFill>
            </a:endParaRPr>
          </a:p>
          <a:p>
            <a:pPr marL="285750" indent="-285750" algn="just">
              <a:buFont typeface="Arial" panose="020B0604020202020204" pitchFamily="34" charset="0"/>
              <a:buChar char="•"/>
            </a:pPr>
            <a:r>
              <a:rPr lang="fr-FR" dirty="0">
                <a:solidFill>
                  <a:srgbClr val="7030A0"/>
                </a:solidFill>
              </a:rPr>
              <a:t>Témoignage d’une transsexuel M2F : « </a:t>
            </a:r>
            <a:r>
              <a:rPr lang="fr-FR" i="1" dirty="0">
                <a:solidFill>
                  <a:srgbClr val="7030A0"/>
                </a:solidFill>
              </a:rPr>
              <a:t>Quand je suis amoureuse, je veux me faire toute petite face à celle que j’aime. J’ai envie qu’elle s’intéresse à moi, me flirte, qu’elle me conquière. Dès que mon désir est fort, j’ai terriblement envie d’avoir un vagin et d’être pénétrée par cette que j’aime</a:t>
            </a:r>
            <a:r>
              <a:rPr lang="fr-FR" dirty="0">
                <a:solidFill>
                  <a:srgbClr val="7030A0"/>
                </a:solidFill>
              </a:rPr>
              <a:t> ». Source : Ben.</a:t>
            </a:r>
          </a:p>
          <a:p>
            <a:pPr marL="285750" indent="-285750" algn="just">
              <a:buFont typeface="Arial" panose="020B0604020202020204" pitchFamily="34" charset="0"/>
              <a:buChar char="•"/>
            </a:pPr>
            <a:r>
              <a:rPr lang="fr-FR" dirty="0">
                <a:solidFill>
                  <a:srgbClr val="7030A0"/>
                </a:solidFill>
              </a:rPr>
              <a:t>Témoignage d’une transsexuel F2M : «</a:t>
            </a:r>
            <a:r>
              <a:rPr lang="fr-FR" i="1" dirty="0">
                <a:solidFill>
                  <a:srgbClr val="7030A0"/>
                </a:solidFill>
              </a:rPr>
              <a:t>Quand je suis amoureuse, j’ai envie de conquérir l’objet de mes pensées. J’ai envie d’avoir un pénis et de pénétrer la femme que j’aime. A défaut, j’ai envie de la pénétrer avec mes doigts ou un </a:t>
            </a:r>
            <a:r>
              <a:rPr lang="fr-FR" i="1" dirty="0" err="1">
                <a:solidFill>
                  <a:srgbClr val="7030A0"/>
                </a:solidFill>
              </a:rPr>
              <a:t>god</a:t>
            </a:r>
            <a:r>
              <a:rPr lang="fr-FR" dirty="0">
                <a:solidFill>
                  <a:srgbClr val="7030A0"/>
                </a:solidFill>
              </a:rPr>
              <a:t> ». Source : </a:t>
            </a:r>
            <a:r>
              <a:rPr lang="fr-FR" dirty="0" err="1">
                <a:solidFill>
                  <a:srgbClr val="7030A0"/>
                </a:solidFill>
              </a:rPr>
              <a:t>Simina</a:t>
            </a:r>
            <a:r>
              <a:rPr lang="fr-FR" dirty="0">
                <a:solidFill>
                  <a:srgbClr val="7030A0"/>
                </a:solidFill>
              </a:rPr>
              <a:t>.</a:t>
            </a:r>
          </a:p>
          <a:p>
            <a:pPr marL="285750" indent="-285750">
              <a:buFont typeface="Arial" panose="020B0604020202020204" pitchFamily="34" charset="0"/>
              <a:buChar char="•"/>
            </a:pPr>
            <a:r>
              <a:rPr lang="fr-FR" dirty="0">
                <a:solidFill>
                  <a:srgbClr val="7030A0"/>
                </a:solidFill>
              </a:rPr>
              <a:t>« </a:t>
            </a:r>
            <a:r>
              <a:rPr lang="fr-FR" i="1" dirty="0">
                <a:solidFill>
                  <a:srgbClr val="7030A0"/>
                </a:solidFill>
              </a:rPr>
              <a:t>La France pays des droits de l'Homme*</a:t>
            </a:r>
            <a:br>
              <a:rPr lang="fr-FR" i="1" dirty="0">
                <a:solidFill>
                  <a:srgbClr val="7030A0"/>
                </a:solidFill>
              </a:rPr>
            </a:br>
            <a:r>
              <a:rPr lang="fr-FR" i="1" dirty="0">
                <a:solidFill>
                  <a:srgbClr val="7030A0"/>
                </a:solidFill>
              </a:rPr>
              <a:t>*sauf si vous êtes une femme, </a:t>
            </a:r>
            <a:r>
              <a:rPr lang="fr-FR" i="1" dirty="0" err="1">
                <a:solidFill>
                  <a:srgbClr val="7030A0"/>
                </a:solidFill>
              </a:rPr>
              <a:t>trans</a:t>
            </a:r>
            <a:r>
              <a:rPr lang="fr-FR" i="1" dirty="0">
                <a:solidFill>
                  <a:srgbClr val="7030A0"/>
                </a:solidFill>
              </a:rPr>
              <a:t>*, homo, et toute autre exception...</a:t>
            </a:r>
            <a:r>
              <a:rPr lang="fr-FR" dirty="0">
                <a:solidFill>
                  <a:srgbClr val="7030A0"/>
                </a:solidFill>
              </a:rPr>
              <a:t> ».</a:t>
            </a:r>
            <a:r>
              <a:rPr lang="fr-FR" sz="1200" dirty="0">
                <a:solidFill>
                  <a:srgbClr val="7030A0"/>
                </a:solidFill>
              </a:rPr>
              <a:t> Source : ibid.</a:t>
            </a:r>
            <a:endParaRPr lang="fr-FR" dirty="0">
              <a:solidFill>
                <a:srgbClr val="7030A0"/>
              </a:solidFill>
            </a:endParaRP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Tes </a:t>
            </a:r>
            <a:r>
              <a:rPr lang="fr-FR" b="1" i="1" u="sng" dirty="0">
                <a:solidFill>
                  <a:srgbClr val="7030A0"/>
                </a:solidFill>
              </a:rPr>
              <a:t>copains</a:t>
            </a:r>
            <a:r>
              <a:rPr lang="fr-FR" i="1" dirty="0">
                <a:solidFill>
                  <a:srgbClr val="7030A0"/>
                </a:solidFill>
              </a:rPr>
              <a:t> </a:t>
            </a:r>
            <a:r>
              <a:rPr lang="fr-FR" i="1" dirty="0" err="1">
                <a:solidFill>
                  <a:srgbClr val="7030A0"/>
                </a:solidFill>
              </a:rPr>
              <a:t>trans</a:t>
            </a:r>
            <a:r>
              <a:rPr lang="fr-FR" i="1" dirty="0">
                <a:solidFill>
                  <a:srgbClr val="7030A0"/>
                </a:solidFill>
              </a:rPr>
              <a:t>"… quel [femme] irrespectueuse</a:t>
            </a:r>
            <a:r>
              <a:rPr lang="fr-FR" dirty="0">
                <a:solidFill>
                  <a:srgbClr val="7030A0"/>
                </a:solidFill>
              </a:rPr>
              <a:t> », réaction d’une femme </a:t>
            </a:r>
            <a:r>
              <a:rPr lang="fr-FR" dirty="0" err="1">
                <a:solidFill>
                  <a:srgbClr val="7030A0"/>
                </a:solidFill>
              </a:rPr>
              <a:t>trans</a:t>
            </a:r>
            <a:r>
              <a:rPr lang="fr-FR" dirty="0">
                <a:solidFill>
                  <a:srgbClr val="7030A0"/>
                </a:solidFill>
              </a:rPr>
              <a:t> M2F, au sujet d’une femme qui désigne 2 femmes M2F, comme les « copains » de l’auteur, en employant le genre masculin pour désigner ces 2 personnes.</a:t>
            </a:r>
          </a:p>
          <a:p>
            <a:pPr marL="285750" indent="-285750" algn="just">
              <a:buFont typeface="Arial" panose="020B0604020202020204" pitchFamily="34" charset="0"/>
              <a:buChar char="•"/>
            </a:pPr>
            <a:r>
              <a:rPr lang="fr-FR" dirty="0">
                <a:solidFill>
                  <a:srgbClr val="7030A0"/>
                </a:solidFill>
              </a:rPr>
              <a:t>« [...] </a:t>
            </a:r>
            <a:r>
              <a:rPr lang="fr-FR" i="1" dirty="0">
                <a:solidFill>
                  <a:srgbClr val="7030A0"/>
                </a:solidFill>
              </a:rPr>
              <a:t>dans le travestissement les organes génitaux sont sources de plaisir, alors que dans le cas de la transsexualité ils sont sources de dégout </a:t>
            </a:r>
            <a:r>
              <a:rPr lang="fr-FR" dirty="0">
                <a:solidFill>
                  <a:srgbClr val="7030A0"/>
                </a:solidFill>
              </a:rPr>
              <a:t>»</a:t>
            </a:r>
            <a:r>
              <a:rPr lang="fr-FR" sz="1200" dirty="0">
                <a:solidFill>
                  <a:srgbClr val="7030A0"/>
                </a:solidFill>
              </a:rPr>
              <a:t>. Source : </a:t>
            </a:r>
            <a:r>
              <a:rPr lang="en-US" sz="1200" dirty="0">
                <a:solidFill>
                  <a:srgbClr val="7030A0"/>
                </a:solidFill>
              </a:rPr>
              <a:t>STRYKER Susan, WHITTLE Stephen, The Transgender Studies Reader, N.Y., Routledge, 2006, p. 46.</a:t>
            </a:r>
            <a:endParaRPr lang="fr-FR" dirty="0">
              <a:solidFill>
                <a:srgbClr val="7030A0"/>
              </a:solidFill>
            </a:endParaRPr>
          </a:p>
        </p:txBody>
      </p:sp>
    </p:spTree>
    <p:extLst>
      <p:ext uri="{BB962C8B-B14F-4D97-AF65-F5344CB8AC3E}">
        <p14:creationId xmlns:p14="http://schemas.microsoft.com/office/powerpoint/2010/main" val="1049237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510681" y="148525"/>
            <a:ext cx="4733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25</a:t>
            </a:fld>
            <a:endParaRPr lang="en-US" dirty="0"/>
          </a:p>
        </p:txBody>
      </p:sp>
      <p:sp>
        <p:nvSpPr>
          <p:cNvPr id="4" name="ZoneTexte 3"/>
          <p:cNvSpPr txBox="1"/>
          <p:nvPr/>
        </p:nvSpPr>
        <p:spPr>
          <a:xfrm>
            <a:off x="4362226" y="0"/>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193638" y="369333"/>
            <a:ext cx="4787153" cy="369332"/>
          </a:xfrm>
          <a:prstGeom prst="rect">
            <a:avLst/>
          </a:prstGeom>
          <a:noFill/>
        </p:spPr>
        <p:txBody>
          <a:bodyPr wrap="square" rtlCol="0">
            <a:spAutoFit/>
          </a:bodyPr>
          <a:lstStyle/>
          <a:p>
            <a:r>
              <a:rPr lang="fr-FR" b="1" dirty="0">
                <a:solidFill>
                  <a:srgbClr val="7030A0"/>
                </a:solidFill>
              </a:rPr>
              <a:t>9. Témoignages et ressentis de transsexuels</a:t>
            </a:r>
          </a:p>
        </p:txBody>
      </p:sp>
      <p:sp>
        <p:nvSpPr>
          <p:cNvPr id="6" name="ZoneTexte 5"/>
          <p:cNvSpPr txBox="1"/>
          <p:nvPr/>
        </p:nvSpPr>
        <p:spPr>
          <a:xfrm>
            <a:off x="193637" y="819293"/>
            <a:ext cx="11790381" cy="5355312"/>
          </a:xfrm>
          <a:prstGeom prst="rect">
            <a:avLst/>
          </a:prstGeom>
          <a:noFill/>
        </p:spPr>
        <p:txBody>
          <a:bodyPr wrap="square" rtlCol="0">
            <a:spAutoFit/>
          </a:bodyPr>
          <a:lstStyle/>
          <a:p>
            <a:pPr algn="just"/>
            <a:r>
              <a:rPr lang="fr-FR" u="sng" dirty="0">
                <a:solidFill>
                  <a:srgbClr val="7030A0"/>
                </a:solidFill>
              </a:rPr>
              <a:t>Témoignage de Chloé du 10 avril 2012 </a:t>
            </a:r>
            <a:r>
              <a:rPr lang="fr-FR" dirty="0">
                <a:solidFill>
                  <a:srgbClr val="7030A0"/>
                </a:solidFill>
              </a:rPr>
              <a:t>: </a:t>
            </a:r>
          </a:p>
          <a:p>
            <a:pPr algn="just"/>
            <a:r>
              <a:rPr lang="fr-FR" dirty="0">
                <a:solidFill>
                  <a:srgbClr val="7030A0"/>
                </a:solidFill>
              </a:rPr>
              <a:t>« </a:t>
            </a:r>
            <a:r>
              <a:rPr lang="fr-FR" i="1" dirty="0">
                <a:solidFill>
                  <a:srgbClr val="7030A0"/>
                </a:solidFill>
              </a:rPr>
              <a:t>[…]</a:t>
            </a:r>
            <a:r>
              <a:rPr lang="fr-FR" dirty="0">
                <a:solidFill>
                  <a:srgbClr val="7030A0"/>
                </a:solidFill>
              </a:rPr>
              <a:t> </a:t>
            </a:r>
            <a:r>
              <a:rPr lang="fr-FR" i="1" dirty="0">
                <a:solidFill>
                  <a:srgbClr val="7030A0"/>
                </a:solidFill>
              </a:rPr>
              <a:t>il y a plein de mauvaises raisons d'entamer ces démarches [de changement de sexe]. Je citerais le fétichisme, le fantasme sexuel, l'envie de tout recommencer à zéro, la démarche esthétique. Il y en a à mon sens une seule qui soit bonne : la dysphorie de genre.[…] J'ai essayé inconsciemment de transcender [mon corps] pour m'échapper de mon corps et entrer dans mon esprit. […] Mais ce mal-être était toujours présent [à 12 ou 13 ans …] je suis une vraie </a:t>
            </a:r>
            <a:r>
              <a:rPr lang="fr-FR" i="1" dirty="0" err="1">
                <a:solidFill>
                  <a:srgbClr val="7030A0"/>
                </a:solidFill>
              </a:rPr>
              <a:t>trans</a:t>
            </a:r>
            <a:r>
              <a:rPr lang="fr-FR" i="1" dirty="0">
                <a:solidFill>
                  <a:srgbClr val="7030A0"/>
                </a:solidFill>
              </a:rPr>
              <a:t> et pas autre chose, </a:t>
            </a:r>
            <a:r>
              <a:rPr lang="fr-FR" b="1" i="1" dirty="0">
                <a:solidFill>
                  <a:srgbClr val="7030A0"/>
                </a:solidFill>
              </a:rPr>
              <a:t>je me suis jamais "déguisée en fille" pour le trip ou le fun ou le sexe, j'ai jamais supporté l'idée de pénétrer quelqu'un</a:t>
            </a:r>
            <a:r>
              <a:rPr lang="fr-FR" i="1" dirty="0">
                <a:solidFill>
                  <a:srgbClr val="7030A0"/>
                </a:solidFill>
              </a:rPr>
              <a:t> … […]</a:t>
            </a:r>
          </a:p>
          <a:p>
            <a:pPr algn="just"/>
            <a:r>
              <a:rPr lang="fr-FR" i="1" dirty="0">
                <a:solidFill>
                  <a:srgbClr val="7030A0"/>
                </a:solidFill>
              </a:rPr>
              <a:t>je suis en faveur d'un suivi médical réel [pour le changement de sexe], qui ne place pas le médecin en position d'imperator, mais plutôt de conseiller et de guide. Le médecin doit être au service de la personne humaine et non pas maître de la vie de cette dernière. Il se doit de protéger les personnes en situation de faiblesse ou d'incapacité mentale, qui feraient n'importe quoi à cause d'une impulsion fantasmatique issue d'un trauma ou que sais-je. "Changer de sexe" [… est] une nécessité pour les personnes inversées [pas pour les autres. Elle n’est pas une « solution thérapeutique » pour les personnes qui auraient des problèmes psychologiques] » </a:t>
            </a:r>
          </a:p>
          <a:p>
            <a:pPr algn="just"/>
            <a:r>
              <a:rPr lang="fr-FR" dirty="0">
                <a:solidFill>
                  <a:srgbClr val="7030A0"/>
                </a:solidFill>
              </a:rPr>
              <a:t>Commentaires de l’auteur sur son témoignage, 4 ans après, le 10 avril 2016 : </a:t>
            </a:r>
          </a:p>
          <a:p>
            <a:pPr algn="just"/>
            <a:r>
              <a:rPr lang="fr-FR" dirty="0">
                <a:solidFill>
                  <a:srgbClr val="7030A0"/>
                </a:solidFill>
              </a:rPr>
              <a:t>« </a:t>
            </a:r>
            <a:r>
              <a:rPr lang="fr-FR" i="1" dirty="0">
                <a:solidFill>
                  <a:srgbClr val="7030A0"/>
                </a:solidFill>
              </a:rPr>
              <a:t>Je remets pas mal de trucs en question dans ma lecture des faits de l'époque. [J’étais dans ma phase binaire. Je crois que c'est à cause de ma dépression de l'époque. Maintenant que je suis mieux posée et moins dans le jugement]. Il y a une seule raison pour transiter, elle n'est ni bonne ni mauvaise : se sentir mieux dans sa vie, entrer dans sa zone de confort et la suivre. Il ne s'agit pas que de genre […] On change et c'est heureux. On change parfois profondément, en remettant beaucoup de choses en question, et c'est une bonne façon de faire. </a:t>
            </a:r>
            <a:r>
              <a:rPr lang="en-US" i="1" dirty="0">
                <a:solidFill>
                  <a:srgbClr val="7030A0"/>
                </a:solidFill>
              </a:rPr>
              <a:t>"The past is in the past". </a:t>
            </a:r>
            <a:r>
              <a:rPr lang="fr-FR" i="1" dirty="0">
                <a:solidFill>
                  <a:srgbClr val="7030A0"/>
                </a:solidFill>
              </a:rPr>
              <a:t>Il en reste des souvenirs, des amis, des blessures, plein de traces. </a:t>
            </a:r>
            <a:r>
              <a:rPr lang="fr-FR" dirty="0">
                <a:solidFill>
                  <a:srgbClr val="7030A0"/>
                </a:solidFill>
              </a:rPr>
              <a:t>». </a:t>
            </a:r>
            <a:r>
              <a:rPr lang="fr-FR" sz="1200" dirty="0">
                <a:solidFill>
                  <a:srgbClr val="7030A0"/>
                </a:solidFill>
              </a:rPr>
              <a:t>Source : </a:t>
            </a:r>
            <a:r>
              <a:rPr lang="fr-FR" sz="1200" dirty="0">
                <a:solidFill>
                  <a:srgbClr val="7030A0"/>
                </a:solidFill>
                <a:hlinkClick r:id="rId2"/>
              </a:rPr>
              <a:t>https://www.facebook.com/chloetigrerouge?fref=ts</a:t>
            </a:r>
            <a:r>
              <a:rPr lang="fr-FR" sz="1200" dirty="0">
                <a:solidFill>
                  <a:srgbClr val="7030A0"/>
                </a:solidFill>
              </a:rPr>
              <a:t> </a:t>
            </a:r>
            <a:endParaRPr lang="fr-FR" dirty="0">
              <a:solidFill>
                <a:srgbClr val="7030A0"/>
              </a:solidFill>
            </a:endParaRPr>
          </a:p>
        </p:txBody>
      </p:sp>
    </p:spTree>
    <p:extLst>
      <p:ext uri="{BB962C8B-B14F-4D97-AF65-F5344CB8AC3E}">
        <p14:creationId xmlns:p14="http://schemas.microsoft.com/office/powerpoint/2010/main" val="1025898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26</a:t>
            </a:fld>
            <a:endParaRPr lang="en-US"/>
          </a:p>
        </p:txBody>
      </p:sp>
      <p:sp>
        <p:nvSpPr>
          <p:cNvPr id="3" name="ZoneTexte 2"/>
          <p:cNvSpPr txBox="1"/>
          <p:nvPr/>
        </p:nvSpPr>
        <p:spPr>
          <a:xfrm>
            <a:off x="4362226" y="0"/>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ZoneTexte 3"/>
          <p:cNvSpPr txBox="1"/>
          <p:nvPr/>
        </p:nvSpPr>
        <p:spPr>
          <a:xfrm>
            <a:off x="193638" y="369333"/>
            <a:ext cx="4787153" cy="369332"/>
          </a:xfrm>
          <a:prstGeom prst="rect">
            <a:avLst/>
          </a:prstGeom>
          <a:noFill/>
        </p:spPr>
        <p:txBody>
          <a:bodyPr wrap="square" rtlCol="0">
            <a:spAutoFit/>
          </a:bodyPr>
          <a:lstStyle/>
          <a:p>
            <a:r>
              <a:rPr lang="fr-FR" b="1" dirty="0">
                <a:solidFill>
                  <a:srgbClr val="7030A0"/>
                </a:solidFill>
              </a:rPr>
              <a:t>9. Témoignages et ressentis de transsexuels</a:t>
            </a:r>
          </a:p>
        </p:txBody>
      </p:sp>
      <p:sp>
        <p:nvSpPr>
          <p:cNvPr id="5" name="Rectangle 4"/>
          <p:cNvSpPr/>
          <p:nvPr/>
        </p:nvSpPr>
        <p:spPr>
          <a:xfrm>
            <a:off x="193638" y="738666"/>
            <a:ext cx="3563155" cy="369332"/>
          </a:xfrm>
          <a:prstGeom prst="rect">
            <a:avLst/>
          </a:prstGeom>
        </p:spPr>
        <p:txBody>
          <a:bodyPr wrap="none">
            <a:spAutoFit/>
          </a:bodyPr>
          <a:lstStyle/>
          <a:p>
            <a:pPr algn="just"/>
            <a:r>
              <a:rPr lang="fr-FR" u="sng" dirty="0">
                <a:solidFill>
                  <a:srgbClr val="7030A0"/>
                </a:solidFill>
              </a:rPr>
              <a:t>Témoignage de B. du 10 avril 2016 </a:t>
            </a:r>
            <a:r>
              <a:rPr lang="fr-FR" dirty="0">
                <a:solidFill>
                  <a:srgbClr val="7030A0"/>
                </a:solidFill>
              </a:rPr>
              <a:t>: </a:t>
            </a:r>
          </a:p>
        </p:txBody>
      </p:sp>
    </p:spTree>
    <p:extLst>
      <p:ext uri="{BB962C8B-B14F-4D97-AF65-F5344CB8AC3E}">
        <p14:creationId xmlns:p14="http://schemas.microsoft.com/office/powerpoint/2010/main" val="2718893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27</a:t>
            </a:fld>
            <a:endParaRPr lang="en-US"/>
          </a:p>
        </p:txBody>
      </p:sp>
      <p:sp>
        <p:nvSpPr>
          <p:cNvPr id="3" name="ZoneTexte 2"/>
          <p:cNvSpPr txBox="1"/>
          <p:nvPr/>
        </p:nvSpPr>
        <p:spPr>
          <a:xfrm>
            <a:off x="8224442" y="124742"/>
            <a:ext cx="3834881" cy="6463308"/>
          </a:xfrm>
          <a:prstGeom prst="rect">
            <a:avLst/>
          </a:prstGeom>
          <a:noFill/>
          <a:ln w="19050">
            <a:solidFill>
              <a:srgbClr val="7030A0"/>
            </a:solidFill>
          </a:ln>
        </p:spPr>
        <p:txBody>
          <a:bodyPr wrap="square" rtlCol="0">
            <a:spAutoFit/>
          </a:bodyPr>
          <a:lstStyle/>
          <a:p>
            <a:pPr algn="just"/>
            <a:r>
              <a:rPr lang="fr-FR" dirty="0">
                <a:solidFill>
                  <a:srgbClr val="7030A0"/>
                </a:solidFill>
              </a:rPr>
              <a:t>« </a:t>
            </a:r>
            <a:r>
              <a:rPr lang="fr-FR" i="1" dirty="0">
                <a:solidFill>
                  <a:srgbClr val="7030A0"/>
                </a:solidFill>
              </a:rPr>
              <a:t>On s'est toutes demandé un jour quel effet ça ferait d'être un garçon. Certaines ont une idée très précise de la "chose". [...] :</a:t>
            </a:r>
          </a:p>
          <a:p>
            <a:pPr algn="just"/>
            <a:r>
              <a:rPr lang="fr-FR" i="1" dirty="0">
                <a:solidFill>
                  <a:srgbClr val="7030A0"/>
                </a:solidFill>
              </a:rPr>
              <a:t>« Je ferais pipi debout, n'importe où, comme les hommes. [...] Je me ferais circoncire, juste pour voir comment ça fait. [...] Je l'accepterais à condition de le choisir. Surtout, je veux qu'il soit gros ! [...] Je harcèlerais sexuellement ma femme de ménage</a:t>
            </a:r>
            <a:r>
              <a:rPr lang="fr-FR" dirty="0">
                <a:solidFill>
                  <a:srgbClr val="7030A0"/>
                </a:solidFill>
              </a:rPr>
              <a:t>. ». </a:t>
            </a:r>
          </a:p>
          <a:p>
            <a:pPr algn="just"/>
            <a:r>
              <a:rPr lang="fr-FR" dirty="0">
                <a:solidFill>
                  <a:srgbClr val="7030A0"/>
                </a:solidFill>
              </a:rPr>
              <a:t>INÈS DE LA FRESSANGE</a:t>
            </a:r>
          </a:p>
          <a:p>
            <a:pPr algn="just"/>
            <a:r>
              <a:rPr lang="fr-FR" dirty="0">
                <a:solidFill>
                  <a:srgbClr val="7030A0"/>
                </a:solidFill>
              </a:rPr>
              <a:t>« </a:t>
            </a:r>
            <a:r>
              <a:rPr lang="fr-FR" i="1" dirty="0">
                <a:solidFill>
                  <a:srgbClr val="7030A0"/>
                </a:solidFill>
              </a:rPr>
              <a:t>Mais j'en ai un ! Vous n'avez pas</a:t>
            </a:r>
          </a:p>
          <a:p>
            <a:pPr algn="just"/>
            <a:r>
              <a:rPr lang="fr-FR" i="1" dirty="0">
                <a:solidFill>
                  <a:srgbClr val="7030A0"/>
                </a:solidFill>
              </a:rPr>
              <a:t>remarqué ? Je suis un travelo ! </a:t>
            </a:r>
            <a:r>
              <a:rPr lang="fr-FR" dirty="0">
                <a:solidFill>
                  <a:srgbClr val="7030A0"/>
                </a:solidFill>
              </a:rPr>
              <a:t>»</a:t>
            </a:r>
          </a:p>
          <a:p>
            <a:pPr algn="just"/>
            <a:r>
              <a:rPr lang="fr-FR" dirty="0">
                <a:solidFill>
                  <a:srgbClr val="7030A0"/>
                </a:solidFill>
              </a:rPr>
              <a:t>CLAUDIE PIERLOT</a:t>
            </a:r>
          </a:p>
          <a:p>
            <a:pPr algn="just"/>
            <a:r>
              <a:rPr lang="fr-FR" dirty="0">
                <a:solidFill>
                  <a:srgbClr val="7030A0"/>
                </a:solidFill>
              </a:rPr>
              <a:t>« </a:t>
            </a:r>
            <a:r>
              <a:rPr lang="fr-FR" i="1" dirty="0">
                <a:solidFill>
                  <a:srgbClr val="7030A0"/>
                </a:solidFill>
              </a:rPr>
              <a:t>Une dépression</a:t>
            </a:r>
            <a:r>
              <a:rPr lang="fr-FR" dirty="0">
                <a:solidFill>
                  <a:srgbClr val="7030A0"/>
                </a:solidFill>
              </a:rPr>
              <a:t> ».</a:t>
            </a:r>
          </a:p>
          <a:p>
            <a:pPr algn="just"/>
            <a:r>
              <a:rPr lang="fr-FR" dirty="0">
                <a:solidFill>
                  <a:srgbClr val="7030A0"/>
                </a:solidFill>
              </a:rPr>
              <a:t>JANINE BOISSARD</a:t>
            </a:r>
          </a:p>
          <a:p>
            <a:pPr algn="just"/>
            <a:r>
              <a:rPr lang="fr-FR" dirty="0">
                <a:solidFill>
                  <a:srgbClr val="7030A0"/>
                </a:solidFill>
              </a:rPr>
              <a:t>« </a:t>
            </a:r>
            <a:r>
              <a:rPr lang="fr-FR" i="1" dirty="0">
                <a:solidFill>
                  <a:srgbClr val="7030A0"/>
                </a:solidFill>
              </a:rPr>
              <a:t>J'attendrais que ça passe !</a:t>
            </a:r>
            <a:r>
              <a:rPr lang="fr-FR" dirty="0">
                <a:solidFill>
                  <a:srgbClr val="7030A0"/>
                </a:solidFill>
              </a:rPr>
              <a:t> »</a:t>
            </a:r>
          </a:p>
          <a:p>
            <a:pPr algn="just"/>
            <a:r>
              <a:rPr lang="fr-FR" dirty="0">
                <a:solidFill>
                  <a:srgbClr val="7030A0"/>
                </a:solidFill>
              </a:rPr>
              <a:t>KATHERINE PANCOL</a:t>
            </a:r>
          </a:p>
          <a:p>
            <a:pPr algn="just"/>
            <a:r>
              <a:rPr lang="fr-FR" i="1" dirty="0">
                <a:solidFill>
                  <a:srgbClr val="7030A0"/>
                </a:solidFill>
              </a:rPr>
              <a:t>Je me ferais tout de suite opérer pour ne plus en avoir !</a:t>
            </a:r>
            <a:r>
              <a:rPr lang="fr-FR" dirty="0">
                <a:solidFill>
                  <a:srgbClr val="7030A0"/>
                </a:solidFill>
              </a:rPr>
              <a:t> » (</a:t>
            </a:r>
            <a:r>
              <a:rPr lang="fr-FR" dirty="0" err="1">
                <a:solidFill>
                  <a:srgbClr val="7030A0"/>
                </a:solidFill>
              </a:rPr>
              <a:t>Mag</a:t>
            </a:r>
            <a:r>
              <a:rPr lang="fr-FR" dirty="0">
                <a:solidFill>
                  <a:srgbClr val="7030A0"/>
                </a:solidFill>
              </a:rPr>
              <a:t>. Elle)</a:t>
            </a:r>
          </a:p>
          <a:p>
            <a:pPr algn="just"/>
            <a:r>
              <a:rPr lang="fr-FR" dirty="0">
                <a:solidFill>
                  <a:srgbClr val="7030A0"/>
                </a:solidFill>
              </a:rPr>
              <a:t>Gilles d'Ambra, Magazine Elle, n°2577, 22 mai 1995.</a:t>
            </a:r>
          </a:p>
        </p:txBody>
      </p:sp>
      <p:sp>
        <p:nvSpPr>
          <p:cNvPr id="4" name="ZoneTexte 3"/>
          <p:cNvSpPr txBox="1"/>
          <p:nvPr/>
        </p:nvSpPr>
        <p:spPr>
          <a:xfrm>
            <a:off x="4235336" y="124742"/>
            <a:ext cx="3872753"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r>
              <a:rPr lang="fr-FR" b="1" dirty="0">
                <a:solidFill>
                  <a:srgbClr val="7030A0"/>
                </a:solidFill>
              </a:rPr>
              <a:t> ?</a:t>
            </a:r>
            <a:endParaRPr lang="en-US" b="1" dirty="0">
              <a:solidFill>
                <a:srgbClr val="7030A0"/>
              </a:solidFill>
            </a:endParaRPr>
          </a:p>
        </p:txBody>
      </p:sp>
      <p:sp>
        <p:nvSpPr>
          <p:cNvPr id="5" name="Rectangle 4"/>
          <p:cNvSpPr/>
          <p:nvPr/>
        </p:nvSpPr>
        <p:spPr>
          <a:xfrm>
            <a:off x="168306" y="494074"/>
            <a:ext cx="5363391" cy="369332"/>
          </a:xfrm>
          <a:prstGeom prst="rect">
            <a:avLst/>
          </a:prstGeom>
        </p:spPr>
        <p:txBody>
          <a:bodyPr wrap="none">
            <a:spAutoFit/>
          </a:bodyPr>
          <a:lstStyle/>
          <a:p>
            <a:pPr>
              <a:spcBef>
                <a:spcPct val="0"/>
              </a:spcBef>
            </a:pPr>
            <a:r>
              <a:rPr lang="fr-FR" altLang="fr-FR" dirty="0">
                <a:solidFill>
                  <a:srgbClr val="7030A0"/>
                </a:solidFill>
              </a:rPr>
              <a:t>9bis. </a:t>
            </a:r>
            <a:r>
              <a:rPr lang="fr-FR" altLang="fr-FR" b="1" dirty="0">
                <a:solidFill>
                  <a:srgbClr val="7030A0"/>
                </a:solidFill>
              </a:rPr>
              <a:t>Décrire le ressenti de se sentir femme ou homme</a:t>
            </a:r>
          </a:p>
        </p:txBody>
      </p:sp>
      <p:sp>
        <p:nvSpPr>
          <p:cNvPr id="6" name="ZoneTexte 5"/>
          <p:cNvSpPr txBox="1"/>
          <p:nvPr/>
        </p:nvSpPr>
        <p:spPr>
          <a:xfrm>
            <a:off x="168306" y="957432"/>
            <a:ext cx="7939783" cy="1477328"/>
          </a:xfrm>
          <a:prstGeom prst="rect">
            <a:avLst/>
          </a:prstGeom>
          <a:noFill/>
        </p:spPr>
        <p:txBody>
          <a:bodyPr wrap="square" rtlCol="0">
            <a:spAutoFit/>
          </a:bodyPr>
          <a:lstStyle/>
          <a:p>
            <a:pPr algn="just"/>
            <a:r>
              <a:rPr lang="fr-FR" dirty="0">
                <a:solidFill>
                  <a:srgbClr val="7030A0"/>
                </a:solidFill>
              </a:rPr>
              <a:t>Déclaration d’une M2F « </a:t>
            </a:r>
            <a:r>
              <a:rPr lang="fr-FR" i="1" dirty="0">
                <a:solidFill>
                  <a:srgbClr val="7030A0"/>
                </a:solidFill>
              </a:rPr>
              <a:t>Mon genre a toujours été le même et qu'il rien de particulier (c'est simplement « femme », au </a:t>
            </a:r>
            <a:r>
              <a:rPr lang="fr-FR" i="1" dirty="0" err="1">
                <a:solidFill>
                  <a:srgbClr val="7030A0"/>
                </a:solidFill>
              </a:rPr>
              <a:t>seņs</a:t>
            </a:r>
            <a:r>
              <a:rPr lang="fr-FR" i="1" dirty="0">
                <a:solidFill>
                  <a:srgbClr val="7030A0"/>
                </a:solidFill>
              </a:rPr>
              <a:t> binaire) […] Comment devons- nous être emballé et étiqueté par la société / les professionnels de la santé / et notre propre «communauté» ?!</a:t>
            </a:r>
            <a:r>
              <a:rPr lang="fr-FR" dirty="0">
                <a:solidFill>
                  <a:srgbClr val="7030A0"/>
                </a:solidFill>
              </a:rPr>
              <a:t> ».</a:t>
            </a:r>
            <a:r>
              <a:rPr lang="fr-FR" sz="1200" dirty="0">
                <a:solidFill>
                  <a:srgbClr val="7030A0"/>
                </a:solidFill>
              </a:rPr>
              <a:t> Source : commentaire trouvé dans un groupe Facebook consacré à la transsexualité « </a:t>
            </a:r>
            <a:r>
              <a:rPr lang="fr-FR" dirty="0"/>
              <a:t> </a:t>
            </a:r>
            <a:r>
              <a:rPr lang="fr-FR" sz="1200" i="1" dirty="0" err="1">
                <a:solidFill>
                  <a:srgbClr val="7030A0"/>
                </a:solidFill>
              </a:rPr>
              <a:t>Stéphie</a:t>
            </a:r>
            <a:r>
              <a:rPr lang="fr-FR" sz="1200" i="1" dirty="0">
                <a:solidFill>
                  <a:srgbClr val="7030A0"/>
                </a:solidFill>
              </a:rPr>
              <a:t> n’a jamais été un garçon</a:t>
            </a:r>
            <a:r>
              <a:rPr lang="fr-FR" sz="1200" dirty="0">
                <a:solidFill>
                  <a:srgbClr val="7030A0"/>
                </a:solidFill>
              </a:rPr>
              <a:t> ».</a:t>
            </a:r>
            <a:endParaRPr lang="fr-FR" dirty="0">
              <a:solidFill>
                <a:srgbClr val="7030A0"/>
              </a:solidFill>
            </a:endParaRPr>
          </a:p>
        </p:txBody>
      </p:sp>
      <p:sp>
        <p:nvSpPr>
          <p:cNvPr id="8" name="ZoneTexte 7"/>
          <p:cNvSpPr txBox="1"/>
          <p:nvPr/>
        </p:nvSpPr>
        <p:spPr>
          <a:xfrm>
            <a:off x="168306" y="2434760"/>
            <a:ext cx="7939783" cy="3416320"/>
          </a:xfrm>
          <a:prstGeom prst="rect">
            <a:avLst/>
          </a:prstGeom>
          <a:noFill/>
        </p:spPr>
        <p:txBody>
          <a:bodyPr wrap="square" rtlCol="0">
            <a:spAutoFit/>
          </a:bodyPr>
          <a:lstStyle/>
          <a:p>
            <a:pPr algn="just"/>
            <a:r>
              <a:rPr lang="fr-FR" dirty="0">
                <a:solidFill>
                  <a:srgbClr val="7030A0"/>
                </a:solidFill>
              </a:rPr>
              <a:t>« </a:t>
            </a:r>
            <a:r>
              <a:rPr lang="fr-FR" i="1" dirty="0">
                <a:solidFill>
                  <a:srgbClr val="7030A0"/>
                </a:solidFill>
              </a:rPr>
              <a:t>[en me promenant dans Paris, soudainement]</a:t>
            </a:r>
            <a:r>
              <a:rPr lang="fr-FR" dirty="0"/>
              <a:t> </a:t>
            </a:r>
            <a:r>
              <a:rPr lang="fr-FR" i="1" dirty="0">
                <a:solidFill>
                  <a:srgbClr val="7030A0"/>
                </a:solidFill>
              </a:rPr>
              <a:t>je me suis senti totalement femme, vraiment profondément, à un point incroyable (que je n’avais jamais ressenti jusqu’à maintenant). Je me suis senti hypersensible, vulnérable (plus « fragile »), plus humble, plus émotive, d’une grande douceur et délicatesse intérieures, très sage … Là je sentais qu’enfin, </a:t>
            </a:r>
            <a:r>
              <a:rPr lang="fr-FR" b="1" i="1" dirty="0">
                <a:solidFill>
                  <a:srgbClr val="7030A0"/>
                </a:solidFill>
              </a:rPr>
              <a:t>j’étais capable d’aimer, de ressentir des émotions</a:t>
            </a:r>
            <a:r>
              <a:rPr lang="fr-FR" i="1" dirty="0">
                <a:solidFill>
                  <a:srgbClr val="7030A0"/>
                </a:solidFill>
              </a:rPr>
              <a:t> … malgré le fait de me sentir plus « vulnérable », j’adorais ce sentiment d’être fragile, vulnérable (mais d’une grande sagesse et d’une grande paix intérieures) … C’était un sentiment délicieux (je dirais même « addictif »). Tous les engrenages mentaux semblaient s’emboiter d’un seul coup, dans ma tête (porter des bijoux, des boucles d’oreille, porter des parfums féminins, me maquiller … comme si tout avait été programmé dans ma tête). Je n’avais plus peur. Je voulais rester éternellement dans ce sentiment très humble, très doux, éternellement </a:t>
            </a:r>
            <a:r>
              <a:rPr lang="fr-FR" dirty="0">
                <a:solidFill>
                  <a:srgbClr val="7030A0"/>
                </a:solidFill>
              </a:rPr>
              <a:t>».</a:t>
            </a:r>
          </a:p>
        </p:txBody>
      </p:sp>
    </p:spTree>
    <p:extLst>
      <p:ext uri="{BB962C8B-B14F-4D97-AF65-F5344CB8AC3E}">
        <p14:creationId xmlns:p14="http://schemas.microsoft.com/office/powerpoint/2010/main" val="1423998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468906" y="14431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3" name="ZoneTexte 2"/>
          <p:cNvSpPr txBox="1"/>
          <p:nvPr/>
        </p:nvSpPr>
        <p:spPr>
          <a:xfrm>
            <a:off x="86062" y="960093"/>
            <a:ext cx="4141693" cy="369332"/>
          </a:xfrm>
          <a:prstGeom prst="rect">
            <a:avLst/>
          </a:prstGeom>
          <a:noFill/>
        </p:spPr>
        <p:txBody>
          <a:bodyPr wrap="square" rtlCol="0">
            <a:spAutoFit/>
          </a:bodyPr>
          <a:lstStyle/>
          <a:p>
            <a:r>
              <a:rPr lang="fr-FR" b="1" dirty="0">
                <a:solidFill>
                  <a:srgbClr val="7030A0"/>
                </a:solidFill>
              </a:rPr>
              <a:t>Dialogue entre « </a:t>
            </a:r>
            <a:r>
              <a:rPr lang="fr-FR" b="1" dirty="0" err="1">
                <a:solidFill>
                  <a:srgbClr val="7030A0"/>
                </a:solidFill>
              </a:rPr>
              <a:t>trans</a:t>
            </a:r>
            <a:r>
              <a:rPr lang="fr-FR" b="1" dirty="0">
                <a:solidFill>
                  <a:srgbClr val="7030A0"/>
                </a:solidFill>
              </a:rPr>
              <a:t>’ »</a:t>
            </a:r>
          </a:p>
        </p:txBody>
      </p:sp>
      <p:sp>
        <p:nvSpPr>
          <p:cNvPr id="4" name="ZoneTexte 3"/>
          <p:cNvSpPr txBox="1"/>
          <p:nvPr/>
        </p:nvSpPr>
        <p:spPr>
          <a:xfrm>
            <a:off x="86062" y="1406535"/>
            <a:ext cx="12016291" cy="5355312"/>
          </a:xfrm>
          <a:prstGeom prst="rect">
            <a:avLst/>
          </a:prstGeom>
          <a:noFill/>
        </p:spPr>
        <p:txBody>
          <a:bodyPr wrap="square" rtlCol="0">
            <a:spAutoFit/>
          </a:bodyPr>
          <a:lstStyle/>
          <a:p>
            <a:r>
              <a:rPr lang="fr-FR" b="1" dirty="0"/>
              <a:t>W. W</a:t>
            </a:r>
            <a:r>
              <a:rPr lang="fr-FR" dirty="0"/>
              <a:t> </a:t>
            </a:r>
            <a:r>
              <a:rPr lang="fr-FR" dirty="0">
                <a:solidFill>
                  <a:srgbClr val="7030A0"/>
                </a:solidFill>
              </a:rPr>
              <a:t>C'est oublier que le travestisme apparaît dans l' adolescence pour chacune d'entre nous. Rien n'est sexuel […].</a:t>
            </a:r>
          </a:p>
          <a:p>
            <a:r>
              <a:rPr lang="fr-FR" b="1" dirty="0"/>
              <a:t>G. M</a:t>
            </a:r>
            <a:r>
              <a:rPr lang="fr-FR" dirty="0"/>
              <a:t> </a:t>
            </a:r>
            <a:r>
              <a:rPr lang="fr-FR" dirty="0">
                <a:solidFill>
                  <a:srgbClr val="7030A0"/>
                </a:solidFill>
              </a:rPr>
              <a:t>carrément et je partage que c'est à l’adolescence que je me suis habillée en fille.</a:t>
            </a:r>
          </a:p>
          <a:p>
            <a:r>
              <a:rPr lang="fr-FR" b="1" dirty="0"/>
              <a:t>A. D</a:t>
            </a:r>
            <a:r>
              <a:rPr lang="fr-FR" dirty="0"/>
              <a:t> </a:t>
            </a:r>
            <a:r>
              <a:rPr lang="fr-FR" dirty="0">
                <a:solidFill>
                  <a:srgbClr val="7030A0"/>
                </a:solidFill>
              </a:rPr>
              <a:t>moi cela a commencer plus tôt a*/- 8 ans, </a:t>
            </a:r>
            <a:r>
              <a:rPr lang="fr-FR" dirty="0">
                <a:solidFill>
                  <a:srgbClr val="FF0000"/>
                </a:solidFill>
              </a:rPr>
              <a:t>mais aïe avec mes parents</a:t>
            </a:r>
            <a:r>
              <a:rPr lang="fr-FR" dirty="0">
                <a:solidFill>
                  <a:srgbClr val="7030A0"/>
                </a:solidFill>
              </a:rPr>
              <a:t>.</a:t>
            </a:r>
          </a:p>
          <a:p>
            <a:r>
              <a:rPr lang="fr-FR" b="1" dirty="0"/>
              <a:t>G. M</a:t>
            </a:r>
            <a:r>
              <a:rPr lang="fr-FR" dirty="0"/>
              <a:t> </a:t>
            </a:r>
            <a:r>
              <a:rPr lang="fr-FR" dirty="0">
                <a:solidFill>
                  <a:srgbClr val="7030A0"/>
                </a:solidFill>
              </a:rPr>
              <a:t> moi les collants, à l‘âge de 4 ans, et comme tu dis aie !!!!!!!!</a:t>
            </a:r>
          </a:p>
          <a:p>
            <a:r>
              <a:rPr lang="fr-FR" b="1" dirty="0"/>
              <a:t>W. W</a:t>
            </a:r>
            <a:r>
              <a:rPr lang="fr-FR" dirty="0"/>
              <a:t> </a:t>
            </a:r>
            <a:r>
              <a:rPr lang="fr-FR" dirty="0">
                <a:solidFill>
                  <a:srgbClr val="7030A0"/>
                </a:solidFill>
              </a:rPr>
              <a:t>Ce fût pareil pour moi, premier essai vers mes huit ans, </a:t>
            </a:r>
            <a:r>
              <a:rPr lang="fr-FR" dirty="0">
                <a:solidFill>
                  <a:srgbClr val="FF0000"/>
                </a:solidFill>
              </a:rPr>
              <a:t>réaction catastrophée de ma mère</a:t>
            </a:r>
            <a:r>
              <a:rPr lang="fr-FR" dirty="0">
                <a:solidFill>
                  <a:srgbClr val="7030A0"/>
                </a:solidFill>
              </a:rPr>
              <a:t>.</a:t>
            </a:r>
          </a:p>
          <a:p>
            <a:r>
              <a:rPr lang="fr-FR" b="1" dirty="0"/>
              <a:t>G. M</a:t>
            </a:r>
            <a:r>
              <a:rPr lang="fr-FR" dirty="0">
                <a:solidFill>
                  <a:srgbClr val="7030A0"/>
                </a:solidFill>
              </a:rPr>
              <a:t> tu m’étonnes, moi j'ai eu le droit à un conseil de famille, parents, grands-parents paternels, et j'ai du expliquer pourquoi je mettais des collants. Et c'est là que l'on m'a expliquée les garçons jouent au foot et les filles font de la danse.</a:t>
            </a:r>
          </a:p>
          <a:p>
            <a:r>
              <a:rPr lang="fr-FR" b="1" dirty="0"/>
              <a:t>A. D </a:t>
            </a:r>
            <a:r>
              <a:rPr lang="fr-FR" dirty="0">
                <a:solidFill>
                  <a:srgbClr val="7030A0"/>
                </a:solidFill>
              </a:rPr>
              <a:t>c’est dommage, elles n'ont rien compris et moi mon père ne fut pas mieux. </a:t>
            </a:r>
            <a:r>
              <a:rPr lang="fr-FR" dirty="0">
                <a:solidFill>
                  <a:srgbClr val="FF0000"/>
                </a:solidFill>
              </a:rPr>
              <a:t>Je ne te dit pas ce que j'ai reçu quand il m‘a découvert</a:t>
            </a:r>
            <a:r>
              <a:rPr lang="fr-FR" dirty="0">
                <a:solidFill>
                  <a:srgbClr val="7030A0"/>
                </a:solidFill>
              </a:rPr>
              <a:t> […]</a:t>
            </a:r>
          </a:p>
          <a:p>
            <a:r>
              <a:rPr lang="fr-FR" b="1" dirty="0"/>
              <a:t>A. D </a:t>
            </a:r>
            <a:r>
              <a:rPr lang="fr-FR" dirty="0">
                <a:solidFill>
                  <a:srgbClr val="7030A0"/>
                </a:solidFill>
              </a:rPr>
              <a:t>merci mais j'ai la possibilité de le faire un peu avec ma compagne.</a:t>
            </a:r>
          </a:p>
          <a:p>
            <a:r>
              <a:rPr lang="fr-FR" b="1" dirty="0"/>
              <a:t>G. M</a:t>
            </a:r>
            <a:r>
              <a:rPr lang="fr-FR" dirty="0">
                <a:solidFill>
                  <a:srgbClr val="7030A0"/>
                </a:solidFill>
              </a:rPr>
              <a:t> pour faire court, c'est « les garçons mettent des pantalons et les filles des jupes » et « c'est comme ça et pas autrement ».</a:t>
            </a:r>
          </a:p>
          <a:p>
            <a:r>
              <a:rPr lang="fr-FR" b="1" dirty="0"/>
              <a:t>W. W </a:t>
            </a:r>
            <a:r>
              <a:rPr lang="fr-FR" dirty="0">
                <a:solidFill>
                  <a:srgbClr val="FF0000"/>
                </a:solidFill>
              </a:rPr>
              <a:t>Pour moi, les insultes sont venues plus tard vers mes 12 ans et jusqu'à mes 16 ans, où je suis partie pour ne plus subir cela</a:t>
            </a:r>
            <a:r>
              <a:rPr lang="fr-FR" dirty="0">
                <a:solidFill>
                  <a:srgbClr val="7030A0"/>
                </a:solidFill>
              </a:rPr>
              <a:t> […]</a:t>
            </a:r>
          </a:p>
          <a:p>
            <a:r>
              <a:rPr lang="fr-FR" b="1" dirty="0"/>
              <a:t>A. D</a:t>
            </a:r>
            <a:r>
              <a:rPr lang="fr-FR" dirty="0"/>
              <a:t> </a:t>
            </a:r>
            <a:r>
              <a:rPr lang="fr-FR" dirty="0">
                <a:solidFill>
                  <a:srgbClr val="7030A0"/>
                </a:solidFill>
              </a:rPr>
              <a:t>je me suis cachée et je n‘ai pas pu faire grand-chose.</a:t>
            </a:r>
          </a:p>
          <a:p>
            <a:r>
              <a:rPr lang="fr-FR" b="1" dirty="0"/>
              <a:t>A. D </a:t>
            </a:r>
            <a:r>
              <a:rPr lang="fr-FR" dirty="0">
                <a:solidFill>
                  <a:srgbClr val="7030A0"/>
                </a:solidFill>
              </a:rPr>
              <a:t>oui mais c’est passé.</a:t>
            </a:r>
          </a:p>
          <a:p>
            <a:r>
              <a:rPr lang="fr-FR" b="1" dirty="0"/>
              <a:t>G. M</a:t>
            </a:r>
            <a:r>
              <a:rPr lang="fr-FR" dirty="0">
                <a:solidFill>
                  <a:srgbClr val="7030A0"/>
                </a:solidFill>
              </a:rPr>
              <a:t> aussi malheureusement et c'est notre propre famille.</a:t>
            </a:r>
          </a:p>
          <a:p>
            <a:r>
              <a:rPr lang="fr-FR" b="1" dirty="0"/>
              <a:t>A. D </a:t>
            </a:r>
            <a:r>
              <a:rPr lang="fr-FR" dirty="0">
                <a:solidFill>
                  <a:srgbClr val="FF0000"/>
                </a:solidFill>
              </a:rPr>
              <a:t>ma famille a appris pour le site et on me tourne le dos</a:t>
            </a:r>
            <a:r>
              <a:rPr lang="fr-FR" dirty="0">
                <a:solidFill>
                  <a:srgbClr val="7030A0"/>
                </a:solidFill>
              </a:rPr>
              <a:t>, mais quand les moyens sont là, on sort toutes les deux. […]</a:t>
            </a:r>
          </a:p>
          <a:p>
            <a:r>
              <a:rPr lang="fr-FR" b="1" dirty="0"/>
              <a:t>G. M</a:t>
            </a:r>
            <a:r>
              <a:rPr lang="fr-FR" dirty="0"/>
              <a:t> </a:t>
            </a:r>
            <a:r>
              <a:rPr lang="fr-FR" dirty="0">
                <a:solidFill>
                  <a:srgbClr val="7030A0"/>
                </a:solidFill>
              </a:rPr>
              <a:t>oui je suis une fille, A., enfin un « </a:t>
            </a:r>
            <a:r>
              <a:rPr lang="fr-FR" dirty="0" err="1">
                <a:solidFill>
                  <a:srgbClr val="7030A0"/>
                </a:solidFill>
              </a:rPr>
              <a:t>trans</a:t>
            </a:r>
            <a:r>
              <a:rPr lang="fr-FR" dirty="0">
                <a:solidFill>
                  <a:srgbClr val="7030A0"/>
                </a:solidFill>
              </a:rPr>
              <a:t> », donc </a:t>
            </a:r>
            <a:r>
              <a:rPr lang="fr-FR" dirty="0">
                <a:solidFill>
                  <a:srgbClr val="FF0000"/>
                </a:solidFill>
              </a:rPr>
              <a:t>c'est mon quotidien, les remarques, les insultes, les sous-entendus, les « maquereaux », le fait d’avoir à se justifier</a:t>
            </a:r>
            <a:r>
              <a:rPr lang="fr-FR" dirty="0">
                <a:solidFill>
                  <a:srgbClr val="7030A0"/>
                </a:solidFill>
              </a:rPr>
              <a:t>.</a:t>
            </a:r>
          </a:p>
        </p:txBody>
      </p:sp>
      <p:sp>
        <p:nvSpPr>
          <p:cNvPr id="5" name="ZoneTexte 4"/>
          <p:cNvSpPr txBox="1"/>
          <p:nvPr/>
        </p:nvSpPr>
        <p:spPr>
          <a:xfrm>
            <a:off x="182880" y="513652"/>
            <a:ext cx="5421854" cy="369332"/>
          </a:xfrm>
          <a:prstGeom prst="rect">
            <a:avLst/>
          </a:prstGeom>
          <a:noFill/>
        </p:spPr>
        <p:txBody>
          <a:bodyPr wrap="square" rtlCol="0">
            <a:spAutoFit/>
          </a:bodyPr>
          <a:lstStyle/>
          <a:p>
            <a:r>
              <a:rPr lang="fr-FR" b="1" dirty="0">
                <a:solidFill>
                  <a:srgbClr val="7030A0"/>
                </a:solidFill>
              </a:rPr>
              <a:t>9ter. Témoignages et ressentis de transsexuels (suite)</a:t>
            </a:r>
          </a:p>
        </p:txBody>
      </p:sp>
    </p:spTree>
    <p:extLst>
      <p:ext uri="{BB962C8B-B14F-4D97-AF65-F5344CB8AC3E}">
        <p14:creationId xmlns:p14="http://schemas.microsoft.com/office/powerpoint/2010/main" val="1958499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29</a:t>
            </a:fld>
            <a:endParaRPr lang="en-US"/>
          </a:p>
        </p:txBody>
      </p:sp>
      <p:sp>
        <p:nvSpPr>
          <p:cNvPr id="3" name="Espace réservé du numéro de diapositive 1"/>
          <p:cNvSpPr txBox="1">
            <a:spLocks/>
          </p:cNvSpPr>
          <p:nvPr/>
        </p:nvSpPr>
        <p:spPr>
          <a:xfrm>
            <a:off x="11198710" y="105495"/>
            <a:ext cx="80682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29</a:t>
            </a:fld>
            <a:endParaRPr lang="en-US" dirty="0"/>
          </a:p>
        </p:txBody>
      </p:sp>
      <p:sp>
        <p:nvSpPr>
          <p:cNvPr id="4" name="ZoneTexte 3"/>
          <p:cNvSpPr txBox="1"/>
          <p:nvPr/>
        </p:nvSpPr>
        <p:spPr>
          <a:xfrm>
            <a:off x="4533452" y="10128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4"/>
          <p:cNvSpPr/>
          <p:nvPr/>
        </p:nvSpPr>
        <p:spPr>
          <a:xfrm>
            <a:off x="161365" y="307042"/>
            <a:ext cx="1572803" cy="369332"/>
          </a:xfrm>
          <a:prstGeom prst="rect">
            <a:avLst/>
          </a:prstGeom>
        </p:spPr>
        <p:txBody>
          <a:bodyPr wrap="none">
            <a:spAutoFit/>
          </a:bodyPr>
          <a:lstStyle/>
          <a:p>
            <a:pPr>
              <a:spcBef>
                <a:spcPct val="0"/>
              </a:spcBef>
            </a:pPr>
            <a:r>
              <a:rPr lang="fr-FR" altLang="fr-FR" dirty="0">
                <a:solidFill>
                  <a:srgbClr val="7030A0"/>
                </a:solidFill>
              </a:rPr>
              <a:t>10. </a:t>
            </a:r>
            <a:r>
              <a:rPr lang="fr-FR" altLang="fr-FR" b="1" dirty="0">
                <a:solidFill>
                  <a:srgbClr val="7030A0"/>
                </a:solidFill>
              </a:rPr>
              <a:t>Définitions</a:t>
            </a:r>
          </a:p>
        </p:txBody>
      </p:sp>
      <p:sp>
        <p:nvSpPr>
          <p:cNvPr id="6" name="ZoneTexte 5"/>
          <p:cNvSpPr txBox="1"/>
          <p:nvPr/>
        </p:nvSpPr>
        <p:spPr>
          <a:xfrm>
            <a:off x="161365" y="676374"/>
            <a:ext cx="11844169" cy="6001643"/>
          </a:xfrm>
          <a:prstGeom prst="rect">
            <a:avLst/>
          </a:prstGeom>
          <a:noFill/>
        </p:spPr>
        <p:txBody>
          <a:bodyPr wrap="square" rtlCol="0">
            <a:spAutoFit/>
          </a:bodyPr>
          <a:lstStyle/>
          <a:p>
            <a:pPr marL="285750" indent="-285750" algn="just">
              <a:buFont typeface="Arial" panose="020B0604020202020204" pitchFamily="34" charset="0"/>
              <a:buChar char="•"/>
            </a:pPr>
            <a:r>
              <a:rPr lang="fr-FR" b="1" i="1" dirty="0">
                <a:solidFill>
                  <a:srgbClr val="7030A0"/>
                </a:solidFill>
              </a:rPr>
              <a:t>Identité de genre </a:t>
            </a:r>
            <a:r>
              <a:rPr lang="fr-FR" dirty="0">
                <a:solidFill>
                  <a:srgbClr val="7030A0"/>
                </a:solidFill>
              </a:rPr>
              <a:t>ou </a:t>
            </a:r>
            <a:r>
              <a:rPr lang="fr-FR" b="1" i="1" dirty="0">
                <a:solidFill>
                  <a:srgbClr val="7030A0"/>
                </a:solidFill>
              </a:rPr>
              <a:t>Identité sexuelle </a:t>
            </a:r>
            <a:r>
              <a:rPr lang="fr-FR" dirty="0">
                <a:solidFill>
                  <a:srgbClr val="7030A0"/>
                </a:solidFill>
              </a:rPr>
              <a:t>: Sentiment profond d’</a:t>
            </a:r>
            <a:r>
              <a:rPr lang="fr-FR" cap="all" dirty="0">
                <a:solidFill>
                  <a:srgbClr val="7030A0"/>
                </a:solidFill>
              </a:rPr>
              <a:t>ê</a:t>
            </a:r>
            <a:r>
              <a:rPr lang="fr-FR" dirty="0">
                <a:solidFill>
                  <a:srgbClr val="7030A0"/>
                </a:solidFill>
              </a:rPr>
              <a:t>tre (de se sentir) un homme ou une femme.</a:t>
            </a:r>
          </a:p>
          <a:p>
            <a:pPr marL="285750" indent="-285750" algn="just">
              <a:buFont typeface="Arial" panose="020B0604020202020204" pitchFamily="34" charset="0"/>
              <a:buChar char="•"/>
            </a:pPr>
            <a:r>
              <a:rPr lang="fr-FR" b="1" i="1" dirty="0">
                <a:solidFill>
                  <a:srgbClr val="7030A0"/>
                </a:solidFill>
              </a:rPr>
              <a:t>Genre</a:t>
            </a:r>
            <a:r>
              <a:rPr lang="fr-FR" dirty="0">
                <a:solidFill>
                  <a:srgbClr val="7030A0"/>
                </a:solidFill>
              </a:rPr>
              <a:t> (psychique) : Fait référence à l’identité sexuelle (et non au sexe anatomique biologique / physiologique) d’un individu.</a:t>
            </a:r>
          </a:p>
          <a:p>
            <a:pPr marL="285750" indent="-285750" algn="just">
              <a:buFont typeface="Arial" panose="020B0604020202020204" pitchFamily="34" charset="0"/>
              <a:buChar char="•"/>
            </a:pPr>
            <a:r>
              <a:rPr lang="fr-FR" b="1" i="1" dirty="0">
                <a:solidFill>
                  <a:srgbClr val="7030A0"/>
                </a:solidFill>
              </a:rPr>
              <a:t>Sexe</a:t>
            </a:r>
            <a:r>
              <a:rPr lang="fr-FR" dirty="0">
                <a:solidFill>
                  <a:srgbClr val="7030A0"/>
                </a:solidFill>
              </a:rPr>
              <a:t> (biologique) : Fait référence à la réalité anatomique biologique / physiologique, mâle, femelle, d’un individu.</a:t>
            </a:r>
          </a:p>
          <a:p>
            <a:pPr marL="285750" indent="-285750" algn="just">
              <a:buFont typeface="Arial" panose="020B0604020202020204" pitchFamily="34" charset="0"/>
              <a:buChar char="•"/>
            </a:pPr>
            <a:r>
              <a:rPr lang="fr-FR" b="1" i="1" dirty="0" err="1">
                <a:solidFill>
                  <a:srgbClr val="7030A0"/>
                </a:solidFill>
              </a:rPr>
              <a:t>Transidentité</a:t>
            </a:r>
            <a:r>
              <a:rPr lang="fr-FR" dirty="0">
                <a:solidFill>
                  <a:srgbClr val="7030A0"/>
                </a:solidFill>
              </a:rPr>
              <a:t> : Terme générique désignant l'ensemble des situations que vivent les personnes dont l'identité de genre ne coïncide pas exactement avec le sexe anatomique. </a:t>
            </a:r>
          </a:p>
          <a:p>
            <a:pPr marL="285750" indent="-285750" algn="just">
              <a:buFont typeface="Arial" panose="020B0604020202020204" pitchFamily="34" charset="0"/>
              <a:buChar char="•"/>
            </a:pPr>
            <a:r>
              <a:rPr lang="fr-FR" b="1" i="1" dirty="0">
                <a:solidFill>
                  <a:srgbClr val="7030A0"/>
                </a:solidFill>
              </a:rPr>
              <a:t>Trans</a:t>
            </a:r>
            <a:r>
              <a:rPr lang="fr-FR" dirty="0">
                <a:solidFill>
                  <a:srgbClr val="7030A0"/>
                </a:solidFill>
              </a:rPr>
              <a:t>  : On utilise également l'abréviation </a:t>
            </a:r>
            <a:r>
              <a:rPr lang="fr-FR" dirty="0" err="1">
                <a:solidFill>
                  <a:srgbClr val="7030A0"/>
                </a:solidFill>
              </a:rPr>
              <a:t>trans</a:t>
            </a:r>
            <a:r>
              <a:rPr lang="fr-FR" dirty="0">
                <a:solidFill>
                  <a:srgbClr val="7030A0"/>
                </a:solidFill>
              </a:rPr>
              <a:t>' (souvent avec une apostrophe) pour toute personne concernée par une situation </a:t>
            </a:r>
            <a:r>
              <a:rPr lang="fr-FR" dirty="0" err="1">
                <a:solidFill>
                  <a:srgbClr val="7030A0"/>
                </a:solidFill>
              </a:rPr>
              <a:t>transidentitaire</a:t>
            </a:r>
            <a:r>
              <a:rPr lang="fr-FR" dirty="0">
                <a:solidFill>
                  <a:srgbClr val="7030A0"/>
                </a:solidFill>
              </a:rPr>
              <a:t>. </a:t>
            </a:r>
          </a:p>
          <a:p>
            <a:pPr marL="285750" indent="-285750" algn="just">
              <a:buFont typeface="Arial" panose="020B0604020202020204" pitchFamily="34" charset="0"/>
              <a:buChar char="•"/>
            </a:pPr>
            <a:r>
              <a:rPr lang="fr-FR" b="1" i="1" dirty="0">
                <a:solidFill>
                  <a:srgbClr val="7030A0"/>
                </a:solidFill>
              </a:rPr>
              <a:t>Transvestisme</a:t>
            </a:r>
            <a:r>
              <a:rPr lang="fr-FR" dirty="0">
                <a:solidFill>
                  <a:srgbClr val="7030A0"/>
                </a:solidFill>
              </a:rPr>
              <a:t> : Il consiste à éprouver le besoin ponctuel ou permanent de porter les vêtements et signes extérieurs habituellement attribués à l'autre genre.</a:t>
            </a:r>
          </a:p>
          <a:p>
            <a:pPr marL="285750" indent="-285750" algn="just">
              <a:buFont typeface="Arial" panose="020B0604020202020204" pitchFamily="34" charset="0"/>
              <a:buChar char="•"/>
            </a:pPr>
            <a:r>
              <a:rPr lang="fr-FR" b="1" i="1" dirty="0">
                <a:solidFill>
                  <a:srgbClr val="7030A0"/>
                </a:solidFill>
              </a:rPr>
              <a:t>Transgenre</a:t>
            </a:r>
            <a:r>
              <a:rPr lang="fr-FR" dirty="0">
                <a:solidFill>
                  <a:srgbClr val="7030A0"/>
                </a:solidFill>
              </a:rPr>
              <a:t> ou </a:t>
            </a:r>
            <a:r>
              <a:rPr lang="fr-FR" b="1" i="1" dirty="0" err="1">
                <a:solidFill>
                  <a:srgbClr val="7030A0"/>
                </a:solidFill>
              </a:rPr>
              <a:t>transgendérisme</a:t>
            </a:r>
            <a:r>
              <a:rPr lang="fr-FR" dirty="0">
                <a:solidFill>
                  <a:srgbClr val="7030A0"/>
                </a:solidFill>
              </a:rPr>
              <a:t> : dans son acception la plus étroite, il désigne le fait de vivre de manière plus ou moins constante dans le genre ne correspondant pas au sexe de naissance, sans pour autant opter pour une modification radicale de son corps. Le transgenre vit son genre, d'une autre façon, sans forcément faire appel à la médecine. </a:t>
            </a:r>
          </a:p>
          <a:p>
            <a:pPr marL="285750" indent="-285750" algn="just">
              <a:buFont typeface="Arial" panose="020B0604020202020204" pitchFamily="34" charset="0"/>
              <a:buChar char="•"/>
            </a:pPr>
            <a:r>
              <a:rPr lang="fr-FR" b="1" i="1" dirty="0">
                <a:solidFill>
                  <a:srgbClr val="7030A0"/>
                </a:solidFill>
              </a:rPr>
              <a:t>Transsexualisme</a:t>
            </a:r>
            <a:r>
              <a:rPr lang="fr-FR" dirty="0">
                <a:solidFill>
                  <a:srgbClr val="7030A0"/>
                </a:solidFill>
              </a:rPr>
              <a:t> : Il consiste à s'acheminer vers un basculement tant social que corporel par une affirmation absolue du genre revendiqué et un changement chirurgical de sexe. </a:t>
            </a:r>
          </a:p>
          <a:p>
            <a:pPr algn="just"/>
            <a:endParaRPr lang="fr-FR" dirty="0">
              <a:solidFill>
                <a:srgbClr val="7030A0"/>
              </a:solidFill>
            </a:endParaRPr>
          </a:p>
          <a:p>
            <a:pPr algn="just"/>
            <a:r>
              <a:rPr lang="fr-FR" dirty="0">
                <a:solidFill>
                  <a:srgbClr val="7030A0"/>
                </a:solidFill>
              </a:rPr>
              <a:t>Toutes ces situations sont susceptibles d'évolution en fonction de la personne et du contexte dans lequel elle vit et se vit : rien n'est figé, et l'identité n'est une donnée immuable que pour le code civil. </a:t>
            </a:r>
          </a:p>
          <a:p>
            <a:endParaRPr lang="fr-FR" sz="1200" dirty="0">
              <a:solidFill>
                <a:srgbClr val="7030A0"/>
              </a:solidFill>
            </a:endParaRPr>
          </a:p>
          <a:p>
            <a:r>
              <a:rPr lang="fr-FR" sz="1200" dirty="0">
                <a:solidFill>
                  <a:srgbClr val="7030A0"/>
                </a:solidFill>
              </a:rPr>
              <a:t>Sources : a) </a:t>
            </a:r>
            <a:r>
              <a:rPr lang="fr-FR" sz="1200" i="1" dirty="0">
                <a:solidFill>
                  <a:srgbClr val="7030A0"/>
                </a:solidFill>
              </a:rPr>
              <a:t>Les réalités transgenre et transsexuelle, ça commence à l’école!, </a:t>
            </a:r>
            <a:r>
              <a:rPr lang="fr-FR" sz="1200" dirty="0">
                <a:solidFill>
                  <a:srgbClr val="7030A0"/>
                </a:solidFill>
              </a:rPr>
              <a:t>Françoise </a:t>
            </a:r>
            <a:r>
              <a:rPr lang="fr-FR" sz="1200" dirty="0" err="1">
                <a:solidFill>
                  <a:srgbClr val="7030A0"/>
                </a:solidFill>
              </a:rPr>
              <a:t>Susset</a:t>
            </a:r>
            <a:r>
              <a:rPr lang="fr-FR" sz="1200" dirty="0">
                <a:solidFill>
                  <a:srgbClr val="7030A0"/>
                </a:solidFill>
              </a:rPr>
              <a:t>, M. A., psychologue, Institut pour la santé des minorités sexuelles (</a:t>
            </a:r>
            <a:r>
              <a:rPr lang="fr-FR" sz="1200" dirty="0">
                <a:solidFill>
                  <a:srgbClr val="7030A0"/>
                </a:solidFill>
                <a:hlinkClick r:id="rId2"/>
              </a:rPr>
              <a:t>ismh-isms.com</a:t>
            </a:r>
            <a:r>
              <a:rPr lang="fr-FR" sz="1200" dirty="0">
                <a:solidFill>
                  <a:srgbClr val="7030A0"/>
                </a:solidFill>
              </a:rPr>
              <a:t>), Montréal, </a:t>
            </a:r>
            <a:r>
              <a:rPr lang="fr-FR" sz="1200" dirty="0">
                <a:solidFill>
                  <a:srgbClr val="7030A0"/>
                </a:solidFill>
                <a:hlinkClick r:id="rId3"/>
              </a:rPr>
              <a:t>http://www.lacsq.org/fileadmin/user_upload/microsites/homophobie2011/Ateliers/Atelier_16_Realites_Transgenre_transsexuelle.pdf</a:t>
            </a:r>
            <a:r>
              <a:rPr lang="fr-FR" sz="1200" dirty="0">
                <a:solidFill>
                  <a:srgbClr val="7030A0"/>
                </a:solidFill>
              </a:rPr>
              <a:t> </a:t>
            </a:r>
          </a:p>
          <a:p>
            <a:r>
              <a:rPr lang="fr-FR" sz="1200" dirty="0">
                <a:solidFill>
                  <a:srgbClr val="7030A0"/>
                </a:solidFill>
              </a:rPr>
              <a:t>b) </a:t>
            </a:r>
            <a:r>
              <a:rPr lang="fr-FR" sz="1200" i="1" dirty="0">
                <a:solidFill>
                  <a:srgbClr val="7030A0"/>
                </a:solidFill>
              </a:rPr>
              <a:t>La </a:t>
            </a:r>
            <a:r>
              <a:rPr lang="fr-FR" sz="1200" i="1" dirty="0" err="1">
                <a:solidFill>
                  <a:srgbClr val="7030A0"/>
                </a:solidFill>
              </a:rPr>
              <a:t>transidentité</a:t>
            </a:r>
            <a:r>
              <a:rPr lang="fr-FR" sz="1200" i="1" dirty="0">
                <a:solidFill>
                  <a:srgbClr val="7030A0"/>
                </a:solidFill>
              </a:rPr>
              <a:t>, un cheminement personnel et social</a:t>
            </a:r>
            <a:r>
              <a:rPr lang="fr-FR" sz="1200" dirty="0">
                <a:solidFill>
                  <a:srgbClr val="7030A0"/>
                </a:solidFill>
              </a:rPr>
              <a:t>, Camille BERNARD, 17/10/2009, </a:t>
            </a:r>
            <a:r>
              <a:rPr lang="fr-FR" sz="1200" dirty="0">
                <a:solidFill>
                  <a:srgbClr val="7030A0"/>
                </a:solidFill>
                <a:hlinkClick r:id="rId4"/>
              </a:rPr>
              <a:t>http://www.transidentite.fr/fichiers/La%20transidentite,%20un%20cheminement%20personnel%20et%20social.pdf</a:t>
            </a:r>
            <a:r>
              <a:rPr lang="fr-FR" sz="1200" dirty="0">
                <a:solidFill>
                  <a:srgbClr val="7030A0"/>
                </a:solidFill>
              </a:rPr>
              <a:t> </a:t>
            </a:r>
          </a:p>
        </p:txBody>
      </p:sp>
    </p:spTree>
    <p:extLst>
      <p:ext uri="{BB962C8B-B14F-4D97-AF65-F5344CB8AC3E}">
        <p14:creationId xmlns:p14="http://schemas.microsoft.com/office/powerpoint/2010/main" val="102817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70770" y="109768"/>
            <a:ext cx="870857" cy="365125"/>
          </a:xfrm>
        </p:spPr>
        <p:txBody>
          <a:bodyPr/>
          <a:lstStyle/>
          <a:p>
            <a:fld id="{A3855CD8-F650-4656-8804-7E552F308368}" type="slidenum">
              <a:rPr lang="en-US" smtClean="0"/>
              <a:t>3</a:t>
            </a:fld>
            <a:endParaRPr lang="en-US"/>
          </a:p>
        </p:txBody>
      </p:sp>
      <p:sp>
        <p:nvSpPr>
          <p:cNvPr id="4" name="ZoneTexte 3"/>
          <p:cNvSpPr txBox="1">
            <a:spLocks noChangeArrowheads="1"/>
          </p:cNvSpPr>
          <p:nvPr/>
        </p:nvSpPr>
        <p:spPr bwMode="auto">
          <a:xfrm>
            <a:off x="215900" y="283141"/>
            <a:ext cx="2811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7030A0"/>
                </a:solidFill>
              </a:rPr>
              <a:t>0.</a:t>
            </a:r>
            <a:r>
              <a:rPr lang="fr-FR" altLang="fr-FR" sz="1800" b="1">
                <a:solidFill>
                  <a:srgbClr val="7030A0"/>
                </a:solidFill>
              </a:rPr>
              <a:t> Sommaire</a:t>
            </a:r>
            <a:endParaRPr lang="fr-FR" altLang="fr-FR" sz="1800">
              <a:solidFill>
                <a:srgbClr val="7030A0"/>
              </a:solidFill>
            </a:endParaRPr>
          </a:p>
        </p:txBody>
      </p:sp>
      <p:sp>
        <p:nvSpPr>
          <p:cNvPr id="5" name="ZoneTexte 4"/>
          <p:cNvSpPr txBox="1">
            <a:spLocks noChangeArrowheads="1"/>
          </p:cNvSpPr>
          <p:nvPr/>
        </p:nvSpPr>
        <p:spPr bwMode="auto">
          <a:xfrm>
            <a:off x="105708" y="690737"/>
            <a:ext cx="83947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dirty="0">
                <a:solidFill>
                  <a:srgbClr val="7030A0"/>
                </a:solidFill>
              </a:rPr>
              <a:t>13. Lutter contre la </a:t>
            </a:r>
            <a:r>
              <a:rPr lang="fr-FR" altLang="fr-FR" sz="1400" dirty="0" err="1">
                <a:solidFill>
                  <a:srgbClr val="7030A0"/>
                </a:solidFill>
              </a:rPr>
              <a:t>transphobie</a:t>
            </a:r>
            <a:r>
              <a:rPr lang="fr-FR" altLang="fr-FR" sz="1400" dirty="0">
                <a:solidFill>
                  <a:srgbClr val="7030A0"/>
                </a:solidFill>
              </a:rPr>
              <a:t>, faire évoluer la société</a:t>
            </a:r>
          </a:p>
          <a:p>
            <a:pPr>
              <a:lnSpc>
                <a:spcPct val="100000"/>
              </a:lnSpc>
              <a:spcBef>
                <a:spcPct val="0"/>
              </a:spcBef>
              <a:buNone/>
            </a:pPr>
            <a:r>
              <a:rPr lang="fr-FR" altLang="fr-FR" sz="1400" dirty="0">
                <a:solidFill>
                  <a:srgbClr val="7030A0"/>
                </a:solidFill>
              </a:rPr>
              <a:t>14. Défense et fierté des transsexuels : </a:t>
            </a:r>
            <a:r>
              <a:rPr lang="fr-FR" altLang="fr-FR" sz="1400" dirty="0" err="1">
                <a:solidFill>
                  <a:srgbClr val="7030A0"/>
                </a:solidFill>
              </a:rPr>
              <a:t>Exitrans</a:t>
            </a:r>
            <a:r>
              <a:rPr lang="fr-FR" altLang="fr-FR" sz="1400" dirty="0">
                <a:solidFill>
                  <a:srgbClr val="7030A0"/>
                </a:solidFill>
              </a:rPr>
              <a:t> …</a:t>
            </a:r>
          </a:p>
          <a:p>
            <a:pPr>
              <a:lnSpc>
                <a:spcPct val="100000"/>
              </a:lnSpc>
              <a:spcBef>
                <a:spcPct val="0"/>
              </a:spcBef>
              <a:buNone/>
            </a:pPr>
            <a:r>
              <a:rPr lang="fr-FR" altLang="fr-FR" sz="1400" dirty="0">
                <a:solidFill>
                  <a:srgbClr val="7030A0"/>
                </a:solidFill>
              </a:rPr>
              <a:t>15. Le bien-être et le témoignage des enfants transsexuels</a:t>
            </a:r>
          </a:p>
          <a:p>
            <a:pPr>
              <a:lnSpc>
                <a:spcPct val="100000"/>
              </a:lnSpc>
              <a:spcBef>
                <a:spcPct val="0"/>
              </a:spcBef>
              <a:buNone/>
            </a:pPr>
            <a:r>
              <a:rPr lang="fr-FR" altLang="fr-FR" sz="1400" dirty="0">
                <a:solidFill>
                  <a:srgbClr val="7030A0"/>
                </a:solidFill>
              </a:rPr>
              <a:t>16. Préjugés courants sur la transsexualité et les transsexuels</a:t>
            </a:r>
          </a:p>
          <a:p>
            <a:pPr eaLnBrk="1" hangingPunct="1">
              <a:lnSpc>
                <a:spcPct val="100000"/>
              </a:lnSpc>
              <a:spcBef>
                <a:spcPct val="0"/>
              </a:spcBef>
              <a:buFontTx/>
              <a:buNone/>
            </a:pPr>
            <a:r>
              <a:rPr lang="fr-FR" altLang="fr-FR" sz="1400" dirty="0">
                <a:solidFill>
                  <a:srgbClr val="7030A0"/>
                </a:solidFill>
              </a:rPr>
              <a:t>17. Conclusion</a:t>
            </a:r>
          </a:p>
          <a:p>
            <a:pPr eaLnBrk="1" hangingPunct="1">
              <a:lnSpc>
                <a:spcPct val="100000"/>
              </a:lnSpc>
              <a:spcBef>
                <a:spcPct val="0"/>
              </a:spcBef>
              <a:buFontTx/>
              <a:buNone/>
            </a:pPr>
            <a:r>
              <a:rPr lang="fr-FR" altLang="fr-FR" sz="1400" dirty="0">
                <a:solidFill>
                  <a:srgbClr val="7030A0"/>
                </a:solidFill>
              </a:rPr>
              <a:t>18. Bibliographie</a:t>
            </a:r>
          </a:p>
          <a:p>
            <a:pPr eaLnBrk="1" hangingPunct="1">
              <a:lnSpc>
                <a:spcPct val="100000"/>
              </a:lnSpc>
              <a:spcBef>
                <a:spcPct val="0"/>
              </a:spcBef>
              <a:buFontTx/>
              <a:buNone/>
            </a:pPr>
            <a:r>
              <a:rPr lang="fr-FR" altLang="fr-FR" sz="1400" dirty="0">
                <a:solidFill>
                  <a:srgbClr val="7030A0"/>
                </a:solidFill>
              </a:rPr>
              <a:t>A1. Annexe : l’identité de genre</a:t>
            </a:r>
          </a:p>
          <a:p>
            <a:pPr eaLnBrk="1" hangingPunct="1">
              <a:lnSpc>
                <a:spcPct val="100000"/>
              </a:lnSpc>
              <a:spcBef>
                <a:spcPct val="0"/>
              </a:spcBef>
              <a:buFontTx/>
              <a:buNone/>
            </a:pPr>
            <a:r>
              <a:rPr lang="fr-FR" altLang="fr-FR" sz="1400" dirty="0">
                <a:solidFill>
                  <a:srgbClr val="7030A0"/>
                </a:solidFill>
              </a:rPr>
              <a:t>A2. Annexe : Glossaire.</a:t>
            </a:r>
          </a:p>
          <a:p>
            <a:pPr eaLnBrk="1" hangingPunct="1">
              <a:lnSpc>
                <a:spcPct val="100000"/>
              </a:lnSpc>
              <a:spcBef>
                <a:spcPct val="0"/>
              </a:spcBef>
              <a:buFontTx/>
              <a:buNone/>
            </a:pPr>
            <a:r>
              <a:rPr lang="fr-FR" altLang="fr-FR" sz="1400" dirty="0">
                <a:solidFill>
                  <a:srgbClr val="7030A0"/>
                </a:solidFill>
              </a:rPr>
              <a:t>A3. Annexe : ABCD de l'égalité</a:t>
            </a:r>
          </a:p>
          <a:p>
            <a:pPr eaLnBrk="1" hangingPunct="1">
              <a:lnSpc>
                <a:spcPct val="100000"/>
              </a:lnSpc>
              <a:spcBef>
                <a:spcPct val="0"/>
              </a:spcBef>
              <a:buFontTx/>
              <a:buNone/>
            </a:pPr>
            <a:r>
              <a:rPr lang="fr-FR" altLang="fr-FR" sz="1400" dirty="0">
                <a:solidFill>
                  <a:srgbClr val="7030A0"/>
                </a:solidFill>
              </a:rPr>
              <a:t>A4. Mariage gay, PMA, « </a:t>
            </a:r>
            <a:r>
              <a:rPr lang="fr-FR" altLang="fr-FR" sz="1400" dirty="0" err="1">
                <a:solidFill>
                  <a:srgbClr val="7030A0"/>
                </a:solidFill>
              </a:rPr>
              <a:t>gender</a:t>
            </a:r>
            <a:r>
              <a:rPr lang="fr-FR" altLang="fr-FR" sz="1400" dirty="0">
                <a:solidFill>
                  <a:srgbClr val="7030A0"/>
                </a:solidFill>
              </a:rPr>
              <a:t> »... Dix liens pour tout comprendre, Le Monde.fr</a:t>
            </a:r>
          </a:p>
          <a:p>
            <a:pPr eaLnBrk="1" hangingPunct="1">
              <a:lnSpc>
                <a:spcPct val="100000"/>
              </a:lnSpc>
              <a:spcBef>
                <a:spcPct val="0"/>
              </a:spcBef>
              <a:buFontTx/>
              <a:buNone/>
            </a:pPr>
            <a:r>
              <a:rPr lang="fr-FR" altLang="fr-FR" sz="1400" dirty="0">
                <a:solidFill>
                  <a:srgbClr val="7030A0"/>
                </a:solidFill>
              </a:rPr>
              <a:t>A5. Annexe : Humour.</a:t>
            </a:r>
          </a:p>
        </p:txBody>
      </p:sp>
      <p:sp>
        <p:nvSpPr>
          <p:cNvPr id="6" name="ZoneTexte 5"/>
          <p:cNvSpPr txBox="1"/>
          <p:nvPr/>
        </p:nvSpPr>
        <p:spPr>
          <a:xfrm>
            <a:off x="4303058" y="105560"/>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7" name="ZoneTexte 6"/>
          <p:cNvSpPr txBox="1"/>
          <p:nvPr/>
        </p:nvSpPr>
        <p:spPr>
          <a:xfrm>
            <a:off x="7176399" y="2509672"/>
            <a:ext cx="4765228" cy="4272128"/>
          </a:xfrm>
          <a:prstGeom prst="rect">
            <a:avLst/>
          </a:prstGeom>
          <a:noFill/>
        </p:spPr>
        <p:txBody>
          <a:bodyPr wrap="square" rtlCol="0">
            <a:spAutoFit/>
          </a:bodyPr>
          <a:lstStyle/>
          <a:p>
            <a:r>
              <a:rPr lang="fr-FR" i="1" dirty="0">
                <a:solidFill>
                  <a:srgbClr val="7030A0"/>
                </a:solidFill>
              </a:rPr>
              <a:t>Lorsqu'une âme de féminité</a:t>
            </a:r>
          </a:p>
          <a:p>
            <a:r>
              <a:rPr lang="fr-FR" i="1" dirty="0">
                <a:solidFill>
                  <a:srgbClr val="7030A0"/>
                </a:solidFill>
              </a:rPr>
              <a:t>S'incarne dans un corps de masculinité,</a:t>
            </a:r>
          </a:p>
          <a:p>
            <a:r>
              <a:rPr lang="fr-FR" i="1" dirty="0">
                <a:solidFill>
                  <a:srgbClr val="7030A0"/>
                </a:solidFill>
              </a:rPr>
              <a:t>Alors se manifeste la </a:t>
            </a:r>
            <a:r>
              <a:rPr lang="fr-FR" i="1" dirty="0" err="1">
                <a:solidFill>
                  <a:srgbClr val="7030A0"/>
                </a:solidFill>
              </a:rPr>
              <a:t>transidentité</a:t>
            </a:r>
            <a:r>
              <a:rPr lang="fr-FR" i="1" dirty="0">
                <a:solidFill>
                  <a:srgbClr val="7030A0"/>
                </a:solidFill>
              </a:rPr>
              <a:t>.</a:t>
            </a:r>
          </a:p>
          <a:p>
            <a:r>
              <a:rPr lang="fr-FR" i="1" dirty="0">
                <a:solidFill>
                  <a:srgbClr val="7030A0"/>
                </a:solidFill>
              </a:rPr>
              <a:t>S'ensuit de longues souffrances,</a:t>
            </a:r>
          </a:p>
          <a:p>
            <a:r>
              <a:rPr lang="fr-FR" i="1" dirty="0">
                <a:solidFill>
                  <a:srgbClr val="7030A0"/>
                </a:solidFill>
              </a:rPr>
              <a:t>Subies intensément avec impuissance,</a:t>
            </a:r>
          </a:p>
          <a:p>
            <a:r>
              <a:rPr lang="fr-FR" i="1" dirty="0">
                <a:solidFill>
                  <a:srgbClr val="7030A0"/>
                </a:solidFill>
              </a:rPr>
              <a:t>Vécues souvent dans l'indifférence.</a:t>
            </a:r>
          </a:p>
          <a:p>
            <a:r>
              <a:rPr lang="fr-FR" i="1" dirty="0">
                <a:solidFill>
                  <a:srgbClr val="7030A0"/>
                </a:solidFill>
              </a:rPr>
              <a:t>Puis vient le jour de notre délivrance,</a:t>
            </a:r>
          </a:p>
          <a:p>
            <a:r>
              <a:rPr lang="fr-FR" i="1" dirty="0">
                <a:solidFill>
                  <a:srgbClr val="7030A0"/>
                </a:solidFill>
              </a:rPr>
              <a:t>Celui tant attendu de notre renaissance,</a:t>
            </a:r>
          </a:p>
          <a:p>
            <a:r>
              <a:rPr lang="fr-FR" i="1" dirty="0">
                <a:solidFill>
                  <a:srgbClr val="7030A0"/>
                </a:solidFill>
              </a:rPr>
              <a:t>Où nous harmonisons enfin notre existence.</a:t>
            </a:r>
          </a:p>
          <a:p>
            <a:r>
              <a:rPr lang="fr-FR" i="1" dirty="0">
                <a:solidFill>
                  <a:srgbClr val="7030A0"/>
                </a:solidFill>
              </a:rPr>
              <a:t>Osez sans crainte vous affirmer,</a:t>
            </a:r>
          </a:p>
          <a:p>
            <a:r>
              <a:rPr lang="fr-FR" i="1" dirty="0">
                <a:solidFill>
                  <a:srgbClr val="7030A0"/>
                </a:solidFill>
              </a:rPr>
              <a:t>Soyez vous-même en toute sérénité,</a:t>
            </a:r>
          </a:p>
          <a:p>
            <a:r>
              <a:rPr lang="fr-FR" i="1" dirty="0">
                <a:solidFill>
                  <a:srgbClr val="7030A0"/>
                </a:solidFill>
              </a:rPr>
              <a:t>Et vous vivrez votre bonheur en totale liberté.</a:t>
            </a:r>
          </a:p>
          <a:p>
            <a:r>
              <a:rPr lang="fr-FR" dirty="0">
                <a:solidFill>
                  <a:srgbClr val="7030A0"/>
                </a:solidFill>
              </a:rPr>
              <a:t>* Julie *</a:t>
            </a:r>
          </a:p>
          <a:p>
            <a:r>
              <a:rPr lang="fr-FR" sz="1200" dirty="0">
                <a:solidFill>
                  <a:srgbClr val="7030A0"/>
                </a:solidFill>
              </a:rPr>
              <a:t>Source : </a:t>
            </a:r>
            <a:r>
              <a:rPr lang="fr-FR" sz="1200" dirty="0">
                <a:solidFill>
                  <a:srgbClr val="7030A0"/>
                </a:solidFill>
                <a:hlinkClick r:id="rId2"/>
              </a:rPr>
              <a:t>https://m.facebook.com/photo.php?fbid=1565988330387279&amp;id=100009283821784&amp;set=a.1409494996036614.1073741828.100009283821784</a:t>
            </a:r>
            <a:r>
              <a:rPr lang="fr-FR" sz="1200" dirty="0">
                <a:solidFill>
                  <a:srgbClr val="7030A0"/>
                </a:solidFill>
              </a:rPr>
              <a:t> </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53" y="4512663"/>
            <a:ext cx="1701595" cy="1807472"/>
          </a:xfrm>
          <a:prstGeom prst="rect">
            <a:avLst/>
          </a:prstGeom>
        </p:spPr>
      </p:pic>
      <p:sp>
        <p:nvSpPr>
          <p:cNvPr id="9" name="ZoneTexte 8"/>
          <p:cNvSpPr txBox="1"/>
          <p:nvPr/>
        </p:nvSpPr>
        <p:spPr>
          <a:xfrm>
            <a:off x="431727" y="6320135"/>
            <a:ext cx="1504649" cy="461665"/>
          </a:xfrm>
          <a:prstGeom prst="rect">
            <a:avLst/>
          </a:prstGeom>
          <a:noFill/>
        </p:spPr>
        <p:txBody>
          <a:bodyPr wrap="square" rtlCol="0">
            <a:spAutoFit/>
          </a:bodyPr>
          <a:lstStyle/>
          <a:p>
            <a:pPr algn="ctr"/>
            <a:r>
              <a:rPr lang="fr-FR" sz="1200" dirty="0">
                <a:solidFill>
                  <a:srgbClr val="7030A0"/>
                </a:solidFill>
              </a:rPr>
              <a:t>Je suis </a:t>
            </a:r>
            <a:r>
              <a:rPr lang="fr-FR" sz="1200" dirty="0" err="1">
                <a:solidFill>
                  <a:srgbClr val="7030A0"/>
                </a:solidFill>
              </a:rPr>
              <a:t>trans</a:t>
            </a:r>
            <a:r>
              <a:rPr lang="fr-FR" sz="1200" dirty="0">
                <a:solidFill>
                  <a:srgbClr val="7030A0"/>
                </a:solidFill>
              </a:rPr>
              <a:t> et contre l'intimidation</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582" y="3977471"/>
            <a:ext cx="2657475" cy="1743075"/>
          </a:xfrm>
          <a:prstGeom prst="rect">
            <a:avLst/>
          </a:prstGeom>
        </p:spPr>
      </p:pic>
      <p:sp>
        <p:nvSpPr>
          <p:cNvPr id="10" name="ZoneTexte 9"/>
          <p:cNvSpPr txBox="1"/>
          <p:nvPr/>
        </p:nvSpPr>
        <p:spPr>
          <a:xfrm>
            <a:off x="2420471" y="5787614"/>
            <a:ext cx="3356385" cy="1015663"/>
          </a:xfrm>
          <a:prstGeom prst="rect">
            <a:avLst/>
          </a:prstGeom>
          <a:noFill/>
        </p:spPr>
        <p:txBody>
          <a:bodyPr wrap="square" rtlCol="0">
            <a:spAutoFit/>
          </a:bodyPr>
          <a:lstStyle/>
          <a:p>
            <a:pPr algn="ctr"/>
            <a:r>
              <a:rPr lang="fr-FR" sz="1200" b="1" dirty="0">
                <a:solidFill>
                  <a:srgbClr val="7030A0"/>
                </a:solidFill>
              </a:rPr>
              <a:t>Je suis transgenre</a:t>
            </a:r>
            <a:r>
              <a:rPr lang="fr-FR" sz="1200" dirty="0">
                <a:solidFill>
                  <a:srgbClr val="7030A0"/>
                </a:solidFill>
              </a:rPr>
              <a:t>.</a:t>
            </a:r>
          </a:p>
          <a:p>
            <a:pPr algn="ctr"/>
            <a:r>
              <a:rPr lang="fr-FR" sz="1200" dirty="0">
                <a:solidFill>
                  <a:srgbClr val="7030A0"/>
                </a:solidFill>
              </a:rPr>
              <a:t>Vous pouvez me ridiculiser.</a:t>
            </a:r>
          </a:p>
          <a:p>
            <a:pPr algn="ctr"/>
            <a:r>
              <a:rPr lang="fr-FR" sz="1200" dirty="0">
                <a:solidFill>
                  <a:srgbClr val="7030A0"/>
                </a:solidFill>
              </a:rPr>
              <a:t>Vous pouvez me torturer.</a:t>
            </a:r>
          </a:p>
          <a:p>
            <a:pPr algn="ctr"/>
            <a:r>
              <a:rPr lang="fr-FR" sz="1200" dirty="0">
                <a:solidFill>
                  <a:srgbClr val="7030A0"/>
                </a:solidFill>
              </a:rPr>
              <a:t>Vous pouvez me tuer.</a:t>
            </a:r>
          </a:p>
          <a:p>
            <a:pPr algn="ctr"/>
            <a:r>
              <a:rPr lang="fr-FR" sz="1200" b="1" dirty="0">
                <a:solidFill>
                  <a:srgbClr val="7030A0"/>
                </a:solidFill>
              </a:rPr>
              <a:t>Mais vous ne pouvez me changer.</a:t>
            </a:r>
          </a:p>
        </p:txBody>
      </p:sp>
    </p:spTree>
    <p:extLst>
      <p:ext uri="{BB962C8B-B14F-4D97-AF65-F5344CB8AC3E}">
        <p14:creationId xmlns:p14="http://schemas.microsoft.com/office/powerpoint/2010/main" val="2341256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30</a:t>
            </a:fld>
            <a:endParaRPr lang="en-US"/>
          </a:p>
        </p:txBody>
      </p:sp>
      <p:sp>
        <p:nvSpPr>
          <p:cNvPr id="3" name="Espace réservé du numéro de diapositive 1"/>
          <p:cNvSpPr txBox="1">
            <a:spLocks/>
          </p:cNvSpPr>
          <p:nvPr/>
        </p:nvSpPr>
        <p:spPr>
          <a:xfrm>
            <a:off x="11338559" y="188533"/>
            <a:ext cx="606911" cy="2820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30</a:t>
            </a:fld>
            <a:endParaRPr lang="en-US"/>
          </a:p>
        </p:txBody>
      </p:sp>
      <p:sp>
        <p:nvSpPr>
          <p:cNvPr id="4" name="ZoneTexte 3"/>
          <p:cNvSpPr txBox="1"/>
          <p:nvPr/>
        </p:nvSpPr>
        <p:spPr>
          <a:xfrm>
            <a:off x="4533452" y="10128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4"/>
          <p:cNvSpPr/>
          <p:nvPr/>
        </p:nvSpPr>
        <p:spPr>
          <a:xfrm>
            <a:off x="161365" y="307042"/>
            <a:ext cx="2233625" cy="369332"/>
          </a:xfrm>
          <a:prstGeom prst="rect">
            <a:avLst/>
          </a:prstGeom>
        </p:spPr>
        <p:txBody>
          <a:bodyPr wrap="none">
            <a:spAutoFit/>
          </a:bodyPr>
          <a:lstStyle/>
          <a:p>
            <a:pPr>
              <a:spcBef>
                <a:spcPct val="0"/>
              </a:spcBef>
            </a:pPr>
            <a:r>
              <a:rPr lang="fr-FR" altLang="fr-FR" dirty="0">
                <a:solidFill>
                  <a:srgbClr val="7030A0"/>
                </a:solidFill>
              </a:rPr>
              <a:t>10. </a:t>
            </a:r>
            <a:r>
              <a:rPr lang="fr-FR" altLang="fr-FR" b="1" dirty="0">
                <a:solidFill>
                  <a:srgbClr val="7030A0"/>
                </a:solidFill>
              </a:rPr>
              <a:t>Définitions (suite)</a:t>
            </a:r>
          </a:p>
        </p:txBody>
      </p:sp>
      <p:sp>
        <p:nvSpPr>
          <p:cNvPr id="6" name="ZoneTexte 5"/>
          <p:cNvSpPr txBox="1"/>
          <p:nvPr/>
        </p:nvSpPr>
        <p:spPr>
          <a:xfrm>
            <a:off x="161365" y="796066"/>
            <a:ext cx="11919473" cy="6001643"/>
          </a:xfrm>
          <a:prstGeom prst="rect">
            <a:avLst/>
          </a:prstGeom>
          <a:noFill/>
        </p:spPr>
        <p:txBody>
          <a:bodyPr wrap="square" rtlCol="0">
            <a:spAutoFit/>
          </a:bodyPr>
          <a:lstStyle/>
          <a:p>
            <a:pPr marL="285750" indent="-285750" algn="just">
              <a:buFont typeface="Arial" panose="020B0604020202020204" pitchFamily="34" charset="0"/>
              <a:buChar char="•"/>
            </a:pPr>
            <a:r>
              <a:rPr lang="fr-FR" b="1" i="1" dirty="0" err="1">
                <a:solidFill>
                  <a:srgbClr val="7030A0"/>
                </a:solidFill>
              </a:rPr>
              <a:t>FtM</a:t>
            </a:r>
            <a:r>
              <a:rPr lang="fr-FR" dirty="0">
                <a:solidFill>
                  <a:srgbClr val="7030A0"/>
                </a:solidFill>
              </a:rPr>
              <a:t> ou </a:t>
            </a:r>
            <a:r>
              <a:rPr lang="fr-FR" b="1" i="1" dirty="0">
                <a:solidFill>
                  <a:srgbClr val="7030A0"/>
                </a:solidFill>
              </a:rPr>
              <a:t>F2M</a:t>
            </a:r>
            <a:r>
              <a:rPr lang="fr-FR" dirty="0">
                <a:solidFill>
                  <a:srgbClr val="7030A0"/>
                </a:solidFill>
              </a:rPr>
              <a:t>  : sigle désignant le cheminement de féminin vers masculin (de l'anglais </a:t>
            </a:r>
            <a:r>
              <a:rPr lang="fr-FR" dirty="0" err="1">
                <a:solidFill>
                  <a:srgbClr val="7030A0"/>
                </a:solidFill>
              </a:rPr>
              <a:t>female</a:t>
            </a:r>
            <a:r>
              <a:rPr lang="fr-FR" dirty="0">
                <a:solidFill>
                  <a:srgbClr val="7030A0"/>
                </a:solidFill>
              </a:rPr>
              <a:t> to male).</a:t>
            </a:r>
          </a:p>
          <a:p>
            <a:pPr marL="285750" indent="-285750" algn="just">
              <a:buFont typeface="Arial" panose="020B0604020202020204" pitchFamily="34" charset="0"/>
              <a:buChar char="•"/>
            </a:pPr>
            <a:r>
              <a:rPr lang="fr-FR" b="1" i="1" dirty="0" err="1">
                <a:solidFill>
                  <a:srgbClr val="7030A0"/>
                </a:solidFill>
              </a:rPr>
              <a:t>MtF</a:t>
            </a:r>
            <a:r>
              <a:rPr lang="fr-FR" dirty="0">
                <a:solidFill>
                  <a:srgbClr val="7030A0"/>
                </a:solidFill>
              </a:rPr>
              <a:t> ou </a:t>
            </a:r>
            <a:r>
              <a:rPr lang="fr-FR" b="1" i="1" dirty="0">
                <a:solidFill>
                  <a:srgbClr val="7030A0"/>
                </a:solidFill>
              </a:rPr>
              <a:t>M2F</a:t>
            </a:r>
            <a:r>
              <a:rPr lang="fr-FR" dirty="0">
                <a:solidFill>
                  <a:srgbClr val="7030A0"/>
                </a:solidFill>
              </a:rPr>
              <a:t> : sigle désignant le cheminement dans l’autre sens, de masculin vers féminin.</a:t>
            </a:r>
          </a:p>
          <a:p>
            <a:pPr marL="285750" indent="-285750" algn="just">
              <a:buFont typeface="Arial" panose="020B0604020202020204" pitchFamily="34" charset="0"/>
              <a:buChar char="•"/>
            </a:pPr>
            <a:r>
              <a:rPr lang="fr-FR" b="1" i="1" dirty="0">
                <a:solidFill>
                  <a:srgbClr val="7030A0"/>
                </a:solidFill>
              </a:rPr>
              <a:t>Transition</a:t>
            </a:r>
            <a:r>
              <a:rPr lang="fr-FR" i="1" dirty="0">
                <a:solidFill>
                  <a:srgbClr val="7030A0"/>
                </a:solidFill>
              </a:rPr>
              <a:t> </a:t>
            </a:r>
            <a:r>
              <a:rPr lang="fr-FR" dirty="0">
                <a:solidFill>
                  <a:srgbClr val="7030A0"/>
                </a:solidFill>
              </a:rPr>
              <a:t>: Processus de transformation physique (par chirurgie "corrective", hormonothérapie ...) et psychologique (suite à une psychothérapie …), visant l’épanouissement, aussi complet que possible, de l’individu transsexuel.</a:t>
            </a:r>
          </a:p>
          <a:p>
            <a:pPr marL="285750" indent="-285750" algn="just">
              <a:buFont typeface="Arial" panose="020B0604020202020204" pitchFamily="34" charset="0"/>
              <a:buChar char="•"/>
            </a:pPr>
            <a:r>
              <a:rPr lang="fr-FR" b="1" i="1" dirty="0">
                <a:solidFill>
                  <a:srgbClr val="7030A0"/>
                </a:solidFill>
              </a:rPr>
              <a:t>Conformité de genre </a:t>
            </a:r>
            <a:r>
              <a:rPr lang="fr-FR" dirty="0">
                <a:solidFill>
                  <a:srgbClr val="7030A0"/>
                </a:solidFill>
              </a:rPr>
              <a:t>: Fait référence au degré d’adhérence ou de « déviance », par rapport aux normes sociales, établies pour chacun des sexes.</a:t>
            </a:r>
          </a:p>
          <a:p>
            <a:pPr marL="285750" indent="-285750" algn="just">
              <a:buFont typeface="Arial" panose="020B0604020202020204" pitchFamily="34" charset="0"/>
              <a:buChar char="•"/>
            </a:pPr>
            <a:r>
              <a:rPr lang="fr-FR" b="1" i="1" dirty="0">
                <a:solidFill>
                  <a:srgbClr val="7030A0"/>
                </a:solidFill>
              </a:rPr>
              <a:t>Non conformité à leur genre </a:t>
            </a:r>
            <a:r>
              <a:rPr lang="fr-FR" dirty="0">
                <a:solidFill>
                  <a:srgbClr val="7030A0"/>
                </a:solidFill>
              </a:rPr>
              <a:t>: personnes dont le comportement, l’apparence et/ou la mentalité ne correspondent pas à ceux que nous attendons généralement d’une fille/femme ou d’un garçon/homme.</a:t>
            </a:r>
          </a:p>
          <a:p>
            <a:pPr marL="285750" indent="-285750" algn="just">
              <a:buFont typeface="Arial" panose="020B0604020202020204" pitchFamily="34" charset="0"/>
              <a:buChar char="•"/>
            </a:pPr>
            <a:r>
              <a:rPr lang="fr-FR" b="1" i="1" dirty="0">
                <a:solidFill>
                  <a:srgbClr val="7030A0"/>
                </a:solidFill>
              </a:rPr>
              <a:t>Expression de genre </a:t>
            </a:r>
            <a:r>
              <a:rPr lang="fr-FR" dirty="0">
                <a:solidFill>
                  <a:srgbClr val="7030A0"/>
                </a:solidFill>
              </a:rPr>
              <a:t>: La manière dont un individu exprime son identité sexuelle/de genre.</a:t>
            </a:r>
          </a:p>
          <a:p>
            <a:pPr marL="285750" indent="-285750" algn="just">
              <a:buFont typeface="Arial" panose="020B0604020202020204" pitchFamily="34" charset="0"/>
              <a:buChar char="•"/>
            </a:pPr>
            <a:r>
              <a:rPr lang="fr-FR" b="1" i="1" dirty="0">
                <a:solidFill>
                  <a:srgbClr val="7030A0"/>
                </a:solidFill>
              </a:rPr>
              <a:t>Rôle </a:t>
            </a:r>
            <a:r>
              <a:rPr lang="fr-FR" b="1" i="1" dirty="0" err="1">
                <a:solidFill>
                  <a:srgbClr val="7030A0"/>
                </a:solidFill>
              </a:rPr>
              <a:t>sociosexuel</a:t>
            </a:r>
            <a:r>
              <a:rPr lang="fr-FR" b="1" i="1" dirty="0">
                <a:solidFill>
                  <a:srgbClr val="7030A0"/>
                </a:solidFill>
              </a:rPr>
              <a:t> </a:t>
            </a:r>
            <a:r>
              <a:rPr lang="fr-FR" dirty="0">
                <a:solidFill>
                  <a:srgbClr val="7030A0"/>
                </a:solidFill>
              </a:rPr>
              <a:t>: Fait référence à la construction sociale de la masculinité et de la féminité, à l’ensemble des comportements « attendus» chez l’homme et chez la femme (°).</a:t>
            </a:r>
          </a:p>
          <a:p>
            <a:pPr marL="285750" indent="-285750" algn="just">
              <a:buFont typeface="Arial" panose="020B0604020202020204" pitchFamily="34" charset="0"/>
              <a:buChar char="•"/>
            </a:pPr>
            <a:r>
              <a:rPr lang="fr-FR" b="1" i="1" dirty="0">
                <a:solidFill>
                  <a:srgbClr val="7030A0"/>
                </a:solidFill>
              </a:rPr>
              <a:t>Intersexualité</a:t>
            </a:r>
            <a:r>
              <a:rPr lang="fr-FR" dirty="0">
                <a:solidFill>
                  <a:srgbClr val="7030A0"/>
                </a:solidFill>
              </a:rPr>
              <a:t>: Personne possédant des caractéristiques physiques, génétiques des deux sexes.</a:t>
            </a:r>
          </a:p>
          <a:p>
            <a:pPr marL="285750" indent="-285750" algn="just">
              <a:buFont typeface="Arial" panose="020B0604020202020204" pitchFamily="34" charset="0"/>
              <a:buChar char="•"/>
            </a:pPr>
            <a:r>
              <a:rPr lang="fr-FR" b="1" i="1" dirty="0" err="1">
                <a:solidFill>
                  <a:srgbClr val="7030A0"/>
                </a:solidFill>
              </a:rPr>
              <a:t>Intergenre</a:t>
            </a:r>
            <a:r>
              <a:rPr lang="fr-FR" dirty="0">
                <a:solidFill>
                  <a:srgbClr val="7030A0"/>
                </a:solidFill>
              </a:rPr>
              <a:t> : Cette notion (ou état) caractérise une situation en permanence mouvante, la personne refusant la binarité liée aux genres </a:t>
            </a:r>
            <a:r>
              <a:rPr lang="fr-FR">
                <a:solidFill>
                  <a:srgbClr val="7030A0"/>
                </a:solidFill>
              </a:rPr>
              <a:t>masculin/féminin. </a:t>
            </a:r>
          </a:p>
          <a:p>
            <a:pPr marL="285750" indent="-285750" algn="just">
              <a:buFont typeface="Arial" panose="020B0604020202020204" pitchFamily="34" charset="0"/>
              <a:buChar char="•"/>
            </a:pPr>
            <a:r>
              <a:rPr lang="fr-FR" b="1" i="1">
                <a:solidFill>
                  <a:srgbClr val="7030A0"/>
                </a:solidFill>
              </a:rPr>
              <a:t>Orientation </a:t>
            </a:r>
            <a:r>
              <a:rPr lang="fr-FR" b="1" i="1" dirty="0">
                <a:solidFill>
                  <a:srgbClr val="7030A0"/>
                </a:solidFill>
              </a:rPr>
              <a:t>sexuelle</a:t>
            </a:r>
            <a:r>
              <a:rPr lang="fr-FR" dirty="0">
                <a:solidFill>
                  <a:srgbClr val="7030A0"/>
                </a:solidFill>
              </a:rPr>
              <a:t>: attirance affective et érotique pour une personne de son sexe, du sexe opposé, ou des deux sexes.</a:t>
            </a:r>
          </a:p>
          <a:p>
            <a:pPr algn="just"/>
            <a:endParaRPr lang="fr-FR" dirty="0">
              <a:solidFill>
                <a:srgbClr val="7030A0"/>
              </a:solidFill>
            </a:endParaRPr>
          </a:p>
          <a:p>
            <a:r>
              <a:rPr lang="fr-FR" sz="1200" dirty="0">
                <a:solidFill>
                  <a:srgbClr val="7030A0"/>
                </a:solidFill>
              </a:rPr>
              <a:t>(°) A rapprocher de cette opinion : «  </a:t>
            </a:r>
            <a:r>
              <a:rPr lang="fr-FR" sz="1200" i="1" dirty="0">
                <a:solidFill>
                  <a:srgbClr val="7030A0"/>
                </a:solidFill>
              </a:rPr>
              <a:t>l’identité personnelle, avec ce que cela implique d’identité sexuée et sexuelle, n’est finalement qu’un bricolage […]</a:t>
            </a:r>
            <a:r>
              <a:rPr lang="fr-FR" sz="1200" dirty="0">
                <a:solidFill>
                  <a:srgbClr val="7030A0"/>
                </a:solidFill>
              </a:rPr>
              <a:t> ». Source : </a:t>
            </a:r>
            <a:r>
              <a:rPr lang="fr-FR" sz="1200" i="1" dirty="0">
                <a:solidFill>
                  <a:srgbClr val="7030A0"/>
                </a:solidFill>
              </a:rPr>
              <a:t>Entretien avec Pierre-Henri Castel </a:t>
            </a:r>
            <a:r>
              <a:rPr lang="fr-FR" sz="1200" dirty="0">
                <a:solidFill>
                  <a:srgbClr val="7030A0"/>
                </a:solidFill>
              </a:rPr>
              <a:t>(°) </a:t>
            </a:r>
            <a:r>
              <a:rPr lang="fr-FR" sz="1200" i="1" dirty="0">
                <a:solidFill>
                  <a:srgbClr val="7030A0"/>
                </a:solidFill>
              </a:rPr>
              <a:t>Propos recueillis par </a:t>
            </a:r>
            <a:r>
              <a:rPr lang="fr-FR" sz="1200" dirty="0">
                <a:solidFill>
                  <a:srgbClr val="7030A0"/>
                </a:solidFill>
                <a:hlinkClick r:id="rId2"/>
              </a:rPr>
              <a:t>Nicolas Poirier</a:t>
            </a:r>
            <a:r>
              <a:rPr lang="fr-FR" sz="1200" dirty="0">
                <a:solidFill>
                  <a:srgbClr val="7030A0"/>
                </a:solidFill>
              </a:rPr>
              <a:t> </a:t>
            </a:r>
            <a:r>
              <a:rPr lang="fr-FR" sz="1200" i="1" dirty="0">
                <a:solidFill>
                  <a:srgbClr val="7030A0"/>
                </a:solidFill>
              </a:rPr>
              <a:t>et </a:t>
            </a:r>
            <a:r>
              <a:rPr lang="fr-FR" sz="1200" dirty="0">
                <a:solidFill>
                  <a:srgbClr val="7030A0"/>
                </a:solidFill>
                <a:hlinkClick r:id="rId3"/>
              </a:rPr>
              <a:t>Lionel </a:t>
            </a:r>
            <a:r>
              <a:rPr lang="fr-FR" sz="1200" dirty="0" err="1">
                <a:solidFill>
                  <a:srgbClr val="7030A0"/>
                </a:solidFill>
                <a:hlinkClick r:id="rId3"/>
              </a:rPr>
              <a:t>Fouré</a:t>
            </a:r>
            <a:r>
              <a:rPr lang="fr-FR" sz="1200" dirty="0">
                <a:solidFill>
                  <a:srgbClr val="7030A0"/>
                </a:solidFill>
              </a:rPr>
              <a:t>, </a:t>
            </a:r>
            <a:r>
              <a:rPr lang="fr-FR" sz="1200" dirty="0">
                <a:solidFill>
                  <a:srgbClr val="7030A0"/>
                </a:solidFill>
                <a:hlinkClick r:id="rId4"/>
              </a:rPr>
              <a:t>http://www.cairn.info/revue-le-philosophoire-2003-3-page-17.htm</a:t>
            </a:r>
            <a:r>
              <a:rPr lang="fr-FR" sz="1200" dirty="0">
                <a:solidFill>
                  <a:srgbClr val="7030A0"/>
                </a:solidFill>
              </a:rPr>
              <a:t> </a:t>
            </a:r>
          </a:p>
          <a:p>
            <a:r>
              <a:rPr lang="fr-FR" sz="1200" i="1" u="sng" dirty="0">
                <a:solidFill>
                  <a:srgbClr val="7030A0"/>
                </a:solidFill>
              </a:rPr>
              <a:t>Note</a:t>
            </a:r>
            <a:r>
              <a:rPr lang="fr-FR" sz="1200" i="1" dirty="0">
                <a:solidFill>
                  <a:srgbClr val="7030A0"/>
                </a:solidFill>
              </a:rPr>
              <a:t> : Pierre-Henri Castel est chargé de recherches au CNRS et psychanalyste, membre de l’Association Lacanienne Internationale.</a:t>
            </a:r>
            <a:endParaRPr lang="fr-FR" sz="1200" dirty="0">
              <a:solidFill>
                <a:srgbClr val="7030A0"/>
              </a:solidFill>
            </a:endParaRPr>
          </a:p>
          <a:p>
            <a:pPr algn="just"/>
            <a:endParaRPr lang="fr-FR" sz="1200" dirty="0">
              <a:solidFill>
                <a:srgbClr val="7030A0"/>
              </a:solidFill>
            </a:endParaRPr>
          </a:p>
          <a:p>
            <a:r>
              <a:rPr lang="fr-FR" sz="1200" dirty="0">
                <a:solidFill>
                  <a:srgbClr val="7030A0"/>
                </a:solidFill>
              </a:rPr>
              <a:t>Sources : a) </a:t>
            </a:r>
            <a:r>
              <a:rPr lang="fr-FR" sz="1200" i="1" dirty="0">
                <a:solidFill>
                  <a:srgbClr val="7030A0"/>
                </a:solidFill>
              </a:rPr>
              <a:t>Les réalités transgenre et transsexuelle, ça commence à l’école!, </a:t>
            </a:r>
            <a:r>
              <a:rPr lang="fr-FR" sz="1200" dirty="0">
                <a:solidFill>
                  <a:srgbClr val="7030A0"/>
                </a:solidFill>
              </a:rPr>
              <a:t>Françoise </a:t>
            </a:r>
            <a:r>
              <a:rPr lang="fr-FR" sz="1200" dirty="0" err="1">
                <a:solidFill>
                  <a:srgbClr val="7030A0"/>
                </a:solidFill>
              </a:rPr>
              <a:t>Susset</a:t>
            </a:r>
            <a:r>
              <a:rPr lang="fr-FR" sz="1200" dirty="0">
                <a:solidFill>
                  <a:srgbClr val="7030A0"/>
                </a:solidFill>
              </a:rPr>
              <a:t>, M. A., psychologue, Institut pour la santé des minorités sexuelles (</a:t>
            </a:r>
            <a:r>
              <a:rPr lang="fr-FR" sz="1200" dirty="0">
                <a:solidFill>
                  <a:srgbClr val="7030A0"/>
                </a:solidFill>
                <a:hlinkClick r:id="rId5"/>
              </a:rPr>
              <a:t>ismh-isms.com</a:t>
            </a:r>
            <a:r>
              <a:rPr lang="fr-FR" sz="1200" dirty="0">
                <a:solidFill>
                  <a:srgbClr val="7030A0"/>
                </a:solidFill>
              </a:rPr>
              <a:t>), Montréal, </a:t>
            </a:r>
            <a:r>
              <a:rPr lang="fr-FR" sz="1200" dirty="0">
                <a:solidFill>
                  <a:srgbClr val="7030A0"/>
                </a:solidFill>
                <a:hlinkClick r:id="rId6"/>
              </a:rPr>
              <a:t>http://www.lacsq.org/fileadmin/user_upload/microsites/homophobie2011/Ateliers/Atelier_16_Realites_Transgenre_transsexuelle.pdf</a:t>
            </a:r>
            <a:r>
              <a:rPr lang="fr-FR" sz="1200" dirty="0">
                <a:solidFill>
                  <a:srgbClr val="7030A0"/>
                </a:solidFill>
              </a:rPr>
              <a:t> </a:t>
            </a:r>
          </a:p>
          <a:p>
            <a:r>
              <a:rPr lang="fr-FR" sz="1200" dirty="0">
                <a:solidFill>
                  <a:srgbClr val="7030A0"/>
                </a:solidFill>
              </a:rPr>
              <a:t>b) </a:t>
            </a:r>
            <a:r>
              <a:rPr lang="fr-FR" sz="1200" i="1" dirty="0">
                <a:solidFill>
                  <a:srgbClr val="7030A0"/>
                </a:solidFill>
              </a:rPr>
              <a:t>La </a:t>
            </a:r>
            <a:r>
              <a:rPr lang="fr-FR" sz="1200" i="1" dirty="0" err="1">
                <a:solidFill>
                  <a:srgbClr val="7030A0"/>
                </a:solidFill>
              </a:rPr>
              <a:t>transidentité</a:t>
            </a:r>
            <a:r>
              <a:rPr lang="fr-FR" sz="1200" i="1" dirty="0">
                <a:solidFill>
                  <a:srgbClr val="7030A0"/>
                </a:solidFill>
              </a:rPr>
              <a:t>, un cheminement personnel et social</a:t>
            </a:r>
            <a:r>
              <a:rPr lang="fr-FR" sz="1200" dirty="0">
                <a:solidFill>
                  <a:srgbClr val="7030A0"/>
                </a:solidFill>
              </a:rPr>
              <a:t>, Camille BERNARD, 17/10/2009, </a:t>
            </a:r>
            <a:r>
              <a:rPr lang="fr-FR" sz="1200" dirty="0">
                <a:solidFill>
                  <a:srgbClr val="7030A0"/>
                </a:solidFill>
                <a:hlinkClick r:id="rId7"/>
              </a:rPr>
              <a:t>http://www.transidentite.fr/fichiers/La%20transidentite,%20un%20cheminement%20personnel%20et%20social.pdf</a:t>
            </a:r>
            <a:r>
              <a:rPr lang="fr-FR" sz="1200" dirty="0">
                <a:solidFill>
                  <a:srgbClr val="7030A0"/>
                </a:solidFill>
              </a:rPr>
              <a:t> </a:t>
            </a:r>
          </a:p>
        </p:txBody>
      </p:sp>
    </p:spTree>
    <p:extLst>
      <p:ext uri="{BB962C8B-B14F-4D97-AF65-F5344CB8AC3E}">
        <p14:creationId xmlns:p14="http://schemas.microsoft.com/office/powerpoint/2010/main" val="1350186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338559" y="188533"/>
            <a:ext cx="606911" cy="2820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31</a:t>
            </a:fld>
            <a:endParaRPr lang="en-US"/>
          </a:p>
        </p:txBody>
      </p:sp>
      <p:sp>
        <p:nvSpPr>
          <p:cNvPr id="4" name="ZoneTexte 3"/>
          <p:cNvSpPr txBox="1"/>
          <p:nvPr/>
        </p:nvSpPr>
        <p:spPr>
          <a:xfrm>
            <a:off x="4156505" y="10128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4"/>
          <p:cNvSpPr/>
          <p:nvPr/>
        </p:nvSpPr>
        <p:spPr>
          <a:xfrm>
            <a:off x="161365" y="101288"/>
            <a:ext cx="2233625" cy="369332"/>
          </a:xfrm>
          <a:prstGeom prst="rect">
            <a:avLst/>
          </a:prstGeom>
        </p:spPr>
        <p:txBody>
          <a:bodyPr wrap="none">
            <a:spAutoFit/>
          </a:bodyPr>
          <a:lstStyle/>
          <a:p>
            <a:pPr>
              <a:spcBef>
                <a:spcPct val="0"/>
              </a:spcBef>
            </a:pPr>
            <a:r>
              <a:rPr lang="fr-FR" altLang="fr-FR" dirty="0">
                <a:solidFill>
                  <a:srgbClr val="7030A0"/>
                </a:solidFill>
              </a:rPr>
              <a:t>10. </a:t>
            </a:r>
            <a:r>
              <a:rPr lang="fr-FR" altLang="fr-FR" b="1" dirty="0">
                <a:solidFill>
                  <a:srgbClr val="7030A0"/>
                </a:solidFill>
              </a:rPr>
              <a:t>Définitions (suite)</a:t>
            </a:r>
          </a:p>
        </p:txBody>
      </p:sp>
      <p:sp>
        <p:nvSpPr>
          <p:cNvPr id="6" name="ZoneTexte 5"/>
          <p:cNvSpPr txBox="1"/>
          <p:nvPr/>
        </p:nvSpPr>
        <p:spPr>
          <a:xfrm>
            <a:off x="161365" y="470620"/>
            <a:ext cx="11919473" cy="6186309"/>
          </a:xfrm>
          <a:prstGeom prst="rect">
            <a:avLst/>
          </a:prstGeom>
          <a:noFill/>
        </p:spPr>
        <p:txBody>
          <a:bodyPr wrap="square" rtlCol="0">
            <a:spAutoFit/>
          </a:bodyPr>
          <a:lstStyle/>
          <a:p>
            <a:pPr algn="just"/>
            <a:r>
              <a:rPr lang="fr-FR" b="1" dirty="0">
                <a:solidFill>
                  <a:srgbClr val="7030A0"/>
                </a:solidFill>
              </a:rPr>
              <a:t>Transsexualité</a:t>
            </a:r>
            <a:endParaRPr lang="fr-FR" dirty="0">
              <a:solidFill>
                <a:srgbClr val="7030A0"/>
              </a:solidFill>
            </a:endParaRPr>
          </a:p>
          <a:p>
            <a:pPr algn="just"/>
            <a:r>
              <a:rPr lang="fr-FR" dirty="0">
                <a:solidFill>
                  <a:srgbClr val="7030A0"/>
                </a:solidFill>
              </a:rPr>
              <a:t>- Identification intense et persistante à l’autre sexe (ne concernant pas exclusivement le désir d’obtenir les bénéfices culturels dévolus à l’autre sexe) </a:t>
            </a:r>
          </a:p>
          <a:p>
            <a:pPr algn="just"/>
            <a:r>
              <a:rPr lang="fr-FR" dirty="0">
                <a:solidFill>
                  <a:srgbClr val="7030A0"/>
                </a:solidFill>
              </a:rPr>
              <a:t>- Sentiment persistant d’inconfort par rapport à son sexe ou sentiment d’inadéquation par rapport à l’identité de rôle correspondante </a:t>
            </a:r>
          </a:p>
          <a:p>
            <a:pPr algn="just"/>
            <a:r>
              <a:rPr lang="fr-FR" dirty="0">
                <a:solidFill>
                  <a:srgbClr val="7030A0"/>
                </a:solidFill>
              </a:rPr>
              <a:t>- L’affection n’est pas concomitante d’une affection responsable d’un phénotype hermaphrodite </a:t>
            </a:r>
          </a:p>
          <a:p>
            <a:pPr algn="just"/>
            <a:r>
              <a:rPr lang="fr-FR" dirty="0">
                <a:solidFill>
                  <a:srgbClr val="7030A0"/>
                </a:solidFill>
              </a:rPr>
              <a:t>- L’affection est à l’origine d’une souffrance cliniquement significative ou d’une altération du fonctionnement social, professionnel ou dans d’autres domaines importants. </a:t>
            </a:r>
            <a:r>
              <a:rPr lang="fr-FR" sz="1200" dirty="0">
                <a:solidFill>
                  <a:srgbClr val="7030A0"/>
                </a:solidFill>
              </a:rPr>
              <a:t>Source : DSM IV-TR (code 302.6 et 302.85).</a:t>
            </a:r>
          </a:p>
          <a:p>
            <a:pPr algn="just"/>
            <a:endParaRPr lang="fr-FR" dirty="0">
              <a:solidFill>
                <a:srgbClr val="7030A0"/>
              </a:solidFill>
            </a:endParaRPr>
          </a:p>
          <a:p>
            <a:pPr algn="just"/>
            <a:r>
              <a:rPr lang="fr-FR" b="1" dirty="0">
                <a:solidFill>
                  <a:srgbClr val="7030A0"/>
                </a:solidFill>
              </a:rPr>
              <a:t>Dysphorie de genre</a:t>
            </a:r>
            <a:endParaRPr lang="fr-FR" dirty="0">
              <a:solidFill>
                <a:srgbClr val="7030A0"/>
              </a:solidFill>
            </a:endParaRPr>
          </a:p>
          <a:p>
            <a:pPr algn="just"/>
            <a:r>
              <a:rPr lang="fr-FR" dirty="0">
                <a:solidFill>
                  <a:srgbClr val="7030A0"/>
                </a:solidFill>
              </a:rPr>
              <a:t>A - Une non concordance de genre marquée entre le genre assigné et les expériences de genre vécues d’au moins 6mois et qui se manifeste par au moins deux des indicateurs suivants : </a:t>
            </a:r>
          </a:p>
          <a:p>
            <a:pPr algn="just"/>
            <a:r>
              <a:rPr lang="fr-FR" dirty="0">
                <a:solidFill>
                  <a:srgbClr val="7030A0"/>
                </a:solidFill>
              </a:rPr>
              <a:t>- Une non concordance de genre marquée entre les expériences de genre vécues et les caractéristiques sexuelles primaires ou secondaires. </a:t>
            </a:r>
          </a:p>
          <a:p>
            <a:pPr algn="just"/>
            <a:r>
              <a:rPr lang="fr-FR" dirty="0">
                <a:solidFill>
                  <a:srgbClr val="7030A0"/>
                </a:solidFill>
              </a:rPr>
              <a:t>- Un désir fort de se débarrasser des caractéristiques sexuelles primaires ou secondaires d’un des deux sexes du fait d’une non concordance marquée entre l’expérience de genre vécue et le genre assigné. </a:t>
            </a:r>
          </a:p>
          <a:p>
            <a:pPr algn="just"/>
            <a:r>
              <a:rPr lang="fr-FR" dirty="0">
                <a:solidFill>
                  <a:srgbClr val="7030A0"/>
                </a:solidFill>
              </a:rPr>
              <a:t>- Une attirance forte pour les caractéristiques de l’autre sexe. </a:t>
            </a:r>
          </a:p>
          <a:p>
            <a:pPr algn="just"/>
            <a:r>
              <a:rPr lang="fr-FR" dirty="0">
                <a:solidFill>
                  <a:srgbClr val="7030A0"/>
                </a:solidFill>
              </a:rPr>
              <a:t>- Un désir fort d’appartenir à l’autre sexe ou à tout autre genre alternatif différent du genre assigné </a:t>
            </a:r>
          </a:p>
          <a:p>
            <a:pPr algn="just"/>
            <a:r>
              <a:rPr lang="fr-FR" dirty="0">
                <a:solidFill>
                  <a:srgbClr val="7030A0"/>
                </a:solidFill>
              </a:rPr>
              <a:t>-Une volonté forte d’être reconnu comme appartenant à l’autre sexe ou à tout autre genre alternatif différent du genre assigné </a:t>
            </a:r>
          </a:p>
          <a:p>
            <a:pPr algn="just"/>
            <a:r>
              <a:rPr lang="fr-FR" dirty="0">
                <a:solidFill>
                  <a:srgbClr val="7030A0"/>
                </a:solidFill>
              </a:rPr>
              <a:t>- La conviction d’avoir des réactions et des sentiments appartenant à l’autre genre ou à tout autre genre alternatif différent du genre assigné. </a:t>
            </a:r>
            <a:r>
              <a:rPr lang="fr-FR" sz="1200" dirty="0">
                <a:solidFill>
                  <a:srgbClr val="7030A0"/>
                </a:solidFill>
              </a:rPr>
              <a:t>Source : </a:t>
            </a:r>
            <a:r>
              <a:rPr lang="fr-FR" sz="1200" dirty="0">
                <a:solidFill>
                  <a:srgbClr val="7030A0"/>
                </a:solidFill>
                <a:hlinkClick r:id="rId2"/>
              </a:rPr>
              <a:t>http://www.dsm5.org</a:t>
            </a:r>
            <a:endParaRPr lang="fr-FR" sz="1200" dirty="0">
              <a:solidFill>
                <a:srgbClr val="7030A0"/>
              </a:solidFill>
            </a:endParaRPr>
          </a:p>
        </p:txBody>
      </p:sp>
    </p:spTree>
    <p:extLst>
      <p:ext uri="{BB962C8B-B14F-4D97-AF65-F5344CB8AC3E}">
        <p14:creationId xmlns:p14="http://schemas.microsoft.com/office/powerpoint/2010/main" val="2301509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32</a:t>
            </a:fld>
            <a:endParaRPr lang="en-US"/>
          </a:p>
        </p:txBody>
      </p:sp>
      <p:sp>
        <p:nvSpPr>
          <p:cNvPr id="3" name="Espace réservé du numéro de diapositive 1"/>
          <p:cNvSpPr txBox="1">
            <a:spLocks/>
          </p:cNvSpPr>
          <p:nvPr/>
        </p:nvSpPr>
        <p:spPr>
          <a:xfrm>
            <a:off x="10736132" y="101243"/>
            <a:ext cx="1112520" cy="36937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32</a:t>
            </a:fld>
            <a:endParaRPr lang="en-US"/>
          </a:p>
        </p:txBody>
      </p:sp>
      <p:sp>
        <p:nvSpPr>
          <p:cNvPr id="4" name="ZoneTexte 3"/>
          <p:cNvSpPr txBox="1"/>
          <p:nvPr/>
        </p:nvSpPr>
        <p:spPr>
          <a:xfrm>
            <a:off x="4533452" y="10128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672488068"/>
              </p:ext>
            </p:extLst>
          </p:nvPr>
        </p:nvGraphicFramePr>
        <p:xfrm>
          <a:off x="408791" y="1332851"/>
          <a:ext cx="11177196" cy="388373"/>
        </p:xfrm>
        <a:graphic>
          <a:graphicData uri="http://schemas.openxmlformats.org/drawingml/2006/table">
            <a:tbl>
              <a:tblPr firstRow="1" bandRow="1">
                <a:tableStyleId>{5C22544A-7EE6-4342-B048-85BDC9FD1C3A}</a:tableStyleId>
              </a:tblPr>
              <a:tblGrid>
                <a:gridCol w="3725732">
                  <a:extLst>
                    <a:ext uri="{9D8B030D-6E8A-4147-A177-3AD203B41FA5}">
                      <a16:colId xmlns:a16="http://schemas.microsoft.com/office/drawing/2014/main" val="1351562562"/>
                    </a:ext>
                  </a:extLst>
                </a:gridCol>
                <a:gridCol w="4030532">
                  <a:extLst>
                    <a:ext uri="{9D8B030D-6E8A-4147-A177-3AD203B41FA5}">
                      <a16:colId xmlns:a16="http://schemas.microsoft.com/office/drawing/2014/main" val="1018205034"/>
                    </a:ext>
                  </a:extLst>
                </a:gridCol>
                <a:gridCol w="3420932">
                  <a:extLst>
                    <a:ext uri="{9D8B030D-6E8A-4147-A177-3AD203B41FA5}">
                      <a16:colId xmlns:a16="http://schemas.microsoft.com/office/drawing/2014/main" val="1333227901"/>
                    </a:ext>
                  </a:extLst>
                </a:gridCol>
              </a:tblGrid>
              <a:tr h="388373">
                <a:tc>
                  <a:txBody>
                    <a:bodyPr/>
                    <a:lstStyle/>
                    <a:p>
                      <a:r>
                        <a:rPr lang="fr-FR" dirty="0">
                          <a:solidFill>
                            <a:srgbClr val="002060"/>
                          </a:solidFill>
                        </a:rPr>
                        <a:t>Mâle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bg1">
                              <a:lumMod val="50000"/>
                            </a:schemeClr>
                          </a:solidFill>
                        </a:rPr>
                        <a:t>Intersexualité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fr-FR" dirty="0">
                          <a:solidFill>
                            <a:srgbClr val="FF00FF"/>
                          </a:solidFill>
                        </a:rPr>
                        <a:t>Femelle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6498833"/>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80292648"/>
              </p:ext>
            </p:extLst>
          </p:nvPr>
        </p:nvGraphicFramePr>
        <p:xfrm>
          <a:off x="510092" y="2964038"/>
          <a:ext cx="11177196" cy="640080"/>
        </p:xfrm>
        <a:graphic>
          <a:graphicData uri="http://schemas.openxmlformats.org/drawingml/2006/table">
            <a:tbl>
              <a:tblPr firstRow="1" bandRow="1">
                <a:tableStyleId>{5C22544A-7EE6-4342-B048-85BDC9FD1C3A}</a:tableStyleId>
              </a:tblPr>
              <a:tblGrid>
                <a:gridCol w="3725732">
                  <a:extLst>
                    <a:ext uri="{9D8B030D-6E8A-4147-A177-3AD203B41FA5}">
                      <a16:colId xmlns:a16="http://schemas.microsoft.com/office/drawing/2014/main" val="1351562562"/>
                    </a:ext>
                  </a:extLst>
                </a:gridCol>
                <a:gridCol w="4030532">
                  <a:extLst>
                    <a:ext uri="{9D8B030D-6E8A-4147-A177-3AD203B41FA5}">
                      <a16:colId xmlns:a16="http://schemas.microsoft.com/office/drawing/2014/main" val="1018205034"/>
                    </a:ext>
                  </a:extLst>
                </a:gridCol>
                <a:gridCol w="3420932">
                  <a:extLst>
                    <a:ext uri="{9D8B030D-6E8A-4147-A177-3AD203B41FA5}">
                      <a16:colId xmlns:a16="http://schemas.microsoft.com/office/drawing/2014/main" val="1333227901"/>
                    </a:ext>
                  </a:extLst>
                </a:gridCol>
              </a:tblGrid>
              <a:tr h="388373">
                <a:tc>
                  <a:txBody>
                    <a:bodyPr/>
                    <a:lstStyle/>
                    <a:p>
                      <a:r>
                        <a:rPr lang="fr-FR" dirty="0">
                          <a:solidFill>
                            <a:srgbClr val="002060"/>
                          </a:solidFill>
                        </a:rPr>
                        <a:t>Homme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err="1">
                          <a:solidFill>
                            <a:schemeClr val="bg1">
                              <a:lumMod val="50000"/>
                            </a:schemeClr>
                          </a:solidFill>
                        </a:rPr>
                        <a:t>Bispirituel</a:t>
                      </a:r>
                      <a:r>
                        <a:rPr lang="fr-FR" dirty="0">
                          <a:solidFill>
                            <a:schemeClr val="bg1">
                              <a:lumMod val="50000"/>
                            </a:schemeClr>
                          </a:solidFill>
                        </a:rPr>
                        <a:t>, 3</a:t>
                      </a:r>
                      <a:r>
                        <a:rPr lang="fr-FR" baseline="30000" dirty="0">
                          <a:solidFill>
                            <a:schemeClr val="bg1">
                              <a:lumMod val="50000"/>
                            </a:schemeClr>
                          </a:solidFill>
                        </a:rPr>
                        <a:t>ème</a:t>
                      </a:r>
                      <a:r>
                        <a:rPr lang="fr-FR" dirty="0">
                          <a:solidFill>
                            <a:schemeClr val="bg1">
                              <a:lumMod val="50000"/>
                            </a:schemeClr>
                          </a:solidFill>
                        </a:rPr>
                        <a:t> genre, genre fluide, transgenre,</a:t>
                      </a:r>
                      <a:r>
                        <a:rPr lang="fr-FR" baseline="0" dirty="0">
                          <a:solidFill>
                            <a:schemeClr val="bg1">
                              <a:lumMod val="50000"/>
                            </a:schemeClr>
                          </a:solidFill>
                        </a:rPr>
                        <a:t> </a:t>
                      </a:r>
                      <a:r>
                        <a:rPr lang="fr-FR" dirty="0">
                          <a:solidFill>
                            <a:schemeClr val="bg1">
                              <a:lumMod val="50000"/>
                            </a:schemeClr>
                          </a:solidFill>
                        </a:rPr>
                        <a:t>transsexuel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fr-FR" dirty="0">
                          <a:solidFill>
                            <a:srgbClr val="FF00FF"/>
                          </a:solidFill>
                        </a:rPr>
                        <a:t>Femme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6498833"/>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987769221"/>
              </p:ext>
            </p:extLst>
          </p:nvPr>
        </p:nvGraphicFramePr>
        <p:xfrm>
          <a:off x="510092" y="4612215"/>
          <a:ext cx="11177196" cy="388373"/>
        </p:xfrm>
        <a:graphic>
          <a:graphicData uri="http://schemas.openxmlformats.org/drawingml/2006/table">
            <a:tbl>
              <a:tblPr firstRow="1" bandRow="1">
                <a:tableStyleId>{5C22544A-7EE6-4342-B048-85BDC9FD1C3A}</a:tableStyleId>
              </a:tblPr>
              <a:tblGrid>
                <a:gridCol w="3725732">
                  <a:extLst>
                    <a:ext uri="{9D8B030D-6E8A-4147-A177-3AD203B41FA5}">
                      <a16:colId xmlns:a16="http://schemas.microsoft.com/office/drawing/2014/main" val="1351562562"/>
                    </a:ext>
                  </a:extLst>
                </a:gridCol>
                <a:gridCol w="4030532">
                  <a:extLst>
                    <a:ext uri="{9D8B030D-6E8A-4147-A177-3AD203B41FA5}">
                      <a16:colId xmlns:a16="http://schemas.microsoft.com/office/drawing/2014/main" val="1018205034"/>
                    </a:ext>
                  </a:extLst>
                </a:gridCol>
                <a:gridCol w="3420932">
                  <a:extLst>
                    <a:ext uri="{9D8B030D-6E8A-4147-A177-3AD203B41FA5}">
                      <a16:colId xmlns:a16="http://schemas.microsoft.com/office/drawing/2014/main" val="1333227901"/>
                    </a:ext>
                  </a:extLst>
                </a:gridCol>
              </a:tblGrid>
              <a:tr h="388373">
                <a:tc>
                  <a:txBody>
                    <a:bodyPr/>
                    <a:lstStyle/>
                    <a:p>
                      <a:r>
                        <a:rPr lang="fr-FR" dirty="0">
                          <a:solidFill>
                            <a:srgbClr val="002060"/>
                          </a:solidFill>
                        </a:rPr>
                        <a:t>Le masculin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chemeClr val="bg1">
                              <a:lumMod val="50000"/>
                            </a:schemeClr>
                          </a:solidFill>
                        </a:rPr>
                        <a:t>Androgyne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fr-FR" dirty="0">
                          <a:solidFill>
                            <a:srgbClr val="FF00FF"/>
                          </a:solidFill>
                        </a:rPr>
                        <a:t>Le féminin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6498833"/>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707373423"/>
              </p:ext>
            </p:extLst>
          </p:nvPr>
        </p:nvGraphicFramePr>
        <p:xfrm>
          <a:off x="510092" y="6066205"/>
          <a:ext cx="11177196" cy="388373"/>
        </p:xfrm>
        <a:graphic>
          <a:graphicData uri="http://schemas.openxmlformats.org/drawingml/2006/table">
            <a:tbl>
              <a:tblPr firstRow="1" bandRow="1">
                <a:tableStyleId>{5C22544A-7EE6-4342-B048-85BDC9FD1C3A}</a:tableStyleId>
              </a:tblPr>
              <a:tblGrid>
                <a:gridCol w="3725732">
                  <a:extLst>
                    <a:ext uri="{9D8B030D-6E8A-4147-A177-3AD203B41FA5}">
                      <a16:colId xmlns:a16="http://schemas.microsoft.com/office/drawing/2014/main" val="1351562562"/>
                    </a:ext>
                  </a:extLst>
                </a:gridCol>
                <a:gridCol w="4030532">
                  <a:extLst>
                    <a:ext uri="{9D8B030D-6E8A-4147-A177-3AD203B41FA5}">
                      <a16:colId xmlns:a16="http://schemas.microsoft.com/office/drawing/2014/main" val="1018205034"/>
                    </a:ext>
                  </a:extLst>
                </a:gridCol>
                <a:gridCol w="3420932">
                  <a:extLst>
                    <a:ext uri="{9D8B030D-6E8A-4147-A177-3AD203B41FA5}">
                      <a16:colId xmlns:a16="http://schemas.microsoft.com/office/drawing/2014/main" val="1333227901"/>
                    </a:ext>
                  </a:extLst>
                </a:gridCol>
              </a:tblGrid>
              <a:tr h="388373">
                <a:tc>
                  <a:txBody>
                    <a:bodyPr/>
                    <a:lstStyle/>
                    <a:p>
                      <a:r>
                        <a:rPr lang="fr-FR" dirty="0">
                          <a:solidFill>
                            <a:srgbClr val="002060"/>
                          </a:solidFill>
                        </a:rPr>
                        <a:t>Hétérosexuel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solidFill>
                            <a:srgbClr val="002060"/>
                          </a:solidFill>
                        </a:rPr>
                        <a:t>Bisexuel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fr-FR" dirty="0">
                          <a:solidFill>
                            <a:srgbClr val="002060"/>
                          </a:solidFill>
                        </a:rPr>
                        <a:t>Homosexuel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6498833"/>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076891370"/>
              </p:ext>
            </p:extLst>
          </p:nvPr>
        </p:nvGraphicFramePr>
        <p:xfrm>
          <a:off x="2032000" y="719666"/>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641416032"/>
                    </a:ext>
                  </a:extLst>
                </a:gridCol>
              </a:tblGrid>
              <a:tr h="370840">
                <a:tc>
                  <a:txBody>
                    <a:bodyPr/>
                    <a:lstStyle/>
                    <a:p>
                      <a:pPr algn="ctr"/>
                      <a:r>
                        <a:rPr lang="fr-FR" dirty="0">
                          <a:solidFill>
                            <a:schemeClr val="tx1"/>
                          </a:solidFill>
                        </a:rPr>
                        <a:t>Sexe biologique (anatomique), « attribué » à la naissance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6740857"/>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478559318"/>
              </p:ext>
            </p:extLst>
          </p:nvPr>
        </p:nvGraphicFramePr>
        <p:xfrm>
          <a:off x="1933389" y="2333320"/>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641416032"/>
                    </a:ext>
                  </a:extLst>
                </a:gridCol>
              </a:tblGrid>
              <a:tr h="370840">
                <a:tc>
                  <a:txBody>
                    <a:bodyPr/>
                    <a:lstStyle/>
                    <a:p>
                      <a:pPr algn="ctr"/>
                      <a:r>
                        <a:rPr lang="fr-FR" dirty="0">
                          <a:solidFill>
                            <a:schemeClr val="tx1"/>
                          </a:solidFill>
                        </a:rPr>
                        <a:t>Identité sexuelle</a:t>
                      </a:r>
                      <a:r>
                        <a:rPr lang="fr-FR" baseline="0" dirty="0">
                          <a:solidFill>
                            <a:schemeClr val="tx1"/>
                          </a:solidFill>
                        </a:rPr>
                        <a:t> : Sentiment profond d’</a:t>
                      </a:r>
                      <a:r>
                        <a:rPr lang="fr-FR" cap="all" baseline="0" dirty="0">
                          <a:solidFill>
                            <a:schemeClr val="tx1"/>
                          </a:solidFill>
                        </a:rPr>
                        <a:t>ê</a:t>
                      </a:r>
                      <a:r>
                        <a:rPr lang="fr-FR" baseline="0" dirty="0">
                          <a:solidFill>
                            <a:schemeClr val="tx1"/>
                          </a:solidFill>
                        </a:rPr>
                        <a:t>tre, d’être femme ou homme.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6740857"/>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1970704301"/>
              </p:ext>
            </p:extLst>
          </p:nvPr>
        </p:nvGraphicFramePr>
        <p:xfrm>
          <a:off x="2032000" y="3963964"/>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64141603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Rôle psychosexuel : expression du genre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6740857"/>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603421454"/>
              </p:ext>
            </p:extLst>
          </p:nvPr>
        </p:nvGraphicFramePr>
        <p:xfrm>
          <a:off x="2196054" y="5504194"/>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64141603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Orientation</a:t>
                      </a:r>
                      <a:r>
                        <a:rPr lang="fr-FR" baseline="0" dirty="0">
                          <a:solidFill>
                            <a:schemeClr val="tx1"/>
                          </a:solidFill>
                        </a:rPr>
                        <a:t> sexuelle : attirances érotiques et amoureuses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6740857"/>
                  </a:ext>
                </a:extLst>
              </a:tr>
            </a:tbl>
          </a:graphicData>
        </a:graphic>
      </p:graphicFrame>
      <p:sp>
        <p:nvSpPr>
          <p:cNvPr id="13" name="ZoneTexte 12"/>
          <p:cNvSpPr txBox="1"/>
          <p:nvPr/>
        </p:nvSpPr>
        <p:spPr>
          <a:xfrm>
            <a:off x="7986657" y="6507250"/>
            <a:ext cx="3405692" cy="276999"/>
          </a:xfrm>
          <a:prstGeom prst="rect">
            <a:avLst/>
          </a:prstGeom>
          <a:noFill/>
        </p:spPr>
        <p:txBody>
          <a:bodyPr wrap="square" rtlCol="0">
            <a:spAutoFit/>
          </a:bodyPr>
          <a:lstStyle/>
          <a:p>
            <a:r>
              <a:rPr lang="fr-FR" sz="1200" dirty="0"/>
              <a:t>Source : </a:t>
            </a:r>
            <a:r>
              <a:rPr lang="fr-FR" sz="1200" dirty="0" err="1"/>
              <a:t>Transgender</a:t>
            </a:r>
            <a:r>
              <a:rPr lang="fr-FR" sz="1200" dirty="0"/>
              <a:t> Emergence. </a:t>
            </a:r>
            <a:r>
              <a:rPr lang="fr-FR" sz="1200" dirty="0" err="1"/>
              <a:t>Arlene</a:t>
            </a:r>
            <a:r>
              <a:rPr lang="fr-FR" sz="1200" dirty="0"/>
              <a:t> </a:t>
            </a:r>
            <a:r>
              <a:rPr lang="fr-FR" sz="1200" dirty="0" err="1"/>
              <a:t>Istar</a:t>
            </a:r>
            <a:r>
              <a:rPr lang="fr-FR" sz="1200" dirty="0"/>
              <a:t> Lev</a:t>
            </a:r>
            <a:endParaRPr lang="fr-FR" sz="1200" dirty="0">
              <a:solidFill>
                <a:srgbClr val="002060"/>
              </a:solidFill>
            </a:endParaRPr>
          </a:p>
        </p:txBody>
      </p:sp>
      <p:cxnSp>
        <p:nvCxnSpPr>
          <p:cNvPr id="14" name="Connecteur droit avec flèche 13"/>
          <p:cNvCxnSpPr/>
          <p:nvPr/>
        </p:nvCxnSpPr>
        <p:spPr>
          <a:xfrm flipH="1">
            <a:off x="7373472" y="6269104"/>
            <a:ext cx="1653988"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3325907" y="1508845"/>
            <a:ext cx="1653988"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7373472" y="1508845"/>
            <a:ext cx="1653988"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2879464" y="3149387"/>
            <a:ext cx="1653988"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8086166" y="3149387"/>
            <a:ext cx="1653988"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3420036" y="4816822"/>
            <a:ext cx="1653988"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7373472" y="4779256"/>
            <a:ext cx="1653988"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3420036" y="6269104"/>
            <a:ext cx="1653988"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72123" y="170411"/>
            <a:ext cx="2233625" cy="369332"/>
          </a:xfrm>
          <a:prstGeom prst="rect">
            <a:avLst/>
          </a:prstGeom>
        </p:spPr>
        <p:txBody>
          <a:bodyPr wrap="none">
            <a:spAutoFit/>
          </a:bodyPr>
          <a:lstStyle/>
          <a:p>
            <a:pPr>
              <a:spcBef>
                <a:spcPct val="0"/>
              </a:spcBef>
            </a:pPr>
            <a:r>
              <a:rPr lang="fr-FR" altLang="fr-FR" dirty="0">
                <a:solidFill>
                  <a:srgbClr val="7030A0"/>
                </a:solidFill>
              </a:rPr>
              <a:t>10. </a:t>
            </a:r>
            <a:r>
              <a:rPr lang="fr-FR" altLang="fr-FR" b="1" dirty="0">
                <a:solidFill>
                  <a:srgbClr val="7030A0"/>
                </a:solidFill>
              </a:rPr>
              <a:t>Définitions (suite)</a:t>
            </a:r>
          </a:p>
        </p:txBody>
      </p:sp>
    </p:spTree>
    <p:extLst>
      <p:ext uri="{BB962C8B-B14F-4D97-AF65-F5344CB8AC3E}">
        <p14:creationId xmlns:p14="http://schemas.microsoft.com/office/powerpoint/2010/main" val="2853465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048103" y="242295"/>
            <a:ext cx="703729" cy="39597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33</a:t>
            </a:fld>
            <a:endParaRPr lang="en-US" dirty="0"/>
          </a:p>
        </p:txBody>
      </p:sp>
      <p:sp>
        <p:nvSpPr>
          <p:cNvPr id="4" name="ZoneTexte 3"/>
          <p:cNvSpPr txBox="1"/>
          <p:nvPr/>
        </p:nvSpPr>
        <p:spPr>
          <a:xfrm>
            <a:off x="4227755" y="70952"/>
            <a:ext cx="3173506"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4"/>
          <p:cNvSpPr/>
          <p:nvPr/>
        </p:nvSpPr>
        <p:spPr>
          <a:xfrm>
            <a:off x="161364" y="242295"/>
            <a:ext cx="1572803" cy="369332"/>
          </a:xfrm>
          <a:prstGeom prst="rect">
            <a:avLst/>
          </a:prstGeom>
        </p:spPr>
        <p:txBody>
          <a:bodyPr wrap="none">
            <a:spAutoFit/>
          </a:bodyPr>
          <a:lstStyle/>
          <a:p>
            <a:pPr>
              <a:spcBef>
                <a:spcPct val="0"/>
              </a:spcBef>
            </a:pPr>
            <a:r>
              <a:rPr lang="fr-FR" altLang="fr-FR" dirty="0">
                <a:solidFill>
                  <a:srgbClr val="7030A0"/>
                </a:solidFill>
              </a:rPr>
              <a:t>10. </a:t>
            </a:r>
            <a:r>
              <a:rPr lang="fr-FR" altLang="fr-FR" b="1" dirty="0">
                <a:solidFill>
                  <a:srgbClr val="7030A0"/>
                </a:solidFill>
              </a:rPr>
              <a:t>Définitions</a:t>
            </a:r>
          </a:p>
        </p:txBody>
      </p:sp>
      <p:sp>
        <p:nvSpPr>
          <p:cNvPr id="6" name="ZoneTexte 5"/>
          <p:cNvSpPr txBox="1"/>
          <p:nvPr/>
        </p:nvSpPr>
        <p:spPr>
          <a:xfrm>
            <a:off x="161364" y="611627"/>
            <a:ext cx="11715078" cy="5909310"/>
          </a:xfrm>
          <a:prstGeom prst="rect">
            <a:avLst/>
          </a:prstGeom>
          <a:noFill/>
        </p:spPr>
        <p:txBody>
          <a:bodyPr wrap="square" rtlCol="0">
            <a:spAutoFit/>
          </a:bodyPr>
          <a:lstStyle/>
          <a:p>
            <a:pPr algn="just"/>
            <a:r>
              <a:rPr lang="fr-FR" b="1" dirty="0">
                <a:solidFill>
                  <a:srgbClr val="7030A0"/>
                </a:solidFill>
              </a:rPr>
              <a:t>Transsexualisme</a:t>
            </a:r>
            <a:r>
              <a:rPr lang="fr-FR" dirty="0">
                <a:solidFill>
                  <a:srgbClr val="7030A0"/>
                </a:solidFill>
              </a:rPr>
              <a:t> ou la </a:t>
            </a:r>
            <a:r>
              <a:rPr lang="fr-FR" b="1" dirty="0">
                <a:solidFill>
                  <a:srgbClr val="7030A0"/>
                </a:solidFill>
              </a:rPr>
              <a:t>transsexualité</a:t>
            </a:r>
            <a:r>
              <a:rPr lang="fr-FR" dirty="0">
                <a:solidFill>
                  <a:srgbClr val="7030A0"/>
                </a:solidFill>
              </a:rPr>
              <a:t> : a) fait chez un individu d'avoir une </a:t>
            </a:r>
            <a:r>
              <a:rPr lang="fr-FR" dirty="0">
                <a:solidFill>
                  <a:srgbClr val="7030A0"/>
                </a:solidFill>
                <a:hlinkClick r:id="rId2" tooltip="Identité de genre"/>
              </a:rPr>
              <a:t>identité de genre</a:t>
            </a:r>
            <a:r>
              <a:rPr lang="fr-FR" dirty="0">
                <a:solidFill>
                  <a:srgbClr val="7030A0"/>
                </a:solidFill>
              </a:rPr>
              <a:t>, ou identité sexuelle, non conforme à son </a:t>
            </a:r>
            <a:r>
              <a:rPr lang="fr-FR" dirty="0">
                <a:solidFill>
                  <a:srgbClr val="7030A0"/>
                </a:solidFill>
                <a:hlinkClick r:id="rId3" tooltip="Sexe"/>
              </a:rPr>
              <a:t>sexe</a:t>
            </a:r>
            <a:r>
              <a:rPr lang="fr-FR" dirty="0">
                <a:solidFill>
                  <a:srgbClr val="7030A0"/>
                </a:solidFill>
              </a:rPr>
              <a:t> de naissance.</a:t>
            </a:r>
            <a:r>
              <a:rPr lang="fr-FR" sz="1200" dirty="0">
                <a:solidFill>
                  <a:srgbClr val="7030A0"/>
                </a:solidFill>
              </a:rPr>
              <a:t> Source : </a:t>
            </a:r>
            <a:r>
              <a:rPr lang="fr-FR" sz="1200" dirty="0">
                <a:solidFill>
                  <a:srgbClr val="7030A0"/>
                </a:solidFill>
                <a:hlinkClick r:id="rId4"/>
              </a:rPr>
              <a:t>https://fr.wikipedia.org/wiki/Transsexualisme</a:t>
            </a:r>
            <a:r>
              <a:rPr lang="fr-FR" sz="1200" dirty="0">
                <a:solidFill>
                  <a:srgbClr val="7030A0"/>
                </a:solidFill>
              </a:rPr>
              <a:t> </a:t>
            </a:r>
            <a:endParaRPr lang="fr-FR" dirty="0">
              <a:solidFill>
                <a:srgbClr val="7030A0"/>
              </a:solidFill>
            </a:endParaRPr>
          </a:p>
          <a:p>
            <a:pPr algn="just" fontAlgn="base"/>
            <a:r>
              <a:rPr lang="fr-FR" dirty="0">
                <a:solidFill>
                  <a:srgbClr val="7030A0"/>
                </a:solidFill>
              </a:rPr>
              <a:t>Le transsexualisme se traduit souvent dès l'enfance par des comportements propres au sexe opposé dans les jeux, les manières, les goûts et les tendances. La prise de conscience de ne pas être une fille ou un garçon comme les autres, apparaît en général à la puberté ou peu avant. Les preuves anatomiques les plus évidentes du sexe biologique (appareil génital chez l'homme, seins chez la femme) sont alors l'objet de répulsion.</a:t>
            </a:r>
          </a:p>
          <a:p>
            <a:pPr algn="just" fontAlgn="base"/>
            <a:r>
              <a:rPr lang="fr-FR" dirty="0">
                <a:solidFill>
                  <a:srgbClr val="7030A0"/>
                </a:solidFill>
              </a:rPr>
              <a:t>Par la suite, la conviction transsexuelle se manifeste par 3 signes importants : le travestissement, la demande de traitements hormonaux et chirurgicaux, et enfin la demande de changement d'état civil.</a:t>
            </a:r>
          </a:p>
          <a:p>
            <a:pPr algn="just"/>
            <a:r>
              <a:rPr lang="fr-FR" dirty="0">
                <a:solidFill>
                  <a:srgbClr val="7030A0"/>
                </a:solidFill>
              </a:rPr>
              <a:t>Quel que soit son sexe initial, le transsexuel n'est porteur, a priori, d'aucune anomalie : son anatomie et ses chromosomes sont normaux. Il ne présente pas non plus de maladie psychiatrique grave qui altérerait son jugement ou ses capacités. Dans l'état actuel des connaissances, on peut dire que le transsexualisme est considéré comme un phénomène purement psychique*, même </a:t>
            </a:r>
            <a:r>
              <a:rPr lang="fr-FR" i="1" dirty="0">
                <a:solidFill>
                  <a:srgbClr val="7030A0"/>
                </a:solidFill>
              </a:rPr>
              <a:t>si l'on ne peut exclure la possibilité de découvertes futures qui lui donneraient des bases plus biologiques</a:t>
            </a:r>
            <a:r>
              <a:rPr lang="fr-FR" dirty="0">
                <a:solidFill>
                  <a:srgbClr val="7030A0"/>
                </a:solidFill>
              </a:rPr>
              <a:t>.</a:t>
            </a:r>
            <a:r>
              <a:rPr lang="fr-FR" sz="1200" dirty="0">
                <a:solidFill>
                  <a:srgbClr val="7030A0"/>
                </a:solidFill>
              </a:rPr>
              <a:t> </a:t>
            </a:r>
          </a:p>
          <a:p>
            <a:pPr algn="just"/>
            <a:r>
              <a:rPr lang="fr-FR" sz="1200" dirty="0">
                <a:solidFill>
                  <a:srgbClr val="7030A0"/>
                </a:solidFill>
              </a:rPr>
              <a:t>* C. </a:t>
            </a:r>
            <a:r>
              <a:rPr lang="fr-FR" sz="1200" dirty="0" err="1">
                <a:solidFill>
                  <a:srgbClr val="7030A0"/>
                </a:solidFill>
              </a:rPr>
              <a:t>Chiland</a:t>
            </a:r>
            <a:r>
              <a:rPr lang="fr-FR" sz="1200" dirty="0">
                <a:solidFill>
                  <a:srgbClr val="7030A0"/>
                </a:solidFill>
              </a:rPr>
              <a:t>, Changer de sexe, 1997, Paris, Odile Jacob.</a:t>
            </a:r>
          </a:p>
          <a:p>
            <a:pPr algn="just"/>
            <a:r>
              <a:rPr lang="fr-FR" sz="1200" dirty="0">
                <a:solidFill>
                  <a:srgbClr val="7030A0"/>
                </a:solidFill>
              </a:rPr>
              <a:t>Source : </a:t>
            </a:r>
            <a:r>
              <a:rPr lang="fr-FR" sz="1200" dirty="0">
                <a:solidFill>
                  <a:srgbClr val="7030A0"/>
                </a:solidFill>
                <a:hlinkClick r:id="rId5"/>
              </a:rPr>
              <a:t>http://www.doctissimo.fr/html/sexualite/dossiers/transsexualite/4058-transsexualisme-definition.htm</a:t>
            </a:r>
            <a:r>
              <a:rPr lang="fr-FR" sz="1200" dirty="0">
                <a:solidFill>
                  <a:srgbClr val="7030A0"/>
                </a:solidFill>
              </a:rPr>
              <a:t> </a:t>
            </a:r>
            <a:endParaRPr lang="fr-FR" dirty="0">
              <a:solidFill>
                <a:srgbClr val="7030A0"/>
              </a:solidFill>
            </a:endParaRPr>
          </a:p>
          <a:p>
            <a:pPr algn="just"/>
            <a:r>
              <a:rPr lang="fr-FR" b="1" dirty="0">
                <a:solidFill>
                  <a:srgbClr val="7030A0"/>
                </a:solidFill>
              </a:rPr>
              <a:t>Transsexuel</a:t>
            </a:r>
            <a:r>
              <a:rPr lang="fr-FR" dirty="0">
                <a:solidFill>
                  <a:srgbClr val="7030A0"/>
                </a:solidFill>
              </a:rPr>
              <a:t>, </a:t>
            </a:r>
            <a:r>
              <a:rPr lang="fr-FR" b="1" dirty="0">
                <a:solidFill>
                  <a:srgbClr val="7030A0"/>
                </a:solidFill>
              </a:rPr>
              <a:t>elle</a:t>
            </a:r>
            <a:r>
              <a:rPr lang="fr-FR" dirty="0">
                <a:solidFill>
                  <a:srgbClr val="7030A0"/>
                </a:solidFill>
              </a:rPr>
              <a:t> adj. et a. (-&gt; sexe) 1) (Personne) qui a le sentiment d’appartenir au sexe opposé (à son sexe biologique) et se conduit en conséquence. 2) (Personne) qui a changé de sexe. Abrév. Fam. Trans.</a:t>
            </a:r>
            <a:r>
              <a:rPr lang="fr-FR" sz="1200" dirty="0">
                <a:solidFill>
                  <a:srgbClr val="7030A0"/>
                </a:solidFill>
              </a:rPr>
              <a:t> Source : a) Le Robert, b) La Trans-encyclopédie, page 37.</a:t>
            </a:r>
            <a:endParaRPr lang="fr-FR" dirty="0">
              <a:solidFill>
                <a:srgbClr val="7030A0"/>
              </a:solidFill>
            </a:endParaRPr>
          </a:p>
          <a:p>
            <a:pPr algn="just"/>
            <a:r>
              <a:rPr lang="fr-FR" b="1" dirty="0">
                <a:solidFill>
                  <a:srgbClr val="7030A0"/>
                </a:solidFill>
              </a:rPr>
              <a:t>Transsexuel</a:t>
            </a:r>
            <a:r>
              <a:rPr lang="fr-FR" dirty="0">
                <a:solidFill>
                  <a:srgbClr val="7030A0"/>
                </a:solidFill>
              </a:rPr>
              <a:t>, </a:t>
            </a:r>
            <a:r>
              <a:rPr lang="fr-FR" b="1" dirty="0">
                <a:solidFill>
                  <a:srgbClr val="7030A0"/>
                </a:solidFill>
              </a:rPr>
              <a:t>elle</a:t>
            </a:r>
            <a:r>
              <a:rPr lang="fr-FR" dirty="0">
                <a:solidFill>
                  <a:srgbClr val="7030A0"/>
                </a:solidFill>
              </a:rPr>
              <a:t> subst. et adj. Personne qui a le sentiment d'appartenir au sexe opposé à celui que marquent ses caractères sexuels primaires et secondaires. </a:t>
            </a:r>
            <a:r>
              <a:rPr lang="fr-FR" i="1" dirty="0">
                <a:solidFill>
                  <a:srgbClr val="7030A0"/>
                </a:solidFill>
              </a:rPr>
              <a:t>Le transsexuel (...) a le sentiment irrésistible d'appartenir à l'autre sexe, adapte son comportement, son habillement à cet autre sexe, et quête inlassablement une assistance médico-chirurgicale qui lui permettra de retrouver ce qu'il croit être sa vraie nature</a:t>
            </a:r>
            <a:r>
              <a:rPr lang="fr-FR" dirty="0">
                <a:solidFill>
                  <a:srgbClr val="7030A0"/>
                </a:solidFill>
              </a:rPr>
              <a:t> (</a:t>
            </a:r>
            <a:r>
              <a:rPr lang="fr-FR" i="1" dirty="0">
                <a:solidFill>
                  <a:srgbClr val="7030A0"/>
                </a:solidFill>
              </a:rPr>
              <a:t>Le Monde</a:t>
            </a:r>
            <a:r>
              <a:rPr lang="fr-FR" dirty="0">
                <a:solidFill>
                  <a:srgbClr val="7030A0"/>
                </a:solidFill>
              </a:rPr>
              <a:t>, 8 nov. 1978, p. 14, col. 1).</a:t>
            </a:r>
            <a:r>
              <a:rPr lang="fr-FR" sz="1200" dirty="0">
                <a:solidFill>
                  <a:srgbClr val="7030A0"/>
                </a:solidFill>
              </a:rPr>
              <a:t> </a:t>
            </a:r>
            <a:r>
              <a:rPr lang="fr-FR" dirty="0">
                <a:solidFill>
                  <a:srgbClr val="7030A0"/>
                </a:solidFill>
              </a:rPr>
              <a:t>[En parlant d'une pers.] Dont le sexe psychique est en désaccord avec le sexe anatomique. </a:t>
            </a:r>
            <a:r>
              <a:rPr lang="fr-FR" sz="1200" dirty="0">
                <a:solidFill>
                  <a:srgbClr val="7030A0"/>
                </a:solidFill>
              </a:rPr>
              <a:t>Source : </a:t>
            </a:r>
            <a:r>
              <a:rPr lang="fr-FR" sz="1200" dirty="0">
                <a:solidFill>
                  <a:srgbClr val="7030A0"/>
                </a:solidFill>
                <a:hlinkClick r:id="rId6"/>
              </a:rPr>
              <a:t>http://www.cnrtl.fr/definition/transsexuelle</a:t>
            </a:r>
            <a:r>
              <a:rPr lang="fr-FR" sz="1200" dirty="0">
                <a:solidFill>
                  <a:srgbClr val="7030A0"/>
                </a:solidFill>
              </a:rPr>
              <a:t> </a:t>
            </a:r>
            <a:endParaRPr lang="fr-FR" dirty="0">
              <a:solidFill>
                <a:srgbClr val="7030A0"/>
              </a:solidFill>
            </a:endParaRPr>
          </a:p>
        </p:txBody>
      </p:sp>
    </p:spTree>
    <p:extLst>
      <p:ext uri="{BB962C8B-B14F-4D97-AF65-F5344CB8AC3E}">
        <p14:creationId xmlns:p14="http://schemas.microsoft.com/office/powerpoint/2010/main" val="1942021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048103" y="242295"/>
            <a:ext cx="703729" cy="39597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34</a:t>
            </a:fld>
            <a:endParaRPr lang="en-US" dirty="0"/>
          </a:p>
        </p:txBody>
      </p:sp>
      <p:sp>
        <p:nvSpPr>
          <p:cNvPr id="4" name="ZoneTexte 3"/>
          <p:cNvSpPr txBox="1"/>
          <p:nvPr/>
        </p:nvSpPr>
        <p:spPr>
          <a:xfrm>
            <a:off x="4227755" y="70952"/>
            <a:ext cx="3173506"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4"/>
          <p:cNvSpPr/>
          <p:nvPr/>
        </p:nvSpPr>
        <p:spPr>
          <a:xfrm>
            <a:off x="161364" y="242294"/>
            <a:ext cx="3098203" cy="369332"/>
          </a:xfrm>
          <a:prstGeom prst="rect">
            <a:avLst/>
          </a:prstGeom>
        </p:spPr>
        <p:txBody>
          <a:bodyPr wrap="square">
            <a:spAutoFit/>
          </a:bodyPr>
          <a:lstStyle/>
          <a:p>
            <a:pPr>
              <a:spcBef>
                <a:spcPct val="0"/>
              </a:spcBef>
            </a:pPr>
            <a:r>
              <a:rPr lang="fr-FR" altLang="fr-FR" dirty="0">
                <a:solidFill>
                  <a:srgbClr val="7030A0"/>
                </a:solidFill>
              </a:rPr>
              <a:t>10. </a:t>
            </a:r>
            <a:r>
              <a:rPr lang="fr-FR" altLang="fr-FR" b="1" dirty="0">
                <a:solidFill>
                  <a:srgbClr val="7030A0"/>
                </a:solidFill>
              </a:rPr>
              <a:t>Définitions (suite et fin)</a:t>
            </a:r>
          </a:p>
        </p:txBody>
      </p:sp>
      <p:sp>
        <p:nvSpPr>
          <p:cNvPr id="6" name="ZoneTexte 5"/>
          <p:cNvSpPr txBox="1"/>
          <p:nvPr/>
        </p:nvSpPr>
        <p:spPr>
          <a:xfrm>
            <a:off x="161364" y="611627"/>
            <a:ext cx="11715078" cy="5816977"/>
          </a:xfrm>
          <a:prstGeom prst="rect">
            <a:avLst/>
          </a:prstGeom>
          <a:noFill/>
        </p:spPr>
        <p:txBody>
          <a:bodyPr wrap="square" rtlCol="0">
            <a:spAutoFit/>
          </a:bodyPr>
          <a:lstStyle/>
          <a:p>
            <a:pPr algn="just"/>
            <a:r>
              <a:rPr lang="fr-FR" b="1" i="1" dirty="0">
                <a:solidFill>
                  <a:srgbClr val="7030A0"/>
                </a:solidFill>
              </a:rPr>
              <a:t>Transsexualité primaire </a:t>
            </a:r>
            <a:r>
              <a:rPr lang="fr-FR" dirty="0">
                <a:solidFill>
                  <a:srgbClr val="7030A0"/>
                </a:solidFill>
              </a:rPr>
              <a:t>ou</a:t>
            </a:r>
            <a:r>
              <a:rPr lang="fr-FR" b="1" i="1" dirty="0">
                <a:solidFill>
                  <a:srgbClr val="7030A0"/>
                </a:solidFill>
              </a:rPr>
              <a:t> Transsexualisme vrai </a:t>
            </a:r>
            <a:r>
              <a:rPr lang="fr-FR" dirty="0">
                <a:solidFill>
                  <a:srgbClr val="7030A0"/>
                </a:solidFill>
              </a:rPr>
              <a:t>: Le transsexualisme primaire est un état pathologique dont la description, par son invariabilité, rejoint celle d'une véritable entité nosographique. Les médecins spécialistes de  la transsexualité considèrent que la THC (thérapie hormonale et chirurgicale) réalise malgré tout la solution thérapeutique actuellement la plus appropriée à cet état, car elle soulage incontestablement la détresse psychologique et sociale qu'il induit.</a:t>
            </a:r>
            <a:r>
              <a:rPr lang="fr-FR" sz="1200" dirty="0">
                <a:solidFill>
                  <a:srgbClr val="7030A0"/>
                </a:solidFill>
              </a:rPr>
              <a:t> </a:t>
            </a:r>
          </a:p>
          <a:p>
            <a:pPr algn="just"/>
            <a:r>
              <a:rPr lang="fr-FR" sz="1200" dirty="0">
                <a:solidFill>
                  <a:srgbClr val="7030A0"/>
                </a:solidFill>
              </a:rPr>
              <a:t>Source : </a:t>
            </a:r>
            <a:r>
              <a:rPr lang="fr-FR" sz="1200" dirty="0">
                <a:solidFill>
                  <a:srgbClr val="7030A0"/>
                </a:solidFill>
                <a:hlinkClick r:id="rId2"/>
              </a:rPr>
              <a:t>http://syndromedebenjamin.free.fr/medical/protocoles/protocole_cordier.htm</a:t>
            </a:r>
            <a:r>
              <a:rPr lang="fr-FR" sz="1200" dirty="0">
                <a:solidFill>
                  <a:srgbClr val="7030A0"/>
                </a:solidFill>
              </a:rPr>
              <a:t> </a:t>
            </a:r>
          </a:p>
          <a:p>
            <a:pPr algn="just"/>
            <a:r>
              <a:rPr lang="fr-FR" sz="1200" dirty="0">
                <a:solidFill>
                  <a:srgbClr val="7030A0"/>
                </a:solidFill>
              </a:rPr>
              <a:t>Pour </a:t>
            </a:r>
            <a:r>
              <a:rPr lang="fr-FR" sz="1200" dirty="0" err="1">
                <a:solidFill>
                  <a:srgbClr val="7030A0"/>
                </a:solidFill>
              </a:rPr>
              <a:t>Stoller</a:t>
            </a:r>
            <a:r>
              <a:rPr lang="fr-FR" sz="1200" dirty="0">
                <a:solidFill>
                  <a:srgbClr val="7030A0"/>
                </a:solidFill>
              </a:rPr>
              <a:t>, les FTM sont plutôt  le pôle extrême de « l'homosexualité </a:t>
            </a:r>
            <a:r>
              <a:rPr lang="fr-FR" sz="1200" dirty="0" err="1">
                <a:solidFill>
                  <a:srgbClr val="7030A0"/>
                </a:solidFill>
              </a:rPr>
              <a:t>homasse</a:t>
            </a:r>
            <a:r>
              <a:rPr lang="fr-FR" sz="1200" dirty="0">
                <a:solidFill>
                  <a:srgbClr val="7030A0"/>
                </a:solidFill>
              </a:rPr>
              <a:t> ». (</a:t>
            </a:r>
            <a:r>
              <a:rPr lang="fr-FR" sz="1200" dirty="0" err="1">
                <a:solidFill>
                  <a:srgbClr val="7030A0"/>
                </a:solidFill>
              </a:rPr>
              <a:t>Stoller</a:t>
            </a:r>
            <a:r>
              <a:rPr lang="fr-FR" sz="1200" dirty="0">
                <a:solidFill>
                  <a:srgbClr val="7030A0"/>
                </a:solidFill>
              </a:rPr>
              <a:t>, 1989 : 47)</a:t>
            </a:r>
          </a:p>
          <a:p>
            <a:pPr algn="just"/>
            <a:r>
              <a:rPr lang="fr-FR" sz="1200" dirty="0">
                <a:solidFill>
                  <a:srgbClr val="7030A0"/>
                </a:solidFill>
              </a:rPr>
              <a:t>Pour les MTF, les transsexuelles primaires se caractérisent par la présence depuis la plus tendre enfance d'une féminité débordante, de l'envie de changer de sexe, d'un rejet marqué pour leurs organes génitaux masculins, d'un mépris pour les relations sexuelles, d'une quasi absence de désir sexuel et surtout,  la constante envie d'appartenir au sexe opposé dont témoigne un comportement féminin précoce. Source : </a:t>
            </a:r>
            <a:r>
              <a:rPr lang="fr-FR" sz="1200" i="1" dirty="0">
                <a:solidFill>
                  <a:srgbClr val="7030A0"/>
                </a:solidFill>
              </a:rPr>
              <a:t>SUITE de la partie 2 : Les « scientifiques du genre », </a:t>
            </a:r>
            <a:r>
              <a:rPr lang="fr-FR" sz="1200" dirty="0">
                <a:solidFill>
                  <a:srgbClr val="7030A0"/>
                </a:solidFill>
                <a:hlinkClick r:id="rId3"/>
              </a:rPr>
              <a:t>http://biosex.univ-paris1.fr/dossiers-thematiques/scientifiques-du-genre-3/</a:t>
            </a:r>
            <a:r>
              <a:rPr lang="fr-FR" sz="1200" dirty="0">
                <a:solidFill>
                  <a:srgbClr val="7030A0"/>
                </a:solidFill>
              </a:rPr>
              <a:t> </a:t>
            </a:r>
          </a:p>
          <a:p>
            <a:pPr algn="just"/>
            <a:endParaRPr lang="fr-FR" sz="1200" dirty="0">
              <a:solidFill>
                <a:srgbClr val="7030A0"/>
              </a:solidFill>
            </a:endParaRPr>
          </a:p>
          <a:p>
            <a:pPr algn="just"/>
            <a:r>
              <a:rPr lang="fr-FR" b="1" i="1" dirty="0">
                <a:solidFill>
                  <a:srgbClr val="7030A0"/>
                </a:solidFill>
              </a:rPr>
              <a:t>Transsexualisme secondaire </a:t>
            </a:r>
            <a:r>
              <a:rPr lang="fr-FR" dirty="0">
                <a:solidFill>
                  <a:srgbClr val="7030A0"/>
                </a:solidFill>
              </a:rPr>
              <a:t>ou </a:t>
            </a:r>
            <a:r>
              <a:rPr lang="fr-FR" b="1" i="1" dirty="0">
                <a:solidFill>
                  <a:srgbClr val="7030A0"/>
                </a:solidFill>
              </a:rPr>
              <a:t>pseudo-transsexualisme</a:t>
            </a:r>
            <a:r>
              <a:rPr lang="fr-FR" dirty="0">
                <a:solidFill>
                  <a:srgbClr val="7030A0"/>
                </a:solidFill>
              </a:rPr>
              <a:t> :</a:t>
            </a:r>
          </a:p>
          <a:p>
            <a:pPr algn="just"/>
            <a:r>
              <a:rPr lang="fr-FR" sz="1200" dirty="0">
                <a:solidFill>
                  <a:srgbClr val="7030A0"/>
                </a:solidFill>
              </a:rPr>
              <a:t>Les transsexuelles MTF secondaires, elles, n'auraient pas fait la preuve de ce comportement féminin précoce. Aussi, il y range des individus qu'il considère comme «homosexuel » avec une forte orientation pour le côté féminin s'étant accru au fil des années. Il y classe également ceux/celles qui pendant de nombreuses années ont plus ou moins bien accepté leur identité et leur rôle masculin, et présentent un comportement hétérosexuel. Des travesti-e-s ou des personnes ayant présentées toute au long de leur vie des doutes quant à leur identité de genre peuvent également être rangé-e-s dans cette catégorie. Source : </a:t>
            </a:r>
            <a:r>
              <a:rPr lang="fr-FR" sz="1200" i="1" dirty="0">
                <a:solidFill>
                  <a:srgbClr val="7030A0"/>
                </a:solidFill>
              </a:rPr>
              <a:t>Les « scientifiques du genre », </a:t>
            </a:r>
            <a:r>
              <a:rPr lang="fr-FR" sz="1200" dirty="0">
                <a:solidFill>
                  <a:srgbClr val="7030A0"/>
                </a:solidFill>
                <a:hlinkClick r:id="rId3"/>
              </a:rPr>
              <a:t>http://biosex.univ-paris1.fr/dossiers-thematiques/scientifiques-du-genre-3/</a:t>
            </a:r>
            <a:r>
              <a:rPr lang="fr-FR" sz="1200" dirty="0">
                <a:solidFill>
                  <a:srgbClr val="7030A0"/>
                </a:solidFill>
              </a:rPr>
              <a:t> </a:t>
            </a:r>
          </a:p>
          <a:p>
            <a:pPr algn="just"/>
            <a:r>
              <a:rPr lang="fr-FR" dirty="0">
                <a:solidFill>
                  <a:srgbClr val="7030A0"/>
                </a:solidFill>
              </a:rPr>
              <a:t>On a parlé de </a:t>
            </a:r>
            <a:r>
              <a:rPr lang="fr-FR" i="1" dirty="0">
                <a:solidFill>
                  <a:srgbClr val="7030A0"/>
                </a:solidFill>
              </a:rPr>
              <a:t>transsexualisme primaire </a:t>
            </a:r>
            <a:r>
              <a:rPr lang="fr-FR" dirty="0">
                <a:solidFill>
                  <a:srgbClr val="7030A0"/>
                </a:solidFill>
              </a:rPr>
              <a:t>(c'est à dire profond, d'origine mystérieuse, peut-être d’origine biologique) opposé au </a:t>
            </a:r>
            <a:r>
              <a:rPr lang="fr-FR" i="1" dirty="0">
                <a:solidFill>
                  <a:srgbClr val="7030A0"/>
                </a:solidFill>
              </a:rPr>
              <a:t>transsexualisme secondaire</a:t>
            </a:r>
            <a:r>
              <a:rPr lang="fr-FR" dirty="0">
                <a:solidFill>
                  <a:srgbClr val="7030A0"/>
                </a:solidFill>
              </a:rPr>
              <a:t>, qui serait d'origine éducationnelle (selon Jacques Breton) ou causée par une féminisation psychique liée à la prise d’hormones contraires. </a:t>
            </a:r>
          </a:p>
          <a:p>
            <a:pPr algn="just"/>
            <a:r>
              <a:rPr lang="fr-FR" sz="1200" dirty="0">
                <a:solidFill>
                  <a:srgbClr val="7030A0"/>
                </a:solidFill>
              </a:rPr>
              <a:t>Source : </a:t>
            </a:r>
            <a:r>
              <a:rPr lang="fr-FR" sz="1200" i="1" dirty="0">
                <a:solidFill>
                  <a:srgbClr val="7030A0"/>
                </a:solidFill>
              </a:rPr>
              <a:t>Le transsexualisme: étude nosographique et médico-légale : rapport de médecine légale</a:t>
            </a:r>
            <a:r>
              <a:rPr lang="fr-FR" sz="1200" dirty="0">
                <a:solidFill>
                  <a:srgbClr val="7030A0"/>
                </a:solidFill>
              </a:rPr>
              <a:t>, Jacques Breton, Charles </a:t>
            </a:r>
            <a:r>
              <a:rPr lang="fr-FR" sz="1200" dirty="0" err="1">
                <a:solidFill>
                  <a:srgbClr val="7030A0"/>
                </a:solidFill>
              </a:rPr>
              <a:t>Frohwirth</a:t>
            </a:r>
            <a:r>
              <a:rPr lang="fr-FR" sz="1200" dirty="0">
                <a:solidFill>
                  <a:srgbClr val="7030A0"/>
                </a:solidFill>
              </a:rPr>
              <a:t> et Serge </a:t>
            </a:r>
            <a:r>
              <a:rPr lang="fr-FR" sz="1200" dirty="0" err="1">
                <a:solidFill>
                  <a:srgbClr val="7030A0"/>
                </a:solidFill>
              </a:rPr>
              <a:t>Pottiez</a:t>
            </a:r>
            <a:r>
              <a:rPr lang="fr-FR" sz="1200" dirty="0">
                <a:solidFill>
                  <a:srgbClr val="7030A0"/>
                </a:solidFill>
              </a:rPr>
              <a:t>, Masson,‎ 1er janvier 1985, </a:t>
            </a:r>
            <a:r>
              <a:rPr lang="fr-FR" sz="1200" dirty="0">
                <a:solidFill>
                  <a:srgbClr val="7030A0"/>
                </a:solidFill>
                <a:hlinkClick r:id="rId4"/>
              </a:rPr>
              <a:t>https://books.google.fr/books?id=XKcTAQAAMAAJ&amp;redir_esc=y</a:t>
            </a:r>
            <a:r>
              <a:rPr lang="fr-FR" sz="1200" dirty="0">
                <a:solidFill>
                  <a:srgbClr val="7030A0"/>
                </a:solidFill>
              </a:rPr>
              <a:t> </a:t>
            </a:r>
          </a:p>
          <a:p>
            <a:pPr algn="just"/>
            <a:endParaRPr lang="fr-FR" dirty="0">
              <a:solidFill>
                <a:srgbClr val="7030A0"/>
              </a:solidFill>
            </a:endParaRPr>
          </a:p>
          <a:p>
            <a:pPr algn="just"/>
            <a:r>
              <a:rPr lang="fr-FR" dirty="0">
                <a:solidFill>
                  <a:srgbClr val="7030A0"/>
                </a:solidFill>
              </a:rPr>
              <a:t>Pour Robert </a:t>
            </a:r>
            <a:r>
              <a:rPr lang="fr-FR" dirty="0" err="1">
                <a:solidFill>
                  <a:srgbClr val="7030A0"/>
                </a:solidFill>
              </a:rPr>
              <a:t>Stoller</a:t>
            </a:r>
            <a:r>
              <a:rPr lang="fr-FR" dirty="0">
                <a:solidFill>
                  <a:srgbClr val="7030A0"/>
                </a:solidFill>
              </a:rPr>
              <a:t>, la primauté psycho-sociale n'infirme pas l'hypothèse d'une </a:t>
            </a:r>
            <a:r>
              <a:rPr lang="fr-FR" i="1" dirty="0">
                <a:solidFill>
                  <a:srgbClr val="7030A0"/>
                </a:solidFill>
              </a:rPr>
              <a:t>force biologique</a:t>
            </a:r>
            <a:r>
              <a:rPr lang="fr-FR" dirty="0">
                <a:solidFill>
                  <a:srgbClr val="7030A0"/>
                </a:solidFill>
              </a:rPr>
              <a:t>. Cette dernière, selon lui, est simplement masquée ou plus faible que les effets de l'éducation.</a:t>
            </a:r>
          </a:p>
          <a:p>
            <a:pPr algn="just"/>
            <a:r>
              <a:rPr lang="fr-FR" sz="1200" dirty="0">
                <a:solidFill>
                  <a:srgbClr val="7030A0"/>
                </a:solidFill>
              </a:rPr>
              <a:t>Source : </a:t>
            </a:r>
            <a:r>
              <a:rPr lang="fr-FR" sz="1200" i="1" dirty="0">
                <a:solidFill>
                  <a:srgbClr val="7030A0"/>
                </a:solidFill>
              </a:rPr>
              <a:t>SUITE de la partie 2 : Les « scientifiques du genre », </a:t>
            </a:r>
            <a:r>
              <a:rPr lang="fr-FR" sz="1200" dirty="0">
                <a:solidFill>
                  <a:srgbClr val="7030A0"/>
                </a:solidFill>
                <a:hlinkClick r:id="rId3"/>
              </a:rPr>
              <a:t>http://biosex.univ-paris1.fr/dossiers-thematiques/scientifiques-du-genre-3/</a:t>
            </a:r>
            <a:r>
              <a:rPr lang="fr-FR" sz="1200" dirty="0">
                <a:solidFill>
                  <a:srgbClr val="7030A0"/>
                </a:solidFill>
              </a:rPr>
              <a:t> </a:t>
            </a:r>
          </a:p>
          <a:p>
            <a:pPr algn="just"/>
            <a:r>
              <a:rPr lang="fr-FR" dirty="0">
                <a:solidFill>
                  <a:srgbClr val="7030A0"/>
                </a:solidFill>
              </a:rPr>
              <a:t>Les transsexuels préfèrent plutôt le clivage : transsexualisme refoulée ou non.</a:t>
            </a:r>
          </a:p>
        </p:txBody>
      </p:sp>
    </p:spTree>
    <p:extLst>
      <p:ext uri="{BB962C8B-B14F-4D97-AF65-F5344CB8AC3E}">
        <p14:creationId xmlns:p14="http://schemas.microsoft.com/office/powerpoint/2010/main" val="3947616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260028" y="6406"/>
            <a:ext cx="3173506"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10" name="Rectangle 9"/>
          <p:cNvSpPr/>
          <p:nvPr/>
        </p:nvSpPr>
        <p:spPr>
          <a:xfrm>
            <a:off x="193638" y="255618"/>
            <a:ext cx="2436051" cy="369332"/>
          </a:xfrm>
          <a:prstGeom prst="rect">
            <a:avLst/>
          </a:prstGeom>
        </p:spPr>
        <p:txBody>
          <a:bodyPr wrap="none">
            <a:spAutoFit/>
          </a:bodyPr>
          <a:lstStyle/>
          <a:p>
            <a:pPr>
              <a:spcBef>
                <a:spcPct val="0"/>
              </a:spcBef>
            </a:pPr>
            <a:r>
              <a:rPr lang="fr-FR" altLang="fr-FR" dirty="0">
                <a:solidFill>
                  <a:srgbClr val="7030A0"/>
                </a:solidFill>
              </a:rPr>
              <a:t>2. </a:t>
            </a:r>
            <a:r>
              <a:rPr lang="fr-FR" altLang="fr-FR" b="1" dirty="0">
                <a:solidFill>
                  <a:srgbClr val="7030A0"/>
                </a:solidFill>
              </a:rPr>
              <a:t>Stéréotypes de genre</a:t>
            </a:r>
          </a:p>
        </p:txBody>
      </p:sp>
      <p:sp>
        <p:nvSpPr>
          <p:cNvPr id="11" name="ZoneTexte 10"/>
          <p:cNvSpPr txBox="1"/>
          <p:nvPr/>
        </p:nvSpPr>
        <p:spPr>
          <a:xfrm>
            <a:off x="193638" y="624950"/>
            <a:ext cx="11747350" cy="3970318"/>
          </a:xfrm>
          <a:prstGeom prst="rect">
            <a:avLst/>
          </a:prstGeom>
          <a:noFill/>
        </p:spPr>
        <p:txBody>
          <a:bodyPr wrap="square" rtlCol="0">
            <a:spAutoFit/>
          </a:bodyPr>
          <a:lstStyle/>
          <a:p>
            <a:pPr algn="just"/>
            <a:r>
              <a:rPr lang="fr-FR" dirty="0">
                <a:solidFill>
                  <a:srgbClr val="7030A0"/>
                </a:solidFill>
              </a:rPr>
              <a:t>Le concept de construction des identités, avec la psychologie génétique et les travaux de Jean Piaget  se définit de la façon suivante: </a:t>
            </a:r>
            <a:r>
              <a:rPr lang="fr-FR" i="1" dirty="0">
                <a:solidFill>
                  <a:srgbClr val="7030A0"/>
                </a:solidFill>
              </a:rPr>
              <a:t>" la construction des identités, par la transmission des conduites sociales et l’organisation des représentations mentales, est un processus à la fois cognitif, affectif et expressif. Par l’intermédiaire du langage, l’individu assimile et s’approprie les systèmes de règles, de valeurs, de signes qui lui permettent de communiquer avec ses semblables, de s’identifier ou de se différencier, de marquer son appartenance à des groupes ou d’en rejeter d’autres. "</a:t>
            </a:r>
            <a:r>
              <a:rPr lang="fr-FR" dirty="0">
                <a:solidFill>
                  <a:srgbClr val="7030A0"/>
                </a:solidFill>
              </a:rPr>
              <a:t> </a:t>
            </a:r>
            <a:br>
              <a:rPr lang="fr-FR" dirty="0">
                <a:solidFill>
                  <a:srgbClr val="7030A0"/>
                </a:solidFill>
              </a:rPr>
            </a:br>
            <a:r>
              <a:rPr lang="fr-FR" dirty="0">
                <a:solidFill>
                  <a:srgbClr val="7030A0"/>
                </a:solidFill>
              </a:rPr>
              <a:t>Selon Piaget (1965), chaque comportement et pensée se produit pour permettre à un individu de s'adapter à l'environnement des manières de plus en plus satisfaisantes. Une composante clé de théorie développementale cognitive porte sur la façon dont les enfants comprennent et classent le monde par catégorie autour de lui (Hargreaves et Colley, 1986).</a:t>
            </a:r>
            <a:r>
              <a:rPr lang="fr-FR" sz="1200" dirty="0">
                <a:solidFill>
                  <a:srgbClr val="7030A0"/>
                </a:solidFill>
              </a:rPr>
              <a:t> Source : Stéréotypes de genre, </a:t>
            </a:r>
            <a:r>
              <a:rPr lang="fr-FR" sz="1200" dirty="0">
                <a:solidFill>
                  <a:srgbClr val="7030A0"/>
                </a:solidFill>
                <a:hlinkClick r:id="rId2"/>
              </a:rPr>
              <a:t>http://www.psychologie-sociale.com/index.php?option=com_content&amp;task=view&amp;id=101&amp;Itemid=1</a:t>
            </a:r>
            <a:r>
              <a:rPr lang="fr-FR" sz="1200" dirty="0">
                <a:solidFill>
                  <a:srgbClr val="7030A0"/>
                </a:solidFill>
              </a:rPr>
              <a:t> </a:t>
            </a:r>
          </a:p>
          <a:p>
            <a:pPr algn="just"/>
            <a:r>
              <a:rPr lang="fr-FR" dirty="0">
                <a:solidFill>
                  <a:srgbClr val="7030A0"/>
                </a:solidFill>
              </a:rPr>
              <a:t>Selon, les stéréotypes de genre, la composante féminine de notre personnalité sera plus douce, non violente, plus émotive [ayant une plus grande capacité à pleurer], plus pacifique, plus sage, plus subtile, plus fine (au niveau de notre psychologie), plus humble (?).</a:t>
            </a:r>
          </a:p>
          <a:p>
            <a:pPr algn="just"/>
            <a:r>
              <a:rPr lang="fr-FR" dirty="0">
                <a:solidFill>
                  <a:srgbClr val="7030A0"/>
                </a:solidFill>
              </a:rPr>
              <a:t>La composante masculine de notre personnalité sera plus rationnelle, carrée, moins fine au niveau au niveau ressenti psychologique des autres, plus combatif, plus dans la confrontation [dans le combat des chefs ou des coqs]. </a:t>
            </a:r>
          </a:p>
        </p:txBody>
      </p:sp>
    </p:spTree>
    <p:extLst>
      <p:ext uri="{BB962C8B-B14F-4D97-AF65-F5344CB8AC3E}">
        <p14:creationId xmlns:p14="http://schemas.microsoft.com/office/powerpoint/2010/main" val="1915273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84772" y="86696"/>
            <a:ext cx="682214" cy="365125"/>
          </a:xfrm>
        </p:spPr>
        <p:txBody>
          <a:bodyPr/>
          <a:lstStyle/>
          <a:p>
            <a:fld id="{A3855CD8-F650-4656-8804-7E552F308368}" type="slidenum">
              <a:rPr lang="en-US" smtClean="0"/>
              <a:t>36</a:t>
            </a:fld>
            <a:endParaRPr lang="en-US" dirty="0"/>
          </a:p>
        </p:txBody>
      </p:sp>
      <p:sp>
        <p:nvSpPr>
          <p:cNvPr id="3" name="ZoneTexte 2"/>
          <p:cNvSpPr txBox="1"/>
          <p:nvPr/>
        </p:nvSpPr>
        <p:spPr>
          <a:xfrm>
            <a:off x="4163210" y="75304"/>
            <a:ext cx="3065930" cy="376517"/>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ZoneTexte 3"/>
          <p:cNvSpPr txBox="1"/>
          <p:nvPr/>
        </p:nvSpPr>
        <p:spPr>
          <a:xfrm>
            <a:off x="215153" y="451820"/>
            <a:ext cx="6906409" cy="369332"/>
          </a:xfrm>
          <a:prstGeom prst="rect">
            <a:avLst/>
          </a:prstGeom>
          <a:noFill/>
        </p:spPr>
        <p:txBody>
          <a:bodyPr wrap="square" rtlCol="0">
            <a:spAutoFit/>
          </a:bodyPr>
          <a:lstStyle/>
          <a:p>
            <a:r>
              <a:rPr lang="fr-FR" b="1" dirty="0">
                <a:solidFill>
                  <a:srgbClr val="7030A0"/>
                </a:solidFill>
              </a:rPr>
              <a:t>Polémiques sur l’emploi du terme « transsexuel »</a:t>
            </a:r>
          </a:p>
        </p:txBody>
      </p:sp>
      <p:sp>
        <p:nvSpPr>
          <p:cNvPr id="5" name="ZoneTexte 4"/>
          <p:cNvSpPr txBox="1"/>
          <p:nvPr/>
        </p:nvSpPr>
        <p:spPr>
          <a:xfrm>
            <a:off x="193638" y="821152"/>
            <a:ext cx="11773348" cy="923330"/>
          </a:xfrm>
          <a:prstGeom prst="rect">
            <a:avLst/>
          </a:prstGeom>
          <a:noFill/>
        </p:spPr>
        <p:txBody>
          <a:bodyPr wrap="square" rtlCol="0">
            <a:spAutoFit/>
          </a:bodyPr>
          <a:lstStyle/>
          <a:p>
            <a:r>
              <a:rPr lang="fr-FR" dirty="0">
                <a:solidFill>
                  <a:srgbClr val="7030A0"/>
                </a:solidFill>
              </a:rPr>
              <a:t>Pour beaucoup de transsexuels, le transsexualisme est avant tout un sentiment et a très peu de connotation sexuelle.</a:t>
            </a:r>
          </a:p>
          <a:p>
            <a:r>
              <a:rPr lang="fr-FR" dirty="0">
                <a:solidFill>
                  <a:srgbClr val="7030A0"/>
                </a:solidFill>
              </a:rPr>
              <a:t>Les transsexuels n'aiment pas ce terme _ car il a un côté trop sexuel et une connotation "scandaleuse" _ et préfère essayer de trouver d'autres appellations : discordance </a:t>
            </a:r>
            <a:r>
              <a:rPr lang="fr-FR" dirty="0" err="1">
                <a:solidFill>
                  <a:srgbClr val="7030A0"/>
                </a:solidFill>
              </a:rPr>
              <a:t>cérébro</a:t>
            </a:r>
            <a:r>
              <a:rPr lang="fr-FR" dirty="0">
                <a:solidFill>
                  <a:srgbClr val="7030A0"/>
                </a:solidFill>
              </a:rPr>
              <a:t>-génitale, dysphorie de genre, syndrome de Benjamin, </a:t>
            </a:r>
            <a:r>
              <a:rPr lang="fr-FR" dirty="0" err="1">
                <a:solidFill>
                  <a:srgbClr val="7030A0"/>
                </a:solidFill>
              </a:rPr>
              <a:t>transidentité</a:t>
            </a:r>
            <a:r>
              <a:rPr lang="fr-FR" dirty="0">
                <a:solidFill>
                  <a:srgbClr val="7030A0"/>
                </a:solidFill>
              </a:rPr>
              <a:t>.</a:t>
            </a:r>
          </a:p>
        </p:txBody>
      </p:sp>
    </p:spTree>
    <p:extLst>
      <p:ext uri="{BB962C8B-B14F-4D97-AF65-F5344CB8AC3E}">
        <p14:creationId xmlns:p14="http://schemas.microsoft.com/office/powerpoint/2010/main" val="1485031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37</a:t>
            </a:fld>
            <a:endParaRPr lang="en-US"/>
          </a:p>
        </p:txBody>
      </p:sp>
      <p:sp>
        <p:nvSpPr>
          <p:cNvPr id="3" name="Espace réservé du numéro de diapositive 1"/>
          <p:cNvSpPr txBox="1">
            <a:spLocks/>
          </p:cNvSpPr>
          <p:nvPr/>
        </p:nvSpPr>
        <p:spPr>
          <a:xfrm>
            <a:off x="11230983" y="160691"/>
            <a:ext cx="629229" cy="3117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37</a:t>
            </a:fld>
            <a:endParaRPr lang="en-US" dirty="0"/>
          </a:p>
        </p:txBody>
      </p:sp>
      <p:sp>
        <p:nvSpPr>
          <p:cNvPr id="4" name="ZoneTexte 3"/>
          <p:cNvSpPr txBox="1"/>
          <p:nvPr/>
        </p:nvSpPr>
        <p:spPr>
          <a:xfrm>
            <a:off x="5148267" y="103092"/>
            <a:ext cx="3108961"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2"/>
          <p:cNvSpPr>
            <a:spLocks noChangeArrowheads="1"/>
          </p:cNvSpPr>
          <p:nvPr/>
        </p:nvSpPr>
        <p:spPr bwMode="auto">
          <a:xfrm>
            <a:off x="148629" y="401710"/>
            <a:ext cx="499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dirty="0">
                <a:solidFill>
                  <a:srgbClr val="7030A0"/>
                </a:solidFill>
              </a:rPr>
              <a:t>Le 3</a:t>
            </a:r>
            <a:r>
              <a:rPr lang="fr-FR" altLang="fr-FR" sz="1800" b="1" baseline="30000" dirty="0">
                <a:solidFill>
                  <a:srgbClr val="7030A0"/>
                </a:solidFill>
              </a:rPr>
              <a:t>ème</a:t>
            </a:r>
            <a:r>
              <a:rPr lang="fr-FR" altLang="fr-FR" sz="1800" b="1" dirty="0">
                <a:solidFill>
                  <a:srgbClr val="7030A0"/>
                </a:solidFill>
              </a:rPr>
              <a:t> sexe dans certaines sociétés traditionnelles</a:t>
            </a:r>
            <a:endParaRPr lang="fr-FR" altLang="fr-FR" sz="1800" dirty="0">
              <a:solidFill>
                <a:srgbClr val="7030A0"/>
              </a:solidFill>
            </a:endParaRPr>
          </a:p>
        </p:txBody>
      </p:sp>
      <p:sp>
        <p:nvSpPr>
          <p:cNvPr id="6" name="ZoneTexte 5"/>
          <p:cNvSpPr txBox="1">
            <a:spLocks noChangeArrowheads="1"/>
          </p:cNvSpPr>
          <p:nvPr/>
        </p:nvSpPr>
        <p:spPr bwMode="auto">
          <a:xfrm>
            <a:off x="148629" y="3615402"/>
            <a:ext cx="955675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dirty="0">
                <a:solidFill>
                  <a:srgbClr val="7030A0"/>
                </a:solidFill>
              </a:rPr>
              <a:t>Dans la société polynésienne les</a:t>
            </a:r>
            <a:r>
              <a:rPr lang="fr-FR" altLang="fr-FR" sz="1800" b="1" i="1" dirty="0">
                <a:solidFill>
                  <a:srgbClr val="7030A0"/>
                </a:solidFill>
              </a:rPr>
              <a:t> </a:t>
            </a:r>
            <a:r>
              <a:rPr lang="fr-FR" altLang="fr-FR" sz="1800" b="1" i="1" dirty="0" err="1">
                <a:solidFill>
                  <a:srgbClr val="7030A0"/>
                </a:solidFill>
              </a:rPr>
              <a:t>mahus</a:t>
            </a:r>
            <a:r>
              <a:rPr lang="fr-FR" altLang="fr-FR" sz="1800" b="1" i="1" dirty="0">
                <a:solidFill>
                  <a:srgbClr val="7030A0"/>
                </a:solidFill>
              </a:rPr>
              <a:t> </a:t>
            </a:r>
            <a:r>
              <a:rPr lang="fr-FR" altLang="fr-FR" sz="1800" i="1" dirty="0">
                <a:solidFill>
                  <a:srgbClr val="7030A0"/>
                </a:solidFill>
              </a:rPr>
              <a:t>(prononcer </a:t>
            </a:r>
            <a:r>
              <a:rPr lang="fr-FR" altLang="fr-FR" sz="1800" i="1" dirty="0" err="1">
                <a:solidFill>
                  <a:srgbClr val="7030A0"/>
                </a:solidFill>
              </a:rPr>
              <a:t>mahou</a:t>
            </a:r>
            <a:r>
              <a:rPr lang="fr-FR" altLang="fr-FR" sz="1800" i="1" dirty="0">
                <a:solidFill>
                  <a:srgbClr val="7030A0"/>
                </a:solidFill>
              </a:rPr>
              <a:t>)</a:t>
            </a:r>
            <a:r>
              <a:rPr lang="fr-FR" altLang="fr-FR" sz="1800" dirty="0">
                <a:solidFill>
                  <a:srgbClr val="7030A0"/>
                </a:solidFill>
              </a:rPr>
              <a:t> sont considérés ni comme des hommes, ni comme des femmes, mais comme un </a:t>
            </a:r>
            <a:r>
              <a:rPr lang="fr-FR" altLang="fr-FR" sz="1800" b="1" dirty="0">
                <a:solidFill>
                  <a:srgbClr val="7030A0"/>
                </a:solidFill>
              </a:rPr>
              <a:t>troisième sexe</a:t>
            </a:r>
            <a:r>
              <a:rPr lang="fr-FR" altLang="fr-FR" sz="1800" dirty="0">
                <a:solidFill>
                  <a:srgbClr val="7030A0"/>
                </a:solidFill>
              </a:rPr>
              <a:t>. Historiquement ils devaient accomplir les tâches dévolues aux femmes (ménage, cuisine, s'occuper des enfants...) mais pas celles des hommes (pêche, guerre...). </a:t>
            </a:r>
            <a:r>
              <a:rPr lang="fr-FR" altLang="fr-FR" sz="1800" b="1" dirty="0">
                <a:solidFill>
                  <a:srgbClr val="7030A0"/>
                </a:solidFill>
              </a:rPr>
              <a:t>Ces garçons sont élevés comme des filles</a:t>
            </a:r>
            <a:r>
              <a:rPr lang="fr-FR" altLang="fr-FR" sz="1800" dirty="0">
                <a:solidFill>
                  <a:srgbClr val="7030A0"/>
                </a:solidFill>
              </a:rPr>
              <a:t>. Ils peuvent être en couple avec un homme ou une femme sans être considérés comme homosexuels. Aujourd'hui on les retrouve souvent dans le corps enseignant ainsi que dans les métiers de la gastronomie ou de l'hôtellerie, </a:t>
            </a:r>
            <a:r>
              <a:rPr lang="fr-FR" altLang="fr-FR" sz="1800" b="1" dirty="0">
                <a:solidFill>
                  <a:srgbClr val="7030A0"/>
                </a:solidFill>
              </a:rPr>
              <a:t>des métiers qu'ils peuvent parfois pratiquer travestis et sans discrimination</a:t>
            </a:r>
            <a:r>
              <a:rPr lang="fr-FR" altLang="fr-FR" sz="1800" dirty="0">
                <a:solidFill>
                  <a:srgbClr val="7030A0"/>
                </a:solidFill>
              </a:rPr>
              <a:t>.</a:t>
            </a:r>
            <a:br>
              <a:rPr lang="fr-FR" altLang="fr-FR" sz="1800" dirty="0">
                <a:solidFill>
                  <a:srgbClr val="7030A0"/>
                </a:solidFill>
              </a:rPr>
            </a:br>
            <a:r>
              <a:rPr lang="fr-FR" altLang="fr-FR" sz="1200" i="1" dirty="0">
                <a:solidFill>
                  <a:srgbClr val="7030A0"/>
                </a:solidFill>
              </a:rPr>
              <a:t>Image : </a:t>
            </a:r>
            <a:r>
              <a:rPr lang="fr-FR" altLang="fr-FR" sz="1200" i="1" dirty="0">
                <a:solidFill>
                  <a:srgbClr val="7030A0"/>
                </a:solidFill>
                <a:hlinkClick r:id="rId2"/>
              </a:rPr>
              <a:t>commons.wikimedia.org</a:t>
            </a:r>
            <a:endParaRPr lang="fr-FR" altLang="fr-FR" sz="1200" i="1" dirty="0">
              <a:solidFill>
                <a:srgbClr val="7030A0"/>
              </a:solidFill>
            </a:endParaRPr>
          </a:p>
          <a:p>
            <a:pPr eaLnBrk="1" hangingPunct="1">
              <a:lnSpc>
                <a:spcPct val="100000"/>
              </a:lnSpc>
              <a:spcBef>
                <a:spcPct val="0"/>
              </a:spcBef>
              <a:buFontTx/>
              <a:buNone/>
            </a:pPr>
            <a:r>
              <a:rPr lang="fr-FR" altLang="fr-FR" sz="1200" dirty="0">
                <a:solidFill>
                  <a:srgbClr val="7030A0"/>
                </a:solidFill>
              </a:rPr>
              <a:t>Source : </a:t>
            </a:r>
            <a:r>
              <a:rPr lang="fr-FR" altLang="fr-FR" sz="1200" dirty="0">
                <a:solidFill>
                  <a:srgbClr val="7030A0"/>
                </a:solidFill>
                <a:hlinkClick r:id="rId3"/>
              </a:rPr>
              <a:t>http://raymond.rodriguez1.free.fr/Textes/es32.htm</a:t>
            </a:r>
            <a:r>
              <a:rPr lang="fr-FR" altLang="fr-FR" sz="1200" dirty="0">
                <a:solidFill>
                  <a:srgbClr val="7030A0"/>
                </a:solidFill>
              </a:rPr>
              <a:t> </a:t>
            </a:r>
          </a:p>
        </p:txBody>
      </p:sp>
      <p:pic>
        <p:nvPicPr>
          <p:cNvPr id="7" name="Picture 2" descr="C:\Users\LISAN\Documents\religions\homosexualité\images\mah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5213" y="2982913"/>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a:spLocks noChangeArrowheads="1"/>
          </p:cNvSpPr>
          <p:nvPr/>
        </p:nvSpPr>
        <p:spPr bwMode="auto">
          <a:xfrm>
            <a:off x="9982200" y="5421313"/>
            <a:ext cx="18716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fr-FR" altLang="fr-FR" sz="1200" dirty="0">
                <a:solidFill>
                  <a:srgbClr val="7030A0"/>
                </a:solidFill>
                <a:hlinkClick r:id="rId5"/>
              </a:rPr>
              <a:t>Le sorcier d’</a:t>
            </a:r>
            <a:r>
              <a:rPr lang="fr-FR" altLang="fr-FR" sz="1200" i="1" dirty="0" err="1">
                <a:solidFill>
                  <a:srgbClr val="7030A0"/>
                </a:solidFill>
                <a:hlinkClick r:id="rId5"/>
              </a:rPr>
              <a:t>Hiva</a:t>
            </a:r>
            <a:r>
              <a:rPr lang="fr-FR" altLang="fr-FR" sz="1200" i="1" dirty="0">
                <a:solidFill>
                  <a:srgbClr val="7030A0"/>
                </a:solidFill>
                <a:hlinkClick r:id="rId5"/>
              </a:rPr>
              <a:t> </a:t>
            </a:r>
            <a:r>
              <a:rPr lang="fr-FR" altLang="fr-FR" sz="1200" i="1" dirty="0" err="1">
                <a:solidFill>
                  <a:srgbClr val="7030A0"/>
                </a:solidFill>
                <a:hlinkClick r:id="rId5"/>
              </a:rPr>
              <a:t>Oa</a:t>
            </a:r>
            <a:r>
              <a:rPr lang="fr-FR" altLang="fr-FR" sz="1200" dirty="0">
                <a:solidFill>
                  <a:srgbClr val="7030A0"/>
                </a:solidFill>
                <a:hlinkClick r:id="rId5"/>
              </a:rPr>
              <a:t> (ou Marquisien à la cape) représente un </a:t>
            </a:r>
            <a:r>
              <a:rPr lang="fr-FR" altLang="fr-FR" sz="1200" i="1" dirty="0" err="1">
                <a:solidFill>
                  <a:srgbClr val="7030A0"/>
                </a:solidFill>
                <a:hlinkClick r:id="rId5"/>
              </a:rPr>
              <a:t>mahu</a:t>
            </a:r>
            <a:r>
              <a:rPr lang="fr-FR" altLang="fr-FR" sz="1200" b="1" i="1" dirty="0">
                <a:solidFill>
                  <a:srgbClr val="7030A0"/>
                </a:solidFill>
                <a:hlinkClick r:id="rId5"/>
              </a:rPr>
              <a:t> </a:t>
            </a:r>
            <a:r>
              <a:rPr lang="fr-FR" altLang="fr-FR" sz="1200" dirty="0">
                <a:solidFill>
                  <a:srgbClr val="7030A0"/>
                </a:solidFill>
                <a:hlinkClick r:id="rId5"/>
              </a:rPr>
              <a:t>(Paul Gauguin, 1902)</a:t>
            </a:r>
            <a:endParaRPr lang="fr-FR" altLang="fr-FR" sz="1200" dirty="0">
              <a:solidFill>
                <a:srgbClr val="7030A0"/>
              </a:solidFill>
            </a:endParaRPr>
          </a:p>
        </p:txBody>
      </p:sp>
      <p:sp>
        <p:nvSpPr>
          <p:cNvPr id="9" name="ZoneTexte 8"/>
          <p:cNvSpPr txBox="1">
            <a:spLocks noChangeArrowheads="1"/>
          </p:cNvSpPr>
          <p:nvPr/>
        </p:nvSpPr>
        <p:spPr bwMode="auto">
          <a:xfrm>
            <a:off x="148629" y="833706"/>
            <a:ext cx="1186766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7030A0"/>
                </a:solidFill>
              </a:rPr>
              <a:t>Sociétés traditionnelles reconnaissants plus de 2 sexes :</a:t>
            </a:r>
          </a:p>
          <a:p>
            <a:pPr eaLnBrk="1" hangingPunct="1">
              <a:lnSpc>
                <a:spcPct val="100000"/>
              </a:lnSpc>
              <a:spcBef>
                <a:spcPct val="0"/>
              </a:spcBef>
              <a:buFontTx/>
              <a:buNone/>
            </a:pPr>
            <a:endParaRPr lang="fr-FR" altLang="fr-FR" sz="1800" dirty="0">
              <a:solidFill>
                <a:srgbClr val="7030A0"/>
              </a:solidFill>
            </a:endParaRPr>
          </a:p>
          <a:p>
            <a:pPr eaLnBrk="1" hangingPunct="1">
              <a:lnSpc>
                <a:spcPct val="100000"/>
              </a:lnSpc>
              <a:spcBef>
                <a:spcPct val="0"/>
              </a:spcBef>
            </a:pPr>
            <a:r>
              <a:rPr lang="fr-FR" altLang="fr-FR" sz="1800" dirty="0">
                <a:solidFill>
                  <a:srgbClr val="7030A0"/>
                </a:solidFill>
              </a:rPr>
              <a:t> Culture des Premières nations nord-américaines - « Bi-spirituel » (selon la traduction de termes indigènes : « une personne qui est transformée » ou « qui change »).</a:t>
            </a:r>
          </a:p>
          <a:p>
            <a:pPr eaLnBrk="1" hangingPunct="1">
              <a:lnSpc>
                <a:spcPct val="100000"/>
              </a:lnSpc>
              <a:spcBef>
                <a:spcPct val="0"/>
              </a:spcBef>
            </a:pPr>
            <a:r>
              <a:rPr lang="fr-FR" altLang="fr-FR" sz="1800" dirty="0">
                <a:solidFill>
                  <a:srgbClr val="7030A0"/>
                </a:solidFill>
              </a:rPr>
              <a:t> Culture sud-asiatique - « </a:t>
            </a:r>
            <a:r>
              <a:rPr lang="fr-FR" altLang="fr-FR" sz="1800" b="1" dirty="0" err="1">
                <a:solidFill>
                  <a:srgbClr val="7030A0"/>
                </a:solidFill>
              </a:rPr>
              <a:t>Hijras</a:t>
            </a:r>
            <a:r>
              <a:rPr lang="fr-FR" altLang="fr-FR" sz="1800" dirty="0">
                <a:solidFill>
                  <a:srgbClr val="7030A0"/>
                </a:solidFill>
              </a:rPr>
              <a:t> » (en Inde …) (hommes psychologiques ayant une identité sexuelle féminine et jouant des rôles féminins) </a:t>
            </a:r>
            <a:r>
              <a:rPr lang="fr-FR" altLang="fr-FR" sz="1200" dirty="0">
                <a:solidFill>
                  <a:srgbClr val="7030A0"/>
                </a:solidFill>
              </a:rPr>
              <a:t>_ Cf. </a:t>
            </a:r>
            <a:r>
              <a:rPr lang="fr-FR" altLang="fr-FR" sz="1200" dirty="0">
                <a:solidFill>
                  <a:srgbClr val="7030A0"/>
                </a:solidFill>
                <a:hlinkClick r:id="rId6"/>
              </a:rPr>
              <a:t>https://fr.wikipedia.org/wiki/Hijra_(Inde)</a:t>
            </a:r>
            <a:r>
              <a:rPr lang="fr-FR" altLang="fr-FR" sz="1200" dirty="0">
                <a:solidFill>
                  <a:srgbClr val="7030A0"/>
                </a:solidFill>
              </a:rPr>
              <a:t> </a:t>
            </a:r>
          </a:p>
          <a:p>
            <a:pPr eaLnBrk="1" hangingPunct="1">
              <a:lnSpc>
                <a:spcPct val="100000"/>
              </a:lnSpc>
              <a:spcBef>
                <a:spcPct val="0"/>
              </a:spcBef>
            </a:pPr>
            <a:r>
              <a:rPr lang="fr-FR" altLang="fr-FR" sz="1800" dirty="0">
                <a:solidFill>
                  <a:srgbClr val="7030A0"/>
                </a:solidFill>
              </a:rPr>
              <a:t> Culture hawaïenne ou polynésienne – « </a:t>
            </a:r>
            <a:r>
              <a:rPr lang="fr-FR" altLang="fr-FR" sz="1800" b="1" dirty="0" err="1">
                <a:solidFill>
                  <a:srgbClr val="7030A0"/>
                </a:solidFill>
              </a:rPr>
              <a:t>Māhū</a:t>
            </a:r>
            <a:r>
              <a:rPr lang="fr-FR" altLang="fr-FR" sz="1800" dirty="0">
                <a:solidFill>
                  <a:srgbClr val="7030A0"/>
                </a:solidFill>
              </a:rPr>
              <a:t> » (homme biologique qui s’habille comme une femme et qui fait un travail de femme) </a:t>
            </a:r>
            <a:r>
              <a:rPr lang="fr-FR" altLang="fr-FR" sz="1200" dirty="0">
                <a:solidFill>
                  <a:srgbClr val="7030A0"/>
                </a:solidFill>
              </a:rPr>
              <a:t>_ Cf. </a:t>
            </a:r>
            <a:r>
              <a:rPr lang="fr-FR" altLang="fr-FR" sz="1200" dirty="0">
                <a:solidFill>
                  <a:srgbClr val="7030A0"/>
                </a:solidFill>
                <a:hlinkClick r:id="rId7"/>
              </a:rPr>
              <a:t>https://en.wikipedia.org/wiki/M%C4%81h%C5%AB</a:t>
            </a:r>
            <a:r>
              <a:rPr lang="fr-FR" altLang="fr-FR" sz="1200" dirty="0">
                <a:solidFill>
                  <a:srgbClr val="7030A0"/>
                </a:solidFill>
              </a:rPr>
              <a:t> </a:t>
            </a:r>
          </a:p>
          <a:p>
            <a:pPr eaLnBrk="1" hangingPunct="1">
              <a:lnSpc>
                <a:spcPct val="100000"/>
              </a:lnSpc>
              <a:spcBef>
                <a:spcPct val="0"/>
              </a:spcBef>
              <a:buFontTx/>
              <a:buNone/>
            </a:pPr>
            <a:endParaRPr lang="fr-FR" altLang="fr-FR" sz="1200" dirty="0">
              <a:solidFill>
                <a:srgbClr val="7030A0"/>
              </a:solidFill>
            </a:endParaRPr>
          </a:p>
          <a:p>
            <a:pPr eaLnBrk="1" hangingPunct="1">
              <a:lnSpc>
                <a:spcPct val="100000"/>
              </a:lnSpc>
              <a:spcBef>
                <a:spcPct val="0"/>
              </a:spcBef>
              <a:buFontTx/>
              <a:buNone/>
            </a:pPr>
            <a:r>
              <a:rPr lang="fr-FR" altLang="fr-FR" sz="1200" dirty="0">
                <a:solidFill>
                  <a:srgbClr val="7030A0"/>
                </a:solidFill>
              </a:rPr>
              <a:t>Source : </a:t>
            </a:r>
            <a:r>
              <a:rPr lang="fr-FR" altLang="fr-FR" sz="1200" dirty="0">
                <a:solidFill>
                  <a:srgbClr val="7030A0"/>
                </a:solidFill>
                <a:hlinkClick r:id="rId8"/>
              </a:rPr>
              <a:t>http://www.porcupinehu.on.ca/Schools/French/Ressources/documents/SH-Gender_Identity_Sexual_Orientation_Presentation-FR.pdf</a:t>
            </a:r>
            <a:r>
              <a:rPr lang="fr-FR" altLang="fr-FR" sz="1200" dirty="0">
                <a:solidFill>
                  <a:srgbClr val="7030A0"/>
                </a:solidFill>
              </a:rPr>
              <a:t> </a:t>
            </a:r>
            <a:endParaRPr lang="fr-FR" altLang="fr-FR" sz="1800" dirty="0">
              <a:solidFill>
                <a:srgbClr val="7030A0"/>
              </a:solidFill>
            </a:endParaRPr>
          </a:p>
        </p:txBody>
      </p:sp>
    </p:spTree>
    <p:extLst>
      <p:ext uri="{BB962C8B-B14F-4D97-AF65-F5344CB8AC3E}">
        <p14:creationId xmlns:p14="http://schemas.microsoft.com/office/powerpoint/2010/main" val="2216314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77194" y="150330"/>
            <a:ext cx="660699" cy="365125"/>
          </a:xfrm>
        </p:spPr>
        <p:txBody>
          <a:bodyPr/>
          <a:lstStyle/>
          <a:p>
            <a:fld id="{A3855CD8-F650-4656-8804-7E552F308368}" type="slidenum">
              <a:rPr lang="en-US" smtClean="0"/>
              <a:t>38</a:t>
            </a:fld>
            <a:endParaRPr lang="en-US"/>
          </a:p>
        </p:txBody>
      </p:sp>
      <p:sp>
        <p:nvSpPr>
          <p:cNvPr id="3" name="ZoneTexte 2"/>
          <p:cNvSpPr txBox="1"/>
          <p:nvPr/>
        </p:nvSpPr>
        <p:spPr>
          <a:xfrm>
            <a:off x="4341443" y="146123"/>
            <a:ext cx="3108961"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ZoneTexte 3"/>
          <p:cNvSpPr txBox="1"/>
          <p:nvPr/>
        </p:nvSpPr>
        <p:spPr>
          <a:xfrm>
            <a:off x="258183" y="515456"/>
            <a:ext cx="5873676" cy="369332"/>
          </a:xfrm>
          <a:prstGeom prst="rect">
            <a:avLst/>
          </a:prstGeom>
          <a:noFill/>
        </p:spPr>
        <p:txBody>
          <a:bodyPr wrap="square" rtlCol="0">
            <a:spAutoFit/>
          </a:bodyPr>
          <a:lstStyle/>
          <a:p>
            <a:r>
              <a:rPr lang="fr-FR" b="1" dirty="0">
                <a:solidFill>
                  <a:srgbClr val="7030A0"/>
                </a:solidFill>
              </a:rPr>
              <a:t>Histoire des </a:t>
            </a:r>
            <a:r>
              <a:rPr lang="fr-FR" b="1" dirty="0" err="1">
                <a:solidFill>
                  <a:srgbClr val="7030A0"/>
                </a:solidFill>
              </a:rPr>
              <a:t>transidentités</a:t>
            </a:r>
            <a:endParaRPr lang="fr-FR" b="1" dirty="0">
              <a:solidFill>
                <a:srgbClr val="7030A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4077291694"/>
              </p:ext>
            </p:extLst>
          </p:nvPr>
        </p:nvGraphicFramePr>
        <p:xfrm>
          <a:off x="375322" y="1031638"/>
          <a:ext cx="11630212" cy="5159598"/>
        </p:xfrm>
        <a:graphic>
          <a:graphicData uri="http://schemas.openxmlformats.org/drawingml/2006/table">
            <a:tbl>
              <a:tblPr firstRow="1" bandRow="1">
                <a:tableStyleId>{5C22544A-7EE6-4342-B048-85BDC9FD1C3A}</a:tableStyleId>
              </a:tblPr>
              <a:tblGrid>
                <a:gridCol w="1614843">
                  <a:extLst>
                    <a:ext uri="{9D8B030D-6E8A-4147-A177-3AD203B41FA5}">
                      <a16:colId xmlns:a16="http://schemas.microsoft.com/office/drawing/2014/main" val="832281058"/>
                    </a:ext>
                  </a:extLst>
                </a:gridCol>
                <a:gridCol w="1839557">
                  <a:extLst>
                    <a:ext uri="{9D8B030D-6E8A-4147-A177-3AD203B41FA5}">
                      <a16:colId xmlns:a16="http://schemas.microsoft.com/office/drawing/2014/main" val="3745871183"/>
                    </a:ext>
                  </a:extLst>
                </a:gridCol>
                <a:gridCol w="8175812">
                  <a:extLst>
                    <a:ext uri="{9D8B030D-6E8A-4147-A177-3AD203B41FA5}">
                      <a16:colId xmlns:a16="http://schemas.microsoft.com/office/drawing/2014/main" val="4190573083"/>
                    </a:ext>
                  </a:extLst>
                </a:gridCol>
              </a:tblGrid>
              <a:tr h="368586">
                <a:tc>
                  <a:txBody>
                    <a:bodyPr/>
                    <a:lstStyle/>
                    <a:p>
                      <a:r>
                        <a:rPr lang="fr-FR" sz="1400" dirty="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Zone</a:t>
                      </a:r>
                      <a:r>
                        <a:rPr lang="fr-FR" sz="1400" baseline="0" dirty="0"/>
                        <a:t> géographique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Personnalité</a:t>
                      </a:r>
                      <a:r>
                        <a:rPr lang="fr-FR" sz="1400" baseline="0" dirty="0"/>
                        <a:t> ou évènement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495508"/>
                  </a:ext>
                </a:extLst>
              </a:tr>
              <a:tr h="368586">
                <a:tc>
                  <a:txBody>
                    <a:bodyPr/>
                    <a:lstStyle/>
                    <a:p>
                      <a:r>
                        <a:rPr lang="fr-FR" sz="1400" b="0" i="0" kern="1200" dirty="0">
                          <a:solidFill>
                            <a:schemeClr val="dk1"/>
                          </a:solidFill>
                          <a:effectLst/>
                          <a:latin typeface="+mn-lt"/>
                          <a:ea typeface="+mn-ea"/>
                          <a:cs typeface="+mn-cs"/>
                        </a:rPr>
                        <a:t>2500 AJC (ou plus tôt)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t>Sumer</a:t>
                      </a:r>
                      <a:r>
                        <a:rPr lang="fr-FR" sz="1400" baseline="0" dirty="0"/>
                        <a:t> (</a:t>
                      </a:r>
                      <a:r>
                        <a:rPr lang="fr-FR" sz="1400" b="0" i="0" kern="1200" dirty="0">
                          <a:solidFill>
                            <a:schemeClr val="dk1"/>
                          </a:solidFill>
                          <a:effectLst/>
                          <a:latin typeface="+mn-lt"/>
                          <a:ea typeface="+mn-ea"/>
                          <a:cs typeface="+mn-cs"/>
                        </a:rPr>
                        <a:t>Proche-Orient)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La prêtresse</a:t>
                      </a:r>
                      <a:r>
                        <a:rPr lang="fr-FR" sz="1400" dirty="0"/>
                        <a:t> </a:t>
                      </a:r>
                      <a:r>
                        <a:rPr lang="fr-FR" sz="1400" b="1" i="0" kern="1200" dirty="0" err="1">
                          <a:solidFill>
                            <a:schemeClr val="dk1"/>
                          </a:solidFill>
                          <a:effectLst/>
                          <a:latin typeface="+mn-lt"/>
                          <a:ea typeface="+mn-ea"/>
                          <a:cs typeface="+mn-cs"/>
                        </a:rPr>
                        <a:t>Assinnu</a:t>
                      </a:r>
                      <a:r>
                        <a:rPr lang="fr-FR" sz="1400" b="0" i="0" kern="1200" baseline="0" dirty="0">
                          <a:solidFill>
                            <a:schemeClr val="dk1"/>
                          </a:solidFill>
                          <a:effectLst/>
                          <a:latin typeface="+mn-lt"/>
                          <a:ea typeface="+mn-ea"/>
                          <a:cs typeface="+mn-cs"/>
                        </a:rPr>
                        <a:t> qui servait </a:t>
                      </a:r>
                      <a:r>
                        <a:rPr lang="fr-FR" sz="1400" b="0" i="0" kern="1200" dirty="0">
                          <a:solidFill>
                            <a:schemeClr val="dk1"/>
                          </a:solidFill>
                          <a:effectLst/>
                          <a:latin typeface="+mn-lt"/>
                          <a:ea typeface="+mn-ea"/>
                          <a:cs typeface="+mn-cs"/>
                        </a:rPr>
                        <a:t>la déesse Inanna </a:t>
                      </a:r>
                      <a:r>
                        <a:rPr lang="fr-FR" sz="1400" b="0" i="1" kern="1200" dirty="0">
                          <a:solidFill>
                            <a:schemeClr val="dk1"/>
                          </a:solidFill>
                          <a:effectLst/>
                          <a:latin typeface="+mn-lt"/>
                          <a:ea typeface="+mn-ea"/>
                          <a:cs typeface="+mn-cs"/>
                        </a:rPr>
                        <a:t>portait des vêtement</a:t>
                      </a:r>
                      <a:r>
                        <a:rPr lang="fr-FR" sz="1400" b="0" i="1" kern="1200" baseline="0" dirty="0">
                          <a:solidFill>
                            <a:schemeClr val="dk1"/>
                          </a:solidFill>
                          <a:effectLst/>
                          <a:latin typeface="+mn-lt"/>
                          <a:ea typeface="+mn-ea"/>
                          <a:cs typeface="+mn-cs"/>
                        </a:rPr>
                        <a:t>s féminins et avait </a:t>
                      </a:r>
                      <a:r>
                        <a:rPr lang="fr-FR" sz="1400" b="0" i="1" kern="1200" dirty="0">
                          <a:solidFill>
                            <a:schemeClr val="dk1"/>
                          </a:solidFill>
                          <a:effectLst/>
                          <a:latin typeface="+mn-lt"/>
                          <a:ea typeface="+mn-ea"/>
                          <a:cs typeface="+mn-cs"/>
                        </a:rPr>
                        <a:t>volontairement retiré ses propres testicules</a:t>
                      </a:r>
                      <a:r>
                        <a:rPr lang="fr-FR" sz="1400" b="0" i="0" kern="1200" dirty="0">
                          <a:solidFill>
                            <a:schemeClr val="dk1"/>
                          </a:solidFill>
                          <a:effectLst/>
                          <a:latin typeface="+mn-lt"/>
                          <a:ea typeface="+mn-ea"/>
                          <a:cs typeface="+mn-cs"/>
                        </a:rPr>
                        <a: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078739"/>
                  </a:ext>
                </a:extLst>
              </a:tr>
              <a:tr h="368586">
                <a:tc>
                  <a:txBody>
                    <a:bodyPr/>
                    <a:lstStyle/>
                    <a:p>
                      <a:r>
                        <a:rPr lang="fr-FR" sz="1400" dirty="0"/>
                        <a:t>Idem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idem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Le </a:t>
                      </a:r>
                      <a:r>
                        <a:rPr lang="fr-FR" sz="1400" b="1" i="0" kern="1200" dirty="0" err="1">
                          <a:solidFill>
                            <a:schemeClr val="dk1"/>
                          </a:solidFill>
                          <a:effectLst/>
                          <a:latin typeface="+mn-lt"/>
                          <a:ea typeface="+mn-ea"/>
                          <a:cs typeface="+mn-cs"/>
                        </a:rPr>
                        <a:t>Kurgarru</a:t>
                      </a:r>
                      <a:r>
                        <a:rPr lang="fr-FR" sz="1400" b="0" i="0" kern="1200" dirty="0">
                          <a:solidFill>
                            <a:schemeClr val="dk1"/>
                          </a:solidFill>
                          <a:effectLst/>
                          <a:latin typeface="+mn-lt"/>
                          <a:ea typeface="+mn-ea"/>
                          <a:cs typeface="+mn-cs"/>
                        </a:rPr>
                        <a:t>, servant de la déesse Ishtar, </a:t>
                      </a:r>
                      <a:r>
                        <a:rPr lang="fr-FR" sz="1400" b="0" i="1" kern="1200" dirty="0">
                          <a:solidFill>
                            <a:schemeClr val="dk1"/>
                          </a:solidFill>
                          <a:effectLst/>
                          <a:latin typeface="+mn-lt"/>
                          <a:ea typeface="+mn-ea"/>
                          <a:cs typeface="+mn-cs"/>
                        </a:rPr>
                        <a:t>portait une tenue féminine sur un côté de son corps </a:t>
                      </a:r>
                      <a:r>
                        <a:rPr lang="fr-FR" sz="1400" b="0" i="0" kern="1200" dirty="0">
                          <a:solidFill>
                            <a:schemeClr val="dk1"/>
                          </a:solidFill>
                          <a:effectLst/>
                          <a:latin typeface="+mn-lt"/>
                          <a:ea typeface="+mn-ea"/>
                          <a:cs typeface="+mn-cs"/>
                        </a:rPr>
                        <a:t>et des habits d'homme de l'autre.</a:t>
                      </a:r>
                      <a:endParaRPr lang="fr-FR" sz="1400"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613300"/>
                  </a:ext>
                </a:extLst>
              </a:tr>
              <a:tr h="368586">
                <a:tc>
                  <a:txBody>
                    <a:bodyPr/>
                    <a:lstStyle/>
                    <a:p>
                      <a:r>
                        <a:rPr lang="fr-FR" sz="1400" b="0" i="0" kern="1200" dirty="0">
                          <a:solidFill>
                            <a:schemeClr val="dk1"/>
                          </a:solidFill>
                          <a:effectLst/>
                          <a:latin typeface="+mn-lt"/>
                          <a:ea typeface="+mn-ea"/>
                          <a:cs typeface="+mn-cs"/>
                        </a:rPr>
                        <a:t>2000 AJC </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Canaan (Palestine)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Les prêtresses </a:t>
                      </a:r>
                      <a:r>
                        <a:rPr lang="fr-FR" sz="1400" b="0" i="1" kern="1200" dirty="0">
                          <a:solidFill>
                            <a:schemeClr val="dk1"/>
                          </a:solidFill>
                          <a:effectLst/>
                          <a:latin typeface="+mn-lt"/>
                          <a:ea typeface="+mn-ea"/>
                          <a:cs typeface="+mn-cs"/>
                        </a:rPr>
                        <a:t>travesties</a:t>
                      </a:r>
                      <a:r>
                        <a:rPr lang="fr-FR" sz="1400" b="0" i="0" kern="1200" dirty="0">
                          <a:solidFill>
                            <a:schemeClr val="dk1"/>
                          </a:solidFill>
                          <a:effectLst/>
                          <a:latin typeface="+mn-lt"/>
                          <a:ea typeface="+mn-ea"/>
                          <a:cs typeface="+mn-cs"/>
                        </a:rPr>
                        <a:t> </a:t>
                      </a:r>
                      <a:r>
                        <a:rPr lang="fr-FR" sz="1400" b="1" i="0" kern="1200" dirty="0" err="1">
                          <a:solidFill>
                            <a:schemeClr val="dk1"/>
                          </a:solidFill>
                          <a:effectLst/>
                          <a:latin typeface="+mn-lt"/>
                          <a:ea typeface="+mn-ea"/>
                          <a:cs typeface="+mn-cs"/>
                        </a:rPr>
                        <a:t>Qedeshtu</a:t>
                      </a:r>
                      <a:r>
                        <a:rPr lang="fr-FR" sz="1400" b="0" i="0" kern="1200" dirty="0">
                          <a:solidFill>
                            <a:schemeClr val="dk1"/>
                          </a:solidFill>
                          <a:effectLst/>
                          <a:latin typeface="+mn-lt"/>
                          <a:ea typeface="+mn-ea"/>
                          <a:cs typeface="+mn-cs"/>
                        </a:rPr>
                        <a:t> ont</a:t>
                      </a:r>
                      <a:r>
                        <a:rPr lang="fr-FR" sz="1400" b="0" i="0" kern="1200" baseline="0" dirty="0">
                          <a:solidFill>
                            <a:schemeClr val="dk1"/>
                          </a:solidFill>
                          <a:effectLst/>
                          <a:latin typeface="+mn-lt"/>
                          <a:ea typeface="+mn-ea"/>
                          <a:cs typeface="+mn-cs"/>
                        </a:rPr>
                        <a:t> servi la </a:t>
                      </a:r>
                      <a:r>
                        <a:rPr lang="fr-FR" sz="1400" b="0" i="0" kern="1200" dirty="0">
                          <a:solidFill>
                            <a:schemeClr val="dk1"/>
                          </a:solidFill>
                          <a:effectLst/>
                          <a:latin typeface="+mn-lt"/>
                          <a:ea typeface="+mn-ea"/>
                          <a:cs typeface="+mn-cs"/>
                        </a:rPr>
                        <a:t>déesse Astarté (</a:t>
                      </a:r>
                      <a:r>
                        <a:rPr lang="fr-FR" sz="1400" b="0" i="0" kern="1200" dirty="0" err="1">
                          <a:solidFill>
                            <a:schemeClr val="dk1"/>
                          </a:solidFill>
                          <a:effectLst/>
                          <a:latin typeface="+mn-lt"/>
                          <a:ea typeface="+mn-ea"/>
                          <a:cs typeface="+mn-cs"/>
                        </a:rPr>
                        <a:t>Athirat</a:t>
                      </a:r>
                      <a:r>
                        <a:rPr lang="fr-FR" sz="1400" b="0" i="0" kern="1200" dirty="0">
                          <a:solidFill>
                            <a:schemeClr val="dk1"/>
                          </a:solidFill>
                          <a:effectLst/>
                          <a:latin typeface="+mn-lt"/>
                          <a:ea typeface="+mn-ea"/>
                          <a:cs typeface="+mn-cs"/>
                        </a:rPr>
                        <a:t>, Astarté)</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0480241"/>
                  </a:ext>
                </a:extLst>
              </a:tr>
              <a:tr h="368586">
                <a:tc>
                  <a:txBody>
                    <a:bodyPr/>
                    <a:lstStyle/>
                    <a:p>
                      <a:r>
                        <a:rPr lang="fr-FR"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Russie et Ukraine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La Déesse Mère appelé </a:t>
                      </a:r>
                      <a:r>
                        <a:rPr lang="fr-FR" sz="1400" b="0" i="0" kern="1200" dirty="0" err="1">
                          <a:solidFill>
                            <a:schemeClr val="dk1"/>
                          </a:solidFill>
                          <a:effectLst/>
                          <a:latin typeface="+mn-lt"/>
                          <a:ea typeface="+mn-ea"/>
                          <a:cs typeface="+mn-cs"/>
                        </a:rPr>
                        <a:t>Artimpasa</a:t>
                      </a:r>
                      <a:r>
                        <a:rPr lang="fr-FR" sz="1400" b="0" i="0" kern="1200" dirty="0">
                          <a:solidFill>
                            <a:schemeClr val="dk1"/>
                          </a:solidFill>
                          <a:effectLst/>
                          <a:latin typeface="+mn-lt"/>
                          <a:ea typeface="+mn-ea"/>
                          <a:cs typeface="+mn-cs"/>
                        </a:rPr>
                        <a:t> ou </a:t>
                      </a:r>
                      <a:r>
                        <a:rPr lang="fr-FR" sz="1400" b="0" i="0" kern="1200" dirty="0" err="1">
                          <a:solidFill>
                            <a:schemeClr val="dk1"/>
                          </a:solidFill>
                          <a:effectLst/>
                          <a:latin typeface="+mn-lt"/>
                          <a:ea typeface="+mn-ea"/>
                          <a:cs typeface="+mn-cs"/>
                        </a:rPr>
                        <a:t>Argimpasa</a:t>
                      </a:r>
                      <a:r>
                        <a:rPr lang="fr-FR" sz="1400" b="0" i="0" kern="1200" dirty="0">
                          <a:solidFill>
                            <a:schemeClr val="dk1"/>
                          </a:solidFill>
                          <a:effectLst/>
                          <a:latin typeface="+mn-lt"/>
                          <a:ea typeface="+mn-ea"/>
                          <a:cs typeface="+mn-cs"/>
                        </a:rPr>
                        <a:t> a été servi par des prêtresses </a:t>
                      </a:r>
                      <a:r>
                        <a:rPr lang="fr-FR" sz="1400" b="0" i="1" kern="1200" dirty="0">
                          <a:solidFill>
                            <a:schemeClr val="dk1"/>
                          </a:solidFill>
                          <a:effectLst/>
                          <a:latin typeface="+mn-lt"/>
                          <a:ea typeface="+mn-ea"/>
                          <a:cs typeface="+mn-cs"/>
                        </a:rPr>
                        <a:t>travesties</a:t>
                      </a:r>
                      <a:r>
                        <a:rPr lang="fr-FR" sz="1400" b="0" i="0" kern="1200" dirty="0">
                          <a:solidFill>
                            <a:schemeClr val="dk1"/>
                          </a:solidFill>
                          <a:effectLst/>
                          <a:latin typeface="+mn-lt"/>
                          <a:ea typeface="+mn-ea"/>
                          <a:cs typeface="+mn-cs"/>
                        </a:rPr>
                        <a:t> qui ont été appelés les </a:t>
                      </a:r>
                      <a:r>
                        <a:rPr lang="fr-FR" sz="1400" b="1" i="0" kern="1200" dirty="0" err="1">
                          <a:solidFill>
                            <a:schemeClr val="dk1"/>
                          </a:solidFill>
                          <a:effectLst/>
                          <a:latin typeface="+mn-lt"/>
                          <a:ea typeface="+mn-ea"/>
                          <a:cs typeface="+mn-cs"/>
                        </a:rPr>
                        <a:t>Enarees</a:t>
                      </a:r>
                      <a:r>
                        <a:rPr lang="fr-FR" sz="1400" b="0" i="0" kern="1200" dirty="0">
                          <a:solidFill>
                            <a:schemeClr val="dk1"/>
                          </a:solidFill>
                          <a:effectLst/>
                          <a:latin typeface="+mn-lt"/>
                          <a:ea typeface="+mn-ea"/>
                          <a:cs typeface="+mn-cs"/>
                        </a:rPr>
                        <a:t> par les Grecs anciens.</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78921"/>
                  </a:ext>
                </a:extLst>
              </a:tr>
              <a:tr h="368586">
                <a:tc>
                  <a:txBody>
                    <a:bodyPr/>
                    <a:lstStyle/>
                    <a:p>
                      <a:r>
                        <a:rPr lang="fr-FR" sz="1400" dirty="0"/>
                        <a:t>1000</a:t>
                      </a:r>
                      <a:r>
                        <a:rPr lang="fr-FR" sz="1400" baseline="0" dirty="0"/>
                        <a:t> AJC à ~ 400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Grèce antique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Des prêtresses </a:t>
                      </a:r>
                      <a:r>
                        <a:rPr lang="fr-FR" sz="1400" b="0" i="1" kern="1200" dirty="0">
                          <a:solidFill>
                            <a:schemeClr val="dk1"/>
                          </a:solidFill>
                          <a:effectLst/>
                          <a:latin typeface="+mn-lt"/>
                          <a:ea typeface="+mn-ea"/>
                          <a:cs typeface="+mn-cs"/>
                        </a:rPr>
                        <a:t>travesties</a:t>
                      </a:r>
                      <a:r>
                        <a:rPr lang="fr-FR" sz="1400" b="0" i="0" kern="1200" baseline="0" dirty="0">
                          <a:solidFill>
                            <a:schemeClr val="dk1"/>
                          </a:solidFill>
                          <a:effectLst/>
                          <a:latin typeface="+mn-lt"/>
                          <a:ea typeface="+mn-ea"/>
                          <a:cs typeface="+mn-cs"/>
                        </a:rPr>
                        <a:t> ont servi la déesse </a:t>
                      </a:r>
                      <a:r>
                        <a:rPr lang="fr-FR" sz="1400" b="0" i="0" kern="1200" dirty="0">
                          <a:solidFill>
                            <a:schemeClr val="dk1"/>
                          </a:solidFill>
                          <a:effectLst/>
                          <a:latin typeface="+mn-lt"/>
                          <a:ea typeface="+mn-ea"/>
                          <a:cs typeface="+mn-cs"/>
                        </a:rPr>
                        <a:t> </a:t>
                      </a:r>
                      <a:r>
                        <a:rPr lang="fr-FR" sz="1400" b="1" i="0" kern="1200" dirty="0">
                          <a:solidFill>
                            <a:schemeClr val="dk1"/>
                          </a:solidFill>
                          <a:effectLst/>
                          <a:latin typeface="+mn-lt"/>
                          <a:ea typeface="+mn-ea"/>
                          <a:cs typeface="+mn-cs"/>
                        </a:rPr>
                        <a:t>Artémis</a:t>
                      </a:r>
                      <a:r>
                        <a:rPr lang="fr-FR" sz="1400" b="0" i="0" kern="1200" dirty="0">
                          <a:solidFill>
                            <a:schemeClr val="dk1"/>
                          </a:solidFill>
                          <a:effectLst/>
                          <a:latin typeface="+mn-lt"/>
                          <a:ea typeface="+mn-ea"/>
                          <a:cs typeface="+mn-cs"/>
                        </a:rPr>
                        <a:t> (Diane) à Ephèse. Les</a:t>
                      </a:r>
                      <a:r>
                        <a:rPr lang="fr-FR" sz="1400" b="0" i="0" kern="1200" baseline="0" dirty="0">
                          <a:solidFill>
                            <a:schemeClr val="dk1"/>
                          </a:solidFill>
                          <a:effectLst/>
                          <a:latin typeface="+mn-lt"/>
                          <a:ea typeface="+mn-ea"/>
                          <a:cs typeface="+mn-cs"/>
                        </a:rPr>
                        <a:t> s</a:t>
                      </a:r>
                      <a:r>
                        <a:rPr lang="fr-FR" sz="1400" b="0" i="0" kern="1200" dirty="0">
                          <a:solidFill>
                            <a:schemeClr val="dk1"/>
                          </a:solidFill>
                          <a:effectLst/>
                          <a:latin typeface="+mn-lt"/>
                          <a:ea typeface="+mn-ea"/>
                          <a:cs typeface="+mn-cs"/>
                        </a:rPr>
                        <a:t>tatues d'</a:t>
                      </a:r>
                      <a:r>
                        <a:rPr lang="fr-FR" sz="1400" b="0" i="0" kern="1200" dirty="0" err="1">
                          <a:solidFill>
                            <a:schemeClr val="dk1"/>
                          </a:solidFill>
                          <a:effectLst/>
                          <a:latin typeface="+mn-lt"/>
                          <a:ea typeface="+mn-ea"/>
                          <a:cs typeface="+mn-cs"/>
                        </a:rPr>
                        <a:t>Artemis</a:t>
                      </a:r>
                      <a:r>
                        <a:rPr lang="fr-FR" sz="1400" b="0" i="0" kern="1200" dirty="0">
                          <a:solidFill>
                            <a:schemeClr val="dk1"/>
                          </a:solidFill>
                          <a:effectLst/>
                          <a:latin typeface="+mn-lt"/>
                          <a:ea typeface="+mn-ea"/>
                          <a:cs typeface="+mn-cs"/>
                        </a:rPr>
                        <a:t> étaient souvent figurées</a:t>
                      </a:r>
                      <a:r>
                        <a:rPr lang="fr-FR" sz="1400" b="0" i="0" kern="1200" baseline="0" dirty="0">
                          <a:solidFill>
                            <a:schemeClr val="dk1"/>
                          </a:solidFill>
                          <a:effectLst/>
                          <a:latin typeface="+mn-lt"/>
                          <a:ea typeface="+mn-ea"/>
                          <a:cs typeface="+mn-cs"/>
                        </a:rPr>
                        <a:t> entourées </a:t>
                      </a:r>
                      <a:r>
                        <a:rPr lang="fr-FR" sz="1400" b="0" i="0" kern="1200" dirty="0">
                          <a:solidFill>
                            <a:schemeClr val="dk1"/>
                          </a:solidFill>
                          <a:effectLst/>
                          <a:latin typeface="+mn-lt"/>
                          <a:ea typeface="+mn-ea"/>
                          <a:cs typeface="+mn-cs"/>
                        </a:rPr>
                        <a:t>avec un collier de testicules de ses prêtresses travesties.</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4759690"/>
                  </a:ext>
                </a:extLst>
              </a:tr>
              <a:tr h="368586">
                <a:tc>
                  <a:txBody>
                    <a:bodyPr/>
                    <a:lstStyle/>
                    <a:p>
                      <a:r>
                        <a:rPr lang="fr-FR" sz="1400" dirty="0"/>
                        <a:t>1000</a:t>
                      </a:r>
                      <a:r>
                        <a:rPr lang="fr-FR" sz="1400" baseline="0" dirty="0"/>
                        <a:t> AJC à ~ 400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Grèce antique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Des prêtresses </a:t>
                      </a:r>
                      <a:r>
                        <a:rPr lang="fr-FR" sz="1400" b="0" i="1" kern="1200" dirty="0">
                          <a:solidFill>
                            <a:schemeClr val="dk1"/>
                          </a:solidFill>
                          <a:effectLst/>
                          <a:latin typeface="+mn-lt"/>
                          <a:ea typeface="+mn-ea"/>
                          <a:cs typeface="+mn-cs"/>
                        </a:rPr>
                        <a:t>travesties</a:t>
                      </a:r>
                      <a:r>
                        <a:rPr lang="fr-FR" sz="1400" b="0" i="0" kern="1200" baseline="0" dirty="0">
                          <a:solidFill>
                            <a:schemeClr val="dk1"/>
                          </a:solidFill>
                          <a:effectLst/>
                          <a:latin typeface="+mn-lt"/>
                          <a:ea typeface="+mn-ea"/>
                          <a:cs typeface="+mn-cs"/>
                        </a:rPr>
                        <a:t> ont servi la déesse </a:t>
                      </a:r>
                      <a:r>
                        <a:rPr lang="fr-FR" sz="1400" b="0" i="0" kern="1200" dirty="0">
                          <a:solidFill>
                            <a:schemeClr val="dk1"/>
                          </a:solidFill>
                          <a:effectLst/>
                          <a:latin typeface="+mn-lt"/>
                          <a:ea typeface="+mn-ea"/>
                          <a:cs typeface="+mn-cs"/>
                        </a:rPr>
                        <a:t>grecque </a:t>
                      </a:r>
                      <a:r>
                        <a:rPr lang="fr-FR" sz="1400" b="1" i="0" kern="1200" dirty="0">
                          <a:solidFill>
                            <a:schemeClr val="dk1"/>
                          </a:solidFill>
                          <a:effectLst/>
                          <a:latin typeface="+mn-lt"/>
                          <a:ea typeface="+mn-ea"/>
                          <a:cs typeface="+mn-cs"/>
                        </a:rPr>
                        <a:t>Hécate</a:t>
                      </a:r>
                      <a:r>
                        <a:rPr lang="fr-FR" sz="1400" b="0" i="0" kern="1200" dirty="0">
                          <a:solidFill>
                            <a:schemeClr val="dk1"/>
                          </a:solidFill>
                          <a:effectLst/>
                          <a:latin typeface="+mn-lt"/>
                          <a:ea typeface="+mn-ea"/>
                          <a:cs typeface="+mn-cs"/>
                        </a:rPr>
                        <a:t>, à </a:t>
                      </a:r>
                      <a:r>
                        <a:rPr lang="fr-FR" sz="1400" b="0" i="0" kern="1200" dirty="0" err="1">
                          <a:solidFill>
                            <a:schemeClr val="dk1"/>
                          </a:solidFill>
                          <a:effectLst/>
                          <a:latin typeface="+mn-lt"/>
                          <a:ea typeface="+mn-ea"/>
                          <a:cs typeface="+mn-cs"/>
                        </a:rPr>
                        <a:t>Laguire</a:t>
                      </a:r>
                      <a:r>
                        <a:rPr lang="fr-FR" sz="1400" b="0" i="0" kern="1200" dirty="0">
                          <a:solidFill>
                            <a:schemeClr val="dk1"/>
                          </a:solidFill>
                          <a:effectLst/>
                          <a:latin typeface="+mn-lt"/>
                          <a:ea typeface="+mn-ea"/>
                          <a:cs typeface="+mn-cs"/>
                        </a:rPr>
                        <a: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6923304"/>
                  </a:ext>
                </a:extLst>
              </a:tr>
              <a:tr h="368586">
                <a:tc>
                  <a:txBody>
                    <a:bodyPr/>
                    <a:lstStyle/>
                    <a:p>
                      <a:r>
                        <a:rPr lang="fr-FR" sz="1400" dirty="0"/>
                        <a:t>1000</a:t>
                      </a:r>
                      <a:r>
                        <a:rPr lang="fr-FR" sz="1400" baseline="0" dirty="0"/>
                        <a:t> AJC à ~ 400</a:t>
                      </a:r>
                    </a:p>
                    <a:p>
                      <a:endParaRPr lang="fr-FR" sz="1400" baseline="0" dirty="0"/>
                    </a:p>
                    <a:p>
                      <a:r>
                        <a:rPr lang="fr-FR" sz="1400" baseline="0" dirty="0"/>
                        <a:t>203 AJC</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Anatolie (actuelle</a:t>
                      </a:r>
                      <a:r>
                        <a:rPr lang="fr-FR" sz="1400" baseline="0" dirty="0"/>
                        <a:t> Turquie)</a:t>
                      </a:r>
                    </a:p>
                    <a:p>
                      <a:r>
                        <a:rPr lang="fr-FR" sz="1400" baseline="0" dirty="0"/>
                        <a:t>Rome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La </a:t>
                      </a:r>
                      <a:r>
                        <a:rPr lang="fr-FR" sz="1400" b="0" i="0" kern="1200" dirty="0">
                          <a:solidFill>
                            <a:schemeClr val="dk1"/>
                          </a:solidFill>
                          <a:effectLst/>
                          <a:latin typeface="+mn-lt"/>
                          <a:ea typeface="+mn-ea"/>
                          <a:cs typeface="+mn-cs"/>
                        </a:rPr>
                        <a:t>déesse </a:t>
                      </a:r>
                      <a:r>
                        <a:rPr lang="fr-FR" sz="1400" b="1" i="0" kern="1200" dirty="0">
                          <a:solidFill>
                            <a:schemeClr val="dk1"/>
                          </a:solidFill>
                          <a:effectLst/>
                          <a:latin typeface="+mn-lt"/>
                          <a:ea typeface="+mn-ea"/>
                          <a:cs typeface="+mn-cs"/>
                        </a:rPr>
                        <a:t>Cybèle</a:t>
                      </a:r>
                      <a:r>
                        <a:rPr lang="fr-FR" sz="1400" b="0" i="0" kern="1200" dirty="0">
                          <a:solidFill>
                            <a:schemeClr val="dk1"/>
                          </a:solidFill>
                          <a:effectLst/>
                          <a:latin typeface="+mn-lt"/>
                          <a:ea typeface="+mn-ea"/>
                          <a:cs typeface="+mn-cs"/>
                        </a:rPr>
                        <a:t> a été servi par des </a:t>
                      </a:r>
                      <a:r>
                        <a:rPr lang="fr-FR" sz="1400" b="0" i="1" kern="1200" dirty="0">
                          <a:solidFill>
                            <a:schemeClr val="dk1"/>
                          </a:solidFill>
                          <a:effectLst/>
                          <a:latin typeface="+mn-lt"/>
                          <a:ea typeface="+mn-ea"/>
                          <a:cs typeface="+mn-cs"/>
                        </a:rPr>
                        <a:t>prêtresses travesties, appelées</a:t>
                      </a:r>
                      <a:r>
                        <a:rPr lang="fr-FR" sz="1400" b="0" i="1" kern="1200" baseline="0" dirty="0">
                          <a:solidFill>
                            <a:schemeClr val="dk1"/>
                          </a:solidFill>
                          <a:effectLst/>
                          <a:latin typeface="+mn-lt"/>
                          <a:ea typeface="+mn-ea"/>
                          <a:cs typeface="+mn-cs"/>
                        </a:rPr>
                        <a:t> </a:t>
                      </a:r>
                      <a:r>
                        <a:rPr lang="fr-FR" sz="1400" b="1" i="1" kern="1200" dirty="0" err="1">
                          <a:solidFill>
                            <a:schemeClr val="dk1"/>
                          </a:solidFill>
                          <a:effectLst/>
                          <a:latin typeface="+mn-lt"/>
                          <a:ea typeface="+mn-ea"/>
                          <a:cs typeface="+mn-cs"/>
                        </a:rPr>
                        <a:t>Gallae</a:t>
                      </a:r>
                      <a:r>
                        <a:rPr lang="fr-FR" sz="1400" b="0" i="0" kern="1200" dirty="0">
                          <a:solidFill>
                            <a:schemeClr val="dk1"/>
                          </a:solidFill>
                          <a:effectLst/>
                          <a:latin typeface="+mn-lt"/>
                          <a:ea typeface="+mn-ea"/>
                          <a:cs typeface="+mn-cs"/>
                        </a:rPr>
                        <a:t>, </a:t>
                      </a:r>
                      <a:r>
                        <a:rPr lang="fr-FR" sz="1400" b="0" i="1" kern="1200" dirty="0">
                          <a:solidFill>
                            <a:schemeClr val="dk1"/>
                          </a:solidFill>
                          <a:effectLst/>
                          <a:latin typeface="+mn-lt"/>
                          <a:ea typeface="+mn-ea"/>
                          <a:cs typeface="+mn-cs"/>
                        </a:rPr>
                        <a:t>intersexuelles</a:t>
                      </a:r>
                      <a:r>
                        <a:rPr lang="fr-FR" sz="1400" b="0" i="0" kern="1200" dirty="0">
                          <a:solidFill>
                            <a:schemeClr val="dk1"/>
                          </a:solidFill>
                          <a:effectLst/>
                          <a:latin typeface="+mn-lt"/>
                          <a:ea typeface="+mn-ea"/>
                          <a:cs typeface="+mn-cs"/>
                        </a:rPr>
                        <a:t> et des femmes non-travesties appelées </a:t>
                      </a:r>
                      <a:r>
                        <a:rPr lang="fr-FR" sz="1400" b="0" i="0" kern="1200" dirty="0" err="1">
                          <a:solidFill>
                            <a:schemeClr val="dk1"/>
                          </a:solidFill>
                          <a:effectLst/>
                          <a:latin typeface="+mn-lt"/>
                          <a:ea typeface="+mn-ea"/>
                          <a:cs typeface="+mn-cs"/>
                        </a:rPr>
                        <a:t>Mellisae</a:t>
                      </a:r>
                      <a:r>
                        <a:rPr lang="fr-FR" sz="1400" b="0" i="0" kern="1200" dirty="0">
                          <a:solidFill>
                            <a:schemeClr val="dk1"/>
                          </a:solidFill>
                          <a:effectLst/>
                          <a:latin typeface="+mn-lt"/>
                          <a:ea typeface="+mn-ea"/>
                          <a:cs typeface="+mn-cs"/>
                        </a:rPr>
                        <a:t>.  </a:t>
                      </a:r>
                    </a:p>
                    <a:p>
                      <a:r>
                        <a:rPr lang="fr-FR" sz="1400" b="0" i="0" kern="1200" dirty="0">
                          <a:solidFill>
                            <a:schemeClr val="dk1"/>
                          </a:solidFill>
                          <a:effectLst/>
                          <a:latin typeface="+mn-lt"/>
                          <a:ea typeface="+mn-ea"/>
                          <a:cs typeface="+mn-cs"/>
                        </a:rPr>
                        <a:t>Le Sénat romain a fait de </a:t>
                      </a:r>
                      <a:r>
                        <a:rPr lang="fr-FR" sz="1400" b="1" i="0" kern="1200" dirty="0">
                          <a:solidFill>
                            <a:schemeClr val="dk1"/>
                          </a:solidFill>
                          <a:effectLst/>
                          <a:latin typeface="+mn-lt"/>
                          <a:ea typeface="+mn-ea"/>
                          <a:cs typeface="+mn-cs"/>
                        </a:rPr>
                        <a:t>Cybèle</a:t>
                      </a:r>
                      <a:r>
                        <a:rPr lang="fr-FR" sz="1400" b="0" i="0" kern="1200" dirty="0">
                          <a:solidFill>
                            <a:schemeClr val="dk1"/>
                          </a:solidFill>
                          <a:effectLst/>
                          <a:latin typeface="+mn-lt"/>
                          <a:ea typeface="+mn-ea"/>
                          <a:cs typeface="+mn-cs"/>
                        </a:rPr>
                        <a:t> la déesse officielle de la République romaine, en 203 avant JC.</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108039"/>
                  </a:ext>
                </a:extLst>
              </a:tr>
              <a:tr h="368586">
                <a:tc>
                  <a:txBody>
                    <a:bodyPr/>
                    <a:lstStyle/>
                    <a:p>
                      <a:r>
                        <a:rPr lang="fr-FR" sz="1400" b="0" i="0" kern="1200" dirty="0">
                          <a:solidFill>
                            <a:schemeClr val="dk1"/>
                          </a:solidFill>
                          <a:effectLst/>
                          <a:latin typeface="+mn-lt"/>
                          <a:ea typeface="+mn-ea"/>
                          <a:cs typeface="+mn-cs"/>
                        </a:rPr>
                        <a:t>1479-1458 AJC</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Egypte</a:t>
                      </a:r>
                      <a:r>
                        <a:rPr lang="fr-FR" sz="1400" baseline="0" dirty="0"/>
                        <a:t> antique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La </a:t>
                      </a:r>
                      <a:r>
                        <a:rPr lang="fr-FR" sz="1400" b="1" i="0" kern="1200" dirty="0">
                          <a:solidFill>
                            <a:schemeClr val="dk1"/>
                          </a:solidFill>
                          <a:effectLst/>
                          <a:latin typeface="+mn-lt"/>
                          <a:ea typeface="+mn-ea"/>
                          <a:cs typeface="+mn-cs"/>
                        </a:rPr>
                        <a:t>Reine Hatchepsout </a:t>
                      </a:r>
                      <a:r>
                        <a:rPr lang="fr-FR" sz="1400" b="0" i="0" kern="1200" dirty="0">
                          <a:solidFill>
                            <a:schemeClr val="dk1"/>
                          </a:solidFill>
                          <a:effectLst/>
                          <a:latin typeface="+mn-lt"/>
                          <a:ea typeface="+mn-ea"/>
                          <a:cs typeface="+mn-cs"/>
                        </a:rPr>
                        <a:t>était le pharaon dynastie 18ème de l'Egypte. </a:t>
                      </a:r>
                      <a:r>
                        <a:rPr lang="fr-FR" sz="1400" b="0" i="1" kern="1200" dirty="0">
                          <a:solidFill>
                            <a:schemeClr val="dk1"/>
                          </a:solidFill>
                          <a:effectLst/>
                          <a:latin typeface="+mn-lt"/>
                          <a:ea typeface="+mn-ea"/>
                          <a:cs typeface="+mn-cs"/>
                        </a:rPr>
                        <a:t>Elle portait des vêtements d'homme et portait la barbe postiche symbolique comme dieu et roi d'Egypte. </a:t>
                      </a:r>
                      <a:r>
                        <a:rPr lang="fr-FR" sz="1400" b="0" i="0" kern="1200" dirty="0">
                          <a:solidFill>
                            <a:schemeClr val="dk1"/>
                          </a:solidFill>
                          <a:effectLst/>
                          <a:latin typeface="+mn-lt"/>
                          <a:ea typeface="+mn-ea"/>
                          <a:cs typeface="+mn-cs"/>
                        </a:rPr>
                        <a:t>Dans les peintures murales, elle a été photographié avec les cheveux courts et généralement sans seins féminins.</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4056898"/>
                  </a:ext>
                </a:extLst>
              </a:tr>
              <a:tr h="368586">
                <a:tc>
                  <a:txBody>
                    <a:bodyPr/>
                    <a:lstStyle/>
                    <a:p>
                      <a:r>
                        <a:rPr lang="fr-FR" sz="1400" b="0" i="0" kern="1200" dirty="0">
                          <a:solidFill>
                            <a:schemeClr val="dk1"/>
                          </a:solidFill>
                          <a:effectLst/>
                          <a:latin typeface="+mn-lt"/>
                          <a:ea typeface="+mn-ea"/>
                          <a:cs typeface="+mn-cs"/>
                        </a:rPr>
                        <a:t>28 avril 1429</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France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1" i="0" kern="1200" dirty="0">
                          <a:solidFill>
                            <a:schemeClr val="dk1"/>
                          </a:solidFill>
                          <a:effectLst/>
                          <a:latin typeface="+mn-lt"/>
                          <a:ea typeface="+mn-ea"/>
                          <a:cs typeface="+mn-cs"/>
                        </a:rPr>
                        <a:t>Jeanne d'Arc </a:t>
                      </a:r>
                      <a:r>
                        <a:rPr lang="fr-FR" sz="1400" b="0" i="0" kern="1200" dirty="0">
                          <a:solidFill>
                            <a:schemeClr val="dk1"/>
                          </a:solidFill>
                          <a:effectLst/>
                          <a:latin typeface="+mn-lt"/>
                          <a:ea typeface="+mn-ea"/>
                          <a:cs typeface="+mn-cs"/>
                        </a:rPr>
                        <a:t>a dirigé, </a:t>
                      </a:r>
                      <a:r>
                        <a:rPr lang="fr-FR" sz="1400" b="0" i="1" kern="1200" dirty="0">
                          <a:solidFill>
                            <a:schemeClr val="dk1"/>
                          </a:solidFill>
                          <a:effectLst/>
                          <a:latin typeface="+mn-lt"/>
                          <a:ea typeface="+mn-ea"/>
                          <a:cs typeface="+mn-cs"/>
                        </a:rPr>
                        <a:t>en armure de combat complète</a:t>
                      </a:r>
                      <a:r>
                        <a:rPr lang="fr-FR" sz="1400" b="0" i="0" kern="1200" dirty="0">
                          <a:solidFill>
                            <a:schemeClr val="dk1"/>
                          </a:solidFill>
                          <a:effectLst/>
                          <a:latin typeface="+mn-lt"/>
                          <a:ea typeface="+mn-ea"/>
                          <a:cs typeface="+mn-cs"/>
                        </a:rPr>
                        <a:t>, une armée paysanne et le siège de la ville d'Orléans, occupée par les forces anglaises.</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503811"/>
                  </a:ext>
                </a:extLst>
              </a:tr>
            </a:tbl>
          </a:graphicData>
        </a:graphic>
      </p:graphicFrame>
    </p:spTree>
    <p:extLst>
      <p:ext uri="{BB962C8B-B14F-4D97-AF65-F5344CB8AC3E}">
        <p14:creationId xmlns:p14="http://schemas.microsoft.com/office/powerpoint/2010/main" val="1942598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77194" y="150330"/>
            <a:ext cx="660699" cy="365125"/>
          </a:xfrm>
        </p:spPr>
        <p:txBody>
          <a:bodyPr/>
          <a:lstStyle/>
          <a:p>
            <a:fld id="{A3855CD8-F650-4656-8804-7E552F308368}" type="slidenum">
              <a:rPr lang="en-US" smtClean="0"/>
              <a:t>39</a:t>
            </a:fld>
            <a:endParaRPr lang="en-US"/>
          </a:p>
        </p:txBody>
      </p:sp>
      <p:sp>
        <p:nvSpPr>
          <p:cNvPr id="3" name="ZoneTexte 2"/>
          <p:cNvSpPr txBox="1"/>
          <p:nvPr/>
        </p:nvSpPr>
        <p:spPr>
          <a:xfrm>
            <a:off x="4341443" y="146123"/>
            <a:ext cx="3108961"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ZoneTexte 3"/>
          <p:cNvSpPr txBox="1"/>
          <p:nvPr/>
        </p:nvSpPr>
        <p:spPr>
          <a:xfrm>
            <a:off x="258183" y="515456"/>
            <a:ext cx="5873676" cy="369332"/>
          </a:xfrm>
          <a:prstGeom prst="rect">
            <a:avLst/>
          </a:prstGeom>
          <a:noFill/>
        </p:spPr>
        <p:txBody>
          <a:bodyPr wrap="square" rtlCol="0">
            <a:spAutoFit/>
          </a:bodyPr>
          <a:lstStyle/>
          <a:p>
            <a:r>
              <a:rPr lang="fr-FR" b="1" dirty="0">
                <a:solidFill>
                  <a:srgbClr val="7030A0"/>
                </a:solidFill>
              </a:rPr>
              <a:t>Histoire des </a:t>
            </a:r>
            <a:r>
              <a:rPr lang="fr-FR" b="1" dirty="0" err="1">
                <a:solidFill>
                  <a:srgbClr val="7030A0"/>
                </a:solidFill>
              </a:rPr>
              <a:t>transidentités</a:t>
            </a:r>
            <a:endParaRPr lang="fr-FR" b="1" dirty="0">
              <a:solidFill>
                <a:srgbClr val="7030A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138042398"/>
              </p:ext>
            </p:extLst>
          </p:nvPr>
        </p:nvGraphicFramePr>
        <p:xfrm>
          <a:off x="375322" y="1031638"/>
          <a:ext cx="11630212" cy="5214906"/>
        </p:xfrm>
        <a:graphic>
          <a:graphicData uri="http://schemas.openxmlformats.org/drawingml/2006/table">
            <a:tbl>
              <a:tblPr firstRow="1" bandRow="1">
                <a:tableStyleId>{5C22544A-7EE6-4342-B048-85BDC9FD1C3A}</a:tableStyleId>
              </a:tblPr>
              <a:tblGrid>
                <a:gridCol w="1614843">
                  <a:extLst>
                    <a:ext uri="{9D8B030D-6E8A-4147-A177-3AD203B41FA5}">
                      <a16:colId xmlns:a16="http://schemas.microsoft.com/office/drawing/2014/main" val="832281058"/>
                    </a:ext>
                  </a:extLst>
                </a:gridCol>
                <a:gridCol w="1839557">
                  <a:extLst>
                    <a:ext uri="{9D8B030D-6E8A-4147-A177-3AD203B41FA5}">
                      <a16:colId xmlns:a16="http://schemas.microsoft.com/office/drawing/2014/main" val="3745871183"/>
                    </a:ext>
                  </a:extLst>
                </a:gridCol>
                <a:gridCol w="8175812">
                  <a:extLst>
                    <a:ext uri="{9D8B030D-6E8A-4147-A177-3AD203B41FA5}">
                      <a16:colId xmlns:a16="http://schemas.microsoft.com/office/drawing/2014/main" val="4190573083"/>
                    </a:ext>
                  </a:extLst>
                </a:gridCol>
              </a:tblGrid>
              <a:tr h="368586">
                <a:tc>
                  <a:txBody>
                    <a:bodyPr/>
                    <a:lstStyle/>
                    <a:p>
                      <a:r>
                        <a:rPr lang="fr-FR" sz="1400" dirty="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Zone</a:t>
                      </a:r>
                      <a:r>
                        <a:rPr lang="fr-FR" sz="1400" baseline="0" dirty="0"/>
                        <a:t> géographique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Personnalité</a:t>
                      </a:r>
                      <a:r>
                        <a:rPr lang="fr-FR" sz="1400" baseline="0" dirty="0"/>
                        <a:t> ou évènement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495508"/>
                  </a:ext>
                </a:extLst>
              </a:tr>
              <a:tr h="368586">
                <a:tc>
                  <a:txBody>
                    <a:bodyPr/>
                    <a:lstStyle/>
                    <a:p>
                      <a:r>
                        <a:rPr lang="fr-FR" sz="1400" b="0" i="0" kern="1200" dirty="0">
                          <a:solidFill>
                            <a:schemeClr val="dk1"/>
                          </a:solidFill>
                          <a:effectLst/>
                          <a:latin typeface="+mn-lt"/>
                          <a:ea typeface="+mn-ea"/>
                          <a:cs typeface="+mn-cs"/>
                        </a:rPr>
                        <a:t>1513</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t>Panama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Le chroniqueur Espagnol Peter Martyr a accompagné le célèbre conquistador Vasco </a:t>
                      </a:r>
                      <a:r>
                        <a:rPr lang="fr-FR" sz="1400" b="0" i="0" kern="1200" dirty="0" err="1">
                          <a:solidFill>
                            <a:schemeClr val="dk1"/>
                          </a:solidFill>
                          <a:effectLst/>
                          <a:latin typeface="+mn-lt"/>
                          <a:ea typeface="+mn-ea"/>
                          <a:cs typeface="+mn-cs"/>
                        </a:rPr>
                        <a:t>Nunez</a:t>
                      </a:r>
                      <a:r>
                        <a:rPr lang="fr-FR" sz="1400" b="0" i="0" kern="1200" dirty="0">
                          <a:solidFill>
                            <a:schemeClr val="dk1"/>
                          </a:solidFill>
                          <a:effectLst/>
                          <a:latin typeface="+mn-lt"/>
                          <a:ea typeface="+mn-ea"/>
                          <a:cs typeface="+mn-cs"/>
                        </a:rPr>
                        <a:t> de Balboa lors son expédition à travers le Panama. Il a décrit la rencontre de Balboa avec l’autochtone </a:t>
                      </a:r>
                      <a:r>
                        <a:rPr lang="fr-FR" sz="1400" b="0" i="0" kern="1200" dirty="0" err="1">
                          <a:solidFill>
                            <a:schemeClr val="dk1"/>
                          </a:solidFill>
                          <a:effectLst/>
                          <a:latin typeface="+mn-lt"/>
                          <a:ea typeface="+mn-ea"/>
                          <a:cs typeface="+mn-cs"/>
                        </a:rPr>
                        <a:t>Querequas</a:t>
                      </a:r>
                      <a:r>
                        <a:rPr lang="fr-FR" sz="1400" b="0" i="0" kern="1200" dirty="0">
                          <a:solidFill>
                            <a:schemeClr val="dk1"/>
                          </a:solidFill>
                          <a:effectLst/>
                          <a:latin typeface="+mn-lt"/>
                          <a:ea typeface="+mn-ea"/>
                          <a:cs typeface="+mn-cs"/>
                        </a:rPr>
                        <a:t> en 1513: "</a:t>
                      </a:r>
                      <a:r>
                        <a:rPr lang="fr-FR" sz="1400" b="0" i="1" kern="1200" dirty="0">
                          <a:solidFill>
                            <a:schemeClr val="dk1"/>
                          </a:solidFill>
                          <a:effectLst/>
                          <a:latin typeface="+mn-lt"/>
                          <a:ea typeface="+mn-ea"/>
                          <a:cs typeface="+mn-cs"/>
                        </a:rPr>
                        <a:t>Vasco a découvert que le village de </a:t>
                      </a:r>
                      <a:r>
                        <a:rPr lang="fr-FR" sz="1400" b="1" i="1" kern="1200" dirty="0" err="1">
                          <a:solidFill>
                            <a:schemeClr val="dk1"/>
                          </a:solidFill>
                          <a:effectLst/>
                          <a:latin typeface="+mn-lt"/>
                          <a:ea typeface="+mn-ea"/>
                          <a:cs typeface="+mn-cs"/>
                        </a:rPr>
                        <a:t>Quarequa</a:t>
                      </a:r>
                      <a:r>
                        <a:rPr lang="fr-FR" sz="1400" b="0" i="1" kern="1200" dirty="0">
                          <a:solidFill>
                            <a:schemeClr val="dk1"/>
                          </a:solidFill>
                          <a:effectLst/>
                          <a:latin typeface="+mn-lt"/>
                          <a:ea typeface="+mn-ea"/>
                          <a:cs typeface="+mn-cs"/>
                        </a:rPr>
                        <a:t> était corrompu par le </a:t>
                      </a:r>
                      <a:r>
                        <a:rPr lang="fr-FR" sz="1400" b="1" i="1" kern="1200" dirty="0">
                          <a:solidFill>
                            <a:schemeClr val="dk1"/>
                          </a:solidFill>
                          <a:effectLst/>
                          <a:latin typeface="+mn-lt"/>
                          <a:ea typeface="+mn-ea"/>
                          <a:cs typeface="+mn-cs"/>
                        </a:rPr>
                        <a:t>vice-frères du roi </a:t>
                      </a:r>
                      <a:r>
                        <a:rPr lang="fr-FR" sz="1400" b="0" i="1" kern="1200" dirty="0">
                          <a:solidFill>
                            <a:schemeClr val="dk1"/>
                          </a:solidFill>
                          <a:effectLst/>
                          <a:latin typeface="+mn-lt"/>
                          <a:ea typeface="+mn-ea"/>
                          <a:cs typeface="+mn-cs"/>
                        </a:rPr>
                        <a:t>et un certain nombre d'autres courtisans,</a:t>
                      </a:r>
                      <a:r>
                        <a:rPr lang="fr-FR" sz="1400" b="0" i="1" kern="1200" baseline="0" dirty="0">
                          <a:solidFill>
                            <a:schemeClr val="dk1"/>
                          </a:solidFill>
                          <a:effectLst/>
                          <a:latin typeface="+mn-lt"/>
                          <a:ea typeface="+mn-ea"/>
                          <a:cs typeface="+mn-cs"/>
                        </a:rPr>
                        <a:t> </a:t>
                      </a:r>
                      <a:r>
                        <a:rPr lang="fr-FR" sz="1400" b="0" i="1" kern="1200" dirty="0">
                          <a:solidFill>
                            <a:schemeClr val="dk1"/>
                          </a:solidFill>
                          <a:effectLst/>
                          <a:latin typeface="+mn-lt"/>
                          <a:ea typeface="+mn-ea"/>
                          <a:cs typeface="+mn-cs"/>
                        </a:rPr>
                        <a:t>habillés en femmes. </a:t>
                      </a:r>
                      <a:r>
                        <a:rPr lang="fr-FR" sz="1400" b="0" i="1" kern="1200" dirty="0">
                          <a:solidFill>
                            <a:srgbClr val="FF0000"/>
                          </a:solidFill>
                          <a:effectLst/>
                          <a:latin typeface="+mn-lt"/>
                          <a:ea typeface="+mn-ea"/>
                          <a:cs typeface="+mn-cs"/>
                        </a:rPr>
                        <a:t>Vasco a ordonné quarante d'entre eux à être déchiré par les chiens</a:t>
                      </a:r>
                      <a:r>
                        <a:rPr lang="fr-FR" sz="1400" b="0" i="0" kern="1200" dirty="0">
                          <a:solidFill>
                            <a:schemeClr val="dk1"/>
                          </a:solidFill>
                          <a:effectLst/>
                          <a:latin typeface="+mn-lt"/>
                          <a:ea typeface="+mn-ea"/>
                          <a:cs typeface="+mn-cs"/>
                        </a:rPr>
                        <a: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078739"/>
                  </a:ext>
                </a:extLst>
              </a:tr>
              <a:tr h="368586">
                <a:tc>
                  <a:txBody>
                    <a:bodyPr/>
                    <a:lstStyle/>
                    <a:p>
                      <a:r>
                        <a:rPr lang="fr-FR" sz="1400" b="0" i="0" kern="1200" dirty="0">
                          <a:solidFill>
                            <a:schemeClr val="dk1"/>
                          </a:solidFill>
                          <a:effectLst/>
                          <a:latin typeface="+mn-lt"/>
                          <a:ea typeface="+mn-ea"/>
                          <a:cs typeface="+mn-cs"/>
                        </a:rPr>
                        <a:t>1576</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Nord-Est du Brésil</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Pedro de </a:t>
                      </a:r>
                      <a:r>
                        <a:rPr lang="fr-FR" sz="1400" b="0" i="0" kern="1200" dirty="0" err="1">
                          <a:solidFill>
                            <a:schemeClr val="dk1"/>
                          </a:solidFill>
                          <a:effectLst/>
                          <a:latin typeface="+mn-lt"/>
                          <a:ea typeface="+mn-ea"/>
                          <a:cs typeface="+mn-cs"/>
                        </a:rPr>
                        <a:t>Maghalhaes</a:t>
                      </a:r>
                      <a:r>
                        <a:rPr lang="fr-FR" sz="1400" b="0" i="0" kern="1200" dirty="0">
                          <a:solidFill>
                            <a:schemeClr val="dk1"/>
                          </a:solidFill>
                          <a:effectLst/>
                          <a:latin typeface="+mn-lt"/>
                          <a:ea typeface="+mn-ea"/>
                          <a:cs typeface="+mn-cs"/>
                        </a:rPr>
                        <a:t> a écrit sur ​​les femmes parmi les</a:t>
                      </a:r>
                      <a:r>
                        <a:rPr lang="fr-FR" sz="1400" b="0" i="0" kern="1200" baseline="0" dirty="0">
                          <a:solidFill>
                            <a:schemeClr val="dk1"/>
                          </a:solidFill>
                          <a:effectLst/>
                          <a:latin typeface="+mn-lt"/>
                          <a:ea typeface="+mn-ea"/>
                          <a:cs typeface="+mn-cs"/>
                        </a:rPr>
                        <a:t> </a:t>
                      </a:r>
                      <a:r>
                        <a:rPr lang="fr-FR" sz="1400" b="1" i="0" kern="1200" dirty="0">
                          <a:solidFill>
                            <a:schemeClr val="dk1"/>
                          </a:solidFill>
                          <a:effectLst/>
                          <a:latin typeface="+mn-lt"/>
                          <a:ea typeface="+mn-ea"/>
                          <a:cs typeface="+mn-cs"/>
                        </a:rPr>
                        <a:t>Tupinamba</a:t>
                      </a:r>
                      <a:r>
                        <a:rPr lang="fr-FR" sz="1400" b="0" i="0" kern="1200" dirty="0">
                          <a:solidFill>
                            <a:schemeClr val="dk1"/>
                          </a:solidFill>
                          <a:effectLst/>
                          <a:latin typeface="+mn-lt"/>
                          <a:ea typeface="+mn-ea"/>
                          <a:cs typeface="+mn-cs"/>
                        </a:rPr>
                        <a:t> qui vivait comme les hommes, qui chassaient et</a:t>
                      </a:r>
                      <a:r>
                        <a:rPr lang="fr-FR" sz="1400" b="0" i="0" kern="1200" baseline="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allaient à la guerre, et qu’il</a:t>
                      </a:r>
                      <a:r>
                        <a:rPr lang="fr-FR" sz="1400" b="0" i="0" kern="1200" baseline="0" dirty="0">
                          <a:solidFill>
                            <a:schemeClr val="dk1"/>
                          </a:solidFill>
                          <a:effectLst/>
                          <a:latin typeface="+mn-lt"/>
                          <a:ea typeface="+mn-ea"/>
                          <a:cs typeface="+mn-cs"/>
                        </a:rPr>
                        <a:t> a nommé </a:t>
                      </a:r>
                      <a:r>
                        <a:rPr lang="fr-FR" sz="1400" b="1" i="0" kern="1200" baseline="0" dirty="0">
                          <a:solidFill>
                            <a:schemeClr val="dk1"/>
                          </a:solidFill>
                          <a:effectLst/>
                          <a:latin typeface="+mn-lt"/>
                          <a:ea typeface="+mn-ea"/>
                          <a:cs typeface="+mn-cs"/>
                        </a:rPr>
                        <a:t>Amazones</a:t>
                      </a:r>
                      <a:r>
                        <a:rPr lang="fr-FR" sz="1400" b="0" i="0" kern="1200" dirty="0">
                          <a:solidFill>
                            <a:schemeClr val="dk1"/>
                          </a:solidFill>
                          <a:effectLst/>
                          <a:latin typeface="+mn-lt"/>
                          <a:ea typeface="+mn-ea"/>
                          <a:cs typeface="+mn-cs"/>
                        </a:rPr>
                        <a:t>. Elles avaient été acceptées comme des hommes par les autres hommes de leur tribu.</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613300"/>
                  </a:ext>
                </a:extLst>
              </a:tr>
              <a:tr h="368586">
                <a:tc>
                  <a:txBody>
                    <a:bodyPr/>
                    <a:lstStyle/>
                    <a:p>
                      <a:r>
                        <a:rPr lang="fr-FR" sz="1400" b="0" i="0" kern="1200" dirty="0">
                          <a:solidFill>
                            <a:schemeClr val="dk1"/>
                          </a:solidFill>
                          <a:effectLst/>
                          <a:latin typeface="+mn-lt"/>
                          <a:ea typeface="+mn-ea"/>
                          <a:cs typeface="+mn-cs"/>
                        </a:rPr>
                        <a:t>début des années 1600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Espagne et Amérique latine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1" i="0" kern="1200" dirty="0" err="1">
                          <a:solidFill>
                            <a:schemeClr val="dk1"/>
                          </a:solidFill>
                          <a:effectLst/>
                          <a:latin typeface="+mn-lt"/>
                          <a:ea typeface="+mn-ea"/>
                          <a:cs typeface="+mn-cs"/>
                        </a:rPr>
                        <a:t>Catalino</a:t>
                      </a:r>
                      <a:r>
                        <a:rPr lang="fr-FR" sz="1400" b="1" i="0" kern="1200" dirty="0">
                          <a:solidFill>
                            <a:schemeClr val="dk1"/>
                          </a:solidFill>
                          <a:effectLst/>
                          <a:latin typeface="+mn-lt"/>
                          <a:ea typeface="+mn-ea"/>
                          <a:cs typeface="+mn-cs"/>
                        </a:rPr>
                        <a:t> d'</a:t>
                      </a:r>
                      <a:r>
                        <a:rPr lang="fr-FR" sz="1400" b="1" i="0" kern="1200" dirty="0" err="1">
                          <a:solidFill>
                            <a:schemeClr val="dk1"/>
                          </a:solidFill>
                          <a:effectLst/>
                          <a:latin typeface="+mn-lt"/>
                          <a:ea typeface="+mn-ea"/>
                          <a:cs typeface="+mn-cs"/>
                        </a:rPr>
                        <a:t>Erauso</a:t>
                      </a:r>
                      <a:r>
                        <a:rPr lang="fr-FR" sz="1400" b="1" i="0" kern="120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(1592-1650) était née dans la ville de San </a:t>
                      </a:r>
                      <a:r>
                        <a:rPr lang="fr-FR" sz="1400" b="0" i="0" kern="1200" dirty="0" err="1">
                          <a:solidFill>
                            <a:schemeClr val="dk1"/>
                          </a:solidFill>
                          <a:effectLst/>
                          <a:latin typeface="+mn-lt"/>
                          <a:ea typeface="+mn-ea"/>
                          <a:cs typeface="+mn-cs"/>
                        </a:rPr>
                        <a:t>Sebastian</a:t>
                      </a:r>
                      <a:r>
                        <a:rPr lang="fr-FR" sz="1400" b="0" i="0" kern="1200" dirty="0">
                          <a:solidFill>
                            <a:schemeClr val="dk1"/>
                          </a:solidFill>
                          <a:effectLst/>
                          <a:latin typeface="+mn-lt"/>
                          <a:ea typeface="+mn-ea"/>
                          <a:cs typeface="+mn-cs"/>
                        </a:rPr>
                        <a:t> dans la région basque d'Espagne. Elle avait été envoyée dans un couvent à l'âge de 4. ans Elle a quitté le couvent à l'âge de 15 ans, après avoir été battue. Elle s’est habillée comme un homme, qui se fait appeler Francisco de Loyola. Elle a finalement signé sur un navire qui l' a emmenée en</a:t>
                      </a:r>
                      <a:r>
                        <a:rPr lang="fr-FR" sz="1400" b="0" i="0" kern="1200" baseline="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Amérique du Sud. Elle a ensuite enrôlé comme soldat sous le nom Alonso Diaz Ramirez de Guzman. Elle a servi avec succès sous plusieurs capitaines. Elle a finalement dit la vérité sur elle-même à un évêque et entra dans un couvent. En 1624 , elle est arrivée en Espagne. Plus tard, elle a voyagé à travers l' Italie et a obtenu une dispense du pape Urbain VIII de porter des vêtements pour hommes. En 1645, elle est allée à la Nouvelle-Espagne (Mexique) et est devenu un muletier sous le nom de Antonio de </a:t>
                      </a:r>
                      <a:r>
                        <a:rPr lang="fr-FR" sz="1400" b="0" i="0" kern="1200" dirty="0" err="1">
                          <a:solidFill>
                            <a:schemeClr val="dk1"/>
                          </a:solidFill>
                          <a:effectLst/>
                          <a:latin typeface="+mn-lt"/>
                          <a:ea typeface="+mn-ea"/>
                          <a:cs typeface="+mn-cs"/>
                        </a:rPr>
                        <a:t>Erauso</a:t>
                      </a:r>
                      <a:r>
                        <a:rPr lang="fr-FR" sz="1400" b="0" i="0" kern="1200" dirty="0">
                          <a:solidFill>
                            <a:schemeClr val="dk1"/>
                          </a:solidFill>
                          <a:effectLst/>
                          <a:latin typeface="+mn-lt"/>
                          <a:ea typeface="+mn-ea"/>
                          <a:cs typeface="+mn-cs"/>
                        </a:rPr>
                        <a:t>. Elle est morte en Nouvelle-Espagne en 1650.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0480241"/>
                  </a:ext>
                </a:extLst>
              </a:tr>
              <a:tr h="368586">
                <a:tc>
                  <a:txBody>
                    <a:bodyPr/>
                    <a:lstStyle/>
                    <a:p>
                      <a:r>
                        <a:rPr lang="fr-FR" sz="1400" b="0" i="0" kern="1200" dirty="0">
                          <a:solidFill>
                            <a:schemeClr val="dk1"/>
                          </a:solidFill>
                          <a:effectLst/>
                          <a:latin typeface="+mn-lt"/>
                          <a:ea typeface="+mn-ea"/>
                          <a:cs typeface="+mn-cs"/>
                        </a:rPr>
                        <a:t>1673</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Le long de la moitié nord de la rivière Mississippi</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Le missionnaire jésuite explorateur français Jacques Marquette a décrit les attitudes d’hommes des </a:t>
                      </a:r>
                      <a:r>
                        <a:rPr lang="fr-FR" sz="1400" b="1" i="0" kern="1200" dirty="0">
                          <a:solidFill>
                            <a:schemeClr val="dk1"/>
                          </a:solidFill>
                          <a:effectLst/>
                          <a:latin typeface="+mn-lt"/>
                          <a:ea typeface="+mn-ea"/>
                          <a:cs typeface="+mn-cs"/>
                        </a:rPr>
                        <a:t>tribus </a:t>
                      </a:r>
                      <a:r>
                        <a:rPr lang="fr-FR" sz="1400" b="1" i="0" kern="1200" dirty="0" err="1">
                          <a:solidFill>
                            <a:schemeClr val="dk1"/>
                          </a:solidFill>
                          <a:effectLst/>
                          <a:latin typeface="+mn-lt"/>
                          <a:ea typeface="+mn-ea"/>
                          <a:cs typeface="+mn-cs"/>
                        </a:rPr>
                        <a:t>Illini</a:t>
                      </a:r>
                      <a:r>
                        <a:rPr lang="fr-FR" sz="1400" b="1" i="0" kern="120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et</a:t>
                      </a:r>
                      <a:r>
                        <a:rPr lang="fr-FR" sz="1400" b="1" i="0" kern="1200" dirty="0">
                          <a:solidFill>
                            <a:schemeClr val="dk1"/>
                          </a:solidFill>
                          <a:effectLst/>
                          <a:latin typeface="+mn-lt"/>
                          <a:ea typeface="+mn-ea"/>
                          <a:cs typeface="+mn-cs"/>
                        </a:rPr>
                        <a:t> </a:t>
                      </a:r>
                      <a:r>
                        <a:rPr lang="fr-FR" sz="1400" b="1" i="0" kern="1200" dirty="0" err="1">
                          <a:solidFill>
                            <a:schemeClr val="dk1"/>
                          </a:solidFill>
                          <a:effectLst/>
                          <a:latin typeface="+mn-lt"/>
                          <a:ea typeface="+mn-ea"/>
                          <a:cs typeface="+mn-cs"/>
                        </a:rPr>
                        <a:t>Nadouessi</a:t>
                      </a:r>
                      <a:r>
                        <a:rPr lang="fr-FR" sz="1400" b="0" i="0" kern="1200" dirty="0">
                          <a:solidFill>
                            <a:schemeClr val="dk1"/>
                          </a:solidFill>
                          <a:effectLst/>
                          <a:latin typeface="+mn-lt"/>
                          <a:ea typeface="+mn-ea"/>
                          <a:cs typeface="+mn-cs"/>
                        </a:rPr>
                        <a:t> qui </a:t>
                      </a:r>
                      <a:r>
                        <a:rPr lang="fr-FR" sz="1400" b="0" i="1" kern="1200" dirty="0">
                          <a:solidFill>
                            <a:schemeClr val="dk1"/>
                          </a:solidFill>
                          <a:effectLst/>
                          <a:latin typeface="+mn-lt"/>
                          <a:ea typeface="+mn-ea"/>
                          <a:cs typeface="+mn-cs"/>
                        </a:rPr>
                        <a:t>vivaient en tant que femmes et des femmes qui vivaient comme des hommes</a:t>
                      </a:r>
                      <a:r>
                        <a:rPr lang="fr-FR" sz="1400" b="0" i="0" kern="1200" dirty="0">
                          <a:solidFill>
                            <a:schemeClr val="dk1"/>
                          </a:solidFill>
                          <a:effectLst/>
                          <a:latin typeface="+mn-lt"/>
                          <a:ea typeface="+mn-ea"/>
                          <a:cs typeface="+mn-cs"/>
                        </a:rPr>
                        <a:t>. « Ils sont convoqués aux Conseils, et rien ne peut être décidé sans leurs conseils. Enfin, grâce à leur profession de mener une vie extraordinaire, ils passent pour Manitous, c'est-à-dire, pour des êtres spirituels</a:t>
                      </a:r>
                      <a:r>
                        <a:rPr lang="fr-FR" sz="1400" b="0" i="0" kern="1200" baseline="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ou des personnes importantes ». </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78921"/>
                  </a:ext>
                </a:extLst>
              </a:tr>
            </a:tbl>
          </a:graphicData>
        </a:graphic>
      </p:graphicFrame>
    </p:spTree>
    <p:extLst>
      <p:ext uri="{BB962C8B-B14F-4D97-AF65-F5344CB8AC3E}">
        <p14:creationId xmlns:p14="http://schemas.microsoft.com/office/powerpoint/2010/main" val="373039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95528" y="220112"/>
            <a:ext cx="649941" cy="254781"/>
          </a:xfrm>
        </p:spPr>
        <p:txBody>
          <a:bodyPr/>
          <a:lstStyle/>
          <a:p>
            <a:fld id="{A3855CD8-F650-4656-8804-7E552F308368}" type="slidenum">
              <a:rPr lang="en-US" smtClean="0"/>
              <a:t>4</a:t>
            </a:fld>
            <a:endParaRPr lang="en-US" dirty="0"/>
          </a:p>
        </p:txBody>
      </p:sp>
      <p:sp>
        <p:nvSpPr>
          <p:cNvPr id="4" name="Rectangle 3"/>
          <p:cNvSpPr/>
          <p:nvPr/>
        </p:nvSpPr>
        <p:spPr>
          <a:xfrm>
            <a:off x="314524" y="322731"/>
            <a:ext cx="1603196" cy="369332"/>
          </a:xfrm>
          <a:prstGeom prst="rect">
            <a:avLst/>
          </a:prstGeom>
        </p:spPr>
        <p:txBody>
          <a:bodyPr wrap="none">
            <a:spAutoFit/>
          </a:bodyPr>
          <a:lstStyle/>
          <a:p>
            <a:pPr>
              <a:spcBef>
                <a:spcPct val="0"/>
              </a:spcBef>
            </a:pPr>
            <a:r>
              <a:rPr lang="fr-FR" altLang="fr-FR" dirty="0">
                <a:solidFill>
                  <a:srgbClr val="7030A0"/>
                </a:solidFill>
              </a:rPr>
              <a:t>1. </a:t>
            </a:r>
            <a:r>
              <a:rPr lang="fr-FR" altLang="fr-FR" b="1" dirty="0">
                <a:solidFill>
                  <a:srgbClr val="7030A0"/>
                </a:solidFill>
              </a:rPr>
              <a:t>Introduction</a:t>
            </a:r>
          </a:p>
        </p:txBody>
      </p:sp>
      <p:sp>
        <p:nvSpPr>
          <p:cNvPr id="5" name="ZoneTexte 4"/>
          <p:cNvSpPr txBox="1"/>
          <p:nvPr/>
        </p:nvSpPr>
        <p:spPr>
          <a:xfrm>
            <a:off x="301093" y="692063"/>
            <a:ext cx="9176394" cy="5909310"/>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7030A0"/>
                </a:solidFill>
              </a:rPr>
              <a:t>Le fait qu’une personne qui est un homme ou une femme, à l’origine, veut changer de sexe, alors que surtout l’opération de chirurgie sexuelle est, pour l’instant, une mutilation, suscite, chez beaucoup de personnes, des interrogations.  </a:t>
            </a:r>
          </a:p>
          <a:p>
            <a:pPr marL="285750" indent="-285750" algn="just">
              <a:buFont typeface="Arial" panose="020B0604020202020204" pitchFamily="34" charset="0"/>
              <a:buChar char="•"/>
            </a:pPr>
            <a:r>
              <a:rPr lang="fr-FR" dirty="0">
                <a:solidFill>
                  <a:srgbClr val="7030A0"/>
                </a:solidFill>
              </a:rPr>
              <a:t>Peut-on croire, sur parole, ces hommes qui se disent femmes intérieurement ou ces femmes qui se disent hommes intérieurement ? Leur ressenti intérieur constant n’est-il pas le fruit d’une psychose ou d’une maladie mentale, d’une illusion, d’une lubie ou d’une névrose obsessionnelle devenue grave, d’une blessure morale mal soignée et infectée ? </a:t>
            </a:r>
          </a:p>
          <a:p>
            <a:pPr marL="285750" indent="-285750" algn="just">
              <a:buFont typeface="Arial" panose="020B0604020202020204" pitchFamily="34" charset="0"/>
              <a:buChar char="•"/>
            </a:pPr>
            <a:r>
              <a:rPr lang="fr-FR" dirty="0">
                <a:solidFill>
                  <a:srgbClr val="7030A0"/>
                </a:solidFill>
              </a:rPr>
              <a:t>Beaucoup de personnes pensent que les transsexuels sont des « </a:t>
            </a:r>
            <a:r>
              <a:rPr lang="fr-FR" i="1" dirty="0">
                <a:solidFill>
                  <a:srgbClr val="7030A0"/>
                </a:solidFill>
              </a:rPr>
              <a:t>détraqués</a:t>
            </a:r>
            <a:r>
              <a:rPr lang="fr-FR" dirty="0">
                <a:solidFill>
                  <a:srgbClr val="7030A0"/>
                </a:solidFill>
              </a:rPr>
              <a:t> », des « </a:t>
            </a:r>
            <a:r>
              <a:rPr lang="fr-FR" i="1" dirty="0">
                <a:solidFill>
                  <a:srgbClr val="7030A0"/>
                </a:solidFill>
              </a:rPr>
              <a:t>personnes perturbées</a:t>
            </a:r>
            <a:r>
              <a:rPr lang="fr-FR" dirty="0">
                <a:solidFill>
                  <a:srgbClr val="7030A0"/>
                </a:solidFill>
              </a:rPr>
              <a:t> ».</a:t>
            </a:r>
          </a:p>
          <a:p>
            <a:pPr marL="285750" indent="-285750" algn="just">
              <a:buFont typeface="Arial" panose="020B0604020202020204" pitchFamily="34" charset="0"/>
              <a:buChar char="•"/>
            </a:pPr>
            <a:r>
              <a:rPr lang="fr-FR" dirty="0">
                <a:solidFill>
                  <a:srgbClr val="7030A0"/>
                </a:solidFill>
              </a:rPr>
              <a:t>Dans le cas contraire, quel est donc l’origine de ce « problème » créant une contradiction entre le ressenti de son sexe psychique et son corps biologique ? </a:t>
            </a:r>
          </a:p>
          <a:p>
            <a:pPr marL="285750" indent="-285750" algn="just">
              <a:buFont typeface="Arial" panose="020B0604020202020204" pitchFamily="34" charset="0"/>
              <a:buChar char="•"/>
            </a:pPr>
            <a:r>
              <a:rPr lang="fr-FR" dirty="0">
                <a:solidFill>
                  <a:srgbClr val="7030A0"/>
                </a:solidFill>
              </a:rPr>
              <a:t>Pourquoi, en 2015, la science n’a toujours pas trouvé sa ou ses cause(s)? </a:t>
            </a:r>
          </a:p>
          <a:p>
            <a:pPr marL="285750" indent="-285750" algn="just">
              <a:buFont typeface="Arial" panose="020B0604020202020204" pitchFamily="34" charset="0"/>
              <a:buChar char="•"/>
            </a:pPr>
            <a:r>
              <a:rPr lang="fr-FR" dirty="0">
                <a:solidFill>
                  <a:srgbClr val="7030A0"/>
                </a:solidFill>
              </a:rPr>
              <a:t>En 2015, le fait qu’un homme biologique veut s’habiller en femme, voire veut avoir totalement le corps d’une femme (avec seins et un vagin), ou qu’une femme biologique veut devenir un homme avec un pénis, choque encore beaucoup de gens. </a:t>
            </a:r>
          </a:p>
          <a:p>
            <a:pPr marL="285750" indent="-285750" algn="just">
              <a:buFont typeface="Arial" panose="020B0604020202020204" pitchFamily="34" charset="0"/>
              <a:buChar char="•"/>
            </a:pPr>
            <a:r>
              <a:rPr lang="fr-FR" dirty="0">
                <a:solidFill>
                  <a:srgbClr val="7030A0"/>
                </a:solidFill>
              </a:rPr>
              <a:t>La société française est-elle prête à accepter cette communauté assez minoritaire ? </a:t>
            </a:r>
          </a:p>
          <a:p>
            <a:pPr marL="285750" indent="-285750" algn="just">
              <a:buFont typeface="Arial" panose="020B0604020202020204" pitchFamily="34" charset="0"/>
              <a:buChar char="•"/>
            </a:pPr>
            <a:r>
              <a:rPr lang="fr-FR" dirty="0">
                <a:solidFill>
                  <a:srgbClr val="7030A0"/>
                </a:solidFill>
              </a:rPr>
              <a:t>D’autant que  le transsexualisme a été, pendant longtemps, considéré comme maladie psychiatrique ou une perversion.  Encore actuellement, la majorité des gens pensent que les « </a:t>
            </a:r>
            <a:r>
              <a:rPr lang="fr-FR" dirty="0" err="1">
                <a:solidFill>
                  <a:srgbClr val="7030A0"/>
                </a:solidFill>
              </a:rPr>
              <a:t>trans</a:t>
            </a:r>
            <a:r>
              <a:rPr lang="fr-FR" dirty="0">
                <a:solidFill>
                  <a:srgbClr val="7030A0"/>
                </a:solidFill>
              </a:rPr>
              <a:t>’ » (transgenre, transsexuels …) sont </a:t>
            </a:r>
            <a:r>
              <a:rPr lang="fr-FR" i="1" dirty="0">
                <a:solidFill>
                  <a:srgbClr val="7030A0"/>
                </a:solidFill>
              </a:rPr>
              <a:t>des</a:t>
            </a:r>
            <a:r>
              <a:rPr lang="fr-FR" dirty="0">
                <a:solidFill>
                  <a:srgbClr val="7030A0"/>
                </a:solidFill>
              </a:rPr>
              <a:t> travestis.</a:t>
            </a:r>
          </a:p>
          <a:p>
            <a:pPr marL="285750" indent="-285750" algn="just">
              <a:buFont typeface="Arial" panose="020B0604020202020204" pitchFamily="34" charset="0"/>
              <a:buChar char="•"/>
            </a:pPr>
            <a:r>
              <a:rPr lang="fr-FR" dirty="0">
                <a:solidFill>
                  <a:srgbClr val="7030A0"/>
                </a:solidFill>
              </a:rPr>
              <a:t>Ce syndrome n’a été retiré de manuel de classification des maladies psychiatriques (DMS IV ou V), qu’en 2013.</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7843" y="2057200"/>
            <a:ext cx="2474446" cy="3852111"/>
          </a:xfrm>
          <a:prstGeom prst="rect">
            <a:avLst/>
          </a:prstGeom>
        </p:spPr>
      </p:pic>
      <p:sp>
        <p:nvSpPr>
          <p:cNvPr id="7" name="ZoneTexte 6"/>
          <p:cNvSpPr txBox="1"/>
          <p:nvPr/>
        </p:nvSpPr>
        <p:spPr>
          <a:xfrm>
            <a:off x="4303058" y="105560"/>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Tree>
    <p:extLst>
      <p:ext uri="{BB962C8B-B14F-4D97-AF65-F5344CB8AC3E}">
        <p14:creationId xmlns:p14="http://schemas.microsoft.com/office/powerpoint/2010/main" val="1795503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77194" y="150330"/>
            <a:ext cx="660699" cy="365125"/>
          </a:xfrm>
        </p:spPr>
        <p:txBody>
          <a:bodyPr/>
          <a:lstStyle/>
          <a:p>
            <a:fld id="{A3855CD8-F650-4656-8804-7E552F308368}" type="slidenum">
              <a:rPr lang="en-US" smtClean="0"/>
              <a:t>40</a:t>
            </a:fld>
            <a:endParaRPr lang="en-US"/>
          </a:p>
        </p:txBody>
      </p:sp>
      <p:sp>
        <p:nvSpPr>
          <p:cNvPr id="3" name="ZoneTexte 2"/>
          <p:cNvSpPr txBox="1"/>
          <p:nvPr/>
        </p:nvSpPr>
        <p:spPr>
          <a:xfrm>
            <a:off x="4341443" y="146123"/>
            <a:ext cx="3108961"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ZoneTexte 3"/>
          <p:cNvSpPr txBox="1"/>
          <p:nvPr/>
        </p:nvSpPr>
        <p:spPr>
          <a:xfrm>
            <a:off x="258183" y="515456"/>
            <a:ext cx="5873676" cy="369332"/>
          </a:xfrm>
          <a:prstGeom prst="rect">
            <a:avLst/>
          </a:prstGeom>
          <a:noFill/>
        </p:spPr>
        <p:txBody>
          <a:bodyPr wrap="square" rtlCol="0">
            <a:spAutoFit/>
          </a:bodyPr>
          <a:lstStyle/>
          <a:p>
            <a:r>
              <a:rPr lang="fr-FR" b="1" dirty="0">
                <a:solidFill>
                  <a:srgbClr val="7030A0"/>
                </a:solidFill>
              </a:rPr>
              <a:t>Histoire des </a:t>
            </a:r>
            <a:r>
              <a:rPr lang="fr-FR" b="1" dirty="0" err="1">
                <a:solidFill>
                  <a:srgbClr val="7030A0"/>
                </a:solidFill>
              </a:rPr>
              <a:t>transidentités</a:t>
            </a:r>
            <a:endParaRPr lang="fr-FR" b="1" dirty="0">
              <a:solidFill>
                <a:srgbClr val="7030A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59037053"/>
              </p:ext>
            </p:extLst>
          </p:nvPr>
        </p:nvGraphicFramePr>
        <p:xfrm>
          <a:off x="375322" y="1031638"/>
          <a:ext cx="11630212" cy="5763546"/>
        </p:xfrm>
        <a:graphic>
          <a:graphicData uri="http://schemas.openxmlformats.org/drawingml/2006/table">
            <a:tbl>
              <a:tblPr firstRow="1" bandRow="1">
                <a:tableStyleId>{5C22544A-7EE6-4342-B048-85BDC9FD1C3A}</a:tableStyleId>
              </a:tblPr>
              <a:tblGrid>
                <a:gridCol w="1614843">
                  <a:extLst>
                    <a:ext uri="{9D8B030D-6E8A-4147-A177-3AD203B41FA5}">
                      <a16:colId xmlns:a16="http://schemas.microsoft.com/office/drawing/2014/main" val="832281058"/>
                    </a:ext>
                  </a:extLst>
                </a:gridCol>
                <a:gridCol w="1839557">
                  <a:extLst>
                    <a:ext uri="{9D8B030D-6E8A-4147-A177-3AD203B41FA5}">
                      <a16:colId xmlns:a16="http://schemas.microsoft.com/office/drawing/2014/main" val="3745871183"/>
                    </a:ext>
                  </a:extLst>
                </a:gridCol>
                <a:gridCol w="8175812">
                  <a:extLst>
                    <a:ext uri="{9D8B030D-6E8A-4147-A177-3AD203B41FA5}">
                      <a16:colId xmlns:a16="http://schemas.microsoft.com/office/drawing/2014/main" val="4190573083"/>
                    </a:ext>
                  </a:extLst>
                </a:gridCol>
              </a:tblGrid>
              <a:tr h="368586">
                <a:tc>
                  <a:txBody>
                    <a:bodyPr/>
                    <a:lstStyle/>
                    <a:p>
                      <a:r>
                        <a:rPr lang="fr-FR" sz="1400" dirty="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Zone</a:t>
                      </a:r>
                      <a:r>
                        <a:rPr lang="fr-FR" sz="1400" baseline="0" dirty="0"/>
                        <a:t> géographique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Personnalité</a:t>
                      </a:r>
                      <a:r>
                        <a:rPr lang="fr-FR" sz="1400" baseline="0" dirty="0"/>
                        <a:t> ou évènement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495508"/>
                  </a:ext>
                </a:extLst>
              </a:tr>
              <a:tr h="368586">
                <a:tc>
                  <a:txBody>
                    <a:bodyPr/>
                    <a:lstStyle/>
                    <a:p>
                      <a:r>
                        <a:rPr lang="fr-FR" sz="1400" b="0" i="0" kern="1200" dirty="0">
                          <a:solidFill>
                            <a:schemeClr val="dk1"/>
                          </a:solidFill>
                          <a:effectLst/>
                          <a:latin typeface="+mn-lt"/>
                          <a:ea typeface="+mn-ea"/>
                          <a:cs typeface="+mn-cs"/>
                        </a:rPr>
                        <a:t>octobre 1720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Près de la côte ouest de la Jamaïque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En Octobre 1720, le capitaine pirate John « </a:t>
                      </a:r>
                      <a:r>
                        <a:rPr lang="fr-FR" sz="1400" b="0" i="0" kern="1200" dirty="0" err="1">
                          <a:solidFill>
                            <a:schemeClr val="dk1"/>
                          </a:solidFill>
                          <a:effectLst/>
                          <a:latin typeface="+mn-lt"/>
                          <a:ea typeface="+mn-ea"/>
                          <a:cs typeface="+mn-cs"/>
                        </a:rPr>
                        <a:t>Calico</a:t>
                      </a:r>
                      <a:r>
                        <a:rPr lang="fr-FR" sz="1400" b="0" i="0" kern="1200" dirty="0">
                          <a:solidFill>
                            <a:schemeClr val="dk1"/>
                          </a:solidFill>
                          <a:effectLst/>
                          <a:latin typeface="+mn-lt"/>
                          <a:ea typeface="+mn-ea"/>
                          <a:cs typeface="+mn-cs"/>
                        </a:rPr>
                        <a:t> Jack » </a:t>
                      </a:r>
                      <a:r>
                        <a:rPr lang="fr-FR" sz="1400" b="0" i="0" kern="1200" dirty="0" err="1">
                          <a:solidFill>
                            <a:schemeClr val="dk1"/>
                          </a:solidFill>
                          <a:effectLst/>
                          <a:latin typeface="+mn-lt"/>
                          <a:ea typeface="+mn-ea"/>
                          <a:cs typeface="+mn-cs"/>
                        </a:rPr>
                        <a:t>Rackham</a:t>
                      </a:r>
                      <a:r>
                        <a:rPr lang="fr-FR" sz="1400" b="0" i="0" kern="1200" dirty="0">
                          <a:solidFill>
                            <a:schemeClr val="dk1"/>
                          </a:solidFill>
                          <a:effectLst/>
                          <a:latin typeface="+mn-lt"/>
                          <a:ea typeface="+mn-ea"/>
                          <a:cs typeface="+mn-cs"/>
                        </a:rPr>
                        <a:t>, son amante pirate Anne Bonny, et sa compagne</a:t>
                      </a:r>
                      <a:r>
                        <a:rPr lang="fr-FR" sz="1400" b="0" i="0" kern="1200" baseline="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pirate Mary Read ont été capturés dans le vaisseau de </a:t>
                      </a:r>
                      <a:r>
                        <a:rPr lang="fr-FR" sz="1400" b="0" i="0" kern="1200" dirty="0" err="1">
                          <a:solidFill>
                            <a:schemeClr val="dk1"/>
                          </a:solidFill>
                          <a:effectLst/>
                          <a:latin typeface="+mn-lt"/>
                          <a:ea typeface="+mn-ea"/>
                          <a:cs typeface="+mn-cs"/>
                        </a:rPr>
                        <a:t>Rockham</a:t>
                      </a:r>
                      <a:r>
                        <a:rPr lang="fr-FR" sz="1400" b="0" i="0" kern="1200" dirty="0">
                          <a:solidFill>
                            <a:schemeClr val="dk1"/>
                          </a:solidFill>
                          <a:effectLst/>
                          <a:latin typeface="+mn-lt"/>
                          <a:ea typeface="+mn-ea"/>
                          <a:cs typeface="+mn-cs"/>
                        </a:rPr>
                        <a:t> au large de la côte ouest de la Jamaïque par le chasseur de pirate Jonathan Barnett et son équipage. Mary Read était habillée comme un homme et se faisait passer pour un homme la plupart du temps, depuis son enfance; après la mort de son frère. Mary avait prétendu qu'elle était son frère après sa mort pour qu'elle et sa mère veuve pourrait continuer à recevoir de l' argent de la grand-mère paternelle de Marie. Avant de rencontrer </a:t>
                      </a:r>
                      <a:r>
                        <a:rPr lang="fr-FR" sz="1400" b="0" i="0" kern="1200" dirty="0" err="1">
                          <a:solidFill>
                            <a:schemeClr val="dk1"/>
                          </a:solidFill>
                          <a:effectLst/>
                          <a:latin typeface="+mn-lt"/>
                          <a:ea typeface="+mn-ea"/>
                          <a:cs typeface="+mn-cs"/>
                        </a:rPr>
                        <a:t>Rockham</a:t>
                      </a:r>
                      <a:r>
                        <a:rPr lang="fr-FR" sz="1400" b="0" i="0" kern="1200" dirty="0">
                          <a:solidFill>
                            <a:schemeClr val="dk1"/>
                          </a:solidFill>
                          <a:effectLst/>
                          <a:latin typeface="+mn-lt"/>
                          <a:ea typeface="+mn-ea"/>
                          <a:cs typeface="+mn-cs"/>
                        </a:rPr>
                        <a:t> et Anne Bonny, Mary Read, à différents moments, avait été soldat, un marin ordinaire, et un pirate. Elle a continué sa vie de pirate après avoir rejoint </a:t>
                      </a:r>
                      <a:r>
                        <a:rPr lang="fr-FR" sz="1400" b="0" i="0" kern="1200" dirty="0" err="1">
                          <a:solidFill>
                            <a:schemeClr val="dk1"/>
                          </a:solidFill>
                          <a:effectLst/>
                          <a:latin typeface="+mn-lt"/>
                          <a:ea typeface="+mn-ea"/>
                          <a:cs typeface="+mn-cs"/>
                        </a:rPr>
                        <a:t>Rockham</a:t>
                      </a:r>
                      <a:r>
                        <a:rPr lang="fr-FR" sz="1400" b="0" i="0" kern="1200" dirty="0">
                          <a:solidFill>
                            <a:schemeClr val="dk1"/>
                          </a:solidFill>
                          <a:effectLst/>
                          <a:latin typeface="+mn-lt"/>
                          <a:ea typeface="+mn-ea"/>
                          <a:cs typeface="+mn-cs"/>
                        </a:rPr>
                        <a:t>. Les deux Marie et l'amante de </a:t>
                      </a:r>
                      <a:r>
                        <a:rPr lang="fr-FR" sz="1400" b="0" i="0" kern="1200" dirty="0" err="1">
                          <a:solidFill>
                            <a:schemeClr val="dk1"/>
                          </a:solidFill>
                          <a:effectLst/>
                          <a:latin typeface="+mn-lt"/>
                          <a:ea typeface="+mn-ea"/>
                          <a:cs typeface="+mn-cs"/>
                        </a:rPr>
                        <a:t>Rocham</a:t>
                      </a:r>
                      <a:r>
                        <a:rPr lang="fr-FR" sz="1400" b="0" i="0" kern="1200" dirty="0">
                          <a:solidFill>
                            <a:schemeClr val="dk1"/>
                          </a:solidFill>
                          <a:effectLst/>
                          <a:latin typeface="+mn-lt"/>
                          <a:ea typeface="+mn-ea"/>
                          <a:cs typeface="+mn-cs"/>
                        </a:rPr>
                        <a:t>, Anne Bonny, se sont battues comme des pirates, habillées en hommes. Après la capture de </a:t>
                      </a:r>
                      <a:r>
                        <a:rPr lang="fr-FR" sz="1400" b="0" i="0" kern="1200" dirty="0" err="1">
                          <a:solidFill>
                            <a:schemeClr val="dk1"/>
                          </a:solidFill>
                          <a:effectLst/>
                          <a:latin typeface="+mn-lt"/>
                          <a:ea typeface="+mn-ea"/>
                          <a:cs typeface="+mn-cs"/>
                        </a:rPr>
                        <a:t>Rochham</a:t>
                      </a:r>
                      <a:r>
                        <a:rPr lang="fr-FR" sz="1400" b="0" i="0" kern="1200" dirty="0">
                          <a:solidFill>
                            <a:schemeClr val="dk1"/>
                          </a:solidFill>
                          <a:effectLst/>
                          <a:latin typeface="+mn-lt"/>
                          <a:ea typeface="+mn-ea"/>
                          <a:cs typeface="+mn-cs"/>
                        </a:rPr>
                        <a:t>, Anne Bonny et Mary Read en Octobre 1720, tous les trois ont été jugés et reconnus coupables de piraterie. </a:t>
                      </a:r>
                      <a:r>
                        <a:rPr lang="fr-FR" sz="1400" b="0" i="0" kern="1200" dirty="0" err="1">
                          <a:solidFill>
                            <a:schemeClr val="dk1"/>
                          </a:solidFill>
                          <a:effectLst/>
                          <a:latin typeface="+mn-lt"/>
                          <a:ea typeface="+mn-ea"/>
                          <a:cs typeface="+mn-cs"/>
                        </a:rPr>
                        <a:t>Rockham</a:t>
                      </a:r>
                      <a:r>
                        <a:rPr lang="fr-FR" sz="1400" b="0" i="0" kern="1200" dirty="0">
                          <a:solidFill>
                            <a:schemeClr val="dk1"/>
                          </a:solidFill>
                          <a:effectLst/>
                          <a:latin typeface="+mn-lt"/>
                          <a:ea typeface="+mn-ea"/>
                          <a:cs typeface="+mn-cs"/>
                        </a:rPr>
                        <a:t> a été pendu. Mais à la fois, Anne et Mary ont reçu des reports temporaires d'exécution au motif qu'elles étaient enceintes. Mary Read est mort d' une maladie ou d'un accouchement tout en prison. Mais Anne Bonny a été racheté par son père et était mariée, avant la fin de l'année. Elle a ensuite vécu une vie respectable jusqu'à sa mort à l'âge de 81 ans</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078739"/>
                  </a:ext>
                </a:extLst>
              </a:tr>
              <a:tr h="368586">
                <a:tc>
                  <a:txBody>
                    <a:bodyPr/>
                    <a:lstStyle/>
                    <a:p>
                      <a:r>
                        <a:rPr lang="fr-FR" sz="1400" b="0" i="0" kern="1200" dirty="0">
                          <a:solidFill>
                            <a:schemeClr val="dk1"/>
                          </a:solidFill>
                          <a:effectLst/>
                          <a:latin typeface="+mn-lt"/>
                          <a:ea typeface="+mn-ea"/>
                          <a:cs typeface="+mn-cs"/>
                        </a:rPr>
                        <a:t>1724</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région de l'Ouest des Grands Lacs, la Floride et la Louisiane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Le </a:t>
                      </a:r>
                      <a:r>
                        <a:rPr lang="fr-FR" sz="1400" b="0" i="0" kern="1200" dirty="0">
                          <a:solidFill>
                            <a:schemeClr val="dk1"/>
                          </a:solidFill>
                          <a:effectLst/>
                          <a:latin typeface="+mn-lt"/>
                          <a:ea typeface="+mn-ea"/>
                          <a:cs typeface="+mn-cs"/>
                        </a:rPr>
                        <a:t>Missionnaire français Joseph François </a:t>
                      </a:r>
                      <a:r>
                        <a:rPr lang="fr-FR" sz="1400" b="0" i="0" kern="1200" dirty="0" err="1">
                          <a:solidFill>
                            <a:schemeClr val="dk1"/>
                          </a:solidFill>
                          <a:effectLst/>
                          <a:latin typeface="+mn-lt"/>
                          <a:ea typeface="+mn-ea"/>
                          <a:cs typeface="+mn-cs"/>
                        </a:rPr>
                        <a:t>Lafitau</a:t>
                      </a:r>
                      <a:r>
                        <a:rPr lang="fr-FR" sz="1400" b="0" i="0" kern="1200" dirty="0">
                          <a:solidFill>
                            <a:schemeClr val="dk1"/>
                          </a:solidFill>
                          <a:effectLst/>
                          <a:latin typeface="+mn-lt"/>
                          <a:ea typeface="+mn-ea"/>
                          <a:cs typeface="+mn-cs"/>
                        </a:rPr>
                        <a:t> a déploré que </a:t>
                      </a:r>
                      <a:r>
                        <a:rPr lang="fr-FR" sz="1400" b="0" i="1" kern="1200" dirty="0">
                          <a:solidFill>
                            <a:schemeClr val="dk1"/>
                          </a:solidFill>
                          <a:effectLst/>
                          <a:latin typeface="+mn-lt"/>
                          <a:ea typeface="+mn-ea"/>
                          <a:cs typeface="+mn-cs"/>
                        </a:rPr>
                        <a:t>des hommes vivaient comme des femmes et des femmes vivaient comme des hommes</a:t>
                      </a:r>
                      <a:r>
                        <a:rPr lang="fr-FR" sz="1400" b="0" i="0" kern="1200" dirty="0">
                          <a:solidFill>
                            <a:schemeClr val="dk1"/>
                          </a:solidFill>
                          <a:effectLst/>
                          <a:latin typeface="+mn-lt"/>
                          <a:ea typeface="+mn-ea"/>
                          <a:cs typeface="+mn-cs"/>
                        </a:rPr>
                        <a:t>.</a:t>
                      </a:r>
                      <a:r>
                        <a:rPr lang="fr-FR" sz="1400" b="0" i="0" kern="1200" baseline="0" dirty="0">
                          <a:solidFill>
                            <a:schemeClr val="dk1"/>
                          </a:solidFill>
                          <a:effectLst/>
                          <a:latin typeface="+mn-lt"/>
                          <a:ea typeface="+mn-ea"/>
                          <a:cs typeface="+mn-cs"/>
                        </a:rPr>
                        <a:t> I</a:t>
                      </a:r>
                      <a:r>
                        <a:rPr lang="fr-FR" sz="1400" b="0" i="0" kern="1200" dirty="0">
                          <a:solidFill>
                            <a:schemeClr val="dk1"/>
                          </a:solidFill>
                          <a:effectLst/>
                          <a:latin typeface="+mn-lt"/>
                          <a:ea typeface="+mn-ea"/>
                          <a:cs typeface="+mn-cs"/>
                        </a:rPr>
                        <a:t>l a écrit, en</a:t>
                      </a:r>
                      <a:r>
                        <a:rPr lang="fr-FR" sz="1400" b="0" i="0" kern="1200" baseline="0" dirty="0">
                          <a:solidFill>
                            <a:schemeClr val="dk1"/>
                          </a:solidFill>
                          <a:effectLst/>
                          <a:latin typeface="+mn-lt"/>
                          <a:ea typeface="+mn-ea"/>
                          <a:cs typeface="+mn-cs"/>
                        </a:rPr>
                        <a:t> parlant d’eux,</a:t>
                      </a:r>
                      <a:r>
                        <a:rPr lang="fr-FR" sz="1400" b="0" i="0" kern="1200" dirty="0">
                          <a:solidFill>
                            <a:schemeClr val="dk1"/>
                          </a:solidFill>
                          <a:effectLst/>
                          <a:latin typeface="+mn-lt"/>
                          <a:ea typeface="+mn-ea"/>
                          <a:cs typeface="+mn-cs"/>
                        </a:rPr>
                        <a:t> que, parmi les Amérindiens qu'il a trouvé dans la région occidentale des Grands Lacs, en Floride, et la Louisiane</a:t>
                      </a:r>
                      <a:r>
                        <a:rPr lang="fr-FR" sz="1400" b="0" i="0" kern="1200" baseline="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 "Ils croient qu'ils sont honorés. Ils participent à tous cérémonies religieuses, et cette profession d'une vie extraordinaire les amène à être considérés comme des personnes d'un ordre plus élevé ... "</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613300"/>
                  </a:ext>
                </a:extLst>
              </a:tr>
              <a:tr h="368586">
                <a:tc>
                  <a:txBody>
                    <a:bodyPr/>
                    <a:lstStyle/>
                    <a:p>
                      <a:r>
                        <a:rPr lang="fr-FR" sz="1400" b="0" i="0" kern="1200" dirty="0">
                          <a:solidFill>
                            <a:schemeClr val="dk1"/>
                          </a:solidFill>
                          <a:effectLst/>
                          <a:latin typeface="+mn-lt"/>
                          <a:ea typeface="+mn-ea"/>
                          <a:cs typeface="+mn-cs"/>
                        </a:rPr>
                        <a:t>1843</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Salisbury, </a:t>
                      </a:r>
                      <a:r>
                        <a:rPr lang="fr-FR" sz="1400" b="0" i="0" kern="1200" dirty="0" err="1">
                          <a:solidFill>
                            <a:schemeClr val="dk1"/>
                          </a:solidFill>
                          <a:effectLst/>
                          <a:latin typeface="+mn-lt"/>
                          <a:ea typeface="+mn-ea"/>
                          <a:cs typeface="+mn-cs"/>
                        </a:rPr>
                        <a:t>Conneticut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Levi </a:t>
                      </a:r>
                      <a:r>
                        <a:rPr lang="fr-FR" sz="1400" b="0" i="0" kern="1200" dirty="0" err="1">
                          <a:solidFill>
                            <a:schemeClr val="dk1"/>
                          </a:solidFill>
                          <a:effectLst/>
                          <a:latin typeface="+mn-lt"/>
                          <a:ea typeface="+mn-ea"/>
                          <a:cs typeface="+mn-cs"/>
                        </a:rPr>
                        <a:t>Sudyam</a:t>
                      </a:r>
                      <a:r>
                        <a:rPr lang="fr-FR" sz="1400" b="0" i="0" kern="1200" dirty="0">
                          <a:solidFill>
                            <a:schemeClr val="dk1"/>
                          </a:solidFill>
                          <a:effectLst/>
                          <a:latin typeface="+mn-lt"/>
                          <a:ea typeface="+mn-ea"/>
                          <a:cs typeface="+mn-cs"/>
                        </a:rPr>
                        <a:t>, un résident de 24 ans de la ville, a demandé aux assesseurs de la ville de valider son droit de vote comme un Whig à l'élection de la ville. Les conservateurs locaux ont protesté en affirmant</a:t>
                      </a:r>
                      <a:r>
                        <a:rPr lang="fr-FR" sz="1400" b="0" i="0" kern="1200" baseline="0" dirty="0">
                          <a:solidFill>
                            <a:schemeClr val="dk1"/>
                          </a:solidFill>
                          <a:effectLst/>
                          <a:latin typeface="+mn-lt"/>
                          <a:ea typeface="+mn-ea"/>
                          <a:cs typeface="+mn-cs"/>
                        </a:rPr>
                        <a:t> qu’il était une </a:t>
                      </a:r>
                      <a:r>
                        <a:rPr lang="fr-FR" sz="1400" b="0" i="0" kern="1200" dirty="0">
                          <a:solidFill>
                            <a:schemeClr val="dk1"/>
                          </a:solidFill>
                          <a:effectLst/>
                          <a:latin typeface="+mn-lt"/>
                          <a:ea typeface="+mn-ea"/>
                          <a:cs typeface="+mn-cs"/>
                        </a:rPr>
                        <a:t>femme. Les femmes ne sont pas autorisés à voter. Le médecin local a examiné </a:t>
                      </a:r>
                      <a:r>
                        <a:rPr lang="fr-FR" sz="1400" b="0" i="0" kern="1200" dirty="0" err="1">
                          <a:solidFill>
                            <a:schemeClr val="dk1"/>
                          </a:solidFill>
                          <a:effectLst/>
                          <a:latin typeface="+mn-lt"/>
                          <a:ea typeface="+mn-ea"/>
                          <a:cs typeface="+mn-cs"/>
                        </a:rPr>
                        <a:t>Sudyam</a:t>
                      </a:r>
                      <a:r>
                        <a:rPr lang="fr-FR" sz="1400" b="0" i="0" kern="1200" dirty="0">
                          <a:solidFill>
                            <a:schemeClr val="dk1"/>
                          </a:solidFill>
                          <a:effectLst/>
                          <a:latin typeface="+mn-lt"/>
                          <a:ea typeface="+mn-ea"/>
                          <a:cs typeface="+mn-cs"/>
                        </a:rPr>
                        <a:t> et a trouvé des gonades mâles. </a:t>
                      </a:r>
                      <a:r>
                        <a:rPr lang="fr-FR" sz="1400" b="0" i="0" kern="1200" dirty="0" err="1">
                          <a:solidFill>
                            <a:schemeClr val="dk1"/>
                          </a:solidFill>
                          <a:effectLst/>
                          <a:latin typeface="+mn-lt"/>
                          <a:ea typeface="+mn-ea"/>
                          <a:cs typeface="+mn-cs"/>
                        </a:rPr>
                        <a:t>Sudyam</a:t>
                      </a:r>
                      <a:r>
                        <a:rPr lang="fr-FR" sz="1400" b="0" i="0" kern="1200" dirty="0">
                          <a:solidFill>
                            <a:schemeClr val="dk1"/>
                          </a:solidFill>
                          <a:effectLst/>
                          <a:latin typeface="+mn-lt"/>
                          <a:ea typeface="+mn-ea"/>
                          <a:cs typeface="+mn-cs"/>
                        </a:rPr>
                        <a:t> a été autorisé à voter. Quelques jours plus tard, le médecin a donné </a:t>
                      </a:r>
                      <a:r>
                        <a:rPr lang="fr-FR" sz="1400" b="0" i="0" kern="1200" dirty="0" err="1">
                          <a:solidFill>
                            <a:schemeClr val="dk1"/>
                          </a:solidFill>
                          <a:effectLst/>
                          <a:latin typeface="+mn-lt"/>
                          <a:ea typeface="+mn-ea"/>
                          <a:cs typeface="+mn-cs"/>
                        </a:rPr>
                        <a:t>Sudyam</a:t>
                      </a:r>
                      <a:r>
                        <a:rPr lang="fr-FR" sz="1400" b="0" i="0" kern="1200" dirty="0">
                          <a:solidFill>
                            <a:schemeClr val="dk1"/>
                          </a:solidFill>
                          <a:effectLst/>
                          <a:latin typeface="+mn-lt"/>
                          <a:ea typeface="+mn-ea"/>
                          <a:cs typeface="+mn-cs"/>
                        </a:rPr>
                        <a:t> un examen physique complet. Il a constaté que </a:t>
                      </a:r>
                      <a:r>
                        <a:rPr lang="fr-FR" sz="1400" b="0" i="0" kern="1200" dirty="0" err="1">
                          <a:solidFill>
                            <a:schemeClr val="dk1"/>
                          </a:solidFill>
                          <a:effectLst/>
                          <a:latin typeface="+mn-lt"/>
                          <a:ea typeface="+mn-ea"/>
                          <a:cs typeface="+mn-cs"/>
                        </a:rPr>
                        <a:t>Sudyam</a:t>
                      </a:r>
                      <a:r>
                        <a:rPr lang="fr-FR" sz="1400" b="0" i="0" kern="1200" dirty="0">
                          <a:solidFill>
                            <a:schemeClr val="dk1"/>
                          </a:solidFill>
                          <a:effectLst/>
                          <a:latin typeface="+mn-lt"/>
                          <a:ea typeface="+mn-ea"/>
                          <a:cs typeface="+mn-cs"/>
                        </a:rPr>
                        <a:t> avait aussi une ouverture vaginale et </a:t>
                      </a:r>
                      <a:r>
                        <a:rPr lang="fr-FR" sz="1400" b="0" i="0" kern="1200" dirty="0" err="1">
                          <a:solidFill>
                            <a:schemeClr val="dk1"/>
                          </a:solidFill>
                          <a:effectLst/>
                          <a:latin typeface="+mn-lt"/>
                          <a:ea typeface="+mn-ea"/>
                          <a:cs typeface="+mn-cs"/>
                        </a:rPr>
                        <a:t>menstruée</a:t>
                      </a:r>
                      <a:r>
                        <a:rPr lang="fr-FR" sz="1400" b="0" i="0" kern="1200" dirty="0">
                          <a:solidFill>
                            <a:schemeClr val="dk1"/>
                          </a:solidFill>
                          <a:effectLst/>
                          <a:latin typeface="+mn-lt"/>
                          <a:ea typeface="+mn-ea"/>
                          <a:cs typeface="+mn-cs"/>
                        </a:rPr>
                        <a: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0480241"/>
                  </a:ext>
                </a:extLst>
              </a:tr>
            </a:tbl>
          </a:graphicData>
        </a:graphic>
      </p:graphicFrame>
    </p:spTree>
    <p:extLst>
      <p:ext uri="{BB962C8B-B14F-4D97-AF65-F5344CB8AC3E}">
        <p14:creationId xmlns:p14="http://schemas.microsoft.com/office/powerpoint/2010/main" val="422602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77194" y="150330"/>
            <a:ext cx="660699" cy="365125"/>
          </a:xfrm>
        </p:spPr>
        <p:txBody>
          <a:bodyPr/>
          <a:lstStyle/>
          <a:p>
            <a:fld id="{A3855CD8-F650-4656-8804-7E552F308368}" type="slidenum">
              <a:rPr lang="en-US" smtClean="0"/>
              <a:t>41</a:t>
            </a:fld>
            <a:endParaRPr lang="en-US"/>
          </a:p>
        </p:txBody>
      </p:sp>
      <p:sp>
        <p:nvSpPr>
          <p:cNvPr id="3" name="ZoneTexte 2"/>
          <p:cNvSpPr txBox="1"/>
          <p:nvPr/>
        </p:nvSpPr>
        <p:spPr>
          <a:xfrm>
            <a:off x="4341443" y="146123"/>
            <a:ext cx="3108961"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ZoneTexte 3"/>
          <p:cNvSpPr txBox="1"/>
          <p:nvPr/>
        </p:nvSpPr>
        <p:spPr>
          <a:xfrm>
            <a:off x="258183" y="515456"/>
            <a:ext cx="5873676" cy="369332"/>
          </a:xfrm>
          <a:prstGeom prst="rect">
            <a:avLst/>
          </a:prstGeom>
          <a:noFill/>
        </p:spPr>
        <p:txBody>
          <a:bodyPr wrap="square" rtlCol="0">
            <a:spAutoFit/>
          </a:bodyPr>
          <a:lstStyle/>
          <a:p>
            <a:r>
              <a:rPr lang="fr-FR" b="1" dirty="0">
                <a:solidFill>
                  <a:srgbClr val="7030A0"/>
                </a:solidFill>
              </a:rPr>
              <a:t>Histoire des </a:t>
            </a:r>
            <a:r>
              <a:rPr lang="fr-FR" b="1" dirty="0" err="1">
                <a:solidFill>
                  <a:srgbClr val="7030A0"/>
                </a:solidFill>
              </a:rPr>
              <a:t>transidentités</a:t>
            </a:r>
            <a:endParaRPr lang="fr-FR" b="1" dirty="0">
              <a:solidFill>
                <a:srgbClr val="7030A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334990093"/>
              </p:ext>
            </p:extLst>
          </p:nvPr>
        </p:nvGraphicFramePr>
        <p:xfrm>
          <a:off x="375322" y="1031638"/>
          <a:ext cx="11630212" cy="5550186"/>
        </p:xfrm>
        <a:graphic>
          <a:graphicData uri="http://schemas.openxmlformats.org/drawingml/2006/table">
            <a:tbl>
              <a:tblPr firstRow="1" bandRow="1">
                <a:tableStyleId>{5C22544A-7EE6-4342-B048-85BDC9FD1C3A}</a:tableStyleId>
              </a:tblPr>
              <a:tblGrid>
                <a:gridCol w="1614843">
                  <a:extLst>
                    <a:ext uri="{9D8B030D-6E8A-4147-A177-3AD203B41FA5}">
                      <a16:colId xmlns:a16="http://schemas.microsoft.com/office/drawing/2014/main" val="832281058"/>
                    </a:ext>
                  </a:extLst>
                </a:gridCol>
                <a:gridCol w="1839557">
                  <a:extLst>
                    <a:ext uri="{9D8B030D-6E8A-4147-A177-3AD203B41FA5}">
                      <a16:colId xmlns:a16="http://schemas.microsoft.com/office/drawing/2014/main" val="3745871183"/>
                    </a:ext>
                  </a:extLst>
                </a:gridCol>
                <a:gridCol w="8175812">
                  <a:extLst>
                    <a:ext uri="{9D8B030D-6E8A-4147-A177-3AD203B41FA5}">
                      <a16:colId xmlns:a16="http://schemas.microsoft.com/office/drawing/2014/main" val="4190573083"/>
                    </a:ext>
                  </a:extLst>
                </a:gridCol>
              </a:tblGrid>
              <a:tr h="368586">
                <a:tc>
                  <a:txBody>
                    <a:bodyPr/>
                    <a:lstStyle/>
                    <a:p>
                      <a:r>
                        <a:rPr lang="fr-FR" sz="1400" dirty="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Zone</a:t>
                      </a:r>
                      <a:r>
                        <a:rPr lang="fr-FR" sz="1400" baseline="0" dirty="0"/>
                        <a:t> géographique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Personnalité</a:t>
                      </a:r>
                      <a:r>
                        <a:rPr lang="fr-FR" sz="1400" baseline="0" dirty="0"/>
                        <a:t> ou évènement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495508"/>
                  </a:ext>
                </a:extLst>
              </a:tr>
              <a:tr h="368586">
                <a:tc>
                  <a:txBody>
                    <a:bodyPr/>
                    <a:lstStyle/>
                    <a:p>
                      <a:r>
                        <a:rPr lang="fr-FR" sz="1400" b="0" i="0" kern="1200" dirty="0">
                          <a:solidFill>
                            <a:schemeClr val="dk1"/>
                          </a:solidFill>
                          <a:effectLst/>
                          <a:latin typeface="+mn-lt"/>
                          <a:ea typeface="+mn-ea"/>
                          <a:cs typeface="+mn-cs"/>
                        </a:rPr>
                        <a:t>1728-1810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France, Angleterre, Europe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a:solidFill>
                            <a:schemeClr val="dk1"/>
                          </a:solidFill>
                          <a:effectLst/>
                          <a:latin typeface="+mn-lt"/>
                          <a:ea typeface="+mn-ea"/>
                          <a:cs typeface="+mn-cs"/>
                        </a:rPr>
                        <a:t>Charles de Beaumont</a:t>
                      </a:r>
                      <a:r>
                        <a:rPr lang="fr-FR" sz="1400" b="0" i="0" kern="1200" dirty="0">
                          <a:solidFill>
                            <a:schemeClr val="dk1"/>
                          </a:solidFill>
                          <a:effectLst/>
                          <a:latin typeface="+mn-lt"/>
                          <a:ea typeface="+mn-ea"/>
                          <a:cs typeface="+mn-cs"/>
                        </a:rPr>
                        <a:t>, </a:t>
                      </a:r>
                      <a:r>
                        <a:rPr lang="fr-FR" sz="1400" b="0" i="0" u="none" strike="noStrike" kern="1200" dirty="0">
                          <a:solidFill>
                            <a:schemeClr val="dk1"/>
                          </a:solidFill>
                          <a:effectLst/>
                          <a:latin typeface="+mn-lt"/>
                          <a:ea typeface="+mn-ea"/>
                          <a:cs typeface="+mn-cs"/>
                          <a:hlinkClick r:id="rId2" tooltip="Charles de Beaumont, chevalier d'Éon"/>
                        </a:rPr>
                        <a:t>Chevalier d'Éon</a:t>
                      </a:r>
                      <a:r>
                        <a:rPr lang="fr-FR" sz="1400" b="0" i="0" kern="1200" dirty="0">
                          <a:solidFill>
                            <a:schemeClr val="dk1"/>
                          </a:solidFill>
                          <a:effectLst/>
                          <a:latin typeface="+mn-lt"/>
                          <a:ea typeface="+mn-ea"/>
                          <a:cs typeface="+mn-cs"/>
                        </a:rPr>
                        <a:t>, était un </a:t>
                      </a:r>
                      <a:r>
                        <a:rPr lang="fr-FR" sz="1400" b="0" i="0" u="none" strike="noStrike" kern="1200" dirty="0">
                          <a:solidFill>
                            <a:schemeClr val="dk1"/>
                          </a:solidFill>
                          <a:effectLst/>
                          <a:latin typeface="+mn-lt"/>
                          <a:ea typeface="+mn-ea"/>
                          <a:cs typeface="+mn-cs"/>
                          <a:hlinkClick r:id="rId3" tooltip="Militaire"/>
                        </a:rPr>
                        <a:t>soldat</a:t>
                      </a:r>
                      <a:r>
                        <a:rPr lang="fr-FR" sz="1400" b="0" i="0" kern="1200" dirty="0">
                          <a:solidFill>
                            <a:schemeClr val="dk1"/>
                          </a:solidFill>
                          <a:effectLst/>
                          <a:latin typeface="+mn-lt"/>
                          <a:ea typeface="+mn-ea"/>
                          <a:cs typeface="+mn-cs"/>
                        </a:rPr>
                        <a:t> et </a:t>
                      </a:r>
                      <a:r>
                        <a:rPr lang="fr-FR" sz="1400" b="0" i="0" u="none" strike="noStrike" kern="1200" dirty="0">
                          <a:solidFill>
                            <a:schemeClr val="dk1"/>
                          </a:solidFill>
                          <a:effectLst/>
                          <a:latin typeface="+mn-lt"/>
                          <a:ea typeface="+mn-ea"/>
                          <a:cs typeface="+mn-cs"/>
                          <a:hlinkClick r:id="rId4" tooltip="Diplomatie"/>
                        </a:rPr>
                        <a:t>diplomate</a:t>
                      </a:r>
                      <a:r>
                        <a:rPr lang="fr-FR" sz="1400" b="0" i="0" kern="1200" dirty="0">
                          <a:solidFill>
                            <a:schemeClr val="dk1"/>
                          </a:solidFill>
                          <a:effectLst/>
                          <a:latin typeface="+mn-lt"/>
                          <a:ea typeface="+mn-ea"/>
                          <a:cs typeface="+mn-cs"/>
                        </a:rPr>
                        <a:t> français qui vécut la première partie de sa vie en tant qu'homme, quarante-neuf ans, et la seconde, trente-deux ans, en tant que femme. En 1771, il affirma que, physiquement, il était une femme et non un homme, ayant simplement été élevé comme une femme. À partir de cette période, il vécut comme une femme. Une ordonnance est prise le </a:t>
                      </a:r>
                      <a:r>
                        <a:rPr lang="fr-FR" sz="1400" u="none" strike="noStrike" kern="1200" dirty="0">
                          <a:solidFill>
                            <a:schemeClr val="dk1"/>
                          </a:solidFill>
                          <a:effectLst/>
                          <a:latin typeface="+mn-lt"/>
                          <a:ea typeface="+mn-ea"/>
                          <a:cs typeface="+mn-cs"/>
                          <a:hlinkClick r:id="rId5" tooltip="27 août"/>
                        </a:rPr>
                        <a:t>27</a:t>
                      </a:r>
                      <a:r>
                        <a:rPr lang="fr-FR" sz="1400" dirty="0"/>
                        <a:t> </a:t>
                      </a:r>
                      <a:r>
                        <a:rPr lang="fr-FR" sz="1400" u="none" strike="noStrike" kern="1200" dirty="0">
                          <a:solidFill>
                            <a:schemeClr val="dk1"/>
                          </a:solidFill>
                          <a:effectLst/>
                          <a:latin typeface="+mn-lt"/>
                          <a:ea typeface="+mn-ea"/>
                          <a:cs typeface="+mn-cs"/>
                          <a:hlinkClick r:id="rId6" tooltip="Août 1777"/>
                        </a:rPr>
                        <a:t>août</a:t>
                      </a:r>
                      <a:r>
                        <a:rPr lang="fr-FR" sz="1400" dirty="0"/>
                        <a:t> </a:t>
                      </a:r>
                      <a:r>
                        <a:rPr lang="fr-FR" sz="1400" u="none" strike="noStrike" kern="1200" dirty="0">
                          <a:solidFill>
                            <a:schemeClr val="dk1"/>
                          </a:solidFill>
                          <a:effectLst/>
                          <a:latin typeface="+mn-lt"/>
                          <a:ea typeface="+mn-ea"/>
                          <a:cs typeface="+mn-cs"/>
                          <a:hlinkClick r:id="rId7" tooltip="1777"/>
                        </a:rPr>
                        <a:t>1777</a:t>
                      </a:r>
                      <a:r>
                        <a:rPr lang="fr-FR" sz="1400" b="0" i="0" kern="1200" dirty="0">
                          <a:solidFill>
                            <a:schemeClr val="dk1"/>
                          </a:solidFill>
                          <a:effectLst/>
                          <a:latin typeface="+mn-lt"/>
                          <a:ea typeface="+mn-ea"/>
                          <a:cs typeface="+mn-cs"/>
                        </a:rPr>
                        <a:t> par le roi Louis XVI qui, par vengeance ou parce qu'il croyait que c'était vraiment une femme, lui donne ordre « de quitter l'uniforme de dragons qu'elle continue à porter et de reprendre les habits de son sexe avec défense de paraître dans le royaume sous d'autres habillements que ceux convenables aux femmes » : habillé par </a:t>
                      </a:r>
                      <a:r>
                        <a:rPr lang="fr-FR" sz="1400" b="0" i="0" u="none" strike="noStrike" kern="1200" dirty="0">
                          <a:solidFill>
                            <a:schemeClr val="dk1"/>
                          </a:solidFill>
                          <a:effectLst/>
                          <a:latin typeface="+mn-lt"/>
                          <a:ea typeface="+mn-ea"/>
                          <a:cs typeface="+mn-cs"/>
                          <a:hlinkClick r:id="rId8" tooltip="Rose Bertin"/>
                        </a:rPr>
                        <a:t>Rose Bertin</a:t>
                      </a:r>
                      <a:r>
                        <a:rPr lang="fr-FR" sz="1400" b="0" i="0" kern="1200" dirty="0">
                          <a:solidFill>
                            <a:schemeClr val="dk1"/>
                          </a:solidFill>
                          <a:effectLst/>
                          <a:latin typeface="+mn-lt"/>
                          <a:ea typeface="+mn-ea"/>
                          <a:cs typeface="+mn-cs"/>
                        </a:rPr>
                        <a:t> aux frais de </a:t>
                      </a:r>
                      <a:r>
                        <a:rPr lang="fr-FR" sz="1400" b="0" i="0" u="none" strike="noStrike" kern="1200" dirty="0">
                          <a:solidFill>
                            <a:schemeClr val="dk1"/>
                          </a:solidFill>
                          <a:effectLst/>
                          <a:latin typeface="+mn-lt"/>
                          <a:ea typeface="+mn-ea"/>
                          <a:cs typeface="+mn-cs"/>
                          <a:hlinkClick r:id="rId9" tooltip="Marie-Antoinette d'Autriche"/>
                        </a:rPr>
                        <a:t>Marie-Antoinette</a:t>
                      </a:r>
                      <a:r>
                        <a:rPr lang="fr-FR" sz="1400" b="0" i="0" kern="1200" dirty="0">
                          <a:solidFill>
                            <a:schemeClr val="dk1"/>
                          </a:solidFill>
                          <a:effectLst/>
                          <a:latin typeface="+mn-lt"/>
                          <a:ea typeface="+mn-ea"/>
                          <a:cs typeface="+mn-cs"/>
                        </a:rPr>
                        <a:t>, il est présenté à la Cour en robe à panier et </a:t>
                      </a:r>
                      <a:r>
                        <a:rPr lang="fr-FR" sz="1400" b="0" i="0" u="none" strike="noStrike" kern="1200" dirty="0">
                          <a:solidFill>
                            <a:schemeClr val="dk1"/>
                          </a:solidFill>
                          <a:effectLst/>
                          <a:latin typeface="+mn-lt"/>
                          <a:ea typeface="+mn-ea"/>
                          <a:cs typeface="+mn-cs"/>
                          <a:hlinkClick r:id="rId10" tooltip="Corset"/>
                        </a:rPr>
                        <a:t>corset</a:t>
                      </a:r>
                      <a:r>
                        <a:rPr lang="fr-FR" sz="1400" b="0" i="0" kern="1200" dirty="0">
                          <a:solidFill>
                            <a:schemeClr val="dk1"/>
                          </a:solidFill>
                          <a:effectLst/>
                          <a:latin typeface="+mn-lt"/>
                          <a:ea typeface="+mn-ea"/>
                          <a:cs typeface="+mn-cs"/>
                        </a:rPr>
                        <a:t> le </a:t>
                      </a:r>
                      <a:r>
                        <a:rPr lang="fr-FR" sz="1400" u="none" strike="noStrike" kern="1200" dirty="0">
                          <a:solidFill>
                            <a:schemeClr val="dk1"/>
                          </a:solidFill>
                          <a:effectLst/>
                          <a:latin typeface="+mn-lt"/>
                          <a:ea typeface="+mn-ea"/>
                          <a:cs typeface="+mn-cs"/>
                          <a:hlinkClick r:id="rId11" tooltip="23 novembre"/>
                        </a:rPr>
                        <a:t>23</a:t>
                      </a:r>
                      <a:r>
                        <a:rPr lang="fr-FR" sz="1400" dirty="0"/>
                        <a:t> </a:t>
                      </a:r>
                      <a:r>
                        <a:rPr lang="fr-FR" sz="1400" u="none" strike="noStrike" kern="1200" dirty="0">
                          <a:solidFill>
                            <a:schemeClr val="dk1"/>
                          </a:solidFill>
                          <a:effectLst/>
                          <a:latin typeface="+mn-lt"/>
                          <a:ea typeface="+mn-ea"/>
                          <a:cs typeface="+mn-cs"/>
                          <a:hlinkClick r:id="rId12" tooltip="Novembre 1777"/>
                        </a:rPr>
                        <a:t>novembre</a:t>
                      </a:r>
                      <a:r>
                        <a:rPr lang="fr-FR" sz="1400" dirty="0"/>
                        <a:t> </a:t>
                      </a:r>
                      <a:r>
                        <a:rPr lang="fr-FR" sz="1400" u="none" strike="noStrike" kern="1200" dirty="0">
                          <a:solidFill>
                            <a:schemeClr val="dk1"/>
                          </a:solidFill>
                          <a:effectLst/>
                          <a:latin typeface="+mn-lt"/>
                          <a:ea typeface="+mn-ea"/>
                          <a:cs typeface="+mn-cs"/>
                          <a:hlinkClick r:id="rId7" tooltip="1777"/>
                        </a:rPr>
                        <a:t>1777</a:t>
                      </a:r>
                      <a:r>
                        <a:rPr lang="fr-FR" sz="1400" b="0" i="0" kern="1200" dirty="0">
                          <a:solidFill>
                            <a:schemeClr val="dk1"/>
                          </a:solidFill>
                          <a:effectLst/>
                          <a:latin typeface="+mn-lt"/>
                          <a:ea typeface="+mn-ea"/>
                          <a:cs typeface="+mn-cs"/>
                        </a:rPr>
                        <a:t>. Il devient la coqueluche de la capitale mais voulant participer à la </a:t>
                      </a:r>
                      <a:r>
                        <a:rPr lang="fr-FR" sz="1400" b="0" i="0" u="none" strike="noStrike" kern="1200" dirty="0">
                          <a:solidFill>
                            <a:schemeClr val="dk1"/>
                          </a:solidFill>
                          <a:effectLst/>
                          <a:latin typeface="+mn-lt"/>
                          <a:ea typeface="+mn-ea"/>
                          <a:cs typeface="+mn-cs"/>
                          <a:hlinkClick r:id="rId13" tooltip="Guerre d'indépendance des États-Unis"/>
                        </a:rPr>
                        <a:t>guerre d'indépendance des États-Unis</a:t>
                      </a:r>
                      <a:r>
                        <a:rPr lang="fr-FR" sz="1400" b="0" i="0" kern="1200" dirty="0">
                          <a:solidFill>
                            <a:schemeClr val="dk1"/>
                          </a:solidFill>
                          <a:effectLst/>
                          <a:latin typeface="+mn-lt"/>
                          <a:ea typeface="+mn-ea"/>
                          <a:cs typeface="+mn-cs"/>
                        </a:rPr>
                        <a:t>, il se rhabille en dragon. Arrêté le 20 mars 1779, il est exilé à Tonnerre où il se résout à s'occuper de son domaine familial. Ayant rejoint la Grande-Bretagne, en novembre </a:t>
                      </a:r>
                      <a:r>
                        <a:rPr lang="fr-FR" sz="1400" b="0" i="0" u="sng" kern="1200" dirty="0">
                          <a:solidFill>
                            <a:schemeClr val="dk1"/>
                          </a:solidFill>
                          <a:effectLst/>
                          <a:latin typeface="+mn-lt"/>
                          <a:ea typeface="+mn-ea"/>
                          <a:cs typeface="+mn-cs"/>
                          <a:hlinkClick r:id="rId14" tooltip="1785"/>
                        </a:rPr>
                        <a:t>1785</a:t>
                      </a:r>
                      <a:r>
                        <a:rPr lang="fr-FR" sz="1400" b="0" i="0" u="sng" kern="1200" dirty="0">
                          <a:solidFill>
                            <a:schemeClr val="dk1"/>
                          </a:solidFill>
                          <a:effectLst/>
                          <a:latin typeface="+mn-lt"/>
                          <a:ea typeface="+mn-ea"/>
                          <a:cs typeface="+mn-cs"/>
                        </a:rPr>
                        <a:t>,</a:t>
                      </a:r>
                      <a:r>
                        <a:rPr lang="fr-FR" sz="1400" b="0" i="0" kern="1200" baseline="0" dirty="0">
                          <a:solidFill>
                            <a:schemeClr val="dk1"/>
                          </a:solidFill>
                          <a:effectLst/>
                          <a:latin typeface="+mn-lt"/>
                          <a:ea typeface="+mn-ea"/>
                          <a:cs typeface="+mn-cs"/>
                        </a:rPr>
                        <a:t> i</a:t>
                      </a:r>
                      <a:r>
                        <a:rPr lang="fr-FR" sz="1400" b="0" i="0" kern="1200" dirty="0">
                          <a:solidFill>
                            <a:schemeClr val="dk1"/>
                          </a:solidFill>
                          <a:effectLst/>
                          <a:latin typeface="+mn-lt"/>
                          <a:ea typeface="+mn-ea"/>
                          <a:cs typeface="+mn-cs"/>
                        </a:rPr>
                        <a:t>l continue de se battre en escrime, toujours en habits de femmes (gardant une agilité malgré une forte corpulence), jusqu'à l'âge de 68 ans. Il est gravement blessé lors d'un dernier duel en août 1796. À sa mort, on découvrit qu’il/elle était anatomiquement un homme. En effectuant la dernière toilette de la défunte, on découvre que cette vieille dame… est un homme.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078739"/>
                  </a:ext>
                </a:extLst>
              </a:tr>
              <a:tr h="368586">
                <a:tc>
                  <a:txBody>
                    <a:bodyPr/>
                    <a:lstStyle/>
                    <a:p>
                      <a:r>
                        <a:rPr lang="fr-FR" sz="1400" dirty="0"/>
                        <a:t>Après 1890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Montana</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À la fin des années 1890, un agent du gouvernement a incarcéré les hommes-femmes </a:t>
                      </a:r>
                      <a:r>
                        <a:rPr lang="fr-FR" sz="1400" b="1" i="0" kern="1200" dirty="0">
                          <a:solidFill>
                            <a:schemeClr val="dk1"/>
                          </a:solidFill>
                          <a:effectLst/>
                          <a:latin typeface="+mn-lt"/>
                          <a:ea typeface="+mn-ea"/>
                          <a:cs typeface="+mn-cs"/>
                        </a:rPr>
                        <a:t>Bades</a:t>
                      </a:r>
                      <a:r>
                        <a:rPr lang="fr-FR" sz="1400" b="0" i="0" kern="1200" dirty="0">
                          <a:solidFill>
                            <a:schemeClr val="dk1"/>
                          </a:solidFill>
                          <a:effectLst/>
                          <a:latin typeface="+mn-lt"/>
                          <a:ea typeface="+mn-ea"/>
                          <a:cs typeface="+mn-cs"/>
                        </a:rPr>
                        <a:t> d’une réserve Crow, les forçant</a:t>
                      </a:r>
                      <a:r>
                        <a:rPr lang="fr-FR" sz="1400" b="0" i="0" kern="1200" baseline="0" dirty="0">
                          <a:solidFill>
                            <a:schemeClr val="dk1"/>
                          </a:solidFill>
                          <a:effectLst/>
                          <a:latin typeface="+mn-lt"/>
                          <a:ea typeface="+mn-ea"/>
                          <a:cs typeface="+mn-cs"/>
                        </a:rPr>
                        <a:t> à se</a:t>
                      </a:r>
                      <a:r>
                        <a:rPr lang="fr-FR" sz="1400" b="0" i="0" kern="1200" dirty="0">
                          <a:solidFill>
                            <a:schemeClr val="dk1"/>
                          </a:solidFill>
                          <a:effectLst/>
                          <a:latin typeface="+mn-lt"/>
                          <a:ea typeface="+mn-ea"/>
                          <a:cs typeface="+mn-cs"/>
                        </a:rPr>
                        <a:t> couper les cheveux, et à faire du travail manuel pour le Bureau des Affaires indiennes.</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613300"/>
                  </a:ext>
                </a:extLst>
              </a:tr>
              <a:tr h="368586">
                <a:tc>
                  <a:txBody>
                    <a:bodyPr/>
                    <a:lstStyle/>
                    <a:p>
                      <a:r>
                        <a:rPr lang="fr-FR" sz="1400" b="0" i="0" kern="1200" dirty="0">
                          <a:solidFill>
                            <a:schemeClr val="dk1"/>
                          </a:solidFill>
                          <a:effectLst/>
                          <a:latin typeface="+mn-lt"/>
                          <a:ea typeface="+mn-ea"/>
                          <a:cs typeface="+mn-cs"/>
                        </a:rPr>
                        <a:t>1868-1935</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Allemagne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Dr. </a:t>
                      </a:r>
                      <a:r>
                        <a:rPr lang="fr-FR" sz="1400" b="1" i="0" kern="1200" dirty="0">
                          <a:solidFill>
                            <a:schemeClr val="dk1"/>
                          </a:solidFill>
                          <a:effectLst/>
                          <a:latin typeface="+mn-lt"/>
                          <a:ea typeface="+mn-ea"/>
                          <a:cs typeface="+mn-cs"/>
                        </a:rPr>
                        <a:t>Magnus </a:t>
                      </a:r>
                      <a:r>
                        <a:rPr lang="fr-FR" sz="1400" b="1" i="0" kern="1200" dirty="0" err="1">
                          <a:solidFill>
                            <a:schemeClr val="dk1"/>
                          </a:solidFill>
                          <a:effectLst/>
                          <a:latin typeface="+mn-lt"/>
                          <a:ea typeface="+mn-ea"/>
                          <a:cs typeface="+mn-cs"/>
                        </a:rPr>
                        <a:t>Hirschfeld</a:t>
                      </a:r>
                      <a:r>
                        <a:rPr lang="fr-FR" sz="1400" b="0" i="0" kern="1200" dirty="0">
                          <a:solidFill>
                            <a:schemeClr val="dk1"/>
                          </a:solidFill>
                          <a:effectLst/>
                          <a:latin typeface="+mn-lt"/>
                          <a:ea typeface="+mn-ea"/>
                          <a:cs typeface="+mn-cs"/>
                        </a:rPr>
                        <a:t>,</a:t>
                      </a:r>
                      <a:r>
                        <a:rPr lang="fr-FR" sz="1400" b="0" i="0" kern="1200" baseline="0" dirty="0">
                          <a:solidFill>
                            <a:schemeClr val="dk1"/>
                          </a:solidFill>
                          <a:effectLst/>
                          <a:latin typeface="+mn-lt"/>
                          <a:ea typeface="+mn-ea"/>
                          <a:cs typeface="+mn-cs"/>
                        </a:rPr>
                        <a:t> dans </a:t>
                      </a:r>
                      <a:r>
                        <a:rPr lang="fr-FR" sz="1400" b="0" i="0" kern="1200" dirty="0">
                          <a:solidFill>
                            <a:schemeClr val="dk1"/>
                          </a:solidFill>
                          <a:effectLst/>
                          <a:latin typeface="+mn-lt"/>
                          <a:ea typeface="+mn-ea"/>
                          <a:cs typeface="+mn-cs"/>
                        </a:rPr>
                        <a:t>ouvrage </a:t>
                      </a:r>
                      <a:r>
                        <a:rPr lang="fr-FR" sz="1400" b="0" i="1" kern="1200" dirty="0">
                          <a:solidFill>
                            <a:schemeClr val="dk1"/>
                          </a:solidFill>
                          <a:effectLst/>
                          <a:latin typeface="+mn-lt"/>
                          <a:ea typeface="+mn-ea"/>
                          <a:cs typeface="+mn-cs"/>
                        </a:rPr>
                        <a:t>Travestis</a:t>
                      </a:r>
                      <a:r>
                        <a:rPr lang="fr-FR" sz="1400" b="0" i="0" kern="1200" dirty="0">
                          <a:solidFill>
                            <a:schemeClr val="dk1"/>
                          </a:solidFill>
                          <a:effectLst/>
                          <a:latin typeface="+mn-lt"/>
                          <a:ea typeface="+mn-ea"/>
                          <a:cs typeface="+mn-cs"/>
                        </a:rPr>
                        <a:t>,</a:t>
                      </a:r>
                      <a:r>
                        <a:rPr lang="fr-FR" sz="1400" b="0" i="0" kern="1200" baseline="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fait la distinction entre les homosexuels et les « </a:t>
                      </a:r>
                      <a:r>
                        <a:rPr lang="fr-FR" sz="1400" b="1" i="0" kern="1200" dirty="0">
                          <a:solidFill>
                            <a:schemeClr val="dk1"/>
                          </a:solidFill>
                          <a:effectLst/>
                          <a:latin typeface="+mn-lt"/>
                          <a:ea typeface="+mn-ea"/>
                          <a:cs typeface="+mn-cs"/>
                        </a:rPr>
                        <a:t>travestis</a:t>
                      </a:r>
                      <a:r>
                        <a:rPr lang="fr-FR" sz="1400" b="0" i="0" kern="1200" dirty="0">
                          <a:solidFill>
                            <a:schemeClr val="dk1"/>
                          </a:solidFill>
                          <a:effectLst/>
                          <a:latin typeface="+mn-lt"/>
                          <a:ea typeface="+mn-ea"/>
                          <a:cs typeface="+mn-cs"/>
                        </a:rPr>
                        <a:t> ». Le mot travesti</a:t>
                      </a:r>
                      <a:r>
                        <a:rPr lang="fr-FR" sz="1400" b="0" i="0" kern="1200" baseline="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couvre la quasi-totalité des personnes transgenres, y compris les transsexuels, qui se sentent motivés par</a:t>
                      </a:r>
                      <a:r>
                        <a:rPr lang="fr-FR" sz="1400" b="0" i="0" kern="1200" baseline="0" dirty="0">
                          <a:solidFill>
                            <a:schemeClr val="dk1"/>
                          </a:solidFill>
                          <a:effectLst/>
                          <a:latin typeface="+mn-lt"/>
                          <a:ea typeface="+mn-ea"/>
                          <a:cs typeface="+mn-cs"/>
                        </a:rPr>
                        <a:t> le port de vêtements féminins. Il a créé l’</a:t>
                      </a:r>
                      <a:r>
                        <a:rPr lang="fr-FR" sz="1400" b="0" i="0" kern="1200" dirty="0">
                          <a:solidFill>
                            <a:schemeClr val="dk1"/>
                          </a:solidFill>
                          <a:effectLst/>
                          <a:latin typeface="+mn-lt"/>
                          <a:ea typeface="+mn-ea"/>
                          <a:cs typeface="+mn-cs"/>
                        </a:rPr>
                        <a:t>Institut de recherche sexuelle</a:t>
                      </a:r>
                      <a:r>
                        <a:rPr lang="fr-FR" sz="1400" b="0" i="0" kern="1200" baseline="0" dirty="0">
                          <a:solidFill>
                            <a:schemeClr val="dk1"/>
                          </a:solidFill>
                          <a:effectLst/>
                          <a:latin typeface="+mn-lt"/>
                          <a:ea typeface="+mn-ea"/>
                          <a:cs typeface="+mn-cs"/>
                        </a:rPr>
                        <a:t> à</a:t>
                      </a:r>
                      <a:r>
                        <a:rPr lang="fr-FR" sz="1400" b="0" i="0" kern="1200" dirty="0">
                          <a:solidFill>
                            <a:schemeClr val="dk1"/>
                          </a:solidFill>
                          <a:effectLst/>
                          <a:latin typeface="+mn-lt"/>
                          <a:ea typeface="+mn-ea"/>
                          <a:cs typeface="+mn-cs"/>
                        </a:rPr>
                        <a:t> Berlin, en 1919.</a:t>
                      </a:r>
                      <a:r>
                        <a:rPr lang="fr-FR" sz="1400" b="0" i="0" kern="1200" baseline="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 </a:t>
                      </a:r>
                    </a:p>
                    <a:p>
                      <a:r>
                        <a:rPr lang="fr-FR" sz="1400" b="0" i="0" kern="1200" dirty="0">
                          <a:solidFill>
                            <a:schemeClr val="dk1"/>
                          </a:solidFill>
                          <a:effectLst/>
                          <a:latin typeface="+mn-lt"/>
                          <a:ea typeface="+mn-ea"/>
                          <a:cs typeface="+mn-cs"/>
                        </a:rPr>
                        <a:t>L'institut a fait un travail de pionnier en ce qui concerne la chirurgie de réassignation sexuelle, entre autres domaines de recherche. </a:t>
                      </a:r>
                      <a:r>
                        <a:rPr lang="fr-FR" sz="1400" b="1" i="0" kern="1200" dirty="0" err="1">
                          <a:solidFill>
                            <a:schemeClr val="dk1"/>
                          </a:solidFill>
                          <a:effectLst/>
                          <a:latin typeface="+mn-lt"/>
                          <a:ea typeface="+mn-ea"/>
                          <a:cs typeface="+mn-cs"/>
                        </a:rPr>
                        <a:t>Dorchen</a:t>
                      </a:r>
                      <a:r>
                        <a:rPr lang="fr-FR" sz="1400" b="1" i="0" kern="1200" dirty="0">
                          <a:solidFill>
                            <a:schemeClr val="dk1"/>
                          </a:solidFill>
                          <a:effectLst/>
                          <a:latin typeface="+mn-lt"/>
                          <a:ea typeface="+mn-ea"/>
                          <a:cs typeface="+mn-cs"/>
                        </a:rPr>
                        <a:t> Richter </a:t>
                      </a:r>
                      <a:r>
                        <a:rPr lang="fr-FR" sz="1400" b="0" i="0" kern="1200" dirty="0">
                          <a:solidFill>
                            <a:schemeClr val="dk1"/>
                          </a:solidFill>
                          <a:effectLst/>
                          <a:latin typeface="+mn-lt"/>
                          <a:ea typeface="+mn-ea"/>
                          <a:cs typeface="+mn-cs"/>
                        </a:rPr>
                        <a:t>avait son pénis enlevé et un vagin chirurgicalement reconstruit. Elle avait déjà eu ses testicules enlevés (</a:t>
                      </a:r>
                      <a:r>
                        <a:rPr lang="fr-FR" sz="1400" b="0" i="0" kern="1200" dirty="0" err="1">
                          <a:solidFill>
                            <a:schemeClr val="dk1"/>
                          </a:solidFill>
                          <a:effectLst/>
                          <a:latin typeface="+mn-lt"/>
                          <a:ea typeface="+mn-ea"/>
                          <a:cs typeface="+mn-cs"/>
                        </a:rPr>
                        <a:t>orchidectomie</a:t>
                      </a:r>
                      <a:r>
                        <a:rPr lang="fr-FR" sz="1400" b="0" i="0" kern="1200" dirty="0">
                          <a:solidFill>
                            <a:schemeClr val="dk1"/>
                          </a:solidFill>
                          <a:effectLst/>
                          <a:latin typeface="+mn-lt"/>
                          <a:ea typeface="+mn-ea"/>
                          <a:cs typeface="+mn-cs"/>
                        </a:rPr>
                        <a:t>) en 1922. Ses ce fut le premier cas documenté de chirurgie de transformation génitale mâle-femelle.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0480241"/>
                  </a:ext>
                </a:extLst>
              </a:tr>
            </a:tbl>
          </a:graphicData>
        </a:graphic>
      </p:graphicFrame>
    </p:spTree>
    <p:extLst>
      <p:ext uri="{BB962C8B-B14F-4D97-AF65-F5344CB8AC3E}">
        <p14:creationId xmlns:p14="http://schemas.microsoft.com/office/powerpoint/2010/main" val="2599997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77194" y="150330"/>
            <a:ext cx="660699" cy="365125"/>
          </a:xfrm>
        </p:spPr>
        <p:txBody>
          <a:bodyPr/>
          <a:lstStyle/>
          <a:p>
            <a:fld id="{A3855CD8-F650-4656-8804-7E552F308368}" type="slidenum">
              <a:rPr lang="en-US" smtClean="0"/>
              <a:t>42</a:t>
            </a:fld>
            <a:endParaRPr lang="en-US"/>
          </a:p>
        </p:txBody>
      </p:sp>
      <p:sp>
        <p:nvSpPr>
          <p:cNvPr id="3" name="ZoneTexte 2"/>
          <p:cNvSpPr txBox="1"/>
          <p:nvPr/>
        </p:nvSpPr>
        <p:spPr>
          <a:xfrm>
            <a:off x="4341443" y="146123"/>
            <a:ext cx="3108961"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ZoneTexte 3"/>
          <p:cNvSpPr txBox="1"/>
          <p:nvPr/>
        </p:nvSpPr>
        <p:spPr>
          <a:xfrm>
            <a:off x="86061" y="515455"/>
            <a:ext cx="5873676" cy="369332"/>
          </a:xfrm>
          <a:prstGeom prst="rect">
            <a:avLst/>
          </a:prstGeom>
          <a:noFill/>
        </p:spPr>
        <p:txBody>
          <a:bodyPr wrap="square" rtlCol="0">
            <a:spAutoFit/>
          </a:bodyPr>
          <a:lstStyle/>
          <a:p>
            <a:r>
              <a:rPr lang="fr-FR" b="1" dirty="0">
                <a:solidFill>
                  <a:srgbClr val="7030A0"/>
                </a:solidFill>
              </a:rPr>
              <a:t>Histoire des </a:t>
            </a:r>
            <a:r>
              <a:rPr lang="fr-FR" b="1" dirty="0" err="1">
                <a:solidFill>
                  <a:srgbClr val="7030A0"/>
                </a:solidFill>
              </a:rPr>
              <a:t>transidentités</a:t>
            </a:r>
            <a:endParaRPr lang="fr-FR" b="1" dirty="0">
              <a:solidFill>
                <a:srgbClr val="7030A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414788553"/>
              </p:ext>
            </p:extLst>
          </p:nvPr>
        </p:nvGraphicFramePr>
        <p:xfrm>
          <a:off x="86061" y="1021977"/>
          <a:ext cx="11919473" cy="5328108"/>
        </p:xfrm>
        <a:graphic>
          <a:graphicData uri="http://schemas.openxmlformats.org/drawingml/2006/table">
            <a:tbl>
              <a:tblPr firstRow="1" bandRow="1">
                <a:tableStyleId>{5C22544A-7EE6-4342-B048-85BDC9FD1C3A}</a:tableStyleId>
              </a:tblPr>
              <a:tblGrid>
                <a:gridCol w="1947134">
                  <a:extLst>
                    <a:ext uri="{9D8B030D-6E8A-4147-A177-3AD203B41FA5}">
                      <a16:colId xmlns:a16="http://schemas.microsoft.com/office/drawing/2014/main" val="832281058"/>
                    </a:ext>
                  </a:extLst>
                </a:gridCol>
                <a:gridCol w="2409713">
                  <a:extLst>
                    <a:ext uri="{9D8B030D-6E8A-4147-A177-3AD203B41FA5}">
                      <a16:colId xmlns:a16="http://schemas.microsoft.com/office/drawing/2014/main" val="3745871183"/>
                    </a:ext>
                  </a:extLst>
                </a:gridCol>
                <a:gridCol w="7562626">
                  <a:extLst>
                    <a:ext uri="{9D8B030D-6E8A-4147-A177-3AD203B41FA5}">
                      <a16:colId xmlns:a16="http://schemas.microsoft.com/office/drawing/2014/main" val="4190573083"/>
                    </a:ext>
                  </a:extLst>
                </a:gridCol>
              </a:tblGrid>
              <a:tr h="369320">
                <a:tc>
                  <a:txBody>
                    <a:bodyPr/>
                    <a:lstStyle/>
                    <a:p>
                      <a:r>
                        <a:rPr lang="fr-FR" sz="1400" dirty="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Zone</a:t>
                      </a:r>
                      <a:r>
                        <a:rPr lang="fr-FR" sz="1400" baseline="0" dirty="0"/>
                        <a:t> géographique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Personnalité</a:t>
                      </a:r>
                      <a:r>
                        <a:rPr lang="fr-FR" sz="1400" baseline="0" dirty="0"/>
                        <a:t> ou évènement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495508"/>
                  </a:ext>
                </a:extLst>
              </a:tr>
              <a:tr h="727959">
                <a:tc>
                  <a:txBody>
                    <a:bodyPr/>
                    <a:lstStyle/>
                    <a:p>
                      <a:r>
                        <a:rPr lang="fr-FR" sz="1400" b="0" i="0" kern="1200" dirty="0">
                          <a:solidFill>
                            <a:schemeClr val="dk1"/>
                          </a:solidFill>
                          <a:effectLst/>
                          <a:latin typeface="+mn-lt"/>
                          <a:ea typeface="+mn-ea"/>
                          <a:cs typeface="+mn-cs"/>
                        </a:rPr>
                        <a:t>1868-1935</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Allemagne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1" i="0" kern="1200" dirty="0">
                          <a:solidFill>
                            <a:schemeClr val="dk1"/>
                          </a:solidFill>
                          <a:effectLst/>
                          <a:latin typeface="+mn-lt"/>
                          <a:ea typeface="+mn-ea"/>
                          <a:cs typeface="+mn-cs"/>
                        </a:rPr>
                        <a:t>Magnus </a:t>
                      </a:r>
                      <a:r>
                        <a:rPr lang="fr-FR" sz="1400" b="1" i="0" kern="1200" dirty="0" err="1">
                          <a:solidFill>
                            <a:schemeClr val="dk1"/>
                          </a:solidFill>
                          <a:effectLst/>
                          <a:latin typeface="+mn-lt"/>
                          <a:ea typeface="+mn-ea"/>
                          <a:cs typeface="+mn-cs"/>
                        </a:rPr>
                        <a:t>Hirschfeld</a:t>
                      </a:r>
                      <a:r>
                        <a:rPr lang="fr-FR" sz="1400" b="1" i="0" kern="120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a utilisé le terme </a:t>
                      </a:r>
                      <a:r>
                        <a:rPr lang="fr-FR" sz="1400" b="0" i="1" kern="1200" dirty="0" err="1">
                          <a:solidFill>
                            <a:schemeClr val="dk1"/>
                          </a:solidFill>
                          <a:effectLst/>
                          <a:latin typeface="+mn-lt"/>
                          <a:ea typeface="+mn-ea"/>
                          <a:cs typeface="+mn-cs"/>
                        </a:rPr>
                        <a:t>seelischen</a:t>
                      </a:r>
                      <a:r>
                        <a:rPr lang="fr-FR" sz="1400" b="0" i="1" kern="1200" dirty="0">
                          <a:solidFill>
                            <a:schemeClr val="dk1"/>
                          </a:solidFill>
                          <a:effectLst/>
                          <a:latin typeface="+mn-lt"/>
                          <a:ea typeface="+mn-ea"/>
                          <a:cs typeface="+mn-cs"/>
                        </a:rPr>
                        <a:t> </a:t>
                      </a:r>
                      <a:r>
                        <a:rPr lang="fr-FR" sz="1400" b="0" i="1" kern="1200" dirty="0" err="1">
                          <a:solidFill>
                            <a:schemeClr val="dk1"/>
                          </a:solidFill>
                          <a:effectLst/>
                          <a:latin typeface="+mn-lt"/>
                          <a:ea typeface="+mn-ea"/>
                          <a:cs typeface="+mn-cs"/>
                        </a:rPr>
                        <a:t>Transsexualismus</a:t>
                      </a:r>
                      <a:r>
                        <a:rPr lang="fr-FR" sz="1400" b="0" i="0" kern="1200" dirty="0">
                          <a:solidFill>
                            <a:schemeClr val="dk1"/>
                          </a:solidFill>
                          <a:effectLst/>
                          <a:latin typeface="+mn-lt"/>
                          <a:ea typeface="+mn-ea"/>
                          <a:cs typeface="+mn-cs"/>
                        </a:rPr>
                        <a:t> (transsexualisme spirituelle), mais il l'a appliqué à une forme « d’inversion » (homosexuelle). Il a utilisé encore le terme </a:t>
                      </a:r>
                      <a:r>
                        <a:rPr lang="fr-FR" sz="1400" b="0" i="1" kern="1200" dirty="0">
                          <a:solidFill>
                            <a:schemeClr val="dk1"/>
                          </a:solidFill>
                          <a:effectLst/>
                          <a:latin typeface="+mn-lt"/>
                          <a:ea typeface="+mn-ea"/>
                          <a:cs typeface="+mn-cs"/>
                        </a:rPr>
                        <a:t>travesti</a:t>
                      </a:r>
                      <a:r>
                        <a:rPr lang="fr-FR" sz="1400" b="0" i="0" kern="1200" dirty="0">
                          <a:solidFill>
                            <a:schemeClr val="dk1"/>
                          </a:solidFill>
                          <a:effectLst/>
                          <a:latin typeface="+mn-lt"/>
                          <a:ea typeface="+mn-ea"/>
                          <a:cs typeface="+mn-cs"/>
                        </a:rPr>
                        <a:t> pour les gens qui voulaient changer physiquement leur sexe, ainsi que pour d' autres travestis.</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078739"/>
                  </a:ext>
                </a:extLst>
              </a:tr>
              <a:tr h="1160546">
                <a:tc>
                  <a:txBody>
                    <a:bodyPr/>
                    <a:lstStyle/>
                    <a:p>
                      <a:r>
                        <a:rPr lang="fr-FR" sz="1400" b="0" i="0" kern="1200" dirty="0">
                          <a:solidFill>
                            <a:schemeClr val="dk1"/>
                          </a:solidFill>
                          <a:effectLst/>
                          <a:latin typeface="+mn-lt"/>
                          <a:ea typeface="+mn-ea"/>
                          <a:cs typeface="+mn-cs"/>
                        </a:rPr>
                        <a:t>1942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Angleterre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1" i="0" kern="1200" dirty="0">
                          <a:solidFill>
                            <a:schemeClr val="dk1"/>
                          </a:solidFill>
                          <a:effectLst/>
                          <a:latin typeface="+mn-lt"/>
                          <a:ea typeface="+mn-ea"/>
                          <a:cs typeface="+mn-cs"/>
                        </a:rPr>
                        <a:t>Laurence Michael Dillon </a:t>
                      </a:r>
                      <a:r>
                        <a:rPr lang="fr-FR" sz="1400" b="0" i="0" kern="1200" dirty="0">
                          <a:solidFill>
                            <a:schemeClr val="dk1"/>
                          </a:solidFill>
                          <a:effectLst/>
                          <a:latin typeface="+mn-lt"/>
                          <a:ea typeface="+mn-ea"/>
                          <a:cs typeface="+mn-cs"/>
                        </a:rPr>
                        <a:t>(1915-1962) ( à droite), alias </a:t>
                      </a:r>
                      <a:r>
                        <a:rPr lang="fr-FR" sz="1400" b="1" i="0" kern="1200" dirty="0">
                          <a:solidFill>
                            <a:schemeClr val="dk1"/>
                          </a:solidFill>
                          <a:effectLst/>
                          <a:latin typeface="+mn-lt"/>
                          <a:ea typeface="+mn-ea"/>
                          <a:cs typeface="+mn-cs"/>
                        </a:rPr>
                        <a:t>Michael Dillon</a:t>
                      </a:r>
                      <a:r>
                        <a:rPr lang="fr-FR" sz="1400" b="0" i="0" kern="1200" dirty="0">
                          <a:solidFill>
                            <a:schemeClr val="dk1"/>
                          </a:solidFill>
                          <a:effectLst/>
                          <a:latin typeface="+mn-lt"/>
                          <a:ea typeface="+mn-ea"/>
                          <a:cs typeface="+mn-cs"/>
                        </a:rPr>
                        <a:t>, a subi une mastectomie après avoir pris des pilules de testostérone pendant un certain temps. Il </a:t>
                      </a:r>
                      <a:r>
                        <a:rPr lang="fr-FR" sz="1400" b="0" i="0" kern="1200" dirty="0" err="1">
                          <a:solidFill>
                            <a:schemeClr val="dk1"/>
                          </a:solidFill>
                          <a:effectLst/>
                          <a:latin typeface="+mn-lt"/>
                          <a:ea typeface="+mn-ea"/>
                          <a:cs typeface="+mn-cs"/>
                        </a:rPr>
                        <a:t>achangé</a:t>
                      </a:r>
                      <a:r>
                        <a:rPr lang="fr-FR" sz="1400" b="0" i="0" kern="1200" dirty="0">
                          <a:solidFill>
                            <a:schemeClr val="dk1"/>
                          </a:solidFill>
                          <a:effectLst/>
                          <a:latin typeface="+mn-lt"/>
                          <a:ea typeface="+mn-ea"/>
                          <a:cs typeface="+mn-cs"/>
                        </a:rPr>
                        <a:t> son nom sur son certificat de naissance de Laura Maud Dillon deux ans plus tard (1944). Il a été le premier transsexuel FTM en Angleterre pour prendre des hormones mâles et ont une mastectomie. Il est mort en Inde en 1962 après avoir été ordonné moine bouddhiste tibétain.</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613300"/>
                  </a:ext>
                </a:extLst>
              </a:tr>
              <a:tr h="536882">
                <a:tc>
                  <a:txBody>
                    <a:bodyPr/>
                    <a:lstStyle/>
                    <a:p>
                      <a:r>
                        <a:rPr lang="fr-FR" sz="1400" dirty="0"/>
                        <a:t>1949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États Unis</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Le psychiatre</a:t>
                      </a:r>
                      <a:r>
                        <a:rPr lang="fr-FR" sz="1400" b="0" i="0" kern="1200" baseline="0" dirty="0">
                          <a:solidFill>
                            <a:schemeClr val="dk1"/>
                          </a:solidFill>
                          <a:effectLst/>
                          <a:latin typeface="+mn-lt"/>
                          <a:ea typeface="+mn-ea"/>
                          <a:cs typeface="+mn-cs"/>
                        </a:rPr>
                        <a:t> </a:t>
                      </a:r>
                      <a:r>
                        <a:rPr lang="fr-FR" sz="1400" b="1" i="0" kern="1200" dirty="0">
                          <a:solidFill>
                            <a:schemeClr val="dk1"/>
                          </a:solidFill>
                          <a:effectLst/>
                          <a:latin typeface="+mn-lt"/>
                          <a:ea typeface="+mn-ea"/>
                          <a:cs typeface="+mn-cs"/>
                        </a:rPr>
                        <a:t>David </a:t>
                      </a:r>
                      <a:r>
                        <a:rPr lang="fr-FR" sz="1400" b="1" i="0" kern="1200" dirty="0" err="1">
                          <a:solidFill>
                            <a:schemeClr val="dk1"/>
                          </a:solidFill>
                          <a:effectLst/>
                          <a:latin typeface="+mn-lt"/>
                          <a:ea typeface="+mn-ea"/>
                          <a:cs typeface="+mn-cs"/>
                        </a:rPr>
                        <a:t>Cauldwell</a:t>
                      </a:r>
                      <a:r>
                        <a:rPr lang="fr-FR" sz="1400" b="1" i="0" kern="120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a été le premier à utiliser le terme </a:t>
                      </a:r>
                      <a:r>
                        <a:rPr lang="fr-FR" sz="1400" b="1" i="1" kern="1200" dirty="0">
                          <a:solidFill>
                            <a:schemeClr val="dk1"/>
                          </a:solidFill>
                          <a:effectLst/>
                          <a:latin typeface="+mn-lt"/>
                          <a:ea typeface="+mn-ea"/>
                          <a:cs typeface="+mn-cs"/>
                        </a:rPr>
                        <a:t>transsexuel</a:t>
                      </a:r>
                      <a:r>
                        <a:rPr lang="fr-FR" sz="1400" b="0" i="0" kern="1200" dirty="0">
                          <a:solidFill>
                            <a:schemeClr val="dk1"/>
                          </a:solidFill>
                          <a:effectLst/>
                          <a:latin typeface="+mn-lt"/>
                          <a:ea typeface="+mn-ea"/>
                          <a:cs typeface="+mn-cs"/>
                        </a:rPr>
                        <a:t> pour désigner une personne qui cherche à être un membre du sexe opposé, grâce à la chirurgie.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964581"/>
                  </a:ext>
                </a:extLst>
              </a:tr>
              <a:tr h="1548100">
                <a:tc>
                  <a:txBody>
                    <a:bodyPr/>
                    <a:lstStyle/>
                    <a:p>
                      <a:r>
                        <a:rPr lang="fr-FR" sz="1400" b="0" i="0" kern="1200" dirty="0">
                          <a:solidFill>
                            <a:schemeClr val="dk1"/>
                          </a:solidFill>
                          <a:effectLst/>
                          <a:latin typeface="+mn-lt"/>
                          <a:ea typeface="+mn-ea"/>
                          <a:cs typeface="+mn-cs"/>
                        </a:rPr>
                        <a:t>Août 1950</a:t>
                      </a:r>
                    </a:p>
                    <a:p>
                      <a:endParaRPr lang="fr-FR" sz="1400" b="0" i="0" kern="1200" dirty="0">
                        <a:solidFill>
                          <a:schemeClr val="dk1"/>
                        </a:solidFill>
                        <a:effectLst/>
                        <a:latin typeface="+mn-lt"/>
                        <a:ea typeface="+mn-ea"/>
                        <a:cs typeface="+mn-cs"/>
                      </a:endParaRPr>
                    </a:p>
                    <a:p>
                      <a:endParaRPr lang="fr-FR" sz="1400" b="0" i="0" kern="1200" dirty="0">
                        <a:solidFill>
                          <a:schemeClr val="dk1"/>
                        </a:solidFill>
                        <a:effectLst/>
                        <a:latin typeface="+mn-lt"/>
                        <a:ea typeface="+mn-ea"/>
                        <a:cs typeface="+mn-cs"/>
                      </a:endParaRPr>
                    </a:p>
                    <a:p>
                      <a:r>
                        <a:rPr lang="fr-FR" sz="1400" b="0" i="0" kern="1200" dirty="0">
                          <a:solidFill>
                            <a:schemeClr val="dk1"/>
                          </a:solidFill>
                          <a:effectLst/>
                          <a:latin typeface="+mn-lt"/>
                          <a:ea typeface="+mn-ea"/>
                          <a:cs typeface="+mn-cs"/>
                        </a:rPr>
                        <a:t>24 septembre 1951</a:t>
                      </a:r>
                    </a:p>
                    <a:p>
                      <a:endParaRPr lang="fr-FR" sz="1400" b="0" i="0" kern="1200" dirty="0">
                        <a:solidFill>
                          <a:schemeClr val="dk1"/>
                        </a:solidFill>
                        <a:effectLst/>
                        <a:latin typeface="+mn-lt"/>
                        <a:ea typeface="+mn-ea"/>
                        <a:cs typeface="+mn-cs"/>
                      </a:endParaRPr>
                    </a:p>
                    <a:p>
                      <a:r>
                        <a:rPr lang="fr-FR" sz="1400" b="0" i="0" kern="1200" dirty="0">
                          <a:solidFill>
                            <a:schemeClr val="dk1"/>
                          </a:solidFill>
                          <a:effectLst/>
                          <a:latin typeface="+mn-lt"/>
                          <a:ea typeface="+mn-ea"/>
                          <a:cs typeface="+mn-cs"/>
                        </a:rPr>
                        <a:t>22 novembre 1952</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err="1">
                          <a:solidFill>
                            <a:schemeClr val="dk1"/>
                          </a:solidFill>
                          <a:effectLst/>
                          <a:latin typeface="+mn-lt"/>
                          <a:ea typeface="+mn-ea"/>
                          <a:cs typeface="+mn-cs"/>
                        </a:rPr>
                        <a:t>Statens</a:t>
                      </a:r>
                      <a:r>
                        <a:rPr lang="fr-FR" sz="1400" b="0" i="0" kern="1200" dirty="0">
                          <a:solidFill>
                            <a:schemeClr val="dk1"/>
                          </a:solidFill>
                          <a:effectLst/>
                          <a:latin typeface="+mn-lt"/>
                          <a:ea typeface="+mn-ea"/>
                          <a:cs typeface="+mn-cs"/>
                        </a:rPr>
                        <a:t> </a:t>
                      </a:r>
                      <a:r>
                        <a:rPr lang="fr-FR" sz="1400" b="0" i="0" kern="1200" dirty="0" err="1">
                          <a:solidFill>
                            <a:schemeClr val="dk1"/>
                          </a:solidFill>
                          <a:effectLst/>
                          <a:latin typeface="+mn-lt"/>
                          <a:ea typeface="+mn-ea"/>
                          <a:cs typeface="+mn-cs"/>
                        </a:rPr>
                        <a:t>Seruminstitut</a:t>
                      </a:r>
                      <a:r>
                        <a:rPr lang="fr-FR" sz="1400" b="0" i="0" kern="1200" dirty="0">
                          <a:solidFill>
                            <a:schemeClr val="dk1"/>
                          </a:solidFill>
                          <a:effectLst/>
                          <a:latin typeface="+mn-lt"/>
                          <a:ea typeface="+mn-ea"/>
                          <a:cs typeface="+mn-cs"/>
                        </a:rPr>
                        <a:t>, Copenhague, Danemark</a:t>
                      </a:r>
                    </a:p>
                    <a:p>
                      <a:endParaRPr lang="fr-FR" sz="1400" b="0" i="0" kern="1200" dirty="0">
                        <a:solidFill>
                          <a:schemeClr val="dk1"/>
                        </a:solidFill>
                        <a:effectLst/>
                        <a:latin typeface="+mn-lt"/>
                        <a:ea typeface="+mn-ea"/>
                        <a:cs typeface="+mn-cs"/>
                      </a:endParaRPr>
                    </a:p>
                    <a:p>
                      <a:r>
                        <a:rPr lang="fr-FR" sz="1400" b="0" i="0" kern="1200" dirty="0">
                          <a:solidFill>
                            <a:schemeClr val="dk1"/>
                          </a:solidFill>
                          <a:effectLst/>
                          <a:latin typeface="+mn-lt"/>
                          <a:ea typeface="+mn-ea"/>
                          <a:cs typeface="+mn-cs"/>
                        </a:rPr>
                        <a:t>Hôpital Gentofte, Copenhague, Danemark</a:t>
                      </a:r>
                    </a:p>
                    <a:p>
                      <a:r>
                        <a:rPr lang="fr-FR" sz="1400" b="0" i="0" kern="1200" dirty="0">
                          <a:solidFill>
                            <a:schemeClr val="dk1"/>
                          </a:solidFill>
                          <a:effectLst/>
                          <a:latin typeface="+mn-lt"/>
                          <a:ea typeface="+mn-ea"/>
                          <a:cs typeface="+mn-cs"/>
                        </a:rPr>
                        <a:t>Hôpital </a:t>
                      </a:r>
                      <a:r>
                        <a:rPr lang="fr-FR" sz="1400" b="0" i="0" kern="1200" dirty="0" err="1">
                          <a:solidFill>
                            <a:schemeClr val="dk1"/>
                          </a:solidFill>
                          <a:effectLst/>
                          <a:latin typeface="+mn-lt"/>
                          <a:ea typeface="+mn-ea"/>
                          <a:cs typeface="+mn-cs"/>
                        </a:rPr>
                        <a:t>Rigs</a:t>
                      </a:r>
                      <a:r>
                        <a:rPr lang="fr-FR" sz="1400" b="0" i="0" kern="1200" dirty="0">
                          <a:solidFill>
                            <a:schemeClr val="dk1"/>
                          </a:solidFill>
                          <a:effectLst/>
                          <a:latin typeface="+mn-lt"/>
                          <a:ea typeface="+mn-ea"/>
                          <a:cs typeface="+mn-cs"/>
                        </a:rPr>
                        <a:t>, Copenhague, Danemark</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MTF transsexuelle américaine </a:t>
                      </a:r>
                      <a:r>
                        <a:rPr lang="fr-FR" sz="1400" b="1" i="0" kern="1200" dirty="0">
                          <a:solidFill>
                            <a:schemeClr val="dk1"/>
                          </a:solidFill>
                          <a:effectLst/>
                          <a:latin typeface="+mn-lt"/>
                          <a:ea typeface="+mn-ea"/>
                          <a:cs typeface="+mn-cs"/>
                        </a:rPr>
                        <a:t>Christine Jorgensen </a:t>
                      </a:r>
                      <a:r>
                        <a:rPr lang="fr-FR" sz="1400" b="0" i="0" kern="1200" dirty="0">
                          <a:solidFill>
                            <a:schemeClr val="dk1"/>
                          </a:solidFill>
                          <a:effectLst/>
                          <a:latin typeface="+mn-lt"/>
                          <a:ea typeface="+mn-ea"/>
                          <a:cs typeface="+mn-cs"/>
                        </a:rPr>
                        <a:t>( à droite), connu alors comme </a:t>
                      </a:r>
                      <a:r>
                        <a:rPr lang="fr-FR" sz="1400" b="1" i="0" kern="1200" dirty="0">
                          <a:solidFill>
                            <a:schemeClr val="dk1"/>
                          </a:solidFill>
                          <a:effectLst/>
                          <a:latin typeface="+mn-lt"/>
                          <a:ea typeface="+mn-ea"/>
                          <a:cs typeface="+mn-cs"/>
                        </a:rPr>
                        <a:t>George Jorgensen </a:t>
                      </a:r>
                      <a:r>
                        <a:rPr lang="fr-FR" sz="1400" b="0" i="0" kern="1200" dirty="0">
                          <a:solidFill>
                            <a:schemeClr val="dk1"/>
                          </a:solidFill>
                          <a:effectLst/>
                          <a:latin typeface="+mn-lt"/>
                          <a:ea typeface="+mn-ea"/>
                          <a:cs typeface="+mn-cs"/>
                        </a:rPr>
                        <a:t>et encore ressemblant à un homme, a commencé à prendre l'</a:t>
                      </a:r>
                      <a:r>
                        <a:rPr lang="fr-FR" sz="1400" b="0" i="0" kern="1200" dirty="0" err="1">
                          <a:solidFill>
                            <a:schemeClr val="dk1"/>
                          </a:solidFill>
                          <a:effectLst/>
                          <a:latin typeface="+mn-lt"/>
                          <a:ea typeface="+mn-ea"/>
                          <a:cs typeface="+mn-cs"/>
                        </a:rPr>
                        <a:t>oestrogène</a:t>
                      </a:r>
                      <a:r>
                        <a:rPr lang="fr-FR" sz="1400" b="0" i="0" kern="1200" dirty="0">
                          <a:solidFill>
                            <a:schemeClr val="dk1"/>
                          </a:solidFill>
                          <a:effectLst/>
                          <a:latin typeface="+mn-lt"/>
                          <a:ea typeface="+mn-ea"/>
                          <a:cs typeface="+mn-cs"/>
                        </a:rPr>
                        <a:t> sous la supervision du Dr </a:t>
                      </a:r>
                      <a:r>
                        <a:rPr lang="fr-FR" sz="1400" b="1" i="0" kern="1200" dirty="0">
                          <a:solidFill>
                            <a:schemeClr val="dk1"/>
                          </a:solidFill>
                          <a:effectLst/>
                          <a:latin typeface="+mn-lt"/>
                          <a:ea typeface="+mn-ea"/>
                          <a:cs typeface="+mn-cs"/>
                        </a:rPr>
                        <a:t>Christian Hamburger</a:t>
                      </a:r>
                      <a:r>
                        <a:rPr lang="fr-FR" sz="1400" b="0" i="0" kern="1200" dirty="0">
                          <a:solidFill>
                            <a:schemeClr val="dk1"/>
                          </a:solidFill>
                          <a:effectLst/>
                          <a:latin typeface="+mn-lt"/>
                          <a:ea typeface="+mn-ea"/>
                          <a:cs typeface="+mn-cs"/>
                        </a:rPr>
                        <a:t>.</a:t>
                      </a:r>
                    </a:p>
                    <a:p>
                      <a:r>
                        <a:rPr lang="fr-FR" sz="1400" b="0" i="0" kern="1200" dirty="0">
                          <a:solidFill>
                            <a:schemeClr val="dk1"/>
                          </a:solidFill>
                          <a:effectLst/>
                          <a:latin typeface="+mn-lt"/>
                          <a:ea typeface="+mn-ea"/>
                          <a:cs typeface="+mn-cs"/>
                        </a:rPr>
                        <a:t>Christine Jorgensen a subi sa </a:t>
                      </a:r>
                      <a:r>
                        <a:rPr lang="fr-FR" sz="1400" b="0" i="0" kern="1200" dirty="0" err="1">
                          <a:solidFill>
                            <a:schemeClr val="dk1"/>
                          </a:solidFill>
                          <a:effectLst/>
                          <a:latin typeface="+mn-lt"/>
                          <a:ea typeface="+mn-ea"/>
                          <a:cs typeface="+mn-cs"/>
                        </a:rPr>
                        <a:t>orchidectomie</a:t>
                      </a:r>
                      <a:r>
                        <a:rPr lang="fr-FR" sz="1400" b="0" i="0" kern="1200" dirty="0">
                          <a:solidFill>
                            <a:schemeClr val="dk1"/>
                          </a:solidFill>
                          <a:effectLst/>
                          <a:latin typeface="+mn-lt"/>
                          <a:ea typeface="+mn-ea"/>
                          <a:cs typeface="+mn-cs"/>
                        </a:rPr>
                        <a:t>.</a:t>
                      </a:r>
                    </a:p>
                    <a:p>
                      <a:endParaRPr lang="fr-FR" sz="1400" b="0" i="0" kern="1200" dirty="0">
                        <a:solidFill>
                          <a:schemeClr val="dk1"/>
                        </a:solidFill>
                        <a:effectLst/>
                        <a:latin typeface="+mn-lt"/>
                        <a:ea typeface="+mn-ea"/>
                        <a:cs typeface="+mn-cs"/>
                      </a:endParaRPr>
                    </a:p>
                    <a:p>
                      <a:r>
                        <a:rPr lang="fr-FR" sz="1400" b="0" i="0" kern="1200" dirty="0">
                          <a:solidFill>
                            <a:schemeClr val="dk1"/>
                          </a:solidFill>
                          <a:effectLst/>
                          <a:latin typeface="+mn-lt"/>
                          <a:ea typeface="+mn-ea"/>
                          <a:cs typeface="+mn-cs"/>
                        </a:rPr>
                        <a:t>Christine Jorgensen a subi sa </a:t>
                      </a:r>
                      <a:r>
                        <a:rPr lang="fr-FR" sz="1400" b="0" i="0" kern="1200" dirty="0" err="1">
                          <a:solidFill>
                            <a:schemeClr val="dk1"/>
                          </a:solidFill>
                          <a:effectLst/>
                          <a:latin typeface="+mn-lt"/>
                          <a:ea typeface="+mn-ea"/>
                          <a:cs typeface="+mn-cs"/>
                        </a:rPr>
                        <a:t>penectomie</a:t>
                      </a:r>
                      <a:r>
                        <a:rPr lang="fr-FR" sz="1400" b="0" i="0" kern="1200" dirty="0">
                          <a:solidFill>
                            <a:schemeClr val="dk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0480241"/>
                  </a:ext>
                </a:extLst>
              </a:tr>
              <a:tr h="369320">
                <a:tc>
                  <a:txBody>
                    <a:bodyPr/>
                    <a:lstStyle/>
                    <a:p>
                      <a:r>
                        <a:rPr lang="fr-FR" sz="1400" b="0" i="0" kern="1200" dirty="0">
                          <a:solidFill>
                            <a:schemeClr val="dk1"/>
                          </a:solidFill>
                          <a:effectLst/>
                          <a:latin typeface="+mn-lt"/>
                          <a:ea typeface="+mn-ea"/>
                          <a:cs typeface="+mn-cs"/>
                        </a:rPr>
                        <a:t>18 décembre 1953</a:t>
                      </a:r>
                    </a:p>
                    <a:p>
                      <a:endParaRPr lang="fr-FR" sz="1400" b="0" i="0" kern="1200" dirty="0">
                        <a:solidFill>
                          <a:schemeClr val="dk1"/>
                        </a:solidFill>
                        <a:effectLst/>
                        <a:latin typeface="+mn-lt"/>
                        <a:ea typeface="+mn-ea"/>
                        <a:cs typeface="+mn-cs"/>
                      </a:endParaRPr>
                    </a:p>
                    <a:p>
                      <a:endParaRPr lang="fr-FR" sz="1400" b="0" i="0" kern="1200" dirty="0">
                        <a:solidFill>
                          <a:schemeClr val="dk1"/>
                        </a:solidFill>
                        <a:effectLst/>
                        <a:latin typeface="+mn-lt"/>
                        <a:ea typeface="+mn-ea"/>
                        <a:cs typeface="+mn-cs"/>
                      </a:endParaRPr>
                    </a:p>
                    <a:p>
                      <a:r>
                        <a:rPr lang="fr-FR" sz="1400" b="0" i="0" kern="1200" dirty="0">
                          <a:solidFill>
                            <a:schemeClr val="dk1"/>
                          </a:solidFill>
                          <a:effectLst/>
                          <a:latin typeface="+mn-lt"/>
                          <a:ea typeface="+mn-ea"/>
                          <a:cs typeface="+mn-cs"/>
                        </a:rPr>
                        <a:t>1966</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kern="1200" dirty="0">
                          <a:solidFill>
                            <a:schemeClr val="dk1"/>
                          </a:solidFill>
                          <a:effectLst/>
                          <a:latin typeface="+mn-lt"/>
                          <a:ea typeface="+mn-ea"/>
                          <a:cs typeface="+mn-cs"/>
                        </a:rPr>
                        <a:t>New York Academy of Medicine</a:t>
                      </a:r>
                    </a:p>
                    <a:p>
                      <a:endParaRPr lang="en-US" sz="1400" b="0" i="0" kern="1200" dirty="0">
                        <a:solidFill>
                          <a:schemeClr val="dk1"/>
                        </a:solidFill>
                        <a:effectLst/>
                        <a:latin typeface="+mn-lt"/>
                        <a:ea typeface="+mn-ea"/>
                        <a:cs typeface="+mn-cs"/>
                      </a:endParaRPr>
                    </a:p>
                    <a:p>
                      <a:r>
                        <a:rPr lang="en-US" sz="1400" b="0" i="0" kern="1200" dirty="0">
                          <a:solidFill>
                            <a:schemeClr val="dk1"/>
                          </a:solidFill>
                          <a:effectLst/>
                          <a:latin typeface="+mn-lt"/>
                          <a:ea typeface="+mn-ea"/>
                          <a:cs typeface="+mn-cs"/>
                        </a:rPr>
                        <a:t>New-York</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Dr </a:t>
                      </a:r>
                      <a:r>
                        <a:rPr lang="fr-FR" sz="1400" b="1" i="0" kern="1200" dirty="0">
                          <a:solidFill>
                            <a:schemeClr val="dk1"/>
                          </a:solidFill>
                          <a:effectLst/>
                          <a:latin typeface="+mn-lt"/>
                          <a:ea typeface="+mn-ea"/>
                          <a:cs typeface="+mn-cs"/>
                        </a:rPr>
                        <a:t>Harry Benjamin </a:t>
                      </a:r>
                      <a:r>
                        <a:rPr lang="fr-FR" sz="1400" b="0" i="0" kern="1200" dirty="0">
                          <a:solidFill>
                            <a:schemeClr val="dk1"/>
                          </a:solidFill>
                          <a:effectLst/>
                          <a:latin typeface="+mn-lt"/>
                          <a:ea typeface="+mn-ea"/>
                          <a:cs typeface="+mn-cs"/>
                        </a:rPr>
                        <a:t>a utilisé le terme </a:t>
                      </a:r>
                      <a:r>
                        <a:rPr lang="fr-FR" sz="1400" b="1" i="1" kern="1200" dirty="0">
                          <a:solidFill>
                            <a:schemeClr val="dk1"/>
                          </a:solidFill>
                          <a:effectLst/>
                          <a:latin typeface="+mn-lt"/>
                          <a:ea typeface="+mn-ea"/>
                          <a:cs typeface="+mn-cs"/>
                        </a:rPr>
                        <a:t>transsexualisme</a:t>
                      </a:r>
                      <a:r>
                        <a:rPr lang="fr-FR" sz="1400" b="0" i="0" kern="1200" dirty="0">
                          <a:solidFill>
                            <a:schemeClr val="dk1"/>
                          </a:solidFill>
                          <a:effectLst/>
                          <a:latin typeface="+mn-lt"/>
                          <a:ea typeface="+mn-ea"/>
                          <a:cs typeface="+mn-cs"/>
                        </a:rPr>
                        <a:t> dans un contexte médical. Cela a eu lieu lors d'une conférence qu'il a donné à l'Académie. Il a été le terme avait été utilisé de cette façon, sinon la première utilisation du terme dans un contexte.</a:t>
                      </a:r>
                    </a:p>
                    <a:p>
                      <a:r>
                        <a:rPr lang="fr-FR" sz="1400" b="0" i="0" kern="1200" dirty="0">
                          <a:solidFill>
                            <a:schemeClr val="dk1"/>
                          </a:solidFill>
                          <a:effectLst/>
                          <a:latin typeface="+mn-lt"/>
                          <a:ea typeface="+mn-ea"/>
                          <a:cs typeface="+mn-cs"/>
                        </a:rPr>
                        <a:t>Dr Harry Benjamin  a publié son livre </a:t>
                      </a:r>
                      <a:r>
                        <a:rPr lang="fr-FR" sz="1400" b="1" i="1" kern="1200" dirty="0">
                          <a:solidFill>
                            <a:schemeClr val="dk1"/>
                          </a:solidFill>
                          <a:effectLst/>
                          <a:latin typeface="+mn-lt"/>
                          <a:ea typeface="+mn-ea"/>
                          <a:cs typeface="+mn-cs"/>
                        </a:rPr>
                        <a:t>The </a:t>
                      </a:r>
                      <a:r>
                        <a:rPr lang="fr-FR" sz="1400" b="1" i="1" kern="1200" dirty="0" err="1">
                          <a:solidFill>
                            <a:schemeClr val="dk1"/>
                          </a:solidFill>
                          <a:effectLst/>
                          <a:latin typeface="+mn-lt"/>
                          <a:ea typeface="+mn-ea"/>
                          <a:cs typeface="+mn-cs"/>
                        </a:rPr>
                        <a:t>Transsexual</a:t>
                      </a:r>
                      <a:r>
                        <a:rPr lang="fr-FR" sz="1400" b="1" i="1" kern="1200" dirty="0">
                          <a:solidFill>
                            <a:schemeClr val="dk1"/>
                          </a:solidFill>
                          <a:effectLst/>
                          <a:latin typeface="+mn-lt"/>
                          <a:ea typeface="+mn-ea"/>
                          <a:cs typeface="+mn-cs"/>
                        </a:rPr>
                        <a:t> </a:t>
                      </a:r>
                      <a:r>
                        <a:rPr lang="fr-FR" sz="1400" b="1" i="1" kern="1200" dirty="0" err="1">
                          <a:solidFill>
                            <a:schemeClr val="dk1"/>
                          </a:solidFill>
                          <a:effectLst/>
                          <a:latin typeface="+mn-lt"/>
                          <a:ea typeface="+mn-ea"/>
                          <a:cs typeface="+mn-cs"/>
                        </a:rPr>
                        <a:t>Phenomenon</a:t>
                      </a:r>
                      <a:r>
                        <a:rPr lang="fr-FR" sz="1400" b="0" i="0" kern="1200" dirty="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088846"/>
                  </a:ext>
                </a:extLst>
              </a:tr>
            </a:tbl>
          </a:graphicData>
        </a:graphic>
      </p:graphicFrame>
    </p:spTree>
    <p:extLst>
      <p:ext uri="{BB962C8B-B14F-4D97-AF65-F5344CB8AC3E}">
        <p14:creationId xmlns:p14="http://schemas.microsoft.com/office/powerpoint/2010/main" val="2610515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77194" y="150330"/>
            <a:ext cx="660699" cy="365125"/>
          </a:xfrm>
        </p:spPr>
        <p:txBody>
          <a:bodyPr/>
          <a:lstStyle/>
          <a:p>
            <a:fld id="{A3855CD8-F650-4656-8804-7E552F308368}" type="slidenum">
              <a:rPr lang="en-US" smtClean="0"/>
              <a:t>43</a:t>
            </a:fld>
            <a:endParaRPr lang="en-US"/>
          </a:p>
        </p:txBody>
      </p:sp>
      <p:sp>
        <p:nvSpPr>
          <p:cNvPr id="3" name="ZoneTexte 2"/>
          <p:cNvSpPr txBox="1"/>
          <p:nvPr/>
        </p:nvSpPr>
        <p:spPr>
          <a:xfrm>
            <a:off x="4341443" y="146123"/>
            <a:ext cx="3108961"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ZoneTexte 3"/>
          <p:cNvSpPr txBox="1"/>
          <p:nvPr/>
        </p:nvSpPr>
        <p:spPr>
          <a:xfrm>
            <a:off x="159215" y="290225"/>
            <a:ext cx="5873676" cy="369332"/>
          </a:xfrm>
          <a:prstGeom prst="rect">
            <a:avLst/>
          </a:prstGeom>
          <a:noFill/>
        </p:spPr>
        <p:txBody>
          <a:bodyPr wrap="square" rtlCol="0">
            <a:spAutoFit/>
          </a:bodyPr>
          <a:lstStyle/>
          <a:p>
            <a:r>
              <a:rPr lang="fr-FR" b="1" dirty="0">
                <a:solidFill>
                  <a:srgbClr val="7030A0"/>
                </a:solidFill>
              </a:rPr>
              <a:t>Histoire des </a:t>
            </a:r>
            <a:r>
              <a:rPr lang="fr-FR" b="1" dirty="0" err="1">
                <a:solidFill>
                  <a:srgbClr val="7030A0"/>
                </a:solidFill>
              </a:rPr>
              <a:t>transidentités</a:t>
            </a:r>
            <a:endParaRPr lang="fr-FR" b="1" dirty="0">
              <a:solidFill>
                <a:srgbClr val="7030A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120661882"/>
              </p:ext>
            </p:extLst>
          </p:nvPr>
        </p:nvGraphicFramePr>
        <p:xfrm>
          <a:off x="112629" y="733525"/>
          <a:ext cx="11919473" cy="3325880"/>
        </p:xfrm>
        <a:graphic>
          <a:graphicData uri="http://schemas.openxmlformats.org/drawingml/2006/table">
            <a:tbl>
              <a:tblPr firstRow="1" bandRow="1">
                <a:tableStyleId>{5C22544A-7EE6-4342-B048-85BDC9FD1C3A}</a:tableStyleId>
              </a:tblPr>
              <a:tblGrid>
                <a:gridCol w="1059645">
                  <a:extLst>
                    <a:ext uri="{9D8B030D-6E8A-4147-A177-3AD203B41FA5}">
                      <a16:colId xmlns:a16="http://schemas.microsoft.com/office/drawing/2014/main" val="832281058"/>
                    </a:ext>
                  </a:extLst>
                </a:gridCol>
                <a:gridCol w="2480671">
                  <a:extLst>
                    <a:ext uri="{9D8B030D-6E8A-4147-A177-3AD203B41FA5}">
                      <a16:colId xmlns:a16="http://schemas.microsoft.com/office/drawing/2014/main" val="3745871183"/>
                    </a:ext>
                  </a:extLst>
                </a:gridCol>
                <a:gridCol w="8379157">
                  <a:extLst>
                    <a:ext uri="{9D8B030D-6E8A-4147-A177-3AD203B41FA5}">
                      <a16:colId xmlns:a16="http://schemas.microsoft.com/office/drawing/2014/main" val="4190573083"/>
                    </a:ext>
                  </a:extLst>
                </a:gridCol>
              </a:tblGrid>
              <a:tr h="369320">
                <a:tc>
                  <a:txBody>
                    <a:bodyPr/>
                    <a:lstStyle/>
                    <a:p>
                      <a:r>
                        <a:rPr lang="fr-FR" sz="1400" dirty="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Zone</a:t>
                      </a:r>
                      <a:r>
                        <a:rPr lang="fr-FR" sz="1400" baseline="0" dirty="0"/>
                        <a:t> géographique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Personnalité</a:t>
                      </a:r>
                      <a:r>
                        <a:rPr lang="fr-FR" sz="1400" baseline="0" dirty="0"/>
                        <a:t> ou évènement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495508"/>
                  </a:ext>
                </a:extLst>
              </a:tr>
              <a:tr h="1160546">
                <a:tc>
                  <a:txBody>
                    <a:bodyPr/>
                    <a:lstStyle/>
                    <a:p>
                      <a:r>
                        <a:rPr lang="fr-FR" sz="1400" b="0" i="0" kern="1200" dirty="0">
                          <a:solidFill>
                            <a:schemeClr val="dk1"/>
                          </a:solidFill>
                          <a:effectLst/>
                          <a:latin typeface="+mn-lt"/>
                          <a:ea typeface="+mn-ea"/>
                          <a:cs typeface="+mn-cs"/>
                        </a:rPr>
                        <a:t>1955</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kern="1200" dirty="0">
                          <a:solidFill>
                            <a:schemeClr val="dk1"/>
                          </a:solidFill>
                          <a:effectLst/>
                          <a:latin typeface="+mn-lt"/>
                          <a:ea typeface="+mn-ea"/>
                          <a:cs typeface="+mn-cs"/>
                        </a:rPr>
                        <a:t>Johns Hopkins University, Baltimore, Maryland</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1" i="0" kern="1200" dirty="0">
                          <a:solidFill>
                            <a:schemeClr val="dk1"/>
                          </a:solidFill>
                          <a:effectLst/>
                          <a:latin typeface="+mn-lt"/>
                          <a:ea typeface="+mn-ea"/>
                          <a:cs typeface="+mn-cs"/>
                        </a:rPr>
                        <a:t>John Money</a:t>
                      </a:r>
                      <a:r>
                        <a:rPr lang="fr-FR" sz="1400" b="0" i="0" kern="1200" dirty="0">
                          <a:solidFill>
                            <a:schemeClr val="dk1"/>
                          </a:solidFill>
                          <a:effectLst/>
                          <a:latin typeface="+mn-lt"/>
                          <a:ea typeface="+mn-ea"/>
                          <a:cs typeface="+mn-cs"/>
                        </a:rPr>
                        <a:t>,</a:t>
                      </a:r>
                      <a:r>
                        <a:rPr lang="fr-FR" sz="1400" b="0" i="0" kern="1200" baseline="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un psychologue de l'Université Johns Hopkins, a utilisé le terme </a:t>
                      </a:r>
                      <a:r>
                        <a:rPr lang="fr-FR" sz="1400" b="0" i="1" kern="1200" dirty="0">
                          <a:solidFill>
                            <a:schemeClr val="dk1"/>
                          </a:solidFill>
                          <a:effectLst/>
                          <a:latin typeface="+mn-lt"/>
                          <a:ea typeface="+mn-ea"/>
                          <a:cs typeface="+mn-cs"/>
                        </a:rPr>
                        <a:t>rôle de genre</a:t>
                      </a:r>
                      <a:r>
                        <a:rPr lang="fr-FR" sz="1400" b="0" i="0" kern="1200" dirty="0">
                          <a:solidFill>
                            <a:schemeClr val="dk1"/>
                          </a:solidFill>
                          <a:effectLst/>
                          <a:latin typeface="+mn-lt"/>
                          <a:ea typeface="+mn-ea"/>
                          <a:cs typeface="+mn-cs"/>
                        </a:rPr>
                        <a:t> pour faire référence à « toutes les choses qu'une personne dit ou fait à lui-même ou elle-même révélant qu’il a le statut de garçon ou d’homme, de jeune fille ou de femme". Il a utilisé le mot seul mot le </a:t>
                      </a:r>
                      <a:r>
                        <a:rPr lang="fr-FR" sz="1400" b="0" i="1" kern="1200" dirty="0">
                          <a:solidFill>
                            <a:schemeClr val="dk1"/>
                          </a:solidFill>
                          <a:effectLst/>
                          <a:latin typeface="+mn-lt"/>
                          <a:ea typeface="+mn-ea"/>
                          <a:cs typeface="+mn-cs"/>
                        </a:rPr>
                        <a:t>genre</a:t>
                      </a:r>
                      <a:r>
                        <a:rPr lang="fr-FR" sz="1400" b="0" i="0" kern="1200" dirty="0">
                          <a:solidFill>
                            <a:schemeClr val="dk1"/>
                          </a:solidFill>
                          <a:effectLst/>
                          <a:latin typeface="+mn-lt"/>
                          <a:ea typeface="+mn-ea"/>
                          <a:cs typeface="+mn-cs"/>
                        </a:rPr>
                        <a:t> pour se référer à des "perspectives, au comportement et à l' orientation." John Money avec </a:t>
                      </a:r>
                      <a:r>
                        <a:rPr lang="fr-FR" sz="1400" b="1" i="0" kern="1200" dirty="0">
                          <a:solidFill>
                            <a:schemeClr val="dk1"/>
                          </a:solidFill>
                          <a:effectLst/>
                          <a:latin typeface="+mn-lt"/>
                          <a:ea typeface="+mn-ea"/>
                          <a:cs typeface="+mn-cs"/>
                        </a:rPr>
                        <a:t>Joan G. </a:t>
                      </a:r>
                      <a:r>
                        <a:rPr lang="fr-FR" sz="1400" b="1" i="0" kern="1200" dirty="0" err="1">
                          <a:solidFill>
                            <a:schemeClr val="dk1"/>
                          </a:solidFill>
                          <a:effectLst/>
                          <a:latin typeface="+mn-lt"/>
                          <a:ea typeface="+mn-ea"/>
                          <a:cs typeface="+mn-cs"/>
                        </a:rPr>
                        <a:t>Hampson</a:t>
                      </a:r>
                      <a:r>
                        <a:rPr lang="fr-FR" sz="1400" b="1" i="0" kern="120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et </a:t>
                      </a:r>
                      <a:r>
                        <a:rPr lang="fr-FR" sz="1400" b="1" i="0" kern="1200" dirty="0">
                          <a:solidFill>
                            <a:schemeClr val="dk1"/>
                          </a:solidFill>
                          <a:effectLst/>
                          <a:latin typeface="+mn-lt"/>
                          <a:ea typeface="+mn-ea"/>
                          <a:cs typeface="+mn-cs"/>
                        </a:rPr>
                        <a:t>John L. </a:t>
                      </a:r>
                      <a:r>
                        <a:rPr lang="fr-FR" sz="1400" b="1" i="0" kern="1200" dirty="0" err="1">
                          <a:solidFill>
                            <a:schemeClr val="dk1"/>
                          </a:solidFill>
                          <a:effectLst/>
                          <a:latin typeface="+mn-lt"/>
                          <a:ea typeface="+mn-ea"/>
                          <a:cs typeface="+mn-cs"/>
                        </a:rPr>
                        <a:t>Hampson</a:t>
                      </a:r>
                      <a:r>
                        <a:rPr lang="fr-FR" sz="1400" b="1" i="0" kern="120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seront,</a:t>
                      </a:r>
                      <a:r>
                        <a:rPr lang="fr-FR" sz="1400" b="0" i="0" kern="1200" baseline="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plus tard, coauteurs d’articles qui ont utilisé le terme « </a:t>
                      </a:r>
                      <a:r>
                        <a:rPr lang="fr-FR" sz="1400" b="1" i="0" kern="1200" dirty="0">
                          <a:solidFill>
                            <a:schemeClr val="dk1"/>
                          </a:solidFill>
                          <a:effectLst/>
                          <a:latin typeface="+mn-lt"/>
                          <a:ea typeface="+mn-ea"/>
                          <a:cs typeface="+mn-cs"/>
                        </a:rPr>
                        <a:t>rôle et orientation de genre</a:t>
                      </a:r>
                      <a:r>
                        <a:rPr lang="fr-FR" sz="1400" b="0" i="0" kern="1200" dirty="0">
                          <a:solidFill>
                            <a:schemeClr val="dk1"/>
                          </a:solidFill>
                          <a:effectLst/>
                          <a:latin typeface="+mn-lt"/>
                          <a:ea typeface="+mn-ea"/>
                          <a:cs typeface="+mn-cs"/>
                        </a:rPr>
                        <a:t> ». Ainsi, à cette époque, Money</a:t>
                      </a:r>
                      <a:r>
                        <a:rPr lang="fr-FR" sz="1400" b="0" i="0" kern="1200" baseline="0" dirty="0">
                          <a:solidFill>
                            <a:schemeClr val="dk1"/>
                          </a:solidFill>
                          <a:effectLst/>
                          <a:latin typeface="+mn-lt"/>
                          <a:ea typeface="+mn-ea"/>
                          <a:cs typeface="+mn-cs"/>
                        </a:rPr>
                        <a:t> a</a:t>
                      </a:r>
                      <a:r>
                        <a:rPr lang="fr-FR" sz="1400" b="0" i="0" kern="1200" dirty="0">
                          <a:solidFill>
                            <a:schemeClr val="dk1"/>
                          </a:solidFill>
                          <a:effectLst/>
                          <a:latin typeface="+mn-lt"/>
                          <a:ea typeface="+mn-ea"/>
                          <a:cs typeface="+mn-cs"/>
                        </a:rPr>
                        <a:t> considéré le genre comme une construction psychosociale.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078739"/>
                  </a:ext>
                </a:extLst>
              </a:tr>
              <a:tr h="1160546">
                <a:tc>
                  <a:txBody>
                    <a:bodyPr/>
                    <a:lstStyle/>
                    <a:p>
                      <a:r>
                        <a:rPr lang="fr-FR" sz="1400" b="0" i="0" kern="1200" dirty="0">
                          <a:solidFill>
                            <a:schemeClr val="dk1"/>
                          </a:solidFill>
                          <a:effectLst/>
                          <a:latin typeface="+mn-lt"/>
                          <a:ea typeface="+mn-ea"/>
                          <a:cs typeface="+mn-cs"/>
                        </a:rPr>
                        <a:t>1964</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Université de Californie à Los Angeles (UCLA)</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i="0" kern="1200" dirty="0">
                          <a:solidFill>
                            <a:schemeClr val="dk1"/>
                          </a:solidFill>
                          <a:effectLst/>
                          <a:latin typeface="+mn-lt"/>
                          <a:ea typeface="+mn-ea"/>
                          <a:cs typeface="+mn-cs"/>
                        </a:rPr>
                        <a:t>Le psychiatre / psychanalyste de l’UCLA, </a:t>
                      </a:r>
                      <a:r>
                        <a:rPr lang="fr-FR" sz="1400" b="1" i="0" kern="1200" dirty="0">
                          <a:solidFill>
                            <a:schemeClr val="dk1"/>
                          </a:solidFill>
                          <a:effectLst/>
                          <a:latin typeface="+mn-lt"/>
                          <a:ea typeface="+mn-ea"/>
                          <a:cs typeface="+mn-cs"/>
                        </a:rPr>
                        <a:t>Robert J. </a:t>
                      </a:r>
                      <a:r>
                        <a:rPr lang="fr-FR" sz="1400" b="1" i="0" kern="1200" dirty="0" err="1">
                          <a:solidFill>
                            <a:schemeClr val="dk1"/>
                          </a:solidFill>
                          <a:effectLst/>
                          <a:latin typeface="+mn-lt"/>
                          <a:ea typeface="+mn-ea"/>
                          <a:cs typeface="+mn-cs"/>
                        </a:rPr>
                        <a:t>Stoller</a:t>
                      </a:r>
                      <a:r>
                        <a:rPr lang="fr-FR" sz="1400" b="0" i="0" kern="1200" dirty="0">
                          <a:solidFill>
                            <a:schemeClr val="dk1"/>
                          </a:solidFill>
                          <a:effectLst/>
                          <a:latin typeface="+mn-lt"/>
                          <a:ea typeface="+mn-ea"/>
                          <a:cs typeface="+mn-cs"/>
                        </a:rPr>
                        <a:t>, avec son collègue </a:t>
                      </a:r>
                      <a:r>
                        <a:rPr lang="fr-FR" sz="1400" b="1" i="0" kern="1200" dirty="0">
                          <a:solidFill>
                            <a:schemeClr val="dk1"/>
                          </a:solidFill>
                          <a:effectLst/>
                          <a:latin typeface="+mn-lt"/>
                          <a:ea typeface="+mn-ea"/>
                          <a:cs typeface="+mn-cs"/>
                        </a:rPr>
                        <a:t>Ralph </a:t>
                      </a:r>
                      <a:r>
                        <a:rPr lang="fr-FR" sz="1400" b="1" i="0" kern="1200" dirty="0" err="1">
                          <a:solidFill>
                            <a:schemeClr val="dk1"/>
                          </a:solidFill>
                          <a:effectLst/>
                          <a:latin typeface="+mn-lt"/>
                          <a:ea typeface="+mn-ea"/>
                          <a:cs typeface="+mn-cs"/>
                        </a:rPr>
                        <a:t>Greenson</a:t>
                      </a:r>
                      <a:r>
                        <a:rPr lang="fr-FR" sz="1400" b="0" i="0" kern="1200" dirty="0">
                          <a:solidFill>
                            <a:schemeClr val="dk1"/>
                          </a:solidFill>
                          <a:effectLst/>
                          <a:latin typeface="+mn-lt"/>
                          <a:ea typeface="+mn-ea"/>
                          <a:cs typeface="+mn-cs"/>
                        </a:rPr>
                        <a:t>, a inventé le terme « identité de genre », pour signifier  ce qui auparavant avait été appelé « sexe psychologique ». Il distinguait des « identité sexuelle », limitant celle-ci à des identités hommes / femmes, quand elle est prise par une personne seulement dans le contexte du</a:t>
                      </a:r>
                      <a:r>
                        <a:rPr lang="fr-FR" sz="1400" b="0" i="0" kern="1200" baseline="0" dirty="0">
                          <a:solidFill>
                            <a:schemeClr val="dk1"/>
                          </a:solidFill>
                          <a:effectLst/>
                          <a:latin typeface="+mn-lt"/>
                          <a:ea typeface="+mn-ea"/>
                          <a:cs typeface="+mn-cs"/>
                        </a:rPr>
                        <a:t> fantasme</a:t>
                      </a:r>
                      <a:r>
                        <a:rPr lang="fr-FR" sz="1400" b="0" i="0" kern="1200" dirty="0">
                          <a:solidFill>
                            <a:schemeClr val="dk1"/>
                          </a:solidFill>
                          <a:effectLst/>
                          <a:latin typeface="+mn-lt"/>
                          <a:ea typeface="+mn-ea"/>
                          <a:cs typeface="+mn-cs"/>
                        </a:rPr>
                        <a:t> sexuel, du rôle sexuel, du jeu sexuel, etc. La distinction qu'il fait entre les termes « </a:t>
                      </a:r>
                      <a:r>
                        <a:rPr lang="fr-FR" sz="1400" b="1" i="0" kern="1200" dirty="0">
                          <a:solidFill>
                            <a:schemeClr val="dk1"/>
                          </a:solidFill>
                          <a:effectLst/>
                          <a:latin typeface="+mn-lt"/>
                          <a:ea typeface="+mn-ea"/>
                          <a:cs typeface="+mn-cs"/>
                        </a:rPr>
                        <a:t>identité de genre </a:t>
                      </a:r>
                      <a:r>
                        <a:rPr lang="fr-FR" sz="1400" b="0" i="0" kern="1200" dirty="0">
                          <a:solidFill>
                            <a:schemeClr val="dk1"/>
                          </a:solidFill>
                          <a:effectLst/>
                          <a:latin typeface="+mn-lt"/>
                          <a:ea typeface="+mn-ea"/>
                          <a:cs typeface="+mn-cs"/>
                        </a:rPr>
                        <a:t>» et « </a:t>
                      </a:r>
                      <a:r>
                        <a:rPr lang="fr-FR" sz="1400" b="1" i="0" kern="1200" dirty="0">
                          <a:solidFill>
                            <a:schemeClr val="dk1"/>
                          </a:solidFill>
                          <a:effectLst/>
                          <a:latin typeface="+mn-lt"/>
                          <a:ea typeface="+mn-ea"/>
                          <a:cs typeface="+mn-cs"/>
                        </a:rPr>
                        <a:t>rôle de genre</a:t>
                      </a:r>
                      <a:r>
                        <a:rPr lang="fr-FR" sz="1400" b="0" i="0" kern="1200" baseline="0" dirty="0">
                          <a:solidFill>
                            <a:schemeClr val="dk1"/>
                          </a:solidFill>
                          <a:effectLst/>
                          <a:latin typeface="+mn-lt"/>
                          <a:ea typeface="+mn-ea"/>
                          <a:cs typeface="+mn-cs"/>
                        </a:rPr>
                        <a:t> » </a:t>
                      </a:r>
                      <a:r>
                        <a:rPr lang="fr-FR" sz="1400" b="0" i="0" kern="1200" dirty="0">
                          <a:solidFill>
                            <a:schemeClr val="dk1"/>
                          </a:solidFill>
                          <a:effectLst/>
                          <a:latin typeface="+mn-lt"/>
                          <a:ea typeface="+mn-ea"/>
                          <a:cs typeface="+mn-cs"/>
                        </a:rPr>
                        <a:t> rend plus clair la différence entre le sentiment subjectif, à l’intérieur de soi-même, d'être un homme ou une femme et la présentation extérieure de son</a:t>
                      </a:r>
                      <a:r>
                        <a:rPr lang="fr-FR" sz="1400" b="0" i="0" kern="1200" baseline="0" dirty="0">
                          <a:solidFill>
                            <a:schemeClr val="dk1"/>
                          </a:solidFill>
                          <a:effectLst/>
                          <a:latin typeface="+mn-lt"/>
                          <a:ea typeface="+mn-ea"/>
                          <a:cs typeface="+mn-cs"/>
                        </a:rPr>
                        <a:t> </a:t>
                      </a:r>
                      <a:r>
                        <a:rPr lang="fr-FR" sz="1400" b="0" i="0" kern="1200" dirty="0">
                          <a:solidFill>
                            <a:schemeClr val="dk1"/>
                          </a:solidFill>
                          <a:effectLst/>
                          <a:latin typeface="+mn-lt"/>
                          <a:ea typeface="+mn-ea"/>
                          <a:cs typeface="+mn-cs"/>
                        </a:rPr>
                        <a:t>être masculin ou féminin.</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613300"/>
                  </a:ext>
                </a:extLst>
              </a:tr>
            </a:tbl>
          </a:graphicData>
        </a:graphic>
      </p:graphicFrame>
      <p:sp>
        <p:nvSpPr>
          <p:cNvPr id="5" name="ZoneTexte 4"/>
          <p:cNvSpPr txBox="1"/>
          <p:nvPr/>
        </p:nvSpPr>
        <p:spPr>
          <a:xfrm>
            <a:off x="159215" y="4133373"/>
            <a:ext cx="8589659" cy="276999"/>
          </a:xfrm>
          <a:prstGeom prst="rect">
            <a:avLst/>
          </a:prstGeom>
          <a:noFill/>
        </p:spPr>
        <p:txBody>
          <a:bodyPr wrap="none" rtlCol="0">
            <a:spAutoFit/>
          </a:bodyPr>
          <a:lstStyle/>
          <a:p>
            <a:r>
              <a:rPr lang="fr-FR" sz="1200" dirty="0">
                <a:solidFill>
                  <a:srgbClr val="7030A0"/>
                </a:solidFill>
              </a:rPr>
              <a:t>Source : Chronologie de l’Histoire Transgenre, 2500 avant JC à 2009 après JC, </a:t>
            </a:r>
            <a:r>
              <a:rPr lang="fr-FR" sz="1200" dirty="0">
                <a:solidFill>
                  <a:srgbClr val="7030A0"/>
                </a:solidFill>
                <a:hlinkClick r:id="rId2"/>
              </a:rPr>
              <a:t>http://spooksrus.tripod.com/circle/tranhist-timeline.html</a:t>
            </a:r>
            <a:r>
              <a:rPr lang="fr-FR" sz="1200" dirty="0">
                <a:solidFill>
                  <a:srgbClr val="7030A0"/>
                </a:solidFill>
              </a:rPr>
              <a:t>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897" y="4485047"/>
            <a:ext cx="1047750" cy="16764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534" y="4412722"/>
            <a:ext cx="1905000" cy="2381250"/>
          </a:xfrm>
          <a:prstGeom prst="rect">
            <a:avLst/>
          </a:prstGeom>
        </p:spPr>
      </p:pic>
      <p:sp>
        <p:nvSpPr>
          <p:cNvPr id="9" name="ZoneTexte 8"/>
          <p:cNvSpPr txBox="1"/>
          <p:nvPr/>
        </p:nvSpPr>
        <p:spPr>
          <a:xfrm>
            <a:off x="8659009" y="6299946"/>
            <a:ext cx="1441525" cy="461665"/>
          </a:xfrm>
          <a:prstGeom prst="rect">
            <a:avLst/>
          </a:prstGeom>
          <a:noFill/>
        </p:spPr>
        <p:txBody>
          <a:bodyPr wrap="square" rtlCol="0">
            <a:spAutoFit/>
          </a:bodyPr>
          <a:lstStyle/>
          <a:p>
            <a:pPr algn="r"/>
            <a:r>
              <a:rPr lang="fr-FR" sz="1200" dirty="0">
                <a:solidFill>
                  <a:srgbClr val="7030A0"/>
                </a:solidFill>
              </a:rPr>
              <a:t>Docteur Harry Benjamin </a:t>
            </a:r>
            <a:r>
              <a:rPr lang="fr-FR" sz="1200" dirty="0">
                <a:solidFill>
                  <a:srgbClr val="7030A0"/>
                </a:solidFill>
                <a:sym typeface="Wingdings" panose="05000000000000000000" pitchFamily="2" charset="2"/>
              </a:rPr>
              <a:t></a:t>
            </a:r>
            <a:endParaRPr lang="fr-FR" sz="1200" dirty="0">
              <a:solidFill>
                <a:srgbClr val="7030A0"/>
              </a:solidFill>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15" y="4496989"/>
            <a:ext cx="2636987" cy="2074430"/>
          </a:xfrm>
          <a:prstGeom prst="rect">
            <a:avLst/>
          </a:prstGeom>
        </p:spPr>
      </p:pic>
      <p:sp>
        <p:nvSpPr>
          <p:cNvPr id="11" name="ZoneTexte 10"/>
          <p:cNvSpPr txBox="1"/>
          <p:nvPr/>
        </p:nvSpPr>
        <p:spPr>
          <a:xfrm>
            <a:off x="2821928" y="4484340"/>
            <a:ext cx="1351660" cy="2123658"/>
          </a:xfrm>
          <a:prstGeom prst="rect">
            <a:avLst/>
          </a:prstGeom>
          <a:noFill/>
        </p:spPr>
        <p:txBody>
          <a:bodyPr wrap="square" rtlCol="0">
            <a:spAutoFit/>
          </a:bodyPr>
          <a:lstStyle/>
          <a:p>
            <a:r>
              <a:rPr lang="fr-FR" sz="1200" dirty="0">
                <a:solidFill>
                  <a:srgbClr val="7030A0"/>
                </a:solidFill>
              </a:rPr>
              <a:t>← Le film « The </a:t>
            </a:r>
            <a:r>
              <a:rPr lang="fr-FR" sz="1200" dirty="0" err="1">
                <a:solidFill>
                  <a:srgbClr val="7030A0"/>
                </a:solidFill>
              </a:rPr>
              <a:t>Danish</a:t>
            </a:r>
            <a:r>
              <a:rPr lang="fr-FR" sz="1200" dirty="0">
                <a:solidFill>
                  <a:srgbClr val="7030A0"/>
                </a:solidFill>
              </a:rPr>
              <a:t> Girl » s’inspire de la vie d’</a:t>
            </a:r>
            <a:r>
              <a:rPr lang="fr-FR" sz="1200" dirty="0" err="1">
                <a:solidFill>
                  <a:srgbClr val="7030A0"/>
                </a:solidFill>
              </a:rPr>
              <a:t>Einar</a:t>
            </a:r>
            <a:r>
              <a:rPr lang="fr-FR" sz="1200" dirty="0">
                <a:solidFill>
                  <a:srgbClr val="7030A0"/>
                </a:solidFill>
              </a:rPr>
              <a:t> </a:t>
            </a:r>
            <a:r>
              <a:rPr lang="fr-FR" sz="1200" dirty="0" err="1">
                <a:solidFill>
                  <a:srgbClr val="7030A0"/>
                </a:solidFill>
              </a:rPr>
              <a:t>Mogens</a:t>
            </a:r>
            <a:r>
              <a:rPr lang="fr-FR" sz="1200" dirty="0">
                <a:solidFill>
                  <a:srgbClr val="7030A0"/>
                </a:solidFill>
              </a:rPr>
              <a:t> Wegener dite Lili Elbe, une des première </a:t>
            </a:r>
            <a:r>
              <a:rPr lang="fr-FR" sz="1200" dirty="0" err="1">
                <a:solidFill>
                  <a:srgbClr val="7030A0"/>
                </a:solidFill>
              </a:rPr>
              <a:t>trans</a:t>
            </a:r>
            <a:r>
              <a:rPr lang="fr-FR" sz="1200" dirty="0">
                <a:solidFill>
                  <a:srgbClr val="7030A0"/>
                </a:solidFill>
              </a:rPr>
              <a:t>’ M2F ayant subi une opération de </a:t>
            </a:r>
            <a:r>
              <a:rPr lang="fr-FR" sz="1200" dirty="0" err="1">
                <a:solidFill>
                  <a:srgbClr val="7030A0"/>
                </a:solidFill>
              </a:rPr>
              <a:t>réassignement</a:t>
            </a:r>
            <a:r>
              <a:rPr lang="fr-FR" sz="1200" dirty="0">
                <a:solidFill>
                  <a:srgbClr val="7030A0"/>
                </a:solidFill>
              </a:rPr>
              <a:t> sexuel.</a:t>
            </a:r>
          </a:p>
        </p:txBody>
      </p:sp>
      <p:sp>
        <p:nvSpPr>
          <p:cNvPr id="14" name="Rectangle 13"/>
          <p:cNvSpPr/>
          <p:nvPr/>
        </p:nvSpPr>
        <p:spPr>
          <a:xfrm>
            <a:off x="4076908" y="5970188"/>
            <a:ext cx="2235760" cy="830997"/>
          </a:xfrm>
          <a:prstGeom prst="rect">
            <a:avLst/>
          </a:prstGeom>
        </p:spPr>
        <p:txBody>
          <a:bodyPr wrap="square">
            <a:spAutoFit/>
          </a:bodyPr>
          <a:lstStyle/>
          <a:p>
            <a:r>
              <a:rPr lang="fr-FR" sz="1200" dirty="0">
                <a:solidFill>
                  <a:srgbClr val="7030A0"/>
                </a:solidFill>
              </a:rPr>
              <a:t>Le Musicien Walter Carlos a subi une opération de changement de sexe en 1972 et a changé son nom en Wendy Carlos.</a:t>
            </a:r>
          </a:p>
        </p:txBody>
      </p:sp>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1417" y="4434235"/>
            <a:ext cx="1189258" cy="1566619"/>
          </a:xfrm>
          <a:prstGeom prst="rect">
            <a:avLst/>
          </a:prstGeom>
        </p:spPr>
      </p:pic>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7520" y="4462882"/>
            <a:ext cx="1533525" cy="1562100"/>
          </a:xfrm>
          <a:prstGeom prst="rect">
            <a:avLst/>
          </a:prstGeom>
        </p:spPr>
      </p:pic>
      <p:sp>
        <p:nvSpPr>
          <p:cNvPr id="17" name="ZoneTexte 16"/>
          <p:cNvSpPr txBox="1"/>
          <p:nvPr/>
        </p:nvSpPr>
        <p:spPr>
          <a:xfrm>
            <a:off x="6361627" y="6024982"/>
            <a:ext cx="2494270" cy="646331"/>
          </a:xfrm>
          <a:prstGeom prst="rect">
            <a:avLst/>
          </a:prstGeom>
          <a:noFill/>
        </p:spPr>
        <p:txBody>
          <a:bodyPr wrap="square" rtlCol="0">
            <a:spAutoFit/>
          </a:bodyPr>
          <a:lstStyle/>
          <a:p>
            <a:pPr algn="ctr"/>
            <a:r>
              <a:rPr lang="fr-FR" sz="1200" dirty="0">
                <a:solidFill>
                  <a:srgbClr val="7030A0"/>
                </a:solidFill>
              </a:rPr>
              <a:t>La journaliste transsexuelle MTF Jan Morris (1926-) a publié son autobiographie, en 1974, </a:t>
            </a:r>
            <a:r>
              <a:rPr lang="fr-FR" sz="1200" i="1" dirty="0" err="1">
                <a:solidFill>
                  <a:srgbClr val="7030A0"/>
                </a:solidFill>
              </a:rPr>
              <a:t>Conondrum</a:t>
            </a:r>
            <a:endParaRPr lang="fr-FR" sz="1200" dirty="0">
              <a:solidFill>
                <a:srgbClr val="7030A0"/>
              </a:solidFill>
            </a:endParaRPr>
          </a:p>
        </p:txBody>
      </p:sp>
    </p:spTree>
    <p:extLst>
      <p:ext uri="{BB962C8B-B14F-4D97-AF65-F5344CB8AC3E}">
        <p14:creationId xmlns:p14="http://schemas.microsoft.com/office/powerpoint/2010/main" val="2649902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44</a:t>
            </a:fld>
            <a:endParaRPr lang="en-US"/>
          </a:p>
        </p:txBody>
      </p:sp>
      <p:sp>
        <p:nvSpPr>
          <p:cNvPr id="3" name="ZoneTexte 2"/>
          <p:cNvSpPr txBox="1"/>
          <p:nvPr/>
        </p:nvSpPr>
        <p:spPr>
          <a:xfrm>
            <a:off x="5211184" y="10128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Rectangle 3"/>
          <p:cNvSpPr/>
          <p:nvPr/>
        </p:nvSpPr>
        <p:spPr>
          <a:xfrm>
            <a:off x="172123" y="285954"/>
            <a:ext cx="5135188" cy="369332"/>
          </a:xfrm>
          <a:prstGeom prst="rect">
            <a:avLst/>
          </a:prstGeom>
        </p:spPr>
        <p:txBody>
          <a:bodyPr wrap="none">
            <a:spAutoFit/>
          </a:bodyPr>
          <a:lstStyle/>
          <a:p>
            <a:pPr>
              <a:spcBef>
                <a:spcPct val="0"/>
              </a:spcBef>
            </a:pPr>
            <a:r>
              <a:rPr lang="fr-FR" altLang="fr-FR" dirty="0">
                <a:solidFill>
                  <a:srgbClr val="7030A0"/>
                </a:solidFill>
              </a:rPr>
              <a:t>5. </a:t>
            </a:r>
            <a:r>
              <a:rPr lang="fr-FR" altLang="fr-FR" b="1" dirty="0">
                <a:solidFill>
                  <a:srgbClr val="7030A0"/>
                </a:solidFill>
              </a:rPr>
              <a:t>Echecs des thérapies d’aversion ou de conversion </a:t>
            </a:r>
          </a:p>
        </p:txBody>
      </p:sp>
      <p:sp>
        <p:nvSpPr>
          <p:cNvPr id="5" name="ZoneTexte 4"/>
          <p:cNvSpPr txBox="1">
            <a:spLocks noChangeArrowheads="1"/>
          </p:cNvSpPr>
          <p:nvPr/>
        </p:nvSpPr>
        <p:spPr bwMode="auto">
          <a:xfrm>
            <a:off x="172123" y="655286"/>
            <a:ext cx="11788775"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a:lnSpc>
                <a:spcPct val="100000"/>
              </a:lnSpc>
              <a:spcBef>
                <a:spcPct val="0"/>
              </a:spcBef>
            </a:pPr>
            <a:r>
              <a:rPr lang="fr-FR" altLang="fr-FR" sz="1800" dirty="0">
                <a:solidFill>
                  <a:srgbClr val="7030A0"/>
                </a:solidFill>
              </a:rPr>
              <a:t>Les « </a:t>
            </a:r>
            <a:r>
              <a:rPr lang="fr-FR" altLang="fr-FR" sz="1800" i="1" dirty="0">
                <a:solidFill>
                  <a:srgbClr val="7030A0"/>
                </a:solidFill>
              </a:rPr>
              <a:t>thérapies de conversion</a:t>
            </a:r>
            <a:r>
              <a:rPr lang="fr-FR" altLang="fr-FR" sz="1800" dirty="0">
                <a:solidFill>
                  <a:srgbClr val="7030A0"/>
                </a:solidFill>
              </a:rPr>
              <a:t> » sont des thérapies faites pour remettre les jeunes gays, lesbiennes, bisexuels et transsexuels « </a:t>
            </a:r>
            <a:r>
              <a:rPr lang="fr-FR" altLang="fr-FR" sz="1800" i="1" dirty="0">
                <a:solidFill>
                  <a:srgbClr val="7030A0"/>
                </a:solidFill>
              </a:rPr>
              <a:t>dans le droit chemin</a:t>
            </a:r>
            <a:r>
              <a:rPr lang="fr-FR" altLang="fr-FR" sz="1800" dirty="0">
                <a:solidFill>
                  <a:srgbClr val="7030A0"/>
                </a:solidFill>
              </a:rPr>
              <a:t> », conçues pour qu'une personne change d'orientation sexuelle ou de genre (ou, selon ses défenseurs, pour qu'elle redevienne « </a:t>
            </a:r>
            <a:r>
              <a:rPr lang="fr-FR" altLang="fr-FR" sz="1800" i="1" dirty="0">
                <a:solidFill>
                  <a:srgbClr val="7030A0"/>
                </a:solidFill>
              </a:rPr>
              <a:t>ce qu'elle est censée être</a:t>
            </a:r>
            <a:r>
              <a:rPr lang="fr-FR" altLang="fr-FR" sz="1800" dirty="0">
                <a:solidFill>
                  <a:srgbClr val="7030A0"/>
                </a:solidFill>
              </a:rPr>
              <a:t> »), régulièrement soutenues par des </a:t>
            </a:r>
            <a:r>
              <a:rPr lang="fr-FR" altLang="fr-FR" sz="1800" dirty="0">
                <a:solidFill>
                  <a:srgbClr val="7030A0"/>
                </a:solidFill>
                <a:hlinkClick r:id="rId2"/>
              </a:rPr>
              <a:t>organisations conservatrices</a:t>
            </a:r>
            <a:r>
              <a:rPr lang="fr-FR" altLang="fr-FR" sz="1800" dirty="0">
                <a:solidFill>
                  <a:srgbClr val="7030A0"/>
                </a:solidFill>
              </a:rPr>
              <a:t> et des médecins religieux.  </a:t>
            </a:r>
          </a:p>
          <a:p>
            <a:pPr marL="285750" indent="-285750" algn="just">
              <a:lnSpc>
                <a:spcPct val="100000"/>
              </a:lnSpc>
              <a:spcBef>
                <a:spcPct val="0"/>
              </a:spcBef>
            </a:pPr>
            <a:r>
              <a:rPr lang="fr-FR" altLang="fr-FR" sz="1800" dirty="0">
                <a:solidFill>
                  <a:srgbClr val="7030A0"/>
                </a:solidFill>
              </a:rPr>
              <a:t>Dans ces thérapies les "patients" peuvent être conditionnés (par des </a:t>
            </a:r>
            <a:r>
              <a:rPr lang="fr-FR" altLang="fr-FR" sz="1800" dirty="0">
                <a:solidFill>
                  <a:srgbClr val="FF0000"/>
                </a:solidFill>
              </a:rPr>
              <a:t>électrochocs</a:t>
            </a:r>
            <a:r>
              <a:rPr lang="fr-FR" altLang="fr-FR" sz="1800" dirty="0">
                <a:solidFill>
                  <a:srgbClr val="7030A0"/>
                </a:solidFill>
              </a:rPr>
              <a:t> par exemple) pour finir par être dégoûtés de leur homosexualité, transsexualité etc. Plusieurs formes de thérapies existent, comportementales, cognitives, psychanalytiques (par la </a:t>
            </a:r>
            <a:r>
              <a:rPr lang="fr-FR" altLang="fr-FR" sz="1800" dirty="0">
                <a:solidFill>
                  <a:srgbClr val="FF0000"/>
                </a:solidFill>
              </a:rPr>
              <a:t>culpabilisation</a:t>
            </a:r>
            <a:r>
              <a:rPr lang="fr-FR" altLang="fr-FR" sz="1800" dirty="0">
                <a:solidFill>
                  <a:srgbClr val="7030A0"/>
                </a:solidFill>
              </a:rPr>
              <a:t> …) ... </a:t>
            </a:r>
          </a:p>
          <a:p>
            <a:pPr marL="285750" indent="-285750" algn="just">
              <a:lnSpc>
                <a:spcPct val="100000"/>
              </a:lnSpc>
              <a:spcBef>
                <a:spcPct val="0"/>
              </a:spcBef>
            </a:pPr>
            <a:r>
              <a:rPr lang="fr-FR" altLang="fr-FR" sz="1800" dirty="0">
                <a:solidFill>
                  <a:srgbClr val="7030A0"/>
                </a:solidFill>
              </a:rPr>
              <a:t>Dans le </a:t>
            </a:r>
            <a:r>
              <a:rPr lang="fr-FR" altLang="fr-FR" sz="1800" dirty="0">
                <a:solidFill>
                  <a:srgbClr val="7030A0"/>
                </a:solidFill>
                <a:hlinkClick r:id="rId3"/>
              </a:rPr>
              <a:t>communiqué de la Maison Blanche</a:t>
            </a:r>
            <a:r>
              <a:rPr lang="fr-FR" altLang="fr-FR" sz="1800" dirty="0">
                <a:solidFill>
                  <a:srgbClr val="7030A0"/>
                </a:solidFill>
              </a:rPr>
              <a:t>, </a:t>
            </a:r>
            <a:r>
              <a:rPr lang="fr-FR" altLang="fr-FR" sz="1800" dirty="0" err="1">
                <a:solidFill>
                  <a:srgbClr val="7030A0"/>
                </a:solidFill>
              </a:rPr>
              <a:t>Valerie</a:t>
            </a:r>
            <a:r>
              <a:rPr lang="fr-FR" altLang="fr-FR" sz="1800" dirty="0">
                <a:solidFill>
                  <a:srgbClr val="7030A0"/>
                </a:solidFill>
              </a:rPr>
              <a:t> </a:t>
            </a:r>
            <a:r>
              <a:rPr lang="fr-FR" altLang="fr-FR" sz="1800" dirty="0" err="1">
                <a:solidFill>
                  <a:srgbClr val="7030A0"/>
                </a:solidFill>
              </a:rPr>
              <a:t>Jarrett</a:t>
            </a:r>
            <a:r>
              <a:rPr lang="fr-FR" altLang="fr-FR" sz="1800" dirty="0">
                <a:solidFill>
                  <a:srgbClr val="7030A0"/>
                </a:solidFill>
              </a:rPr>
              <a:t>, conseillère du président, souligne que « </a:t>
            </a:r>
            <a:r>
              <a:rPr lang="fr-FR" altLang="fr-FR" sz="1800" i="1" dirty="0">
                <a:solidFill>
                  <a:srgbClr val="7030A0"/>
                </a:solidFill>
              </a:rPr>
              <a:t>les preuves scientifiques écrasantes démontrent que les thérapies de conversion, surtout pratiquées sur de jeunes gens, </a:t>
            </a:r>
            <a:r>
              <a:rPr lang="fr-FR" altLang="fr-FR" sz="1800" i="1" dirty="0">
                <a:solidFill>
                  <a:srgbClr val="FF0000"/>
                </a:solidFill>
              </a:rPr>
              <a:t>ne sont ni médicalement ni éthiquement appropriées et peuvent causer des torts considérable</a:t>
            </a:r>
            <a:r>
              <a:rPr lang="fr-FR" altLang="fr-FR" sz="1800" dirty="0">
                <a:solidFill>
                  <a:srgbClr val="FF0000"/>
                </a:solidFill>
              </a:rPr>
              <a:t>s </a:t>
            </a:r>
            <a:r>
              <a:rPr lang="fr-FR" altLang="fr-FR" sz="1800" dirty="0">
                <a:solidFill>
                  <a:srgbClr val="7030A0"/>
                </a:solidFill>
              </a:rPr>
              <a:t>». Elle ajoute que la Maison Blanche fait part de ses « </a:t>
            </a:r>
            <a:r>
              <a:rPr lang="fr-FR" altLang="fr-FR" sz="1800" i="1" dirty="0">
                <a:solidFill>
                  <a:srgbClr val="7030A0"/>
                </a:solidFill>
              </a:rPr>
              <a:t>inquiétudes à propos </a:t>
            </a:r>
            <a:r>
              <a:rPr lang="fr-FR" altLang="fr-FR" sz="1800" i="1" dirty="0">
                <a:solidFill>
                  <a:srgbClr val="FF0000"/>
                </a:solidFill>
              </a:rPr>
              <a:t>des potentiels effets dévastateurs sur les vies des personnes transgenres mais aussi des gays, lesbiennes, bisexuels et jeunes '</a:t>
            </a:r>
            <a:r>
              <a:rPr lang="fr-FR" altLang="fr-FR" sz="1800" i="1" dirty="0" err="1">
                <a:solidFill>
                  <a:srgbClr val="FF0000"/>
                </a:solidFill>
                <a:hlinkClick r:id="rId4"/>
              </a:rPr>
              <a:t>queer</a:t>
            </a:r>
            <a:r>
              <a:rPr lang="fr-FR" altLang="fr-FR" sz="1800" i="1" dirty="0">
                <a:solidFill>
                  <a:srgbClr val="FF0000"/>
                </a:solidFill>
              </a:rPr>
              <a:t>‘</a:t>
            </a:r>
            <a:r>
              <a:rPr lang="fr-FR" altLang="fr-FR" sz="1800" dirty="0">
                <a:solidFill>
                  <a:srgbClr val="7030A0"/>
                </a:solidFill>
              </a:rPr>
              <a:t> ».  </a:t>
            </a:r>
          </a:p>
          <a:p>
            <a:pPr marL="285750" indent="-285750" algn="just">
              <a:lnSpc>
                <a:spcPct val="100000"/>
              </a:lnSpc>
              <a:spcBef>
                <a:spcPct val="0"/>
              </a:spcBef>
            </a:pPr>
            <a:r>
              <a:rPr lang="fr-FR" altLang="fr-FR" sz="1800" dirty="0">
                <a:solidFill>
                  <a:srgbClr val="7030A0"/>
                </a:solidFill>
              </a:rPr>
              <a:t>Le 28 décembre 2014, une jeune adolescente transgenre de 17 ans, </a:t>
            </a:r>
            <a:r>
              <a:rPr lang="fr-FR" altLang="fr-FR" sz="1800" dirty="0" err="1">
                <a:solidFill>
                  <a:srgbClr val="7030A0"/>
                </a:solidFill>
              </a:rPr>
              <a:t>Leelah</a:t>
            </a:r>
            <a:r>
              <a:rPr lang="fr-FR" altLang="fr-FR" sz="1800" dirty="0">
                <a:solidFill>
                  <a:srgbClr val="7030A0"/>
                </a:solidFill>
              </a:rPr>
              <a:t> </a:t>
            </a:r>
            <a:r>
              <a:rPr lang="fr-FR" altLang="fr-FR" sz="1800" dirty="0" err="1">
                <a:solidFill>
                  <a:srgbClr val="7030A0"/>
                </a:solidFill>
              </a:rPr>
              <a:t>Alcorn</a:t>
            </a:r>
            <a:r>
              <a:rPr lang="fr-FR" altLang="fr-FR" sz="1800" dirty="0">
                <a:solidFill>
                  <a:srgbClr val="7030A0"/>
                </a:solidFill>
              </a:rPr>
              <a:t>, </a:t>
            </a:r>
            <a:r>
              <a:rPr lang="fr-FR" altLang="fr-FR" sz="1800" dirty="0">
                <a:solidFill>
                  <a:srgbClr val="7030A0"/>
                </a:solidFill>
                <a:hlinkClick r:id="rId5"/>
              </a:rPr>
              <a:t>s'était suicidée après avoir posté sur Tumblr un message</a:t>
            </a:r>
            <a:r>
              <a:rPr lang="fr-FR" altLang="fr-FR" sz="1800" dirty="0">
                <a:solidFill>
                  <a:srgbClr val="7030A0"/>
                </a:solidFill>
              </a:rPr>
              <a:t> expliquant que </a:t>
            </a:r>
            <a:r>
              <a:rPr lang="fr-FR" altLang="fr-FR" sz="1800" dirty="0">
                <a:solidFill>
                  <a:srgbClr val="FF0000"/>
                </a:solidFill>
              </a:rPr>
              <a:t>ses parents l'avaient forcée à suivre une thérapie de conversion pour qu'elle "redevienne" un garçon</a:t>
            </a:r>
            <a:r>
              <a:rPr lang="fr-FR" altLang="fr-FR" sz="1800" dirty="0">
                <a:solidFill>
                  <a:srgbClr val="7030A0"/>
                </a:solidFill>
              </a:rPr>
              <a:t>. Elle aurait arrêté d'aller à l'école et été isolée dans cette perspective (°). </a:t>
            </a:r>
          </a:p>
          <a:p>
            <a:pPr marL="285750" indent="-285750" algn="just">
              <a:lnSpc>
                <a:spcPct val="100000"/>
              </a:lnSpc>
              <a:spcBef>
                <a:spcPct val="0"/>
              </a:spcBef>
            </a:pPr>
            <a:r>
              <a:rPr lang="fr-FR" altLang="fr-FR" sz="1800" dirty="0">
                <a:solidFill>
                  <a:srgbClr val="7030A0"/>
                </a:solidFill>
                <a:hlinkClick r:id="rId6"/>
              </a:rPr>
              <a:t>Pour </a:t>
            </a:r>
            <a:r>
              <a:rPr lang="fr-FR" altLang="fr-FR" sz="1800" dirty="0" err="1">
                <a:solidFill>
                  <a:srgbClr val="7030A0"/>
                </a:solidFill>
                <a:hlinkClick r:id="rId6"/>
              </a:rPr>
              <a:t>Human</a:t>
            </a:r>
            <a:r>
              <a:rPr lang="fr-FR" altLang="fr-FR" sz="1800" dirty="0">
                <a:solidFill>
                  <a:srgbClr val="7030A0"/>
                </a:solidFill>
                <a:hlinkClick r:id="rId6"/>
              </a:rPr>
              <a:t> </a:t>
            </a:r>
            <a:r>
              <a:rPr lang="fr-FR" altLang="fr-FR" sz="1800" dirty="0" err="1">
                <a:solidFill>
                  <a:srgbClr val="7030A0"/>
                </a:solidFill>
                <a:hlinkClick r:id="rId6"/>
              </a:rPr>
              <a:t>Rights</a:t>
            </a:r>
            <a:r>
              <a:rPr lang="fr-FR" altLang="fr-FR" sz="1800" dirty="0">
                <a:solidFill>
                  <a:srgbClr val="7030A0"/>
                </a:solidFill>
                <a:hlinkClick r:id="rId6"/>
              </a:rPr>
              <a:t> </a:t>
            </a:r>
            <a:r>
              <a:rPr lang="fr-FR" altLang="fr-FR" sz="1800" dirty="0" err="1">
                <a:solidFill>
                  <a:srgbClr val="7030A0"/>
                </a:solidFill>
                <a:hlinkClick r:id="rId6"/>
              </a:rPr>
              <a:t>Campaign</a:t>
            </a:r>
            <a:r>
              <a:rPr lang="fr-FR" altLang="fr-FR" sz="1800" dirty="0">
                <a:solidFill>
                  <a:srgbClr val="7030A0"/>
                </a:solidFill>
              </a:rPr>
              <a:t>, il s'agit sans aucun doute de « </a:t>
            </a:r>
            <a:r>
              <a:rPr lang="fr-FR" altLang="fr-FR" sz="1800" i="1" dirty="0">
                <a:solidFill>
                  <a:srgbClr val="FF0000"/>
                </a:solidFill>
              </a:rPr>
              <a:t>pratiques dangereuses et discréditées</a:t>
            </a:r>
            <a:r>
              <a:rPr lang="fr-FR" altLang="fr-FR" sz="1800" dirty="0">
                <a:solidFill>
                  <a:srgbClr val="7030A0"/>
                </a:solidFill>
              </a:rPr>
              <a:t> ». </a:t>
            </a:r>
          </a:p>
          <a:p>
            <a:pPr marL="285750" indent="-285750" algn="just">
              <a:lnSpc>
                <a:spcPct val="100000"/>
              </a:lnSpc>
              <a:spcBef>
                <a:spcPct val="0"/>
              </a:spcBef>
            </a:pPr>
            <a:r>
              <a:rPr lang="fr-FR" altLang="fr-FR" sz="1800" dirty="0">
                <a:solidFill>
                  <a:srgbClr val="7030A0"/>
                </a:solidFill>
              </a:rPr>
              <a:t>Elles ont été interdites dans certains Etats: la </a:t>
            </a:r>
            <a:r>
              <a:rPr lang="fr-FR" altLang="fr-FR" sz="1800" dirty="0">
                <a:solidFill>
                  <a:srgbClr val="7030A0"/>
                </a:solidFill>
                <a:hlinkClick r:id="rId7"/>
              </a:rPr>
              <a:t>Californie</a:t>
            </a:r>
            <a:r>
              <a:rPr lang="fr-FR" altLang="fr-FR" sz="1800" dirty="0">
                <a:solidFill>
                  <a:srgbClr val="7030A0"/>
                </a:solidFill>
              </a:rPr>
              <a:t>, le New Jersey, Washington D.C. mais sont </a:t>
            </a:r>
            <a:r>
              <a:rPr lang="fr-FR" altLang="fr-FR" sz="1800" dirty="0">
                <a:solidFill>
                  <a:srgbClr val="7030A0"/>
                </a:solidFill>
                <a:hlinkClick r:id="rId8"/>
              </a:rPr>
              <a:t>loin d'avoir disparues de la carte</a:t>
            </a:r>
            <a:r>
              <a:rPr lang="fr-FR" altLang="fr-FR" sz="1800" dirty="0">
                <a:solidFill>
                  <a:srgbClr val="7030A0"/>
                </a:solidFill>
              </a:rPr>
              <a:t> des USA. Selon le gouverneur de Californie « </a:t>
            </a:r>
            <a:r>
              <a:rPr lang="fr-FR" altLang="fr-FR" sz="1800" i="1" dirty="0">
                <a:solidFill>
                  <a:srgbClr val="7030A0"/>
                </a:solidFill>
              </a:rPr>
              <a:t>Les thérapies non-scientifiques, </a:t>
            </a:r>
            <a:r>
              <a:rPr lang="fr-FR" altLang="fr-FR" sz="1800" i="1" dirty="0">
                <a:solidFill>
                  <a:srgbClr val="FF0000"/>
                </a:solidFill>
              </a:rPr>
              <a:t>qui ont conduit des jeunes gens à la dépression et au suicide</a:t>
            </a:r>
            <a:r>
              <a:rPr lang="fr-FR" altLang="fr-FR" sz="1800" i="1" dirty="0">
                <a:solidFill>
                  <a:srgbClr val="7030A0"/>
                </a:solidFill>
              </a:rPr>
              <a:t>, n'ont aucun fondement scientifique ou médical, et elles seront désormais reléguées au statut d'actes de charlatans</a:t>
            </a:r>
            <a:r>
              <a:rPr lang="fr-FR" altLang="fr-FR" sz="1800" dirty="0">
                <a:solidFill>
                  <a:srgbClr val="7030A0"/>
                </a:solidFill>
              </a:rPr>
              <a:t> ».</a:t>
            </a:r>
            <a:r>
              <a:rPr lang="fr-FR" altLang="fr-FR" sz="1200" dirty="0">
                <a:solidFill>
                  <a:srgbClr val="7030A0"/>
                </a:solidFill>
              </a:rPr>
              <a:t>                                                                                                                                                                                   (°) </a:t>
            </a:r>
            <a:r>
              <a:rPr lang="fr-FR" altLang="fr-FR" sz="1200" dirty="0">
                <a:solidFill>
                  <a:srgbClr val="7030A0"/>
                </a:solidFill>
                <a:hlinkClick r:id="rId9"/>
              </a:rPr>
              <a:t>https://fr.wikipedia.org/wiki/Leelah_Alcorn</a:t>
            </a:r>
            <a:r>
              <a:rPr lang="fr-FR" altLang="fr-FR" sz="1200" dirty="0">
                <a:solidFill>
                  <a:srgbClr val="7030A0"/>
                </a:solidFill>
              </a:rPr>
              <a:t> </a:t>
            </a:r>
            <a:endParaRPr lang="fr-FR" altLang="fr-FR" sz="1800" dirty="0">
              <a:solidFill>
                <a:srgbClr val="7030A0"/>
              </a:solidFill>
            </a:endParaRPr>
          </a:p>
          <a:p>
            <a:pPr eaLnBrk="1" hangingPunct="1">
              <a:lnSpc>
                <a:spcPct val="100000"/>
              </a:lnSpc>
              <a:spcBef>
                <a:spcPct val="0"/>
              </a:spcBef>
              <a:buFontTx/>
              <a:buNone/>
            </a:pPr>
            <a:r>
              <a:rPr lang="fr-FR" altLang="fr-FR" sz="1200" dirty="0">
                <a:solidFill>
                  <a:srgbClr val="7030A0"/>
                </a:solidFill>
              </a:rPr>
              <a:t>Sources : a) </a:t>
            </a:r>
            <a:r>
              <a:rPr lang="fr-FR" altLang="fr-FR" sz="1200" i="1" dirty="0">
                <a:solidFill>
                  <a:srgbClr val="7030A0"/>
                </a:solidFill>
              </a:rPr>
              <a:t>"Thérapies de conversion" des homosexuels et transgenres : Obama appelle à l'interdiction</a:t>
            </a:r>
            <a:r>
              <a:rPr lang="fr-FR" altLang="fr-FR" sz="1200" dirty="0">
                <a:solidFill>
                  <a:srgbClr val="7030A0"/>
                </a:solidFill>
              </a:rPr>
              <a:t>, Le </a:t>
            </a:r>
            <a:r>
              <a:rPr lang="fr-FR" altLang="fr-FR" sz="1200" dirty="0" err="1">
                <a:solidFill>
                  <a:srgbClr val="7030A0"/>
                </a:solidFill>
              </a:rPr>
              <a:t>HuffPost</a:t>
            </a:r>
            <a:r>
              <a:rPr lang="fr-FR" altLang="fr-FR" sz="1200" dirty="0">
                <a:solidFill>
                  <a:srgbClr val="7030A0"/>
                </a:solidFill>
              </a:rPr>
              <a:t>, </a:t>
            </a:r>
            <a:r>
              <a:rPr lang="fr-FR" altLang="fr-FR" sz="1200" dirty="0">
                <a:solidFill>
                  <a:srgbClr val="7030A0"/>
                </a:solidFill>
                <a:hlinkClick r:id="rId10"/>
              </a:rPr>
              <a:t>Marine Le Breton</a:t>
            </a:r>
            <a:r>
              <a:rPr lang="fr-FR" altLang="fr-FR" sz="1200" dirty="0">
                <a:solidFill>
                  <a:srgbClr val="7030A0"/>
                </a:solidFill>
              </a:rPr>
              <a:t>, 09/04/2015, </a:t>
            </a:r>
            <a:r>
              <a:rPr lang="fr-FR" altLang="fr-FR" sz="1200" dirty="0">
                <a:solidFill>
                  <a:srgbClr val="7030A0"/>
                </a:solidFill>
                <a:hlinkClick r:id="rId11"/>
              </a:rPr>
              <a:t>http://www.huffingtonpost.fr/2015/04/09/obama-therapies-conversion-homosexuels_n_7031104.html</a:t>
            </a:r>
            <a:r>
              <a:rPr lang="fr-FR" altLang="fr-FR" sz="1200" dirty="0">
                <a:solidFill>
                  <a:srgbClr val="7030A0"/>
                </a:solidFill>
              </a:rPr>
              <a:t>; b) </a:t>
            </a:r>
            <a:r>
              <a:rPr lang="fr-FR" altLang="fr-FR" sz="1200" dirty="0">
                <a:solidFill>
                  <a:srgbClr val="7030A0"/>
                </a:solidFill>
                <a:hlinkClick r:id="rId7"/>
              </a:rPr>
              <a:t>http://www.huffingtonpost.fr/2012/10/01/californie-interdit-therapies-conversion-jeunes-homosexuels_n_1930369.html</a:t>
            </a:r>
            <a:r>
              <a:rPr lang="fr-FR" altLang="fr-FR" sz="1200" dirty="0">
                <a:solidFill>
                  <a:srgbClr val="7030A0"/>
                </a:solidFill>
              </a:rPr>
              <a:t>, c) </a:t>
            </a:r>
            <a:r>
              <a:rPr lang="fr-FR" altLang="fr-FR" sz="1200" dirty="0">
                <a:solidFill>
                  <a:srgbClr val="7030A0"/>
                </a:solidFill>
                <a:hlinkClick r:id="rId2"/>
              </a:rPr>
              <a:t>http://www.huffingtonpost.fr/2014/06/06/parti-republicain-texas-therapie-couvertir-homosexuels_n_5460251.html</a:t>
            </a:r>
            <a:r>
              <a:rPr lang="fr-FR" altLang="fr-FR" sz="1200" dirty="0">
                <a:solidFill>
                  <a:srgbClr val="7030A0"/>
                </a:solidFill>
              </a:rPr>
              <a:t> </a:t>
            </a:r>
          </a:p>
        </p:txBody>
      </p:sp>
    </p:spTree>
    <p:extLst>
      <p:ext uri="{BB962C8B-B14F-4D97-AF65-F5344CB8AC3E}">
        <p14:creationId xmlns:p14="http://schemas.microsoft.com/office/powerpoint/2010/main" val="2108900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468906" y="14431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ZoneTexte 3"/>
          <p:cNvSpPr txBox="1"/>
          <p:nvPr/>
        </p:nvSpPr>
        <p:spPr>
          <a:xfrm>
            <a:off x="182881" y="439685"/>
            <a:ext cx="4286025" cy="369332"/>
          </a:xfrm>
          <a:prstGeom prst="rect">
            <a:avLst/>
          </a:prstGeom>
          <a:noFill/>
        </p:spPr>
        <p:txBody>
          <a:bodyPr wrap="square" rtlCol="0">
            <a:spAutoFit/>
          </a:bodyPr>
          <a:lstStyle/>
          <a:p>
            <a:r>
              <a:rPr lang="fr-FR" b="1" dirty="0">
                <a:solidFill>
                  <a:srgbClr val="7030A0"/>
                </a:solidFill>
              </a:rPr>
              <a:t>8. Causes possibles de la transsexualité</a:t>
            </a:r>
          </a:p>
        </p:txBody>
      </p:sp>
      <p:sp>
        <p:nvSpPr>
          <p:cNvPr id="3" name="ZoneTexte 2"/>
          <p:cNvSpPr txBox="1"/>
          <p:nvPr/>
        </p:nvSpPr>
        <p:spPr>
          <a:xfrm>
            <a:off x="182881" y="837637"/>
            <a:ext cx="11639775" cy="2308324"/>
          </a:xfrm>
          <a:prstGeom prst="rect">
            <a:avLst/>
          </a:prstGeom>
          <a:noFill/>
        </p:spPr>
        <p:txBody>
          <a:bodyPr wrap="square" rtlCol="0">
            <a:spAutoFit/>
          </a:bodyPr>
          <a:lstStyle/>
          <a:p>
            <a:r>
              <a:rPr lang="fr-FR" dirty="0">
                <a:solidFill>
                  <a:srgbClr val="7030A0"/>
                </a:solidFill>
              </a:rPr>
              <a:t>Les hypothèses actuelles sur les causes de la transsexualité (du </a:t>
            </a:r>
            <a:r>
              <a:rPr lang="fr-FR" dirty="0" err="1">
                <a:solidFill>
                  <a:srgbClr val="7030A0"/>
                </a:solidFill>
              </a:rPr>
              <a:t>transgendérisme</a:t>
            </a:r>
            <a:r>
              <a:rPr lang="fr-FR" dirty="0">
                <a:solidFill>
                  <a:srgbClr val="7030A0"/>
                </a:solidFill>
              </a:rPr>
              <a:t>) sont variées et </a:t>
            </a:r>
            <a:r>
              <a:rPr lang="fr-FR" b="1" dirty="0">
                <a:solidFill>
                  <a:srgbClr val="7030A0"/>
                </a:solidFill>
              </a:rPr>
              <a:t>il n’y a encore aucune certitude ou de consensus scientifiques définitifs, dans ce domaine, emportant définitivement l’adhésion de tous sur ses causes</a:t>
            </a:r>
            <a:r>
              <a:rPr lang="fr-FR" dirty="0">
                <a:solidFill>
                  <a:srgbClr val="7030A0"/>
                </a:solidFill>
              </a:rPr>
              <a:t>.</a:t>
            </a:r>
          </a:p>
          <a:p>
            <a:endParaRPr lang="fr-FR" dirty="0">
              <a:solidFill>
                <a:srgbClr val="7030A0"/>
              </a:solidFill>
            </a:endParaRPr>
          </a:p>
          <a:p>
            <a:r>
              <a:rPr lang="fr-FR" dirty="0">
                <a:solidFill>
                  <a:srgbClr val="7030A0"/>
                </a:solidFill>
              </a:rPr>
              <a:t>Il y a en général, deux groupes d’explications avancées :</a:t>
            </a:r>
          </a:p>
          <a:p>
            <a:endParaRPr lang="fr-FR" dirty="0">
              <a:solidFill>
                <a:srgbClr val="7030A0"/>
              </a:solidFill>
            </a:endParaRPr>
          </a:p>
          <a:p>
            <a:pPr marL="342900" indent="-342900">
              <a:buFont typeface="Wingdings" panose="05000000000000000000" pitchFamily="2" charset="2"/>
              <a:buChar char="Ø"/>
            </a:pPr>
            <a:r>
              <a:rPr lang="fr-FR" dirty="0">
                <a:solidFill>
                  <a:srgbClr val="7030A0"/>
                </a:solidFill>
              </a:rPr>
              <a:t>Les explications psychologiques,</a:t>
            </a:r>
          </a:p>
          <a:p>
            <a:pPr marL="342900" indent="-342900">
              <a:buFont typeface="Wingdings" panose="05000000000000000000" pitchFamily="2" charset="2"/>
              <a:buChar char="Ø"/>
            </a:pPr>
            <a:r>
              <a:rPr lang="fr-FR" dirty="0">
                <a:solidFill>
                  <a:srgbClr val="7030A0"/>
                </a:solidFill>
              </a:rPr>
              <a:t>Les explications biologiques (organiques).</a:t>
            </a:r>
          </a:p>
        </p:txBody>
      </p:sp>
    </p:spTree>
    <p:extLst>
      <p:ext uri="{BB962C8B-B14F-4D97-AF65-F5344CB8AC3E}">
        <p14:creationId xmlns:p14="http://schemas.microsoft.com/office/powerpoint/2010/main" val="4095461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542955" y="144317"/>
            <a:ext cx="467062" cy="369333"/>
          </a:xfrm>
        </p:spPr>
        <p:txBody>
          <a:bodyPr/>
          <a:lstStyle/>
          <a:p>
            <a:fld id="{A3855CD8-F650-4656-8804-7E552F308368}" type="slidenum">
              <a:rPr lang="en-US" smtClean="0"/>
              <a:t>46</a:t>
            </a:fld>
            <a:endParaRPr lang="en-US"/>
          </a:p>
        </p:txBody>
      </p:sp>
      <p:sp>
        <p:nvSpPr>
          <p:cNvPr id="3" name="Rectangle 2"/>
          <p:cNvSpPr/>
          <p:nvPr/>
        </p:nvSpPr>
        <p:spPr>
          <a:xfrm>
            <a:off x="88990" y="754777"/>
            <a:ext cx="7413761" cy="369332"/>
          </a:xfrm>
          <a:prstGeom prst="rect">
            <a:avLst/>
          </a:prstGeom>
        </p:spPr>
        <p:txBody>
          <a:bodyPr wrap="none">
            <a:spAutoFit/>
          </a:bodyPr>
          <a:lstStyle/>
          <a:p>
            <a:r>
              <a:rPr lang="fr-FR" b="1" dirty="0">
                <a:solidFill>
                  <a:srgbClr val="7030A0"/>
                </a:solidFill>
              </a:rPr>
              <a:t>8.1. Les explications psychologiques de la transsexualité (M2F et F2M réunis)</a:t>
            </a:r>
            <a:endParaRPr lang="fr-FR" b="1" dirty="0"/>
          </a:p>
        </p:txBody>
      </p:sp>
      <p:sp>
        <p:nvSpPr>
          <p:cNvPr id="4" name="ZoneTexte 3"/>
          <p:cNvSpPr txBox="1"/>
          <p:nvPr/>
        </p:nvSpPr>
        <p:spPr>
          <a:xfrm>
            <a:off x="4505781" y="68521"/>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88990" y="1147495"/>
            <a:ext cx="11802693" cy="923330"/>
          </a:xfrm>
          <a:prstGeom prst="rect">
            <a:avLst/>
          </a:prstGeom>
          <a:noFill/>
        </p:spPr>
        <p:txBody>
          <a:bodyPr wrap="square" rtlCol="0">
            <a:spAutoFit/>
          </a:bodyPr>
          <a:lstStyle/>
          <a:p>
            <a:r>
              <a:rPr lang="fr-FR" b="1" dirty="0">
                <a:solidFill>
                  <a:srgbClr val="7030A0"/>
                </a:solidFill>
              </a:rPr>
              <a:t>8.1.1. L’identification au modèle projeté par le sexe opposé et rejet de l’anti-modèle projeté par son propre sexe </a:t>
            </a:r>
            <a:r>
              <a:rPr lang="fr-FR" dirty="0">
                <a:solidFill>
                  <a:srgbClr val="7030A0"/>
                </a:solidFill>
              </a:rPr>
              <a:t>:</a:t>
            </a:r>
          </a:p>
          <a:p>
            <a:endParaRPr lang="fr-FR" dirty="0">
              <a:solidFill>
                <a:srgbClr val="7030A0"/>
              </a:solidFill>
            </a:endParaRPr>
          </a:p>
          <a:p>
            <a:endParaRPr lang="fr-FR" dirty="0">
              <a:solidFill>
                <a:srgbClr val="7030A0"/>
              </a:solidFill>
            </a:endParaRPr>
          </a:p>
        </p:txBody>
      </p:sp>
      <p:sp>
        <p:nvSpPr>
          <p:cNvPr id="6" name="ZoneTexte 5"/>
          <p:cNvSpPr txBox="1"/>
          <p:nvPr/>
        </p:nvSpPr>
        <p:spPr>
          <a:xfrm>
            <a:off x="88990" y="1609160"/>
            <a:ext cx="11802693" cy="3970318"/>
          </a:xfrm>
          <a:prstGeom prst="rect">
            <a:avLst/>
          </a:prstGeom>
          <a:noFill/>
        </p:spPr>
        <p:txBody>
          <a:bodyPr wrap="square" rtlCol="0">
            <a:spAutoFit/>
          </a:bodyPr>
          <a:lstStyle/>
          <a:p>
            <a:r>
              <a:rPr lang="fr-FR" dirty="0">
                <a:solidFill>
                  <a:srgbClr val="7030A0"/>
                </a:solidFill>
              </a:rPr>
              <a:t>«  </a:t>
            </a:r>
            <a:r>
              <a:rPr lang="fr-FR" i="1" dirty="0">
                <a:solidFill>
                  <a:srgbClr val="7030A0"/>
                </a:solidFill>
              </a:rPr>
              <a:t>[Selon </a:t>
            </a:r>
            <a:r>
              <a:rPr lang="fr-FR" i="1" dirty="0" err="1">
                <a:solidFill>
                  <a:srgbClr val="7030A0"/>
                </a:solidFill>
              </a:rPr>
              <a:t>Stoller</a:t>
            </a:r>
            <a:r>
              <a:rPr lang="fr-FR" i="1" dirty="0">
                <a:solidFill>
                  <a:srgbClr val="7030A0"/>
                </a:solidFill>
              </a:rPr>
              <a:t>] le transsexualisme [</a:t>
            </a:r>
            <a:r>
              <a:rPr lang="fr-FR" i="1" dirty="0" err="1">
                <a:solidFill>
                  <a:srgbClr val="7030A0"/>
                </a:solidFill>
              </a:rPr>
              <a:t>MtF</a:t>
            </a:r>
            <a:r>
              <a:rPr lang="fr-FR" i="1" dirty="0">
                <a:solidFill>
                  <a:srgbClr val="7030A0"/>
                </a:solidFill>
              </a:rPr>
              <a:t>] dépendrait d'une trop grande symbiose entre une mère masculine et son enfant, entre l'âge de 0 à 3 ans, doublé de l'absence d'un père passif</a:t>
            </a:r>
            <a:r>
              <a:rPr lang="fr-FR" dirty="0">
                <a:solidFill>
                  <a:srgbClr val="7030A0"/>
                </a:solidFill>
              </a:rPr>
              <a:t> ». « </a:t>
            </a:r>
            <a:r>
              <a:rPr lang="fr-FR" i="1" dirty="0">
                <a:solidFill>
                  <a:srgbClr val="7030A0"/>
                </a:solidFill>
              </a:rPr>
              <a:t>Ses recherches sur les transsexuels l'amenèrent à émettre l'hypothèse qu'une symbiose excessive entre la mère et son fils combinée à une absence ou une présence passive du père conduit à une extrême féminité chez le garçon</a:t>
            </a:r>
            <a:r>
              <a:rPr lang="fr-FR" dirty="0">
                <a:solidFill>
                  <a:srgbClr val="7030A0"/>
                </a:solidFill>
              </a:rPr>
              <a:t> ».</a:t>
            </a:r>
          </a:p>
          <a:p>
            <a:r>
              <a:rPr lang="fr-FR" dirty="0">
                <a:solidFill>
                  <a:srgbClr val="7030A0"/>
                </a:solidFill>
              </a:rPr>
              <a:t>L’identité sexuée (« </a:t>
            </a:r>
            <a:r>
              <a:rPr lang="fr-FR" dirty="0" err="1">
                <a:solidFill>
                  <a:srgbClr val="7030A0"/>
                </a:solidFill>
              </a:rPr>
              <a:t>Gender</a:t>
            </a:r>
            <a:r>
              <a:rPr lang="fr-FR" dirty="0">
                <a:solidFill>
                  <a:srgbClr val="7030A0"/>
                </a:solidFill>
              </a:rPr>
              <a:t> </a:t>
            </a:r>
            <a:r>
              <a:rPr lang="fr-FR" dirty="0" err="1">
                <a:solidFill>
                  <a:srgbClr val="7030A0"/>
                </a:solidFill>
              </a:rPr>
              <a:t>identity</a:t>
            </a:r>
            <a:r>
              <a:rPr lang="fr-FR" dirty="0">
                <a:solidFill>
                  <a:srgbClr val="7030A0"/>
                </a:solidFill>
              </a:rPr>
              <a:t> ») se construit dans les interactions, et non pas seulement inscrite dans l’identité biologique.</a:t>
            </a:r>
          </a:p>
          <a:p>
            <a:r>
              <a:rPr lang="fr-FR" dirty="0">
                <a:solidFill>
                  <a:srgbClr val="7030A0"/>
                </a:solidFill>
              </a:rPr>
              <a:t>« </a:t>
            </a:r>
            <a:r>
              <a:rPr lang="fr-FR" i="1" dirty="0">
                <a:solidFill>
                  <a:srgbClr val="7030A0"/>
                </a:solidFill>
              </a:rPr>
              <a:t>la masculinité, ou la féminité, est une croyance - plus précisément, une masse dense de croyance, une somme algébrique de si, de mais et de et - et non un fait indéniable. En plus d'une disposition biologique, on tire ces croyances des attitudes parentales, en particulier dans l'enfance, ces attitudes étant plus ou moins celles adoptées par la société en général, filtrées par les personnalités idiosyncrasiques des parents</a:t>
            </a:r>
            <a:r>
              <a:rPr lang="fr-FR" dirty="0">
                <a:solidFill>
                  <a:srgbClr val="7030A0"/>
                </a:solidFill>
              </a:rPr>
              <a:t> ».</a:t>
            </a:r>
          </a:p>
          <a:p>
            <a:r>
              <a:rPr lang="fr-FR" dirty="0">
                <a:solidFill>
                  <a:srgbClr val="7030A0"/>
                </a:solidFill>
              </a:rPr>
              <a:t>« </a:t>
            </a:r>
            <a:r>
              <a:rPr lang="fr-FR" i="1" dirty="0">
                <a:solidFill>
                  <a:srgbClr val="7030A0"/>
                </a:solidFill>
              </a:rPr>
              <a:t>Pour </a:t>
            </a:r>
            <a:r>
              <a:rPr lang="fr-FR" i="1" dirty="0" err="1">
                <a:solidFill>
                  <a:srgbClr val="7030A0"/>
                </a:solidFill>
              </a:rPr>
              <a:t>Stoller</a:t>
            </a:r>
            <a:r>
              <a:rPr lang="fr-FR" i="1" dirty="0">
                <a:solidFill>
                  <a:srgbClr val="7030A0"/>
                </a:solidFill>
              </a:rPr>
              <a:t>, les travaux de Money et de </a:t>
            </a:r>
            <a:r>
              <a:rPr lang="fr-FR" i="1" dirty="0" err="1">
                <a:solidFill>
                  <a:srgbClr val="7030A0"/>
                </a:solidFill>
              </a:rPr>
              <a:t>Hampson</a:t>
            </a:r>
            <a:r>
              <a:rPr lang="fr-FR" i="1" dirty="0">
                <a:solidFill>
                  <a:srgbClr val="7030A0"/>
                </a:solidFill>
              </a:rPr>
              <a:t> ont permis de démontrer qu'il n'existe pas nécessairement une relation symétrique entre sexe et genre</a:t>
            </a:r>
            <a:r>
              <a:rPr lang="fr-FR" dirty="0">
                <a:solidFill>
                  <a:srgbClr val="7030A0"/>
                </a:solidFill>
              </a:rPr>
              <a:t> ». Robert J. </a:t>
            </a:r>
            <a:r>
              <a:rPr lang="fr-FR" dirty="0" err="1">
                <a:solidFill>
                  <a:srgbClr val="7030A0"/>
                </a:solidFill>
              </a:rPr>
              <a:t>Stoller</a:t>
            </a:r>
            <a:r>
              <a:rPr lang="fr-FR" dirty="0">
                <a:solidFill>
                  <a:srgbClr val="7030A0"/>
                </a:solidFill>
              </a:rPr>
              <a:t> est le premier à introduire la distinction entre </a:t>
            </a:r>
            <a:r>
              <a:rPr lang="fr-FR" dirty="0">
                <a:solidFill>
                  <a:srgbClr val="7030A0"/>
                </a:solidFill>
                <a:hlinkClick r:id="rId2" tooltip="Sexe"/>
              </a:rPr>
              <a:t>sexe</a:t>
            </a:r>
            <a:r>
              <a:rPr lang="fr-FR" dirty="0">
                <a:solidFill>
                  <a:srgbClr val="7030A0"/>
                </a:solidFill>
              </a:rPr>
              <a:t> et </a:t>
            </a:r>
            <a:r>
              <a:rPr lang="fr-FR" u="sng" dirty="0">
                <a:solidFill>
                  <a:srgbClr val="7030A0"/>
                </a:solidFill>
                <a:hlinkClick r:id="rId3" tooltip="Genre (sciences sociales)"/>
              </a:rPr>
              <a:t>genre</a:t>
            </a:r>
            <a:r>
              <a:rPr lang="fr-FR" dirty="0">
                <a:solidFill>
                  <a:srgbClr val="7030A0"/>
                </a:solidFill>
              </a:rPr>
              <a:t>.</a:t>
            </a:r>
          </a:p>
          <a:p>
            <a:r>
              <a:rPr lang="fr-FR" sz="1200" dirty="0">
                <a:solidFill>
                  <a:srgbClr val="7030A0"/>
                </a:solidFill>
              </a:rPr>
              <a:t>Sources : a) </a:t>
            </a:r>
            <a:r>
              <a:rPr lang="fr-FR" sz="1200" dirty="0">
                <a:solidFill>
                  <a:srgbClr val="7030A0"/>
                </a:solidFill>
                <a:hlinkClick r:id="rId4"/>
              </a:rPr>
              <a:t>https://fr.wikipedia.org/wiki/Robert_Stoller</a:t>
            </a:r>
            <a:r>
              <a:rPr lang="fr-FR" sz="1200" dirty="0">
                <a:solidFill>
                  <a:srgbClr val="7030A0"/>
                </a:solidFill>
              </a:rPr>
              <a:t>, b) </a:t>
            </a:r>
            <a:r>
              <a:rPr lang="fr-FR" sz="1200" i="1" dirty="0">
                <a:solidFill>
                  <a:srgbClr val="7030A0"/>
                </a:solidFill>
              </a:rPr>
              <a:t>Considérations actuelles sur le transsexualisme : corps et nomination</a:t>
            </a:r>
            <a:r>
              <a:rPr lang="fr-FR" sz="1200" dirty="0">
                <a:solidFill>
                  <a:srgbClr val="7030A0"/>
                </a:solidFill>
              </a:rPr>
              <a:t>, Sylvie SESÉ-LÉGER, </a:t>
            </a:r>
            <a:r>
              <a:rPr lang="fr-FR" sz="1200" dirty="0">
                <a:solidFill>
                  <a:srgbClr val="7030A0"/>
                </a:solidFill>
                <a:hlinkClick r:id="rId5"/>
              </a:rPr>
              <a:t>http://www.cartels-constituants.fr/medias/documents/6532.pdf</a:t>
            </a:r>
            <a:r>
              <a:rPr lang="fr-FR" sz="1200" dirty="0">
                <a:solidFill>
                  <a:srgbClr val="7030A0"/>
                </a:solidFill>
              </a:rPr>
              <a:t>, c) </a:t>
            </a:r>
            <a:r>
              <a:rPr lang="fr-FR" sz="1200" dirty="0">
                <a:solidFill>
                  <a:srgbClr val="7030A0"/>
                </a:solidFill>
                <a:hlinkClick r:id="rId6"/>
              </a:rPr>
              <a:t>https://en.wikipedia.org/wiki/Robert_Stoller</a:t>
            </a:r>
            <a:r>
              <a:rPr lang="fr-FR" sz="1200" dirty="0">
                <a:solidFill>
                  <a:srgbClr val="7030A0"/>
                </a:solidFill>
              </a:rPr>
              <a:t>, d) </a:t>
            </a:r>
            <a:r>
              <a:rPr lang="fr-FR" sz="1200" i="1" dirty="0">
                <a:solidFill>
                  <a:srgbClr val="7030A0"/>
                </a:solidFill>
              </a:rPr>
              <a:t>Introduction aux études sur le genre</a:t>
            </a:r>
            <a:r>
              <a:rPr lang="fr-FR" sz="1200" dirty="0">
                <a:solidFill>
                  <a:srgbClr val="7030A0"/>
                </a:solidFill>
              </a:rPr>
              <a:t>, Laure </a:t>
            </a:r>
            <a:r>
              <a:rPr lang="fr-FR" sz="1200" dirty="0" err="1">
                <a:solidFill>
                  <a:srgbClr val="7030A0"/>
                </a:solidFill>
              </a:rPr>
              <a:t>Béréni</a:t>
            </a:r>
            <a:r>
              <a:rPr lang="fr-FR" sz="1200" dirty="0">
                <a:solidFill>
                  <a:srgbClr val="7030A0"/>
                </a:solidFill>
              </a:rPr>
              <a:t>, Ed. De Boeck, coll. « Ouvertures politiques », 2e édition revue et augmentée (11 mai 2012) éd., page 25.   </a:t>
            </a:r>
            <a:endParaRPr lang="fr-FR" dirty="0">
              <a:solidFill>
                <a:srgbClr val="7030A0"/>
              </a:solidFill>
            </a:endParaRPr>
          </a:p>
        </p:txBody>
      </p:sp>
      <p:sp>
        <p:nvSpPr>
          <p:cNvPr id="8" name="ZoneTexte 7"/>
          <p:cNvSpPr txBox="1"/>
          <p:nvPr/>
        </p:nvSpPr>
        <p:spPr>
          <a:xfrm>
            <a:off x="88990" y="368835"/>
            <a:ext cx="4286025" cy="369332"/>
          </a:xfrm>
          <a:prstGeom prst="rect">
            <a:avLst/>
          </a:prstGeom>
          <a:noFill/>
        </p:spPr>
        <p:txBody>
          <a:bodyPr wrap="square" rtlCol="0">
            <a:spAutoFit/>
          </a:bodyPr>
          <a:lstStyle/>
          <a:p>
            <a:r>
              <a:rPr lang="fr-FR" b="1" dirty="0">
                <a:solidFill>
                  <a:srgbClr val="7030A0"/>
                </a:solidFill>
              </a:rPr>
              <a:t>8. Causes possibles de la transsexualité</a:t>
            </a:r>
          </a:p>
        </p:txBody>
      </p:sp>
    </p:spTree>
    <p:extLst>
      <p:ext uri="{BB962C8B-B14F-4D97-AF65-F5344CB8AC3E}">
        <p14:creationId xmlns:p14="http://schemas.microsoft.com/office/powerpoint/2010/main" val="262830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542955" y="144317"/>
            <a:ext cx="467062" cy="369333"/>
          </a:xfrm>
        </p:spPr>
        <p:txBody>
          <a:bodyPr/>
          <a:lstStyle/>
          <a:p>
            <a:fld id="{A3855CD8-F650-4656-8804-7E552F308368}" type="slidenum">
              <a:rPr lang="en-US" smtClean="0"/>
              <a:t>47</a:t>
            </a:fld>
            <a:endParaRPr lang="en-US"/>
          </a:p>
        </p:txBody>
      </p:sp>
      <p:sp>
        <p:nvSpPr>
          <p:cNvPr id="3" name="Rectangle 2"/>
          <p:cNvSpPr/>
          <p:nvPr/>
        </p:nvSpPr>
        <p:spPr>
          <a:xfrm>
            <a:off x="182881" y="813117"/>
            <a:ext cx="7413761" cy="369332"/>
          </a:xfrm>
          <a:prstGeom prst="rect">
            <a:avLst/>
          </a:prstGeom>
        </p:spPr>
        <p:txBody>
          <a:bodyPr wrap="none">
            <a:spAutoFit/>
          </a:bodyPr>
          <a:lstStyle/>
          <a:p>
            <a:r>
              <a:rPr lang="fr-FR" b="1" dirty="0">
                <a:solidFill>
                  <a:srgbClr val="7030A0"/>
                </a:solidFill>
              </a:rPr>
              <a:t>8.1. Les explications psychologiques de la transsexualité (M2F et F2M réunis)</a:t>
            </a:r>
            <a:endParaRPr lang="fr-FR" b="1" dirty="0"/>
          </a:p>
        </p:txBody>
      </p:sp>
      <p:sp>
        <p:nvSpPr>
          <p:cNvPr id="4" name="ZoneTexte 3"/>
          <p:cNvSpPr txBox="1"/>
          <p:nvPr/>
        </p:nvSpPr>
        <p:spPr>
          <a:xfrm>
            <a:off x="4552726" y="14431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182881" y="1227648"/>
            <a:ext cx="11802693" cy="923330"/>
          </a:xfrm>
          <a:prstGeom prst="rect">
            <a:avLst/>
          </a:prstGeom>
          <a:noFill/>
        </p:spPr>
        <p:txBody>
          <a:bodyPr wrap="square" rtlCol="0">
            <a:spAutoFit/>
          </a:bodyPr>
          <a:lstStyle/>
          <a:p>
            <a:r>
              <a:rPr lang="fr-FR" b="1" dirty="0">
                <a:solidFill>
                  <a:srgbClr val="7030A0"/>
                </a:solidFill>
              </a:rPr>
              <a:t>8.1.1. L’identification au modèle projeté par le sexe opposé et rejet de l’anti-modèle projeté par son propre sexe (suite) </a:t>
            </a:r>
            <a:r>
              <a:rPr lang="fr-FR" dirty="0">
                <a:solidFill>
                  <a:srgbClr val="7030A0"/>
                </a:solidFill>
              </a:rPr>
              <a:t>:</a:t>
            </a:r>
          </a:p>
          <a:p>
            <a:endParaRPr lang="fr-FR" dirty="0">
              <a:solidFill>
                <a:srgbClr val="7030A0"/>
              </a:solidFill>
            </a:endParaRPr>
          </a:p>
          <a:p>
            <a:endParaRPr lang="fr-FR" dirty="0">
              <a:solidFill>
                <a:srgbClr val="7030A0"/>
              </a:solidFill>
            </a:endParaRPr>
          </a:p>
        </p:txBody>
      </p:sp>
      <p:sp>
        <p:nvSpPr>
          <p:cNvPr id="6" name="ZoneTexte 5"/>
          <p:cNvSpPr txBox="1"/>
          <p:nvPr/>
        </p:nvSpPr>
        <p:spPr>
          <a:xfrm>
            <a:off x="207324" y="1677576"/>
            <a:ext cx="11802693" cy="3508653"/>
          </a:xfrm>
          <a:prstGeom prst="rect">
            <a:avLst/>
          </a:prstGeom>
          <a:noFill/>
        </p:spPr>
        <p:txBody>
          <a:bodyPr wrap="square" rtlCol="0">
            <a:spAutoFit/>
          </a:bodyPr>
          <a:lstStyle/>
          <a:p>
            <a:r>
              <a:rPr lang="fr-FR" dirty="0">
                <a:solidFill>
                  <a:srgbClr val="7030A0"/>
                </a:solidFill>
              </a:rPr>
              <a:t>« </a:t>
            </a:r>
            <a:r>
              <a:rPr lang="fr-FR" i="1" dirty="0">
                <a:solidFill>
                  <a:srgbClr val="7030A0"/>
                </a:solidFill>
              </a:rPr>
              <a:t>Les transsexuels </a:t>
            </a:r>
            <a:r>
              <a:rPr lang="fr-FR" i="1" dirty="0" err="1">
                <a:solidFill>
                  <a:srgbClr val="7030A0"/>
                </a:solidFill>
              </a:rPr>
              <a:t>MtF</a:t>
            </a:r>
            <a:r>
              <a:rPr lang="fr-FR" i="1" dirty="0">
                <a:solidFill>
                  <a:srgbClr val="7030A0"/>
                </a:solidFill>
              </a:rPr>
              <a:t> ont décrit avoir entretenu une relation de proximité avec leur mère et ont précisé avoir été féminisés par celle-ci, dans l’enfance. Les sujets se sont souvenus qu’ils partageaient un certain nombre d’activités avec leur mère et ont indiqué qu’elle était souvent présente dans l’enfance. Le père a été décrit comme peu présent, distant et/ou autoritaire. Les transsexuels masculins ont qualifié leur rapport à celui-ci de pauvre.</a:t>
            </a:r>
          </a:p>
          <a:p>
            <a:r>
              <a:rPr lang="fr-FR" i="1" dirty="0">
                <a:solidFill>
                  <a:srgbClr val="7030A0"/>
                </a:solidFill>
              </a:rPr>
              <a:t>Concernant les transsexuels féminins, nos résultats ont confirmé les suppositions de </a:t>
            </a:r>
            <a:r>
              <a:rPr lang="fr-FR" i="1" dirty="0" err="1">
                <a:solidFill>
                  <a:srgbClr val="7030A0"/>
                </a:solidFill>
              </a:rPr>
              <a:t>Stoller</a:t>
            </a:r>
            <a:r>
              <a:rPr lang="fr-FR" i="1" dirty="0">
                <a:solidFill>
                  <a:srgbClr val="7030A0"/>
                </a:solidFill>
              </a:rPr>
              <a:t> selon lesquelles la mère est représentée comme féminine et que la relation à celle-ci a été vécue comme pauvre dans l’enfance. La présence de traits dépressifs chez la mère, décrite par </a:t>
            </a:r>
            <a:r>
              <a:rPr lang="fr-FR" i="1" dirty="0" err="1">
                <a:solidFill>
                  <a:srgbClr val="7030A0"/>
                </a:solidFill>
              </a:rPr>
              <a:t>Stoller</a:t>
            </a:r>
            <a:r>
              <a:rPr lang="fr-FR" i="1" dirty="0">
                <a:solidFill>
                  <a:srgbClr val="7030A0"/>
                </a:solidFill>
              </a:rPr>
              <a:t>, a été retrouvée chez la moitié des transsexuels féminins. Cependant, alors que </a:t>
            </a:r>
            <a:r>
              <a:rPr lang="fr-FR" i="1" dirty="0" err="1">
                <a:solidFill>
                  <a:srgbClr val="7030A0"/>
                </a:solidFill>
              </a:rPr>
              <a:t>Stoller</a:t>
            </a:r>
            <a:r>
              <a:rPr lang="fr-FR" i="1" dirty="0">
                <a:solidFill>
                  <a:srgbClr val="7030A0"/>
                </a:solidFill>
              </a:rPr>
              <a:t> supposait un investissement important du père auprès de son enfant, nous avons observé dans le discours des transsexuels féminins qu’il avait été vécu comme défaillant dans l’enfance. Il semblerait, au contraire, qu’une absence réelle ou dynamique du père ait permis à l’enfant de combler la place libre afin de soutenir sa mère, elle-même encourageant la petite fille à occuper cette position masculine</a:t>
            </a:r>
            <a:r>
              <a:rPr lang="fr-FR" dirty="0">
                <a:solidFill>
                  <a:srgbClr val="7030A0"/>
                </a:solidFill>
              </a:rPr>
              <a:t> ».</a:t>
            </a:r>
            <a:r>
              <a:rPr lang="fr-FR" sz="1200" dirty="0">
                <a:solidFill>
                  <a:srgbClr val="7030A0"/>
                </a:solidFill>
              </a:rPr>
              <a:t> </a:t>
            </a:r>
          </a:p>
          <a:p>
            <a:r>
              <a:rPr lang="fr-FR" sz="1200" dirty="0">
                <a:solidFill>
                  <a:srgbClr val="7030A0"/>
                </a:solidFill>
              </a:rPr>
              <a:t>Source : </a:t>
            </a:r>
            <a:r>
              <a:rPr lang="fr-FR" sz="1200" i="1" dirty="0">
                <a:solidFill>
                  <a:srgbClr val="7030A0"/>
                </a:solidFill>
              </a:rPr>
              <a:t>Étude de la dynamique familiale dans l’enfance des transsexuels</a:t>
            </a:r>
            <a:r>
              <a:rPr lang="fr-FR" sz="1200" dirty="0">
                <a:solidFill>
                  <a:srgbClr val="7030A0"/>
                </a:solidFill>
              </a:rPr>
              <a:t>, M. CHÉRON, E. REYNIER, M. BONIERBALE, M. MAGAUD-VOULAND, A. CLÉMENT, V. AGHABABIAN, C. LANÇON, (2005) </a:t>
            </a:r>
            <a:r>
              <a:rPr lang="fr-FR" sz="1200" dirty="0" err="1">
                <a:solidFill>
                  <a:srgbClr val="7030A0"/>
                </a:solidFill>
              </a:rPr>
              <a:t>Rev</a:t>
            </a:r>
            <a:r>
              <a:rPr lang="fr-FR" sz="1200" dirty="0">
                <a:solidFill>
                  <a:srgbClr val="7030A0"/>
                </a:solidFill>
              </a:rPr>
              <a:t>. Europ. </a:t>
            </a:r>
            <a:r>
              <a:rPr lang="fr-FR" sz="1200" dirty="0" err="1">
                <a:solidFill>
                  <a:srgbClr val="7030A0"/>
                </a:solidFill>
              </a:rPr>
              <a:t>Sexol</a:t>
            </a:r>
            <a:r>
              <a:rPr lang="fr-FR" sz="1200" dirty="0">
                <a:solidFill>
                  <a:srgbClr val="7030A0"/>
                </a:solidFill>
              </a:rPr>
              <a:t>.; Sexologies (XIV), 52 : 17-24, </a:t>
            </a:r>
            <a:r>
              <a:rPr lang="fr-FR" sz="1200" dirty="0">
                <a:solidFill>
                  <a:srgbClr val="7030A0"/>
                </a:solidFill>
                <a:hlinkClick r:id="rId2"/>
              </a:rPr>
              <a:t>http://www.aihus.fr/prod/data/publications/transexualisme/cheron52.pdf</a:t>
            </a:r>
            <a:r>
              <a:rPr lang="fr-FR" sz="1200" dirty="0">
                <a:solidFill>
                  <a:srgbClr val="7030A0"/>
                </a:solidFill>
              </a:rPr>
              <a:t> </a:t>
            </a:r>
            <a:endParaRPr lang="fr-FR" dirty="0">
              <a:solidFill>
                <a:srgbClr val="7030A0"/>
              </a:solidFill>
            </a:endParaRPr>
          </a:p>
        </p:txBody>
      </p:sp>
      <p:sp>
        <p:nvSpPr>
          <p:cNvPr id="7" name="ZoneTexte 6"/>
          <p:cNvSpPr txBox="1"/>
          <p:nvPr/>
        </p:nvSpPr>
        <p:spPr>
          <a:xfrm>
            <a:off x="182881" y="439685"/>
            <a:ext cx="4286025" cy="369332"/>
          </a:xfrm>
          <a:prstGeom prst="rect">
            <a:avLst/>
          </a:prstGeom>
          <a:noFill/>
        </p:spPr>
        <p:txBody>
          <a:bodyPr wrap="square" rtlCol="0">
            <a:spAutoFit/>
          </a:bodyPr>
          <a:lstStyle/>
          <a:p>
            <a:r>
              <a:rPr lang="fr-FR" b="1" dirty="0">
                <a:solidFill>
                  <a:srgbClr val="7030A0"/>
                </a:solidFill>
              </a:rPr>
              <a:t>8. Causes possibles de la transsexualité</a:t>
            </a:r>
          </a:p>
        </p:txBody>
      </p:sp>
    </p:spTree>
    <p:extLst>
      <p:ext uri="{BB962C8B-B14F-4D97-AF65-F5344CB8AC3E}">
        <p14:creationId xmlns:p14="http://schemas.microsoft.com/office/powerpoint/2010/main" val="2275751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48</a:t>
            </a:fld>
            <a:endParaRPr lang="en-US"/>
          </a:p>
        </p:txBody>
      </p:sp>
      <p:sp>
        <p:nvSpPr>
          <p:cNvPr id="3" name="Espace réservé du numéro de diapositive 1"/>
          <p:cNvSpPr txBox="1">
            <a:spLocks/>
          </p:cNvSpPr>
          <p:nvPr/>
        </p:nvSpPr>
        <p:spPr>
          <a:xfrm>
            <a:off x="11467651" y="224492"/>
            <a:ext cx="471511" cy="3994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48</a:t>
            </a:fld>
            <a:endParaRPr lang="en-US" dirty="0"/>
          </a:p>
        </p:txBody>
      </p:sp>
      <p:sp>
        <p:nvSpPr>
          <p:cNvPr id="4" name="Rectangle 3"/>
          <p:cNvSpPr/>
          <p:nvPr/>
        </p:nvSpPr>
        <p:spPr>
          <a:xfrm>
            <a:off x="207324" y="513650"/>
            <a:ext cx="6098657" cy="369332"/>
          </a:xfrm>
          <a:prstGeom prst="rect">
            <a:avLst/>
          </a:prstGeom>
        </p:spPr>
        <p:txBody>
          <a:bodyPr wrap="none">
            <a:spAutoFit/>
          </a:bodyPr>
          <a:lstStyle/>
          <a:p>
            <a:r>
              <a:rPr lang="fr-FR" b="1" dirty="0">
                <a:solidFill>
                  <a:srgbClr val="7030A0"/>
                </a:solidFill>
              </a:rPr>
              <a:t>8.1. Les explications psychologiques de la transsexualité M2F</a:t>
            </a:r>
            <a:endParaRPr lang="fr-FR" b="1" dirty="0"/>
          </a:p>
        </p:txBody>
      </p:sp>
      <p:sp>
        <p:nvSpPr>
          <p:cNvPr id="5" name="ZoneTexte 4"/>
          <p:cNvSpPr txBox="1"/>
          <p:nvPr/>
        </p:nvSpPr>
        <p:spPr>
          <a:xfrm>
            <a:off x="4468906" y="14431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6" name="ZoneTexte 5"/>
          <p:cNvSpPr txBox="1"/>
          <p:nvPr/>
        </p:nvSpPr>
        <p:spPr>
          <a:xfrm>
            <a:off x="207324" y="989703"/>
            <a:ext cx="3611641" cy="376518"/>
          </a:xfrm>
          <a:prstGeom prst="rect">
            <a:avLst/>
          </a:prstGeom>
          <a:noFill/>
        </p:spPr>
        <p:txBody>
          <a:bodyPr wrap="square" rtlCol="0">
            <a:spAutoFit/>
          </a:bodyPr>
          <a:lstStyle/>
          <a:p>
            <a:r>
              <a:rPr lang="fr-FR" dirty="0">
                <a:solidFill>
                  <a:srgbClr val="7030A0"/>
                </a:solidFill>
              </a:rPr>
              <a:t>8.1.2. </a:t>
            </a:r>
            <a:r>
              <a:rPr lang="fr-FR" b="1" dirty="0">
                <a:solidFill>
                  <a:srgbClr val="7030A0"/>
                </a:solidFill>
              </a:rPr>
              <a:t>Des facteurs éducationnels</a:t>
            </a:r>
          </a:p>
        </p:txBody>
      </p:sp>
      <p:sp>
        <p:nvSpPr>
          <p:cNvPr id="7" name="ZoneTexte 6"/>
          <p:cNvSpPr txBox="1"/>
          <p:nvPr/>
        </p:nvSpPr>
        <p:spPr>
          <a:xfrm>
            <a:off x="207324" y="1366221"/>
            <a:ext cx="11808968" cy="5262979"/>
          </a:xfrm>
          <a:prstGeom prst="rect">
            <a:avLst/>
          </a:prstGeom>
          <a:noFill/>
        </p:spPr>
        <p:txBody>
          <a:bodyPr wrap="square" rtlCol="0">
            <a:spAutoFit/>
          </a:bodyPr>
          <a:lstStyle/>
          <a:p>
            <a:pPr algn="just">
              <a:spcBef>
                <a:spcPct val="0"/>
              </a:spcBef>
            </a:pPr>
            <a:r>
              <a:rPr lang="fr-FR" altLang="fr-FR" u="sng" dirty="0">
                <a:solidFill>
                  <a:srgbClr val="7030A0"/>
                </a:solidFill>
              </a:rPr>
              <a:t>Le fétichisme de déguisement </a:t>
            </a:r>
            <a:r>
              <a:rPr lang="fr-FR" altLang="fr-FR" dirty="0">
                <a:solidFill>
                  <a:srgbClr val="7030A0"/>
                </a:solidFill>
              </a:rPr>
              <a:t>: </a:t>
            </a:r>
          </a:p>
          <a:p>
            <a:pPr marL="285750" indent="-285750" algn="just">
              <a:spcBef>
                <a:spcPct val="0"/>
              </a:spcBef>
              <a:buFont typeface="Arial" panose="020B0604020202020204" pitchFamily="34" charset="0"/>
              <a:buChar char="•"/>
            </a:pPr>
            <a:r>
              <a:rPr lang="fr-FR" altLang="fr-FR" dirty="0">
                <a:solidFill>
                  <a:srgbClr val="7030A0"/>
                </a:solidFill>
              </a:rPr>
              <a:t>« </a:t>
            </a:r>
            <a:r>
              <a:rPr lang="fr-FR" altLang="fr-FR" i="1" dirty="0">
                <a:solidFill>
                  <a:srgbClr val="7030A0"/>
                </a:solidFill>
              </a:rPr>
              <a:t>L'érotisme chasuble »</a:t>
            </a:r>
            <a:r>
              <a:rPr lang="fr-FR" altLang="fr-FR" dirty="0">
                <a:solidFill>
                  <a:srgbClr val="7030A0"/>
                </a:solidFill>
              </a:rPr>
              <a:t>, également appelé </a:t>
            </a:r>
            <a:r>
              <a:rPr lang="fr-FR" altLang="fr-FR" i="1" dirty="0" err="1">
                <a:solidFill>
                  <a:srgbClr val="7030A0"/>
                </a:solidFill>
              </a:rPr>
              <a:t>pinaforing</a:t>
            </a:r>
            <a:r>
              <a:rPr lang="fr-FR" altLang="fr-FR" dirty="0">
                <a:solidFill>
                  <a:srgbClr val="7030A0"/>
                </a:solidFill>
              </a:rPr>
              <a:t>, est une sorte de </a:t>
            </a:r>
            <a:r>
              <a:rPr lang="fr-FR" altLang="fr-FR" dirty="0">
                <a:solidFill>
                  <a:srgbClr val="7030A0"/>
                </a:solidFill>
                <a:hlinkClick r:id="rId2" tooltip="Féminisation (BDSM)"/>
              </a:rPr>
              <a:t>féminisation</a:t>
            </a:r>
            <a:r>
              <a:rPr lang="fr-FR" altLang="fr-FR" dirty="0">
                <a:solidFill>
                  <a:srgbClr val="7030A0"/>
                </a:solidFill>
              </a:rPr>
              <a:t> utilisé dans </a:t>
            </a:r>
            <a:r>
              <a:rPr lang="fr-FR" altLang="fr-FR" dirty="0">
                <a:solidFill>
                  <a:srgbClr val="7030A0"/>
                </a:solidFill>
                <a:hlinkClick r:id="rId3" tooltip="BDSM"/>
              </a:rPr>
              <a:t>BDSM</a:t>
            </a:r>
            <a:r>
              <a:rPr lang="fr-FR" altLang="fr-FR" dirty="0">
                <a:solidFill>
                  <a:srgbClr val="7030A0"/>
                </a:solidFill>
              </a:rPr>
              <a:t> qui oblige un homme à s'habiller comme une fille. Cette pratique a parfois été utilisée comme une </a:t>
            </a:r>
            <a:r>
              <a:rPr lang="fr-FR" altLang="fr-FR" b="1" dirty="0">
                <a:solidFill>
                  <a:srgbClr val="7030A0"/>
                </a:solidFill>
              </a:rPr>
              <a:t>sanction disciplinaire très humiliante </a:t>
            </a:r>
            <a:r>
              <a:rPr lang="fr-FR" altLang="fr-FR" dirty="0">
                <a:solidFill>
                  <a:srgbClr val="7030A0"/>
                </a:solidFill>
              </a:rPr>
              <a:t>appliquée à des enfants rebelles, par exemple, à l</a:t>
            </a:r>
            <a:r>
              <a:rPr lang="fr-FR" altLang="fr-FR" dirty="0">
                <a:solidFill>
                  <a:srgbClr val="7030A0"/>
                </a:solidFill>
                <a:hlinkClick r:id="rId4" tooltip="Ère victorienne"/>
              </a:rPr>
              <a:t>’époque victorienne</a:t>
            </a:r>
            <a:r>
              <a:rPr lang="fr-FR" altLang="fr-FR" dirty="0">
                <a:solidFill>
                  <a:srgbClr val="7030A0"/>
                </a:solidFill>
              </a:rPr>
              <a:t>, ou parce que </a:t>
            </a:r>
            <a:r>
              <a:rPr lang="fr-FR" altLang="fr-FR" b="1" dirty="0">
                <a:solidFill>
                  <a:srgbClr val="7030A0"/>
                </a:solidFill>
              </a:rPr>
              <a:t>certaines mères ont  éduqué leurs enfants ainsi, pour compenser leur désir frustré (et non rempli), lié au fait de ne pas avoir eu des filles</a:t>
            </a:r>
            <a:r>
              <a:rPr lang="fr-FR" altLang="fr-FR" dirty="0">
                <a:solidFill>
                  <a:srgbClr val="7030A0"/>
                </a:solidFill>
              </a:rPr>
              <a:t>. Il y a des témoignages qu'un tel type de sanction puisse développer à l'âge adulte un </a:t>
            </a:r>
            <a:r>
              <a:rPr lang="fr-FR" altLang="fr-FR" b="1" dirty="0">
                <a:solidFill>
                  <a:srgbClr val="7030A0"/>
                </a:solidFill>
                <a:hlinkClick r:id="rId5" tooltip="Masquerade Fétiche"/>
              </a:rPr>
              <a:t>fétichisme de déguisement</a:t>
            </a:r>
            <a:r>
              <a:rPr lang="fr-FR" altLang="fr-FR" b="1" dirty="0">
                <a:solidFill>
                  <a:srgbClr val="7030A0"/>
                </a:solidFill>
              </a:rPr>
              <a:t>.</a:t>
            </a:r>
            <a:r>
              <a:rPr lang="fr-FR" altLang="fr-FR" sz="1200" b="1" dirty="0">
                <a:solidFill>
                  <a:srgbClr val="7030A0"/>
                </a:solidFill>
              </a:rPr>
              <a:t> </a:t>
            </a:r>
          </a:p>
          <a:p>
            <a:pPr algn="just">
              <a:spcBef>
                <a:spcPct val="0"/>
              </a:spcBef>
            </a:pPr>
            <a:r>
              <a:rPr lang="fr-FR" altLang="fr-FR" sz="1200" dirty="0">
                <a:solidFill>
                  <a:srgbClr val="7030A0"/>
                </a:solidFill>
              </a:rPr>
              <a:t>Source : </a:t>
            </a:r>
            <a:r>
              <a:rPr lang="fr-FR" altLang="fr-FR" sz="1200" dirty="0">
                <a:solidFill>
                  <a:srgbClr val="7030A0"/>
                </a:solidFill>
                <a:hlinkClick r:id="rId6"/>
              </a:rPr>
              <a:t>https://it.wikipedia.org/wiki/Petticoating</a:t>
            </a:r>
            <a:r>
              <a:rPr lang="fr-FR" altLang="fr-FR" dirty="0">
                <a:solidFill>
                  <a:srgbClr val="7030A0"/>
                </a:solidFill>
              </a:rPr>
              <a:t> </a:t>
            </a:r>
          </a:p>
          <a:p>
            <a:pPr marL="285750" indent="-285750">
              <a:buFont typeface="Arial" panose="020B0604020202020204" pitchFamily="34" charset="0"/>
              <a:buChar char="•"/>
            </a:pPr>
            <a:r>
              <a:rPr lang="fr-FR" dirty="0">
                <a:solidFill>
                  <a:srgbClr val="7030A0"/>
                </a:solidFill>
              </a:rPr>
              <a:t>Dans certaines cultures (</a:t>
            </a:r>
            <a:r>
              <a:rPr lang="fr-FR" altLang="fr-FR" dirty="0">
                <a:solidFill>
                  <a:srgbClr val="7030A0"/>
                </a:solidFill>
              </a:rPr>
              <a:t>Thaïlande …</a:t>
            </a:r>
            <a:r>
              <a:rPr lang="fr-FR" dirty="0">
                <a:solidFill>
                  <a:srgbClr val="7030A0"/>
                </a:solidFill>
              </a:rPr>
              <a:t>), </a:t>
            </a:r>
            <a:r>
              <a:rPr lang="fr-FR" altLang="fr-FR" dirty="0">
                <a:solidFill>
                  <a:srgbClr val="7030A0"/>
                </a:solidFill>
              </a:rPr>
              <a:t>les jeunes garçons sont élevés dans le respect des traditions familiales et à qui sont imposées les tâches ménagères. Attribuées dans la plupart des autres cultures à travers le monde aux femmes, </a:t>
            </a:r>
            <a:r>
              <a:rPr lang="fr-FR" altLang="fr-FR" b="1" dirty="0">
                <a:solidFill>
                  <a:srgbClr val="7030A0"/>
                </a:solidFill>
              </a:rPr>
              <a:t>ces activités, couplés au port de tenues réservées aux filles, tend à féminiser certains garçons, provocant même chez eux l’envie de devenir des filles</a:t>
            </a:r>
            <a:r>
              <a:rPr lang="fr-FR" altLang="fr-FR" dirty="0">
                <a:solidFill>
                  <a:srgbClr val="7030A0"/>
                </a:solidFill>
              </a:rPr>
              <a:t>, des </a:t>
            </a:r>
            <a:r>
              <a:rPr lang="fr-FR" altLang="fr-FR" i="1" dirty="0" err="1">
                <a:solidFill>
                  <a:srgbClr val="7030A0"/>
                </a:solidFill>
              </a:rPr>
              <a:t>ladyboys</a:t>
            </a:r>
            <a:r>
              <a:rPr lang="fr-FR" altLang="fr-FR" dirty="0">
                <a:solidFill>
                  <a:srgbClr val="7030A0"/>
                </a:solidFill>
              </a:rPr>
              <a:t>.</a:t>
            </a:r>
            <a:r>
              <a:rPr lang="fr-FR" altLang="fr-FR" sz="1200" dirty="0">
                <a:solidFill>
                  <a:srgbClr val="7030A0"/>
                </a:solidFill>
              </a:rPr>
              <a:t> Sources : a) </a:t>
            </a:r>
            <a:r>
              <a:rPr lang="fr-FR" altLang="fr-FR" sz="1200" dirty="0">
                <a:solidFill>
                  <a:srgbClr val="7030A0"/>
                </a:solidFill>
                <a:hlinkClick r:id="rId7"/>
              </a:rPr>
              <a:t>https://en.wikipedia.org/wiki/Kathoey</a:t>
            </a:r>
            <a:r>
              <a:rPr lang="fr-FR" altLang="fr-FR" sz="1200" dirty="0">
                <a:solidFill>
                  <a:srgbClr val="7030A0"/>
                </a:solidFill>
              </a:rPr>
              <a:t>, b) </a:t>
            </a:r>
            <a:r>
              <a:rPr lang="fr-FR" altLang="fr-FR" sz="1200" dirty="0">
                <a:solidFill>
                  <a:srgbClr val="7030A0"/>
                </a:solidFill>
                <a:hlinkClick r:id="rId8"/>
              </a:rPr>
              <a:t>http://www.urbandico.com/definition/ladyboy/</a:t>
            </a:r>
            <a:r>
              <a:rPr lang="fr-FR" altLang="fr-FR" sz="1200" dirty="0">
                <a:solidFill>
                  <a:srgbClr val="7030A0"/>
                </a:solidFill>
              </a:rPr>
              <a:t> </a:t>
            </a:r>
          </a:p>
          <a:p>
            <a:endParaRPr lang="fr-FR" altLang="fr-FR" dirty="0">
              <a:solidFill>
                <a:srgbClr val="7030A0"/>
              </a:solidFill>
            </a:endParaRPr>
          </a:p>
          <a:p>
            <a:r>
              <a:rPr lang="fr-FR" u="sng" dirty="0">
                <a:solidFill>
                  <a:srgbClr val="7030A0"/>
                </a:solidFill>
              </a:rPr>
              <a:t>Le point de vue de la psychanalyse classique</a:t>
            </a:r>
            <a:r>
              <a:rPr lang="fr-FR" dirty="0">
                <a:solidFill>
                  <a:srgbClr val="7030A0"/>
                </a:solidFill>
              </a:rPr>
              <a:t> :</a:t>
            </a:r>
          </a:p>
          <a:p>
            <a:pPr marL="285750" indent="-285750">
              <a:buFont typeface="Arial" panose="020B0604020202020204" pitchFamily="34" charset="0"/>
              <a:buChar char="•"/>
            </a:pPr>
            <a:r>
              <a:rPr lang="fr-FR" dirty="0">
                <a:solidFill>
                  <a:srgbClr val="7030A0"/>
                </a:solidFill>
              </a:rPr>
              <a:t>Le désir fétichiste de travestissement serait lié au </a:t>
            </a:r>
            <a:r>
              <a:rPr lang="fr-FR" b="1" dirty="0">
                <a:solidFill>
                  <a:srgbClr val="7030A0"/>
                </a:solidFill>
              </a:rPr>
              <a:t>désir de transgression d’un tabou</a:t>
            </a:r>
            <a:r>
              <a:rPr lang="fr-FR" dirty="0">
                <a:solidFill>
                  <a:srgbClr val="7030A0"/>
                </a:solidFill>
              </a:rPr>
              <a:t>. Seuls les objets interdits à un sexe seraient appropriés au travestissement. L'interdiction pour l'autre sexe de l'utiliser apporterait une satisfaction à travers le travestissement. Si ces objets sont devenus acceptables pour les deux sexes, le plaisir disparaît alors.</a:t>
            </a:r>
          </a:p>
          <a:p>
            <a:pPr marL="285750" indent="-285750">
              <a:buFont typeface="Arial" panose="020B0604020202020204" pitchFamily="34" charset="0"/>
              <a:buChar char="•"/>
            </a:pPr>
            <a:r>
              <a:rPr lang="fr-FR" dirty="0">
                <a:solidFill>
                  <a:srgbClr val="7030A0"/>
                </a:solidFill>
              </a:rPr>
              <a:t>Une autre raison pouvant expliquer la pratique du travestissement serait le </a:t>
            </a:r>
            <a:r>
              <a:rPr lang="fr-FR" b="1" dirty="0">
                <a:solidFill>
                  <a:srgbClr val="7030A0"/>
                </a:solidFill>
              </a:rPr>
              <a:t>Syndrome d'Inversion Sexuelle</a:t>
            </a:r>
            <a:r>
              <a:rPr lang="fr-FR" dirty="0">
                <a:solidFill>
                  <a:srgbClr val="7030A0"/>
                </a:solidFill>
              </a:rPr>
              <a:t>, de Freud. Une personne atteinte de ce syndrome est convaincue (d’une façon délirante) qu'elle appartient à l'autre sexe, physiquement.</a:t>
            </a:r>
            <a:r>
              <a:rPr lang="fr-FR" sz="1200" dirty="0">
                <a:solidFill>
                  <a:srgbClr val="7030A0"/>
                </a:solidFill>
              </a:rPr>
              <a:t> </a:t>
            </a:r>
          </a:p>
          <a:p>
            <a:r>
              <a:rPr lang="fr-FR" sz="1200" dirty="0">
                <a:solidFill>
                  <a:srgbClr val="7030A0"/>
                </a:solidFill>
              </a:rPr>
              <a:t>Source : </a:t>
            </a:r>
            <a:r>
              <a:rPr lang="fr-FR" sz="1200" dirty="0">
                <a:solidFill>
                  <a:srgbClr val="7030A0"/>
                </a:solidFill>
                <a:hlinkClick r:id="rId9"/>
              </a:rPr>
              <a:t>https://fr.wikipedia.org/wiki/Travestissement#Le_point_de_vue_psychanalytique_classique</a:t>
            </a:r>
            <a:r>
              <a:rPr lang="fr-FR" sz="1200" dirty="0">
                <a:solidFill>
                  <a:srgbClr val="7030A0"/>
                </a:solidFill>
              </a:rPr>
              <a:t> </a:t>
            </a:r>
            <a:endParaRPr lang="fr-FR" dirty="0">
              <a:solidFill>
                <a:srgbClr val="7030A0"/>
              </a:solidFill>
            </a:endParaRPr>
          </a:p>
        </p:txBody>
      </p:sp>
    </p:spTree>
    <p:extLst>
      <p:ext uri="{BB962C8B-B14F-4D97-AF65-F5344CB8AC3E}">
        <p14:creationId xmlns:p14="http://schemas.microsoft.com/office/powerpoint/2010/main" val="2847290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467651" y="224492"/>
            <a:ext cx="471511" cy="3994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49</a:t>
            </a:fld>
            <a:endParaRPr lang="en-US" dirty="0"/>
          </a:p>
        </p:txBody>
      </p:sp>
      <p:sp>
        <p:nvSpPr>
          <p:cNvPr id="4" name="Rectangle 3"/>
          <p:cNvSpPr/>
          <p:nvPr/>
        </p:nvSpPr>
        <p:spPr>
          <a:xfrm>
            <a:off x="207324" y="513650"/>
            <a:ext cx="6098657" cy="369332"/>
          </a:xfrm>
          <a:prstGeom prst="rect">
            <a:avLst/>
          </a:prstGeom>
        </p:spPr>
        <p:txBody>
          <a:bodyPr wrap="none">
            <a:spAutoFit/>
          </a:bodyPr>
          <a:lstStyle/>
          <a:p>
            <a:r>
              <a:rPr lang="fr-FR" b="1" dirty="0">
                <a:solidFill>
                  <a:srgbClr val="7030A0"/>
                </a:solidFill>
              </a:rPr>
              <a:t>8.1. Les explications psychologiques de la transsexualité M2F</a:t>
            </a:r>
            <a:endParaRPr lang="fr-FR" b="1" dirty="0"/>
          </a:p>
        </p:txBody>
      </p:sp>
      <p:sp>
        <p:nvSpPr>
          <p:cNvPr id="5" name="ZoneTexte 4"/>
          <p:cNvSpPr txBox="1"/>
          <p:nvPr/>
        </p:nvSpPr>
        <p:spPr>
          <a:xfrm>
            <a:off x="4468906" y="14431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6" name="ZoneTexte 5"/>
          <p:cNvSpPr txBox="1"/>
          <p:nvPr/>
        </p:nvSpPr>
        <p:spPr>
          <a:xfrm>
            <a:off x="207324" y="882983"/>
            <a:ext cx="4665890" cy="369332"/>
          </a:xfrm>
          <a:prstGeom prst="rect">
            <a:avLst/>
          </a:prstGeom>
          <a:noFill/>
        </p:spPr>
        <p:txBody>
          <a:bodyPr wrap="square" rtlCol="0">
            <a:spAutoFit/>
          </a:bodyPr>
          <a:lstStyle/>
          <a:p>
            <a:r>
              <a:rPr lang="fr-FR" dirty="0">
                <a:solidFill>
                  <a:srgbClr val="7030A0"/>
                </a:solidFill>
              </a:rPr>
              <a:t>8.1.2. </a:t>
            </a:r>
            <a:r>
              <a:rPr lang="fr-FR" b="1" dirty="0">
                <a:solidFill>
                  <a:srgbClr val="7030A0"/>
                </a:solidFill>
              </a:rPr>
              <a:t>Des facteurs éducationnels (suite)</a:t>
            </a:r>
          </a:p>
        </p:txBody>
      </p:sp>
      <p:sp>
        <p:nvSpPr>
          <p:cNvPr id="7" name="ZoneTexte 6"/>
          <p:cNvSpPr txBox="1"/>
          <p:nvPr/>
        </p:nvSpPr>
        <p:spPr>
          <a:xfrm>
            <a:off x="207324" y="1252315"/>
            <a:ext cx="11731838" cy="3600986"/>
          </a:xfrm>
          <a:prstGeom prst="rect">
            <a:avLst/>
          </a:prstGeom>
          <a:noFill/>
        </p:spPr>
        <p:txBody>
          <a:bodyPr wrap="square" rtlCol="0">
            <a:spAutoFit/>
          </a:bodyPr>
          <a:lstStyle/>
          <a:p>
            <a:r>
              <a:rPr lang="fr-FR" dirty="0">
                <a:solidFill>
                  <a:srgbClr val="7030A0"/>
                </a:solidFill>
              </a:rPr>
              <a:t>« </a:t>
            </a:r>
            <a:r>
              <a:rPr lang="fr-FR" i="1" dirty="0">
                <a:solidFill>
                  <a:srgbClr val="7030A0"/>
                </a:solidFill>
              </a:rPr>
              <a:t>Le désir de l'Autre est encore plus prégnant lorsqu'il s'agit d'une grand-mère ou d'une nourrice qui éduque l'enfant, travestissant le garçonnet en fille à l'insu des parents :..."il était si beau, ses cheveux étaient si longs, si bouclés...".</a:t>
            </a:r>
          </a:p>
          <a:p>
            <a:r>
              <a:rPr lang="fr-FR" i="1" dirty="0">
                <a:solidFill>
                  <a:srgbClr val="7030A0"/>
                </a:solidFill>
              </a:rPr>
              <a:t>Comment ne pas saisir la violence faite à l'enfant auquel est imposa, par le jeu et pour la jouissance de l'Autre, le refus</a:t>
            </a:r>
          </a:p>
          <a:p>
            <a:r>
              <a:rPr lang="fr-FR" i="1" dirty="0">
                <a:solidFill>
                  <a:srgbClr val="7030A0"/>
                </a:solidFill>
              </a:rPr>
              <a:t>de son être même, être sexué, anatomiquement différencié ?</a:t>
            </a:r>
          </a:p>
          <a:p>
            <a:r>
              <a:rPr lang="fr-FR" i="1" dirty="0">
                <a:solidFill>
                  <a:srgbClr val="7030A0"/>
                </a:solidFill>
              </a:rPr>
              <a:t>Comme ce père qui réglait on ne sait quels comptes sur le dos de sa fille qui il achetait des carabines et des panoplies de cow-boy. Lorsque je me demande si je pense il ou elle dans un entretien, n'est-ce pas renvoyer sous forme inversée ce message-même, cette distorsion du destin ?</a:t>
            </a:r>
          </a:p>
          <a:p>
            <a:r>
              <a:rPr lang="fr-FR" i="1" dirty="0">
                <a:solidFill>
                  <a:srgbClr val="7030A0"/>
                </a:solidFill>
              </a:rPr>
              <a:t>L'anamnèse révèle souvent la présence d'un mort dans la fratrie, avant ou juste après la naissance du sujet. Mort dont le deuil fut impossible pour la mère; </a:t>
            </a:r>
            <a:r>
              <a:rPr lang="fr-FR" b="1" i="1" dirty="0">
                <a:solidFill>
                  <a:srgbClr val="7030A0"/>
                </a:solidFill>
              </a:rPr>
              <a:t>mort qui, dans le désir maternel, impose au vivant la forme de la réincarnation</a:t>
            </a:r>
            <a:r>
              <a:rPr lang="fr-FR" i="1" dirty="0">
                <a:solidFill>
                  <a:srgbClr val="7030A0"/>
                </a:solidFill>
              </a:rPr>
              <a:t>. Cette enveloppe close, doublure du mort apparaît liée à la jouissance phallique maternelle.</a:t>
            </a:r>
          </a:p>
          <a:p>
            <a:r>
              <a:rPr lang="fr-FR" i="1" dirty="0">
                <a:solidFill>
                  <a:srgbClr val="7030A0"/>
                </a:solidFill>
              </a:rPr>
              <a:t>F. Perrier écrit à propos du cas Gérard : « </a:t>
            </a:r>
            <a:r>
              <a:rPr lang="fr-FR" b="1" i="1" dirty="0">
                <a:solidFill>
                  <a:srgbClr val="7030A0"/>
                </a:solidFill>
              </a:rPr>
              <a:t>ce sujet portait en lui </a:t>
            </a:r>
            <a:r>
              <a:rPr lang="fr-FR" i="1" dirty="0">
                <a:solidFill>
                  <a:srgbClr val="7030A0"/>
                </a:solidFill>
              </a:rPr>
              <a:t>non seulement la question du corps libidinal de la mère mais également celui de </a:t>
            </a:r>
            <a:r>
              <a:rPr lang="fr-FR" b="1" i="1" dirty="0">
                <a:solidFill>
                  <a:srgbClr val="7030A0"/>
                </a:solidFill>
              </a:rPr>
              <a:t>la petite fille morte qui était sa sœur aînée</a:t>
            </a:r>
            <a:r>
              <a:rPr lang="fr-FR" i="1" dirty="0">
                <a:solidFill>
                  <a:srgbClr val="7030A0"/>
                </a:solidFill>
              </a:rPr>
              <a:t>, sœur dont personne n'avait voulu lui dire le prénom »</a:t>
            </a:r>
            <a:r>
              <a:rPr lang="fr-FR" dirty="0">
                <a:solidFill>
                  <a:srgbClr val="7030A0"/>
                </a:solidFill>
              </a:rPr>
              <a:t> ».</a:t>
            </a:r>
            <a:endParaRPr lang="fr-FR" sz="1200" dirty="0">
              <a:solidFill>
                <a:srgbClr val="7030A0"/>
              </a:solidFill>
            </a:endParaRPr>
          </a:p>
          <a:p>
            <a:r>
              <a:rPr lang="fr-FR" sz="1200" dirty="0">
                <a:solidFill>
                  <a:srgbClr val="7030A0"/>
                </a:solidFill>
              </a:rPr>
              <a:t>Source : </a:t>
            </a:r>
            <a:r>
              <a:rPr lang="fr-FR" sz="1200" i="1" dirty="0">
                <a:solidFill>
                  <a:srgbClr val="7030A0"/>
                </a:solidFill>
              </a:rPr>
              <a:t>Considérations actuelles sur le transsexualisme : corps et nomination</a:t>
            </a:r>
            <a:r>
              <a:rPr lang="fr-FR" sz="1200" dirty="0">
                <a:solidFill>
                  <a:srgbClr val="7030A0"/>
                </a:solidFill>
              </a:rPr>
              <a:t>, Sylvie SESÉ-LÉGER, </a:t>
            </a:r>
            <a:r>
              <a:rPr lang="fr-FR" sz="1200" dirty="0">
                <a:solidFill>
                  <a:srgbClr val="7030A0"/>
                </a:solidFill>
                <a:hlinkClick r:id="rId2"/>
              </a:rPr>
              <a:t>http://www.cartels-constituants.fr/medias/documents/6532.pdf</a:t>
            </a:r>
            <a:endParaRPr lang="fr-FR" sz="1200" dirty="0">
              <a:solidFill>
                <a:srgbClr val="7030A0"/>
              </a:solidFill>
            </a:endParaRPr>
          </a:p>
        </p:txBody>
      </p:sp>
    </p:spTree>
    <p:extLst>
      <p:ext uri="{BB962C8B-B14F-4D97-AF65-F5344CB8AC3E}">
        <p14:creationId xmlns:p14="http://schemas.microsoft.com/office/powerpoint/2010/main" val="155029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9294607" y="12006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5</a:t>
            </a:fld>
            <a:endParaRPr lang="en-US"/>
          </a:p>
        </p:txBody>
      </p:sp>
      <p:sp>
        <p:nvSpPr>
          <p:cNvPr id="4" name="Rectangle 3"/>
          <p:cNvSpPr/>
          <p:nvPr/>
        </p:nvSpPr>
        <p:spPr>
          <a:xfrm>
            <a:off x="314524" y="322731"/>
            <a:ext cx="2264018" cy="369332"/>
          </a:xfrm>
          <a:prstGeom prst="rect">
            <a:avLst/>
          </a:prstGeom>
        </p:spPr>
        <p:txBody>
          <a:bodyPr wrap="none">
            <a:spAutoFit/>
          </a:bodyPr>
          <a:lstStyle/>
          <a:p>
            <a:pPr>
              <a:spcBef>
                <a:spcPct val="0"/>
              </a:spcBef>
            </a:pPr>
            <a:r>
              <a:rPr lang="fr-FR" altLang="fr-FR" dirty="0">
                <a:solidFill>
                  <a:srgbClr val="7030A0"/>
                </a:solidFill>
              </a:rPr>
              <a:t>1. </a:t>
            </a:r>
            <a:r>
              <a:rPr lang="fr-FR" altLang="fr-FR" b="1" dirty="0">
                <a:solidFill>
                  <a:srgbClr val="7030A0"/>
                </a:solidFill>
              </a:rPr>
              <a:t>Introduction (suite)</a:t>
            </a:r>
          </a:p>
        </p:txBody>
      </p:sp>
      <p:sp>
        <p:nvSpPr>
          <p:cNvPr id="5" name="ZoneTexte 4"/>
          <p:cNvSpPr txBox="1"/>
          <p:nvPr/>
        </p:nvSpPr>
        <p:spPr>
          <a:xfrm>
            <a:off x="4303058" y="105560"/>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6" name="ZoneTexte 5"/>
          <p:cNvSpPr txBox="1"/>
          <p:nvPr/>
        </p:nvSpPr>
        <p:spPr>
          <a:xfrm>
            <a:off x="314524" y="692063"/>
            <a:ext cx="11723283" cy="5909310"/>
          </a:xfrm>
          <a:prstGeom prst="rect">
            <a:avLst/>
          </a:prstGeom>
          <a:noFill/>
        </p:spPr>
        <p:txBody>
          <a:bodyPr wrap="square" rtlCol="0">
            <a:spAutoFit/>
          </a:bodyPr>
          <a:lstStyle/>
          <a:p>
            <a:pPr algn="just"/>
            <a:r>
              <a:rPr lang="fr-FR" dirty="0">
                <a:solidFill>
                  <a:srgbClr val="7030A0"/>
                </a:solidFill>
              </a:rPr>
              <a:t>Certaines personnes, qu’on appelle « transgenres » ou « transsexuelles », affirment qu’elle se sentent psychiquement du sexe opposé et donc veulent « réassigner » leur corps à leur ressenti psychique (celui de se sentir intérieurement femme ou homme).</a:t>
            </a:r>
          </a:p>
          <a:p>
            <a:pPr algn="just"/>
            <a:r>
              <a:rPr lang="fr-FR" dirty="0">
                <a:solidFill>
                  <a:srgbClr val="7030A0"/>
                </a:solidFill>
              </a:rPr>
              <a:t>Ce texte va tenter de déterminer les causes des </a:t>
            </a:r>
            <a:r>
              <a:rPr lang="fr-FR" dirty="0" err="1">
                <a:solidFill>
                  <a:srgbClr val="7030A0"/>
                </a:solidFill>
              </a:rPr>
              <a:t>transidentités</a:t>
            </a:r>
            <a:r>
              <a:rPr lang="fr-FR" dirty="0">
                <a:solidFill>
                  <a:srgbClr val="7030A0"/>
                </a:solidFill>
              </a:rPr>
              <a:t>, si elles sont liées à une </a:t>
            </a:r>
            <a:r>
              <a:rPr lang="fr-FR" i="1" dirty="0">
                <a:solidFill>
                  <a:srgbClr val="7030A0"/>
                </a:solidFill>
              </a:rPr>
              <a:t>force biologique</a:t>
            </a:r>
            <a:r>
              <a:rPr lang="fr-FR" dirty="0">
                <a:solidFill>
                  <a:srgbClr val="7030A0"/>
                </a:solidFill>
              </a:rPr>
              <a:t> (transsexualité primaire, à l’origine du sentiment, à l’image de certaines intersexualités (tel le cas de l’hermaphrodisme vrai, où l’hermaphrodisme physique / biologique conditionnerait un hermaphrodisme psychique (?)  …)), ou bien à un </a:t>
            </a:r>
            <a:r>
              <a:rPr lang="fr-FR" i="1" dirty="0">
                <a:solidFill>
                  <a:srgbClr val="7030A0"/>
                </a:solidFill>
              </a:rPr>
              <a:t>conditionnement éducationnel </a:t>
            </a:r>
            <a:r>
              <a:rPr lang="fr-FR" dirty="0">
                <a:solidFill>
                  <a:srgbClr val="7030A0"/>
                </a:solidFill>
              </a:rPr>
              <a:t>(transsexualité secondaire)</a:t>
            </a:r>
            <a:r>
              <a:rPr lang="fr-FR" i="1" dirty="0">
                <a:solidFill>
                  <a:srgbClr val="7030A0"/>
                </a:solidFill>
              </a:rPr>
              <a:t> </a:t>
            </a:r>
            <a:r>
              <a:rPr lang="fr-FR" dirty="0">
                <a:solidFill>
                  <a:srgbClr val="7030A0"/>
                </a:solidFill>
              </a:rPr>
              <a:t>(conditionnement de l’enfant à se travestir, ou bien au masochisme ou au sadisme .. , induits par des parents pervers), ou bien à une mauvaise identification des cause des causes de son mal-être, que le malade mettra sur le compte d’un d’une transsexualité cachée et refoulée, alors que ses causes sont peut être autres et liées à un autre </a:t>
            </a:r>
            <a:r>
              <a:rPr lang="fr-FR" i="1" dirty="0">
                <a:solidFill>
                  <a:srgbClr val="7030A0"/>
                </a:solidFill>
              </a:rPr>
              <a:t>problème psychologique </a:t>
            </a:r>
            <a:r>
              <a:rPr lang="fr-FR" dirty="0">
                <a:solidFill>
                  <a:srgbClr val="7030A0"/>
                </a:solidFill>
              </a:rPr>
              <a:t>(tels un sentiment abandonnique, un sentiment obsessionnel liée à des blessures morales non guéries, une illusion ou aveuglement sur son identité de genre à cause d’une certaine désorientation psychique, psychoses, désorganisations psychiques (paranoïa, schizophrénie …), fragilités psychiques …).</a:t>
            </a:r>
          </a:p>
          <a:p>
            <a:pPr algn="just"/>
            <a:r>
              <a:rPr lang="fr-FR" dirty="0">
                <a:solidFill>
                  <a:srgbClr val="7030A0"/>
                </a:solidFill>
              </a:rPr>
              <a:t>Sinon nous allons tenter de savoir quelle force conditionne et prime dans la formation de « l’identité de genre », entre une </a:t>
            </a:r>
            <a:r>
              <a:rPr lang="fr-FR" i="1" dirty="0">
                <a:solidFill>
                  <a:srgbClr val="7030A0"/>
                </a:solidFill>
              </a:rPr>
              <a:t>force biologique</a:t>
            </a:r>
            <a:r>
              <a:rPr lang="fr-FR" dirty="0">
                <a:solidFill>
                  <a:srgbClr val="7030A0"/>
                </a:solidFill>
              </a:rPr>
              <a:t>, un </a:t>
            </a:r>
            <a:r>
              <a:rPr lang="fr-FR" i="1" dirty="0">
                <a:solidFill>
                  <a:srgbClr val="7030A0"/>
                </a:solidFill>
              </a:rPr>
              <a:t>conditionnement éducationnel </a:t>
            </a:r>
            <a:r>
              <a:rPr lang="fr-FR" dirty="0">
                <a:solidFill>
                  <a:srgbClr val="7030A0"/>
                </a:solidFill>
              </a:rPr>
              <a:t>ou certains troubles psychiques.</a:t>
            </a:r>
          </a:p>
          <a:p>
            <a:pPr algn="just"/>
            <a:r>
              <a:rPr lang="fr-FR" dirty="0">
                <a:solidFill>
                  <a:srgbClr val="7030A0"/>
                </a:solidFill>
              </a:rPr>
              <a:t>Et dans le cas où il aurait une </a:t>
            </a:r>
            <a:r>
              <a:rPr lang="fr-FR" i="1" dirty="0">
                <a:solidFill>
                  <a:srgbClr val="7030A0"/>
                </a:solidFill>
              </a:rPr>
              <a:t>force biologique</a:t>
            </a:r>
            <a:r>
              <a:rPr lang="fr-FR" dirty="0">
                <a:solidFill>
                  <a:srgbClr val="7030A0"/>
                </a:solidFill>
              </a:rPr>
              <a:t>, dans quelle mesure le </a:t>
            </a:r>
            <a:r>
              <a:rPr lang="fr-FR" i="1" dirty="0">
                <a:solidFill>
                  <a:srgbClr val="7030A0"/>
                </a:solidFill>
              </a:rPr>
              <a:t>conditionnement éducationnel, les tabous ou codes sociétaux</a:t>
            </a:r>
            <a:r>
              <a:rPr lang="fr-FR" dirty="0">
                <a:solidFill>
                  <a:srgbClr val="7030A0"/>
                </a:solidFill>
              </a:rPr>
              <a:t> peuvent masquer et refouler cette force, à cause de la honte ressentie, par la personne </a:t>
            </a:r>
            <a:r>
              <a:rPr lang="fr-FR" dirty="0" err="1">
                <a:solidFill>
                  <a:srgbClr val="7030A0"/>
                </a:solidFill>
              </a:rPr>
              <a:t>transsgenre</a:t>
            </a:r>
            <a:r>
              <a:rPr lang="fr-FR" dirty="0">
                <a:solidFill>
                  <a:srgbClr val="7030A0"/>
                </a:solidFill>
              </a:rPr>
              <a:t>, liée au fait, pour elle, de désirer transgresser le tabou de la « barrière des sexes » _ un tabou puissant dans notre société _ et donc de risquer d’être perçue comme une personne anormale, par le reste de la société. </a:t>
            </a:r>
          </a:p>
          <a:p>
            <a:pPr algn="just"/>
            <a:r>
              <a:rPr lang="fr-FR" dirty="0">
                <a:solidFill>
                  <a:srgbClr val="7030A0"/>
                </a:solidFill>
              </a:rPr>
              <a:t>Nous verrons dans les pages qui souvent que </a:t>
            </a:r>
            <a:r>
              <a:rPr lang="fr-FR" i="1" dirty="0">
                <a:solidFill>
                  <a:srgbClr val="7030A0"/>
                </a:solidFill>
              </a:rPr>
              <a:t>les opinions souvent négatives sur les transsexuels </a:t>
            </a:r>
            <a:r>
              <a:rPr lang="fr-FR" dirty="0">
                <a:solidFill>
                  <a:srgbClr val="7030A0"/>
                </a:solidFill>
              </a:rPr>
              <a:t>les aident pas à se dévoiler, à être visibles socialement, à se sentir bien dans leur peau, et n’aident pas à l’épanouissement d’une recherche scientifique objective et dépassionnée (et ayant le recul nécessaire) sur le sujet.</a:t>
            </a:r>
          </a:p>
        </p:txBody>
      </p:sp>
    </p:spTree>
    <p:extLst>
      <p:ext uri="{BB962C8B-B14F-4D97-AF65-F5344CB8AC3E}">
        <p14:creationId xmlns:p14="http://schemas.microsoft.com/office/powerpoint/2010/main" val="2299129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07324" y="127269"/>
            <a:ext cx="428481" cy="365125"/>
          </a:xfrm>
        </p:spPr>
        <p:txBody>
          <a:bodyPr/>
          <a:lstStyle/>
          <a:p>
            <a:fld id="{A3855CD8-F650-4656-8804-7E552F308368}" type="slidenum">
              <a:rPr lang="en-US" smtClean="0"/>
              <a:t>50</a:t>
            </a:fld>
            <a:endParaRPr lang="en-US"/>
          </a:p>
        </p:txBody>
      </p:sp>
      <p:sp>
        <p:nvSpPr>
          <p:cNvPr id="3" name="Rectangle 2"/>
          <p:cNvSpPr/>
          <p:nvPr/>
        </p:nvSpPr>
        <p:spPr>
          <a:xfrm>
            <a:off x="207324" y="513650"/>
            <a:ext cx="6098657" cy="369332"/>
          </a:xfrm>
          <a:prstGeom prst="rect">
            <a:avLst/>
          </a:prstGeom>
        </p:spPr>
        <p:txBody>
          <a:bodyPr wrap="none">
            <a:spAutoFit/>
          </a:bodyPr>
          <a:lstStyle/>
          <a:p>
            <a:r>
              <a:rPr lang="fr-FR" b="1" dirty="0">
                <a:solidFill>
                  <a:srgbClr val="7030A0"/>
                </a:solidFill>
              </a:rPr>
              <a:t>8.1. Les explications psychologiques de la transsexualité M2F</a:t>
            </a:r>
            <a:endParaRPr lang="fr-FR" b="1" dirty="0"/>
          </a:p>
        </p:txBody>
      </p:sp>
      <p:sp>
        <p:nvSpPr>
          <p:cNvPr id="4" name="ZoneTexte 3"/>
          <p:cNvSpPr txBox="1"/>
          <p:nvPr/>
        </p:nvSpPr>
        <p:spPr>
          <a:xfrm>
            <a:off x="4468906" y="14431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207324" y="882983"/>
            <a:ext cx="5655594" cy="369332"/>
          </a:xfrm>
          <a:prstGeom prst="rect">
            <a:avLst/>
          </a:prstGeom>
          <a:noFill/>
        </p:spPr>
        <p:txBody>
          <a:bodyPr wrap="square" rtlCol="0">
            <a:spAutoFit/>
          </a:bodyPr>
          <a:lstStyle/>
          <a:p>
            <a:r>
              <a:rPr lang="fr-FR" dirty="0">
                <a:solidFill>
                  <a:srgbClr val="7030A0"/>
                </a:solidFill>
              </a:rPr>
              <a:t>8.1.3. </a:t>
            </a:r>
            <a:r>
              <a:rPr lang="fr-FR" b="1" dirty="0">
                <a:solidFill>
                  <a:srgbClr val="7030A0"/>
                </a:solidFill>
              </a:rPr>
              <a:t>Une forme de masochisme dans le cas des M2F</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297" y="4406937"/>
            <a:ext cx="1666875" cy="22860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64" y="5430763"/>
            <a:ext cx="1362075" cy="1228725"/>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447" y="4406937"/>
            <a:ext cx="1571625" cy="2286000"/>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5440" y="4409494"/>
            <a:ext cx="2259030" cy="2249994"/>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3311" y="4678288"/>
            <a:ext cx="1981200" cy="1981200"/>
          </a:xfrm>
          <a:prstGeom prst="rect">
            <a:avLst/>
          </a:prstGeom>
        </p:spPr>
      </p:pic>
      <p:sp>
        <p:nvSpPr>
          <p:cNvPr id="13" name="ZoneTexte 12"/>
          <p:cNvSpPr txBox="1"/>
          <p:nvPr/>
        </p:nvSpPr>
        <p:spPr>
          <a:xfrm>
            <a:off x="10229108" y="6128379"/>
            <a:ext cx="1788033" cy="646331"/>
          </a:xfrm>
          <a:prstGeom prst="rect">
            <a:avLst/>
          </a:prstGeom>
          <a:noFill/>
        </p:spPr>
        <p:txBody>
          <a:bodyPr wrap="square" rtlCol="0">
            <a:spAutoFit/>
          </a:bodyPr>
          <a:lstStyle/>
          <a:p>
            <a:pPr algn="ctr"/>
            <a:r>
              <a:rPr lang="fr-FR" sz="1200" dirty="0">
                <a:solidFill>
                  <a:srgbClr val="7030A0"/>
                </a:solidFill>
              </a:rPr>
              <a:t>Source : </a:t>
            </a:r>
            <a:r>
              <a:rPr lang="fr-FR" sz="1200" dirty="0">
                <a:solidFill>
                  <a:srgbClr val="7030A0"/>
                </a:solidFill>
                <a:hlinkClick r:id="rId7"/>
              </a:rPr>
              <a:t>www.forcedcrossdresserfantaisies.com</a:t>
            </a:r>
            <a:r>
              <a:rPr lang="fr-FR" sz="1200" dirty="0">
                <a:solidFill>
                  <a:srgbClr val="7030A0"/>
                </a:solidFill>
              </a:rPr>
              <a:t> ©  2007</a:t>
            </a:r>
          </a:p>
        </p:txBody>
      </p:sp>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6376" y="3689979"/>
            <a:ext cx="1609725" cy="2438400"/>
          </a:xfrm>
          <a:prstGeom prst="rect">
            <a:avLst/>
          </a:prstGeom>
        </p:spPr>
      </p:pic>
      <p:sp>
        <p:nvSpPr>
          <p:cNvPr id="6" name="ZoneTexte 5"/>
          <p:cNvSpPr txBox="1"/>
          <p:nvPr/>
        </p:nvSpPr>
        <p:spPr>
          <a:xfrm>
            <a:off x="207324" y="1366221"/>
            <a:ext cx="11858777" cy="3416320"/>
          </a:xfrm>
          <a:prstGeom prst="rect">
            <a:avLst/>
          </a:prstGeom>
          <a:noFill/>
        </p:spPr>
        <p:txBody>
          <a:bodyPr wrap="square" rtlCol="0">
            <a:spAutoFit/>
          </a:bodyPr>
          <a:lstStyle/>
          <a:p>
            <a:pPr algn="just"/>
            <a:r>
              <a:rPr lang="fr-FR" dirty="0">
                <a:solidFill>
                  <a:srgbClr val="7030A0"/>
                </a:solidFill>
              </a:rPr>
              <a:t>Certaines personnes éprouve un plaisir « pervers » à être rabaissées, méprisées, infériorisées, mises en esclavage, car à leurs yeux </a:t>
            </a:r>
            <a:r>
              <a:rPr lang="fr-FR" b="1" i="1" dirty="0">
                <a:solidFill>
                  <a:srgbClr val="7030A0"/>
                </a:solidFill>
              </a:rPr>
              <a:t>être</a:t>
            </a:r>
            <a:r>
              <a:rPr lang="fr-FR" b="1" dirty="0">
                <a:solidFill>
                  <a:srgbClr val="7030A0"/>
                </a:solidFill>
              </a:rPr>
              <a:t> </a:t>
            </a:r>
            <a:r>
              <a:rPr lang="fr-FR" b="1" i="1" dirty="0">
                <a:solidFill>
                  <a:srgbClr val="7030A0"/>
                </a:solidFill>
              </a:rPr>
              <a:t>féminisées est aussi une façon de se faire humilier</a:t>
            </a:r>
            <a:r>
              <a:rPr lang="fr-FR" dirty="0">
                <a:solidFill>
                  <a:srgbClr val="7030A0"/>
                </a:solidFill>
              </a:rPr>
              <a:t>. Une composante sadique étant souvent l’autre volet de leur personnalité. Un de leur fantasme est celui de la « </a:t>
            </a:r>
            <a:r>
              <a:rPr lang="fr-FR" b="1" dirty="0" err="1">
                <a:solidFill>
                  <a:srgbClr val="7030A0"/>
                </a:solidFill>
              </a:rPr>
              <a:t>sissification</a:t>
            </a:r>
            <a:r>
              <a:rPr lang="fr-FR" dirty="0">
                <a:solidFill>
                  <a:srgbClr val="7030A0"/>
                </a:solidFill>
              </a:rPr>
              <a:t> » au travers duquel elles aiment être transformées en </a:t>
            </a:r>
            <a:r>
              <a:rPr lang="fr-FR" b="1" dirty="0">
                <a:solidFill>
                  <a:srgbClr val="7030A0"/>
                </a:solidFill>
              </a:rPr>
              <a:t>servantes obéissantes et soumises</a:t>
            </a:r>
            <a:r>
              <a:rPr lang="fr-FR" dirty="0">
                <a:solidFill>
                  <a:srgbClr val="7030A0"/>
                </a:solidFill>
              </a:rPr>
              <a:t>, au comportement souvent veule et vil, face à une personne dominante. Le masochisme comme le sadisme ont des causes éducationnelles. Enfants, ces personnes n’ont reçu aucun cadre moral leur apprenant le respect des autres. Elles ont été elles-mêmes victimes du sadisme de l’un de ses parents, ces enfants n’étant récompensé par ces derniers que si elles s’humilient, s’excuse devant ses parents. Le sentiment de récompense et de plaisir étant alors associé à l’adoption d’un comportement perpétuel d’humiliation. Le volet sadique de leur personnalité s’exprime lors du trop-plein de leurs frustrations accumulées. Après qu’on se soit « prise » à elles, c’est à leur tour à s’en prendre aux autres, et de soumises, de devenir, à leur tour, dominatrices. Ces personnes savent que leur fantasme n’est pas « normal ».</a:t>
            </a:r>
          </a:p>
          <a:p>
            <a:pPr algn="just"/>
            <a:r>
              <a:rPr lang="fr-FR" dirty="0">
                <a:solidFill>
                  <a:srgbClr val="7030A0"/>
                </a:solidFill>
              </a:rPr>
              <a:t>Comme ces « </a:t>
            </a:r>
            <a:r>
              <a:rPr lang="fr-FR" b="1" dirty="0">
                <a:solidFill>
                  <a:srgbClr val="7030A0"/>
                </a:solidFill>
              </a:rPr>
              <a:t>perversions</a:t>
            </a:r>
            <a:r>
              <a:rPr lang="fr-FR" dirty="0">
                <a:solidFill>
                  <a:srgbClr val="7030A0"/>
                </a:solidFill>
              </a:rPr>
              <a:t> » sont puissantes (°), la personne masochiste n’a pas envie de s’en débarrasser.</a:t>
            </a:r>
          </a:p>
          <a:p>
            <a:pPr algn="just"/>
            <a:r>
              <a:rPr lang="fr-FR" dirty="0">
                <a:solidFill>
                  <a:srgbClr val="7030A0"/>
                </a:solidFill>
              </a:rPr>
              <a:t>(°) et addictives.</a:t>
            </a:r>
          </a:p>
        </p:txBody>
      </p:sp>
    </p:spTree>
    <p:extLst>
      <p:ext uri="{BB962C8B-B14F-4D97-AF65-F5344CB8AC3E}">
        <p14:creationId xmlns:p14="http://schemas.microsoft.com/office/powerpoint/2010/main" val="237327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83508" y="114391"/>
            <a:ext cx="42848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51</a:t>
            </a:fld>
            <a:endParaRPr lang="en-US"/>
          </a:p>
        </p:txBody>
      </p:sp>
      <p:sp>
        <p:nvSpPr>
          <p:cNvPr id="4" name="Rectangle 3"/>
          <p:cNvSpPr/>
          <p:nvPr/>
        </p:nvSpPr>
        <p:spPr>
          <a:xfrm>
            <a:off x="207324" y="513650"/>
            <a:ext cx="6098657" cy="369332"/>
          </a:xfrm>
          <a:prstGeom prst="rect">
            <a:avLst/>
          </a:prstGeom>
        </p:spPr>
        <p:txBody>
          <a:bodyPr wrap="none">
            <a:spAutoFit/>
          </a:bodyPr>
          <a:lstStyle/>
          <a:p>
            <a:r>
              <a:rPr lang="fr-FR" b="1" dirty="0">
                <a:solidFill>
                  <a:srgbClr val="7030A0"/>
                </a:solidFill>
              </a:rPr>
              <a:t>8.1. Les explications psychologiques de la transsexualité M2F</a:t>
            </a:r>
            <a:endParaRPr lang="fr-FR" b="1" dirty="0"/>
          </a:p>
        </p:txBody>
      </p:sp>
      <p:sp>
        <p:nvSpPr>
          <p:cNvPr id="5" name="ZoneTexte 4"/>
          <p:cNvSpPr txBox="1"/>
          <p:nvPr/>
        </p:nvSpPr>
        <p:spPr>
          <a:xfrm>
            <a:off x="4468906" y="14431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6" name="ZoneTexte 5"/>
          <p:cNvSpPr txBox="1"/>
          <p:nvPr/>
        </p:nvSpPr>
        <p:spPr>
          <a:xfrm>
            <a:off x="207323" y="882984"/>
            <a:ext cx="6763631" cy="369332"/>
          </a:xfrm>
          <a:prstGeom prst="rect">
            <a:avLst/>
          </a:prstGeom>
          <a:noFill/>
        </p:spPr>
        <p:txBody>
          <a:bodyPr wrap="square" rtlCol="0">
            <a:spAutoFit/>
          </a:bodyPr>
          <a:lstStyle/>
          <a:p>
            <a:r>
              <a:rPr lang="fr-FR" dirty="0">
                <a:solidFill>
                  <a:srgbClr val="7030A0"/>
                </a:solidFill>
              </a:rPr>
              <a:t>8.1.3. </a:t>
            </a:r>
            <a:r>
              <a:rPr lang="fr-FR" b="1" dirty="0">
                <a:solidFill>
                  <a:srgbClr val="7030A0"/>
                </a:solidFill>
              </a:rPr>
              <a:t>Une forme de masochisme dans le cas des M2F (suite et fin)</a:t>
            </a:r>
          </a:p>
        </p:txBody>
      </p:sp>
      <p:sp>
        <p:nvSpPr>
          <p:cNvPr id="7" name="ZoneTexte 6"/>
          <p:cNvSpPr txBox="1"/>
          <p:nvPr/>
        </p:nvSpPr>
        <p:spPr>
          <a:xfrm>
            <a:off x="207324" y="1333948"/>
            <a:ext cx="11830483" cy="3508653"/>
          </a:xfrm>
          <a:prstGeom prst="rect">
            <a:avLst/>
          </a:prstGeom>
          <a:noFill/>
        </p:spPr>
        <p:txBody>
          <a:bodyPr wrap="square" rtlCol="0">
            <a:spAutoFit/>
          </a:bodyPr>
          <a:lstStyle/>
          <a:p>
            <a:pPr algn="just"/>
            <a:r>
              <a:rPr lang="fr-FR" dirty="0">
                <a:solidFill>
                  <a:srgbClr val="7030A0"/>
                </a:solidFill>
              </a:rPr>
              <a:t>Pour certaines, leur fantasme peut être simplement le désir d'être forcées à se coiffer d'une manière féminine, tandis que d'autres peuvent exiger une tenue féminine complète, des seins, et les menaces d'hormones.</a:t>
            </a:r>
          </a:p>
          <a:p>
            <a:pPr algn="just"/>
            <a:r>
              <a:rPr lang="fr-FR" u="sng" dirty="0">
                <a:solidFill>
                  <a:srgbClr val="7030A0"/>
                </a:solidFill>
              </a:rPr>
              <a:t>Autre cause </a:t>
            </a:r>
            <a:r>
              <a:rPr lang="fr-FR" dirty="0">
                <a:solidFill>
                  <a:srgbClr val="7030A0"/>
                </a:solidFill>
              </a:rPr>
              <a:t>: Le fait de </a:t>
            </a:r>
            <a:r>
              <a:rPr lang="fr-FR" b="1" i="1" dirty="0">
                <a:solidFill>
                  <a:srgbClr val="7030A0"/>
                </a:solidFill>
              </a:rPr>
              <a:t>vouloir être une femme n’est, quant à lui, pas une forme de masochisme</a:t>
            </a:r>
            <a:r>
              <a:rPr lang="fr-FR" dirty="0">
                <a:solidFill>
                  <a:srgbClr val="7030A0"/>
                </a:solidFill>
              </a:rPr>
              <a:t>. Mais à cause des préjugés sociaux, les personnes transgenres, qui ont ce désir ou fantasme, peuvent en éprouver une honte, un embarras ou un blocage mental. Le fait d’avoir été « forcée » à le faire peut « légitimer », à leur yeux, la transgression (franchissement) de la « barrière des sexes », qu’elles ont commis. Une façon souvent ambiguë de ruser avec ses propres tabous ou codes moraux.</a:t>
            </a:r>
          </a:p>
          <a:p>
            <a:pPr algn="just"/>
            <a:r>
              <a:rPr lang="fr-FR" i="1" dirty="0">
                <a:solidFill>
                  <a:srgbClr val="7030A0"/>
                </a:solidFill>
              </a:rPr>
              <a:t>Témoignage d’une personne accro au fantasme de « </a:t>
            </a:r>
            <a:r>
              <a:rPr lang="fr-FR" i="1" dirty="0" err="1">
                <a:solidFill>
                  <a:srgbClr val="7030A0"/>
                </a:solidFill>
              </a:rPr>
              <a:t>sissification</a:t>
            </a:r>
            <a:r>
              <a:rPr lang="fr-FR" i="1" dirty="0">
                <a:solidFill>
                  <a:srgbClr val="7030A0"/>
                </a:solidFill>
              </a:rPr>
              <a:t> » et dirigeant un groupe Facebook lié à ce fantasme </a:t>
            </a:r>
            <a:r>
              <a:rPr lang="fr-FR" dirty="0">
                <a:solidFill>
                  <a:srgbClr val="7030A0"/>
                </a:solidFill>
              </a:rPr>
              <a:t>(°) : </a:t>
            </a:r>
          </a:p>
          <a:p>
            <a:pPr algn="just"/>
            <a:r>
              <a:rPr lang="fr-FR" dirty="0">
                <a:solidFill>
                  <a:srgbClr val="7030A0"/>
                </a:solidFill>
              </a:rPr>
              <a:t>« </a:t>
            </a:r>
            <a:r>
              <a:rPr lang="fr-FR" i="1" dirty="0">
                <a:solidFill>
                  <a:srgbClr val="7030A0"/>
                </a:solidFill>
              </a:rPr>
              <a:t>il y a des membres qui le vivent de manière bizarre, et d'autre plus "normale". J'entends par là, que chez certains il y a une grande part de folie et chez d'autre non. Quand j'entends folie, </a:t>
            </a:r>
            <a:r>
              <a:rPr lang="fr-FR" b="1" i="1" dirty="0">
                <a:solidFill>
                  <a:srgbClr val="7030A0"/>
                </a:solidFill>
              </a:rPr>
              <a:t>je parle de perversités</a:t>
            </a:r>
            <a:r>
              <a:rPr lang="fr-FR" i="1" dirty="0">
                <a:solidFill>
                  <a:srgbClr val="7030A0"/>
                </a:solidFill>
              </a:rPr>
              <a:t>. [En ce qui me concerne] je ne suis moins certaine [qu’il y ait une</a:t>
            </a:r>
            <a:r>
              <a:rPr lang="fr-FR" dirty="0"/>
              <a:t> </a:t>
            </a:r>
            <a:r>
              <a:rPr lang="fr-FR" i="1" dirty="0">
                <a:solidFill>
                  <a:srgbClr val="7030A0"/>
                </a:solidFill>
              </a:rPr>
              <a:t>puissance biologique dans mon aspiration, que, dans cette dernière, il n’y ait pas une composante « masochiste » et que mon désir d’être féminisée soit vraiment naturel et pur, en moi] (+)</a:t>
            </a:r>
            <a:r>
              <a:rPr lang="fr-FR" dirty="0">
                <a:solidFill>
                  <a:srgbClr val="7030A0"/>
                </a:solidFill>
              </a:rPr>
              <a:t> ».</a:t>
            </a:r>
          </a:p>
          <a:p>
            <a:pPr algn="just"/>
            <a:r>
              <a:rPr lang="fr-FR" sz="1200" dirty="0">
                <a:solidFill>
                  <a:srgbClr val="7030A0"/>
                </a:solidFill>
              </a:rPr>
              <a:t>(°) voir la définition de ce mot dans le lexique situé à la fin de ce diaporama. (+) Cette personne sous-entend qu’il y a une composante masochiste dans son désir d’être féminisée.</a:t>
            </a:r>
          </a:p>
          <a:p>
            <a:pPr algn="just"/>
            <a:r>
              <a:rPr lang="fr-FR" sz="1200" dirty="0">
                <a:solidFill>
                  <a:srgbClr val="7030A0"/>
                </a:solidFill>
              </a:rPr>
              <a:t>Masochisme : a) </a:t>
            </a:r>
            <a:r>
              <a:rPr lang="fr-FR" sz="1200" u="sng" dirty="0">
                <a:solidFill>
                  <a:srgbClr val="7030A0"/>
                </a:solidFill>
                <a:hlinkClick r:id="rId2" tooltip="pratique"/>
              </a:rPr>
              <a:t>Pratique</a:t>
            </a:r>
            <a:r>
              <a:rPr lang="fr-FR" sz="1200" dirty="0">
                <a:solidFill>
                  <a:srgbClr val="7030A0"/>
                </a:solidFill>
              </a:rPr>
              <a:t> </a:t>
            </a:r>
            <a:r>
              <a:rPr lang="fr-FR" sz="1200" dirty="0">
                <a:solidFill>
                  <a:srgbClr val="7030A0"/>
                </a:solidFill>
                <a:hlinkClick r:id="rId3" tooltip="sexuel"/>
              </a:rPr>
              <a:t>sexuelle</a:t>
            </a:r>
            <a:r>
              <a:rPr lang="fr-FR" sz="1200" dirty="0">
                <a:solidFill>
                  <a:srgbClr val="7030A0"/>
                </a:solidFill>
              </a:rPr>
              <a:t> utilisant la </a:t>
            </a:r>
            <a:r>
              <a:rPr lang="fr-FR" sz="1200" dirty="0">
                <a:solidFill>
                  <a:srgbClr val="7030A0"/>
                </a:solidFill>
                <a:hlinkClick r:id="rId4" tooltip="douleur"/>
              </a:rPr>
              <a:t>douleur</a:t>
            </a:r>
            <a:r>
              <a:rPr lang="fr-FR" sz="1200" dirty="0">
                <a:solidFill>
                  <a:srgbClr val="7030A0"/>
                </a:solidFill>
              </a:rPr>
              <a:t>, la </a:t>
            </a:r>
            <a:r>
              <a:rPr lang="fr-FR" sz="1200" dirty="0">
                <a:solidFill>
                  <a:srgbClr val="7030A0"/>
                </a:solidFill>
                <a:hlinkClick r:id="rId5" tooltip="domination"/>
              </a:rPr>
              <a:t>domination</a:t>
            </a:r>
            <a:r>
              <a:rPr lang="fr-FR" sz="1200" dirty="0">
                <a:solidFill>
                  <a:srgbClr val="7030A0"/>
                </a:solidFill>
              </a:rPr>
              <a:t> ou l'</a:t>
            </a:r>
            <a:r>
              <a:rPr lang="fr-FR" sz="1200" dirty="0">
                <a:solidFill>
                  <a:srgbClr val="7030A0"/>
                </a:solidFill>
                <a:hlinkClick r:id="rId6" tooltip="humiliation"/>
              </a:rPr>
              <a:t>humiliation</a:t>
            </a:r>
            <a:r>
              <a:rPr lang="fr-FR" sz="1200" dirty="0">
                <a:solidFill>
                  <a:srgbClr val="7030A0"/>
                </a:solidFill>
              </a:rPr>
              <a:t>, reçue d'autrui ou de soi-même, dans la recherche du </a:t>
            </a:r>
            <a:r>
              <a:rPr lang="fr-FR" sz="1200" dirty="0">
                <a:solidFill>
                  <a:srgbClr val="7030A0"/>
                </a:solidFill>
                <a:hlinkClick r:id="rId7" tooltip="plaisir"/>
              </a:rPr>
              <a:t>plaisir</a:t>
            </a:r>
            <a:r>
              <a:rPr lang="fr-FR" sz="1200" dirty="0">
                <a:solidFill>
                  <a:srgbClr val="7030A0"/>
                </a:solidFill>
              </a:rPr>
              <a:t>. b) </a:t>
            </a:r>
            <a:r>
              <a:rPr lang="fr-FR" sz="1200" b="1" dirty="0">
                <a:solidFill>
                  <a:srgbClr val="7030A0"/>
                </a:solidFill>
              </a:rPr>
              <a:t>plaisir érotique </a:t>
            </a:r>
            <a:r>
              <a:rPr lang="fr-FR" sz="1200" dirty="0">
                <a:solidFill>
                  <a:srgbClr val="7030A0"/>
                </a:solidFill>
              </a:rPr>
              <a:t>dérivant de la douleur.</a:t>
            </a:r>
          </a:p>
        </p:txBody>
      </p:sp>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3169" y="4800600"/>
            <a:ext cx="1704908" cy="2057400"/>
          </a:xfrm>
          <a:prstGeom prst="rect">
            <a:avLst/>
          </a:prstGeom>
        </p:spPr>
      </p:pic>
      <p:pic>
        <p:nvPicPr>
          <p:cNvPr id="10" name="Imag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50331" y="4838700"/>
            <a:ext cx="2352675" cy="1981200"/>
          </a:xfrm>
          <a:prstGeom prst="rect">
            <a:avLst/>
          </a:prstGeom>
        </p:spPr>
      </p:pic>
      <p:pic>
        <p:nvPicPr>
          <p:cNvPr id="12"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61822" y="4842601"/>
            <a:ext cx="2609132" cy="1910624"/>
          </a:xfrm>
          <a:prstGeom prst="rect">
            <a:avLst/>
          </a:prstGeom>
        </p:spPr>
      </p:pic>
      <p:pic>
        <p:nvPicPr>
          <p:cNvPr id="13"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3508" y="4838700"/>
            <a:ext cx="3938625" cy="1697131"/>
          </a:xfrm>
          <a:prstGeom prst="rect">
            <a:avLst/>
          </a:prstGeom>
        </p:spPr>
      </p:pic>
      <p:sp>
        <p:nvSpPr>
          <p:cNvPr id="14" name="ZoneTexte 13"/>
          <p:cNvSpPr txBox="1"/>
          <p:nvPr/>
        </p:nvSpPr>
        <p:spPr>
          <a:xfrm>
            <a:off x="207323" y="6535831"/>
            <a:ext cx="3914810" cy="276999"/>
          </a:xfrm>
          <a:prstGeom prst="rect">
            <a:avLst/>
          </a:prstGeom>
          <a:noFill/>
        </p:spPr>
        <p:txBody>
          <a:bodyPr wrap="square" rtlCol="0">
            <a:spAutoFit/>
          </a:bodyPr>
          <a:lstStyle/>
          <a:p>
            <a:pPr algn="ctr"/>
            <a:r>
              <a:rPr lang="fr-FR" sz="1200" dirty="0">
                <a:solidFill>
                  <a:srgbClr val="7030A0"/>
                </a:solidFill>
              </a:rPr>
              <a:t>Source : </a:t>
            </a:r>
            <a:r>
              <a:rPr lang="fr-FR" sz="1200" dirty="0">
                <a:solidFill>
                  <a:srgbClr val="7030A0"/>
                </a:solidFill>
                <a:hlinkClick r:id="rId12"/>
              </a:rPr>
              <a:t>https://lockedinlace.com</a:t>
            </a:r>
            <a:r>
              <a:rPr lang="fr-FR" sz="1200" dirty="0">
                <a:solidFill>
                  <a:srgbClr val="7030A0"/>
                </a:solidFill>
              </a:rPr>
              <a:t> </a:t>
            </a:r>
          </a:p>
        </p:txBody>
      </p:sp>
    </p:spTree>
    <p:extLst>
      <p:ext uri="{BB962C8B-B14F-4D97-AF65-F5344CB8AC3E}">
        <p14:creationId xmlns:p14="http://schemas.microsoft.com/office/powerpoint/2010/main" val="398900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38560" y="148525"/>
            <a:ext cx="563880" cy="365125"/>
          </a:xfrm>
        </p:spPr>
        <p:txBody>
          <a:bodyPr/>
          <a:lstStyle/>
          <a:p>
            <a:fld id="{A3855CD8-F650-4656-8804-7E552F308368}" type="slidenum">
              <a:rPr lang="en-US" smtClean="0"/>
              <a:t>52</a:t>
            </a:fld>
            <a:endParaRPr lang="en-US"/>
          </a:p>
        </p:txBody>
      </p:sp>
      <p:sp>
        <p:nvSpPr>
          <p:cNvPr id="3" name="Rectangle 2"/>
          <p:cNvSpPr/>
          <p:nvPr/>
        </p:nvSpPr>
        <p:spPr>
          <a:xfrm>
            <a:off x="207323" y="474232"/>
            <a:ext cx="6098657" cy="369332"/>
          </a:xfrm>
          <a:prstGeom prst="rect">
            <a:avLst/>
          </a:prstGeom>
        </p:spPr>
        <p:txBody>
          <a:bodyPr wrap="none">
            <a:spAutoFit/>
          </a:bodyPr>
          <a:lstStyle/>
          <a:p>
            <a:r>
              <a:rPr lang="fr-FR" b="1" dirty="0">
                <a:solidFill>
                  <a:srgbClr val="7030A0"/>
                </a:solidFill>
              </a:rPr>
              <a:t>8.1. Les explications psychologiques de la transsexualité M2F</a:t>
            </a:r>
            <a:endParaRPr lang="fr-FR" b="1" dirty="0"/>
          </a:p>
        </p:txBody>
      </p:sp>
      <p:sp>
        <p:nvSpPr>
          <p:cNvPr id="4" name="ZoneTexte 3"/>
          <p:cNvSpPr txBox="1"/>
          <p:nvPr/>
        </p:nvSpPr>
        <p:spPr>
          <a:xfrm>
            <a:off x="4468906" y="14431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207323" y="796961"/>
            <a:ext cx="3611641" cy="376518"/>
          </a:xfrm>
          <a:prstGeom prst="rect">
            <a:avLst/>
          </a:prstGeom>
          <a:noFill/>
        </p:spPr>
        <p:txBody>
          <a:bodyPr wrap="square" rtlCol="0">
            <a:spAutoFit/>
          </a:bodyPr>
          <a:lstStyle/>
          <a:p>
            <a:r>
              <a:rPr lang="fr-FR" dirty="0">
                <a:solidFill>
                  <a:srgbClr val="7030A0"/>
                </a:solidFill>
              </a:rPr>
              <a:t>8.1.4. </a:t>
            </a:r>
            <a:r>
              <a:rPr lang="fr-FR" b="1" dirty="0">
                <a:solidFill>
                  <a:srgbClr val="7030A0"/>
                </a:solidFill>
              </a:rPr>
              <a:t>Le</a:t>
            </a:r>
            <a:r>
              <a:rPr lang="fr-FR" dirty="0">
                <a:solidFill>
                  <a:srgbClr val="7030A0"/>
                </a:solidFill>
              </a:rPr>
              <a:t> </a:t>
            </a:r>
            <a:r>
              <a:rPr lang="fr-FR" b="1" dirty="0">
                <a:solidFill>
                  <a:srgbClr val="7030A0"/>
                </a:solidFill>
              </a:rPr>
              <a:t>syndrome abandonnique</a:t>
            </a:r>
          </a:p>
        </p:txBody>
      </p:sp>
      <p:sp>
        <p:nvSpPr>
          <p:cNvPr id="6" name="ZoneTexte 5"/>
          <p:cNvSpPr txBox="1"/>
          <p:nvPr/>
        </p:nvSpPr>
        <p:spPr>
          <a:xfrm>
            <a:off x="207323" y="1166293"/>
            <a:ext cx="11819725" cy="5632311"/>
          </a:xfrm>
          <a:prstGeom prst="rect">
            <a:avLst/>
          </a:prstGeom>
          <a:noFill/>
        </p:spPr>
        <p:txBody>
          <a:bodyPr wrap="square" rtlCol="0">
            <a:spAutoFit/>
          </a:bodyPr>
          <a:lstStyle/>
          <a:p>
            <a:pPr algn="just"/>
            <a:r>
              <a:rPr lang="fr-FR" dirty="0">
                <a:solidFill>
                  <a:srgbClr val="7030A0"/>
                </a:solidFill>
              </a:rPr>
              <a:t>Le </a:t>
            </a:r>
            <a:r>
              <a:rPr lang="fr-FR" b="1" dirty="0">
                <a:solidFill>
                  <a:srgbClr val="7030A0"/>
                </a:solidFill>
              </a:rPr>
              <a:t>syndrome ou névrose d’abandon </a:t>
            </a:r>
            <a:r>
              <a:rPr lang="fr-FR" dirty="0">
                <a:solidFill>
                  <a:srgbClr val="7030A0"/>
                </a:solidFill>
              </a:rPr>
              <a:t>s’explique par une rupture, totale ou non, progressive ou brutale, des liens affectifs et/ou matériels d'un être avec ses proches (parents ...) ou la société. Les déficits (ou carences) affectifs _ défauts de soins, décès d'un ou des 2 parents, dissociation du foyer, remariage, froideur affective de la mère, naissance d'un enfant pour lequel on délaisse le premier né _ peuvent être ressenti comme douloureux, traumatisants, angoissant et provoquer une névrose d'abandon, la personne "</a:t>
            </a:r>
            <a:r>
              <a:rPr lang="fr-FR" dirty="0" err="1">
                <a:solidFill>
                  <a:srgbClr val="7030A0"/>
                </a:solidFill>
              </a:rPr>
              <a:t>abandonique</a:t>
            </a:r>
            <a:r>
              <a:rPr lang="fr-FR" dirty="0">
                <a:solidFill>
                  <a:srgbClr val="7030A0"/>
                </a:solidFill>
              </a:rPr>
              <a:t>" vivant dans la peur ou crainte de l'abandon ou la préoccupation perpétuelle de la sécurité affective. </a:t>
            </a:r>
            <a:r>
              <a:rPr lang="fr-FR" sz="1200" dirty="0">
                <a:solidFill>
                  <a:srgbClr val="7030A0"/>
                </a:solidFill>
              </a:rPr>
              <a:t>Source : Germaine </a:t>
            </a:r>
            <a:r>
              <a:rPr lang="fr-FR" sz="1200" dirty="0" err="1">
                <a:solidFill>
                  <a:srgbClr val="7030A0"/>
                </a:solidFill>
              </a:rPr>
              <a:t>Guex</a:t>
            </a:r>
            <a:r>
              <a:rPr lang="fr-FR" sz="1200" dirty="0">
                <a:solidFill>
                  <a:srgbClr val="7030A0"/>
                </a:solidFill>
              </a:rPr>
              <a:t>, </a:t>
            </a:r>
            <a:r>
              <a:rPr lang="fr-FR" sz="1200" i="1" dirty="0">
                <a:solidFill>
                  <a:srgbClr val="7030A0"/>
                </a:solidFill>
              </a:rPr>
              <a:t>Le syndrome d'abandon</a:t>
            </a:r>
            <a:r>
              <a:rPr lang="fr-FR" sz="1200" dirty="0">
                <a:solidFill>
                  <a:srgbClr val="7030A0"/>
                </a:solidFill>
              </a:rPr>
              <a:t>, Paris, PUF, 1973, </a:t>
            </a:r>
            <a:r>
              <a:rPr lang="fr-FR" sz="1200" dirty="0" err="1">
                <a:solidFill>
                  <a:srgbClr val="7030A0"/>
                </a:solidFill>
              </a:rPr>
              <a:t>rééd</a:t>
            </a:r>
            <a:r>
              <a:rPr lang="fr-FR" sz="1200" dirty="0">
                <a:solidFill>
                  <a:srgbClr val="7030A0"/>
                </a:solidFill>
              </a:rPr>
              <a:t>. de l'ouvrage paru en 1950 sous le titre </a:t>
            </a:r>
            <a:r>
              <a:rPr lang="fr-FR" sz="1200" i="1" dirty="0">
                <a:solidFill>
                  <a:srgbClr val="7030A0"/>
                </a:solidFill>
              </a:rPr>
              <a:t>La névrose d'abandon</a:t>
            </a:r>
            <a:r>
              <a:rPr lang="fr-FR" dirty="0">
                <a:solidFill>
                  <a:srgbClr val="7030A0"/>
                </a:solidFill>
              </a:rPr>
              <a:t>, </a:t>
            </a:r>
            <a:r>
              <a:rPr lang="fr-FR" sz="1200" dirty="0">
                <a:solidFill>
                  <a:srgbClr val="7030A0"/>
                </a:solidFill>
                <a:hlinkClick r:id="rId2"/>
              </a:rPr>
              <a:t>https://fr.wikipedia.org/wiki/Germaine_Guex</a:t>
            </a:r>
            <a:r>
              <a:rPr lang="fr-FR" sz="1200" dirty="0">
                <a:solidFill>
                  <a:srgbClr val="7030A0"/>
                </a:solidFill>
              </a:rPr>
              <a:t> </a:t>
            </a:r>
          </a:p>
          <a:p>
            <a:pPr algn="just"/>
            <a:r>
              <a:rPr lang="fr-FR" dirty="0">
                <a:solidFill>
                  <a:srgbClr val="7030A0"/>
                </a:solidFill>
              </a:rPr>
              <a:t>... Pour certains psychologues le désir de travestissement ou le sentiment d'être femme pourrait être lié à ce sentiment d'abandon (et au désir d'être protégé associé) et au déséquilibre psychique de l‘enfant </a:t>
            </a:r>
            <a:r>
              <a:rPr lang="fr-FR" dirty="0" err="1">
                <a:solidFill>
                  <a:srgbClr val="7030A0"/>
                </a:solidFill>
              </a:rPr>
              <a:t>abandonique</a:t>
            </a:r>
            <a:r>
              <a:rPr lang="fr-FR" dirty="0">
                <a:solidFill>
                  <a:srgbClr val="7030A0"/>
                </a:solidFill>
              </a:rPr>
              <a:t>. Le désir d'être de l'autre sexe pourrait être la « folie douce » de cette personne. </a:t>
            </a:r>
          </a:p>
          <a:p>
            <a:pPr algn="just"/>
            <a:r>
              <a:rPr lang="fr-FR" dirty="0">
                <a:solidFill>
                  <a:srgbClr val="7030A0"/>
                </a:solidFill>
              </a:rPr>
              <a:t>Pour certains psychologue ce désir d'être fille dans la prime enfance, pourrait par un effet de fixation, et une fragilité psychique se transformer, à longue, progressivement, en un sentiment « délirant » ou obsessionnel d'être femme, qui devient comme une seconde nature (mais qui n'est pas en fait la personnalité réelle de cette personne abandonnique)...</a:t>
            </a:r>
          </a:p>
          <a:p>
            <a:pPr algn="just"/>
            <a:r>
              <a:rPr lang="fr-FR" dirty="0">
                <a:solidFill>
                  <a:srgbClr val="7030A0"/>
                </a:solidFill>
              </a:rPr>
              <a:t>La thérapeutique est une psychothérapie, où l'on tente de faire retrouver au patient la chaleur affective qu'il lui a manqué, par la conduite d’entretiens avec le milieu familial (quand cela est possible), pour tenter d'améliorer l'ambiance et le contact familial (l’usage de la parole est important). On incite sinon le patient quand cela est possible à toujours essayer de s'en sortir, de s'intégrer à des communautés chaleureuses, bienveillantes, à avoir des amis, à cultiver l’amitié, à éviter l'isolement source de pensées obsessionnelles.  </a:t>
            </a:r>
          </a:p>
          <a:p>
            <a:pPr algn="just"/>
            <a:r>
              <a:rPr lang="fr-FR" dirty="0">
                <a:solidFill>
                  <a:srgbClr val="7030A0"/>
                </a:solidFill>
              </a:rPr>
              <a:t>Note : Il existerait des enfants de type </a:t>
            </a:r>
            <a:r>
              <a:rPr lang="fr-FR" dirty="0" err="1">
                <a:solidFill>
                  <a:srgbClr val="7030A0"/>
                </a:solidFill>
              </a:rPr>
              <a:t>abandonique</a:t>
            </a:r>
            <a:r>
              <a:rPr lang="fr-FR" dirty="0">
                <a:solidFill>
                  <a:srgbClr val="7030A0"/>
                </a:solidFill>
              </a:rPr>
              <a:t> (anxieux ...) dont le fond anxieux ne pourrait être expliqué par un abandon traumatique (syndrome d’abandon), mais s'expliqueraient plutôt par une cause constitutionnelle ou/et génétique.</a:t>
            </a:r>
          </a:p>
        </p:txBody>
      </p:sp>
    </p:spTree>
    <p:extLst>
      <p:ext uri="{BB962C8B-B14F-4D97-AF65-F5344CB8AC3E}">
        <p14:creationId xmlns:p14="http://schemas.microsoft.com/office/powerpoint/2010/main" val="4087639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07324" y="99138"/>
            <a:ext cx="471511" cy="399452"/>
          </a:xfrm>
        </p:spPr>
        <p:txBody>
          <a:bodyPr/>
          <a:lstStyle/>
          <a:p>
            <a:fld id="{A3855CD8-F650-4656-8804-7E552F308368}" type="slidenum">
              <a:rPr lang="en-US" smtClean="0"/>
              <a:t>53</a:t>
            </a:fld>
            <a:endParaRPr lang="en-US" dirty="0"/>
          </a:p>
        </p:txBody>
      </p:sp>
      <p:sp>
        <p:nvSpPr>
          <p:cNvPr id="3" name="Rectangle 2"/>
          <p:cNvSpPr/>
          <p:nvPr/>
        </p:nvSpPr>
        <p:spPr>
          <a:xfrm>
            <a:off x="207324" y="513650"/>
            <a:ext cx="6071406" cy="369332"/>
          </a:xfrm>
          <a:prstGeom prst="rect">
            <a:avLst/>
          </a:prstGeom>
        </p:spPr>
        <p:txBody>
          <a:bodyPr wrap="none">
            <a:spAutoFit/>
          </a:bodyPr>
          <a:lstStyle/>
          <a:p>
            <a:r>
              <a:rPr lang="fr-FR" b="1" dirty="0">
                <a:solidFill>
                  <a:srgbClr val="7030A0"/>
                </a:solidFill>
              </a:rPr>
              <a:t>8.1. Les explications psychologiques de la transsexualité F2M</a:t>
            </a:r>
            <a:endParaRPr lang="fr-FR" b="1" dirty="0"/>
          </a:p>
        </p:txBody>
      </p:sp>
      <p:sp>
        <p:nvSpPr>
          <p:cNvPr id="4" name="ZoneTexte 3"/>
          <p:cNvSpPr txBox="1"/>
          <p:nvPr/>
        </p:nvSpPr>
        <p:spPr>
          <a:xfrm>
            <a:off x="3439721" y="101411"/>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207324" y="882982"/>
            <a:ext cx="8603189" cy="369332"/>
          </a:xfrm>
          <a:prstGeom prst="rect">
            <a:avLst/>
          </a:prstGeom>
          <a:noFill/>
        </p:spPr>
        <p:txBody>
          <a:bodyPr wrap="square" rtlCol="0">
            <a:spAutoFit/>
          </a:bodyPr>
          <a:lstStyle/>
          <a:p>
            <a:r>
              <a:rPr lang="fr-FR" dirty="0">
                <a:solidFill>
                  <a:srgbClr val="7030A0"/>
                </a:solidFill>
              </a:rPr>
              <a:t>8.1.5. </a:t>
            </a:r>
            <a:r>
              <a:rPr lang="fr-FR" b="1" dirty="0">
                <a:solidFill>
                  <a:srgbClr val="7030A0"/>
                </a:solidFill>
              </a:rPr>
              <a:t>La contribution des blessures morales infectées à formation d’une conviction</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872" y="5136677"/>
            <a:ext cx="1480578" cy="1632432"/>
          </a:xfrm>
          <a:prstGeom prst="rect">
            <a:avLst/>
          </a:prstGeom>
        </p:spPr>
      </p:pic>
      <p:pic>
        <p:nvPicPr>
          <p:cNvPr id="9" name="Image 8"/>
          <p:cNvPicPr>
            <a:picLocks noChangeAspect="1"/>
          </p:cNvPicPr>
          <p:nvPr/>
        </p:nvPicPr>
        <p:blipFill>
          <a:blip r:embed="rId3"/>
          <a:stretch>
            <a:fillRect/>
          </a:stretch>
        </p:blipFill>
        <p:spPr>
          <a:xfrm>
            <a:off x="9893336" y="2121032"/>
            <a:ext cx="2241571" cy="1041857"/>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3812" y="15185"/>
            <a:ext cx="2552700" cy="1790700"/>
          </a:xfrm>
          <a:prstGeom prst="rect">
            <a:avLst/>
          </a:prstGeom>
        </p:spPr>
      </p:pic>
      <p:sp>
        <p:nvSpPr>
          <p:cNvPr id="11" name="ZoneTexte 10"/>
          <p:cNvSpPr txBox="1"/>
          <p:nvPr/>
        </p:nvSpPr>
        <p:spPr>
          <a:xfrm>
            <a:off x="207324" y="1252314"/>
            <a:ext cx="9614408" cy="5632311"/>
          </a:xfrm>
          <a:prstGeom prst="rect">
            <a:avLst/>
          </a:prstGeom>
          <a:noFill/>
        </p:spPr>
        <p:txBody>
          <a:bodyPr wrap="square" rtlCol="0">
            <a:spAutoFit/>
          </a:bodyPr>
          <a:lstStyle/>
          <a:p>
            <a:pPr algn="just"/>
            <a:r>
              <a:rPr lang="fr-FR" dirty="0">
                <a:solidFill>
                  <a:srgbClr val="7030A0"/>
                </a:solidFill>
              </a:rPr>
              <a:t>Les blessures morales peuvent jouer un rôle important dans le renforcement dans un sens « fanatique » ou « obsessionnelle » d’une conviction, si, par exemple, la personne a été blessée par des agressions psychiques ou physiques à « cause » de  son comportement, parce que ne correspondant pas à la norme que la société souhaite ou impose pour chaque identité de genre (mésaventures survenues aux personnes à l’identité de genre ambigüe). </a:t>
            </a:r>
          </a:p>
          <a:p>
            <a:pPr algn="just"/>
            <a:r>
              <a:rPr lang="fr-FR" dirty="0">
                <a:solidFill>
                  <a:srgbClr val="7030A0"/>
                </a:solidFill>
              </a:rPr>
              <a:t>On connaît à quel point le fait d’avoir été victime de racisme à cause de sa couleur de peau, du fait d’avoir un type magrébin prononcé, peut renforcer la conviction chez la personne blessée sa conviction de ne pas être pas français, de faire parti de la communauté musulmane, d’avoir la nationalité du pays fantasmé, Algérie etc. pays situé de l’autre côté de la Méditerranée. </a:t>
            </a:r>
          </a:p>
          <a:p>
            <a:pPr algn="just"/>
            <a:r>
              <a:rPr lang="fr-FR" dirty="0">
                <a:solidFill>
                  <a:srgbClr val="7030A0"/>
                </a:solidFill>
              </a:rPr>
              <a:t>« Le malade s'abuse »  : hypothèse faisant intervenir une impossibilité momentanée ou durable, d'avoir un jugement sain, suite à des problèmes douloureux ou des blessures morales survenus durant la vie courante du transsexuel, expliquant la conviction du transsexuel. Cette conviction serait liée à une « explication » pouvant le mettre hors de cause, dans la genèse de ses problèmes, et visant par là le rassurer. Certains psychologues considère la revendication du transsexuel comme </a:t>
            </a:r>
            <a:r>
              <a:rPr lang="fr-FR" b="1" dirty="0">
                <a:solidFill>
                  <a:srgbClr val="7030A0"/>
                </a:solidFill>
              </a:rPr>
              <a:t>abusive</a:t>
            </a:r>
            <a:r>
              <a:rPr lang="fr-FR" dirty="0">
                <a:solidFill>
                  <a:srgbClr val="7030A0"/>
                </a:solidFill>
              </a:rPr>
              <a:t> et non fondée, l'estimant liée à une manœuvre d'évitement psychologique, pour éviter ainsi de se poser des questions insoutenables sur soi-même, pour se sortir d’un état dépressif (dépression cachée …) ou pour fuir des problèmes difficiles ou insoutenables (sa quête du changement de se sexe est alors sorte de dérivatif le détournant de ses vrais problèmes).  La vie dans l’autre genre est alors fantasmé. Car chacun sans que « l’herbe est toujours plus verte ailleurs ».</a:t>
            </a:r>
          </a:p>
          <a:p>
            <a:pPr algn="just"/>
            <a:r>
              <a:rPr lang="fr-FR" dirty="0">
                <a:solidFill>
                  <a:srgbClr val="7030A0"/>
                </a:solidFill>
              </a:rPr>
              <a:t>En plus, il semblerait qu’il y ait, d’une façon innée, une certaine bisexualité cérébrale potentielle. </a:t>
            </a:r>
          </a:p>
        </p:txBody>
      </p: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3330" y="3478036"/>
            <a:ext cx="2161584" cy="1433224"/>
          </a:xfrm>
          <a:prstGeom prst="rect">
            <a:avLst/>
          </a:prstGeom>
        </p:spPr>
      </p:pic>
    </p:spTree>
    <p:extLst>
      <p:ext uri="{BB962C8B-B14F-4D97-AF65-F5344CB8AC3E}">
        <p14:creationId xmlns:p14="http://schemas.microsoft.com/office/powerpoint/2010/main" val="3953209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07324" y="95122"/>
            <a:ext cx="682214" cy="399452"/>
          </a:xfrm>
        </p:spPr>
        <p:txBody>
          <a:bodyPr/>
          <a:lstStyle/>
          <a:p>
            <a:fld id="{A3855CD8-F650-4656-8804-7E552F308368}" type="slidenum">
              <a:rPr lang="en-US" smtClean="0"/>
              <a:t>54</a:t>
            </a:fld>
            <a:endParaRPr lang="en-US"/>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667" y="162759"/>
            <a:ext cx="1220097" cy="2106394"/>
          </a:xfrm>
          <a:prstGeom prst="rect">
            <a:avLst/>
          </a:prstGeom>
        </p:spPr>
      </p:pic>
      <p:sp>
        <p:nvSpPr>
          <p:cNvPr id="4" name="ZoneTexte 3"/>
          <p:cNvSpPr txBox="1"/>
          <p:nvPr/>
        </p:nvSpPr>
        <p:spPr>
          <a:xfrm>
            <a:off x="3439721" y="101411"/>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4"/>
          <p:cNvSpPr/>
          <p:nvPr/>
        </p:nvSpPr>
        <p:spPr>
          <a:xfrm>
            <a:off x="207324" y="513650"/>
            <a:ext cx="6071406" cy="369332"/>
          </a:xfrm>
          <a:prstGeom prst="rect">
            <a:avLst/>
          </a:prstGeom>
        </p:spPr>
        <p:txBody>
          <a:bodyPr wrap="none">
            <a:spAutoFit/>
          </a:bodyPr>
          <a:lstStyle/>
          <a:p>
            <a:r>
              <a:rPr lang="fr-FR" b="1" dirty="0">
                <a:solidFill>
                  <a:srgbClr val="7030A0"/>
                </a:solidFill>
              </a:rPr>
              <a:t>8.1. Les explications psychologiques de la transsexualité F2M</a:t>
            </a:r>
            <a:endParaRPr lang="fr-FR" b="1" dirty="0"/>
          </a:p>
        </p:txBody>
      </p:sp>
      <p:sp>
        <p:nvSpPr>
          <p:cNvPr id="6" name="ZoneTexte 5"/>
          <p:cNvSpPr txBox="1"/>
          <p:nvPr/>
        </p:nvSpPr>
        <p:spPr>
          <a:xfrm>
            <a:off x="207324" y="882982"/>
            <a:ext cx="4999377" cy="369332"/>
          </a:xfrm>
          <a:prstGeom prst="rect">
            <a:avLst/>
          </a:prstGeom>
          <a:noFill/>
        </p:spPr>
        <p:txBody>
          <a:bodyPr wrap="square" rtlCol="0">
            <a:spAutoFit/>
          </a:bodyPr>
          <a:lstStyle/>
          <a:p>
            <a:r>
              <a:rPr lang="fr-FR" dirty="0">
                <a:solidFill>
                  <a:srgbClr val="7030A0"/>
                </a:solidFill>
              </a:rPr>
              <a:t>8.1.5bis. </a:t>
            </a:r>
            <a:r>
              <a:rPr lang="fr-FR" b="1" dirty="0">
                <a:solidFill>
                  <a:srgbClr val="7030A0"/>
                </a:solidFill>
              </a:rPr>
              <a:t>La vie dans l’autre genre fantasmé </a:t>
            </a:r>
            <a:r>
              <a:rPr lang="fr-FR" b="1" dirty="0" err="1">
                <a:solidFill>
                  <a:srgbClr val="7030A0"/>
                </a:solidFill>
              </a:rPr>
              <a:t>MtF</a:t>
            </a:r>
            <a:endParaRPr lang="fr-FR" b="1" dirty="0">
              <a:solidFill>
                <a:srgbClr val="7030A0"/>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046" y="196110"/>
            <a:ext cx="2819400" cy="28194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323" y="873826"/>
            <a:ext cx="2743200" cy="2171700"/>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5724" y="3232894"/>
            <a:ext cx="2148040" cy="3418527"/>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61470"/>
            <a:ext cx="2381250" cy="3400425"/>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8375" y="1199557"/>
            <a:ext cx="2638425" cy="3524250"/>
          </a:xfrm>
          <a:prstGeom prst="rect">
            <a:avLst/>
          </a:prstGeom>
        </p:spPr>
      </p:pic>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6344" y="3428569"/>
            <a:ext cx="2139479" cy="3202813"/>
          </a:xfrm>
          <a:prstGeom prst="rect">
            <a:avLst/>
          </a:prstGeom>
        </p:spPr>
      </p:pic>
      <p:pic>
        <p:nvPicPr>
          <p:cNvPr id="14" name="Imag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225" y="4730524"/>
            <a:ext cx="1595606" cy="2127475"/>
          </a:xfrm>
          <a:prstGeom prst="rect">
            <a:avLst/>
          </a:prstGeom>
        </p:spPr>
      </p:pic>
      <p:pic>
        <p:nvPicPr>
          <p:cNvPr id="15" name="Imag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06701" y="3066792"/>
            <a:ext cx="2369742" cy="3554613"/>
          </a:xfrm>
          <a:prstGeom prst="rect">
            <a:avLst/>
          </a:prstGeom>
        </p:spPr>
      </p:pic>
      <p:pic>
        <p:nvPicPr>
          <p:cNvPr id="16" name="Imag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48375" y="4723807"/>
            <a:ext cx="2286000" cy="2047875"/>
          </a:xfrm>
          <a:prstGeom prst="rect">
            <a:avLst/>
          </a:prstGeom>
        </p:spPr>
      </p:pic>
    </p:spTree>
    <p:extLst>
      <p:ext uri="{BB962C8B-B14F-4D97-AF65-F5344CB8AC3E}">
        <p14:creationId xmlns:p14="http://schemas.microsoft.com/office/powerpoint/2010/main" val="8567375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07324" y="95122"/>
            <a:ext cx="682214" cy="3994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55</a:t>
            </a:fld>
            <a:endParaRPr lang="en-US"/>
          </a:p>
        </p:txBody>
      </p:sp>
      <p:sp>
        <p:nvSpPr>
          <p:cNvPr id="4" name="ZoneTexte 3"/>
          <p:cNvSpPr txBox="1"/>
          <p:nvPr/>
        </p:nvSpPr>
        <p:spPr>
          <a:xfrm>
            <a:off x="3439721" y="101411"/>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4"/>
          <p:cNvSpPr/>
          <p:nvPr/>
        </p:nvSpPr>
        <p:spPr>
          <a:xfrm>
            <a:off x="207324" y="513650"/>
            <a:ext cx="6071406" cy="369332"/>
          </a:xfrm>
          <a:prstGeom prst="rect">
            <a:avLst/>
          </a:prstGeom>
        </p:spPr>
        <p:txBody>
          <a:bodyPr wrap="none">
            <a:spAutoFit/>
          </a:bodyPr>
          <a:lstStyle/>
          <a:p>
            <a:r>
              <a:rPr lang="fr-FR" b="1" dirty="0">
                <a:solidFill>
                  <a:srgbClr val="7030A0"/>
                </a:solidFill>
              </a:rPr>
              <a:t>8.1. Les explications psychologiques de la transsexualité F2M</a:t>
            </a:r>
            <a:endParaRPr lang="fr-FR" b="1" dirty="0"/>
          </a:p>
        </p:txBody>
      </p:sp>
      <p:sp>
        <p:nvSpPr>
          <p:cNvPr id="6" name="ZoneTexte 5"/>
          <p:cNvSpPr txBox="1"/>
          <p:nvPr/>
        </p:nvSpPr>
        <p:spPr>
          <a:xfrm>
            <a:off x="207324" y="882982"/>
            <a:ext cx="4999377" cy="369332"/>
          </a:xfrm>
          <a:prstGeom prst="rect">
            <a:avLst/>
          </a:prstGeom>
          <a:noFill/>
        </p:spPr>
        <p:txBody>
          <a:bodyPr wrap="square" rtlCol="0">
            <a:spAutoFit/>
          </a:bodyPr>
          <a:lstStyle/>
          <a:p>
            <a:r>
              <a:rPr lang="fr-FR" dirty="0">
                <a:solidFill>
                  <a:srgbClr val="7030A0"/>
                </a:solidFill>
              </a:rPr>
              <a:t>8.1.5bis. </a:t>
            </a:r>
            <a:r>
              <a:rPr lang="fr-FR" b="1" dirty="0">
                <a:solidFill>
                  <a:srgbClr val="7030A0"/>
                </a:solidFill>
              </a:rPr>
              <a:t>La vie dans l’autre genre fantasmé </a:t>
            </a:r>
            <a:r>
              <a:rPr lang="fr-FR" b="1" dirty="0" err="1">
                <a:solidFill>
                  <a:srgbClr val="7030A0"/>
                </a:solidFill>
              </a:rPr>
              <a:t>FtM</a:t>
            </a:r>
            <a:endParaRPr lang="fr-FR" b="1" dirty="0">
              <a:solidFill>
                <a:srgbClr val="7030A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654" y="85994"/>
            <a:ext cx="5434908" cy="1963308"/>
          </a:xfrm>
          <a:prstGeom prst="rect">
            <a:avLst/>
          </a:prstGeom>
        </p:spPr>
      </p:pic>
      <p:sp>
        <p:nvSpPr>
          <p:cNvPr id="8" name="Rectangle 7"/>
          <p:cNvSpPr/>
          <p:nvPr/>
        </p:nvSpPr>
        <p:spPr>
          <a:xfrm>
            <a:off x="631355" y="6517794"/>
            <a:ext cx="1995739" cy="276999"/>
          </a:xfrm>
          <a:prstGeom prst="rect">
            <a:avLst/>
          </a:prstGeom>
        </p:spPr>
        <p:txBody>
          <a:bodyPr wrap="none">
            <a:spAutoFit/>
          </a:bodyPr>
          <a:lstStyle/>
          <a:p>
            <a:r>
              <a:rPr lang="fr-FR" sz="1200" dirty="0">
                <a:solidFill>
                  <a:srgbClr val="7030A0"/>
                </a:solidFill>
              </a:rPr>
              <a:t>Evolution d’un maitre nageur</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26" y="3821672"/>
            <a:ext cx="2762082" cy="2696122"/>
          </a:xfrm>
          <a:prstGeom prst="rect">
            <a:avLst/>
          </a:prstGeom>
        </p:spPr>
      </p:pic>
      <p:sp>
        <p:nvSpPr>
          <p:cNvPr id="10" name="ZoneTexte 9"/>
          <p:cNvSpPr txBox="1"/>
          <p:nvPr/>
        </p:nvSpPr>
        <p:spPr>
          <a:xfrm>
            <a:off x="3439721" y="6148462"/>
            <a:ext cx="2590462" cy="646331"/>
          </a:xfrm>
          <a:prstGeom prst="rect">
            <a:avLst/>
          </a:prstGeom>
          <a:noFill/>
        </p:spPr>
        <p:txBody>
          <a:bodyPr wrap="square" rtlCol="0">
            <a:spAutoFit/>
          </a:bodyPr>
          <a:lstStyle/>
          <a:p>
            <a:pPr algn="ctr"/>
            <a:r>
              <a:rPr lang="fr-FR" sz="1200" dirty="0">
                <a:solidFill>
                  <a:srgbClr val="7030A0"/>
                </a:solidFill>
              </a:rPr>
              <a:t>Axel Léotard, photographe. Source : </a:t>
            </a:r>
            <a:r>
              <a:rPr lang="fr-FR" sz="1200" dirty="0">
                <a:solidFill>
                  <a:srgbClr val="7030A0"/>
                </a:solidFill>
                <a:hlinkClick r:id="rId4"/>
              </a:rPr>
              <a:t>http://www.gibertjoseph.com/mauvais-genre-450058.html</a:t>
            </a:r>
            <a:r>
              <a:rPr lang="fr-FR" sz="1200" dirty="0">
                <a:solidFill>
                  <a:srgbClr val="7030A0"/>
                </a:solidFill>
              </a:rPr>
              <a:t> </a:t>
            </a: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683" y="3232897"/>
            <a:ext cx="2476500" cy="2952750"/>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0670" y="1314889"/>
            <a:ext cx="1800225" cy="1343025"/>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665" y="1318714"/>
            <a:ext cx="2619375" cy="1743075"/>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5262" y="2099653"/>
            <a:ext cx="1819275" cy="2514600"/>
          </a:xfrm>
          <a:prstGeom prst="rect">
            <a:avLst/>
          </a:prstGeom>
        </p:spPr>
      </p:pic>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9167" y="2190252"/>
            <a:ext cx="2143125" cy="2143125"/>
          </a:xfrm>
          <a:prstGeom prst="rect">
            <a:avLst/>
          </a:prstGeom>
        </p:spPr>
      </p:pic>
      <p:pic>
        <p:nvPicPr>
          <p:cNvPr id="16" name="Imag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8730" y="3137878"/>
            <a:ext cx="1352550" cy="1476375"/>
          </a:xfrm>
          <a:prstGeom prst="rect">
            <a:avLst/>
          </a:prstGeom>
        </p:spPr>
      </p:pic>
      <p:pic>
        <p:nvPicPr>
          <p:cNvPr id="17" name="Imag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29828" y="1314889"/>
            <a:ext cx="1238250" cy="1447800"/>
          </a:xfrm>
          <a:prstGeom prst="rect">
            <a:avLst/>
          </a:prstGeom>
        </p:spPr>
      </p:pic>
      <p:sp>
        <p:nvSpPr>
          <p:cNvPr id="18" name="ZoneTexte 17"/>
          <p:cNvSpPr txBox="1"/>
          <p:nvPr/>
        </p:nvSpPr>
        <p:spPr>
          <a:xfrm>
            <a:off x="0" y="3061789"/>
            <a:ext cx="3439721" cy="830997"/>
          </a:xfrm>
          <a:prstGeom prst="rect">
            <a:avLst/>
          </a:prstGeom>
          <a:noFill/>
        </p:spPr>
        <p:txBody>
          <a:bodyPr wrap="square" rtlCol="0">
            <a:spAutoFit/>
          </a:bodyPr>
          <a:lstStyle/>
          <a:p>
            <a:pPr algn="just"/>
            <a:r>
              <a:rPr lang="fr-FR" sz="1200" dirty="0">
                <a:solidFill>
                  <a:srgbClr val="7030A0"/>
                </a:solidFill>
              </a:rPr>
              <a:t>Jessica, 30 ans, </a:t>
            </a:r>
            <a:r>
              <a:rPr lang="fr-FR" sz="1200" dirty="0" err="1">
                <a:solidFill>
                  <a:srgbClr val="7030A0"/>
                </a:solidFill>
              </a:rPr>
              <a:t>pierceuse</a:t>
            </a:r>
            <a:r>
              <a:rPr lang="fr-FR" sz="1200" dirty="0">
                <a:solidFill>
                  <a:srgbClr val="7030A0"/>
                </a:solidFill>
              </a:rPr>
              <a:t> et culturiste, championne de France de body fitness (Colmar, France). Source : </a:t>
            </a:r>
            <a:r>
              <a:rPr lang="fr-FR" sz="1200" dirty="0">
                <a:solidFill>
                  <a:srgbClr val="7030A0"/>
                </a:solidFill>
                <a:hlinkClick r:id="rId12"/>
              </a:rPr>
              <a:t>http://www.forumpsg.com/index.php?/topic/1673-tattoo-oeuvre-dart/page-22</a:t>
            </a:r>
            <a:r>
              <a:rPr lang="fr-FR" sz="1200" dirty="0">
                <a:solidFill>
                  <a:srgbClr val="7030A0"/>
                </a:solidFill>
              </a:rPr>
              <a:t> </a:t>
            </a:r>
          </a:p>
        </p:txBody>
      </p:sp>
      <p:pic>
        <p:nvPicPr>
          <p:cNvPr id="19" name="Imag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66934" y="4714875"/>
            <a:ext cx="2143125" cy="2143125"/>
          </a:xfrm>
          <a:prstGeom prst="rect">
            <a:avLst/>
          </a:prstGeom>
        </p:spPr>
      </p:pic>
      <p:pic>
        <p:nvPicPr>
          <p:cNvPr id="21" name="Imag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0059" y="4755203"/>
            <a:ext cx="1881230" cy="1881230"/>
          </a:xfrm>
          <a:prstGeom prst="rect">
            <a:avLst/>
          </a:prstGeom>
        </p:spPr>
      </p:pic>
      <p:pic>
        <p:nvPicPr>
          <p:cNvPr id="22" name="Imag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37842" y="4614253"/>
            <a:ext cx="2143125" cy="2143125"/>
          </a:xfrm>
          <a:prstGeom prst="rect">
            <a:avLst/>
          </a:prstGeom>
        </p:spPr>
      </p:pic>
    </p:spTree>
    <p:extLst>
      <p:ext uri="{BB962C8B-B14F-4D97-AF65-F5344CB8AC3E}">
        <p14:creationId xmlns:p14="http://schemas.microsoft.com/office/powerpoint/2010/main" val="144367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467651" y="224492"/>
            <a:ext cx="471511" cy="399452"/>
          </a:xfrm>
        </p:spPr>
        <p:txBody>
          <a:bodyPr/>
          <a:lstStyle/>
          <a:p>
            <a:fld id="{A3855CD8-F650-4656-8804-7E552F308368}" type="slidenum">
              <a:rPr lang="en-US" smtClean="0"/>
              <a:t>56</a:t>
            </a:fld>
            <a:endParaRPr lang="en-US" dirty="0"/>
          </a:p>
        </p:txBody>
      </p:sp>
      <p:sp>
        <p:nvSpPr>
          <p:cNvPr id="3" name="Rectangle 2"/>
          <p:cNvSpPr/>
          <p:nvPr/>
        </p:nvSpPr>
        <p:spPr>
          <a:xfrm>
            <a:off x="207324" y="513650"/>
            <a:ext cx="5459380" cy="369332"/>
          </a:xfrm>
          <a:prstGeom prst="rect">
            <a:avLst/>
          </a:prstGeom>
        </p:spPr>
        <p:txBody>
          <a:bodyPr wrap="none">
            <a:spAutoFit/>
          </a:bodyPr>
          <a:lstStyle/>
          <a:p>
            <a:r>
              <a:rPr lang="fr-FR" b="1" dirty="0">
                <a:solidFill>
                  <a:srgbClr val="7030A0"/>
                </a:solidFill>
              </a:rPr>
              <a:t>8.2. Les explications physiologiques de la transsexualité</a:t>
            </a:r>
            <a:endParaRPr lang="fr-FR" b="1" dirty="0"/>
          </a:p>
        </p:txBody>
      </p:sp>
      <p:sp>
        <p:nvSpPr>
          <p:cNvPr id="4" name="ZoneTexte 3"/>
          <p:cNvSpPr txBox="1"/>
          <p:nvPr/>
        </p:nvSpPr>
        <p:spPr>
          <a:xfrm>
            <a:off x="4468906" y="14431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207324" y="882982"/>
            <a:ext cx="8205156" cy="369333"/>
          </a:xfrm>
          <a:prstGeom prst="rect">
            <a:avLst/>
          </a:prstGeom>
          <a:noFill/>
        </p:spPr>
        <p:txBody>
          <a:bodyPr wrap="square" rtlCol="0">
            <a:spAutoFit/>
          </a:bodyPr>
          <a:lstStyle/>
          <a:p>
            <a:r>
              <a:rPr lang="fr-FR" dirty="0">
                <a:solidFill>
                  <a:srgbClr val="7030A0"/>
                </a:solidFill>
              </a:rPr>
              <a:t>8.2.1. « </a:t>
            </a:r>
            <a:r>
              <a:rPr lang="fr-FR" b="1" dirty="0" err="1">
                <a:solidFill>
                  <a:srgbClr val="7030A0"/>
                </a:solidFill>
              </a:rPr>
              <a:t>Transsexualisation</a:t>
            </a:r>
            <a:r>
              <a:rPr lang="fr-FR" b="1" dirty="0">
                <a:solidFill>
                  <a:srgbClr val="7030A0"/>
                </a:solidFill>
              </a:rPr>
              <a:t> » artificielle du psychisme du fait de la prise d’hormones</a:t>
            </a:r>
          </a:p>
        </p:txBody>
      </p:sp>
      <p:sp>
        <p:nvSpPr>
          <p:cNvPr id="6" name="ZoneTexte 5"/>
          <p:cNvSpPr txBox="1"/>
          <p:nvPr/>
        </p:nvSpPr>
        <p:spPr>
          <a:xfrm>
            <a:off x="207324" y="1252315"/>
            <a:ext cx="11731838" cy="1384995"/>
          </a:xfrm>
          <a:prstGeom prst="rect">
            <a:avLst/>
          </a:prstGeom>
          <a:noFill/>
        </p:spPr>
        <p:txBody>
          <a:bodyPr wrap="square" rtlCol="0">
            <a:spAutoFit/>
          </a:bodyPr>
          <a:lstStyle/>
          <a:p>
            <a:r>
              <a:rPr lang="fr-FR" dirty="0">
                <a:solidFill>
                  <a:srgbClr val="7030A0"/>
                </a:solidFill>
              </a:rPr>
              <a:t>«</a:t>
            </a:r>
            <a:r>
              <a:rPr lang="fr-FR" i="1" dirty="0">
                <a:solidFill>
                  <a:srgbClr val="7030A0"/>
                </a:solidFill>
              </a:rPr>
              <a:t> </a:t>
            </a:r>
            <a:r>
              <a:rPr lang="fr-FR" dirty="0">
                <a:solidFill>
                  <a:srgbClr val="7030A0"/>
                </a:solidFill>
              </a:rPr>
              <a:t> </a:t>
            </a:r>
            <a:r>
              <a:rPr lang="fr-FR" i="1" dirty="0">
                <a:solidFill>
                  <a:srgbClr val="7030A0"/>
                </a:solidFill>
              </a:rPr>
              <a:t>Cette transformation par les hormones a été désigné par H.P. </a:t>
            </a:r>
            <a:r>
              <a:rPr lang="fr-FR" i="1" dirty="0" err="1">
                <a:solidFill>
                  <a:srgbClr val="7030A0"/>
                </a:solidFill>
              </a:rPr>
              <a:t>Klotz</a:t>
            </a:r>
            <a:r>
              <a:rPr lang="fr-FR" i="1" dirty="0">
                <a:solidFill>
                  <a:srgbClr val="7030A0"/>
                </a:solidFill>
              </a:rPr>
              <a:t>, endocrinologue, comme </a:t>
            </a:r>
            <a:r>
              <a:rPr lang="fr-FR" b="1" i="1" dirty="0">
                <a:solidFill>
                  <a:srgbClr val="7030A0"/>
                </a:solidFill>
              </a:rPr>
              <a:t>transsexualisme secondaire</a:t>
            </a:r>
            <a:r>
              <a:rPr lang="fr-FR" dirty="0">
                <a:solidFill>
                  <a:srgbClr val="7030A0"/>
                </a:solidFill>
              </a:rPr>
              <a:t> [..] </a:t>
            </a:r>
            <a:r>
              <a:rPr lang="fr-FR" i="1" dirty="0">
                <a:solidFill>
                  <a:srgbClr val="7030A0"/>
                </a:solidFill>
              </a:rPr>
              <a:t>Le traitement hormonal de l'autre sexe modifie l'apparence, la morphologie mammaire et générale du sujet, retentit sur son psychisme. </a:t>
            </a:r>
            <a:r>
              <a:rPr lang="fr-FR" b="1" i="1" dirty="0">
                <a:solidFill>
                  <a:srgbClr val="7030A0"/>
                </a:solidFill>
              </a:rPr>
              <a:t>Un surdosage d'œstrogènes féminise le psychisme des hommes </a:t>
            </a:r>
            <a:r>
              <a:rPr lang="fr-FR" i="1" dirty="0">
                <a:solidFill>
                  <a:srgbClr val="7030A0"/>
                </a:solidFill>
              </a:rPr>
              <a:t>et peut les conduire à développer des idées transsexuelles </a:t>
            </a:r>
            <a:r>
              <a:rPr lang="fr-FR" dirty="0">
                <a:solidFill>
                  <a:srgbClr val="7030A0"/>
                </a:solidFill>
              </a:rPr>
              <a:t> ».</a:t>
            </a:r>
            <a:r>
              <a:rPr lang="fr-FR" sz="1200" dirty="0">
                <a:solidFill>
                  <a:srgbClr val="7030A0"/>
                </a:solidFill>
              </a:rPr>
              <a:t> Sources : a) </a:t>
            </a:r>
            <a:r>
              <a:rPr lang="fr-FR" sz="1200" i="1" dirty="0">
                <a:solidFill>
                  <a:srgbClr val="7030A0"/>
                </a:solidFill>
              </a:rPr>
              <a:t>Considérations actuelles sur le transsexualisme : corps et nomination</a:t>
            </a:r>
            <a:r>
              <a:rPr lang="fr-FR" sz="1200" dirty="0">
                <a:solidFill>
                  <a:srgbClr val="7030A0"/>
                </a:solidFill>
              </a:rPr>
              <a:t>, Sylvie SESÉ-LÉGER, </a:t>
            </a:r>
            <a:r>
              <a:rPr lang="fr-FR" sz="1200" dirty="0">
                <a:solidFill>
                  <a:srgbClr val="7030A0"/>
                </a:solidFill>
                <a:hlinkClick r:id="rId2"/>
              </a:rPr>
              <a:t>http://www.cartels-constituants.fr/medias/documents/6532.pdf</a:t>
            </a:r>
            <a:r>
              <a:rPr lang="fr-FR" sz="1200" dirty="0">
                <a:solidFill>
                  <a:srgbClr val="7030A0"/>
                </a:solidFill>
              </a:rPr>
              <a:t>, b) "</a:t>
            </a:r>
            <a:r>
              <a:rPr lang="fr-FR" sz="1200" i="1" dirty="0">
                <a:solidFill>
                  <a:srgbClr val="7030A0"/>
                </a:solidFill>
              </a:rPr>
              <a:t>État actuel de la question du transsexualisme</a:t>
            </a:r>
            <a:r>
              <a:rPr lang="fr-FR" sz="1200" dirty="0">
                <a:solidFill>
                  <a:srgbClr val="7030A0"/>
                </a:solidFill>
              </a:rPr>
              <a:t>", </a:t>
            </a:r>
            <a:r>
              <a:rPr lang="fr-FR" sz="1200" dirty="0" err="1">
                <a:solidFill>
                  <a:srgbClr val="7030A0"/>
                </a:solidFill>
              </a:rPr>
              <a:t>Klotz</a:t>
            </a:r>
            <a:r>
              <a:rPr lang="fr-FR" sz="1200" dirty="0">
                <a:solidFill>
                  <a:srgbClr val="7030A0"/>
                </a:solidFill>
              </a:rPr>
              <a:t>. H.P., in Droit et éthique médicale, Masson, 1984, pp.23-31.</a:t>
            </a:r>
          </a:p>
        </p:txBody>
      </p:sp>
    </p:spTree>
    <p:extLst>
      <p:ext uri="{BB962C8B-B14F-4D97-AF65-F5344CB8AC3E}">
        <p14:creationId xmlns:p14="http://schemas.microsoft.com/office/powerpoint/2010/main" val="2077315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7324" y="513650"/>
            <a:ext cx="5459380" cy="369332"/>
          </a:xfrm>
          <a:prstGeom prst="rect">
            <a:avLst/>
          </a:prstGeom>
        </p:spPr>
        <p:txBody>
          <a:bodyPr wrap="none">
            <a:spAutoFit/>
          </a:bodyPr>
          <a:lstStyle/>
          <a:p>
            <a:r>
              <a:rPr lang="fr-FR" b="1" dirty="0">
                <a:solidFill>
                  <a:srgbClr val="7030A0"/>
                </a:solidFill>
              </a:rPr>
              <a:t>8.2. Les explications physiologiques de la transsexualité</a:t>
            </a:r>
            <a:endParaRPr lang="fr-FR" b="1" dirty="0"/>
          </a:p>
        </p:txBody>
      </p:sp>
      <p:sp>
        <p:nvSpPr>
          <p:cNvPr id="10" name="ZoneTexte 9"/>
          <p:cNvSpPr txBox="1"/>
          <p:nvPr/>
        </p:nvSpPr>
        <p:spPr>
          <a:xfrm>
            <a:off x="4468906" y="14431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Tree>
    <p:extLst>
      <p:ext uri="{BB962C8B-B14F-4D97-AF65-F5344CB8AC3E}">
        <p14:creationId xmlns:p14="http://schemas.microsoft.com/office/powerpoint/2010/main" val="1437871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58</a:t>
            </a:fld>
            <a:endParaRPr lang="en-US"/>
          </a:p>
        </p:txBody>
      </p:sp>
      <p:sp>
        <p:nvSpPr>
          <p:cNvPr id="3" name="ZoneTexte 2"/>
          <p:cNvSpPr txBox="1"/>
          <p:nvPr/>
        </p:nvSpPr>
        <p:spPr>
          <a:xfrm>
            <a:off x="6809591" y="72992"/>
            <a:ext cx="3367144"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Espace réservé du numéro de diapositive 1"/>
          <p:cNvSpPr txBox="1">
            <a:spLocks/>
          </p:cNvSpPr>
          <p:nvPr/>
        </p:nvSpPr>
        <p:spPr>
          <a:xfrm>
            <a:off x="11320463" y="206375"/>
            <a:ext cx="631825" cy="3603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E2C2DD2-9A7A-444D-AD00-CF885F2E8771}" type="slidenum">
              <a:rPr lang="fr-FR" smtClean="0"/>
              <a:pPr>
                <a:defRPr/>
              </a:pPr>
              <a:t>58</a:t>
            </a:fld>
            <a:endParaRPr lang="fr-FR" dirty="0"/>
          </a:p>
        </p:txBody>
      </p:sp>
      <p:sp>
        <p:nvSpPr>
          <p:cNvPr id="7" name="ZoneTexte 4"/>
          <p:cNvSpPr txBox="1">
            <a:spLocks noChangeArrowheads="1"/>
          </p:cNvSpPr>
          <p:nvPr/>
        </p:nvSpPr>
        <p:spPr bwMode="auto">
          <a:xfrm>
            <a:off x="185738" y="487363"/>
            <a:ext cx="1181100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b="1" u="sng" dirty="0">
                <a:solidFill>
                  <a:srgbClr val="7030A0"/>
                </a:solidFill>
              </a:rPr>
              <a:t>Causes possibles de la « bisexualité » animale</a:t>
            </a:r>
            <a:r>
              <a:rPr lang="fr-FR" altLang="fr-FR" sz="1800" b="1" dirty="0">
                <a:solidFill>
                  <a:srgbClr val="7030A0"/>
                </a:solidFill>
              </a:rPr>
              <a:t> </a:t>
            </a:r>
            <a:r>
              <a:rPr lang="fr-FR" altLang="fr-FR" sz="1800" dirty="0">
                <a:solidFill>
                  <a:srgbClr val="7030A0"/>
                </a:solidFill>
              </a:rPr>
              <a:t>:</a:t>
            </a:r>
            <a:endParaRPr lang="fr-FR" altLang="fr-FR" sz="1800" u="sng" dirty="0">
              <a:solidFill>
                <a:srgbClr val="7030A0"/>
              </a:solidFill>
            </a:endParaRPr>
          </a:p>
          <a:p>
            <a:pPr algn="just" eaLnBrk="1" hangingPunct="1">
              <a:lnSpc>
                <a:spcPct val="100000"/>
              </a:lnSpc>
              <a:spcBef>
                <a:spcPct val="0"/>
              </a:spcBef>
            </a:pPr>
            <a:r>
              <a:rPr lang="fr-FR" altLang="fr-FR" sz="1800" dirty="0">
                <a:solidFill>
                  <a:srgbClr val="7030A0"/>
                </a:solidFill>
              </a:rPr>
              <a:t> Des études relatives à la participation de l'hormone dans le comportement homosexuel indiquent que lors de l'administration des traitements de testostérone et d’estradiol aux animaux hétérosexuels femelles et les niveaux d'hormones élevées augmentent la probabilité de comportement homosexuel. En outre, stimuler les niveaux d'hormones sexuelles pendant la grossesse de l'animal semble augmenter la probabilité de l'accouchement d'une progéniture homosexuel.</a:t>
            </a:r>
            <a:endParaRPr lang="fr-FR" altLang="fr-FR" sz="1200" dirty="0">
              <a:solidFill>
                <a:srgbClr val="7030A0"/>
              </a:solidFill>
            </a:endParaRPr>
          </a:p>
          <a:p>
            <a:pPr algn="just" eaLnBrk="1" hangingPunct="1">
              <a:lnSpc>
                <a:spcPct val="100000"/>
              </a:lnSpc>
              <a:spcBef>
                <a:spcPct val="0"/>
              </a:spcBef>
              <a:buFontTx/>
              <a:buNone/>
            </a:pPr>
            <a:r>
              <a:rPr lang="fr-FR" altLang="fr-FR" sz="1200" dirty="0">
                <a:solidFill>
                  <a:srgbClr val="7030A0"/>
                </a:solidFill>
              </a:rPr>
              <a:t>Source : </a:t>
            </a:r>
            <a:r>
              <a:rPr lang="en-US" altLang="fr-FR" sz="1200" dirty="0">
                <a:solidFill>
                  <a:srgbClr val="7030A0"/>
                </a:solidFill>
              </a:rPr>
              <a:t>Adler, Tina (4 Jan 1997). "Animal's Fancies". </a:t>
            </a:r>
            <a:r>
              <a:rPr lang="en-US" altLang="fr-FR" sz="1200" i="1" dirty="0">
                <a:solidFill>
                  <a:srgbClr val="7030A0"/>
                </a:solidFill>
              </a:rPr>
              <a:t>Society For Science And The Public</a:t>
            </a:r>
            <a:r>
              <a:rPr lang="en-US" altLang="fr-FR" sz="1200" dirty="0">
                <a:solidFill>
                  <a:srgbClr val="7030A0"/>
                </a:solidFill>
              </a:rPr>
              <a:t> </a:t>
            </a:r>
            <a:r>
              <a:rPr lang="en-US" altLang="fr-FR" sz="1200" b="1" dirty="0">
                <a:solidFill>
                  <a:srgbClr val="7030A0"/>
                </a:solidFill>
              </a:rPr>
              <a:t>151</a:t>
            </a:r>
            <a:r>
              <a:rPr lang="en-US" altLang="fr-FR" sz="1200" dirty="0">
                <a:solidFill>
                  <a:srgbClr val="7030A0"/>
                </a:solidFill>
              </a:rPr>
              <a:t> (1): 8–9. </a:t>
            </a:r>
            <a:r>
              <a:rPr lang="en-US" altLang="fr-FR" sz="1200" dirty="0">
                <a:solidFill>
                  <a:srgbClr val="7030A0"/>
                </a:solidFill>
                <a:hlinkClick r:id="rId2" tooltip="JSTOR"/>
              </a:rPr>
              <a:t>JSTOR</a:t>
            </a:r>
            <a:r>
              <a:rPr lang="en-US" altLang="fr-FR" sz="1200" dirty="0">
                <a:solidFill>
                  <a:srgbClr val="7030A0"/>
                </a:solidFill>
              </a:rPr>
              <a:t> </a:t>
            </a:r>
            <a:r>
              <a:rPr lang="en-US" altLang="fr-FR" sz="1200" u="sng" dirty="0">
                <a:solidFill>
                  <a:srgbClr val="7030A0"/>
                </a:solidFill>
                <a:hlinkClick r:id="rId3"/>
              </a:rPr>
              <a:t>3980720</a:t>
            </a:r>
            <a:endParaRPr lang="en-US" altLang="fr-FR" sz="1200" u="sng" dirty="0">
              <a:solidFill>
                <a:srgbClr val="7030A0"/>
              </a:solidFill>
            </a:endParaRPr>
          </a:p>
          <a:p>
            <a:pPr algn="just" eaLnBrk="1" hangingPunct="1">
              <a:lnSpc>
                <a:spcPct val="100000"/>
              </a:lnSpc>
              <a:spcBef>
                <a:spcPct val="0"/>
              </a:spcBef>
              <a:buFontTx/>
              <a:buNone/>
            </a:pPr>
            <a:r>
              <a:rPr lang="fr-FR" altLang="fr-FR" sz="1200" dirty="0">
                <a:solidFill>
                  <a:srgbClr val="7030A0"/>
                </a:solidFill>
              </a:rPr>
              <a:t>Certains suggèrent que des perturbateurs endocriniens, ou des « traumatismes » susceptibles d’endommager la barrière placentaire, pourraient modifier les taux hormonaux reçus par les fœtus. </a:t>
            </a:r>
            <a:endParaRPr lang="en-US" altLang="fr-FR" sz="1200" u="sng" dirty="0">
              <a:solidFill>
                <a:srgbClr val="7030A0"/>
              </a:solidFill>
            </a:endParaRPr>
          </a:p>
          <a:p>
            <a:pPr algn="just" eaLnBrk="1" hangingPunct="1">
              <a:lnSpc>
                <a:spcPct val="100000"/>
              </a:lnSpc>
              <a:spcBef>
                <a:spcPct val="0"/>
              </a:spcBef>
            </a:pPr>
            <a:r>
              <a:rPr lang="fr-FR" altLang="fr-FR" sz="1800" dirty="0">
                <a:solidFill>
                  <a:srgbClr val="7030A0"/>
                </a:solidFill>
              </a:rPr>
              <a:t> Kay Larkin et ses collègues de l'Oregon </a:t>
            </a:r>
            <a:r>
              <a:rPr lang="fr-FR" altLang="fr-FR" sz="1800" dirty="0" err="1">
                <a:solidFill>
                  <a:srgbClr val="7030A0"/>
                </a:solidFill>
              </a:rPr>
              <a:t>Health</a:t>
            </a:r>
            <a:r>
              <a:rPr lang="fr-FR" altLang="fr-FR" sz="1800" dirty="0">
                <a:solidFill>
                  <a:srgbClr val="7030A0"/>
                </a:solidFill>
              </a:rPr>
              <a:t> and Science </a:t>
            </a:r>
            <a:r>
              <a:rPr lang="fr-FR" altLang="fr-FR" sz="1800" dirty="0" err="1">
                <a:solidFill>
                  <a:srgbClr val="7030A0"/>
                </a:solidFill>
              </a:rPr>
              <a:t>University</a:t>
            </a:r>
            <a:r>
              <a:rPr lang="fr-FR" altLang="fr-FR" sz="1800" dirty="0">
                <a:solidFill>
                  <a:srgbClr val="7030A0"/>
                </a:solidFill>
              </a:rPr>
              <a:t> ont trouvé de petites différences mais distincts dans une partie du cerveau appelée l'hypothalamus, dans une région particulière de l'hypothalamus - le noyau </a:t>
            </a:r>
            <a:r>
              <a:rPr lang="fr-FR" altLang="fr-FR" sz="1800" dirty="0" err="1">
                <a:solidFill>
                  <a:srgbClr val="7030A0"/>
                </a:solidFill>
              </a:rPr>
              <a:t>préoptique</a:t>
            </a:r>
            <a:r>
              <a:rPr lang="fr-FR" altLang="fr-FR" sz="1800" dirty="0">
                <a:solidFill>
                  <a:srgbClr val="7030A0"/>
                </a:solidFill>
              </a:rPr>
              <a:t>, entre les béliers qui préfèrent partenaires sexuels masculins avec les béliers qui préféraient à coopérer avec les brebis. La région est généralement presque deux fois plus grande chez les béliers que chez les brebis. Mais chez le bélier gay, sa taille était presque identique à celui chez les femelles « normales ».</a:t>
            </a:r>
            <a:r>
              <a:rPr lang="fr-FR" altLang="fr-FR" sz="1200" dirty="0">
                <a:solidFill>
                  <a:srgbClr val="7030A0"/>
                </a:solidFill>
              </a:rPr>
              <a:t> </a:t>
            </a:r>
            <a:r>
              <a:rPr lang="fr-FR" altLang="fr-FR" sz="1800" dirty="0">
                <a:solidFill>
                  <a:srgbClr val="7030A0"/>
                </a:solidFill>
              </a:rPr>
              <a:t>L'hypothalamus est connu pour contrôler la libération d'hormones sexuelles et de nombreux types de comportements sexuels. Plusieurs autres régions de l'hypothalamus ont montré des différences de sexe cohérentes au niveau de leur taille, mais seulement cette région spécifique a montré des différences corrélées avec une préférence (orientation) sexuelle (°).</a:t>
            </a:r>
            <a:r>
              <a:rPr lang="fr-FR" altLang="fr-FR" sz="1200" dirty="0">
                <a:solidFill>
                  <a:srgbClr val="7030A0"/>
                </a:solidFill>
              </a:rPr>
              <a:t> Source : </a:t>
            </a:r>
            <a:r>
              <a:rPr lang="en-US" altLang="fr-FR" sz="1200" i="1" dirty="0">
                <a:solidFill>
                  <a:srgbClr val="7030A0"/>
                </a:solidFill>
              </a:rPr>
              <a:t>Homosexuality is biological, suggests gay sheep study</a:t>
            </a:r>
            <a:r>
              <a:rPr lang="fr-FR" altLang="fr-FR" sz="1200" dirty="0">
                <a:solidFill>
                  <a:srgbClr val="7030A0"/>
                </a:solidFill>
              </a:rPr>
              <a:t>, 5 novembre 2002 (+).</a:t>
            </a:r>
          </a:p>
          <a:p>
            <a:pPr algn="just" eaLnBrk="1" hangingPunct="1">
              <a:lnSpc>
                <a:spcPct val="100000"/>
              </a:lnSpc>
              <a:spcBef>
                <a:spcPct val="0"/>
              </a:spcBef>
              <a:buFontTx/>
              <a:buNone/>
            </a:pPr>
            <a:r>
              <a:rPr lang="fr-FR" altLang="fr-FR" sz="1200" dirty="0">
                <a:solidFill>
                  <a:srgbClr val="7030A0"/>
                </a:solidFill>
              </a:rPr>
              <a:t>(°) Les différences sont presque identiques à ceux identifiés par le neuroscientifique Simon </a:t>
            </a:r>
            <a:r>
              <a:rPr lang="fr-FR" altLang="fr-FR" sz="1200" dirty="0" err="1">
                <a:solidFill>
                  <a:srgbClr val="7030A0"/>
                </a:solidFill>
              </a:rPr>
              <a:t>LeVay</a:t>
            </a:r>
            <a:r>
              <a:rPr lang="fr-FR" altLang="fr-FR" sz="1200" dirty="0">
                <a:solidFill>
                  <a:srgbClr val="7030A0"/>
                </a:solidFill>
              </a:rPr>
              <a:t> dans ses études sur le cerveau des hommes homosexuels. Son travail a toujours été considérée comme controversée, en partie parce que les cerveaux qu'il a étudiés étaient pour la plupart ceux des hommes qui étaient morts du sida. Il était donc difficile de savoir si les différences ont été liés à la maladie ou aux préférences sexuelles. (+) Source : </a:t>
            </a:r>
            <a:r>
              <a:rPr lang="fr-FR" altLang="fr-FR" sz="1200" dirty="0">
                <a:solidFill>
                  <a:srgbClr val="7030A0"/>
                </a:solidFill>
                <a:hlinkClick r:id="rId4"/>
              </a:rPr>
              <a:t>https://www.newscientist.com/article/dn3008-homosexuality-is-biological-suggests-gay-sheep-study/</a:t>
            </a:r>
            <a:r>
              <a:rPr lang="fr-FR" altLang="fr-FR" sz="1200" dirty="0">
                <a:solidFill>
                  <a:srgbClr val="7030A0"/>
                </a:solidFill>
              </a:rPr>
              <a:t> </a:t>
            </a:r>
          </a:p>
          <a:p>
            <a:pPr algn="just" eaLnBrk="1" hangingPunct="1">
              <a:lnSpc>
                <a:spcPct val="100000"/>
              </a:lnSpc>
              <a:spcBef>
                <a:spcPct val="0"/>
              </a:spcBef>
              <a:buFontTx/>
              <a:buNone/>
            </a:pPr>
            <a:r>
              <a:rPr lang="fr-FR" altLang="fr-FR" sz="1200" u="sng" dirty="0">
                <a:solidFill>
                  <a:srgbClr val="7030A0"/>
                </a:solidFill>
              </a:rPr>
              <a:t>Discussions</a:t>
            </a:r>
            <a:r>
              <a:rPr lang="fr-FR" altLang="fr-FR" sz="1200" dirty="0">
                <a:solidFill>
                  <a:srgbClr val="7030A0"/>
                </a:solidFill>
              </a:rPr>
              <a:t> : Mais </a:t>
            </a:r>
            <a:r>
              <a:rPr lang="fr-FR" altLang="fr-FR" sz="1200" dirty="0">
                <a:solidFill>
                  <a:srgbClr val="7030A0"/>
                </a:solidFill>
                <a:hlinkClick r:id="rId5" tooltip="Bruce Bagemihl"/>
              </a:rPr>
              <a:t>Bruce </a:t>
            </a:r>
            <a:r>
              <a:rPr lang="fr-FR" altLang="fr-FR" sz="1200" dirty="0" err="1">
                <a:solidFill>
                  <a:srgbClr val="7030A0"/>
                </a:solidFill>
              </a:rPr>
              <a:t>Bagemihl</a:t>
            </a:r>
            <a:r>
              <a:rPr lang="fr-FR" altLang="fr-FR" sz="1200" dirty="0">
                <a:solidFill>
                  <a:srgbClr val="7030A0"/>
                </a:solidFill>
              </a:rPr>
              <a:t>, auteur du livre </a:t>
            </a:r>
            <a:r>
              <a:rPr lang="fr-FR" altLang="fr-FR" sz="1200" i="1" dirty="0" err="1">
                <a:solidFill>
                  <a:srgbClr val="7030A0"/>
                </a:solidFill>
              </a:rPr>
              <a:t>Exuberence</a:t>
            </a:r>
            <a:r>
              <a:rPr lang="fr-FR" altLang="fr-FR" sz="1200" i="1" dirty="0">
                <a:solidFill>
                  <a:srgbClr val="7030A0"/>
                </a:solidFill>
              </a:rPr>
              <a:t> biologique: homosexualité animale et diversité </a:t>
            </a:r>
            <a:r>
              <a:rPr lang="fr-FR" altLang="fr-FR" sz="1200" dirty="0">
                <a:solidFill>
                  <a:srgbClr val="7030A0"/>
                </a:solidFill>
              </a:rPr>
              <a:t>naturelle, souligne qu'il n'y a pas de différences anatomiques ou </a:t>
            </a:r>
            <a:r>
              <a:rPr lang="fr-FR" altLang="fr-FR" sz="1200" dirty="0" err="1">
                <a:solidFill>
                  <a:srgbClr val="7030A0"/>
                </a:solidFill>
              </a:rPr>
              <a:t>endocrinologiques</a:t>
            </a:r>
            <a:r>
              <a:rPr lang="fr-FR" altLang="fr-FR" sz="1200" dirty="0">
                <a:solidFill>
                  <a:srgbClr val="7030A0"/>
                </a:solidFill>
              </a:rPr>
              <a:t> entre paires d'animaux exclusivement homosexuelles et exclusivement hétérosexuelles. Cependant, les différences hormonales ont été documentées, avec les principales </a:t>
            </a:r>
            <a:r>
              <a:rPr lang="fr-FR" altLang="fr-FR" sz="1200" dirty="0">
                <a:solidFill>
                  <a:srgbClr val="7030A0"/>
                </a:solidFill>
                <a:hlinkClick r:id="rId6" tooltip="Sex hormones"/>
              </a:rPr>
              <a:t>hormones</a:t>
            </a:r>
            <a:r>
              <a:rPr lang="fr-FR" altLang="fr-FR" sz="1200" dirty="0">
                <a:solidFill>
                  <a:srgbClr val="7030A0"/>
                </a:solidFill>
              </a:rPr>
              <a:t> </a:t>
            </a:r>
            <a:r>
              <a:rPr lang="fr-FR" altLang="fr-FR" sz="1200" dirty="0">
                <a:solidFill>
                  <a:srgbClr val="7030A0"/>
                </a:solidFill>
                <a:hlinkClick r:id="rId6" tooltip="Sex hormones"/>
              </a:rPr>
              <a:t>sexuelles, telles que </a:t>
            </a:r>
            <a:r>
              <a:rPr lang="fr-FR" altLang="fr-FR" sz="1200" dirty="0">
                <a:solidFill>
                  <a:srgbClr val="7030A0"/>
                </a:solidFill>
                <a:hlinkClick r:id="rId7" tooltip="Testosterone"/>
              </a:rPr>
              <a:t>la testostérone</a:t>
            </a:r>
            <a:r>
              <a:rPr lang="fr-FR" altLang="fr-FR" sz="1200" dirty="0">
                <a:solidFill>
                  <a:srgbClr val="7030A0"/>
                </a:solidFill>
              </a:rPr>
              <a:t> et </a:t>
            </a:r>
            <a:r>
              <a:rPr lang="fr-FR" altLang="fr-FR" sz="1200" dirty="0">
                <a:solidFill>
                  <a:srgbClr val="7030A0"/>
                </a:solidFill>
                <a:hlinkClick r:id="rId8" tooltip="Estradiol"/>
              </a:rPr>
              <a:t>l'estradiol des mâles homosexuels, lorsqu'on les compare à ceux qui participent uniquement à l'accouplement hétérosexuel.</a:t>
            </a:r>
            <a:r>
              <a:rPr lang="fr-FR" altLang="fr-FR" sz="1200" dirty="0">
                <a:solidFill>
                  <a:srgbClr val="7030A0"/>
                </a:solidFill>
              </a:rPr>
              <a:t> D’un autre côté, Un comportement [homosexuel] est souvent provoquée et exagérée par le chercheur lors de l'expérimentation par la destruction d'une partie des tissus du cerveau, ou en exposant l'animal à des niveaux élevés d'hormones stéroïdes avant la naissance (voir page suivante). Source : </a:t>
            </a:r>
            <a:r>
              <a:rPr lang="fr-FR" altLang="fr-FR" sz="1200" dirty="0">
                <a:solidFill>
                  <a:srgbClr val="7030A0"/>
                </a:solidFill>
                <a:hlinkClick r:id="rId9"/>
              </a:rPr>
              <a:t>https://en.wikipedia.org/wiki/Homosexual_behavior_in_animals</a:t>
            </a:r>
            <a:r>
              <a:rPr lang="fr-FR" altLang="fr-FR" sz="1200" dirty="0">
                <a:solidFill>
                  <a:srgbClr val="7030A0"/>
                </a:solidFill>
              </a:rPr>
              <a:t>. </a:t>
            </a:r>
          </a:p>
          <a:p>
            <a:pPr algn="just" eaLnBrk="1" hangingPunct="1">
              <a:lnSpc>
                <a:spcPct val="100000"/>
              </a:lnSpc>
              <a:spcBef>
                <a:spcPct val="0"/>
              </a:spcBef>
              <a:buFontTx/>
              <a:buNone/>
            </a:pPr>
            <a:r>
              <a:rPr lang="fr-FR" altLang="fr-FR" sz="1200" dirty="0">
                <a:solidFill>
                  <a:srgbClr val="7030A0"/>
                </a:solidFill>
              </a:rPr>
              <a:t>On sait depuis longtemps (étude du Pr. </a:t>
            </a:r>
            <a:r>
              <a:rPr lang="fr-FR" altLang="fr-FR" sz="1200" dirty="0" err="1">
                <a:solidFill>
                  <a:srgbClr val="7030A0"/>
                </a:solidFill>
              </a:rPr>
              <a:t>Dörner</a:t>
            </a:r>
            <a:r>
              <a:rPr lang="fr-FR" altLang="fr-FR" sz="1200" dirty="0">
                <a:solidFill>
                  <a:srgbClr val="7030A0"/>
                </a:solidFill>
              </a:rPr>
              <a:t> de Berlin...) obtenir un comportement sexuel contraire, transsexuel, des animaux _ rat, mouton ..._, en imprégnant </a:t>
            </a:r>
            <a:r>
              <a:rPr lang="fr-FR" altLang="fr-FR" sz="1200" dirty="0" err="1">
                <a:solidFill>
                  <a:srgbClr val="7030A0"/>
                </a:solidFill>
              </a:rPr>
              <a:t>hormonalement</a:t>
            </a:r>
            <a:r>
              <a:rPr lang="fr-FR" altLang="fr-FR" sz="1200" dirty="0">
                <a:solidFill>
                  <a:srgbClr val="7030A0"/>
                </a:solidFill>
              </a:rPr>
              <a:t> le fœtus, avec des hormones contraires. Source : </a:t>
            </a:r>
            <a:r>
              <a:rPr lang="fr-FR" altLang="fr-FR" sz="1200" i="1" dirty="0">
                <a:solidFill>
                  <a:srgbClr val="7030A0"/>
                </a:solidFill>
              </a:rPr>
              <a:t>La bisexualité et l'ordre de la nature</a:t>
            </a:r>
            <a:r>
              <a:rPr lang="fr-FR" altLang="fr-FR" sz="1200" dirty="0">
                <a:solidFill>
                  <a:srgbClr val="7030A0"/>
                </a:solidFill>
              </a:rPr>
              <a:t>, Claude Aron, Odile Jacob, 1996.</a:t>
            </a:r>
          </a:p>
        </p:txBody>
      </p:sp>
      <p:sp>
        <p:nvSpPr>
          <p:cNvPr id="6" name="Rectangle 5"/>
          <p:cNvSpPr/>
          <p:nvPr/>
        </p:nvSpPr>
        <p:spPr>
          <a:xfrm>
            <a:off x="185738" y="157644"/>
            <a:ext cx="6120202" cy="369332"/>
          </a:xfrm>
          <a:prstGeom prst="rect">
            <a:avLst/>
          </a:prstGeom>
        </p:spPr>
        <p:txBody>
          <a:bodyPr wrap="none">
            <a:spAutoFit/>
          </a:bodyPr>
          <a:lstStyle/>
          <a:p>
            <a:r>
              <a:rPr lang="fr-FR" b="1" dirty="0">
                <a:solidFill>
                  <a:srgbClr val="7030A0"/>
                </a:solidFill>
              </a:rPr>
              <a:t>8.2. Les explications physiologiques de la transsexualité (suite)</a:t>
            </a:r>
            <a:endParaRPr lang="fr-FR" b="1" dirty="0"/>
          </a:p>
        </p:txBody>
      </p:sp>
    </p:spTree>
    <p:extLst>
      <p:ext uri="{BB962C8B-B14F-4D97-AF65-F5344CB8AC3E}">
        <p14:creationId xmlns:p14="http://schemas.microsoft.com/office/powerpoint/2010/main" val="39455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59</a:t>
            </a:fld>
            <a:endParaRPr lang="en-US"/>
          </a:p>
        </p:txBody>
      </p:sp>
      <p:sp>
        <p:nvSpPr>
          <p:cNvPr id="3" name="ZoneTexte 2"/>
          <p:cNvSpPr txBox="1"/>
          <p:nvPr/>
        </p:nvSpPr>
        <p:spPr>
          <a:xfrm>
            <a:off x="6106673" y="95752"/>
            <a:ext cx="3281083"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Rectangle 4"/>
          <p:cNvSpPr>
            <a:spLocks noChangeArrowheads="1"/>
          </p:cNvSpPr>
          <p:nvPr/>
        </p:nvSpPr>
        <p:spPr bwMode="auto">
          <a:xfrm>
            <a:off x="184505" y="591317"/>
            <a:ext cx="1184433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b="1" u="sng" dirty="0">
                <a:solidFill>
                  <a:srgbClr val="7030A0"/>
                </a:solidFill>
              </a:rPr>
              <a:t>Causes possibles de la « bisexualité » animale</a:t>
            </a:r>
            <a:r>
              <a:rPr lang="fr-FR" altLang="fr-FR" sz="1800" b="1" dirty="0">
                <a:solidFill>
                  <a:srgbClr val="7030A0"/>
                </a:solidFill>
              </a:rPr>
              <a:t> </a:t>
            </a:r>
            <a:r>
              <a:rPr lang="fr-FR" altLang="fr-FR" sz="1800" dirty="0">
                <a:solidFill>
                  <a:srgbClr val="7030A0"/>
                </a:solidFill>
              </a:rPr>
              <a:t>(suite) :</a:t>
            </a:r>
          </a:p>
          <a:p>
            <a:pPr algn="just" eaLnBrk="1" hangingPunct="1">
              <a:lnSpc>
                <a:spcPct val="100000"/>
              </a:lnSpc>
              <a:spcBef>
                <a:spcPct val="0"/>
              </a:spcBef>
            </a:pPr>
            <a:r>
              <a:rPr lang="fr-FR" altLang="fr-FR" sz="1800" u="sng" dirty="0">
                <a:solidFill>
                  <a:srgbClr val="7030A0"/>
                </a:solidFill>
              </a:rPr>
              <a:t>Biais de raisonnement </a:t>
            </a:r>
            <a:r>
              <a:rPr lang="fr-FR" altLang="fr-FR" sz="1800" dirty="0">
                <a:solidFill>
                  <a:srgbClr val="7030A0"/>
                </a:solidFill>
              </a:rPr>
              <a:t>: </a:t>
            </a:r>
            <a:r>
              <a:rPr lang="fr-FR" altLang="fr-FR" sz="1800" dirty="0">
                <a:solidFill>
                  <a:srgbClr val="FF0000"/>
                </a:solidFill>
              </a:rPr>
              <a:t>La présence d'un comportement sexuel de même sexe n'avait pas été « officiellement » observé, sur une grande échelle jusqu'à une époque récente, probablement en raison de </a:t>
            </a:r>
            <a:r>
              <a:rPr lang="fr-FR" altLang="fr-FR" sz="1800" dirty="0">
                <a:solidFill>
                  <a:srgbClr val="FF0000"/>
                </a:solidFill>
                <a:hlinkClick r:id="rId2" tooltip="Effet expérimentateur"/>
              </a:rPr>
              <a:t>biais de l'observateur</a:t>
            </a:r>
            <a:r>
              <a:rPr lang="fr-FR" altLang="fr-FR" sz="1800" dirty="0">
                <a:solidFill>
                  <a:srgbClr val="FF0000"/>
                </a:solidFill>
              </a:rPr>
              <a:t> causés par les attitudes sociales de rejet face aux comportement « homosexuels » ou d'une crainte « d’être ridiculisés par leurs collègues ». </a:t>
            </a:r>
          </a:p>
          <a:p>
            <a:pPr algn="just" eaLnBrk="1" hangingPunct="1">
              <a:lnSpc>
                <a:spcPct val="100000"/>
              </a:lnSpc>
              <a:spcBef>
                <a:spcPct val="0"/>
              </a:spcBef>
            </a:pPr>
            <a:r>
              <a:rPr lang="fr-FR" altLang="fr-FR" sz="1800" dirty="0">
                <a:solidFill>
                  <a:srgbClr val="FF0000"/>
                </a:solidFill>
              </a:rPr>
              <a:t> </a:t>
            </a:r>
            <a:r>
              <a:rPr lang="fr-FR" altLang="fr-FR" sz="1800" dirty="0">
                <a:solidFill>
                  <a:srgbClr val="7030A0"/>
                </a:solidFill>
              </a:rPr>
              <a:t>Bien que des études ont démontré un comportement homosexuel dans un certain nombre d'espèces, </a:t>
            </a:r>
            <a:r>
              <a:rPr lang="fr-FR" altLang="fr-FR" sz="1800" dirty="0" err="1">
                <a:solidFill>
                  <a:srgbClr val="7030A0"/>
                </a:solidFill>
              </a:rPr>
              <a:t>Petter</a:t>
            </a:r>
            <a:r>
              <a:rPr lang="fr-FR" altLang="fr-FR" sz="1800" dirty="0">
                <a:solidFill>
                  <a:srgbClr val="7030A0"/>
                </a:solidFill>
              </a:rPr>
              <a:t> </a:t>
            </a:r>
            <a:r>
              <a:rPr lang="fr-FR" altLang="fr-FR" sz="1800" dirty="0" err="1">
                <a:solidFill>
                  <a:srgbClr val="7030A0"/>
                </a:solidFill>
              </a:rPr>
              <a:t>Bockman</a:t>
            </a:r>
            <a:r>
              <a:rPr lang="fr-FR" altLang="fr-FR" sz="1800" dirty="0">
                <a:solidFill>
                  <a:srgbClr val="7030A0"/>
                </a:solidFill>
              </a:rPr>
              <a:t>, le conseiller scientifique de </a:t>
            </a:r>
            <a:r>
              <a:rPr lang="fr-FR" altLang="fr-FR" sz="1800" dirty="0">
                <a:solidFill>
                  <a:srgbClr val="7030A0"/>
                </a:solidFill>
                <a:hlinkClick r:id="rId3" tooltip="Against Nature?"/>
              </a:rPr>
              <a:t>l'exposition? Against Nature</a:t>
            </a:r>
            <a:r>
              <a:rPr lang="fr-FR" altLang="fr-FR" sz="1800" dirty="0">
                <a:solidFill>
                  <a:srgbClr val="7030A0"/>
                </a:solidFill>
              </a:rPr>
              <a:t> en 2007, a spéculé que l'ampleur réelle du phénomène peut être beaucoup plus grande qu’on veut bien le reconnaître. En outre, une partie du règne animal est </a:t>
            </a:r>
            <a:r>
              <a:rPr lang="fr-FR" altLang="fr-FR" sz="1800" dirty="0">
                <a:solidFill>
                  <a:srgbClr val="7030A0"/>
                </a:solidFill>
                <a:hlinkClick r:id="rId4" tooltip="Hermaphrodite"/>
              </a:rPr>
              <a:t>hermaphrodite, vraiment bisexuelle</a:t>
            </a:r>
            <a:r>
              <a:rPr lang="fr-FR" altLang="fr-FR" sz="1800" dirty="0">
                <a:solidFill>
                  <a:srgbClr val="7030A0"/>
                </a:solidFill>
              </a:rPr>
              <a:t> (escargots, mérous ….) Pour ces espèces, l'homosexualité est pas un problème.</a:t>
            </a:r>
            <a:endParaRPr lang="fr-FR" altLang="fr-FR" sz="1200" dirty="0">
              <a:solidFill>
                <a:srgbClr val="7030A0"/>
              </a:solidFill>
            </a:endParaRPr>
          </a:p>
          <a:p>
            <a:pPr algn="just" eaLnBrk="1" hangingPunct="1">
              <a:lnSpc>
                <a:spcPct val="100000"/>
              </a:lnSpc>
              <a:spcBef>
                <a:spcPct val="0"/>
              </a:spcBef>
            </a:pPr>
            <a:r>
              <a:rPr lang="fr-FR" altLang="fr-FR" sz="1200" dirty="0">
                <a:solidFill>
                  <a:srgbClr val="7030A0"/>
                </a:solidFill>
              </a:rPr>
              <a:t> Certains chercheurs croient que ce comportement ait son origine dans l'organisation sociale et la domination masculines sociale, similaires aux traits de dominance, comme dans </a:t>
            </a:r>
            <a:r>
              <a:rPr lang="fr-FR" altLang="fr-FR" sz="1200" dirty="0">
                <a:solidFill>
                  <a:srgbClr val="7030A0"/>
                </a:solidFill>
                <a:hlinkClick r:id="rId5" tooltip="Prison sexualité"/>
              </a:rPr>
              <a:t>la sexualité en </a:t>
            </a:r>
            <a:r>
              <a:rPr lang="fr-FR" altLang="fr-FR" sz="1200" dirty="0">
                <a:solidFill>
                  <a:srgbClr val="7030A0"/>
                </a:solidFill>
              </a:rPr>
              <a:t>prison. D'autres, en particulier </a:t>
            </a:r>
            <a:r>
              <a:rPr lang="fr-FR" altLang="fr-FR" sz="1200" dirty="0" err="1">
                <a:solidFill>
                  <a:srgbClr val="7030A0"/>
                </a:solidFill>
              </a:rPr>
              <a:t>Bagemihl</a:t>
            </a:r>
            <a:r>
              <a:rPr lang="fr-FR" altLang="fr-FR" sz="1200" dirty="0">
                <a:solidFill>
                  <a:srgbClr val="7030A0"/>
                </a:solidFill>
              </a:rPr>
              <a:t>, </a:t>
            </a:r>
            <a:r>
              <a:rPr lang="fr-FR" altLang="fr-FR" sz="1200" dirty="0">
                <a:solidFill>
                  <a:srgbClr val="7030A0"/>
                </a:solidFill>
                <a:hlinkClick r:id="rId6" tooltip="Joan Roughgarden"/>
              </a:rPr>
              <a:t>Joan </a:t>
            </a:r>
            <a:r>
              <a:rPr lang="fr-FR" altLang="fr-FR" sz="1200" dirty="0" err="1">
                <a:solidFill>
                  <a:srgbClr val="7030A0"/>
                </a:solidFill>
              </a:rPr>
              <a:t>Roughgarden</a:t>
            </a:r>
            <a:r>
              <a:rPr lang="fr-FR" altLang="fr-FR" sz="1200" dirty="0">
                <a:solidFill>
                  <a:srgbClr val="7030A0"/>
                </a:solidFill>
              </a:rPr>
              <a:t>, </a:t>
            </a:r>
            <a:r>
              <a:rPr lang="fr-FR" altLang="fr-FR" sz="1200" dirty="0">
                <a:solidFill>
                  <a:srgbClr val="7030A0"/>
                </a:solidFill>
                <a:hlinkClick r:id="rId7" tooltip="Thierry Lodé"/>
              </a:rPr>
              <a:t>Thierry </a:t>
            </a:r>
            <a:r>
              <a:rPr lang="fr-FR" altLang="fr-FR" sz="1200" dirty="0" err="1">
                <a:solidFill>
                  <a:srgbClr val="7030A0"/>
                </a:solidFill>
                <a:hlinkClick r:id="rId7" tooltip="Thierry Lodé"/>
              </a:rPr>
              <a:t>Lodé</a:t>
            </a:r>
            <a:r>
              <a:rPr lang="fr-FR" altLang="fr-FR" sz="1200" dirty="0">
                <a:solidFill>
                  <a:srgbClr val="7030A0"/>
                </a:solidFill>
              </a:rPr>
              <a:t> et Paul </a:t>
            </a:r>
            <a:r>
              <a:rPr lang="fr-FR" altLang="fr-FR" sz="1200" dirty="0" err="1">
                <a:solidFill>
                  <a:srgbClr val="7030A0"/>
                </a:solidFill>
              </a:rPr>
              <a:t>Vasey</a:t>
            </a:r>
            <a:r>
              <a:rPr lang="fr-FR" altLang="fr-FR" sz="1200" dirty="0">
                <a:solidFill>
                  <a:srgbClr val="7030A0"/>
                </a:solidFill>
              </a:rPr>
              <a:t> suggèrent la fonction sociale du sexe (à la fois homosexuel et hétérosexuel) ne </a:t>
            </a:r>
            <a:r>
              <a:rPr lang="fr-FR" altLang="fr-FR" sz="1200" dirty="0" err="1">
                <a:solidFill>
                  <a:srgbClr val="7030A0"/>
                </a:solidFill>
              </a:rPr>
              <a:t>faitpas</a:t>
            </a:r>
            <a:r>
              <a:rPr lang="fr-FR" altLang="fr-FR" sz="1200" dirty="0">
                <a:solidFill>
                  <a:srgbClr val="7030A0"/>
                </a:solidFill>
              </a:rPr>
              <a:t> intervenir nécessairement à la domination, mais sert à renforcer les alliances et des liens sociaux au sein d'un troupeau. D'autres ont soutenu que la théorie de l'organisation sociale est insuffisante parce qu'elle ne peut pas tenir compte de certains comportements homosexuels, comme, par exemple, chez les espèces de manchots où des individus mâles ont un compagnon mâle pour la vie et refusent de d’accoupler avec des femelles, quand la chance leur en est donnée.  Alors que les rapports sur de nombreux ces scénarios d'accouplement sont encore anecdotiques, un nombre croissant de travaux scientifiques confirme que l'homosexualité permanente se produit non seulement en espèces avec des liens de couple permanent, mais aussi chez les espèces non monogames comme des moutons.</a:t>
            </a:r>
          </a:p>
          <a:p>
            <a:pPr algn="just" eaLnBrk="1" hangingPunct="1">
              <a:lnSpc>
                <a:spcPct val="100000"/>
              </a:lnSpc>
              <a:spcBef>
                <a:spcPct val="0"/>
              </a:spcBef>
              <a:buFontTx/>
              <a:buNone/>
            </a:pPr>
            <a:r>
              <a:rPr lang="fr-FR" altLang="fr-FR" sz="1200" dirty="0">
                <a:solidFill>
                  <a:srgbClr val="7030A0"/>
                </a:solidFill>
              </a:rPr>
              <a:t>Sources : a)  </a:t>
            </a:r>
            <a:r>
              <a:rPr lang="fr-FR" altLang="fr-FR" sz="1200" i="1" dirty="0">
                <a:solidFill>
                  <a:srgbClr val="7030A0"/>
                </a:solidFill>
                <a:hlinkClick r:id="rId8"/>
              </a:rPr>
              <a:t>"Cold </a:t>
            </a:r>
            <a:r>
              <a:rPr lang="fr-FR" altLang="fr-FR" sz="1200" i="1" dirty="0" err="1">
                <a:solidFill>
                  <a:srgbClr val="7030A0"/>
                </a:solidFill>
                <a:hlinkClick r:id="rId8"/>
              </a:rPr>
              <a:t>Shoulder</a:t>
            </a:r>
            <a:r>
              <a:rPr lang="fr-FR" altLang="fr-FR" sz="1200" i="1" dirty="0">
                <a:solidFill>
                  <a:srgbClr val="7030A0"/>
                </a:solidFill>
                <a:hlinkClick r:id="rId8"/>
              </a:rPr>
              <a:t> for </a:t>
            </a:r>
            <a:r>
              <a:rPr lang="fr-FR" altLang="fr-FR" sz="1200" i="1" dirty="0" err="1">
                <a:solidFill>
                  <a:srgbClr val="7030A0"/>
                </a:solidFill>
                <a:hlinkClick r:id="rId8"/>
              </a:rPr>
              <a:t>Swedish</a:t>
            </a:r>
            <a:r>
              <a:rPr lang="fr-FR" altLang="fr-FR" sz="1200" i="1" dirty="0">
                <a:solidFill>
                  <a:srgbClr val="7030A0"/>
                </a:solidFill>
                <a:hlinkClick r:id="rId8"/>
              </a:rPr>
              <a:t> </a:t>
            </a:r>
            <a:r>
              <a:rPr lang="fr-FR" altLang="fr-FR" sz="1200" i="1" dirty="0" err="1">
                <a:solidFill>
                  <a:srgbClr val="7030A0"/>
                </a:solidFill>
                <a:hlinkClick r:id="rId8"/>
              </a:rPr>
              <a:t>Seductresses</a:t>
            </a:r>
            <a:r>
              <a:rPr lang="fr-FR" altLang="fr-FR" sz="1200" i="1" dirty="0">
                <a:solidFill>
                  <a:srgbClr val="7030A0"/>
                </a:solidFill>
                <a:hlinkClick r:id="rId8"/>
              </a:rPr>
              <a:t> | Germany | Deutsche </a:t>
            </a:r>
            <a:r>
              <a:rPr lang="fr-FR" altLang="fr-FR" sz="1200" i="1" dirty="0" err="1">
                <a:solidFill>
                  <a:srgbClr val="7030A0"/>
                </a:solidFill>
                <a:hlinkClick r:id="rId8"/>
              </a:rPr>
              <a:t>Welle</a:t>
            </a:r>
            <a:r>
              <a:rPr lang="fr-FR" altLang="fr-FR" sz="1200" i="1" dirty="0">
                <a:solidFill>
                  <a:srgbClr val="7030A0"/>
                </a:solidFill>
                <a:hlinkClick r:id="rId8"/>
              </a:rPr>
              <a:t> | 10.02.2005"</a:t>
            </a:r>
            <a:r>
              <a:rPr lang="fr-FR" altLang="fr-FR" sz="1200" dirty="0">
                <a:solidFill>
                  <a:srgbClr val="7030A0"/>
                </a:solidFill>
              </a:rPr>
              <a:t>, b) </a:t>
            </a:r>
            <a:r>
              <a:rPr lang="en-US" altLang="fr-FR" sz="1200" u="sng" dirty="0">
                <a:solidFill>
                  <a:srgbClr val="7030A0"/>
                </a:solidFill>
                <a:hlinkClick r:id="rId9"/>
              </a:rPr>
              <a:t>"Gay penguin couple adopts abandoned egg in German zoo"</a:t>
            </a:r>
            <a:r>
              <a:rPr lang="en-US" altLang="fr-FR" sz="1200" dirty="0">
                <a:solidFill>
                  <a:srgbClr val="7030A0"/>
                </a:solidFill>
              </a:rPr>
              <a:t>. </a:t>
            </a:r>
            <a:r>
              <a:rPr lang="en-US" altLang="fr-FR" sz="1200" i="1" dirty="0">
                <a:solidFill>
                  <a:srgbClr val="7030A0"/>
                </a:solidFill>
              </a:rPr>
              <a:t>CBC News</a:t>
            </a:r>
            <a:r>
              <a:rPr lang="en-US" altLang="fr-FR" sz="1200" dirty="0">
                <a:solidFill>
                  <a:srgbClr val="7030A0"/>
                </a:solidFill>
              </a:rPr>
              <a:t>. 2009-06-05</a:t>
            </a:r>
            <a:r>
              <a:rPr lang="fr-FR" altLang="fr-FR" sz="1200" dirty="0">
                <a:solidFill>
                  <a:srgbClr val="7030A0"/>
                </a:solidFill>
              </a:rPr>
              <a:t>, c) </a:t>
            </a:r>
            <a:r>
              <a:rPr lang="fr-FR" altLang="fr-FR" sz="1200" dirty="0" err="1">
                <a:solidFill>
                  <a:srgbClr val="7030A0"/>
                </a:solidFill>
              </a:rPr>
              <a:t>Roselli</a:t>
            </a:r>
            <a:r>
              <a:rPr lang="fr-FR" altLang="fr-FR" sz="1200" dirty="0">
                <a:solidFill>
                  <a:srgbClr val="7030A0"/>
                </a:solidFill>
              </a:rPr>
              <a:t>, Charles E.; Kay Larkin; John A. </a:t>
            </a:r>
            <a:r>
              <a:rPr lang="fr-FR" altLang="fr-FR" sz="1200" dirty="0" err="1">
                <a:solidFill>
                  <a:srgbClr val="7030A0"/>
                </a:solidFill>
              </a:rPr>
              <a:t>Resko</a:t>
            </a:r>
            <a:r>
              <a:rPr lang="fr-FR" altLang="fr-FR" sz="1200" dirty="0">
                <a:solidFill>
                  <a:srgbClr val="7030A0"/>
                </a:solidFill>
              </a:rPr>
              <a:t>; John N. </a:t>
            </a:r>
            <a:r>
              <a:rPr lang="fr-FR" altLang="fr-FR" sz="1200" dirty="0" err="1">
                <a:solidFill>
                  <a:srgbClr val="7030A0"/>
                </a:solidFill>
              </a:rPr>
              <a:t>Stellflug</a:t>
            </a:r>
            <a:r>
              <a:rPr lang="fr-FR" altLang="fr-FR" sz="1200" dirty="0">
                <a:solidFill>
                  <a:srgbClr val="7030A0"/>
                </a:solidFill>
              </a:rPr>
              <a:t>; Fred </a:t>
            </a:r>
            <a:r>
              <a:rPr lang="fr-FR" altLang="fr-FR" sz="1200" dirty="0" err="1">
                <a:solidFill>
                  <a:srgbClr val="7030A0"/>
                </a:solidFill>
              </a:rPr>
              <a:t>Stormshak</a:t>
            </a:r>
            <a:r>
              <a:rPr lang="fr-FR" altLang="fr-FR" sz="1200" dirty="0">
                <a:solidFill>
                  <a:srgbClr val="7030A0"/>
                </a:solidFill>
              </a:rPr>
              <a:t> (2004).</a:t>
            </a:r>
            <a:r>
              <a:rPr lang="fr-FR" altLang="fr-FR" sz="1200" dirty="0">
                <a:solidFill>
                  <a:srgbClr val="7030A0"/>
                </a:solidFill>
                <a:hlinkClick r:id="rId10"/>
              </a:rPr>
              <a:t>"The Volume of a </a:t>
            </a:r>
            <a:r>
              <a:rPr lang="fr-FR" altLang="fr-FR" sz="1200" dirty="0" err="1">
                <a:solidFill>
                  <a:srgbClr val="7030A0"/>
                </a:solidFill>
                <a:hlinkClick r:id="rId10"/>
              </a:rPr>
              <a:t>Sexually</a:t>
            </a:r>
            <a:r>
              <a:rPr lang="fr-FR" altLang="fr-FR" sz="1200" dirty="0">
                <a:solidFill>
                  <a:srgbClr val="7030A0"/>
                </a:solidFill>
                <a:hlinkClick r:id="rId10"/>
              </a:rPr>
              <a:t> </a:t>
            </a:r>
            <a:r>
              <a:rPr lang="fr-FR" altLang="fr-FR" sz="1200" dirty="0" err="1">
                <a:solidFill>
                  <a:srgbClr val="7030A0"/>
                </a:solidFill>
                <a:hlinkClick r:id="rId10"/>
              </a:rPr>
              <a:t>Dimorphic</a:t>
            </a:r>
            <a:r>
              <a:rPr lang="fr-FR" altLang="fr-FR" sz="1200" dirty="0">
                <a:solidFill>
                  <a:srgbClr val="7030A0"/>
                </a:solidFill>
                <a:hlinkClick r:id="rId10"/>
              </a:rPr>
              <a:t> Nucleus in the Ovine </a:t>
            </a:r>
            <a:r>
              <a:rPr lang="fr-FR" altLang="fr-FR" sz="1200" dirty="0" err="1">
                <a:solidFill>
                  <a:srgbClr val="7030A0"/>
                </a:solidFill>
                <a:hlinkClick r:id="rId10"/>
              </a:rPr>
              <a:t>Medial</a:t>
            </a:r>
            <a:r>
              <a:rPr lang="fr-FR" altLang="fr-FR" sz="1200" dirty="0">
                <a:solidFill>
                  <a:srgbClr val="7030A0"/>
                </a:solidFill>
                <a:hlinkClick r:id="rId10"/>
              </a:rPr>
              <a:t> </a:t>
            </a:r>
            <a:r>
              <a:rPr lang="fr-FR" altLang="fr-FR" sz="1200" dirty="0" err="1">
                <a:solidFill>
                  <a:srgbClr val="7030A0"/>
                </a:solidFill>
                <a:hlinkClick r:id="rId10"/>
              </a:rPr>
              <a:t>Preoptic</a:t>
            </a:r>
            <a:r>
              <a:rPr lang="fr-FR" altLang="fr-FR" sz="1200" dirty="0">
                <a:solidFill>
                  <a:srgbClr val="7030A0"/>
                </a:solidFill>
                <a:hlinkClick r:id="rId10"/>
              </a:rPr>
              <a:t> Area/</a:t>
            </a:r>
            <a:r>
              <a:rPr lang="fr-FR" altLang="fr-FR" sz="1200" dirty="0" err="1">
                <a:solidFill>
                  <a:srgbClr val="7030A0"/>
                </a:solidFill>
                <a:hlinkClick r:id="rId10"/>
              </a:rPr>
              <a:t>Anterior</a:t>
            </a:r>
            <a:r>
              <a:rPr lang="fr-FR" altLang="fr-FR" sz="1200" dirty="0">
                <a:solidFill>
                  <a:srgbClr val="7030A0"/>
                </a:solidFill>
                <a:hlinkClick r:id="rId10"/>
              </a:rPr>
              <a:t> Hypothalamus Varies </a:t>
            </a:r>
            <a:r>
              <a:rPr lang="fr-FR" altLang="fr-FR" sz="1200" dirty="0" err="1">
                <a:solidFill>
                  <a:srgbClr val="7030A0"/>
                </a:solidFill>
                <a:hlinkClick r:id="rId10"/>
              </a:rPr>
              <a:t>with</a:t>
            </a:r>
            <a:r>
              <a:rPr lang="fr-FR" altLang="fr-FR" sz="1200" dirty="0">
                <a:solidFill>
                  <a:srgbClr val="7030A0"/>
                </a:solidFill>
                <a:hlinkClick r:id="rId10"/>
              </a:rPr>
              <a:t> </a:t>
            </a:r>
            <a:r>
              <a:rPr lang="fr-FR" altLang="fr-FR" sz="1200" dirty="0" err="1">
                <a:solidFill>
                  <a:srgbClr val="7030A0"/>
                </a:solidFill>
                <a:hlinkClick r:id="rId10"/>
              </a:rPr>
              <a:t>Sexual</a:t>
            </a:r>
            <a:r>
              <a:rPr lang="fr-FR" altLang="fr-FR" sz="1200" dirty="0">
                <a:solidFill>
                  <a:srgbClr val="7030A0"/>
                </a:solidFill>
                <a:hlinkClick r:id="rId10"/>
              </a:rPr>
              <a:t> Partner </a:t>
            </a:r>
            <a:r>
              <a:rPr lang="fr-FR" altLang="fr-FR" sz="1200" dirty="0" err="1">
                <a:solidFill>
                  <a:srgbClr val="7030A0"/>
                </a:solidFill>
                <a:hlinkClick r:id="rId10"/>
              </a:rPr>
              <a:t>Preference</a:t>
            </a:r>
            <a:r>
              <a:rPr lang="fr-FR" altLang="fr-FR" sz="1200" dirty="0">
                <a:solidFill>
                  <a:srgbClr val="7030A0"/>
                </a:solidFill>
                <a:hlinkClick r:id="rId10"/>
              </a:rPr>
              <a:t>"</a:t>
            </a:r>
            <a:r>
              <a:rPr lang="fr-FR" altLang="fr-FR" sz="1200" dirty="0">
                <a:solidFill>
                  <a:srgbClr val="7030A0"/>
                </a:solidFill>
              </a:rPr>
              <a:t>. </a:t>
            </a:r>
            <a:r>
              <a:rPr lang="fr-FR" altLang="fr-FR" sz="1200" i="1" dirty="0">
                <a:solidFill>
                  <a:srgbClr val="7030A0"/>
                </a:solidFill>
              </a:rPr>
              <a:t>Journal of </a:t>
            </a:r>
            <a:r>
              <a:rPr lang="fr-FR" altLang="fr-FR" sz="1200" i="1" dirty="0" err="1">
                <a:solidFill>
                  <a:srgbClr val="7030A0"/>
                </a:solidFill>
                <a:hlinkClick r:id="rId11" tooltip="Endocrinology"/>
              </a:rPr>
              <a:t>Endocrinology</a:t>
            </a:r>
            <a:r>
              <a:rPr lang="fr-FR" altLang="fr-FR" sz="1200" i="1" dirty="0">
                <a:solidFill>
                  <a:srgbClr val="7030A0"/>
                </a:solidFill>
              </a:rPr>
              <a:t>, Endocrine Society, Bethesda, MD</a:t>
            </a:r>
            <a:r>
              <a:rPr lang="fr-FR" altLang="fr-FR" sz="1200" dirty="0">
                <a:solidFill>
                  <a:srgbClr val="7030A0"/>
                </a:solidFill>
              </a:rPr>
              <a:t> </a:t>
            </a:r>
            <a:r>
              <a:rPr lang="fr-FR" altLang="fr-FR" sz="1200" b="1" dirty="0">
                <a:solidFill>
                  <a:srgbClr val="7030A0"/>
                </a:solidFill>
              </a:rPr>
              <a:t>145</a:t>
            </a:r>
            <a:r>
              <a:rPr lang="fr-FR" altLang="fr-FR" sz="1200" dirty="0">
                <a:solidFill>
                  <a:srgbClr val="7030A0"/>
                </a:solidFill>
              </a:rPr>
              <a:t> (2): 478–483.</a:t>
            </a:r>
          </a:p>
          <a:p>
            <a:pPr algn="just" eaLnBrk="1" hangingPunct="1">
              <a:lnSpc>
                <a:spcPct val="100000"/>
              </a:lnSpc>
              <a:spcBef>
                <a:spcPct val="0"/>
              </a:spcBef>
            </a:pPr>
            <a:r>
              <a:rPr lang="fr-FR" altLang="fr-FR" sz="1800" dirty="0">
                <a:solidFill>
                  <a:srgbClr val="7030A0"/>
                </a:solidFill>
              </a:rPr>
              <a:t>  De nombreux chercheurs sont d'avis que différents taux (supérieur ou inférieur) des </a:t>
            </a:r>
            <a:r>
              <a:rPr lang="fr-FR" altLang="fr-FR" sz="1800" dirty="0">
                <a:solidFill>
                  <a:srgbClr val="7030A0"/>
                </a:solidFill>
                <a:hlinkClick r:id="rId12" tooltip="Les hormones sexuelles"/>
              </a:rPr>
              <a:t>hormones sexuelles</a:t>
            </a:r>
            <a:r>
              <a:rPr lang="fr-FR" altLang="fr-FR" sz="1800" dirty="0">
                <a:solidFill>
                  <a:srgbClr val="7030A0"/>
                </a:solidFill>
              </a:rPr>
              <a:t> chez l'animal, en plus de la taille des gonades de l'animal,  jouent un rôle direct dans le comportement et la préférence sexuelle de cet animal.</a:t>
            </a:r>
            <a:endParaRPr lang="fr-FR" altLang="fr-FR" sz="1200" dirty="0">
              <a:solidFill>
                <a:srgbClr val="7030A0"/>
              </a:solidFill>
            </a:endParaRPr>
          </a:p>
          <a:p>
            <a:pPr algn="just" eaLnBrk="1" hangingPunct="1">
              <a:lnSpc>
                <a:spcPct val="100000"/>
              </a:lnSpc>
              <a:spcBef>
                <a:spcPct val="0"/>
              </a:spcBef>
            </a:pPr>
            <a:r>
              <a:rPr lang="fr-FR" altLang="fr-FR" sz="1200" dirty="0">
                <a:solidFill>
                  <a:srgbClr val="7030A0"/>
                </a:solidFill>
              </a:rPr>
              <a:t> D'autres soutiennent fermement qu’aucune preuve existe, pour étayer ces allégations, lorsque l'on compare les animaux d'une espèce spécifiques présentant un comportement homosexuel exclusivement et ceux qui ne le font pas. En fin de compte, un soutien empirique, à partir d’études complets </a:t>
            </a:r>
            <a:r>
              <a:rPr lang="fr-FR" altLang="fr-FR" sz="1200" dirty="0" err="1">
                <a:solidFill>
                  <a:srgbClr val="7030A0"/>
                </a:solidFill>
                <a:hlinkClick r:id="rId13" tooltip="Endocrinological"/>
              </a:rPr>
              <a:t>endocrinologiques</a:t>
            </a:r>
            <a:r>
              <a:rPr lang="fr-FR" altLang="fr-FR" sz="1200" dirty="0">
                <a:solidFill>
                  <a:srgbClr val="7030A0"/>
                </a:solidFill>
              </a:rPr>
              <a:t>, existent pour les deux interprétations. Les chercheurs n'a trouvé aucune preuve de différences dans les mesures des gonades, ou les niveaux des hormones sexuelles des </a:t>
            </a:r>
            <a:r>
              <a:rPr lang="fr-FR" altLang="fr-FR" sz="1200" dirty="0">
                <a:solidFill>
                  <a:srgbClr val="7030A0"/>
                </a:solidFill>
                <a:hlinkClick r:id="rId14" tooltip="Western gulls"/>
              </a:rPr>
              <a:t>mouettes occidentales</a:t>
            </a:r>
            <a:r>
              <a:rPr lang="fr-FR" altLang="fr-FR" sz="1200" dirty="0">
                <a:solidFill>
                  <a:srgbClr val="7030A0"/>
                </a:solidFill>
              </a:rPr>
              <a:t> et des </a:t>
            </a:r>
            <a:r>
              <a:rPr lang="fr-FR" altLang="fr-FR" sz="1200" dirty="0">
                <a:solidFill>
                  <a:srgbClr val="7030A0"/>
                </a:solidFill>
                <a:hlinkClick r:id="rId15" tooltip="Ring-billed gulls"/>
              </a:rPr>
              <a:t>goélands à bec </a:t>
            </a:r>
            <a:r>
              <a:rPr lang="fr-FR" altLang="fr-FR" sz="1200" dirty="0">
                <a:solidFill>
                  <a:srgbClr val="7030A0"/>
                </a:solidFill>
              </a:rPr>
              <a:t>cerclé, exclusivement homosexuels. Cependant, l'analyse de ces différences dans les béliers bisexuels, il a été trouvé  des niveaux de </a:t>
            </a:r>
            <a:r>
              <a:rPr lang="fr-FR" altLang="fr-FR" sz="1200" dirty="0">
                <a:solidFill>
                  <a:srgbClr val="7030A0"/>
                </a:solidFill>
                <a:hlinkClick r:id="rId16" tooltip="Testosterone"/>
              </a:rPr>
              <a:t>testostérone</a:t>
            </a:r>
            <a:r>
              <a:rPr lang="fr-FR" altLang="fr-FR" sz="1200" dirty="0">
                <a:solidFill>
                  <a:srgbClr val="7030A0"/>
                </a:solidFill>
              </a:rPr>
              <a:t> et </a:t>
            </a:r>
            <a:r>
              <a:rPr lang="fr-FR" altLang="fr-FR" sz="1200" dirty="0">
                <a:solidFill>
                  <a:srgbClr val="7030A0"/>
                </a:solidFill>
                <a:hlinkClick r:id="rId17" tooltip="Estradiol"/>
              </a:rPr>
              <a:t>l'estradiol</a:t>
            </a:r>
            <a:r>
              <a:rPr lang="fr-FR" altLang="fr-FR" sz="1200" dirty="0">
                <a:solidFill>
                  <a:srgbClr val="7030A0"/>
                </a:solidFill>
              </a:rPr>
              <a:t> dans le sang, ainsi que des gonades plus petites, chez ces mâles, que leurs homologues hétérosexuels (voir plus haut). Source : </a:t>
            </a:r>
            <a:r>
              <a:rPr lang="fr-FR" altLang="fr-FR" sz="1200" dirty="0" err="1">
                <a:solidFill>
                  <a:srgbClr val="7030A0"/>
                </a:solidFill>
              </a:rPr>
              <a:t>Bagemihl</a:t>
            </a:r>
            <a:r>
              <a:rPr lang="fr-FR" altLang="fr-FR" sz="1200" dirty="0">
                <a:solidFill>
                  <a:srgbClr val="7030A0"/>
                </a:solidFill>
              </a:rPr>
              <a:t>, Bruce (1999), </a:t>
            </a:r>
            <a:r>
              <a:rPr lang="fr-FR" altLang="fr-FR" sz="1200" dirty="0" err="1">
                <a:solidFill>
                  <a:srgbClr val="7030A0"/>
                </a:solidFill>
              </a:rPr>
              <a:t>ibid</a:t>
            </a:r>
            <a:r>
              <a:rPr lang="fr-FR" altLang="fr-FR" sz="1200" dirty="0">
                <a:solidFill>
                  <a:srgbClr val="7030A0"/>
                </a:solidFill>
              </a:rPr>
              <a:t>, page 164.</a:t>
            </a:r>
          </a:p>
        </p:txBody>
      </p:sp>
      <p:sp>
        <p:nvSpPr>
          <p:cNvPr id="5" name="Rectangle 4"/>
          <p:cNvSpPr/>
          <p:nvPr/>
        </p:nvSpPr>
        <p:spPr>
          <a:xfrm>
            <a:off x="185738" y="157644"/>
            <a:ext cx="6120202" cy="369332"/>
          </a:xfrm>
          <a:prstGeom prst="rect">
            <a:avLst/>
          </a:prstGeom>
        </p:spPr>
        <p:txBody>
          <a:bodyPr wrap="none">
            <a:spAutoFit/>
          </a:bodyPr>
          <a:lstStyle/>
          <a:p>
            <a:r>
              <a:rPr lang="fr-FR" b="1" dirty="0">
                <a:solidFill>
                  <a:srgbClr val="7030A0"/>
                </a:solidFill>
              </a:rPr>
              <a:t>8.2. Les explications physiologiques de la transsexualité (suite)</a:t>
            </a:r>
            <a:endParaRPr lang="fr-FR" b="1" dirty="0"/>
          </a:p>
        </p:txBody>
      </p:sp>
    </p:spTree>
    <p:extLst>
      <p:ext uri="{BB962C8B-B14F-4D97-AF65-F5344CB8AC3E}">
        <p14:creationId xmlns:p14="http://schemas.microsoft.com/office/powerpoint/2010/main" val="97204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20225" y="142272"/>
            <a:ext cx="606911" cy="332621"/>
          </a:xfrm>
        </p:spPr>
        <p:txBody>
          <a:bodyPr/>
          <a:lstStyle/>
          <a:p>
            <a:fld id="{A3855CD8-F650-4656-8804-7E552F308368}" type="slidenum">
              <a:rPr lang="en-US" smtClean="0"/>
              <a:t>6</a:t>
            </a:fld>
            <a:endParaRPr lang="en-US"/>
          </a:p>
        </p:txBody>
      </p:sp>
      <p:sp>
        <p:nvSpPr>
          <p:cNvPr id="3" name="ZoneTexte 2"/>
          <p:cNvSpPr txBox="1"/>
          <p:nvPr/>
        </p:nvSpPr>
        <p:spPr>
          <a:xfrm>
            <a:off x="4303058" y="105560"/>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Rectangle 3"/>
          <p:cNvSpPr/>
          <p:nvPr/>
        </p:nvSpPr>
        <p:spPr>
          <a:xfrm>
            <a:off x="314524" y="322731"/>
            <a:ext cx="3161763" cy="369332"/>
          </a:xfrm>
          <a:prstGeom prst="rect">
            <a:avLst/>
          </a:prstGeom>
        </p:spPr>
        <p:txBody>
          <a:bodyPr wrap="none">
            <a:spAutoFit/>
          </a:bodyPr>
          <a:lstStyle/>
          <a:p>
            <a:pPr>
              <a:spcBef>
                <a:spcPct val="0"/>
              </a:spcBef>
            </a:pPr>
            <a:r>
              <a:rPr lang="fr-FR" altLang="fr-FR" dirty="0">
                <a:solidFill>
                  <a:srgbClr val="7030A0"/>
                </a:solidFill>
              </a:rPr>
              <a:t>3. </a:t>
            </a:r>
            <a:r>
              <a:rPr lang="fr-FR" altLang="fr-FR" b="1" dirty="0">
                <a:solidFill>
                  <a:srgbClr val="7030A0"/>
                </a:solidFill>
              </a:rPr>
              <a:t>Opinions sur les transsexuels</a:t>
            </a:r>
          </a:p>
        </p:txBody>
      </p:sp>
      <p:sp>
        <p:nvSpPr>
          <p:cNvPr id="5" name="ZoneTexte 4"/>
          <p:cNvSpPr txBox="1"/>
          <p:nvPr/>
        </p:nvSpPr>
        <p:spPr>
          <a:xfrm>
            <a:off x="96819" y="785308"/>
            <a:ext cx="11908715" cy="6093976"/>
          </a:xfrm>
          <a:prstGeom prst="rect">
            <a:avLst/>
          </a:prstGeom>
          <a:noFill/>
        </p:spPr>
        <p:txBody>
          <a:bodyPr wrap="square" rtlCol="0">
            <a:spAutoFit/>
          </a:bodyPr>
          <a:lstStyle/>
          <a:p>
            <a:pPr algn="just"/>
            <a:r>
              <a:rPr lang="fr-FR" dirty="0">
                <a:solidFill>
                  <a:srgbClr val="7030A0"/>
                </a:solidFill>
              </a:rPr>
              <a:t>3.1. </a:t>
            </a:r>
            <a:r>
              <a:rPr lang="fr-FR" u="sng" dirty="0">
                <a:solidFill>
                  <a:srgbClr val="7030A0"/>
                </a:solidFill>
              </a:rPr>
              <a:t>Opinions négatives </a:t>
            </a:r>
            <a:r>
              <a:rPr lang="fr-FR" dirty="0">
                <a:solidFill>
                  <a:srgbClr val="7030A0"/>
                </a:solidFill>
              </a:rPr>
              <a:t>: </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Je n’ai pas envie de supporter, un travesti, sur mon lieu de travail. Il n’a pas à m’imposer son travestissement. Qu’il se travestisse secrètement chez lui, dans des boîtes spécialisées, la nuit, mais pas au bureau Tu me fais rire avec ton idée de transsexuelles crédibles, qui passent (selon ton terme, le « passing » de la transsexuelle). </a:t>
            </a:r>
            <a:r>
              <a:rPr lang="fr-FR" b="1" i="1" dirty="0">
                <a:solidFill>
                  <a:srgbClr val="FF0000"/>
                </a:solidFill>
              </a:rPr>
              <a:t>Pour moi, une transsexuelle qu’elle soit « </a:t>
            </a:r>
            <a:r>
              <a:rPr lang="fr-FR" b="1" i="1" dirty="0" err="1">
                <a:solidFill>
                  <a:srgbClr val="FF0000"/>
                </a:solidFill>
              </a:rPr>
              <a:t>hormonnée</a:t>
            </a:r>
            <a:r>
              <a:rPr lang="fr-FR" b="1" i="1" dirty="0">
                <a:solidFill>
                  <a:srgbClr val="FF0000"/>
                </a:solidFill>
              </a:rPr>
              <a:t> » et opérée, même « crédible », reste un homme.</a:t>
            </a:r>
            <a:r>
              <a:rPr lang="fr-FR" i="1" dirty="0">
                <a:solidFill>
                  <a:srgbClr val="7030A0"/>
                </a:solidFill>
              </a:rPr>
              <a:t> Je n’ai pas envie de coucher avec une transsexuelle, cela serait, pour moi, comme une "tromperie sur la marchandise".</a:t>
            </a:r>
            <a:r>
              <a:rPr lang="fr-FR" dirty="0">
                <a:solidFill>
                  <a:srgbClr val="7030A0"/>
                </a:solidFill>
              </a:rPr>
              <a:t> ». Marc P.</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La nature nous a naturellement programmé pour être attirée par la personne du sexe opposé et, au contraire, de ressentir un sentiment de répulsion pour une personne du même sexe [par exemple, quand on envisage d’avoir une relation sexuelle avec elle]. Il est normal, par notre programmation et notre instinct, que l’on ressenti un malaise à la vision d’un couple d’homosexuels s’embrassant, parce que, sans le vouloir, l’on identifie à eux et immédiatement, l’on ressent du dégoût s’imaginer à faire la même chose qu’eux. L’homophobie est naturelle.</a:t>
            </a:r>
            <a:r>
              <a:rPr lang="fr-FR" dirty="0">
                <a:solidFill>
                  <a:srgbClr val="7030A0"/>
                </a:solidFill>
              </a:rPr>
              <a:t> </a:t>
            </a:r>
            <a:r>
              <a:rPr lang="fr-FR" i="1" dirty="0">
                <a:solidFill>
                  <a:srgbClr val="7030A0"/>
                </a:solidFill>
              </a:rPr>
              <a:t>Donc, si déjà, je ressens du</a:t>
            </a:r>
            <a:r>
              <a:rPr lang="fr-FR" dirty="0">
                <a:solidFill>
                  <a:srgbClr val="7030A0"/>
                </a:solidFill>
              </a:rPr>
              <a:t> </a:t>
            </a:r>
            <a:r>
              <a:rPr lang="fr-FR" i="1" dirty="0">
                <a:solidFill>
                  <a:srgbClr val="7030A0"/>
                </a:solidFill>
              </a:rPr>
              <a:t>dégoût à coucher avec un homme, … Alors avec un transsexuel, </a:t>
            </a:r>
            <a:r>
              <a:rPr lang="fr-FR" i="1" dirty="0">
                <a:solidFill>
                  <a:srgbClr val="FF0000"/>
                </a:solidFill>
              </a:rPr>
              <a:t>cela sera encore pire</a:t>
            </a:r>
            <a:r>
              <a:rPr lang="fr-FR" i="1" dirty="0">
                <a:solidFill>
                  <a:srgbClr val="7030A0"/>
                </a:solidFill>
              </a:rPr>
              <a:t>, </a:t>
            </a:r>
            <a:r>
              <a:rPr lang="fr-FR" b="1" i="1" dirty="0">
                <a:solidFill>
                  <a:srgbClr val="7030A0"/>
                </a:solidFill>
              </a:rPr>
              <a:t>surtout sachant qu’il a été un homme avant</a:t>
            </a:r>
            <a:r>
              <a:rPr lang="fr-FR" b="1" dirty="0">
                <a:solidFill>
                  <a:srgbClr val="7030A0"/>
                </a:solidFill>
              </a:rPr>
              <a:t> </a:t>
            </a:r>
            <a:r>
              <a:rPr lang="fr-FR" dirty="0">
                <a:solidFill>
                  <a:srgbClr val="7030A0"/>
                </a:solidFill>
              </a:rPr>
              <a:t>». Marc P.</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Quel est l'homme normal qui voudrait tout de même partager une soirée avec un transsexuel féminin totalement transformé et </a:t>
            </a:r>
            <a:r>
              <a:rPr lang="fr-FR" b="1" i="1" dirty="0">
                <a:solidFill>
                  <a:srgbClr val="7030A0"/>
                </a:solidFill>
              </a:rPr>
              <a:t>qui trouverait une véritable satisfaction </a:t>
            </a:r>
            <a:r>
              <a:rPr lang="fr-FR" i="1" dirty="0">
                <a:solidFill>
                  <a:srgbClr val="7030A0"/>
                </a:solidFill>
              </a:rPr>
              <a:t>? Quelle est la femme normale qui accepterait, qui trouverait agréable de participer à la vie intime d'une femme virilisée ? Non, il y a la satisfaction du transsexuel lui-même, généralement obtenu sur le plan de la conscience sexuelle, beaucoup moins sur celui de l'activité sexuelle, et il y a la satisfaction de son conjoint, qui ses solde habituellement sur un échec. [...] </a:t>
            </a:r>
            <a:r>
              <a:rPr lang="fr-FR" b="1" i="1" dirty="0">
                <a:solidFill>
                  <a:srgbClr val="7030A0"/>
                </a:solidFill>
              </a:rPr>
              <a:t>le sujet qui est choisi par le transsexuel, n'est jamais un être normal. Pour accepter de faire l'amour avec un transsexuel, ce n'est tout de même pas tout à fait normal</a:t>
            </a:r>
            <a:r>
              <a:rPr lang="fr-FR" i="1" dirty="0">
                <a:solidFill>
                  <a:srgbClr val="7030A0"/>
                </a:solidFill>
              </a:rPr>
              <a:t>.</a:t>
            </a:r>
            <a:r>
              <a:rPr lang="fr-FR" dirty="0">
                <a:solidFill>
                  <a:srgbClr val="7030A0"/>
                </a:solidFill>
              </a:rPr>
              <a:t> »</a:t>
            </a:r>
            <a:r>
              <a:rPr lang="fr-FR" sz="1200" dirty="0">
                <a:solidFill>
                  <a:srgbClr val="7030A0"/>
                </a:solidFill>
              </a:rPr>
              <a:t>. Source : Professeur Vague, p 71, in "</a:t>
            </a:r>
            <a:r>
              <a:rPr lang="fr-FR" sz="1200" i="1" dirty="0">
                <a:solidFill>
                  <a:srgbClr val="7030A0"/>
                </a:solidFill>
              </a:rPr>
              <a:t>Le transsexualisme, Droit et éthique médicale</a:t>
            </a:r>
            <a:r>
              <a:rPr lang="fr-FR" sz="1200" dirty="0">
                <a:solidFill>
                  <a:srgbClr val="7030A0"/>
                </a:solidFill>
              </a:rPr>
              <a:t>", vol1, sous la direction de. Dr. Odile Diamant-Berger, N°127, Masson, 1984 (cité aussi dans "</a:t>
            </a:r>
            <a:r>
              <a:rPr lang="fr-FR" sz="1200" i="1" dirty="0">
                <a:solidFill>
                  <a:srgbClr val="7030A0"/>
                </a:solidFill>
              </a:rPr>
              <a:t>Les transsexuel(le)s</a:t>
            </a:r>
            <a:r>
              <a:rPr lang="fr-FR" sz="1200" dirty="0">
                <a:solidFill>
                  <a:srgbClr val="7030A0"/>
                </a:solidFill>
              </a:rPr>
              <a:t>" de Jeanne </a:t>
            </a:r>
            <a:r>
              <a:rPr lang="fr-FR" sz="1200" dirty="0" err="1">
                <a:solidFill>
                  <a:srgbClr val="7030A0"/>
                </a:solidFill>
              </a:rPr>
              <a:t>Lagier</a:t>
            </a:r>
            <a:r>
              <a:rPr lang="fr-FR" sz="1200" dirty="0">
                <a:solidFill>
                  <a:srgbClr val="7030A0"/>
                </a:solidFill>
              </a:rPr>
              <a:t> et Jane Hervé, Jacques </a:t>
            </a:r>
            <a:r>
              <a:rPr lang="fr-FR" sz="1200" dirty="0" err="1">
                <a:solidFill>
                  <a:srgbClr val="7030A0"/>
                </a:solidFill>
              </a:rPr>
              <a:t>Bertouin</a:t>
            </a:r>
            <a:r>
              <a:rPr lang="fr-FR" sz="1200" dirty="0">
                <a:solidFill>
                  <a:srgbClr val="7030A0"/>
                </a:solidFill>
              </a:rPr>
              <a:t>, 1990, pages 99 &amp; 111.</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Pour moi, il semble que la </a:t>
            </a:r>
            <a:r>
              <a:rPr lang="fr-FR" i="1" dirty="0">
                <a:solidFill>
                  <a:srgbClr val="FF0000"/>
                </a:solidFill>
              </a:rPr>
              <a:t>transsexualité est pire que l'homosexualité</a:t>
            </a:r>
            <a:r>
              <a:rPr lang="fr-FR" dirty="0">
                <a:solidFill>
                  <a:srgbClr val="7030A0"/>
                </a:solidFill>
              </a:rPr>
              <a:t> ». </a:t>
            </a:r>
            <a:r>
              <a:rPr lang="fr-FR" sz="1200" dirty="0">
                <a:solidFill>
                  <a:srgbClr val="7030A0"/>
                </a:solidFill>
              </a:rPr>
              <a:t>Source : Avis d'un ami de l'auteur, 1995.</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La nouvelle ... provoquait </a:t>
            </a:r>
            <a:r>
              <a:rPr lang="fr-FR" b="1" i="1" dirty="0">
                <a:solidFill>
                  <a:srgbClr val="FF0000"/>
                </a:solidFill>
              </a:rPr>
              <a:t>surtout un vague dégoût</a:t>
            </a:r>
            <a:r>
              <a:rPr lang="fr-FR" dirty="0">
                <a:solidFill>
                  <a:srgbClr val="7030A0"/>
                </a:solidFill>
              </a:rPr>
              <a:t> ». </a:t>
            </a:r>
            <a:r>
              <a:rPr lang="fr-FR" sz="1200" dirty="0">
                <a:solidFill>
                  <a:srgbClr val="7030A0"/>
                </a:solidFill>
              </a:rPr>
              <a:t>« .. </a:t>
            </a:r>
            <a:r>
              <a:rPr lang="fr-FR" sz="1200" i="1" dirty="0">
                <a:solidFill>
                  <a:srgbClr val="7030A0"/>
                </a:solidFill>
              </a:rPr>
              <a:t>un transsexuel avait réussi à allaiter</a:t>
            </a:r>
            <a:r>
              <a:rPr lang="fr-FR" sz="1200" dirty="0">
                <a:solidFill>
                  <a:srgbClr val="7030A0"/>
                </a:solidFill>
              </a:rPr>
              <a:t> ». A.D. Le quotidien de Paris, 3/3/80.</a:t>
            </a:r>
          </a:p>
        </p:txBody>
      </p:sp>
    </p:spTree>
    <p:extLst>
      <p:ext uri="{BB962C8B-B14F-4D97-AF65-F5344CB8AC3E}">
        <p14:creationId xmlns:p14="http://schemas.microsoft.com/office/powerpoint/2010/main" val="1801406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60</a:t>
            </a:fld>
            <a:endParaRPr lang="en-US"/>
          </a:p>
        </p:txBody>
      </p:sp>
      <p:sp>
        <p:nvSpPr>
          <p:cNvPr id="3" name="ZoneTexte 2"/>
          <p:cNvSpPr txBox="1"/>
          <p:nvPr/>
        </p:nvSpPr>
        <p:spPr>
          <a:xfrm>
            <a:off x="7218381" y="96003"/>
            <a:ext cx="3291840"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Rectangle 4"/>
          <p:cNvSpPr>
            <a:spLocks noChangeArrowheads="1"/>
          </p:cNvSpPr>
          <p:nvPr/>
        </p:nvSpPr>
        <p:spPr bwMode="auto">
          <a:xfrm>
            <a:off x="163867" y="638274"/>
            <a:ext cx="11887200"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b="1" u="sng" dirty="0">
                <a:solidFill>
                  <a:srgbClr val="7030A0"/>
                </a:solidFill>
              </a:rPr>
              <a:t>Causes possibles de la « bisexualité » animale</a:t>
            </a:r>
            <a:r>
              <a:rPr lang="fr-FR" altLang="fr-FR" sz="1800" b="1" dirty="0">
                <a:solidFill>
                  <a:srgbClr val="7030A0"/>
                </a:solidFill>
              </a:rPr>
              <a:t> </a:t>
            </a:r>
            <a:r>
              <a:rPr lang="fr-FR" altLang="fr-FR" sz="1800" dirty="0">
                <a:solidFill>
                  <a:srgbClr val="7030A0"/>
                </a:solidFill>
              </a:rPr>
              <a:t>(suite et fin) :</a:t>
            </a:r>
          </a:p>
          <a:p>
            <a:pPr algn="just" eaLnBrk="1" hangingPunct="1">
              <a:lnSpc>
                <a:spcPct val="100000"/>
              </a:lnSpc>
              <a:spcBef>
                <a:spcPct val="0"/>
              </a:spcBef>
            </a:pPr>
            <a:r>
              <a:rPr lang="fr-FR" altLang="fr-FR" sz="1800" dirty="0">
                <a:solidFill>
                  <a:srgbClr val="7030A0"/>
                </a:solidFill>
              </a:rPr>
              <a:t> Les chercheurs ont constaté que la désactivation du gène  </a:t>
            </a:r>
            <a:r>
              <a:rPr lang="fr-FR" altLang="fr-FR" sz="1800" dirty="0" err="1">
                <a:solidFill>
                  <a:srgbClr val="7030A0"/>
                </a:solidFill>
                <a:hlinkClick r:id="rId2"/>
              </a:rPr>
              <a:t>fucose</a:t>
            </a:r>
            <a:r>
              <a:rPr lang="fr-FR" altLang="fr-FR" sz="1800" dirty="0">
                <a:solidFill>
                  <a:srgbClr val="7030A0"/>
                </a:solidFill>
                <a:hlinkClick r:id="rId2"/>
              </a:rPr>
              <a:t> </a:t>
            </a:r>
            <a:r>
              <a:rPr lang="fr-FR" altLang="fr-FR" sz="1800" dirty="0" err="1">
                <a:solidFill>
                  <a:srgbClr val="7030A0"/>
                </a:solidFill>
                <a:hlinkClick r:id="rId2"/>
              </a:rPr>
              <a:t>mutarotase</a:t>
            </a:r>
            <a:r>
              <a:rPr lang="fr-FR" altLang="fr-FR" sz="1800" dirty="0">
                <a:solidFill>
                  <a:srgbClr val="7030A0"/>
                </a:solidFill>
              </a:rPr>
              <a:t>  (</a:t>
            </a:r>
            <a:r>
              <a:rPr lang="fr-FR" altLang="fr-FR" sz="1800" dirty="0" err="1">
                <a:solidFill>
                  <a:srgbClr val="7030A0"/>
                </a:solidFill>
              </a:rPr>
              <a:t>FucM</a:t>
            </a:r>
            <a:r>
              <a:rPr lang="fr-FR" altLang="fr-FR" sz="1800" dirty="0">
                <a:solidFill>
                  <a:srgbClr val="7030A0"/>
                </a:solidFill>
              </a:rPr>
              <a:t>) chez les souris de laboratoire _  qui influe sur les niveaux </a:t>
            </a:r>
            <a:r>
              <a:rPr lang="fr-FR" altLang="fr-FR" sz="1800" dirty="0">
                <a:solidFill>
                  <a:srgbClr val="7030A0"/>
                </a:solidFill>
                <a:hlinkClick r:id="rId3" tooltip="Estrogen"/>
              </a:rPr>
              <a:t>d'</a:t>
            </a:r>
            <a:r>
              <a:rPr lang="fr-FR" altLang="fr-FR" sz="1800" dirty="0" err="1">
                <a:solidFill>
                  <a:srgbClr val="7030A0"/>
                </a:solidFill>
                <a:hlinkClick r:id="rId3" tooltip="Estrogen"/>
              </a:rPr>
              <a:t>oestrogène</a:t>
            </a:r>
            <a:r>
              <a:rPr lang="fr-FR" altLang="fr-FR" sz="1800" dirty="0">
                <a:solidFill>
                  <a:srgbClr val="7030A0"/>
                </a:solidFill>
              </a:rPr>
              <a:t> à laquelle le cerveau est exposé _ a conduit des souris femelles à se comporter comme si elles étaient des mâles, quand elles ont grandi. « </a:t>
            </a:r>
            <a:r>
              <a:rPr lang="fr-FR" altLang="fr-FR" sz="1800" i="1" dirty="0">
                <a:solidFill>
                  <a:srgbClr val="7030A0"/>
                </a:solidFill>
              </a:rPr>
              <a:t>La </a:t>
            </a:r>
            <a:r>
              <a:rPr lang="fr-FR" altLang="fr-FR" sz="1800" i="1" dirty="0">
                <a:solidFill>
                  <a:srgbClr val="7030A0"/>
                </a:solidFill>
                <a:hlinkClick r:id="rId4" tooltip="Knockout Mouse"/>
              </a:rPr>
              <a:t>souris femelle mutante</a:t>
            </a:r>
            <a:r>
              <a:rPr lang="fr-FR" altLang="fr-FR" sz="1800" i="1" dirty="0">
                <a:solidFill>
                  <a:srgbClr val="7030A0"/>
                </a:solidFill>
              </a:rPr>
              <a:t> a subi un programme de développement légèrement modifié dans le cerveau pour ressembler au cerveau des mâles en termes de préférence sexuelle </a:t>
            </a:r>
            <a:r>
              <a:rPr lang="fr-FR" altLang="fr-FR" sz="1800" dirty="0">
                <a:solidFill>
                  <a:srgbClr val="7030A0"/>
                </a:solidFill>
              </a:rPr>
              <a:t>» a déclaré le professeur </a:t>
            </a:r>
            <a:r>
              <a:rPr lang="fr-FR" altLang="fr-FR" sz="1800" dirty="0" err="1">
                <a:solidFill>
                  <a:srgbClr val="7030A0"/>
                </a:solidFill>
              </a:rPr>
              <a:t>Chankyu</a:t>
            </a:r>
            <a:r>
              <a:rPr lang="fr-FR" altLang="fr-FR" sz="1800" dirty="0">
                <a:solidFill>
                  <a:srgbClr val="7030A0"/>
                </a:solidFill>
              </a:rPr>
              <a:t> Parc de </a:t>
            </a:r>
            <a:r>
              <a:rPr lang="fr-FR" altLang="fr-FR" sz="1800" dirty="0">
                <a:solidFill>
                  <a:srgbClr val="7030A0"/>
                </a:solidFill>
                <a:hlinkClick r:id="rId5" tooltip="Institut supérieur coréen de science et technologie"/>
              </a:rPr>
              <a:t>l'Institut supérieur coréen de science et de technologie</a:t>
            </a:r>
            <a:r>
              <a:rPr lang="fr-FR" altLang="fr-FR" sz="1800" dirty="0">
                <a:solidFill>
                  <a:srgbClr val="7030A0"/>
                </a:solidFill>
              </a:rPr>
              <a:t> à </a:t>
            </a:r>
            <a:r>
              <a:rPr lang="fr-FR" altLang="fr-FR" sz="1800" dirty="0" err="1">
                <a:solidFill>
                  <a:srgbClr val="7030A0"/>
                </a:solidFill>
              </a:rPr>
              <a:t>Daejon</a:t>
            </a:r>
            <a:r>
              <a:rPr lang="fr-FR" altLang="fr-FR" sz="1800" dirty="0">
                <a:solidFill>
                  <a:srgbClr val="7030A0"/>
                </a:solidFill>
              </a:rPr>
              <a:t>, en Corée du Sud, qui a dirigé la recherche. Ses plus récents résultats ont été publiés dans la </a:t>
            </a:r>
            <a:r>
              <a:rPr lang="fr-FR" altLang="fr-FR" sz="1800" dirty="0">
                <a:solidFill>
                  <a:srgbClr val="7030A0"/>
                </a:solidFill>
                <a:hlinkClick r:id="rId6" tooltip="BioMed Central"/>
              </a:rPr>
              <a:t>revue BMC </a:t>
            </a:r>
            <a:r>
              <a:rPr lang="fr-FR" altLang="fr-FR" sz="1800" dirty="0" err="1">
                <a:solidFill>
                  <a:srgbClr val="7030A0"/>
                </a:solidFill>
                <a:hlinkClick r:id="rId6" tooltip="BioMed Central"/>
              </a:rPr>
              <a:t>Genetics</a:t>
            </a:r>
            <a:r>
              <a:rPr lang="fr-FR" altLang="fr-FR" sz="1800" dirty="0">
                <a:solidFill>
                  <a:srgbClr val="7030A0"/>
                </a:solidFill>
              </a:rPr>
              <a:t> le 7 Juillet, 2010. </a:t>
            </a:r>
            <a:r>
              <a:rPr lang="fr-FR" altLang="fr-FR" sz="1800" baseline="30000" dirty="0">
                <a:solidFill>
                  <a:srgbClr val="7030A0"/>
                </a:solidFill>
                <a:hlinkClick r:id="rId7"/>
              </a:rPr>
              <a:t>[</a:t>
            </a:r>
            <a:r>
              <a:rPr lang="fr-FR" altLang="fr-FR" sz="1800" dirty="0">
                <a:solidFill>
                  <a:srgbClr val="7030A0"/>
                </a:solidFill>
              </a:rPr>
              <a:t>Une autre étude a révélé qu'en manipulant un gène dans les mouches des fruits </a:t>
            </a:r>
            <a:r>
              <a:rPr lang="fr-FR" altLang="fr-FR" sz="1800" i="1" dirty="0">
                <a:solidFill>
                  <a:srgbClr val="7030A0"/>
                </a:solidFill>
                <a:hlinkClick r:id="rId8" tooltip="Drosophila"/>
              </a:rPr>
              <a:t>(Drosophila),</a:t>
            </a:r>
            <a:r>
              <a:rPr lang="fr-FR" altLang="fr-FR" sz="1800" dirty="0">
                <a:solidFill>
                  <a:srgbClr val="7030A0"/>
                </a:solidFill>
              </a:rPr>
              <a:t> le comportement homosexuel semble avoir été induite. Cependant, en plus d'un comportement homosexuel, plusieurs comportements anormaux sont également survenus, apparemment dus à cette mutation.</a:t>
            </a:r>
          </a:p>
          <a:p>
            <a:pPr algn="just" eaLnBrk="1" hangingPunct="1">
              <a:lnSpc>
                <a:spcPct val="100000"/>
              </a:lnSpc>
              <a:spcBef>
                <a:spcPct val="0"/>
              </a:spcBef>
              <a:buFontTx/>
              <a:buNone/>
            </a:pPr>
            <a:r>
              <a:rPr lang="fr-FR" altLang="fr-FR" sz="1200" dirty="0">
                <a:solidFill>
                  <a:srgbClr val="7030A0"/>
                </a:solidFill>
              </a:rPr>
              <a:t>Sources : a) </a:t>
            </a:r>
            <a:r>
              <a:rPr lang="en-US" altLang="fr-FR" sz="1200" dirty="0">
                <a:solidFill>
                  <a:srgbClr val="7030A0"/>
                </a:solidFill>
              </a:rPr>
              <a:t>Moore, Matthew (2010-07-08). </a:t>
            </a:r>
            <a:r>
              <a:rPr lang="en-US" altLang="fr-FR" sz="1200" dirty="0">
                <a:solidFill>
                  <a:srgbClr val="7030A0"/>
                </a:solidFill>
                <a:hlinkClick r:id="rId9"/>
              </a:rPr>
              <a:t>"Female mice 'can be turned lesbian by deleting gene'"</a:t>
            </a:r>
            <a:r>
              <a:rPr lang="en-US" altLang="fr-FR" sz="1200" dirty="0">
                <a:solidFill>
                  <a:srgbClr val="7030A0"/>
                </a:solidFill>
              </a:rPr>
              <a:t>. London: Telegraph.co.uk</a:t>
            </a:r>
            <a:r>
              <a:rPr lang="fr-FR" altLang="fr-FR" sz="1200" dirty="0">
                <a:solidFill>
                  <a:srgbClr val="7030A0"/>
                </a:solidFill>
              </a:rPr>
              <a:t>, b) </a:t>
            </a:r>
            <a:r>
              <a:rPr lang="en-US" altLang="fr-FR" sz="1200" u="sng" dirty="0">
                <a:solidFill>
                  <a:srgbClr val="7030A0"/>
                </a:solidFill>
                <a:hlinkClick r:id="rId10"/>
              </a:rPr>
              <a:t>"Full text | Male-like sexual behavior of female mouse lacking </a:t>
            </a:r>
            <a:r>
              <a:rPr lang="en-US" altLang="fr-FR" sz="1200" u="sng" dirty="0" err="1">
                <a:solidFill>
                  <a:srgbClr val="7030A0"/>
                </a:solidFill>
                <a:hlinkClick r:id="rId10"/>
              </a:rPr>
              <a:t>fucose</a:t>
            </a:r>
            <a:r>
              <a:rPr lang="en-US" altLang="fr-FR" sz="1200" u="sng" dirty="0">
                <a:solidFill>
                  <a:srgbClr val="7030A0"/>
                </a:solidFill>
                <a:hlinkClick r:id="rId10"/>
              </a:rPr>
              <a:t> </a:t>
            </a:r>
            <a:r>
              <a:rPr lang="en-US" altLang="fr-FR" sz="1200" u="sng" dirty="0" err="1">
                <a:solidFill>
                  <a:srgbClr val="7030A0"/>
                </a:solidFill>
                <a:hlinkClick r:id="rId10"/>
              </a:rPr>
              <a:t>mutarotase</a:t>
            </a:r>
            <a:r>
              <a:rPr lang="en-US" altLang="fr-FR" sz="1200" u="sng" dirty="0">
                <a:solidFill>
                  <a:srgbClr val="7030A0"/>
                </a:solidFill>
                <a:hlinkClick r:id="rId10"/>
              </a:rPr>
              <a:t>"</a:t>
            </a:r>
            <a:r>
              <a:rPr lang="en-US" altLang="fr-FR" sz="1200" dirty="0">
                <a:solidFill>
                  <a:srgbClr val="7030A0"/>
                </a:solidFill>
              </a:rPr>
              <a:t>. </a:t>
            </a:r>
            <a:r>
              <a:rPr lang="en-US" altLang="fr-FR" sz="1200" dirty="0" err="1">
                <a:solidFill>
                  <a:srgbClr val="7030A0"/>
                </a:solidFill>
              </a:rPr>
              <a:t>BioMed</a:t>
            </a:r>
            <a:r>
              <a:rPr lang="en-US" altLang="fr-FR" sz="1200" dirty="0">
                <a:solidFill>
                  <a:srgbClr val="7030A0"/>
                </a:solidFill>
              </a:rPr>
              <a:t> Central. 2010-07-07</a:t>
            </a:r>
            <a:r>
              <a:rPr lang="fr-FR" altLang="fr-FR" sz="1200" dirty="0">
                <a:solidFill>
                  <a:srgbClr val="7030A0"/>
                </a:solidFill>
              </a:rPr>
              <a:t>,  c) </a:t>
            </a:r>
            <a:r>
              <a:rPr lang="en-US" altLang="fr-FR" sz="1200" dirty="0">
                <a:solidFill>
                  <a:srgbClr val="7030A0"/>
                </a:solidFill>
              </a:rPr>
              <a:t>Terry, J. (2000). "'Unnatural Acts' in Nature: The Scientific Fascination with Queer </a:t>
            </a:r>
            <a:r>
              <a:rPr lang="en-US" altLang="fr-FR" sz="1200" dirty="0" err="1">
                <a:solidFill>
                  <a:srgbClr val="7030A0"/>
                </a:solidFill>
              </a:rPr>
              <a:t>Animals".</a:t>
            </a:r>
            <a:r>
              <a:rPr lang="en-US" altLang="fr-FR" sz="1200" i="1" dirty="0" err="1">
                <a:solidFill>
                  <a:srgbClr val="7030A0"/>
                </a:solidFill>
              </a:rPr>
              <a:t>GLQ</a:t>
            </a:r>
            <a:r>
              <a:rPr lang="en-US" altLang="fr-FR" sz="1200" i="1" dirty="0">
                <a:solidFill>
                  <a:srgbClr val="7030A0"/>
                </a:solidFill>
              </a:rPr>
              <a:t>: A Journal of Lesbian and Gay Studies</a:t>
            </a:r>
            <a:r>
              <a:rPr lang="en-US" altLang="fr-FR" sz="1200" dirty="0">
                <a:solidFill>
                  <a:srgbClr val="7030A0"/>
                </a:solidFill>
              </a:rPr>
              <a:t> </a:t>
            </a:r>
            <a:r>
              <a:rPr lang="en-US" altLang="fr-FR" sz="1200" b="1" dirty="0">
                <a:solidFill>
                  <a:srgbClr val="7030A0"/>
                </a:solidFill>
              </a:rPr>
              <a:t>6</a:t>
            </a:r>
            <a:r>
              <a:rPr lang="en-US" altLang="fr-FR" sz="1200" dirty="0">
                <a:solidFill>
                  <a:srgbClr val="7030A0"/>
                </a:solidFill>
              </a:rPr>
              <a:t> (2): 151, 43</a:t>
            </a:r>
            <a:r>
              <a:rPr lang="fr-FR" altLang="fr-FR" sz="1200" dirty="0">
                <a:solidFill>
                  <a:srgbClr val="7030A0"/>
                </a:solidFill>
              </a:rPr>
              <a:t>.</a:t>
            </a:r>
          </a:p>
          <a:p>
            <a:pPr algn="just" eaLnBrk="1" hangingPunct="1">
              <a:lnSpc>
                <a:spcPct val="100000"/>
              </a:lnSpc>
              <a:spcBef>
                <a:spcPct val="0"/>
              </a:spcBef>
            </a:pPr>
            <a:r>
              <a:rPr lang="fr-FR" altLang="fr-FR" sz="1800" dirty="0">
                <a:solidFill>
                  <a:srgbClr val="7030A0"/>
                </a:solidFill>
              </a:rPr>
              <a:t> En Mars 2011, une recherche a montré que </a:t>
            </a:r>
            <a:r>
              <a:rPr lang="fr-FR" altLang="fr-FR" sz="1800" dirty="0">
                <a:solidFill>
                  <a:srgbClr val="7030A0"/>
                </a:solidFill>
                <a:hlinkClick r:id="rId11" tooltip="La sérotonine"/>
              </a:rPr>
              <a:t>la sérotonine</a:t>
            </a:r>
            <a:r>
              <a:rPr lang="fr-FR" altLang="fr-FR" sz="1800" dirty="0">
                <a:solidFill>
                  <a:srgbClr val="7030A0"/>
                </a:solidFill>
              </a:rPr>
              <a:t> était aussi impliquée dans le mécanisme de l'orientation sexuelle de la souris. Une étude menée sur les mouches des fruits ont constaté que l'inhibition du neurotransmetteur de la dopamine inhibait le comportement homosexuel induit en laboratoire.</a:t>
            </a:r>
          </a:p>
          <a:p>
            <a:pPr algn="just" eaLnBrk="1" hangingPunct="1">
              <a:lnSpc>
                <a:spcPct val="100000"/>
              </a:lnSpc>
              <a:spcBef>
                <a:spcPct val="0"/>
              </a:spcBef>
              <a:buFontTx/>
              <a:buNone/>
            </a:pPr>
            <a:r>
              <a:rPr lang="fr-FR" altLang="fr-FR" sz="1200" dirty="0">
                <a:solidFill>
                  <a:srgbClr val="7030A0"/>
                </a:solidFill>
              </a:rPr>
              <a:t>Sources : a) </a:t>
            </a:r>
            <a:r>
              <a:rPr lang="en-US" altLang="fr-FR" sz="1200" u="sng" dirty="0">
                <a:solidFill>
                  <a:srgbClr val="7030A0"/>
                </a:solidFill>
                <a:hlinkClick r:id="rId12"/>
              </a:rPr>
              <a:t>"Sexual preference chemical found in mice"</a:t>
            </a:r>
            <a:r>
              <a:rPr lang="en-US" altLang="fr-FR" sz="1200" dirty="0">
                <a:solidFill>
                  <a:srgbClr val="7030A0"/>
                </a:solidFill>
              </a:rPr>
              <a:t>. BBC News. 2011-03-23</a:t>
            </a:r>
            <a:r>
              <a:rPr lang="fr-FR" altLang="fr-FR" sz="1200" dirty="0">
                <a:solidFill>
                  <a:srgbClr val="7030A0"/>
                </a:solidFill>
              </a:rPr>
              <a:t>, b) </a:t>
            </a:r>
            <a:r>
              <a:rPr lang="en-US" altLang="fr-FR" sz="1200" dirty="0">
                <a:solidFill>
                  <a:srgbClr val="7030A0"/>
                </a:solidFill>
                <a:hlinkClick r:id="rId13"/>
              </a:rPr>
              <a:t>"Molecular regulation of sexual preference revealed by genetic studies of 5-HT in the brains of male mice"</a:t>
            </a:r>
            <a:r>
              <a:rPr lang="en-US" altLang="fr-FR" sz="1200" dirty="0">
                <a:solidFill>
                  <a:srgbClr val="7030A0"/>
                </a:solidFill>
              </a:rPr>
              <a:t>. Nature. 2011-03-23</a:t>
            </a:r>
            <a:r>
              <a:rPr lang="fr-FR" altLang="fr-FR" sz="1200" dirty="0">
                <a:solidFill>
                  <a:srgbClr val="7030A0"/>
                </a:solidFill>
              </a:rPr>
              <a:t>, c) </a:t>
            </a:r>
            <a:r>
              <a:rPr lang="en-US" altLang="fr-FR" sz="1200" dirty="0" err="1">
                <a:solidFill>
                  <a:srgbClr val="7030A0"/>
                </a:solidFill>
              </a:rPr>
              <a:t>Zuk</a:t>
            </a:r>
            <a:r>
              <a:rPr lang="en-US" altLang="fr-FR" sz="1200" dirty="0">
                <a:solidFill>
                  <a:srgbClr val="7030A0"/>
                </a:solidFill>
              </a:rPr>
              <a:t>, Marlene (22 November 2011). </a:t>
            </a:r>
            <a:r>
              <a:rPr lang="en-US" altLang="fr-FR" sz="1200" dirty="0">
                <a:solidFill>
                  <a:srgbClr val="7030A0"/>
                </a:solidFill>
                <a:hlinkClick r:id="rId14"/>
              </a:rPr>
              <a:t>"Same-sex insects: what do bees-or at least flies-have to tell us about homosexuality?"</a:t>
            </a:r>
            <a:r>
              <a:rPr lang="en-US" altLang="fr-FR" sz="1200" dirty="0">
                <a:solidFill>
                  <a:srgbClr val="7030A0"/>
                </a:solidFill>
              </a:rPr>
              <a:t>. </a:t>
            </a:r>
            <a:r>
              <a:rPr lang="en-US" altLang="fr-FR" sz="1200" i="1" dirty="0">
                <a:solidFill>
                  <a:srgbClr val="7030A0"/>
                </a:solidFill>
              </a:rPr>
              <a:t>Natural History</a:t>
            </a:r>
            <a:r>
              <a:rPr lang="en-US" altLang="fr-FR" sz="1200" dirty="0">
                <a:solidFill>
                  <a:srgbClr val="7030A0"/>
                </a:solidFill>
              </a:rPr>
              <a:t> </a:t>
            </a:r>
            <a:r>
              <a:rPr lang="en-US" altLang="fr-FR" sz="1200" b="1" dirty="0">
                <a:solidFill>
                  <a:srgbClr val="7030A0"/>
                </a:solidFill>
              </a:rPr>
              <a:t>119</a:t>
            </a:r>
            <a:r>
              <a:rPr lang="en-US" altLang="fr-FR" sz="1200" dirty="0">
                <a:solidFill>
                  <a:srgbClr val="7030A0"/>
                </a:solidFill>
              </a:rPr>
              <a:t> (10): 22</a:t>
            </a:r>
            <a:r>
              <a:rPr lang="fr-FR" altLang="fr-FR" sz="1200" dirty="0">
                <a:solidFill>
                  <a:srgbClr val="7030A0"/>
                </a:solidFill>
              </a:rPr>
              <a:t>.</a:t>
            </a:r>
          </a:p>
          <a:p>
            <a:pPr algn="just" eaLnBrk="1" hangingPunct="1">
              <a:lnSpc>
                <a:spcPct val="100000"/>
              </a:lnSpc>
              <a:spcBef>
                <a:spcPct val="0"/>
              </a:spcBef>
              <a:buFontTx/>
              <a:buNone/>
            </a:pPr>
            <a:r>
              <a:rPr lang="fr-FR" altLang="fr-FR" sz="1200" u="sng" dirty="0">
                <a:solidFill>
                  <a:srgbClr val="7030A0"/>
                </a:solidFill>
              </a:rPr>
              <a:t>Note</a:t>
            </a:r>
            <a:r>
              <a:rPr lang="fr-FR" altLang="fr-FR" sz="1200" dirty="0">
                <a:solidFill>
                  <a:srgbClr val="7030A0"/>
                </a:solidFill>
              </a:rPr>
              <a:t> : Depuis longtemps on a la présomption (ou le soupçon) de la localisation de la source du comportement dans l'hypothalamus, centre de rôle encore très peu connu situé à la base et au milieu du cerveau. Certaines zones sont de couleurs et de structure spéciale au nombre de 4 appelés noyaux interstitiels INAH 1, INAH 2, INAH 3 et INAH 4. Simon </a:t>
            </a:r>
            <a:r>
              <a:rPr lang="fr-FR" altLang="fr-FR" sz="1200" dirty="0" err="1">
                <a:solidFill>
                  <a:srgbClr val="7030A0"/>
                </a:solidFill>
              </a:rPr>
              <a:t>LeVay</a:t>
            </a:r>
            <a:r>
              <a:rPr lang="fr-FR" altLang="fr-FR" sz="1200" dirty="0">
                <a:solidFill>
                  <a:srgbClr val="7030A0"/>
                </a:solidFill>
              </a:rPr>
              <a:t> du </a:t>
            </a:r>
            <a:r>
              <a:rPr lang="fr-FR" altLang="fr-FR" sz="1200" dirty="0" err="1">
                <a:solidFill>
                  <a:srgbClr val="7030A0"/>
                </a:solidFill>
              </a:rPr>
              <a:t>Salk</a:t>
            </a:r>
            <a:r>
              <a:rPr lang="fr-FR" altLang="fr-FR" sz="1200" dirty="0">
                <a:solidFill>
                  <a:srgbClr val="7030A0"/>
                </a:solidFill>
              </a:rPr>
              <a:t> Institute de San Diego avait fait une étude sur 47 cadavres de personnes décédées entre 26 et 59 ans, composés de : a) 19 personnes reconnues comme homosexuels (morte du Sida), b) 16 hommes présumées hétérosexuels (aucune indication d'homosexualité dans leur dossier). C) 9 femmes présumées hétérosexuelles (aucune indication d'homosexualité dans leur dossier). Ce chercheur semblait avoir constaté, en effectuant la découpe histologique (en lame mince) de l'hypothalamus, que le cerveau INAH 3 est plus gros chez les hommes que chez les femmes et les homosexuels. Mais la présomption d'hétérosexualité des hommes et des femmes dites hétérosexuelles peut être invalidée, car 1) une personne peut cacher son homosexualité et surtout  les femmes homosexuelles, 2) la fragilité de la matière cérébrale, et sa difficile découpe, 3) orientation de la fonction d'un organe n'est pas toujours lié à sa taille.</a:t>
            </a:r>
          </a:p>
        </p:txBody>
      </p:sp>
      <p:sp>
        <p:nvSpPr>
          <p:cNvPr id="5" name="Rectangle 4"/>
          <p:cNvSpPr/>
          <p:nvPr/>
        </p:nvSpPr>
        <p:spPr>
          <a:xfrm>
            <a:off x="185738" y="157644"/>
            <a:ext cx="6120202" cy="369332"/>
          </a:xfrm>
          <a:prstGeom prst="rect">
            <a:avLst/>
          </a:prstGeom>
        </p:spPr>
        <p:txBody>
          <a:bodyPr wrap="none">
            <a:spAutoFit/>
          </a:bodyPr>
          <a:lstStyle/>
          <a:p>
            <a:r>
              <a:rPr lang="fr-FR" b="1" dirty="0">
                <a:solidFill>
                  <a:srgbClr val="7030A0"/>
                </a:solidFill>
              </a:rPr>
              <a:t>8.2. Les explications physiologiques de la transsexualité (suite)</a:t>
            </a:r>
            <a:endParaRPr lang="fr-FR" b="1" dirty="0"/>
          </a:p>
        </p:txBody>
      </p:sp>
    </p:spTree>
    <p:extLst>
      <p:ext uri="{BB962C8B-B14F-4D97-AF65-F5344CB8AC3E}">
        <p14:creationId xmlns:p14="http://schemas.microsoft.com/office/powerpoint/2010/main" val="24822793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61</a:t>
            </a:fld>
            <a:endParaRPr lang="en-US"/>
          </a:p>
        </p:txBody>
      </p:sp>
      <p:sp>
        <p:nvSpPr>
          <p:cNvPr id="3" name="ZoneTexte 2"/>
          <p:cNvSpPr txBox="1"/>
          <p:nvPr/>
        </p:nvSpPr>
        <p:spPr>
          <a:xfrm>
            <a:off x="3689873" y="129093"/>
            <a:ext cx="5056094"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Tree>
    <p:extLst>
      <p:ext uri="{BB962C8B-B14F-4D97-AF65-F5344CB8AC3E}">
        <p14:creationId xmlns:p14="http://schemas.microsoft.com/office/powerpoint/2010/main" val="766018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84772" y="144057"/>
            <a:ext cx="682214" cy="447614"/>
          </a:xfrm>
        </p:spPr>
        <p:txBody>
          <a:bodyPr/>
          <a:lstStyle/>
          <a:p>
            <a:fld id="{A3855CD8-F650-4656-8804-7E552F308368}" type="slidenum">
              <a:rPr lang="en-US" smtClean="0"/>
              <a:t>62</a:t>
            </a:fld>
            <a:endParaRPr lang="en-US"/>
          </a:p>
        </p:txBody>
      </p:sp>
      <p:sp>
        <p:nvSpPr>
          <p:cNvPr id="3" name="ZoneTexte 2"/>
          <p:cNvSpPr txBox="1"/>
          <p:nvPr/>
        </p:nvSpPr>
        <p:spPr>
          <a:xfrm>
            <a:off x="4453666" y="57996"/>
            <a:ext cx="3130475"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ZoneTexte 3"/>
          <p:cNvSpPr txBox="1"/>
          <p:nvPr/>
        </p:nvSpPr>
        <p:spPr>
          <a:xfrm>
            <a:off x="182881" y="509182"/>
            <a:ext cx="5626249" cy="369332"/>
          </a:xfrm>
          <a:prstGeom prst="rect">
            <a:avLst/>
          </a:prstGeom>
          <a:noFill/>
        </p:spPr>
        <p:txBody>
          <a:bodyPr wrap="square" rtlCol="0">
            <a:spAutoFit/>
          </a:bodyPr>
          <a:lstStyle/>
          <a:p>
            <a:r>
              <a:rPr lang="fr-FR" b="1" dirty="0">
                <a:solidFill>
                  <a:srgbClr val="7030A0"/>
                </a:solidFill>
              </a:rPr>
              <a:t>Défense des transsexuels, lutte contre la discrimination</a:t>
            </a:r>
          </a:p>
        </p:txBody>
      </p:sp>
      <p:sp>
        <p:nvSpPr>
          <p:cNvPr id="5" name="ZoneTexte 4"/>
          <p:cNvSpPr txBox="1"/>
          <p:nvPr/>
        </p:nvSpPr>
        <p:spPr>
          <a:xfrm>
            <a:off x="182881" y="878514"/>
            <a:ext cx="11672046" cy="646331"/>
          </a:xfrm>
          <a:prstGeom prst="rect">
            <a:avLst/>
          </a:prstGeom>
          <a:noFill/>
        </p:spPr>
        <p:txBody>
          <a:bodyPr wrap="square" rtlCol="0">
            <a:spAutoFit/>
          </a:bodyPr>
          <a:lstStyle/>
          <a:p>
            <a:r>
              <a:rPr lang="fr-FR" dirty="0">
                <a:solidFill>
                  <a:srgbClr val="7030A0"/>
                </a:solidFill>
              </a:rPr>
              <a:t>En </a:t>
            </a:r>
            <a:r>
              <a:rPr lang="fr-FR" u="sng" dirty="0">
                <a:solidFill>
                  <a:srgbClr val="7030A0"/>
                </a:solidFill>
                <a:hlinkClick r:id="rId2" tooltip="France"/>
              </a:rPr>
              <a:t>France</a:t>
            </a:r>
            <a:r>
              <a:rPr lang="fr-FR" dirty="0">
                <a:solidFill>
                  <a:srgbClr val="7030A0"/>
                </a:solidFill>
              </a:rPr>
              <a:t>, les </a:t>
            </a:r>
            <a:r>
              <a:rPr lang="fr-FR" b="1" dirty="0">
                <a:solidFill>
                  <a:srgbClr val="7030A0"/>
                </a:solidFill>
              </a:rPr>
              <a:t>menaces de mort</a:t>
            </a:r>
            <a:r>
              <a:rPr lang="fr-FR" dirty="0">
                <a:solidFill>
                  <a:srgbClr val="7030A0"/>
                </a:solidFill>
              </a:rPr>
              <a:t> contre les personnes sont prévues et réprimées par l'article </a:t>
            </a:r>
            <a:r>
              <a:rPr lang="fr-FR" b="1" dirty="0">
                <a:solidFill>
                  <a:srgbClr val="7030A0"/>
                </a:solidFill>
              </a:rPr>
              <a:t>222-17 du code pénal</a:t>
            </a:r>
            <a:r>
              <a:rPr lang="fr-FR" dirty="0">
                <a:solidFill>
                  <a:srgbClr val="7030A0"/>
                </a:solidFill>
              </a:rPr>
              <a:t>. Cette infraction est classée dans la catégorie des délits. Elle est punie de 3 ans d'emprisonnement et de 45 000 </a:t>
            </a:r>
            <a:r>
              <a:rPr lang="fr-FR" u="sng" dirty="0">
                <a:solidFill>
                  <a:srgbClr val="7030A0"/>
                </a:solidFill>
                <a:hlinkClick r:id="rId3" tooltip="Euro"/>
              </a:rPr>
              <a:t>€</a:t>
            </a:r>
            <a:r>
              <a:rPr lang="fr-FR" dirty="0">
                <a:solidFill>
                  <a:srgbClr val="7030A0"/>
                </a:solidFill>
              </a:rPr>
              <a:t> d'amende.</a:t>
            </a:r>
          </a:p>
        </p:txBody>
      </p:sp>
      <p:pic>
        <p:nvPicPr>
          <p:cNvPr id="6"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363" y="3063875"/>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1147" y="2534696"/>
            <a:ext cx="3135312"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96005" y="2149475"/>
            <a:ext cx="3695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87000" y="4778375"/>
            <a:ext cx="1905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053521" y="2253747"/>
            <a:ext cx="20097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ChangeArrowheads="1"/>
          </p:cNvSpPr>
          <p:nvPr/>
        </p:nvSpPr>
        <p:spPr bwMode="auto">
          <a:xfrm>
            <a:off x="10053521" y="4347659"/>
            <a:ext cx="1919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CC3399"/>
                </a:solidFill>
              </a:rPr>
              <a:t>Symbole du transféminisme</a:t>
            </a:r>
          </a:p>
        </p:txBody>
      </p:sp>
    </p:spTree>
    <p:extLst>
      <p:ext uri="{BB962C8B-B14F-4D97-AF65-F5344CB8AC3E}">
        <p14:creationId xmlns:p14="http://schemas.microsoft.com/office/powerpoint/2010/main" val="2038554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51940" y="144057"/>
            <a:ext cx="682083" cy="283271"/>
          </a:xfrm>
        </p:spPr>
        <p:txBody>
          <a:bodyPr/>
          <a:lstStyle/>
          <a:p>
            <a:fld id="{A3855CD8-F650-4656-8804-7E552F308368}" type="slidenum">
              <a:rPr lang="en-US" smtClean="0"/>
              <a:t>63</a:t>
            </a:fld>
            <a:endParaRPr lang="en-US"/>
          </a:p>
        </p:txBody>
      </p:sp>
      <p:pic>
        <p:nvPicPr>
          <p:cNvPr id="3"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1" y="960368"/>
            <a:ext cx="3124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7081" y="960368"/>
            <a:ext cx="3076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4453666" y="57996"/>
            <a:ext cx="3130475"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6" name="ZoneTexte 5"/>
          <p:cNvSpPr txBox="1"/>
          <p:nvPr/>
        </p:nvSpPr>
        <p:spPr>
          <a:xfrm>
            <a:off x="182881" y="509183"/>
            <a:ext cx="7210378" cy="371764"/>
          </a:xfrm>
          <a:prstGeom prst="rect">
            <a:avLst/>
          </a:prstGeom>
          <a:noFill/>
        </p:spPr>
        <p:txBody>
          <a:bodyPr wrap="square" rtlCol="0">
            <a:spAutoFit/>
          </a:bodyPr>
          <a:lstStyle/>
          <a:p>
            <a:r>
              <a:rPr lang="fr-FR" b="1" dirty="0">
                <a:solidFill>
                  <a:srgbClr val="7030A0"/>
                </a:solidFill>
              </a:rPr>
              <a:t>Défense des transsexuels, lutte contre la discrimination (suite)</a:t>
            </a:r>
          </a:p>
        </p:txBody>
      </p:sp>
      <p:sp>
        <p:nvSpPr>
          <p:cNvPr id="7" name="ZoneTexte 7"/>
          <p:cNvSpPr txBox="1">
            <a:spLocks noChangeArrowheads="1"/>
          </p:cNvSpPr>
          <p:nvPr/>
        </p:nvSpPr>
        <p:spPr bwMode="auto">
          <a:xfrm>
            <a:off x="6501131" y="2789168"/>
            <a:ext cx="2587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b="1" dirty="0">
                <a:solidFill>
                  <a:srgbClr val="7030A0"/>
                </a:solidFill>
              </a:rPr>
              <a:t>Je suis transgenre</a:t>
            </a:r>
            <a:r>
              <a:rPr lang="fr-FR" altLang="fr-FR" sz="1200" dirty="0">
                <a:solidFill>
                  <a:srgbClr val="7030A0"/>
                </a:solidFill>
              </a:rPr>
              <a:t>.</a:t>
            </a:r>
          </a:p>
          <a:p>
            <a:pPr algn="ctr">
              <a:lnSpc>
                <a:spcPct val="100000"/>
              </a:lnSpc>
              <a:spcBef>
                <a:spcPct val="0"/>
              </a:spcBef>
              <a:buFontTx/>
              <a:buNone/>
            </a:pPr>
            <a:r>
              <a:rPr lang="fr-FR" altLang="fr-FR" sz="1200" dirty="0">
                <a:solidFill>
                  <a:srgbClr val="7030A0"/>
                </a:solidFill>
              </a:rPr>
              <a:t>Vous pouvez me ridiculiser.</a:t>
            </a:r>
          </a:p>
          <a:p>
            <a:pPr algn="ctr">
              <a:lnSpc>
                <a:spcPct val="100000"/>
              </a:lnSpc>
              <a:spcBef>
                <a:spcPct val="0"/>
              </a:spcBef>
              <a:buFontTx/>
              <a:buNone/>
            </a:pPr>
            <a:r>
              <a:rPr lang="fr-FR" altLang="fr-FR" sz="1200" dirty="0">
                <a:solidFill>
                  <a:srgbClr val="7030A0"/>
                </a:solidFill>
              </a:rPr>
              <a:t>Vous pouvez me torturer.</a:t>
            </a:r>
          </a:p>
          <a:p>
            <a:pPr algn="ctr">
              <a:lnSpc>
                <a:spcPct val="100000"/>
              </a:lnSpc>
              <a:spcBef>
                <a:spcPct val="0"/>
              </a:spcBef>
              <a:buFontTx/>
              <a:buNone/>
            </a:pPr>
            <a:r>
              <a:rPr lang="fr-FR" altLang="fr-FR" sz="1200" dirty="0">
                <a:solidFill>
                  <a:srgbClr val="7030A0"/>
                </a:solidFill>
              </a:rPr>
              <a:t>Vous pouvez me tuer.</a:t>
            </a:r>
          </a:p>
          <a:p>
            <a:pPr algn="ctr">
              <a:lnSpc>
                <a:spcPct val="100000"/>
              </a:lnSpc>
              <a:spcBef>
                <a:spcPct val="0"/>
              </a:spcBef>
              <a:buFontTx/>
              <a:buNone/>
            </a:pPr>
            <a:r>
              <a:rPr lang="fr-FR" altLang="fr-FR" sz="1200" b="1" dirty="0">
                <a:solidFill>
                  <a:srgbClr val="7030A0"/>
                </a:solidFill>
              </a:rPr>
              <a:t>Mais vous ne pouvez me changer.</a:t>
            </a:r>
          </a:p>
        </p:txBody>
      </p:sp>
      <p:pic>
        <p:nvPicPr>
          <p:cNvPr id="8"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1281" y="1046093"/>
            <a:ext cx="26574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32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100969" y="205030"/>
            <a:ext cx="2743200" cy="365125"/>
          </a:xfrm>
        </p:spPr>
        <p:txBody>
          <a:bodyPr/>
          <a:lstStyle/>
          <a:p>
            <a:fld id="{A3855CD8-F650-4656-8804-7E552F308368}" type="slidenum">
              <a:rPr lang="en-US" smtClean="0"/>
              <a:t>64</a:t>
            </a:fld>
            <a:endParaRPr lang="en-US" dirty="0"/>
          </a:p>
        </p:txBody>
      </p:sp>
      <p:sp>
        <p:nvSpPr>
          <p:cNvPr id="3" name="ZoneTexte 2"/>
          <p:cNvSpPr txBox="1"/>
          <p:nvPr/>
        </p:nvSpPr>
        <p:spPr>
          <a:xfrm>
            <a:off x="279699" y="387593"/>
            <a:ext cx="1888915" cy="369332"/>
          </a:xfrm>
          <a:prstGeom prst="rect">
            <a:avLst/>
          </a:prstGeom>
          <a:noFill/>
        </p:spPr>
        <p:txBody>
          <a:bodyPr wrap="none" rtlCol="0">
            <a:spAutoFit/>
          </a:bodyPr>
          <a:lstStyle/>
          <a:p>
            <a:r>
              <a:rPr lang="fr-FR" b="1" dirty="0">
                <a:solidFill>
                  <a:srgbClr val="7030A0"/>
                </a:solidFill>
              </a:rPr>
              <a:t>Risques médicaux</a:t>
            </a:r>
          </a:p>
        </p:txBody>
      </p:sp>
      <p:sp>
        <p:nvSpPr>
          <p:cNvPr id="4" name="ZoneTexte 3"/>
          <p:cNvSpPr txBox="1"/>
          <p:nvPr/>
        </p:nvSpPr>
        <p:spPr>
          <a:xfrm>
            <a:off x="279699" y="756925"/>
            <a:ext cx="11564470" cy="5078313"/>
          </a:xfrm>
          <a:prstGeom prst="rect">
            <a:avLst/>
          </a:prstGeom>
          <a:noFill/>
        </p:spPr>
        <p:txBody>
          <a:bodyPr wrap="square" rtlCol="0">
            <a:spAutoFit/>
          </a:bodyPr>
          <a:lstStyle/>
          <a:p>
            <a:r>
              <a:rPr lang="fr-FR" dirty="0">
                <a:solidFill>
                  <a:srgbClr val="7030A0"/>
                </a:solidFill>
              </a:rPr>
              <a:t>L’</a:t>
            </a:r>
            <a:r>
              <a:rPr lang="fr-FR" dirty="0" err="1">
                <a:solidFill>
                  <a:srgbClr val="7030A0"/>
                </a:solidFill>
              </a:rPr>
              <a:t>Androcure</a:t>
            </a:r>
            <a:r>
              <a:rPr lang="fr-FR" dirty="0">
                <a:solidFill>
                  <a:srgbClr val="7030A0"/>
                </a:solidFill>
              </a:rPr>
              <a:t> détruirait le foi et pourrait provoquer la dépression (à vérifier).</a:t>
            </a:r>
          </a:p>
          <a:p>
            <a:r>
              <a:rPr lang="fr-FR" dirty="0">
                <a:solidFill>
                  <a:srgbClr val="7030A0"/>
                </a:solidFill>
              </a:rPr>
              <a:t>Le </a:t>
            </a:r>
            <a:r>
              <a:rPr lang="fr-FR" dirty="0" err="1">
                <a:solidFill>
                  <a:srgbClr val="7030A0"/>
                </a:solidFill>
              </a:rPr>
              <a:t>Prémarin</a:t>
            </a:r>
            <a:r>
              <a:rPr lang="fr-FR" dirty="0">
                <a:solidFill>
                  <a:srgbClr val="7030A0"/>
                </a:solidFill>
              </a:rPr>
              <a:t> détruirait le foi (à vérifier).</a:t>
            </a:r>
          </a:p>
          <a:p>
            <a:r>
              <a:rPr lang="fr-FR" dirty="0">
                <a:solidFill>
                  <a:srgbClr val="7030A0"/>
                </a:solidFill>
              </a:rPr>
              <a:t>La prise à long terme d’œstrogène pouvait augmenter le risque de maladies cardiovasculaires.</a:t>
            </a:r>
            <a:endParaRPr lang="fr-FR" sz="1200" dirty="0">
              <a:solidFill>
                <a:srgbClr val="7030A0"/>
              </a:solidFill>
            </a:endParaRPr>
          </a:p>
          <a:p>
            <a:r>
              <a:rPr lang="fr-FR" sz="1200" dirty="0">
                <a:solidFill>
                  <a:srgbClr val="7030A0"/>
                </a:solidFill>
              </a:rPr>
              <a:t>Sources : a) </a:t>
            </a:r>
            <a:r>
              <a:rPr lang="fr-FR" sz="1200" dirty="0">
                <a:solidFill>
                  <a:srgbClr val="7030A0"/>
                </a:solidFill>
                <a:hlinkClick r:id="rId2"/>
              </a:rPr>
              <a:t>http://forum.doctissimo.fr/medicaments/traitement-hormonal-substitutif-THS/androcur-depression-sujet_140612_1.htm</a:t>
            </a:r>
            <a:r>
              <a:rPr lang="fr-FR" sz="1200" dirty="0">
                <a:solidFill>
                  <a:srgbClr val="7030A0"/>
                </a:solidFill>
              </a:rPr>
              <a:t> </a:t>
            </a:r>
          </a:p>
          <a:p>
            <a:endParaRPr lang="fr-FR" dirty="0">
              <a:solidFill>
                <a:srgbClr val="7030A0"/>
              </a:solidFill>
            </a:endParaRPr>
          </a:p>
          <a:p>
            <a:r>
              <a:rPr lang="fr-FR" sz="1200" dirty="0">
                <a:solidFill>
                  <a:srgbClr val="7030A0"/>
                </a:solidFill>
              </a:rPr>
              <a:t>Source : </a:t>
            </a:r>
            <a:r>
              <a:rPr lang="en-US" sz="1200" dirty="0">
                <a:solidFill>
                  <a:srgbClr val="7030A0"/>
                </a:solidFill>
              </a:rPr>
              <a:t>Hormone Replacement Therapy for </a:t>
            </a:r>
            <a:r>
              <a:rPr lang="en-US" sz="1200" dirty="0" err="1">
                <a:solidFill>
                  <a:srgbClr val="7030A0"/>
                </a:solidFill>
              </a:rPr>
              <a:t>Transgenders</a:t>
            </a:r>
            <a:r>
              <a:rPr lang="en-US" sz="1200" dirty="0">
                <a:solidFill>
                  <a:srgbClr val="7030A0"/>
                </a:solidFill>
              </a:rPr>
              <a:t>. Do’s and Don'ts. Steven M. Brown, MD, University of Wisconsin School of Medicine, </a:t>
            </a:r>
            <a:r>
              <a:rPr lang="en-US" sz="1200" dirty="0">
                <a:solidFill>
                  <a:srgbClr val="7030A0"/>
                </a:solidFill>
                <a:hlinkClick r:id="rId3"/>
              </a:rPr>
              <a:t>https://www.stumptuous.com/transhealth_site/brown_hrt_for_tg_2005.ppt</a:t>
            </a:r>
            <a:r>
              <a:rPr lang="en-US" sz="1200" dirty="0">
                <a:solidFill>
                  <a:srgbClr val="7030A0"/>
                </a:solidFill>
              </a:rPr>
              <a:t> </a:t>
            </a:r>
            <a:endParaRPr lang="fr-FR" sz="1200" dirty="0">
              <a:solidFill>
                <a:srgbClr val="7030A0"/>
              </a:solidFill>
            </a:endParaRPr>
          </a:p>
          <a:p>
            <a:endParaRPr lang="fr-FR" dirty="0">
              <a:solidFill>
                <a:srgbClr val="7030A0"/>
              </a:solidFill>
            </a:endParaRPr>
          </a:p>
          <a:p>
            <a:pPr algn="just"/>
            <a:r>
              <a:rPr lang="fr-FR" b="1" dirty="0">
                <a:solidFill>
                  <a:srgbClr val="7030A0"/>
                </a:solidFill>
              </a:rPr>
              <a:t>Risque de se tromper sur sa « </a:t>
            </a:r>
            <a:r>
              <a:rPr lang="fr-FR" b="1" dirty="0" err="1">
                <a:solidFill>
                  <a:srgbClr val="7030A0"/>
                </a:solidFill>
              </a:rPr>
              <a:t>transidentité</a:t>
            </a:r>
            <a:r>
              <a:rPr lang="fr-FR" b="1" dirty="0">
                <a:solidFill>
                  <a:srgbClr val="7030A0"/>
                </a:solidFill>
              </a:rPr>
              <a:t> »</a:t>
            </a:r>
          </a:p>
          <a:p>
            <a:pPr algn="just"/>
            <a:endParaRPr lang="fr-FR" dirty="0">
              <a:solidFill>
                <a:srgbClr val="7030A0"/>
              </a:solidFill>
            </a:endParaRPr>
          </a:p>
          <a:p>
            <a:pPr algn="just"/>
            <a:r>
              <a:rPr lang="fr-FR" dirty="0">
                <a:solidFill>
                  <a:srgbClr val="7030A0"/>
                </a:solidFill>
              </a:rPr>
              <a:t>« </a:t>
            </a:r>
            <a:r>
              <a:rPr lang="fr-FR" i="1" dirty="0">
                <a:solidFill>
                  <a:srgbClr val="7030A0"/>
                </a:solidFill>
              </a:rPr>
              <a:t>Je respecte le courage des personne qui entament leur transition. Et ce n'est pas un manque de respect que d'inciter certains </a:t>
            </a:r>
            <a:r>
              <a:rPr lang="fr-FR" i="1" dirty="0" err="1">
                <a:solidFill>
                  <a:srgbClr val="7030A0"/>
                </a:solidFill>
              </a:rPr>
              <a:t>transs</a:t>
            </a:r>
            <a:r>
              <a:rPr lang="fr-FR" i="1" dirty="0">
                <a:solidFill>
                  <a:srgbClr val="7030A0"/>
                </a:solidFill>
              </a:rPr>
              <a:t> à une introspection critique envers elles/eux-mêmes. C'est même plutôt une preuve d'amour pour elles ou eux. Et qu'on respecte ma propre introspection critique envers moi-même. Chez moi, je n'ai jamais senti un caractère d'urgence impérieuse chez moi. Il y a toujours eu un débat, en mon âme, entre mon inclinaison de cœur et l'acceptation de la société. J'ai senti de forte résistance autour de moi. Je n'ai jamais trouvé de circonstances favorables, durant toute ma vie. De plus, je me sens réellement entre les deux. Donc, j’ai peur de risquer de faire une bêtise en voulant entamer une transition. Pour moi, il est important au sein du milieu </a:t>
            </a:r>
            <a:r>
              <a:rPr lang="fr-FR" i="1" dirty="0" err="1">
                <a:solidFill>
                  <a:srgbClr val="7030A0"/>
                </a:solidFill>
              </a:rPr>
              <a:t>transidentitaire</a:t>
            </a:r>
            <a:r>
              <a:rPr lang="fr-FR" i="1" dirty="0">
                <a:solidFill>
                  <a:srgbClr val="7030A0"/>
                </a:solidFill>
              </a:rPr>
              <a:t> et des associations qui le représente, qu’il y ait la tolérance et le respect de toutes les sensibilités _ H ou F </a:t>
            </a:r>
            <a:r>
              <a:rPr lang="fr-FR" i="1" dirty="0" err="1">
                <a:solidFill>
                  <a:srgbClr val="7030A0"/>
                </a:solidFill>
              </a:rPr>
              <a:t>transs</a:t>
            </a:r>
            <a:r>
              <a:rPr lang="fr-FR" i="1" dirty="0">
                <a:solidFill>
                  <a:srgbClr val="7030A0"/>
                </a:solidFill>
              </a:rPr>
              <a:t>, transgenre, </a:t>
            </a:r>
            <a:r>
              <a:rPr lang="fr-FR" i="1" dirty="0" err="1">
                <a:solidFill>
                  <a:srgbClr val="7030A0"/>
                </a:solidFill>
              </a:rPr>
              <a:t>trans</a:t>
            </a:r>
            <a:r>
              <a:rPr lang="fr-FR" i="1" dirty="0">
                <a:solidFill>
                  <a:srgbClr val="7030A0"/>
                </a:solidFill>
              </a:rPr>
              <a:t> fluide, </a:t>
            </a:r>
            <a:r>
              <a:rPr lang="fr-FR" i="1" dirty="0" err="1">
                <a:solidFill>
                  <a:srgbClr val="7030A0"/>
                </a:solidFill>
              </a:rPr>
              <a:t>queer</a:t>
            </a:r>
            <a:r>
              <a:rPr lang="fr-FR" i="1" dirty="0">
                <a:solidFill>
                  <a:srgbClr val="7030A0"/>
                </a:solidFill>
              </a:rPr>
              <a:t>, </a:t>
            </a:r>
            <a:r>
              <a:rPr lang="fr-FR" i="1" dirty="0" err="1">
                <a:solidFill>
                  <a:srgbClr val="7030A0"/>
                </a:solidFill>
              </a:rPr>
              <a:t>cisgenre</a:t>
            </a:r>
            <a:r>
              <a:rPr lang="fr-FR" i="1" dirty="0">
                <a:solidFill>
                  <a:srgbClr val="7030A0"/>
                </a:solidFill>
              </a:rPr>
              <a:t> ... _ (dans ce groupe et ailleurs) ...</a:t>
            </a:r>
            <a:r>
              <a:rPr lang="fr-FR" dirty="0">
                <a:solidFill>
                  <a:srgbClr val="7030A0"/>
                </a:solidFill>
              </a:rPr>
              <a:t> ».</a:t>
            </a:r>
            <a:r>
              <a:rPr lang="fr-FR" sz="1200" dirty="0">
                <a:solidFill>
                  <a:srgbClr val="7030A0"/>
                </a:solidFill>
              </a:rPr>
              <a:t> Témoignage d’un transgenre prudent, sur les causes de son « </a:t>
            </a:r>
            <a:r>
              <a:rPr lang="fr-FR" sz="1200" dirty="0" err="1">
                <a:solidFill>
                  <a:srgbClr val="7030A0"/>
                </a:solidFill>
              </a:rPr>
              <a:t>transgendérisme</a:t>
            </a:r>
            <a:r>
              <a:rPr lang="fr-FR" sz="1200" dirty="0">
                <a:solidFill>
                  <a:srgbClr val="7030A0"/>
                </a:solidFill>
              </a:rPr>
              <a:t> » et sur le fait d’engager ou non une transition.</a:t>
            </a:r>
            <a:endParaRPr lang="fr-FR" dirty="0">
              <a:solidFill>
                <a:srgbClr val="7030A0"/>
              </a:solidFill>
            </a:endParaRPr>
          </a:p>
        </p:txBody>
      </p:sp>
      <p:sp>
        <p:nvSpPr>
          <p:cNvPr id="5" name="ZoneTexte 4"/>
          <p:cNvSpPr txBox="1"/>
          <p:nvPr/>
        </p:nvSpPr>
        <p:spPr>
          <a:xfrm>
            <a:off x="4453666" y="57996"/>
            <a:ext cx="3130475"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Tree>
    <p:extLst>
      <p:ext uri="{BB962C8B-B14F-4D97-AF65-F5344CB8AC3E}">
        <p14:creationId xmlns:p14="http://schemas.microsoft.com/office/powerpoint/2010/main" val="2718769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159240" y="118969"/>
            <a:ext cx="2743200" cy="365125"/>
          </a:xfrm>
        </p:spPr>
        <p:txBody>
          <a:bodyPr/>
          <a:lstStyle/>
          <a:p>
            <a:fld id="{A3855CD8-F650-4656-8804-7E552F308368}" type="slidenum">
              <a:rPr lang="en-US" smtClean="0"/>
              <a:t>65</a:t>
            </a:fld>
            <a:endParaRPr lang="en-US" dirty="0"/>
          </a:p>
        </p:txBody>
      </p:sp>
      <p:sp>
        <p:nvSpPr>
          <p:cNvPr id="3" name="ZoneTexte 2"/>
          <p:cNvSpPr txBox="1"/>
          <p:nvPr/>
        </p:nvSpPr>
        <p:spPr>
          <a:xfrm>
            <a:off x="258184" y="118969"/>
            <a:ext cx="3234732" cy="369332"/>
          </a:xfrm>
          <a:prstGeom prst="rect">
            <a:avLst/>
          </a:prstGeom>
          <a:noFill/>
        </p:spPr>
        <p:txBody>
          <a:bodyPr wrap="none" rtlCol="0">
            <a:spAutoFit/>
          </a:bodyPr>
          <a:lstStyle/>
          <a:p>
            <a:r>
              <a:rPr lang="fr-FR" b="1" dirty="0">
                <a:solidFill>
                  <a:srgbClr val="7030A0"/>
                </a:solidFill>
              </a:rPr>
              <a:t>Sur le futur : greffe d’utérus etc.</a:t>
            </a:r>
          </a:p>
        </p:txBody>
      </p:sp>
      <p:sp>
        <p:nvSpPr>
          <p:cNvPr id="4" name="ZoneTexte 3"/>
          <p:cNvSpPr txBox="1"/>
          <p:nvPr/>
        </p:nvSpPr>
        <p:spPr>
          <a:xfrm>
            <a:off x="196774" y="484095"/>
            <a:ext cx="11808759" cy="6186309"/>
          </a:xfrm>
          <a:prstGeom prst="rect">
            <a:avLst/>
          </a:prstGeom>
          <a:noFill/>
        </p:spPr>
        <p:txBody>
          <a:bodyPr wrap="square" rtlCol="0">
            <a:spAutoFit/>
          </a:bodyPr>
          <a:lstStyle/>
          <a:p>
            <a:r>
              <a:rPr lang="fr-FR" sz="1200" dirty="0">
                <a:solidFill>
                  <a:srgbClr val="7030A0"/>
                </a:solidFill>
              </a:rPr>
              <a:t>Salut, ci-dessous un petit texte avec beaucoup de questions, j'aimerais avoir ton avis sur le sujet traité, tu as le droit, le devoir même de compléter répondre ajouter des questions etc... et là je m'adresse à la personne que tu es et au genre que tu revendiques. Ta pensée est importante pour moi et je l'intègrerais dans son essence même à ma connaissance du sujet traité. Je fais partie d'un petit groupe de réflexion éthique ici en Normandie et ce sujet fait partie de notre réflexion sur le </a:t>
            </a:r>
            <a:r>
              <a:rPr lang="fr-FR" sz="1200" dirty="0" err="1">
                <a:solidFill>
                  <a:srgbClr val="7030A0"/>
                </a:solidFill>
              </a:rPr>
              <a:t>transhumanisme</a:t>
            </a:r>
            <a:r>
              <a:rPr lang="fr-FR" sz="1200" dirty="0">
                <a:solidFill>
                  <a:srgbClr val="7030A0"/>
                </a:solidFill>
              </a:rPr>
              <a:t>. ...;</a:t>
            </a:r>
            <a:br>
              <a:rPr lang="fr-FR" sz="1200" dirty="0">
                <a:solidFill>
                  <a:srgbClr val="7030A0"/>
                </a:solidFill>
              </a:rPr>
            </a:br>
            <a:r>
              <a:rPr lang="fr-FR" sz="1200" dirty="0">
                <a:solidFill>
                  <a:srgbClr val="7030A0"/>
                </a:solidFill>
              </a:rPr>
              <a:t>IMPLANTATION D'UN UTERUS ARTIFICIEL AUX HOMMES.</a:t>
            </a:r>
            <a:br>
              <a:rPr lang="fr-FR" sz="1200" dirty="0">
                <a:solidFill>
                  <a:srgbClr val="7030A0"/>
                </a:solidFill>
              </a:rPr>
            </a:br>
            <a:br>
              <a:rPr lang="fr-FR" sz="1200" dirty="0">
                <a:solidFill>
                  <a:srgbClr val="7030A0"/>
                </a:solidFill>
              </a:rPr>
            </a:br>
            <a:r>
              <a:rPr lang="fr-FR" sz="1200" dirty="0">
                <a:solidFill>
                  <a:srgbClr val="7030A0"/>
                </a:solidFill>
              </a:rPr>
              <a:t>Chaque espèce est capable d'assurer sa pérennité par la procréation qui résulte de l'accouplement de la femelle et du mâle. La femelle assurant dans la presque totalité des cas la vie avant la naissance, la naissance, l'alimentation (souvent conjointement avec le mâle) la surveillance et l'apprentissage pendant les premiers mois ou les premières années des jeunes individus jusqu'à leur émancipation.</a:t>
            </a:r>
            <a:br>
              <a:rPr lang="fr-FR" sz="1200" dirty="0">
                <a:solidFill>
                  <a:srgbClr val="7030A0"/>
                </a:solidFill>
              </a:rPr>
            </a:br>
            <a:r>
              <a:rPr lang="fr-FR" sz="1200" dirty="0">
                <a:solidFill>
                  <a:srgbClr val="7030A0"/>
                </a:solidFill>
              </a:rPr>
              <a:t>Or, les technologies scientifiques permettraient maintenant d'implanter un utérus artificiel au mâle de l'espèce humaine, à l'homme donc. Ce même homme dont la physiologie, la biologie et le psychisme ne sont pas adaptés à pareille aventure. Si donc implantation d'un utérus artificiel est réalisée sur un homme, l'élasticité de ses tissus ne sera probablement pas suffisante pour compenser l'arrondissement de son ventre, il ne pourra probablement pas « accoucher » comme une femme, ses cellules et ses organes ne produiront pas les hormones et nutriments nécessaires au bon développement du fœtus il faudra donc lui administrer (ou au fœtus directement) les éléments nécessaires, et enfin son éventuel désir (et projet) d'enfant ne sera pas du même ordre que le désir de maternité d'une femme et ses capacités psychologiques à être « maman » pendant les premières années de vie de l'enfant sont plus que douteuses.</a:t>
            </a:r>
            <a:br>
              <a:rPr lang="fr-FR" sz="1200" dirty="0">
                <a:solidFill>
                  <a:srgbClr val="7030A0"/>
                </a:solidFill>
              </a:rPr>
            </a:br>
            <a:r>
              <a:rPr lang="fr-FR" sz="1200" dirty="0">
                <a:solidFill>
                  <a:srgbClr val="7030A0"/>
                </a:solidFill>
              </a:rPr>
              <a:t>QUESTIONS :</a:t>
            </a:r>
            <a:br>
              <a:rPr lang="fr-FR" sz="1200" dirty="0">
                <a:solidFill>
                  <a:srgbClr val="7030A0"/>
                </a:solidFill>
              </a:rPr>
            </a:b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pourquoi essayer de faire d'un homme une parturiente puis une maman ?</a:t>
            </a:r>
          </a:p>
          <a:p>
            <a:pPr marL="171450" indent="-171450">
              <a:buFont typeface="Arial" panose="020B0604020202020204" pitchFamily="34" charset="0"/>
              <a:buChar char="•"/>
            </a:pPr>
            <a:r>
              <a:rPr lang="fr-FR" sz="1200" dirty="0">
                <a:solidFill>
                  <a:srgbClr val="7030A0"/>
                </a:solidFill>
              </a:rPr>
              <a:t>quelle motivation serait assez puissante et assez légitime pour pousser l'être humain à changer ou dépasser ce que la « nature » à mis en place ? En d'autres termes cela promet il un bénéfice pour l'humanité ? Pour notre communauté nationale ? Pour un groupe représentatif (composé de nombreux individus sains ou atteints d'une certaine pathologie) ? Ou seulement pour quelques individualités ?</a:t>
            </a:r>
          </a:p>
          <a:p>
            <a:pPr marL="171450" indent="-171450">
              <a:buFont typeface="Arial" panose="020B0604020202020204" pitchFamily="34" charset="0"/>
              <a:buChar char="•"/>
            </a:pPr>
            <a:r>
              <a:rPr lang="fr-FR" sz="1200" dirty="0">
                <a:solidFill>
                  <a:srgbClr val="7030A0"/>
                </a:solidFill>
              </a:rPr>
              <a:t>est-ce idéologique (style : égalité homme/femme) ?</a:t>
            </a:r>
          </a:p>
          <a:p>
            <a:pPr marL="171450" indent="-171450">
              <a:buFont typeface="Arial" panose="020B0604020202020204" pitchFamily="34" charset="0"/>
              <a:buChar char="•"/>
            </a:pPr>
            <a:r>
              <a:rPr lang="fr-FR" sz="1200" dirty="0">
                <a:solidFill>
                  <a:srgbClr val="7030A0"/>
                </a:solidFill>
              </a:rPr>
              <a:t>qui revendique cela et est ce revendiqué comme un « droit » ?</a:t>
            </a:r>
          </a:p>
          <a:p>
            <a:pPr marL="171450" indent="-171450">
              <a:buFont typeface="Arial" panose="020B0604020202020204" pitchFamily="34" charset="0"/>
              <a:buChar char="•"/>
            </a:pPr>
            <a:r>
              <a:rPr lang="fr-FR" sz="1200" dirty="0">
                <a:solidFill>
                  <a:srgbClr val="7030A0"/>
                </a:solidFill>
              </a:rPr>
              <a:t>est ce une solution alternative à l'interdiction de la GPA ?</a:t>
            </a:r>
          </a:p>
          <a:p>
            <a:pPr marL="171450" indent="-171450">
              <a:buFont typeface="Arial" panose="020B0604020202020204" pitchFamily="34" charset="0"/>
              <a:buChar char="•"/>
            </a:pPr>
            <a:r>
              <a:rPr lang="fr-FR" sz="1200" dirty="0">
                <a:solidFill>
                  <a:srgbClr val="7030A0"/>
                </a:solidFill>
              </a:rPr>
              <a:t>Combien d'implantations par an prévues ?</a:t>
            </a:r>
          </a:p>
          <a:p>
            <a:pPr marL="171450" indent="-171450">
              <a:buFont typeface="Arial" panose="020B0604020202020204" pitchFamily="34" charset="0"/>
              <a:buChar char="•"/>
            </a:pPr>
            <a:r>
              <a:rPr lang="fr-FR" sz="1200" dirty="0">
                <a:solidFill>
                  <a:srgbClr val="7030A0"/>
                </a:solidFill>
              </a:rPr>
              <a:t>quels sont les budgets et d'où vient l'argent ? Public ou privé ?</a:t>
            </a:r>
          </a:p>
          <a:p>
            <a:pPr marL="171450" indent="-171450">
              <a:buFont typeface="Arial" panose="020B0604020202020204" pitchFamily="34" charset="0"/>
              <a:buChar char="•"/>
            </a:pPr>
            <a:r>
              <a:rPr lang="fr-FR" sz="1200" dirty="0">
                <a:solidFill>
                  <a:srgbClr val="7030A0"/>
                </a:solidFill>
              </a:rPr>
              <a:t>est il espéré un retour sur investissement financier ? Si oui de quel ordre de grandeur ?</a:t>
            </a:r>
          </a:p>
          <a:p>
            <a:pPr marL="171450" indent="-171450">
              <a:buFont typeface="Arial" panose="020B0604020202020204" pitchFamily="34" charset="0"/>
              <a:buChar char="•"/>
            </a:pPr>
            <a:r>
              <a:rPr lang="fr-FR" sz="1200" dirty="0">
                <a:solidFill>
                  <a:srgbClr val="7030A0"/>
                </a:solidFill>
              </a:rPr>
              <a:t>Y a t'il cordon ombilical ? Le cas échéant est il fonctionnel ?</a:t>
            </a:r>
          </a:p>
          <a:p>
            <a:pPr marL="171450" indent="-171450">
              <a:buFont typeface="Arial" panose="020B0604020202020204" pitchFamily="34" charset="0"/>
              <a:buChar char="•"/>
            </a:pPr>
            <a:r>
              <a:rPr lang="fr-FR" sz="1200" dirty="0">
                <a:solidFill>
                  <a:srgbClr val="7030A0"/>
                </a:solidFill>
              </a:rPr>
              <a:t>Quels sont le problèmes technologiques restant à surmonter ? </a:t>
            </a:r>
          </a:p>
          <a:p>
            <a:pPr marL="171450" indent="-171450">
              <a:buFont typeface="Arial" panose="020B0604020202020204" pitchFamily="34" charset="0"/>
              <a:buChar char="•"/>
            </a:pPr>
            <a:r>
              <a:rPr lang="fr-FR" sz="1200" dirty="0">
                <a:solidFill>
                  <a:srgbClr val="7030A0"/>
                </a:solidFill>
              </a:rPr>
              <a:t>Y a t'il des risques pour les futurs enfants : physiques mentaux ou bien psychologiques ?</a:t>
            </a:r>
          </a:p>
          <a:p>
            <a:pPr marL="171450" indent="-171450">
              <a:buFont typeface="Arial" panose="020B0604020202020204" pitchFamily="34" charset="0"/>
              <a:buChar char="•"/>
            </a:pPr>
            <a:r>
              <a:rPr lang="fr-FR" sz="1200" dirty="0">
                <a:solidFill>
                  <a:srgbClr val="7030A0"/>
                </a:solidFill>
              </a:rPr>
              <a:t>Les difficultés médicales, le peu de demandeurs potentiels et le cout financier ne sont ils pas de nature à mettre fin à ce projet (ce ne sera pas le cas bien entendu si ce projet est d'ordre idéologique)</a:t>
            </a:r>
          </a:p>
          <a:p>
            <a:pPr marL="171450" indent="-171450">
              <a:buFont typeface="Arial" panose="020B0604020202020204" pitchFamily="34" charset="0"/>
              <a:buChar char="•"/>
            </a:pPr>
            <a:r>
              <a:rPr lang="fr-FR" sz="1200" dirty="0">
                <a:solidFill>
                  <a:srgbClr val="7030A0"/>
                </a:solidFill>
              </a:rPr>
              <a:t>quel est le coût prévisionnel pour le budget de l'assurance maladie ?</a:t>
            </a:r>
          </a:p>
          <a:p>
            <a:pPr marL="171450" indent="-171450">
              <a:buFont typeface="Arial" panose="020B0604020202020204" pitchFamily="34" charset="0"/>
              <a:buChar char="•"/>
            </a:pPr>
            <a:r>
              <a:rPr lang="fr-FR" sz="1200" dirty="0">
                <a:solidFill>
                  <a:srgbClr val="7030A0"/>
                </a:solidFill>
              </a:rPr>
              <a:t>Qui a décidé d'autoriser ou de laisser faire ces recherches et ces études ? Y a t'il des avis éthiques émis ?</a:t>
            </a:r>
          </a:p>
        </p:txBody>
      </p:sp>
      <p:sp>
        <p:nvSpPr>
          <p:cNvPr id="5" name="ZoneTexte 4"/>
          <p:cNvSpPr txBox="1"/>
          <p:nvPr/>
        </p:nvSpPr>
        <p:spPr>
          <a:xfrm>
            <a:off x="4453666" y="57996"/>
            <a:ext cx="3130475"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6" name="ZoneTexte 5"/>
          <p:cNvSpPr txBox="1"/>
          <p:nvPr/>
        </p:nvSpPr>
        <p:spPr>
          <a:xfrm>
            <a:off x="7584141" y="4399878"/>
            <a:ext cx="4318298" cy="646331"/>
          </a:xfrm>
          <a:prstGeom prst="rect">
            <a:avLst/>
          </a:prstGeom>
          <a:noFill/>
          <a:ln>
            <a:solidFill>
              <a:srgbClr val="7030A0"/>
            </a:solidFill>
          </a:ln>
        </p:spPr>
        <p:txBody>
          <a:bodyPr wrap="square" rtlCol="0">
            <a:spAutoFit/>
          </a:bodyPr>
          <a:lstStyle/>
          <a:p>
            <a:r>
              <a:rPr lang="fr-FR" sz="1200" dirty="0">
                <a:solidFill>
                  <a:srgbClr val="7030A0"/>
                </a:solidFill>
              </a:rPr>
              <a:t>Note pour information : Feu vert pour les greffes d’utérus en France, </a:t>
            </a:r>
            <a:r>
              <a:rPr lang="fr-FR" sz="1200" dirty="0">
                <a:solidFill>
                  <a:srgbClr val="7030A0"/>
                </a:solidFill>
                <a:hlinkClick r:id="rId2"/>
              </a:rPr>
              <a:t>http://mobile.lemonde.fr/sante/article/2015/11/06/feu-vert-pour-les-greffes-d-uterus-en-france_4804854_1651302.html</a:t>
            </a:r>
            <a:r>
              <a:rPr lang="fr-FR" sz="1200" dirty="0">
                <a:solidFill>
                  <a:srgbClr val="7030A0"/>
                </a:solidFill>
              </a:rPr>
              <a:t> </a:t>
            </a:r>
          </a:p>
        </p:txBody>
      </p:sp>
    </p:spTree>
    <p:extLst>
      <p:ext uri="{BB962C8B-B14F-4D97-AF65-F5344CB8AC3E}">
        <p14:creationId xmlns:p14="http://schemas.microsoft.com/office/powerpoint/2010/main" val="3779863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52499" y="242662"/>
            <a:ext cx="671456" cy="413554"/>
          </a:xfrm>
        </p:spPr>
        <p:txBody>
          <a:bodyPr/>
          <a:lstStyle/>
          <a:p>
            <a:fld id="{A3855CD8-F650-4656-8804-7E552F308368}" type="slidenum">
              <a:rPr lang="en-US" smtClean="0"/>
              <a:t>66</a:t>
            </a:fld>
            <a:endParaRPr lang="en-US"/>
          </a:p>
        </p:txBody>
      </p:sp>
      <p:sp>
        <p:nvSpPr>
          <p:cNvPr id="3" name="ZoneTexte 2"/>
          <p:cNvSpPr txBox="1"/>
          <p:nvPr/>
        </p:nvSpPr>
        <p:spPr>
          <a:xfrm>
            <a:off x="301215" y="242662"/>
            <a:ext cx="3234732" cy="369332"/>
          </a:xfrm>
          <a:prstGeom prst="rect">
            <a:avLst/>
          </a:prstGeom>
          <a:noFill/>
        </p:spPr>
        <p:txBody>
          <a:bodyPr wrap="none" rtlCol="0">
            <a:spAutoFit/>
          </a:bodyPr>
          <a:lstStyle/>
          <a:p>
            <a:r>
              <a:rPr lang="fr-FR" b="1" dirty="0">
                <a:solidFill>
                  <a:srgbClr val="7030A0"/>
                </a:solidFill>
              </a:rPr>
              <a:t>Sur le futur : greffe d’utérus etc.</a:t>
            </a:r>
          </a:p>
        </p:txBody>
      </p:sp>
      <p:sp>
        <p:nvSpPr>
          <p:cNvPr id="4" name="ZoneTexte 3"/>
          <p:cNvSpPr txBox="1"/>
          <p:nvPr/>
        </p:nvSpPr>
        <p:spPr>
          <a:xfrm>
            <a:off x="4453666" y="57996"/>
            <a:ext cx="3130475"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9355" y="3229211"/>
            <a:ext cx="2514600" cy="2000250"/>
          </a:xfrm>
          <a:prstGeom prst="rect">
            <a:avLst/>
          </a:prstGeom>
        </p:spPr>
      </p:pic>
      <p:sp>
        <p:nvSpPr>
          <p:cNvPr id="6" name="ZoneTexte 5"/>
          <p:cNvSpPr txBox="1"/>
          <p:nvPr/>
        </p:nvSpPr>
        <p:spPr>
          <a:xfrm>
            <a:off x="301215" y="656216"/>
            <a:ext cx="11622740" cy="2308324"/>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7030A0"/>
                </a:solidFill>
              </a:rPr>
              <a:t>La solution de la greffe d'un vagin d'une donneuse, oblige de prendre un médicament </a:t>
            </a:r>
            <a:r>
              <a:rPr lang="fr-FR" dirty="0" err="1">
                <a:solidFill>
                  <a:srgbClr val="7030A0"/>
                </a:solidFill>
              </a:rPr>
              <a:t>anti-rejet</a:t>
            </a:r>
            <a:r>
              <a:rPr lang="fr-FR" dirty="0">
                <a:solidFill>
                  <a:srgbClr val="7030A0"/>
                </a:solidFill>
              </a:rPr>
              <a:t> à vie, avec des risques pour la vie du receveur. Elle n’est pas à envisager. </a:t>
            </a:r>
          </a:p>
          <a:p>
            <a:pPr marL="285750" indent="-285750">
              <a:buFont typeface="Arial" panose="020B0604020202020204" pitchFamily="34" charset="0"/>
              <a:buChar char="•"/>
            </a:pPr>
            <a:r>
              <a:rPr lang="fr-FR" dirty="0">
                <a:solidFill>
                  <a:srgbClr val="7030A0"/>
                </a:solidFill>
              </a:rPr>
              <a:t>Quand à la culture tissulaire de blocs utérus-vagin, qui a été expérimentée sur des filles de 8 ans, mal formées, il est difficile d’imaginer comment à partir d’un caryotype XY, l’on peut arriver, au niveau de l'embryogénèse, faire s'exprimer la "construction" d'un bloc utérus-vagin. </a:t>
            </a:r>
          </a:p>
          <a:p>
            <a:pPr marL="285750" indent="-285750">
              <a:buFont typeface="Arial" panose="020B0604020202020204" pitchFamily="34" charset="0"/>
              <a:buChar char="•"/>
            </a:pPr>
            <a:r>
              <a:rPr lang="fr-FR" dirty="0">
                <a:solidFill>
                  <a:srgbClr val="7030A0"/>
                </a:solidFill>
              </a:rPr>
              <a:t>Par ailleurs comment obtenir la fabrication d’un bloc utérus-vagin, de caryotype XX, qui ne puisse pas être rejeté par le reste du corps d’un transsexuel M2F, qui lui est de caryotype XY. Et réciproquement pour les F2M.</a:t>
            </a:r>
          </a:p>
          <a:p>
            <a:pPr marL="285750" indent="-285750">
              <a:buFont typeface="Arial" panose="020B0604020202020204" pitchFamily="34" charset="0"/>
              <a:buChar char="•"/>
            </a:pPr>
            <a:r>
              <a:rPr lang="fr-FR" dirty="0">
                <a:solidFill>
                  <a:srgbClr val="7030A0"/>
                </a:solidFill>
              </a:rPr>
              <a:t>A moins de créer un blocs utérus-vagin, qui ne puisse pas être rejeté par le reste du corps _ voir article ci-dessous.</a:t>
            </a:r>
          </a:p>
        </p:txBody>
      </p:sp>
      <p:sp>
        <p:nvSpPr>
          <p:cNvPr id="7" name="ZoneTexte 6"/>
          <p:cNvSpPr txBox="1"/>
          <p:nvPr/>
        </p:nvSpPr>
        <p:spPr>
          <a:xfrm>
            <a:off x="301215" y="3195021"/>
            <a:ext cx="8896573" cy="3754874"/>
          </a:xfrm>
          <a:prstGeom prst="rect">
            <a:avLst/>
          </a:prstGeom>
          <a:noFill/>
        </p:spPr>
        <p:txBody>
          <a:bodyPr wrap="square" rtlCol="0">
            <a:spAutoFit/>
          </a:bodyPr>
          <a:lstStyle/>
          <a:p>
            <a:pPr algn="just" fontAlgn="base"/>
            <a:r>
              <a:rPr lang="fr-FR" sz="1400" b="1" dirty="0">
                <a:solidFill>
                  <a:srgbClr val="7030A0"/>
                </a:solidFill>
              </a:rPr>
              <a:t>« Machine à cœur »</a:t>
            </a:r>
          </a:p>
          <a:p>
            <a:pPr algn="just" fontAlgn="base"/>
            <a:r>
              <a:rPr lang="fr-FR" sz="1400" dirty="0">
                <a:solidFill>
                  <a:srgbClr val="7030A0"/>
                </a:solidFill>
              </a:rPr>
              <a:t>Menée par </a:t>
            </a:r>
            <a:r>
              <a:rPr lang="fr-FR" sz="1400" u="sng" dirty="0">
                <a:solidFill>
                  <a:srgbClr val="7030A0"/>
                </a:solidFill>
                <a:hlinkClick r:id="rId3"/>
              </a:rPr>
              <a:t>Harald </a:t>
            </a:r>
            <a:r>
              <a:rPr lang="fr-FR" sz="1400" u="sng" dirty="0" err="1">
                <a:solidFill>
                  <a:srgbClr val="7030A0"/>
                </a:solidFill>
                <a:hlinkClick r:id="rId3"/>
              </a:rPr>
              <a:t>Ott</a:t>
            </a:r>
            <a:r>
              <a:rPr lang="fr-FR" sz="1400" dirty="0">
                <a:solidFill>
                  <a:srgbClr val="7030A0"/>
                </a:solidFill>
              </a:rPr>
              <a:t>, cette même équipe avait mis au point en 2008 la procédure permettant de </a:t>
            </a:r>
            <a:r>
              <a:rPr lang="fr-FR" sz="1400" i="1" dirty="0">
                <a:solidFill>
                  <a:srgbClr val="7030A0"/>
                </a:solidFill>
              </a:rPr>
              <a:t>« nettoyer »</a:t>
            </a:r>
            <a:r>
              <a:rPr lang="fr-FR" sz="1400" dirty="0">
                <a:solidFill>
                  <a:srgbClr val="7030A0"/>
                </a:solidFill>
              </a:rPr>
              <a:t> les cellules vivantes de l’organe du donneur et de la </a:t>
            </a:r>
            <a:r>
              <a:rPr lang="fr-FR" sz="1400" dirty="0" err="1">
                <a:solidFill>
                  <a:srgbClr val="7030A0"/>
                </a:solidFill>
              </a:rPr>
              <a:t>recellulariser</a:t>
            </a:r>
            <a:r>
              <a:rPr lang="fr-FR" sz="1400" dirty="0">
                <a:solidFill>
                  <a:srgbClr val="7030A0"/>
                </a:solidFill>
              </a:rPr>
              <a:t> avec des cellules parfaitement compatibles avec le receveur. Une technique éprouvée avec succès sur des cœurs, des poumons et des reins de souris mais aussi de plus grands mammifères. L’étude publiée dans </a:t>
            </a:r>
            <a:r>
              <a:rPr lang="fr-FR" sz="1400" i="1" dirty="0">
                <a:solidFill>
                  <a:srgbClr val="7030A0"/>
                </a:solidFill>
              </a:rPr>
              <a:t>Circulation </a:t>
            </a:r>
            <a:r>
              <a:rPr lang="fr-FR" sz="1400" i="1" dirty="0" err="1">
                <a:solidFill>
                  <a:srgbClr val="7030A0"/>
                </a:solidFill>
              </a:rPr>
              <a:t>Research</a:t>
            </a:r>
            <a:r>
              <a:rPr lang="fr-FR" sz="1400" i="1" dirty="0">
                <a:solidFill>
                  <a:srgbClr val="7030A0"/>
                </a:solidFill>
              </a:rPr>
              <a:t> </a:t>
            </a:r>
            <a:r>
              <a:rPr lang="fr-FR" sz="1400" dirty="0">
                <a:solidFill>
                  <a:srgbClr val="7030A0"/>
                </a:solidFill>
              </a:rPr>
              <a:t>est la première à en détailler la réussite sur des cœurs humains.</a:t>
            </a:r>
          </a:p>
          <a:p>
            <a:pPr algn="just" fontAlgn="base"/>
            <a:r>
              <a:rPr lang="fr-FR" sz="1400" dirty="0">
                <a:solidFill>
                  <a:srgbClr val="7030A0"/>
                </a:solidFill>
              </a:rPr>
              <a:t>Pour ce faire, les scientifiques ont dû concevoir un bioréacteur capable de contenir un cœur humain entier pendant tout le processus de </a:t>
            </a:r>
            <a:r>
              <a:rPr lang="fr-FR" sz="1400" dirty="0" err="1">
                <a:solidFill>
                  <a:srgbClr val="7030A0"/>
                </a:solidFill>
              </a:rPr>
              <a:t>recellularisation</a:t>
            </a:r>
            <a:r>
              <a:rPr lang="fr-FR" sz="1400" dirty="0">
                <a:solidFill>
                  <a:srgbClr val="7030A0"/>
                </a:solidFill>
              </a:rPr>
              <a:t>. Cette </a:t>
            </a:r>
            <a:r>
              <a:rPr lang="fr-FR" sz="1400" i="1" dirty="0">
                <a:solidFill>
                  <a:srgbClr val="7030A0"/>
                </a:solidFill>
              </a:rPr>
              <a:t>«machine à cœur»</a:t>
            </a:r>
            <a:r>
              <a:rPr lang="fr-FR" sz="1400" dirty="0">
                <a:solidFill>
                  <a:srgbClr val="7030A0"/>
                </a:solidFill>
              </a:rPr>
              <a:t> aura été testée avec succès sur soixante-treize organes collectés par l’agence de biomédecine de Nouvelle-Angleterre. </a:t>
            </a:r>
            <a:r>
              <a:rPr lang="fr-FR" sz="1400" b="1" i="1" dirty="0">
                <a:solidFill>
                  <a:srgbClr val="7030A0"/>
                </a:solidFill>
              </a:rPr>
              <a:t>Chaque organe est resté en culture pendant 120 jours et les études de compatibilité effectuées à la fin du processus montrent une absence </a:t>
            </a:r>
            <a:r>
              <a:rPr lang="fr-FR" sz="1400" b="1" i="1" u="sng" dirty="0">
                <a:solidFill>
                  <a:srgbClr val="7030A0"/>
                </a:solidFill>
                <a:hlinkClick r:id="rId4"/>
              </a:rPr>
              <a:t>d’antigènes HLA</a:t>
            </a:r>
            <a:r>
              <a:rPr lang="fr-FR" sz="1400" b="1" i="1" dirty="0">
                <a:solidFill>
                  <a:srgbClr val="7030A0"/>
                </a:solidFill>
              </a:rPr>
              <a:t>, molécules responsables des réactions de rejet</a:t>
            </a:r>
            <a:r>
              <a:rPr lang="fr-FR" sz="1400" dirty="0">
                <a:solidFill>
                  <a:srgbClr val="7030A0"/>
                </a:solidFill>
              </a:rPr>
              <a:t>.</a:t>
            </a:r>
          </a:p>
          <a:p>
            <a:pPr algn="just" fontAlgn="base"/>
            <a:r>
              <a:rPr lang="fr-FR" sz="1400" u="sng" dirty="0">
                <a:solidFill>
                  <a:srgbClr val="7030A0"/>
                </a:solidFill>
                <a:hlinkClick r:id="rId5"/>
              </a:rPr>
              <a:t>Pour le magazine </a:t>
            </a:r>
            <a:r>
              <a:rPr lang="fr-FR" sz="1400" u="sng" dirty="0" err="1">
                <a:solidFill>
                  <a:srgbClr val="7030A0"/>
                </a:solidFill>
                <a:hlinkClick r:id="rId5"/>
              </a:rPr>
              <a:t>Popular</a:t>
            </a:r>
            <a:r>
              <a:rPr lang="fr-FR" sz="1400" u="sng" dirty="0">
                <a:solidFill>
                  <a:srgbClr val="7030A0"/>
                </a:solidFill>
                <a:hlinkClick r:id="rId5"/>
              </a:rPr>
              <a:t> Science</a:t>
            </a:r>
            <a:r>
              <a:rPr lang="fr-FR" sz="1400" dirty="0">
                <a:solidFill>
                  <a:srgbClr val="7030A0"/>
                </a:solidFill>
              </a:rPr>
              <a:t>, nous n’avons jamais été aussi loin dans la conception </a:t>
            </a:r>
            <a:r>
              <a:rPr lang="fr-FR" sz="1400" i="1" dirty="0">
                <a:solidFill>
                  <a:srgbClr val="7030A0"/>
                </a:solidFill>
              </a:rPr>
              <a:t>in vitro</a:t>
            </a:r>
            <a:r>
              <a:rPr lang="fr-FR" sz="1400" dirty="0">
                <a:solidFill>
                  <a:srgbClr val="7030A0"/>
                </a:solidFill>
              </a:rPr>
              <a:t> de cœurs humains transplantables et la bio-ingénierie jamais été aussi près d’offrir une nouvelle solution thérapeutique aux malades, capable, cerise sur le gâteau, de contourner bien des obstacles bioéthiques.  </a:t>
            </a:r>
          </a:p>
          <a:p>
            <a:pPr algn="just"/>
            <a:r>
              <a:rPr lang="fr-FR" sz="1400" dirty="0">
                <a:solidFill>
                  <a:srgbClr val="7030A0"/>
                </a:solidFill>
              </a:rPr>
              <a:t> </a:t>
            </a:r>
          </a:p>
          <a:p>
            <a:pPr algn="just"/>
            <a:r>
              <a:rPr lang="fr-FR" sz="1400" dirty="0">
                <a:solidFill>
                  <a:srgbClr val="7030A0"/>
                </a:solidFill>
              </a:rPr>
              <a:t>Source : </a:t>
            </a:r>
            <a:r>
              <a:rPr lang="fr-FR" sz="1400" u="sng" dirty="0">
                <a:solidFill>
                  <a:srgbClr val="7030A0"/>
                </a:solidFill>
                <a:hlinkClick r:id="rId6"/>
              </a:rPr>
              <a:t>http://www.slate.fr/story/115685/coeur-humain-quasi-transplantable-cellules-souches</a:t>
            </a:r>
            <a:r>
              <a:rPr lang="fr-FR" sz="1400" dirty="0">
                <a:solidFill>
                  <a:srgbClr val="7030A0"/>
                </a:solidFill>
              </a:rPr>
              <a:t> </a:t>
            </a:r>
          </a:p>
          <a:p>
            <a:pPr algn="just"/>
            <a:endParaRPr lang="fr-FR" sz="1400" dirty="0">
              <a:solidFill>
                <a:srgbClr val="7030A0"/>
              </a:solidFill>
            </a:endParaRPr>
          </a:p>
        </p:txBody>
      </p:sp>
      <p:sp>
        <p:nvSpPr>
          <p:cNvPr id="8" name="ZoneTexte 7"/>
          <p:cNvSpPr txBox="1"/>
          <p:nvPr/>
        </p:nvSpPr>
        <p:spPr>
          <a:xfrm>
            <a:off x="9252024" y="5237193"/>
            <a:ext cx="2829262" cy="1384995"/>
          </a:xfrm>
          <a:prstGeom prst="rect">
            <a:avLst/>
          </a:prstGeom>
          <a:noFill/>
        </p:spPr>
        <p:txBody>
          <a:bodyPr wrap="square" rtlCol="0">
            <a:spAutoFit/>
          </a:bodyPr>
          <a:lstStyle/>
          <a:p>
            <a:pPr algn="ctr"/>
            <a:r>
              <a:rPr lang="fr-FR" sz="1200" dirty="0">
                <a:solidFill>
                  <a:srgbClr val="7030A0"/>
                </a:solidFill>
              </a:rPr>
              <a:t>Avant d’être réimplanté, l’organe a été repeuplé par les cellules souches du receveur. © B. JANK/MD/OTT LAB/CENTER FOR REGENERATIVE MEDEDCINE/MASSACHUSETTS HOSPITAL</a:t>
            </a:r>
          </a:p>
          <a:p>
            <a:pPr algn="ctr"/>
            <a:r>
              <a:rPr lang="fr-FR" sz="1200" dirty="0">
                <a:solidFill>
                  <a:srgbClr val="7030A0"/>
                </a:solidFill>
              </a:rPr>
              <a:t> Source : Direct Matin, page 6, N° 1854 VENDREDI 25 MARS 2016.</a:t>
            </a:r>
          </a:p>
        </p:txBody>
      </p:sp>
    </p:spTree>
    <p:extLst>
      <p:ext uri="{BB962C8B-B14F-4D97-AF65-F5344CB8AC3E}">
        <p14:creationId xmlns:p14="http://schemas.microsoft.com/office/powerpoint/2010/main" val="5239975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23407" y="88483"/>
            <a:ext cx="925158" cy="384853"/>
          </a:xfrm>
        </p:spPr>
        <p:txBody>
          <a:bodyPr/>
          <a:lstStyle/>
          <a:p>
            <a:fld id="{A3855CD8-F650-4656-8804-7E552F308368}" type="slidenum">
              <a:rPr lang="en-US" smtClean="0"/>
              <a:t>67</a:t>
            </a:fld>
            <a:endParaRPr lang="en-US" dirty="0"/>
          </a:p>
        </p:txBody>
      </p:sp>
      <p:sp>
        <p:nvSpPr>
          <p:cNvPr id="3" name="ZoneTexte 2"/>
          <p:cNvSpPr txBox="1"/>
          <p:nvPr/>
        </p:nvSpPr>
        <p:spPr>
          <a:xfrm>
            <a:off x="3905027" y="119545"/>
            <a:ext cx="5056094"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ZoneTexte 3"/>
          <p:cNvSpPr txBox="1"/>
          <p:nvPr/>
        </p:nvSpPr>
        <p:spPr>
          <a:xfrm>
            <a:off x="236668" y="280910"/>
            <a:ext cx="2312894" cy="369332"/>
          </a:xfrm>
          <a:prstGeom prst="rect">
            <a:avLst/>
          </a:prstGeom>
          <a:noFill/>
        </p:spPr>
        <p:txBody>
          <a:bodyPr wrap="square" rtlCol="0">
            <a:spAutoFit/>
          </a:bodyPr>
          <a:lstStyle/>
          <a:p>
            <a:r>
              <a:rPr lang="fr-FR" b="1" dirty="0">
                <a:solidFill>
                  <a:srgbClr val="7030A0"/>
                </a:solidFill>
              </a:rPr>
              <a:t>Glossaire / Lexique</a:t>
            </a:r>
          </a:p>
        </p:txBody>
      </p:sp>
      <p:sp>
        <p:nvSpPr>
          <p:cNvPr id="5" name="ZoneTexte 4"/>
          <p:cNvSpPr txBox="1"/>
          <p:nvPr/>
        </p:nvSpPr>
        <p:spPr>
          <a:xfrm>
            <a:off x="150607" y="650241"/>
            <a:ext cx="11897958" cy="6186309"/>
          </a:xfrm>
          <a:prstGeom prst="rect">
            <a:avLst/>
          </a:prstGeom>
          <a:noFill/>
        </p:spPr>
        <p:txBody>
          <a:bodyPr wrap="square" rtlCol="0">
            <a:spAutoFit/>
          </a:bodyPr>
          <a:lstStyle/>
          <a:p>
            <a:r>
              <a:rPr lang="fr-FR" b="1" i="1" dirty="0">
                <a:solidFill>
                  <a:srgbClr val="7030A0"/>
                </a:solidFill>
              </a:rPr>
              <a:t>Activation</a:t>
            </a:r>
            <a:r>
              <a:rPr lang="fr-FR" dirty="0">
                <a:solidFill>
                  <a:srgbClr val="7030A0"/>
                </a:solidFill>
              </a:rPr>
              <a:t> : concept selon lequel l'expression du comportement sexuel chez le mâle ou la femelle des Mammifères dépendrait de l'action des hormones sexuelles sur des structures nerveuses centrales.</a:t>
            </a:r>
          </a:p>
          <a:p>
            <a:r>
              <a:rPr lang="fr-FR" b="1" i="1" dirty="0">
                <a:solidFill>
                  <a:srgbClr val="7030A0"/>
                </a:solidFill>
              </a:rPr>
              <a:t>Antigène d'histocompatibilité</a:t>
            </a:r>
            <a:r>
              <a:rPr lang="fr-FR" dirty="0">
                <a:solidFill>
                  <a:srgbClr val="7030A0"/>
                </a:solidFill>
              </a:rPr>
              <a:t> : antigène cellulaire responsable du rejet des greffes, en raison de la production d'anticorps qu'il induit dans l'organisme hôte.</a:t>
            </a:r>
          </a:p>
          <a:p>
            <a:r>
              <a:rPr lang="fr-FR" b="1" i="1" dirty="0">
                <a:solidFill>
                  <a:srgbClr val="7030A0"/>
                </a:solidFill>
              </a:rPr>
              <a:t>Attractivité</a:t>
            </a:r>
            <a:r>
              <a:rPr lang="fr-FR" dirty="0">
                <a:solidFill>
                  <a:srgbClr val="7030A0"/>
                </a:solidFill>
              </a:rPr>
              <a:t> : Est </a:t>
            </a:r>
            <a:r>
              <a:rPr lang="fr-FR" i="1" dirty="0">
                <a:solidFill>
                  <a:srgbClr val="7030A0"/>
                </a:solidFill>
              </a:rPr>
              <a:t>attractive</a:t>
            </a:r>
            <a:r>
              <a:rPr lang="fr-FR" dirty="0">
                <a:solidFill>
                  <a:srgbClr val="7030A0"/>
                </a:solidFill>
              </a:rPr>
              <a:t> une femelle qui attire le mâle (par l’odeur, les phéromones provenant de la femelle œstrale).</a:t>
            </a:r>
          </a:p>
          <a:p>
            <a:r>
              <a:rPr lang="fr-FR" b="1" i="1" dirty="0">
                <a:solidFill>
                  <a:srgbClr val="7030A0"/>
                </a:solidFill>
              </a:rPr>
              <a:t>Caryotype</a:t>
            </a:r>
            <a:r>
              <a:rPr lang="fr-FR" dirty="0">
                <a:solidFill>
                  <a:srgbClr val="7030A0"/>
                </a:solidFill>
              </a:rPr>
              <a:t> : nombre et caractères morphologiques des chromosomes propres à chaque espèce.</a:t>
            </a:r>
          </a:p>
          <a:p>
            <a:pPr algn="just"/>
            <a:r>
              <a:rPr lang="fr-FR" b="1" i="1" dirty="0">
                <a:solidFill>
                  <a:srgbClr val="7030A0"/>
                </a:solidFill>
              </a:rPr>
              <a:t>Comportement de reproduction</a:t>
            </a:r>
            <a:r>
              <a:rPr lang="fr-FR" dirty="0">
                <a:solidFill>
                  <a:srgbClr val="7030A0"/>
                </a:solidFill>
              </a:rPr>
              <a:t> : ensemble des séquences motrices qui sont exécutées pour mettre en contact les </a:t>
            </a:r>
            <a:r>
              <a:rPr lang="fr-FR" dirty="0">
                <a:solidFill>
                  <a:srgbClr val="7030A0"/>
                </a:solidFill>
                <a:hlinkClick r:id="rId2" tooltip="Gamète"/>
              </a:rPr>
              <a:t>gamètes</a:t>
            </a:r>
            <a:r>
              <a:rPr lang="fr-FR" dirty="0">
                <a:solidFill>
                  <a:srgbClr val="7030A0"/>
                </a:solidFill>
              </a:rPr>
              <a:t> du </a:t>
            </a:r>
            <a:r>
              <a:rPr lang="fr-FR" dirty="0">
                <a:solidFill>
                  <a:srgbClr val="7030A0"/>
                </a:solidFill>
                <a:hlinkClick r:id="rId3" tooltip="Mâle (biologie)"/>
              </a:rPr>
              <a:t>mâle</a:t>
            </a:r>
            <a:r>
              <a:rPr lang="fr-FR" dirty="0">
                <a:solidFill>
                  <a:srgbClr val="7030A0"/>
                </a:solidFill>
              </a:rPr>
              <a:t> avec celles de la </a:t>
            </a:r>
            <a:r>
              <a:rPr lang="fr-FR" dirty="0">
                <a:solidFill>
                  <a:srgbClr val="7030A0"/>
                </a:solidFill>
                <a:hlinkClick r:id="rId4" tooltip="Femelle (biologie)"/>
              </a:rPr>
              <a:t>femelle</a:t>
            </a:r>
            <a:r>
              <a:rPr lang="fr-FR" dirty="0">
                <a:solidFill>
                  <a:srgbClr val="7030A0"/>
                </a:solidFill>
              </a:rPr>
              <a:t>, ce qui permet la </a:t>
            </a:r>
            <a:r>
              <a:rPr lang="fr-FR" dirty="0">
                <a:solidFill>
                  <a:srgbClr val="7030A0"/>
                </a:solidFill>
                <a:hlinkClick r:id="rId5" tooltip="Fécondation"/>
              </a:rPr>
              <a:t>fécondation</a:t>
            </a:r>
            <a:r>
              <a:rPr lang="fr-FR" dirty="0">
                <a:solidFill>
                  <a:srgbClr val="7030A0"/>
                </a:solidFill>
              </a:rPr>
              <a:t> et la </a:t>
            </a:r>
            <a:r>
              <a:rPr lang="fr-FR" dirty="0">
                <a:solidFill>
                  <a:srgbClr val="7030A0"/>
                </a:solidFill>
                <a:hlinkClick r:id="rId6" tooltip="Reproduction (biologie)"/>
              </a:rPr>
              <a:t>reproduction</a:t>
            </a:r>
            <a:r>
              <a:rPr lang="fr-FR" dirty="0">
                <a:solidFill>
                  <a:srgbClr val="7030A0"/>
                </a:solidFill>
              </a:rPr>
              <a:t> de l'</a:t>
            </a:r>
            <a:r>
              <a:rPr lang="fr-FR" dirty="0">
                <a:solidFill>
                  <a:srgbClr val="7030A0"/>
                </a:solidFill>
                <a:hlinkClick r:id="rId7" tooltip="Espèce"/>
              </a:rPr>
              <a:t>espèce</a:t>
            </a:r>
            <a:r>
              <a:rPr lang="fr-FR" dirty="0">
                <a:solidFill>
                  <a:srgbClr val="7030A0"/>
                </a:solidFill>
              </a:rPr>
              <a:t>. </a:t>
            </a:r>
          </a:p>
          <a:p>
            <a:pPr algn="just"/>
            <a:r>
              <a:rPr lang="fr-FR" dirty="0">
                <a:solidFill>
                  <a:srgbClr val="7030A0"/>
                </a:solidFill>
              </a:rPr>
              <a:t>Chez la plupart des </a:t>
            </a:r>
            <a:r>
              <a:rPr lang="fr-FR" dirty="0">
                <a:solidFill>
                  <a:srgbClr val="7030A0"/>
                </a:solidFill>
                <a:hlinkClick r:id="rId8" tooltip="Animal"/>
              </a:rPr>
              <a:t>animaux</a:t>
            </a:r>
            <a:r>
              <a:rPr lang="fr-FR" dirty="0">
                <a:solidFill>
                  <a:srgbClr val="7030A0"/>
                </a:solidFill>
              </a:rPr>
              <a:t>, le </a:t>
            </a:r>
            <a:r>
              <a:rPr lang="fr-FR" dirty="0">
                <a:solidFill>
                  <a:srgbClr val="7030A0"/>
                </a:solidFill>
                <a:hlinkClick r:id="rId9" tooltip="Comportement sexuel"/>
              </a:rPr>
              <a:t>comportement sexuel</a:t>
            </a:r>
            <a:r>
              <a:rPr lang="fr-FR" dirty="0">
                <a:solidFill>
                  <a:srgbClr val="7030A0"/>
                </a:solidFill>
              </a:rPr>
              <a:t> correspond à un comportement de reproduction : grâce à la coordination des </a:t>
            </a:r>
            <a:r>
              <a:rPr lang="fr-FR" dirty="0">
                <a:solidFill>
                  <a:srgbClr val="7030A0"/>
                </a:solidFill>
                <a:hlinkClick r:id="rId10" tooltip="Hormone"/>
              </a:rPr>
              <a:t>hormones</a:t>
            </a:r>
            <a:r>
              <a:rPr lang="fr-FR" dirty="0">
                <a:solidFill>
                  <a:srgbClr val="7030A0"/>
                </a:solidFill>
              </a:rPr>
              <a:t>, des </a:t>
            </a:r>
            <a:r>
              <a:rPr lang="fr-FR" dirty="0">
                <a:solidFill>
                  <a:srgbClr val="7030A0"/>
                </a:solidFill>
                <a:hlinkClick r:id="rId11" tooltip="Phéromone"/>
              </a:rPr>
              <a:t>phéromones</a:t>
            </a:r>
            <a:r>
              <a:rPr lang="fr-FR" dirty="0">
                <a:solidFill>
                  <a:srgbClr val="7030A0"/>
                </a:solidFill>
              </a:rPr>
              <a:t> et des réflexes sexuels, la </a:t>
            </a:r>
            <a:r>
              <a:rPr lang="fr-FR" dirty="0">
                <a:solidFill>
                  <a:srgbClr val="7030A0"/>
                </a:solidFill>
                <a:hlinkClick r:id="rId5" tooltip="Fécondation"/>
              </a:rPr>
              <a:t>fécondation</a:t>
            </a:r>
            <a:r>
              <a:rPr lang="fr-FR" dirty="0">
                <a:solidFill>
                  <a:srgbClr val="7030A0"/>
                </a:solidFill>
              </a:rPr>
              <a:t> est le but fonctionnel de ce </a:t>
            </a:r>
            <a:r>
              <a:rPr lang="fr-FR" dirty="0">
                <a:solidFill>
                  <a:srgbClr val="7030A0"/>
                </a:solidFill>
                <a:hlinkClick r:id="rId12" tooltip="Comportement"/>
              </a:rPr>
              <a:t>comportement</a:t>
            </a:r>
            <a:r>
              <a:rPr lang="fr-FR" dirty="0">
                <a:solidFill>
                  <a:srgbClr val="7030A0"/>
                </a:solidFill>
              </a:rPr>
              <a:t>. Chez les mammifères ayant un </a:t>
            </a:r>
            <a:r>
              <a:rPr lang="fr-FR" dirty="0">
                <a:solidFill>
                  <a:srgbClr val="7030A0"/>
                </a:solidFill>
                <a:hlinkClick r:id="rId13" tooltip="Cerveau"/>
              </a:rPr>
              <a:t>cerveau</a:t>
            </a:r>
            <a:r>
              <a:rPr lang="fr-FR" dirty="0">
                <a:solidFill>
                  <a:srgbClr val="7030A0"/>
                </a:solidFill>
              </a:rPr>
              <a:t> très développé (</a:t>
            </a:r>
            <a:r>
              <a:rPr lang="fr-FR" dirty="0">
                <a:solidFill>
                  <a:srgbClr val="7030A0"/>
                </a:solidFill>
                <a:hlinkClick r:id="rId14" tooltip="Homo sapiens"/>
              </a:rPr>
              <a:t>Homo sapiens</a:t>
            </a:r>
            <a:r>
              <a:rPr lang="fr-FR" dirty="0">
                <a:solidFill>
                  <a:srgbClr val="7030A0"/>
                </a:solidFill>
              </a:rPr>
              <a:t>, </a:t>
            </a:r>
            <a:r>
              <a:rPr lang="fr-FR" dirty="0">
                <a:solidFill>
                  <a:srgbClr val="7030A0"/>
                </a:solidFill>
                <a:hlinkClick r:id="rId15" tooltip="Chimpanzé"/>
              </a:rPr>
              <a:t>chimpanzés</a:t>
            </a:r>
            <a:r>
              <a:rPr lang="fr-FR" dirty="0">
                <a:solidFill>
                  <a:srgbClr val="7030A0"/>
                </a:solidFill>
              </a:rPr>
              <a:t>, </a:t>
            </a:r>
            <a:r>
              <a:rPr lang="fr-FR" dirty="0">
                <a:solidFill>
                  <a:srgbClr val="7030A0"/>
                </a:solidFill>
                <a:hlinkClick r:id="rId16" tooltip="Bonobo"/>
              </a:rPr>
              <a:t>bonobos</a:t>
            </a:r>
            <a:r>
              <a:rPr lang="fr-FR" dirty="0">
                <a:solidFill>
                  <a:srgbClr val="7030A0"/>
                </a:solidFill>
              </a:rPr>
              <a:t>, </a:t>
            </a:r>
            <a:r>
              <a:rPr lang="fr-FR" dirty="0" err="1">
                <a:solidFill>
                  <a:srgbClr val="7030A0"/>
                </a:solidFill>
                <a:hlinkClick r:id="rId17" tooltip="Orang-outan"/>
              </a:rPr>
              <a:t>orangs-outans</a:t>
            </a:r>
            <a:r>
              <a:rPr lang="fr-FR" dirty="0">
                <a:solidFill>
                  <a:srgbClr val="7030A0"/>
                </a:solidFill>
              </a:rPr>
              <a:t>, </a:t>
            </a:r>
            <a:r>
              <a:rPr lang="fr-FR" dirty="0">
                <a:solidFill>
                  <a:srgbClr val="7030A0"/>
                </a:solidFill>
                <a:hlinkClick r:id="rId18" tooltip="Dauphin"/>
              </a:rPr>
              <a:t>dauphins</a:t>
            </a:r>
            <a:r>
              <a:rPr lang="fr-FR" dirty="0">
                <a:solidFill>
                  <a:srgbClr val="7030A0"/>
                </a:solidFill>
              </a:rPr>
              <a:t>), la structure cérébrale a évolué et la dynamique fonctionnelle du comportement a été modifiée : le comportement de reproduction devient un </a:t>
            </a:r>
            <a:r>
              <a:rPr lang="fr-FR" dirty="0">
                <a:solidFill>
                  <a:srgbClr val="7030A0"/>
                </a:solidFill>
                <a:hlinkClick r:id="rId19" tooltip="Comportement érotique"/>
              </a:rPr>
              <a:t>comportement érotique</a:t>
            </a:r>
            <a:r>
              <a:rPr lang="fr-FR" dirty="0">
                <a:solidFill>
                  <a:srgbClr val="7030A0"/>
                </a:solidFill>
              </a:rPr>
              <a:t>. </a:t>
            </a:r>
          </a:p>
          <a:p>
            <a:pPr algn="just"/>
            <a:r>
              <a:rPr lang="fr-FR" dirty="0">
                <a:solidFill>
                  <a:srgbClr val="7030A0"/>
                </a:solidFill>
              </a:rPr>
              <a:t>En simplifiant, il existe trois grands circuits neurobiologiques, spécifiquement conçue pour la </a:t>
            </a:r>
            <a:r>
              <a:rPr lang="fr-FR" dirty="0">
                <a:solidFill>
                  <a:srgbClr val="7030A0"/>
                </a:solidFill>
                <a:hlinkClick r:id="rId20" tooltip="Copulation"/>
              </a:rPr>
              <a:t>copulation</a:t>
            </a:r>
            <a:r>
              <a:rPr lang="fr-FR" dirty="0">
                <a:solidFill>
                  <a:srgbClr val="7030A0"/>
                </a:solidFill>
              </a:rPr>
              <a:t> hétérosexuelle : 1) les circuits </a:t>
            </a:r>
            <a:r>
              <a:rPr lang="fr-FR" dirty="0">
                <a:solidFill>
                  <a:srgbClr val="7030A0"/>
                </a:solidFill>
                <a:hlinkClick r:id="rId21" tooltip="Olfaction"/>
              </a:rPr>
              <a:t>olfactifs</a:t>
            </a:r>
            <a:r>
              <a:rPr lang="fr-FR" dirty="0">
                <a:solidFill>
                  <a:srgbClr val="7030A0"/>
                </a:solidFill>
              </a:rPr>
              <a:t>, à l'origine de l'</a:t>
            </a:r>
            <a:r>
              <a:rPr lang="fr-FR" dirty="0">
                <a:solidFill>
                  <a:srgbClr val="7030A0"/>
                </a:solidFill>
                <a:hlinkClick r:id="rId22" tooltip="Excitation sexuelle"/>
              </a:rPr>
              <a:t>excitation sexuelle</a:t>
            </a:r>
            <a:r>
              <a:rPr lang="fr-FR" dirty="0">
                <a:solidFill>
                  <a:srgbClr val="7030A0"/>
                </a:solidFill>
              </a:rPr>
              <a:t> et de l'</a:t>
            </a:r>
            <a:r>
              <a:rPr lang="fr-FR" dirty="0">
                <a:solidFill>
                  <a:srgbClr val="7030A0"/>
                </a:solidFill>
                <a:hlinkClick r:id="rId23" tooltip="Orientation sexuelle"/>
              </a:rPr>
              <a:t>orientation sexuelle</a:t>
            </a:r>
            <a:r>
              <a:rPr lang="fr-FR" dirty="0">
                <a:solidFill>
                  <a:srgbClr val="7030A0"/>
                </a:solidFill>
              </a:rPr>
              <a:t> ; 2) les circuits des réflexes sexuels (</a:t>
            </a:r>
            <a:r>
              <a:rPr lang="fr-FR" dirty="0">
                <a:solidFill>
                  <a:srgbClr val="7030A0"/>
                </a:solidFill>
                <a:hlinkClick r:id="rId24" tooltip="Lordose"/>
              </a:rPr>
              <a:t>lordose</a:t>
            </a:r>
            <a:r>
              <a:rPr lang="fr-FR" dirty="0">
                <a:solidFill>
                  <a:srgbClr val="7030A0"/>
                </a:solidFill>
              </a:rPr>
              <a:t>, </a:t>
            </a:r>
            <a:r>
              <a:rPr lang="fr-FR" dirty="0">
                <a:solidFill>
                  <a:srgbClr val="7030A0"/>
                </a:solidFill>
                <a:hlinkClick r:id="rId25" tooltip="Érection"/>
              </a:rPr>
              <a:t>érection</a:t>
            </a:r>
            <a:r>
              <a:rPr lang="fr-FR" dirty="0">
                <a:solidFill>
                  <a:srgbClr val="7030A0"/>
                </a:solidFill>
              </a:rPr>
              <a:t>, </a:t>
            </a:r>
            <a:r>
              <a:rPr lang="fr-FR" dirty="0">
                <a:solidFill>
                  <a:srgbClr val="7030A0"/>
                </a:solidFill>
                <a:hlinkClick r:id="rId26" tooltip="Éjaculation"/>
              </a:rPr>
              <a:t>éjaculation</a:t>
            </a:r>
            <a:r>
              <a:rPr lang="fr-FR" dirty="0">
                <a:solidFill>
                  <a:srgbClr val="7030A0"/>
                </a:solidFill>
              </a:rPr>
              <a:t>… flèches oranges), qui permettent la copulation ; et 3) les circuits des récompenses sexuelles (</a:t>
            </a:r>
            <a:r>
              <a:rPr lang="fr-FR" dirty="0">
                <a:solidFill>
                  <a:srgbClr val="7030A0"/>
                </a:solidFill>
                <a:hlinkClick r:id="rId27" tooltip="Système de récompense"/>
              </a:rPr>
              <a:t>système de </a:t>
            </a:r>
            <a:r>
              <a:rPr lang="fr-FR" dirty="0" err="1">
                <a:solidFill>
                  <a:srgbClr val="7030A0"/>
                </a:solidFill>
                <a:hlinkClick r:id="rId27" tooltip="Système de récompense"/>
              </a:rPr>
              <a:t>récompense</a:t>
            </a:r>
            <a:r>
              <a:rPr lang="fr-FR" dirty="0" err="1">
                <a:solidFill>
                  <a:srgbClr val="7030A0"/>
                </a:solidFill>
              </a:rPr>
              <a:t>associé</a:t>
            </a:r>
            <a:r>
              <a:rPr lang="fr-FR" dirty="0">
                <a:solidFill>
                  <a:srgbClr val="7030A0"/>
                </a:solidFill>
              </a:rPr>
              <a:t> au </a:t>
            </a:r>
            <a:r>
              <a:rPr lang="fr-FR" dirty="0">
                <a:solidFill>
                  <a:srgbClr val="7030A0"/>
                </a:solidFill>
                <a:hlinkClick r:id="rId28" tooltip="Pénis"/>
              </a:rPr>
              <a:t>pénis</a:t>
            </a:r>
            <a:r>
              <a:rPr lang="fr-FR" dirty="0">
                <a:solidFill>
                  <a:srgbClr val="7030A0"/>
                </a:solidFill>
              </a:rPr>
              <a:t>/</a:t>
            </a:r>
            <a:r>
              <a:rPr lang="fr-FR" dirty="0">
                <a:solidFill>
                  <a:srgbClr val="7030A0"/>
                </a:solidFill>
                <a:hlinkClick r:id="rId29" tooltip="Clitoris"/>
              </a:rPr>
              <a:t>clitoris</a:t>
            </a:r>
            <a:r>
              <a:rPr lang="fr-FR" dirty="0">
                <a:solidFill>
                  <a:srgbClr val="7030A0"/>
                </a:solidFill>
              </a:rPr>
              <a:t> – flèches bleues), qui sont impliqués dans les apprentissages sexuels (en particulier de la </a:t>
            </a:r>
            <a:r>
              <a:rPr lang="fr-FR" dirty="0">
                <a:solidFill>
                  <a:srgbClr val="7030A0"/>
                </a:solidFill>
                <a:hlinkClick r:id="rId30" tooltip="Motivation"/>
              </a:rPr>
              <a:t>motivation</a:t>
            </a:r>
            <a:r>
              <a:rPr lang="fr-FR" dirty="0">
                <a:solidFill>
                  <a:srgbClr val="7030A0"/>
                </a:solidFill>
              </a:rPr>
              <a:t> sexuelle).</a:t>
            </a:r>
            <a:r>
              <a:rPr lang="fr-FR" sz="1200" dirty="0">
                <a:solidFill>
                  <a:srgbClr val="7030A0"/>
                </a:solidFill>
              </a:rPr>
              <a:t> Source : </a:t>
            </a:r>
            <a:r>
              <a:rPr lang="fr-FR" sz="1200" dirty="0">
                <a:solidFill>
                  <a:srgbClr val="7030A0"/>
                </a:solidFill>
                <a:hlinkClick r:id="rId31"/>
              </a:rPr>
              <a:t>https://fr.wikipedia.org/wiki/Comportement_de_reproduction</a:t>
            </a:r>
            <a:r>
              <a:rPr lang="fr-FR" sz="1200" dirty="0">
                <a:solidFill>
                  <a:srgbClr val="7030A0"/>
                </a:solidFill>
              </a:rPr>
              <a:t> </a:t>
            </a:r>
            <a:endParaRPr lang="fr-FR" dirty="0">
              <a:solidFill>
                <a:srgbClr val="7030A0"/>
              </a:solidFill>
            </a:endParaRPr>
          </a:p>
          <a:p>
            <a:r>
              <a:rPr lang="fr-FR" b="1" i="1" dirty="0">
                <a:solidFill>
                  <a:srgbClr val="7030A0"/>
                </a:solidFill>
              </a:rPr>
              <a:t>Comportement sexuel </a:t>
            </a:r>
            <a:r>
              <a:rPr lang="fr-FR" b="1" i="1" dirty="0" err="1">
                <a:solidFill>
                  <a:srgbClr val="7030A0"/>
                </a:solidFill>
              </a:rPr>
              <a:t>hétérotypique</a:t>
            </a:r>
            <a:r>
              <a:rPr lang="fr-FR" b="1" i="1" dirty="0">
                <a:solidFill>
                  <a:srgbClr val="7030A0"/>
                </a:solidFill>
              </a:rPr>
              <a:t> </a:t>
            </a:r>
            <a:r>
              <a:rPr lang="fr-FR" dirty="0">
                <a:solidFill>
                  <a:srgbClr val="7030A0"/>
                </a:solidFill>
              </a:rPr>
              <a:t>: n'est pas conforme au sexe génétique et correspond, chez l'animal, au comportement homosexuel humain.</a:t>
            </a:r>
          </a:p>
          <a:p>
            <a:r>
              <a:rPr lang="fr-FR" b="1" i="1" dirty="0">
                <a:solidFill>
                  <a:srgbClr val="7030A0"/>
                </a:solidFill>
              </a:rPr>
              <a:t>Comportement sexuel homotypique </a:t>
            </a:r>
            <a:r>
              <a:rPr lang="fr-FR" dirty="0">
                <a:solidFill>
                  <a:srgbClr val="7030A0"/>
                </a:solidFill>
              </a:rPr>
              <a:t>: est conforme au sexe génétique et correspond, chez l'animal, au comportement hétérosexuel humain.</a:t>
            </a:r>
          </a:p>
        </p:txBody>
      </p:sp>
    </p:spTree>
    <p:extLst>
      <p:ext uri="{BB962C8B-B14F-4D97-AF65-F5344CB8AC3E}">
        <p14:creationId xmlns:p14="http://schemas.microsoft.com/office/powerpoint/2010/main" val="2699519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23407" y="88483"/>
            <a:ext cx="925158" cy="384853"/>
          </a:xfrm>
        </p:spPr>
        <p:txBody>
          <a:bodyPr/>
          <a:lstStyle/>
          <a:p>
            <a:fld id="{A3855CD8-F650-4656-8804-7E552F308368}" type="slidenum">
              <a:rPr lang="en-US" smtClean="0"/>
              <a:t>68</a:t>
            </a:fld>
            <a:endParaRPr lang="en-US" dirty="0"/>
          </a:p>
        </p:txBody>
      </p:sp>
      <p:sp>
        <p:nvSpPr>
          <p:cNvPr id="3" name="ZoneTexte 2"/>
          <p:cNvSpPr txBox="1"/>
          <p:nvPr/>
        </p:nvSpPr>
        <p:spPr>
          <a:xfrm>
            <a:off x="3840481" y="84276"/>
            <a:ext cx="5056094"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236668" y="638274"/>
            <a:ext cx="11811897" cy="3600986"/>
          </a:xfrm>
          <a:prstGeom prst="rect">
            <a:avLst/>
          </a:prstGeom>
          <a:noFill/>
        </p:spPr>
        <p:txBody>
          <a:bodyPr wrap="square" rtlCol="0">
            <a:spAutoFit/>
          </a:bodyPr>
          <a:lstStyle/>
          <a:p>
            <a:r>
              <a:rPr lang="fr-FR" b="1" i="1" dirty="0">
                <a:solidFill>
                  <a:srgbClr val="7030A0"/>
                </a:solidFill>
              </a:rPr>
              <a:t>Copulation</a:t>
            </a:r>
            <a:r>
              <a:rPr lang="fr-FR" dirty="0">
                <a:solidFill>
                  <a:srgbClr val="7030A0"/>
                </a:solidFill>
              </a:rPr>
              <a:t> : a) </a:t>
            </a:r>
            <a:r>
              <a:rPr lang="fr-FR" u="sng" dirty="0">
                <a:solidFill>
                  <a:srgbClr val="7030A0"/>
                </a:solidFill>
                <a:hlinkClick r:id="rId2" tooltip="accouplement"/>
              </a:rPr>
              <a:t>Accouplement</a:t>
            </a:r>
            <a:r>
              <a:rPr lang="fr-FR" dirty="0">
                <a:solidFill>
                  <a:srgbClr val="7030A0"/>
                </a:solidFill>
              </a:rPr>
              <a:t> du </a:t>
            </a:r>
            <a:r>
              <a:rPr lang="fr-FR" dirty="0">
                <a:solidFill>
                  <a:srgbClr val="7030A0"/>
                </a:solidFill>
                <a:hlinkClick r:id="rId3" tooltip="mâle"/>
              </a:rPr>
              <a:t>mâle</a:t>
            </a:r>
            <a:r>
              <a:rPr lang="fr-FR" dirty="0">
                <a:solidFill>
                  <a:srgbClr val="7030A0"/>
                </a:solidFill>
              </a:rPr>
              <a:t> avec la </a:t>
            </a:r>
            <a:r>
              <a:rPr lang="fr-FR" dirty="0">
                <a:solidFill>
                  <a:srgbClr val="7030A0"/>
                </a:solidFill>
                <a:hlinkClick r:id="rId4" tooltip="femelle"/>
              </a:rPr>
              <a:t>femelle</a:t>
            </a:r>
            <a:r>
              <a:rPr lang="fr-FR" dirty="0">
                <a:solidFill>
                  <a:srgbClr val="7030A0"/>
                </a:solidFill>
              </a:rPr>
              <a:t>. B) activité sexuelle spécifique et </a:t>
            </a:r>
            <a:r>
              <a:rPr lang="fr-FR" dirty="0">
                <a:solidFill>
                  <a:srgbClr val="7030A0"/>
                </a:solidFill>
                <a:hlinkClick r:id="rId5" tooltip="Inné"/>
              </a:rPr>
              <a:t>innée</a:t>
            </a:r>
            <a:r>
              <a:rPr lang="fr-FR" dirty="0">
                <a:solidFill>
                  <a:srgbClr val="7030A0"/>
                </a:solidFill>
              </a:rPr>
              <a:t> des mammifères non-primates.  L'anatomie du corps et du système nerveux est spécifiquement organisée pour la copulation hétérosexuelle. Par contre, le </a:t>
            </a:r>
            <a:r>
              <a:rPr lang="fr-FR" dirty="0">
                <a:solidFill>
                  <a:srgbClr val="7030A0"/>
                </a:solidFill>
                <a:hlinkClick r:id="rId6" tooltip="Rapport sexuel"/>
              </a:rPr>
              <a:t>rapport sexuel</a:t>
            </a:r>
            <a:r>
              <a:rPr lang="fr-FR" dirty="0">
                <a:solidFill>
                  <a:srgbClr val="7030A0"/>
                </a:solidFill>
              </a:rPr>
              <a:t> humain provient d'une évolution des facteurs biologiques qui contrôle la copulation des </a:t>
            </a:r>
            <a:r>
              <a:rPr lang="fr-FR" dirty="0">
                <a:solidFill>
                  <a:srgbClr val="7030A0"/>
                </a:solidFill>
                <a:hlinkClick r:id="rId7" tooltip="Mammifère"/>
              </a:rPr>
              <a:t>mammifères</a:t>
            </a:r>
            <a:r>
              <a:rPr lang="fr-FR" dirty="0">
                <a:solidFill>
                  <a:srgbClr val="7030A0"/>
                </a:solidFill>
              </a:rPr>
              <a:t>. Chez l’être humain, le comportement de reproduction devient un </a:t>
            </a:r>
            <a:r>
              <a:rPr lang="fr-FR" dirty="0">
                <a:solidFill>
                  <a:srgbClr val="7030A0"/>
                </a:solidFill>
                <a:hlinkClick r:id="rId8" tooltip="Comportement érotique"/>
              </a:rPr>
              <a:t>comportement érotique</a:t>
            </a:r>
            <a:r>
              <a:rPr lang="fr-FR" dirty="0">
                <a:solidFill>
                  <a:srgbClr val="7030A0"/>
                </a:solidFill>
              </a:rPr>
              <a:t>. Le coït vaginal est plutôt une activité érotique, parmi d'autres, réalisée volontairement pour obtenir des </a:t>
            </a:r>
            <a:r>
              <a:rPr lang="fr-FR" dirty="0">
                <a:solidFill>
                  <a:srgbClr val="7030A0"/>
                </a:solidFill>
                <a:hlinkClick r:id="rId9" tooltip="Système de récompense"/>
              </a:rPr>
              <a:t>récompenses cérébrales</a:t>
            </a:r>
            <a:r>
              <a:rPr lang="fr-FR" dirty="0">
                <a:solidFill>
                  <a:srgbClr val="7030A0"/>
                </a:solidFill>
              </a:rPr>
              <a:t> (plaisir).</a:t>
            </a:r>
            <a:endParaRPr lang="fr-FR" sz="1200" dirty="0">
              <a:solidFill>
                <a:srgbClr val="7030A0"/>
              </a:solidFill>
            </a:endParaRPr>
          </a:p>
          <a:p>
            <a:r>
              <a:rPr lang="fr-FR" sz="1200" dirty="0">
                <a:solidFill>
                  <a:srgbClr val="7030A0"/>
                </a:solidFill>
              </a:rPr>
              <a:t>Source : </a:t>
            </a:r>
            <a:r>
              <a:rPr lang="fr-FR" sz="1200" dirty="0">
                <a:solidFill>
                  <a:srgbClr val="7030A0"/>
                </a:solidFill>
                <a:hlinkClick r:id="rId10"/>
              </a:rPr>
              <a:t>https://fr.wikipedia.org/wiki/Copulation</a:t>
            </a:r>
            <a:r>
              <a:rPr lang="fr-FR" sz="1200" dirty="0">
                <a:solidFill>
                  <a:srgbClr val="7030A0"/>
                </a:solidFill>
              </a:rPr>
              <a:t> </a:t>
            </a:r>
          </a:p>
          <a:p>
            <a:r>
              <a:rPr lang="fr-FR" b="1" i="1" dirty="0">
                <a:solidFill>
                  <a:srgbClr val="7030A0"/>
                </a:solidFill>
              </a:rPr>
              <a:t>Dimorphisme sexuel </a:t>
            </a:r>
            <a:r>
              <a:rPr lang="fr-FR" dirty="0">
                <a:solidFill>
                  <a:srgbClr val="7030A0"/>
                </a:solidFill>
              </a:rPr>
              <a:t>: correspond à l'ensemble des caractères anatomiques, physiologiques et affectifs qui diffèrent chez le mâle et chez la femelle.</a:t>
            </a:r>
          </a:p>
          <a:p>
            <a:r>
              <a:rPr lang="fr-FR" b="1" i="1" dirty="0">
                <a:solidFill>
                  <a:srgbClr val="7030A0"/>
                </a:solidFill>
              </a:rPr>
              <a:t>Épigenèse</a:t>
            </a:r>
            <a:r>
              <a:rPr lang="fr-FR" dirty="0">
                <a:solidFill>
                  <a:srgbClr val="7030A0"/>
                </a:solidFill>
              </a:rPr>
              <a:t> : édification de l'embryon par formation successive de parties nouvelles.</a:t>
            </a:r>
          </a:p>
          <a:p>
            <a:r>
              <a:rPr lang="fr-FR" b="1" i="1" dirty="0">
                <a:solidFill>
                  <a:srgbClr val="7030A0"/>
                </a:solidFill>
              </a:rPr>
              <a:t>Éthologie</a:t>
            </a:r>
            <a:r>
              <a:rPr lang="fr-FR" dirty="0">
                <a:solidFill>
                  <a:srgbClr val="7030A0"/>
                </a:solidFill>
              </a:rPr>
              <a:t> : a) science des mœurs. b) étude du comportement des diverses espèces animales, dans leur milieu naturel ou non.</a:t>
            </a:r>
          </a:p>
          <a:p>
            <a:r>
              <a:rPr lang="fr-FR" b="1" i="1" dirty="0">
                <a:solidFill>
                  <a:srgbClr val="7030A0"/>
                </a:solidFill>
              </a:rPr>
              <a:t>Intromission</a:t>
            </a:r>
            <a:r>
              <a:rPr lang="fr-FR" dirty="0">
                <a:solidFill>
                  <a:srgbClr val="7030A0"/>
                </a:solidFill>
              </a:rPr>
              <a:t> : insertion du pénis du mâle dans le vagin de la femelle.</a:t>
            </a:r>
          </a:p>
          <a:p>
            <a:r>
              <a:rPr lang="fr-FR" b="1" i="1" dirty="0">
                <a:solidFill>
                  <a:srgbClr val="7030A0"/>
                </a:solidFill>
              </a:rPr>
              <a:t>Génotype</a:t>
            </a:r>
            <a:r>
              <a:rPr lang="fr-FR" dirty="0">
                <a:solidFill>
                  <a:srgbClr val="7030A0"/>
                </a:solidFill>
              </a:rPr>
              <a:t> : constitution génétique d'un individu.</a:t>
            </a:r>
          </a:p>
        </p:txBody>
      </p:sp>
      <p:sp>
        <p:nvSpPr>
          <p:cNvPr id="6" name="ZoneTexte 5"/>
          <p:cNvSpPr txBox="1"/>
          <p:nvPr/>
        </p:nvSpPr>
        <p:spPr>
          <a:xfrm>
            <a:off x="236667" y="280910"/>
            <a:ext cx="2710927" cy="369332"/>
          </a:xfrm>
          <a:prstGeom prst="rect">
            <a:avLst/>
          </a:prstGeom>
          <a:noFill/>
        </p:spPr>
        <p:txBody>
          <a:bodyPr wrap="square" rtlCol="0">
            <a:spAutoFit/>
          </a:bodyPr>
          <a:lstStyle/>
          <a:p>
            <a:r>
              <a:rPr lang="fr-FR" b="1" dirty="0">
                <a:solidFill>
                  <a:srgbClr val="7030A0"/>
                </a:solidFill>
              </a:rPr>
              <a:t>Glossaire / Lexique (suite)</a:t>
            </a:r>
          </a:p>
        </p:txBody>
      </p:sp>
    </p:spTree>
    <p:extLst>
      <p:ext uri="{BB962C8B-B14F-4D97-AF65-F5344CB8AC3E}">
        <p14:creationId xmlns:p14="http://schemas.microsoft.com/office/powerpoint/2010/main" val="15718114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23407" y="88483"/>
            <a:ext cx="925158" cy="384853"/>
          </a:xfrm>
        </p:spPr>
        <p:txBody>
          <a:bodyPr/>
          <a:lstStyle/>
          <a:p>
            <a:fld id="{A3855CD8-F650-4656-8804-7E552F308368}" type="slidenum">
              <a:rPr lang="en-US" smtClean="0"/>
              <a:t>69</a:t>
            </a:fld>
            <a:endParaRPr lang="en-US" dirty="0"/>
          </a:p>
        </p:txBody>
      </p:sp>
      <p:sp>
        <p:nvSpPr>
          <p:cNvPr id="3" name="ZoneTexte 2"/>
          <p:cNvSpPr txBox="1"/>
          <p:nvPr/>
        </p:nvSpPr>
        <p:spPr>
          <a:xfrm>
            <a:off x="3840481" y="84276"/>
            <a:ext cx="5056094"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236668" y="638274"/>
            <a:ext cx="11811897" cy="6186309"/>
          </a:xfrm>
          <a:prstGeom prst="rect">
            <a:avLst/>
          </a:prstGeom>
          <a:noFill/>
        </p:spPr>
        <p:txBody>
          <a:bodyPr wrap="square" rtlCol="0">
            <a:spAutoFit/>
          </a:bodyPr>
          <a:lstStyle/>
          <a:p>
            <a:r>
              <a:rPr lang="fr-FR" b="1" i="1" dirty="0">
                <a:solidFill>
                  <a:srgbClr val="7030A0"/>
                </a:solidFill>
              </a:rPr>
              <a:t>Genre</a:t>
            </a:r>
            <a:r>
              <a:rPr lang="fr-FR" dirty="0">
                <a:solidFill>
                  <a:srgbClr val="7030A0"/>
                </a:solidFill>
              </a:rPr>
              <a:t> (social) : rôles, comportements, expressions et identités des filles, des femmes, des garçons, des hommes et des personnes de divers genres établis par la société. Il influence la perception qu'ont les gens d'eux-mêmes et d'autrui, leur façon d'agir et d'interagir ainsi que la répartition du pouvoir et des ressources dans la société. On décrit souvent le </a:t>
            </a:r>
            <a:r>
              <a:rPr lang="fr-FR" dirty="0">
                <a:solidFill>
                  <a:srgbClr val="FF0000"/>
                </a:solidFill>
              </a:rPr>
              <a:t>genre en termes binaires</a:t>
            </a:r>
            <a:r>
              <a:rPr lang="fr-FR" dirty="0">
                <a:solidFill>
                  <a:srgbClr val="7030A0"/>
                </a:solidFill>
              </a:rPr>
              <a:t> (fille/femme ou garçon/homme); pourtant, on note une grande diversité dans la compréhension, l'expérience et l'expression du genre par les personnes et les groupes.</a:t>
            </a:r>
            <a:r>
              <a:rPr lang="fr-FR" sz="1200" dirty="0">
                <a:solidFill>
                  <a:srgbClr val="7030A0"/>
                </a:solidFill>
              </a:rPr>
              <a:t> Source : </a:t>
            </a:r>
            <a:r>
              <a:rPr lang="fr-FR" sz="1200" dirty="0">
                <a:solidFill>
                  <a:srgbClr val="7030A0"/>
                </a:solidFill>
                <a:hlinkClick r:id="rId2"/>
              </a:rPr>
              <a:t>http://www.cihr-irsc.gc.ca/f/47830.html</a:t>
            </a:r>
            <a:r>
              <a:rPr lang="fr-FR" sz="1200" dirty="0">
                <a:solidFill>
                  <a:srgbClr val="7030A0"/>
                </a:solidFill>
              </a:rPr>
              <a:t> </a:t>
            </a:r>
            <a:r>
              <a:rPr lang="fr-FR" dirty="0">
                <a:solidFill>
                  <a:srgbClr val="7030A0"/>
                </a:solidFill>
              </a:rPr>
              <a:t>b) Différences </a:t>
            </a:r>
            <a:r>
              <a:rPr lang="fr-FR" dirty="0">
                <a:solidFill>
                  <a:srgbClr val="7030A0"/>
                </a:solidFill>
                <a:hlinkClick r:id="rId3" tooltip="Sociologie"/>
              </a:rPr>
              <a:t>sociales</a:t>
            </a:r>
            <a:r>
              <a:rPr lang="fr-FR" dirty="0">
                <a:solidFill>
                  <a:srgbClr val="7030A0"/>
                </a:solidFill>
              </a:rPr>
              <a:t>, </a:t>
            </a:r>
            <a:r>
              <a:rPr lang="fr-FR" dirty="0">
                <a:solidFill>
                  <a:srgbClr val="7030A0"/>
                </a:solidFill>
                <a:hlinkClick r:id="rId4" tooltip="Psychologie"/>
              </a:rPr>
              <a:t>psychologiques</a:t>
            </a:r>
            <a:r>
              <a:rPr lang="fr-FR" dirty="0">
                <a:solidFill>
                  <a:srgbClr val="7030A0"/>
                </a:solidFill>
              </a:rPr>
              <a:t>, </a:t>
            </a:r>
            <a:r>
              <a:rPr lang="fr-FR" dirty="0">
                <a:solidFill>
                  <a:srgbClr val="7030A0"/>
                </a:solidFill>
                <a:hlinkClick r:id="rId5" tooltip="Mentalité"/>
              </a:rPr>
              <a:t>mentales</a:t>
            </a:r>
            <a:r>
              <a:rPr lang="fr-FR" dirty="0">
                <a:solidFill>
                  <a:srgbClr val="7030A0"/>
                </a:solidFill>
              </a:rPr>
              <a:t>, </a:t>
            </a:r>
            <a:r>
              <a:rPr lang="fr-FR" dirty="0">
                <a:solidFill>
                  <a:srgbClr val="7030A0"/>
                </a:solidFill>
                <a:hlinkClick r:id="rId6" tooltip="Sciences économiques"/>
              </a:rPr>
              <a:t>économiques</a:t>
            </a:r>
            <a:r>
              <a:rPr lang="fr-FR" dirty="0">
                <a:solidFill>
                  <a:srgbClr val="7030A0"/>
                </a:solidFill>
              </a:rPr>
              <a:t>, </a:t>
            </a:r>
            <a:r>
              <a:rPr lang="fr-FR" dirty="0">
                <a:solidFill>
                  <a:srgbClr val="7030A0"/>
                </a:solidFill>
                <a:hlinkClick r:id="rId7" tooltip="Démographie"/>
              </a:rPr>
              <a:t>démographiques</a:t>
            </a:r>
            <a:r>
              <a:rPr lang="fr-FR" dirty="0">
                <a:solidFill>
                  <a:srgbClr val="7030A0"/>
                </a:solidFill>
              </a:rPr>
              <a:t>, </a:t>
            </a:r>
            <a:r>
              <a:rPr lang="fr-FR" dirty="0">
                <a:solidFill>
                  <a:srgbClr val="7030A0"/>
                </a:solidFill>
                <a:hlinkClick r:id="rId8" tooltip="Politique"/>
              </a:rPr>
              <a:t>politiques</a:t>
            </a:r>
            <a:r>
              <a:rPr lang="fr-FR" dirty="0">
                <a:solidFill>
                  <a:srgbClr val="7030A0"/>
                </a:solidFill>
              </a:rPr>
              <a:t>, etc. entre hommes et femmes.</a:t>
            </a:r>
          </a:p>
          <a:p>
            <a:r>
              <a:rPr lang="fr-FR" dirty="0">
                <a:solidFill>
                  <a:srgbClr val="7030A0"/>
                </a:solidFill>
              </a:rPr>
              <a:t>1) Le genre </a:t>
            </a:r>
            <a:r>
              <a:rPr lang="fr-FR" i="1" dirty="0">
                <a:solidFill>
                  <a:srgbClr val="7030A0"/>
                </a:solidFill>
              </a:rPr>
              <a:t>serait une construction sociale. </a:t>
            </a:r>
            <a:r>
              <a:rPr lang="fr-FR" dirty="0">
                <a:solidFill>
                  <a:srgbClr val="7030A0"/>
                </a:solidFill>
              </a:rPr>
              <a:t>Les études de genre affirment qu’ils n’existe pas d’essence de la « féminité » ni de la « masculinité », « </a:t>
            </a:r>
            <a:r>
              <a:rPr lang="fr-FR" i="1" dirty="0">
                <a:solidFill>
                  <a:srgbClr val="7030A0"/>
                </a:solidFill>
              </a:rPr>
              <a:t>mais un </a:t>
            </a:r>
            <a:r>
              <a:rPr lang="fr-FR" i="1" dirty="0">
                <a:solidFill>
                  <a:srgbClr val="FF0000"/>
                </a:solidFill>
              </a:rPr>
              <a:t>apprentissage tout au long de la vie des comportements socialement attendus d’une femme ou d’un homme</a:t>
            </a:r>
            <a:r>
              <a:rPr lang="fr-FR" dirty="0">
                <a:solidFill>
                  <a:srgbClr val="7030A0"/>
                </a:solidFill>
              </a:rPr>
              <a:t> ». 2) </a:t>
            </a:r>
            <a:r>
              <a:rPr lang="fr-FR" i="1" dirty="0">
                <a:solidFill>
                  <a:srgbClr val="7030A0"/>
                </a:solidFill>
              </a:rPr>
              <a:t>Le genre serait un processus relationnel. </a:t>
            </a:r>
            <a:r>
              <a:rPr lang="fr-FR" dirty="0">
                <a:solidFill>
                  <a:srgbClr val="7030A0"/>
                </a:solidFill>
              </a:rPr>
              <a:t>Les caractéristiques évoquées ci-dessus ne seraient pas construites ni apprises de manière indépendante mais dans </a:t>
            </a:r>
            <a:r>
              <a:rPr lang="fr-FR" dirty="0">
                <a:solidFill>
                  <a:srgbClr val="FF0000"/>
                </a:solidFill>
              </a:rPr>
              <a:t>une relation d’opposition entre masculin et féminin</a:t>
            </a:r>
            <a:r>
              <a:rPr lang="fr-FR" dirty="0">
                <a:solidFill>
                  <a:srgbClr val="7030A0"/>
                </a:solidFill>
              </a:rPr>
              <a:t>. 3) </a:t>
            </a:r>
            <a:r>
              <a:rPr lang="fr-FR" i="1" dirty="0">
                <a:solidFill>
                  <a:srgbClr val="7030A0"/>
                </a:solidFill>
              </a:rPr>
              <a:t>Le genre serait un rapport de pouvoir. </a:t>
            </a:r>
            <a:r>
              <a:rPr lang="fr-FR" dirty="0">
                <a:solidFill>
                  <a:srgbClr val="7030A0"/>
                </a:solidFill>
              </a:rPr>
              <a:t>Le genre distingue le masculin et le féminin, et, dans le même mouvement</a:t>
            </a:r>
            <a:r>
              <a:rPr lang="fr-FR" dirty="0">
                <a:solidFill>
                  <a:srgbClr val="FF0000"/>
                </a:solidFill>
              </a:rPr>
              <a:t>, les hiérarchise à l’avantage du masculin.</a:t>
            </a:r>
            <a:r>
              <a:rPr lang="fr-FR" dirty="0">
                <a:solidFill>
                  <a:srgbClr val="7030A0"/>
                </a:solidFill>
              </a:rPr>
              <a:t> Le masculin et le féminin sont en relation, mais </a:t>
            </a:r>
            <a:r>
              <a:rPr lang="fr-FR" dirty="0">
                <a:solidFill>
                  <a:srgbClr val="FF0000"/>
                </a:solidFill>
              </a:rPr>
              <a:t>il ne s’agit pas d’une relation symétrique, équilibrée. </a:t>
            </a:r>
            <a:r>
              <a:rPr lang="fr-FR" dirty="0">
                <a:solidFill>
                  <a:srgbClr val="7030A0"/>
                </a:solidFill>
              </a:rPr>
              <a:t>De plus, </a:t>
            </a:r>
            <a:r>
              <a:rPr lang="fr-FR" dirty="0">
                <a:solidFill>
                  <a:srgbClr val="FF0000"/>
                </a:solidFill>
              </a:rPr>
              <a:t>en posant une frontière entre les deux catégories de sexe, le genre est en soi oppressif, puisqu’il n’admet pas de déviation par rapport aux normes qu’il établit.</a:t>
            </a:r>
          </a:p>
          <a:p>
            <a:r>
              <a:rPr lang="fr-FR" dirty="0">
                <a:solidFill>
                  <a:srgbClr val="7030A0"/>
                </a:solidFill>
              </a:rPr>
              <a:t>Le genre serait </a:t>
            </a:r>
            <a:r>
              <a:rPr lang="fr-FR" i="1" dirty="0">
                <a:solidFill>
                  <a:srgbClr val="7030A0"/>
                </a:solidFill>
              </a:rPr>
              <a:t>un système de </a:t>
            </a:r>
            <a:r>
              <a:rPr lang="fr-FR" i="1" dirty="0" err="1">
                <a:solidFill>
                  <a:srgbClr val="FF0000"/>
                </a:solidFill>
              </a:rPr>
              <a:t>bicatégorisation</a:t>
            </a:r>
            <a:r>
              <a:rPr lang="fr-FR" i="1" dirty="0">
                <a:solidFill>
                  <a:srgbClr val="7030A0"/>
                </a:solidFill>
              </a:rPr>
              <a:t> hiérarchisée entre les sexes (hommes/femmes) et entre les valeurs et représentations qui leur sont associées (masculin/féminin).</a:t>
            </a:r>
            <a:r>
              <a:rPr lang="fr-FR" sz="1200" dirty="0">
                <a:solidFill>
                  <a:srgbClr val="7030A0"/>
                </a:solidFill>
              </a:rPr>
              <a:t>Source : </a:t>
            </a:r>
            <a:r>
              <a:rPr lang="fr-FR" sz="1200" dirty="0">
                <a:solidFill>
                  <a:srgbClr val="7030A0"/>
                </a:solidFill>
                <a:hlinkClick r:id="rId9"/>
              </a:rPr>
              <a:t>http://labogenere.fr/quest-ce-que-le-genre/</a:t>
            </a:r>
            <a:r>
              <a:rPr lang="fr-FR" sz="1200" dirty="0">
                <a:solidFill>
                  <a:srgbClr val="7030A0"/>
                </a:solidFill>
              </a:rPr>
              <a:t> </a:t>
            </a:r>
            <a:endParaRPr lang="fr-FR" dirty="0">
              <a:solidFill>
                <a:srgbClr val="7030A0"/>
              </a:solidFill>
            </a:endParaRPr>
          </a:p>
          <a:p>
            <a:pPr algn="just"/>
            <a:r>
              <a:rPr lang="fr-FR" dirty="0">
                <a:solidFill>
                  <a:srgbClr val="7030A0"/>
                </a:solidFill>
              </a:rPr>
              <a:t>« </a:t>
            </a:r>
            <a:r>
              <a:rPr lang="fr-FR" i="1" dirty="0">
                <a:solidFill>
                  <a:srgbClr val="7030A0"/>
                </a:solidFill>
              </a:rPr>
              <a:t>Le genre dit social, celui que l’on apprend, pratique et développe. Une façon de s’habiller, se comporter voir même de pleurer. Ne dit-on pas que les hommes ne pleurent pas ? On pourrait aller très loin pour définir le genre social qui est, soit dit en passant, n’est pas du tout le même en fonction d’où vous pouvez provenir sur cette terre. Le genre social est tout ce qui en dehors des caractères primaire nous indique que nous sommes en présence d’un homme où d’une femme, où plutôt devrais-je dire ce qui nous: LAISSENT CROIRE QUE. Les transsexuelles d’homme à femme […] poussent la société dans son dernier retranchement, celui du </a:t>
            </a:r>
            <a:r>
              <a:rPr lang="fr-FR" i="1" dirty="0">
                <a:solidFill>
                  <a:srgbClr val="FF0000"/>
                </a:solidFill>
              </a:rPr>
              <a:t>binarisme sexuelle</a:t>
            </a:r>
            <a:r>
              <a:rPr lang="fr-FR" i="1" dirty="0">
                <a:solidFill>
                  <a:srgbClr val="7030A0"/>
                </a:solidFill>
              </a:rPr>
              <a:t> </a:t>
            </a:r>
            <a:r>
              <a:rPr lang="fr-FR" dirty="0">
                <a:solidFill>
                  <a:srgbClr val="7030A0"/>
                </a:solidFill>
              </a:rPr>
              <a:t>».</a:t>
            </a:r>
            <a:r>
              <a:rPr lang="fr-FR" sz="1200" dirty="0">
                <a:solidFill>
                  <a:srgbClr val="7030A0"/>
                </a:solidFill>
              </a:rPr>
              <a:t> Source : </a:t>
            </a:r>
            <a:r>
              <a:rPr lang="fr-FR" sz="1200" dirty="0">
                <a:solidFill>
                  <a:srgbClr val="7030A0"/>
                </a:solidFill>
                <a:hlinkClick r:id="rId10"/>
              </a:rPr>
              <a:t>http://patriciapaquette.ca/la-transsexualite-demontre-la-vigueur-du-feminisme-le-feminisme-nest-pas-mort/</a:t>
            </a:r>
            <a:r>
              <a:rPr lang="fr-FR" sz="1200" dirty="0">
                <a:solidFill>
                  <a:srgbClr val="7030A0"/>
                </a:solidFill>
              </a:rPr>
              <a:t> </a:t>
            </a:r>
            <a:endParaRPr lang="fr-FR" dirty="0">
              <a:solidFill>
                <a:srgbClr val="7030A0"/>
              </a:solidFill>
            </a:endParaRPr>
          </a:p>
        </p:txBody>
      </p:sp>
      <p:sp>
        <p:nvSpPr>
          <p:cNvPr id="7" name="ZoneTexte 6"/>
          <p:cNvSpPr txBox="1"/>
          <p:nvPr/>
        </p:nvSpPr>
        <p:spPr>
          <a:xfrm>
            <a:off x="236667" y="280910"/>
            <a:ext cx="2710927" cy="369332"/>
          </a:xfrm>
          <a:prstGeom prst="rect">
            <a:avLst/>
          </a:prstGeom>
          <a:noFill/>
        </p:spPr>
        <p:txBody>
          <a:bodyPr wrap="square" rtlCol="0">
            <a:spAutoFit/>
          </a:bodyPr>
          <a:lstStyle/>
          <a:p>
            <a:r>
              <a:rPr lang="fr-FR" b="1" dirty="0">
                <a:solidFill>
                  <a:srgbClr val="7030A0"/>
                </a:solidFill>
              </a:rPr>
              <a:t>Glossaire / Lexique (suite)</a:t>
            </a:r>
          </a:p>
        </p:txBody>
      </p:sp>
    </p:spTree>
    <p:extLst>
      <p:ext uri="{BB962C8B-B14F-4D97-AF65-F5344CB8AC3E}">
        <p14:creationId xmlns:p14="http://schemas.microsoft.com/office/powerpoint/2010/main" val="376075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7</a:t>
            </a:fld>
            <a:endParaRPr lang="en-US"/>
          </a:p>
        </p:txBody>
      </p:sp>
      <p:sp>
        <p:nvSpPr>
          <p:cNvPr id="3" name="ZoneTexte 2"/>
          <p:cNvSpPr txBox="1"/>
          <p:nvPr/>
        </p:nvSpPr>
        <p:spPr>
          <a:xfrm>
            <a:off x="4533452" y="101287"/>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Rectangle 3"/>
          <p:cNvSpPr/>
          <p:nvPr/>
        </p:nvSpPr>
        <p:spPr>
          <a:xfrm>
            <a:off x="172123" y="285954"/>
            <a:ext cx="3822585" cy="369332"/>
          </a:xfrm>
          <a:prstGeom prst="rect">
            <a:avLst/>
          </a:prstGeom>
        </p:spPr>
        <p:txBody>
          <a:bodyPr wrap="none">
            <a:spAutoFit/>
          </a:bodyPr>
          <a:lstStyle/>
          <a:p>
            <a:pPr>
              <a:spcBef>
                <a:spcPct val="0"/>
              </a:spcBef>
            </a:pPr>
            <a:r>
              <a:rPr lang="fr-FR" altLang="fr-FR" dirty="0">
                <a:solidFill>
                  <a:srgbClr val="7030A0"/>
                </a:solidFill>
              </a:rPr>
              <a:t>3. </a:t>
            </a:r>
            <a:r>
              <a:rPr lang="fr-FR" altLang="fr-FR" b="1" dirty="0">
                <a:solidFill>
                  <a:srgbClr val="7030A0"/>
                </a:solidFill>
              </a:rPr>
              <a:t>Opinions sur les transsexuels (suite)</a:t>
            </a:r>
          </a:p>
        </p:txBody>
      </p:sp>
      <p:sp>
        <p:nvSpPr>
          <p:cNvPr id="5" name="ZoneTexte 4"/>
          <p:cNvSpPr txBox="1"/>
          <p:nvPr/>
        </p:nvSpPr>
        <p:spPr>
          <a:xfrm>
            <a:off x="172123" y="693848"/>
            <a:ext cx="11693562" cy="6278642"/>
          </a:xfrm>
          <a:prstGeom prst="rect">
            <a:avLst/>
          </a:prstGeom>
          <a:noFill/>
        </p:spPr>
        <p:txBody>
          <a:bodyPr wrap="square" rtlCol="0">
            <a:spAutoFit/>
          </a:bodyPr>
          <a:lstStyle/>
          <a:p>
            <a:pPr algn="just"/>
            <a:r>
              <a:rPr lang="fr-FR" dirty="0">
                <a:solidFill>
                  <a:srgbClr val="7030A0"/>
                </a:solidFill>
              </a:rPr>
              <a:t>3.1. </a:t>
            </a:r>
            <a:r>
              <a:rPr lang="fr-FR" u="sng" dirty="0">
                <a:solidFill>
                  <a:srgbClr val="7030A0"/>
                </a:solidFill>
              </a:rPr>
              <a:t>Opinions négatives </a:t>
            </a:r>
            <a:r>
              <a:rPr lang="fr-FR" dirty="0">
                <a:solidFill>
                  <a:srgbClr val="7030A0"/>
                </a:solidFill>
              </a:rPr>
              <a:t> (suite) :  </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Le travesti se joue la comédie et ne l'ignore pas. Le transsexuel ne joue plus, </a:t>
            </a:r>
            <a:r>
              <a:rPr lang="fr-FR" i="1" dirty="0">
                <a:solidFill>
                  <a:srgbClr val="FF0000"/>
                </a:solidFill>
              </a:rPr>
              <a:t>il vit dans son rêve de schizophrène, n'arrivant plus à le dissocier de la réalité</a:t>
            </a:r>
            <a:r>
              <a:rPr lang="fr-FR" dirty="0">
                <a:solidFill>
                  <a:srgbClr val="7030A0"/>
                </a:solidFill>
              </a:rPr>
              <a:t> »</a:t>
            </a:r>
            <a:r>
              <a:rPr lang="fr-FR" sz="1200" dirty="0">
                <a:solidFill>
                  <a:srgbClr val="7030A0"/>
                </a:solidFill>
              </a:rPr>
              <a:t>. Source : 2ème partie de R. </a:t>
            </a:r>
            <a:r>
              <a:rPr lang="fr-FR" sz="1200" dirty="0" err="1">
                <a:solidFill>
                  <a:srgbClr val="7030A0"/>
                </a:solidFill>
              </a:rPr>
              <a:t>Gendreau</a:t>
            </a:r>
            <a:r>
              <a:rPr lang="fr-FR" sz="1200" dirty="0">
                <a:solidFill>
                  <a:srgbClr val="7030A0"/>
                </a:solidFill>
              </a:rPr>
              <a:t> du livre "Lady Boy", de Ph. </a:t>
            </a:r>
            <a:r>
              <a:rPr lang="fr-FR" sz="1200" dirty="0" err="1">
                <a:solidFill>
                  <a:srgbClr val="7030A0"/>
                </a:solidFill>
              </a:rPr>
              <a:t>Dalba</a:t>
            </a:r>
            <a:r>
              <a:rPr lang="fr-FR" sz="1200" dirty="0">
                <a:solidFill>
                  <a:srgbClr val="7030A0"/>
                </a:solidFill>
              </a:rPr>
              <a:t> et de R. </a:t>
            </a:r>
            <a:r>
              <a:rPr lang="fr-FR" sz="1200" dirty="0" err="1">
                <a:solidFill>
                  <a:srgbClr val="7030A0"/>
                </a:solidFill>
              </a:rPr>
              <a:t>Gendreau</a:t>
            </a:r>
            <a:r>
              <a:rPr lang="fr-FR" sz="1200" dirty="0">
                <a:solidFill>
                  <a:srgbClr val="7030A0"/>
                </a:solidFill>
              </a:rPr>
              <a:t>, Guy </a:t>
            </a:r>
            <a:r>
              <a:rPr lang="fr-FR" sz="1200" dirty="0" err="1">
                <a:solidFill>
                  <a:srgbClr val="7030A0"/>
                </a:solidFill>
              </a:rPr>
              <a:t>Authier</a:t>
            </a:r>
            <a:r>
              <a:rPr lang="fr-FR" sz="1200" dirty="0">
                <a:solidFill>
                  <a:srgbClr val="7030A0"/>
                </a:solidFill>
              </a:rPr>
              <a:t> éditeur.</a:t>
            </a:r>
            <a:endParaRPr lang="fr-FR" dirty="0">
              <a:solidFill>
                <a:srgbClr val="7030A0"/>
              </a:solidFill>
            </a:endParaRPr>
          </a:p>
          <a:p>
            <a:pPr marL="285750" indent="-285750" algn="just">
              <a:buFont typeface="Arial" panose="020B0604020202020204" pitchFamily="34" charset="0"/>
              <a:buChar char="•"/>
            </a:pPr>
            <a:r>
              <a:rPr lang="fr-FR" i="1" dirty="0">
                <a:solidFill>
                  <a:srgbClr val="7030A0"/>
                </a:solidFill>
              </a:rPr>
              <a:t>«Cette pathologie ... n'a été que trop grossie par le sensationnalisme médiatique, au sein d'une opinion publique abusée par le prétendu possible "changement de sexe", qu'il s'agisse des billevesées de sophistes (¹) ou de la mutilation lucrative de prostitués du </a:t>
            </a:r>
            <a:r>
              <a:rPr lang="fr-FR" i="1" dirty="0" err="1">
                <a:solidFill>
                  <a:srgbClr val="7030A0"/>
                </a:solidFill>
              </a:rPr>
              <a:t>Tier</a:t>
            </a:r>
            <a:r>
              <a:rPr lang="fr-FR" i="1" dirty="0">
                <a:solidFill>
                  <a:srgbClr val="7030A0"/>
                </a:solidFill>
              </a:rPr>
              <a:t> Monde. (¹) </a:t>
            </a:r>
            <a:r>
              <a:rPr lang="fr-FR" b="1" i="1" dirty="0">
                <a:solidFill>
                  <a:srgbClr val="7030A0"/>
                </a:solidFill>
              </a:rPr>
              <a:t>Une copieuse littérature, et même des revues spécialisées, cultivent à plaisir la différence entre "sexe" et "genre". </a:t>
            </a:r>
            <a:r>
              <a:rPr lang="fr-FR" i="1" dirty="0">
                <a:solidFill>
                  <a:srgbClr val="7030A0"/>
                </a:solidFill>
              </a:rPr>
              <a:t>».</a:t>
            </a:r>
            <a:r>
              <a:rPr lang="fr-FR" sz="1200" i="1" dirty="0">
                <a:solidFill>
                  <a:srgbClr val="7030A0"/>
                </a:solidFill>
              </a:rPr>
              <a:t> </a:t>
            </a:r>
            <a:r>
              <a:rPr lang="fr-FR" sz="1200" dirty="0">
                <a:solidFill>
                  <a:srgbClr val="7030A0"/>
                </a:solidFill>
              </a:rPr>
              <a:t>Source : </a:t>
            </a:r>
            <a:r>
              <a:rPr lang="fr-FR" sz="1200" i="1" dirty="0">
                <a:solidFill>
                  <a:srgbClr val="7030A0"/>
                </a:solidFill>
              </a:rPr>
              <a:t>Sexologie</a:t>
            </a:r>
            <a:r>
              <a:rPr lang="fr-FR" sz="1200" dirty="0">
                <a:solidFill>
                  <a:srgbClr val="7030A0"/>
                </a:solidFill>
              </a:rPr>
              <a:t>, Docteur Gérard </a:t>
            </a:r>
            <a:r>
              <a:rPr lang="fr-FR" sz="1200" dirty="0" err="1">
                <a:solidFill>
                  <a:srgbClr val="7030A0"/>
                </a:solidFill>
              </a:rPr>
              <a:t>Zwang</a:t>
            </a:r>
            <a:r>
              <a:rPr lang="fr-FR" sz="1200" dirty="0">
                <a:solidFill>
                  <a:srgbClr val="7030A0"/>
                </a:solidFill>
              </a:rPr>
              <a:t>, Masson, version de 1976, page 243.</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Les transsexuels] relevaient </a:t>
            </a:r>
            <a:r>
              <a:rPr lang="fr-FR" b="1" i="1" dirty="0">
                <a:solidFill>
                  <a:srgbClr val="7030A0"/>
                </a:solidFill>
              </a:rPr>
              <a:t>du musée </a:t>
            </a:r>
            <a:r>
              <a:rPr lang="fr-FR" b="1" i="1" dirty="0" err="1">
                <a:solidFill>
                  <a:srgbClr val="7030A0"/>
                </a:solidFill>
              </a:rPr>
              <a:t>Dupuytren</a:t>
            </a:r>
            <a:r>
              <a:rPr lang="fr-FR" i="1" dirty="0">
                <a:solidFill>
                  <a:srgbClr val="7030A0"/>
                </a:solidFill>
              </a:rPr>
              <a:t>. […] C'est une légèreté de se marier quand on n'est pas sûr de son identité sexuelle car </a:t>
            </a:r>
            <a:r>
              <a:rPr lang="fr-FR" b="1" i="1" dirty="0">
                <a:solidFill>
                  <a:srgbClr val="7030A0"/>
                </a:solidFill>
              </a:rPr>
              <a:t>les enfants en souffriraient</a:t>
            </a:r>
            <a:r>
              <a:rPr lang="fr-FR" i="1" dirty="0">
                <a:solidFill>
                  <a:srgbClr val="7030A0"/>
                </a:solidFill>
              </a:rPr>
              <a:t>. […] La normalité c'est ce qui rend les homme heureux</a:t>
            </a:r>
            <a:r>
              <a:rPr lang="fr-FR" dirty="0">
                <a:solidFill>
                  <a:srgbClr val="7030A0"/>
                </a:solidFill>
              </a:rPr>
              <a:t> »</a:t>
            </a:r>
            <a:r>
              <a:rPr lang="fr-FR" sz="1200" dirty="0">
                <a:solidFill>
                  <a:srgbClr val="7030A0"/>
                </a:solidFill>
              </a:rPr>
              <a:t>. Source : Déclaration du Dr. G. </a:t>
            </a:r>
            <a:r>
              <a:rPr lang="fr-FR" sz="1200" dirty="0" err="1">
                <a:solidFill>
                  <a:srgbClr val="7030A0"/>
                </a:solidFill>
              </a:rPr>
              <a:t>Zwang</a:t>
            </a:r>
            <a:r>
              <a:rPr lang="fr-FR" sz="1200" dirty="0">
                <a:solidFill>
                  <a:srgbClr val="7030A0"/>
                </a:solidFill>
              </a:rPr>
              <a:t>. à Europe 1, lors le l'émission : « </a:t>
            </a:r>
            <a:r>
              <a:rPr lang="fr-FR" sz="1200" i="1" dirty="0">
                <a:solidFill>
                  <a:srgbClr val="7030A0"/>
                </a:solidFill>
              </a:rPr>
              <a:t>Radio libre aux transsexuels califo</a:t>
            </a:r>
            <a:r>
              <a:rPr lang="fr-FR" sz="1200" dirty="0">
                <a:solidFill>
                  <a:srgbClr val="7030A0"/>
                </a:solidFill>
              </a:rPr>
              <a:t>rniens", rapportée dans Libération, 17/4/82.</a:t>
            </a:r>
            <a:endParaRPr lang="fr-FR" dirty="0">
              <a:solidFill>
                <a:srgbClr val="7030A0"/>
              </a:solidFill>
            </a:endParaRPr>
          </a:p>
          <a:p>
            <a:pPr marL="285750" indent="-285750" algn="just">
              <a:buFont typeface="Arial" panose="020B0604020202020204" pitchFamily="34" charset="0"/>
              <a:buChar char="•"/>
            </a:pPr>
            <a:r>
              <a:rPr lang="fr-FR" i="1" dirty="0">
                <a:solidFill>
                  <a:srgbClr val="7030A0"/>
                </a:solidFill>
              </a:rPr>
              <a:t>«Après l'"opération" certains vivent conjugalement plus ou moins longtemps, avec l'homme abusé ou informé ... _ et alors </a:t>
            </a:r>
            <a:r>
              <a:rPr lang="fr-FR" i="1" dirty="0">
                <a:solidFill>
                  <a:srgbClr val="FF0000"/>
                </a:solidFill>
              </a:rPr>
              <a:t>souvent perturbé </a:t>
            </a:r>
            <a:r>
              <a:rPr lang="fr-FR" i="1" dirty="0">
                <a:solidFill>
                  <a:srgbClr val="7030A0"/>
                </a:solidFill>
              </a:rPr>
              <a:t>lui même .... _ </a:t>
            </a:r>
            <a:r>
              <a:rPr lang="fr-FR" i="1" dirty="0">
                <a:solidFill>
                  <a:srgbClr val="FF0000"/>
                </a:solidFill>
              </a:rPr>
              <a:t>ou se confinent comme auparavant dans le narcissisme </a:t>
            </a:r>
            <a:r>
              <a:rPr lang="fr-FR" i="1" dirty="0">
                <a:solidFill>
                  <a:srgbClr val="7030A0"/>
                </a:solidFill>
              </a:rPr>
              <a:t>... »</a:t>
            </a:r>
            <a:r>
              <a:rPr lang="fr-FR" sz="1200" i="1" dirty="0">
                <a:solidFill>
                  <a:srgbClr val="7030A0"/>
                </a:solidFill>
              </a:rPr>
              <a:t>.</a:t>
            </a:r>
            <a:r>
              <a:rPr lang="fr-FR" sz="1200" dirty="0">
                <a:solidFill>
                  <a:srgbClr val="7030A0"/>
                </a:solidFill>
              </a:rPr>
              <a:t> Source : </a:t>
            </a:r>
            <a:r>
              <a:rPr lang="fr-FR" sz="1200" i="1" dirty="0">
                <a:solidFill>
                  <a:srgbClr val="7030A0"/>
                </a:solidFill>
              </a:rPr>
              <a:t>Sexologie</a:t>
            </a:r>
            <a:r>
              <a:rPr lang="fr-FR" sz="1200" dirty="0">
                <a:solidFill>
                  <a:srgbClr val="7030A0"/>
                </a:solidFill>
              </a:rPr>
              <a:t>, Docteur Gérard </a:t>
            </a:r>
            <a:r>
              <a:rPr lang="fr-FR" sz="1200" dirty="0" err="1">
                <a:solidFill>
                  <a:srgbClr val="7030A0"/>
                </a:solidFill>
              </a:rPr>
              <a:t>Zwang</a:t>
            </a:r>
            <a:r>
              <a:rPr lang="fr-FR" sz="1200" dirty="0">
                <a:solidFill>
                  <a:srgbClr val="7030A0"/>
                </a:solidFill>
              </a:rPr>
              <a:t>, Masson, version de 1976, page 224.</a:t>
            </a:r>
            <a:endParaRPr lang="fr-FR" dirty="0">
              <a:solidFill>
                <a:srgbClr val="7030A0"/>
              </a:solidFill>
            </a:endParaRPr>
          </a:p>
          <a:p>
            <a:pPr marL="285750" indent="-285750" algn="just">
              <a:buFont typeface="Arial" panose="020B0604020202020204" pitchFamily="34" charset="0"/>
              <a:buChar char="•"/>
            </a:pPr>
            <a:r>
              <a:rPr lang="fr-FR" dirty="0">
                <a:solidFill>
                  <a:srgbClr val="7030A0"/>
                </a:solidFill>
              </a:rPr>
              <a:t>« </a:t>
            </a:r>
            <a:r>
              <a:rPr lang="fr-FR" dirty="0"/>
              <a:t> </a:t>
            </a:r>
            <a:r>
              <a:rPr lang="fr-FR" b="1" i="1" dirty="0" err="1">
                <a:solidFill>
                  <a:srgbClr val="7030A0"/>
                </a:solidFill>
              </a:rPr>
              <a:t>transpsychose</a:t>
            </a:r>
            <a:r>
              <a:rPr lang="fr-FR" b="1" i="1" dirty="0">
                <a:solidFill>
                  <a:srgbClr val="7030A0"/>
                </a:solidFill>
              </a:rPr>
              <a:t>, ... psychose blanche</a:t>
            </a:r>
            <a:r>
              <a:rPr lang="fr-FR" i="1" dirty="0">
                <a:solidFill>
                  <a:srgbClr val="7030A0"/>
                </a:solidFill>
              </a:rPr>
              <a:t>, psychose impossible, ... sujet "</a:t>
            </a:r>
            <a:r>
              <a:rPr lang="fr-FR" i="1" dirty="0" err="1">
                <a:solidFill>
                  <a:srgbClr val="7030A0"/>
                </a:solidFill>
              </a:rPr>
              <a:t>suicidants</a:t>
            </a:r>
            <a:r>
              <a:rPr lang="fr-FR" i="1" dirty="0">
                <a:solidFill>
                  <a:srgbClr val="7030A0"/>
                </a:solidFill>
              </a:rPr>
              <a:t>", ... toxicomanes, anorexiques mentaux,  ... sujet à des </a:t>
            </a:r>
            <a:r>
              <a:rPr lang="fr-FR" b="1" i="1" dirty="0">
                <a:solidFill>
                  <a:srgbClr val="7030A0"/>
                </a:solidFill>
              </a:rPr>
              <a:t>comportement particuliers type Comte de </a:t>
            </a:r>
            <a:r>
              <a:rPr lang="fr-FR" b="1" i="1" dirty="0" err="1">
                <a:solidFill>
                  <a:srgbClr val="7030A0"/>
                </a:solidFill>
              </a:rPr>
              <a:t>Münschausen</a:t>
            </a:r>
            <a:r>
              <a:rPr lang="fr-FR" b="1" i="1" dirty="0">
                <a:solidFill>
                  <a:srgbClr val="7030A0"/>
                </a:solidFill>
              </a:rPr>
              <a:t> ... ou </a:t>
            </a:r>
            <a:r>
              <a:rPr lang="fr-FR" b="1" i="1" dirty="0" err="1">
                <a:solidFill>
                  <a:srgbClr val="7030A0"/>
                </a:solidFill>
              </a:rPr>
              <a:t>Lasthénique</a:t>
            </a:r>
            <a:r>
              <a:rPr lang="fr-FR" b="1" i="1" dirty="0">
                <a:solidFill>
                  <a:srgbClr val="7030A0"/>
                </a:solidFill>
              </a:rPr>
              <a:t> de </a:t>
            </a:r>
            <a:r>
              <a:rPr lang="fr-FR" b="1" i="1" dirty="0" err="1">
                <a:solidFill>
                  <a:srgbClr val="7030A0"/>
                </a:solidFill>
              </a:rPr>
              <a:t>Fergeol</a:t>
            </a:r>
            <a:r>
              <a:rPr lang="fr-FR" b="1" i="1" dirty="0">
                <a:solidFill>
                  <a:srgbClr val="7030A0"/>
                </a:solidFill>
              </a:rPr>
              <a:t> </a:t>
            </a:r>
            <a:r>
              <a:rPr lang="fr-FR" dirty="0">
                <a:solidFill>
                  <a:srgbClr val="7030A0"/>
                </a:solidFill>
              </a:rPr>
              <a:t> »</a:t>
            </a:r>
            <a:r>
              <a:rPr lang="fr-FR" sz="1200" dirty="0">
                <a:solidFill>
                  <a:srgbClr val="7030A0"/>
                </a:solidFill>
              </a:rPr>
              <a:t>. Source : "En deçà et au-delà de la psychose", Actualité psychiatrique, 1979, 8, p.24, </a:t>
            </a:r>
            <a:r>
              <a:rPr lang="fr-FR" sz="1200" dirty="0" err="1">
                <a:solidFill>
                  <a:srgbClr val="7030A0"/>
                </a:solidFill>
              </a:rPr>
              <a:t>Gorceix</a:t>
            </a:r>
            <a:r>
              <a:rPr lang="fr-FR" sz="1200" dirty="0">
                <a:solidFill>
                  <a:srgbClr val="7030A0"/>
                </a:solidFill>
              </a:rPr>
              <a:t> A. (différentes explications possibles de la transsexualité, tels les états de « mythomanies limites », citées dans l'ouvrage du Pr. Breton « </a:t>
            </a:r>
            <a:r>
              <a:rPr lang="fr-FR" sz="1200" i="1" dirty="0">
                <a:solidFill>
                  <a:srgbClr val="7030A0"/>
                </a:solidFill>
              </a:rPr>
              <a:t>Transsexualisme, étude nosographique et médico-légale</a:t>
            </a:r>
            <a:r>
              <a:rPr lang="fr-FR" sz="1200" dirty="0">
                <a:solidFill>
                  <a:srgbClr val="7030A0"/>
                </a:solidFill>
              </a:rPr>
              <a:t> »).</a:t>
            </a:r>
            <a:endParaRPr lang="fr-FR" dirty="0">
              <a:solidFill>
                <a:srgbClr val="7030A0"/>
              </a:solidFill>
            </a:endParaRPr>
          </a:p>
          <a:p>
            <a:pPr marL="285750" indent="-285750" algn="just">
              <a:buFont typeface="Arial" panose="020B0604020202020204" pitchFamily="34" charset="0"/>
              <a:buChar char="•"/>
            </a:pPr>
            <a:r>
              <a:rPr lang="fr-FR" i="1" dirty="0">
                <a:solidFill>
                  <a:srgbClr val="7030A0"/>
                </a:solidFill>
              </a:rPr>
              <a:t>« </a:t>
            </a:r>
            <a:r>
              <a:rPr lang="fr-FR" dirty="0"/>
              <a:t> </a:t>
            </a:r>
            <a:r>
              <a:rPr lang="fr-FR" i="1" dirty="0">
                <a:solidFill>
                  <a:srgbClr val="7030A0"/>
                </a:solidFill>
              </a:rPr>
              <a:t>C'est une </a:t>
            </a:r>
            <a:r>
              <a:rPr lang="fr-FR" b="1" i="1" dirty="0">
                <a:solidFill>
                  <a:srgbClr val="7030A0"/>
                </a:solidFill>
              </a:rPr>
              <a:t>affection mentale </a:t>
            </a:r>
            <a:r>
              <a:rPr lang="fr-FR" i="1" dirty="0">
                <a:solidFill>
                  <a:srgbClr val="7030A0"/>
                </a:solidFill>
              </a:rPr>
              <a:t>rare relevant de la </a:t>
            </a:r>
            <a:r>
              <a:rPr lang="fr-FR" b="1" i="1" dirty="0">
                <a:solidFill>
                  <a:srgbClr val="7030A0"/>
                </a:solidFill>
              </a:rPr>
              <a:t>psychiatrie</a:t>
            </a:r>
            <a:r>
              <a:rPr lang="fr-FR" i="1" dirty="0">
                <a:solidFill>
                  <a:srgbClr val="7030A0"/>
                </a:solidFill>
              </a:rPr>
              <a:t> »</a:t>
            </a:r>
            <a:r>
              <a:rPr lang="fr-FR" sz="1200" i="1" dirty="0">
                <a:solidFill>
                  <a:srgbClr val="7030A0"/>
                </a:solidFill>
              </a:rPr>
              <a:t>. </a:t>
            </a:r>
            <a:r>
              <a:rPr lang="fr-FR" sz="1200" dirty="0">
                <a:solidFill>
                  <a:srgbClr val="7030A0"/>
                </a:solidFill>
              </a:rPr>
              <a:t>Source : Sylvie </a:t>
            </a:r>
            <a:r>
              <a:rPr lang="fr-FR" sz="1200" dirty="0" err="1">
                <a:solidFill>
                  <a:srgbClr val="7030A0"/>
                </a:solidFill>
              </a:rPr>
              <a:t>Sesé</a:t>
            </a:r>
            <a:r>
              <a:rPr lang="fr-FR" sz="1200" dirty="0">
                <a:solidFill>
                  <a:srgbClr val="7030A0"/>
                </a:solidFill>
              </a:rPr>
              <a:t>-Léger, Article "Transsexualisme", Encyclopédie </a:t>
            </a:r>
            <a:r>
              <a:rPr lang="fr-FR" sz="1200" dirty="0" err="1">
                <a:solidFill>
                  <a:srgbClr val="7030A0"/>
                </a:solidFill>
              </a:rPr>
              <a:t>Universalis</a:t>
            </a:r>
            <a:r>
              <a:rPr lang="fr-FR" sz="1200" dirty="0">
                <a:solidFill>
                  <a:srgbClr val="7030A0"/>
                </a:solidFill>
              </a:rPr>
              <a:t>, 1986.</a:t>
            </a:r>
            <a:r>
              <a:rPr lang="fr-FR" i="1" dirty="0">
                <a:solidFill>
                  <a:srgbClr val="7030A0"/>
                </a:solidFill>
              </a:rPr>
              <a:t> </a:t>
            </a:r>
          </a:p>
          <a:p>
            <a:pPr marL="285750" indent="-285750" algn="just">
              <a:buFont typeface="Arial" panose="020B0604020202020204" pitchFamily="34" charset="0"/>
              <a:buChar char="•"/>
            </a:pPr>
            <a:r>
              <a:rPr lang="fr-FR" i="1" dirty="0">
                <a:solidFill>
                  <a:srgbClr val="7030A0"/>
                </a:solidFill>
              </a:rPr>
              <a:t>« </a:t>
            </a:r>
            <a:r>
              <a:rPr lang="fr-FR" dirty="0">
                <a:solidFill>
                  <a:srgbClr val="7030A0"/>
                </a:solidFill>
              </a:rPr>
              <a:t>... </a:t>
            </a:r>
            <a:r>
              <a:rPr lang="fr-FR" i="1" dirty="0">
                <a:solidFill>
                  <a:srgbClr val="7030A0"/>
                </a:solidFill>
              </a:rPr>
              <a:t>La différenciation des sexes, base fondamentale de toute vie et par conséquent aussi de toute organisation des groupes humains, c'est la nature qui l'a fait.</a:t>
            </a:r>
            <a:r>
              <a:rPr lang="fr-FR" b="1" i="1" dirty="0">
                <a:solidFill>
                  <a:srgbClr val="7030A0"/>
                </a:solidFill>
              </a:rPr>
              <a:t> C'est le doigt de Dieu</a:t>
            </a:r>
            <a:r>
              <a:rPr lang="fr-FR" i="1" dirty="0">
                <a:solidFill>
                  <a:srgbClr val="7030A0"/>
                </a:solidFill>
              </a:rPr>
              <a:t> qui a chaque instant, fait ce tri, qui crée cette </a:t>
            </a:r>
            <a:r>
              <a:rPr lang="fr-FR" i="1" dirty="0" err="1">
                <a:solidFill>
                  <a:srgbClr val="7030A0"/>
                </a:solidFill>
              </a:rPr>
              <a:t>summa</a:t>
            </a:r>
            <a:r>
              <a:rPr lang="fr-FR" i="1" dirty="0">
                <a:solidFill>
                  <a:srgbClr val="7030A0"/>
                </a:solidFill>
              </a:rPr>
              <a:t> </a:t>
            </a:r>
            <a:r>
              <a:rPr lang="fr-FR" i="1" dirty="0" err="1">
                <a:solidFill>
                  <a:srgbClr val="7030A0"/>
                </a:solidFill>
              </a:rPr>
              <a:t>divisio</a:t>
            </a:r>
            <a:r>
              <a:rPr lang="fr-FR" i="1" dirty="0">
                <a:solidFill>
                  <a:srgbClr val="7030A0"/>
                </a:solidFill>
              </a:rPr>
              <a:t>, et l'impose aux homme ;.. [de sorte qu'il est] formellement interdit de fausser par quelque moyen que ce soit le jeu naturel de la différenciation des sexes comme aussi l'interprétation qu'on doit en faire, pour les besoins de l'organisation sociale. </a:t>
            </a:r>
            <a:r>
              <a:rPr lang="fr-FR" dirty="0">
                <a:solidFill>
                  <a:srgbClr val="7030A0"/>
                </a:solidFill>
              </a:rPr>
              <a:t>»</a:t>
            </a:r>
            <a:r>
              <a:rPr lang="fr-FR" sz="1200" dirty="0">
                <a:solidFill>
                  <a:srgbClr val="7030A0"/>
                </a:solidFill>
              </a:rPr>
              <a:t>. Source : B. </a:t>
            </a:r>
            <a:r>
              <a:rPr lang="fr-FR" sz="1200" dirty="0" err="1">
                <a:solidFill>
                  <a:srgbClr val="7030A0"/>
                </a:solidFill>
              </a:rPr>
              <a:t>Schalscha</a:t>
            </a:r>
            <a:r>
              <a:rPr lang="fr-FR" sz="1200" dirty="0">
                <a:solidFill>
                  <a:srgbClr val="7030A0"/>
                </a:solidFill>
              </a:rPr>
              <a:t>, Libération n°1812 du 7/12/79.</a:t>
            </a:r>
          </a:p>
        </p:txBody>
      </p:sp>
    </p:spTree>
    <p:extLst>
      <p:ext uri="{BB962C8B-B14F-4D97-AF65-F5344CB8AC3E}">
        <p14:creationId xmlns:p14="http://schemas.microsoft.com/office/powerpoint/2010/main" val="3016275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23407" y="88483"/>
            <a:ext cx="925158" cy="384853"/>
          </a:xfrm>
        </p:spPr>
        <p:txBody>
          <a:bodyPr/>
          <a:lstStyle/>
          <a:p>
            <a:fld id="{A3855CD8-F650-4656-8804-7E552F308368}" type="slidenum">
              <a:rPr lang="en-US" smtClean="0"/>
              <a:t>70</a:t>
            </a:fld>
            <a:endParaRPr lang="en-US" dirty="0"/>
          </a:p>
        </p:txBody>
      </p:sp>
      <p:sp>
        <p:nvSpPr>
          <p:cNvPr id="3" name="ZoneTexte 2"/>
          <p:cNvSpPr txBox="1"/>
          <p:nvPr/>
        </p:nvSpPr>
        <p:spPr>
          <a:xfrm>
            <a:off x="3840481" y="84276"/>
            <a:ext cx="5056094"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236668" y="638274"/>
            <a:ext cx="11811897" cy="5632311"/>
          </a:xfrm>
          <a:prstGeom prst="rect">
            <a:avLst/>
          </a:prstGeom>
          <a:noFill/>
        </p:spPr>
        <p:txBody>
          <a:bodyPr wrap="square" rtlCol="0">
            <a:spAutoFit/>
          </a:bodyPr>
          <a:lstStyle/>
          <a:p>
            <a:r>
              <a:rPr lang="fr-FR" b="1" i="1" dirty="0">
                <a:solidFill>
                  <a:srgbClr val="7030A0"/>
                </a:solidFill>
              </a:rPr>
              <a:t>Hormone</a:t>
            </a:r>
            <a:r>
              <a:rPr lang="fr-FR" dirty="0">
                <a:solidFill>
                  <a:srgbClr val="7030A0"/>
                </a:solidFill>
              </a:rPr>
              <a:t> : dans son acception classique, ce terme désigne un messager chimique qui, élaboré par une glande endocrine et déversé dans la circulation sanguine, intervient dans les corrélations organiques. On sait aujourd'hui qu'il existe des cellules endocrines qui produisent des hormones exerçant, au sein même des organes, une fonction, dite paracrine, de messager intercellulaire. Certaines hormones sont sécrétées à la fois par des glandes endocrines et par des cellules nerveuses. C'est le cas de l'ACTH. Libérée dans le sang à partir de la glande pituitaire, elle contrôle le fonctionnement de la glande corticosurrénale. Synthétisée par des cellules nerveuses centrales, elle joue un rôle de neurotransmetteur ou de </a:t>
            </a:r>
            <a:r>
              <a:rPr lang="fr-FR" dirty="0" err="1">
                <a:solidFill>
                  <a:srgbClr val="7030A0"/>
                </a:solidFill>
              </a:rPr>
              <a:t>neuromodulateur</a:t>
            </a:r>
            <a:r>
              <a:rPr lang="fr-FR" dirty="0">
                <a:solidFill>
                  <a:srgbClr val="7030A0"/>
                </a:solidFill>
              </a:rPr>
              <a:t> dans le contrôle du comportement sexuel, de la mémoire ou de phénomènes d'apprentissage.</a:t>
            </a:r>
          </a:p>
          <a:p>
            <a:r>
              <a:rPr lang="fr-FR" b="1" i="1" dirty="0">
                <a:solidFill>
                  <a:srgbClr val="7030A0"/>
                </a:solidFill>
              </a:rPr>
              <a:t>Hypothalamus</a:t>
            </a:r>
            <a:r>
              <a:rPr lang="fr-FR" dirty="0">
                <a:solidFill>
                  <a:srgbClr val="7030A0"/>
                </a:solidFill>
              </a:rPr>
              <a:t> : région du diencéphale impliquée physiologiquement dans le contrôle des comportements alimentaires, sexuels, agressifs et dans les régulations hormonales et végétatives.</a:t>
            </a:r>
          </a:p>
          <a:p>
            <a:r>
              <a:rPr lang="fr-FR" b="1" i="1" dirty="0">
                <a:solidFill>
                  <a:srgbClr val="7030A0"/>
                </a:solidFill>
              </a:rPr>
              <a:t>Identité de genre</a:t>
            </a:r>
            <a:r>
              <a:rPr lang="fr-FR" dirty="0">
                <a:solidFill>
                  <a:srgbClr val="7030A0"/>
                </a:solidFill>
              </a:rPr>
              <a:t> : a) le fait de se reconnaître en accord psycho-affectif avec son sexe génétique. B) se réfère au genre auquel une personne a le ressenti profond d'appartenir. C) conviction ou ressenti profonds de se sentir homme ou femme, souvent ressentie dès l'enfance. "L'identité de genre" peut ne correspondre au sexe biologique.</a:t>
            </a:r>
          </a:p>
          <a:p>
            <a:r>
              <a:rPr lang="fr-FR" b="1" i="1" dirty="0">
                <a:solidFill>
                  <a:srgbClr val="7030A0"/>
                </a:solidFill>
              </a:rPr>
              <a:t>Identité sexuelle </a:t>
            </a:r>
            <a:r>
              <a:rPr lang="fr-FR" dirty="0">
                <a:solidFill>
                  <a:srgbClr val="7030A0"/>
                </a:solidFill>
              </a:rPr>
              <a:t>: manière dont s'exprime l'orientation sexuelle d'un individu.</a:t>
            </a:r>
          </a:p>
          <a:p>
            <a:r>
              <a:rPr lang="fr-FR" b="1" i="1" dirty="0">
                <a:solidFill>
                  <a:srgbClr val="7030A0"/>
                </a:solidFill>
              </a:rPr>
              <a:t>Libido</a:t>
            </a:r>
            <a:r>
              <a:rPr lang="fr-FR" dirty="0">
                <a:solidFill>
                  <a:srgbClr val="7030A0"/>
                </a:solidFill>
              </a:rPr>
              <a:t> : besoin sexuel.</a:t>
            </a:r>
          </a:p>
          <a:p>
            <a:r>
              <a:rPr lang="fr-FR" b="1" i="1" dirty="0" err="1">
                <a:solidFill>
                  <a:srgbClr val="7030A0"/>
                </a:solidFill>
              </a:rPr>
              <a:t>Neurohormone</a:t>
            </a:r>
            <a:r>
              <a:rPr lang="fr-FR" dirty="0">
                <a:solidFill>
                  <a:srgbClr val="7030A0"/>
                </a:solidFill>
              </a:rPr>
              <a:t> : hormone peptidique produite par une cellule nerveuse qui, déversée dans la circulation sanguine, agit sur des cibles glandulaires (ex. : te LHRH et l'ocytocine stimulant respectivement les cellules gonadotropes pituitaires et les cellules de la glande mammaire). Peut jouer également le rôle de </a:t>
            </a:r>
            <a:r>
              <a:rPr lang="fr-FR" dirty="0" err="1">
                <a:solidFill>
                  <a:srgbClr val="7030A0"/>
                </a:solidFill>
              </a:rPr>
              <a:t>neuromodulateur</a:t>
            </a:r>
            <a:r>
              <a:rPr lang="fr-FR" dirty="0">
                <a:solidFill>
                  <a:srgbClr val="7030A0"/>
                </a:solidFill>
              </a:rPr>
              <a:t> de l'activité nerveuse centrale (ex. : contrôle du comportement sexuel, par le LHRH, et des processus mnémoniques par la vasopressine).</a:t>
            </a:r>
          </a:p>
          <a:p>
            <a:r>
              <a:rPr lang="fr-FR" b="1" i="1" dirty="0" err="1">
                <a:solidFill>
                  <a:srgbClr val="7030A0"/>
                </a:solidFill>
              </a:rPr>
              <a:t>Neuromodulateur</a:t>
            </a:r>
            <a:r>
              <a:rPr lang="fr-FR" dirty="0">
                <a:solidFill>
                  <a:srgbClr val="7030A0"/>
                </a:solidFill>
              </a:rPr>
              <a:t> : substance interagissant, au niveau neuronal ou glandulaire, avec un neurotransmetteur lui </a:t>
            </a:r>
          </a:p>
          <a:p>
            <a:r>
              <a:rPr lang="fr-FR" dirty="0">
                <a:solidFill>
                  <a:srgbClr val="7030A0"/>
                </a:solidFill>
              </a:rPr>
              <a:t>même, une </a:t>
            </a:r>
            <a:r>
              <a:rPr lang="fr-FR" i="1" dirty="0" err="1">
                <a:solidFill>
                  <a:srgbClr val="7030A0"/>
                </a:solidFill>
              </a:rPr>
              <a:t>neurohormone</a:t>
            </a:r>
            <a:r>
              <a:rPr lang="fr-FR" dirty="0">
                <a:solidFill>
                  <a:srgbClr val="7030A0"/>
                </a:solidFill>
              </a:rPr>
              <a:t>, un peptide ou une hormone stéroïde.</a:t>
            </a:r>
          </a:p>
        </p:txBody>
      </p:sp>
      <p:sp>
        <p:nvSpPr>
          <p:cNvPr id="7" name="ZoneTexte 6"/>
          <p:cNvSpPr txBox="1"/>
          <p:nvPr/>
        </p:nvSpPr>
        <p:spPr>
          <a:xfrm>
            <a:off x="236667" y="280910"/>
            <a:ext cx="2710927" cy="369332"/>
          </a:xfrm>
          <a:prstGeom prst="rect">
            <a:avLst/>
          </a:prstGeom>
          <a:noFill/>
        </p:spPr>
        <p:txBody>
          <a:bodyPr wrap="square" rtlCol="0">
            <a:spAutoFit/>
          </a:bodyPr>
          <a:lstStyle/>
          <a:p>
            <a:r>
              <a:rPr lang="fr-FR" b="1" dirty="0">
                <a:solidFill>
                  <a:srgbClr val="7030A0"/>
                </a:solidFill>
              </a:rPr>
              <a:t>Glossaire / Lexique (suite)</a:t>
            </a:r>
          </a:p>
        </p:txBody>
      </p:sp>
    </p:spTree>
    <p:extLst>
      <p:ext uri="{BB962C8B-B14F-4D97-AF65-F5344CB8AC3E}">
        <p14:creationId xmlns:p14="http://schemas.microsoft.com/office/powerpoint/2010/main" val="2053543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23407" y="88483"/>
            <a:ext cx="925158" cy="384853"/>
          </a:xfrm>
        </p:spPr>
        <p:txBody>
          <a:bodyPr/>
          <a:lstStyle/>
          <a:p>
            <a:fld id="{A3855CD8-F650-4656-8804-7E552F308368}" type="slidenum">
              <a:rPr lang="en-US" smtClean="0"/>
              <a:t>71</a:t>
            </a:fld>
            <a:endParaRPr lang="en-US" dirty="0"/>
          </a:p>
        </p:txBody>
      </p:sp>
      <p:sp>
        <p:nvSpPr>
          <p:cNvPr id="3" name="ZoneTexte 2"/>
          <p:cNvSpPr txBox="1"/>
          <p:nvPr/>
        </p:nvSpPr>
        <p:spPr>
          <a:xfrm>
            <a:off x="3840481" y="84276"/>
            <a:ext cx="5056094"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236668" y="638274"/>
            <a:ext cx="11811897" cy="5909310"/>
          </a:xfrm>
          <a:prstGeom prst="rect">
            <a:avLst/>
          </a:prstGeom>
          <a:noFill/>
        </p:spPr>
        <p:txBody>
          <a:bodyPr wrap="square" rtlCol="0">
            <a:spAutoFit/>
          </a:bodyPr>
          <a:lstStyle/>
          <a:p>
            <a:r>
              <a:rPr lang="fr-FR" b="1" i="1" dirty="0">
                <a:solidFill>
                  <a:srgbClr val="7030A0"/>
                </a:solidFill>
              </a:rPr>
              <a:t>Neurone</a:t>
            </a:r>
            <a:r>
              <a:rPr lang="fr-FR" dirty="0">
                <a:solidFill>
                  <a:srgbClr val="7030A0"/>
                </a:solidFill>
              </a:rPr>
              <a:t> : cellule nerveuse formée d'un corps cellulaire, dit </a:t>
            </a:r>
            <a:r>
              <a:rPr lang="fr-FR" dirty="0" err="1">
                <a:solidFill>
                  <a:srgbClr val="7030A0"/>
                </a:solidFill>
              </a:rPr>
              <a:t>péricaryon</a:t>
            </a:r>
            <a:r>
              <a:rPr lang="fr-FR" dirty="0">
                <a:solidFill>
                  <a:srgbClr val="7030A0"/>
                </a:solidFill>
              </a:rPr>
              <a:t>, portant deux types de prolongements : un axone, souvent allongé, acheminant l'information vers d'autres neurones et des dendrites avec lesquelles s'articulent les terminaisons </a:t>
            </a:r>
            <a:r>
              <a:rPr lang="fr-FR" dirty="0" err="1">
                <a:solidFill>
                  <a:srgbClr val="7030A0"/>
                </a:solidFill>
              </a:rPr>
              <a:t>axoniques</a:t>
            </a:r>
            <a:r>
              <a:rPr lang="fr-FR" dirty="0">
                <a:solidFill>
                  <a:srgbClr val="7030A0"/>
                </a:solidFill>
              </a:rPr>
              <a:t> d'autres neurones.</a:t>
            </a:r>
          </a:p>
          <a:p>
            <a:r>
              <a:rPr lang="fr-FR" b="1" i="1" dirty="0">
                <a:solidFill>
                  <a:srgbClr val="7030A0"/>
                </a:solidFill>
              </a:rPr>
              <a:t>Neurotransmetteur</a:t>
            </a:r>
            <a:r>
              <a:rPr lang="fr-FR" dirty="0">
                <a:solidFill>
                  <a:srgbClr val="7030A0"/>
                </a:solidFill>
              </a:rPr>
              <a:t> : substances de nature chimique diverse, assurant la transmission des messages nerveux au niveau synaptique. J'ai cité, dans cet ouvrage, parmi les quelques dizaines d'entre eux, dont on connaît actuellement l'existence : l'</a:t>
            </a:r>
            <a:r>
              <a:rPr lang="fr-FR" dirty="0" err="1">
                <a:solidFill>
                  <a:srgbClr val="7030A0"/>
                </a:solidFill>
              </a:rPr>
              <a:t>acétycholine</a:t>
            </a:r>
            <a:r>
              <a:rPr lang="fr-FR" dirty="0">
                <a:solidFill>
                  <a:srgbClr val="7030A0"/>
                </a:solidFill>
              </a:rPr>
              <a:t>, formée à partir de la choline ; les catécholamines représentées par la dopamine et la noradrénaline dérivant d'un acide aminé, la tyrosine ; une </a:t>
            </a:r>
            <a:r>
              <a:rPr lang="fr-FR" dirty="0" err="1">
                <a:solidFill>
                  <a:srgbClr val="7030A0"/>
                </a:solidFill>
              </a:rPr>
              <a:t>indolamine</a:t>
            </a:r>
            <a:r>
              <a:rPr lang="fr-FR" dirty="0">
                <a:solidFill>
                  <a:srgbClr val="7030A0"/>
                </a:solidFill>
              </a:rPr>
              <a:t>, la sérotonine, issue du tryptophane ; le GABA, provenant de l'acide glutamique ; des peptides tels que les endorphines et le neuropeptide Y.</a:t>
            </a:r>
          </a:p>
          <a:p>
            <a:r>
              <a:rPr lang="fr-FR" b="1" i="1" dirty="0">
                <a:solidFill>
                  <a:srgbClr val="7030A0"/>
                </a:solidFill>
              </a:rPr>
              <a:t>Opiacé endogène </a:t>
            </a:r>
            <a:r>
              <a:rPr lang="fr-FR" dirty="0">
                <a:solidFill>
                  <a:srgbClr val="7030A0"/>
                </a:solidFill>
              </a:rPr>
              <a:t>: peptide tel que l'endorphine qui joue le rôle, dans le cerveau, d'une « morphine endogène ».</a:t>
            </a:r>
          </a:p>
          <a:p>
            <a:r>
              <a:rPr lang="fr-FR" b="1" i="1" u="sng" dirty="0">
                <a:solidFill>
                  <a:srgbClr val="7030A0"/>
                </a:solidFill>
                <a:hlinkClick r:id="rId2" tooltip="Orientation sexuelle"/>
              </a:rPr>
              <a:t>Orientation sexuelle</a:t>
            </a:r>
            <a:r>
              <a:rPr lang="fr-FR" dirty="0">
                <a:solidFill>
                  <a:srgbClr val="7030A0"/>
                </a:solidFill>
              </a:rPr>
              <a:t> (</a:t>
            </a:r>
            <a:r>
              <a:rPr lang="fr-FR" dirty="0">
                <a:solidFill>
                  <a:srgbClr val="7030A0"/>
                </a:solidFill>
                <a:hlinkClick r:id="rId3" tooltip="Hétérosexualité"/>
              </a:rPr>
              <a:t>hétérosexualité</a:t>
            </a:r>
            <a:r>
              <a:rPr lang="fr-FR" dirty="0">
                <a:solidFill>
                  <a:srgbClr val="7030A0"/>
                </a:solidFill>
              </a:rPr>
              <a:t>, </a:t>
            </a:r>
            <a:r>
              <a:rPr lang="fr-FR" dirty="0">
                <a:solidFill>
                  <a:srgbClr val="7030A0"/>
                </a:solidFill>
                <a:hlinkClick r:id="rId4" tooltip="Bisexualité"/>
              </a:rPr>
              <a:t>bisexualité</a:t>
            </a:r>
            <a:r>
              <a:rPr lang="fr-FR" dirty="0">
                <a:solidFill>
                  <a:srgbClr val="7030A0"/>
                </a:solidFill>
              </a:rPr>
              <a:t>, </a:t>
            </a:r>
            <a:r>
              <a:rPr lang="fr-FR" dirty="0">
                <a:solidFill>
                  <a:srgbClr val="7030A0"/>
                </a:solidFill>
                <a:hlinkClick r:id="rId5" tooltip="Homosexualité"/>
              </a:rPr>
              <a:t>homosexualité</a:t>
            </a:r>
            <a:r>
              <a:rPr lang="fr-FR" dirty="0">
                <a:solidFill>
                  <a:srgbClr val="7030A0"/>
                </a:solidFill>
              </a:rPr>
              <a:t>) : mode durable d'attirance (émotionnelle, romantique, sexuelle, ou une combinaison des trois) pour le sexe opposé, le même sexe, ou les deux sexes, et les </a:t>
            </a:r>
            <a:r>
              <a:rPr lang="fr-FR" dirty="0">
                <a:solidFill>
                  <a:srgbClr val="7030A0"/>
                </a:solidFill>
                <a:hlinkClick r:id="rId6" tooltip="Genre (sciences sociales)"/>
              </a:rPr>
              <a:t>genres</a:t>
            </a:r>
            <a:r>
              <a:rPr lang="fr-FR" dirty="0">
                <a:solidFill>
                  <a:srgbClr val="7030A0"/>
                </a:solidFill>
              </a:rPr>
              <a:t> qui vont avec. Ces attirances sont communément acceptées comme étant l'</a:t>
            </a:r>
            <a:r>
              <a:rPr lang="fr-FR" dirty="0">
                <a:solidFill>
                  <a:srgbClr val="7030A0"/>
                </a:solidFill>
                <a:hlinkClick r:id="rId3" tooltip="Hétérosexualité"/>
              </a:rPr>
              <a:t>hétérosexualité</a:t>
            </a:r>
            <a:r>
              <a:rPr lang="fr-FR" dirty="0">
                <a:solidFill>
                  <a:srgbClr val="7030A0"/>
                </a:solidFill>
              </a:rPr>
              <a:t>, la </a:t>
            </a:r>
            <a:r>
              <a:rPr lang="fr-FR" dirty="0">
                <a:solidFill>
                  <a:srgbClr val="7030A0"/>
                </a:solidFill>
                <a:hlinkClick r:id="rId4" tooltip="Bisexualité"/>
              </a:rPr>
              <a:t>bisexualité</a:t>
            </a:r>
            <a:r>
              <a:rPr lang="fr-FR" dirty="0">
                <a:solidFill>
                  <a:srgbClr val="7030A0"/>
                </a:solidFill>
              </a:rPr>
              <a:t>, et l'</a:t>
            </a:r>
            <a:r>
              <a:rPr lang="fr-FR" u="sng" dirty="0">
                <a:solidFill>
                  <a:srgbClr val="7030A0"/>
                </a:solidFill>
                <a:hlinkClick r:id="rId5" tooltip="Homosexualité"/>
              </a:rPr>
              <a:t>homosexualité</a:t>
            </a:r>
            <a:r>
              <a:rPr lang="fr-FR" dirty="0">
                <a:solidFill>
                  <a:srgbClr val="7030A0"/>
                </a:solidFill>
              </a:rPr>
              <a:t>.</a:t>
            </a:r>
          </a:p>
          <a:p>
            <a:r>
              <a:rPr lang="fr-FR" b="1" i="1" dirty="0">
                <a:solidFill>
                  <a:srgbClr val="7030A0"/>
                </a:solidFill>
              </a:rPr>
              <a:t>Organogenès</a:t>
            </a:r>
            <a:r>
              <a:rPr lang="fr-FR" dirty="0">
                <a:solidFill>
                  <a:srgbClr val="7030A0"/>
                </a:solidFill>
              </a:rPr>
              <a:t>e : développement des organes.</a:t>
            </a:r>
          </a:p>
          <a:p>
            <a:r>
              <a:rPr lang="fr-FR" b="1" i="1" dirty="0" err="1">
                <a:solidFill>
                  <a:srgbClr val="7030A0"/>
                </a:solidFill>
              </a:rPr>
              <a:t>Ovario</a:t>
            </a:r>
            <a:r>
              <a:rPr lang="fr-FR" b="1" i="1" dirty="0">
                <a:solidFill>
                  <a:srgbClr val="7030A0"/>
                </a:solidFill>
              </a:rPr>
              <a:t>-testis</a:t>
            </a:r>
            <a:r>
              <a:rPr lang="fr-FR" dirty="0">
                <a:solidFill>
                  <a:srgbClr val="7030A0"/>
                </a:solidFill>
              </a:rPr>
              <a:t> : glande génitale dans laquelle coexistent des plages de tissu ovarien ou testiculaire.</a:t>
            </a:r>
          </a:p>
          <a:p>
            <a:r>
              <a:rPr lang="fr-FR" b="1" i="1" dirty="0">
                <a:solidFill>
                  <a:srgbClr val="7030A0"/>
                </a:solidFill>
              </a:rPr>
              <a:t>Oviparité : </a:t>
            </a:r>
            <a:r>
              <a:rPr lang="fr-FR" dirty="0">
                <a:solidFill>
                  <a:srgbClr val="7030A0"/>
                </a:solidFill>
              </a:rPr>
              <a:t>développement de l'œuf dans l'organisme maternel.</a:t>
            </a:r>
          </a:p>
          <a:p>
            <a:r>
              <a:rPr lang="fr-FR" b="1" i="1" dirty="0">
                <a:solidFill>
                  <a:srgbClr val="7030A0"/>
                </a:solidFill>
              </a:rPr>
              <a:t>Phénotype</a:t>
            </a:r>
            <a:r>
              <a:rPr lang="fr-FR" dirty="0">
                <a:solidFill>
                  <a:srgbClr val="7030A0"/>
                </a:solidFill>
              </a:rPr>
              <a:t> : caractères observables apparents d'un individu régis par son génome en interaction avec son milieu de développement.</a:t>
            </a:r>
          </a:p>
          <a:p>
            <a:r>
              <a:rPr lang="fr-FR" b="1" i="1" dirty="0">
                <a:solidFill>
                  <a:srgbClr val="7030A0"/>
                </a:solidFill>
              </a:rPr>
              <a:t>Phylogenèse</a:t>
            </a:r>
            <a:r>
              <a:rPr lang="fr-FR" dirty="0">
                <a:solidFill>
                  <a:srgbClr val="7030A0"/>
                </a:solidFill>
              </a:rPr>
              <a:t> : évolution des espèces.</a:t>
            </a:r>
          </a:p>
          <a:p>
            <a:r>
              <a:rPr lang="fr-FR" b="1" i="1" dirty="0">
                <a:solidFill>
                  <a:srgbClr val="7030A0"/>
                </a:solidFill>
              </a:rPr>
              <a:t>Préformation</a:t>
            </a:r>
            <a:r>
              <a:rPr lang="fr-FR" dirty="0">
                <a:solidFill>
                  <a:srgbClr val="7030A0"/>
                </a:solidFill>
              </a:rPr>
              <a:t> : théorie selon laquelle toutes les parties de l'organisme préexistent dans le germe.</a:t>
            </a:r>
          </a:p>
          <a:p>
            <a:r>
              <a:rPr lang="fr-FR" dirty="0">
                <a:solidFill>
                  <a:srgbClr val="7030A0"/>
                </a:solidFill>
              </a:rPr>
              <a:t>Prolactine : hormone produite par la glande pituitaire. Intervient chez les Mammifères dans le contrôle du fonctionnement du corps jaune, dans celui de la lactation et dans la régulation du comportement sexuel.</a:t>
            </a:r>
          </a:p>
        </p:txBody>
      </p:sp>
      <p:sp>
        <p:nvSpPr>
          <p:cNvPr id="7" name="ZoneTexte 6"/>
          <p:cNvSpPr txBox="1"/>
          <p:nvPr/>
        </p:nvSpPr>
        <p:spPr>
          <a:xfrm>
            <a:off x="236667" y="280910"/>
            <a:ext cx="2710927" cy="369332"/>
          </a:xfrm>
          <a:prstGeom prst="rect">
            <a:avLst/>
          </a:prstGeom>
          <a:noFill/>
        </p:spPr>
        <p:txBody>
          <a:bodyPr wrap="square" rtlCol="0">
            <a:spAutoFit/>
          </a:bodyPr>
          <a:lstStyle/>
          <a:p>
            <a:r>
              <a:rPr lang="fr-FR" b="1" dirty="0">
                <a:solidFill>
                  <a:srgbClr val="7030A0"/>
                </a:solidFill>
              </a:rPr>
              <a:t>Glossaire / Lexique (suite)</a:t>
            </a:r>
          </a:p>
        </p:txBody>
      </p:sp>
    </p:spTree>
    <p:extLst>
      <p:ext uri="{BB962C8B-B14F-4D97-AF65-F5344CB8AC3E}">
        <p14:creationId xmlns:p14="http://schemas.microsoft.com/office/powerpoint/2010/main" val="28736741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23407" y="88483"/>
            <a:ext cx="925158" cy="384853"/>
          </a:xfrm>
        </p:spPr>
        <p:txBody>
          <a:bodyPr/>
          <a:lstStyle/>
          <a:p>
            <a:fld id="{A3855CD8-F650-4656-8804-7E552F308368}" type="slidenum">
              <a:rPr lang="en-US" smtClean="0"/>
              <a:t>72</a:t>
            </a:fld>
            <a:endParaRPr lang="en-US" dirty="0"/>
          </a:p>
        </p:txBody>
      </p:sp>
      <p:sp>
        <p:nvSpPr>
          <p:cNvPr id="3" name="ZoneTexte 2"/>
          <p:cNvSpPr txBox="1"/>
          <p:nvPr/>
        </p:nvSpPr>
        <p:spPr>
          <a:xfrm>
            <a:off x="3840481" y="84276"/>
            <a:ext cx="5056094" cy="369332"/>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236668" y="638274"/>
            <a:ext cx="11811897" cy="6186309"/>
          </a:xfrm>
          <a:prstGeom prst="rect">
            <a:avLst/>
          </a:prstGeom>
          <a:noFill/>
        </p:spPr>
        <p:txBody>
          <a:bodyPr wrap="square" rtlCol="0">
            <a:spAutoFit/>
          </a:bodyPr>
          <a:lstStyle/>
          <a:p>
            <a:r>
              <a:rPr lang="fr-FR" b="1" i="1" dirty="0" err="1">
                <a:solidFill>
                  <a:srgbClr val="7030A0"/>
                </a:solidFill>
              </a:rPr>
              <a:t>Proceptivité</a:t>
            </a:r>
            <a:r>
              <a:rPr lang="fr-FR" dirty="0">
                <a:solidFill>
                  <a:srgbClr val="7030A0"/>
                </a:solidFill>
              </a:rPr>
              <a:t> : est </a:t>
            </a:r>
            <a:r>
              <a:rPr lang="fr-FR" i="1" dirty="0" err="1">
                <a:solidFill>
                  <a:srgbClr val="7030A0"/>
                </a:solidFill>
              </a:rPr>
              <a:t>proceptive</a:t>
            </a:r>
            <a:r>
              <a:rPr lang="fr-FR" dirty="0">
                <a:solidFill>
                  <a:srgbClr val="7030A0"/>
                </a:solidFill>
              </a:rPr>
              <a:t> celle qui est attirée par lui. </a:t>
            </a:r>
          </a:p>
          <a:p>
            <a:r>
              <a:rPr lang="fr-FR" b="1" i="1" dirty="0" err="1">
                <a:solidFill>
                  <a:srgbClr val="7030A0"/>
                </a:solidFill>
              </a:rPr>
              <a:t>Pseudo-hermaphrodisme</a:t>
            </a:r>
            <a:r>
              <a:rPr lang="fr-FR" dirty="0">
                <a:solidFill>
                  <a:srgbClr val="7030A0"/>
                </a:solidFill>
              </a:rPr>
              <a:t> : il est dit « mâle » chez des garçons génétiquement mâles naissant avec des organes génitaux externes ambigus, de morphologie féminine ; et « femelle », chez des filles génétiques ayant des organes génitaux externes masculinisés.</a:t>
            </a:r>
          </a:p>
          <a:p>
            <a:r>
              <a:rPr lang="fr-FR" b="1" i="1" dirty="0">
                <a:solidFill>
                  <a:srgbClr val="7030A0"/>
                </a:solidFill>
              </a:rPr>
              <a:t>Réceptivité</a:t>
            </a:r>
            <a:r>
              <a:rPr lang="fr-FR" dirty="0">
                <a:solidFill>
                  <a:srgbClr val="7030A0"/>
                </a:solidFill>
              </a:rPr>
              <a:t> : acceptation du mâle par la femelle (ou </a:t>
            </a:r>
            <a:r>
              <a:rPr lang="fr-FR" i="1" dirty="0">
                <a:solidFill>
                  <a:srgbClr val="7030A0"/>
                </a:solidFill>
              </a:rPr>
              <a:t>phase consommatoire</a:t>
            </a:r>
            <a:r>
              <a:rPr lang="fr-FR" dirty="0">
                <a:solidFill>
                  <a:srgbClr val="7030A0"/>
                </a:solidFill>
              </a:rPr>
              <a:t>).</a:t>
            </a:r>
          </a:p>
          <a:p>
            <a:r>
              <a:rPr lang="fr-FR" b="1" i="1" dirty="0">
                <a:solidFill>
                  <a:srgbClr val="7030A0"/>
                </a:solidFill>
              </a:rPr>
              <a:t>Sexe biologique </a:t>
            </a:r>
            <a:r>
              <a:rPr lang="fr-FR" dirty="0">
                <a:solidFill>
                  <a:srgbClr val="7030A0"/>
                </a:solidFill>
              </a:rPr>
              <a:t>: a) ensemble d'attributs biologiques retrouvés chez les humains et les animaux. On l'associe principalement à des caractéristiques physiques et physiologiques, par exemple les chromosomes, l'expression génique, les niveaux d'hormones et la fonction hormonale ainsi que l'anatomie génitale et sexuelle. On décrit généralement le sexe en termes binaires, « femme » ou « homme », mais il existe des variations touchant les attributs définissant le sexe ainsi que l'expression de ces attributs.</a:t>
            </a:r>
            <a:r>
              <a:rPr lang="fr-FR" sz="1200" dirty="0">
                <a:solidFill>
                  <a:srgbClr val="7030A0"/>
                </a:solidFill>
              </a:rPr>
              <a:t> Source : </a:t>
            </a:r>
            <a:r>
              <a:rPr lang="fr-FR" sz="1200" dirty="0">
                <a:solidFill>
                  <a:srgbClr val="7030A0"/>
                </a:solidFill>
                <a:hlinkClick r:id="rId2"/>
              </a:rPr>
              <a:t>http://www.cihr-irsc.gc.ca/f/47830.html</a:t>
            </a:r>
            <a:r>
              <a:rPr lang="fr-FR" sz="1200" dirty="0">
                <a:solidFill>
                  <a:srgbClr val="7030A0"/>
                </a:solidFill>
              </a:rPr>
              <a:t> </a:t>
            </a:r>
            <a:r>
              <a:rPr lang="fr-FR" dirty="0">
                <a:solidFill>
                  <a:srgbClr val="7030A0"/>
                </a:solidFill>
              </a:rPr>
              <a:t>b) </a:t>
            </a:r>
            <a:r>
              <a:rPr lang="fr-FR" u="sng" dirty="0">
                <a:solidFill>
                  <a:srgbClr val="7030A0"/>
                </a:solidFill>
                <a:hlinkClick r:id="rId3" tooltip="Comparaison biologique entre la femme et l'homme"/>
              </a:rPr>
              <a:t>différences biologiques</a:t>
            </a:r>
            <a:r>
              <a:rPr lang="fr-FR" dirty="0">
                <a:solidFill>
                  <a:srgbClr val="7030A0"/>
                </a:solidFill>
              </a:rPr>
              <a:t> entre femmes et hommes.</a:t>
            </a:r>
          </a:p>
          <a:p>
            <a:r>
              <a:rPr lang="fr-FR" b="1" i="1" dirty="0">
                <a:solidFill>
                  <a:srgbClr val="7030A0"/>
                </a:solidFill>
              </a:rPr>
              <a:t>Synapse</a:t>
            </a:r>
            <a:r>
              <a:rPr lang="fr-FR" dirty="0">
                <a:solidFill>
                  <a:srgbClr val="7030A0"/>
                </a:solidFill>
              </a:rPr>
              <a:t> : zone de jonction entre neurones mais également entre neurones et cellules musculaires ou glandulaires. Parfois même des contacts s'instituent entre les neurones et la paroi de capillaires sanguins (ex. : synapses </a:t>
            </a:r>
            <a:r>
              <a:rPr lang="fr-FR" dirty="0" err="1">
                <a:solidFill>
                  <a:srgbClr val="7030A0"/>
                </a:solidFill>
              </a:rPr>
              <a:t>hémoneurales</a:t>
            </a:r>
            <a:r>
              <a:rPr lang="fr-FR" dirty="0">
                <a:solidFill>
                  <a:srgbClr val="7030A0"/>
                </a:solidFill>
              </a:rPr>
              <a:t> au niveau du système porte hypophysaire). Dans tous les cas, il y a apposition de deux membranes, l'une présynaptique, appartenant à la terminaison d'un axone ; l'autre postsynaptique, représentée par celle d'une dendrite, d'un muscle, d'une cellule glandulaire ou de la paroi capillaire. La transmission de l'influx nerveux s'effectue grâce à des neurotransmetteurs.</a:t>
            </a:r>
          </a:p>
          <a:p>
            <a:r>
              <a:rPr lang="fr-FR" b="1" i="1" dirty="0">
                <a:solidFill>
                  <a:srgbClr val="7030A0"/>
                </a:solidFill>
              </a:rPr>
              <a:t>Système limbique </a:t>
            </a:r>
            <a:r>
              <a:rPr lang="fr-FR" dirty="0">
                <a:solidFill>
                  <a:srgbClr val="7030A0"/>
                </a:solidFill>
              </a:rPr>
              <a:t>: ensemble de structures nerveuses de signification phylogénétique ancienne. Il joue un rôle essentiel dans les processus mnémoniques, dans la genèse des émotions et dans le contrôle des phénomènes affectifs.</a:t>
            </a:r>
          </a:p>
          <a:p>
            <a:r>
              <a:rPr lang="fr-FR" dirty="0">
                <a:solidFill>
                  <a:srgbClr val="7030A0"/>
                </a:solidFill>
              </a:rPr>
              <a:t>Tronc cérébral : partie de l'encéphale s'étendant du myélencéphale (bulbe rachidien), à travers le métencéphale et le mésencéphale, jusqu'au diencéphale. Il est le siège des noyaux </a:t>
            </a:r>
            <a:r>
              <a:rPr lang="fr-FR" dirty="0" err="1">
                <a:solidFill>
                  <a:srgbClr val="7030A0"/>
                </a:solidFill>
              </a:rPr>
              <a:t>noradrenergiques</a:t>
            </a:r>
            <a:r>
              <a:rPr lang="fr-FR" dirty="0">
                <a:solidFill>
                  <a:srgbClr val="7030A0"/>
                </a:solidFill>
              </a:rPr>
              <a:t>, dopaminergiques, sérotoninergiques dont les axones se projettent sur de nombreuses aires cérébrales. Il est aussi, au niveau du mésencéphale, le relais entre des faisceaux nerveux ascendants et descendants impliqués dans la régulation du comportement sexuel.</a:t>
            </a:r>
          </a:p>
          <a:p>
            <a:r>
              <a:rPr lang="fr-FR" b="1" i="1" dirty="0">
                <a:solidFill>
                  <a:srgbClr val="7030A0"/>
                </a:solidFill>
              </a:rPr>
              <a:t>Schéma copulatoire</a:t>
            </a:r>
            <a:r>
              <a:rPr lang="fr-FR" dirty="0">
                <a:solidFill>
                  <a:srgbClr val="7030A0"/>
                </a:solidFill>
              </a:rPr>
              <a:t> : séquence stéréotypée des comportements sexuels …</a:t>
            </a:r>
          </a:p>
        </p:txBody>
      </p:sp>
      <p:sp>
        <p:nvSpPr>
          <p:cNvPr id="7" name="ZoneTexte 6"/>
          <p:cNvSpPr txBox="1"/>
          <p:nvPr/>
        </p:nvSpPr>
        <p:spPr>
          <a:xfrm>
            <a:off x="236667" y="280910"/>
            <a:ext cx="2710927" cy="369332"/>
          </a:xfrm>
          <a:prstGeom prst="rect">
            <a:avLst/>
          </a:prstGeom>
          <a:noFill/>
        </p:spPr>
        <p:txBody>
          <a:bodyPr wrap="square" rtlCol="0">
            <a:spAutoFit/>
          </a:bodyPr>
          <a:lstStyle/>
          <a:p>
            <a:r>
              <a:rPr lang="fr-FR" b="1" dirty="0">
                <a:solidFill>
                  <a:srgbClr val="7030A0"/>
                </a:solidFill>
              </a:rPr>
              <a:t>Glossaire / Lexique (suite)</a:t>
            </a:r>
          </a:p>
        </p:txBody>
      </p:sp>
    </p:spTree>
    <p:extLst>
      <p:ext uri="{BB962C8B-B14F-4D97-AF65-F5344CB8AC3E}">
        <p14:creationId xmlns:p14="http://schemas.microsoft.com/office/powerpoint/2010/main" val="34396515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430000" y="98031"/>
            <a:ext cx="521748" cy="367545"/>
          </a:xfrm>
        </p:spPr>
        <p:txBody>
          <a:bodyPr/>
          <a:lstStyle/>
          <a:p>
            <a:fld id="{A3855CD8-F650-4656-8804-7E552F308368}" type="slidenum">
              <a:rPr lang="en-US" smtClean="0"/>
              <a:t>73</a:t>
            </a:fld>
            <a:endParaRPr lang="en-US"/>
          </a:p>
        </p:txBody>
      </p:sp>
      <p:sp>
        <p:nvSpPr>
          <p:cNvPr id="3" name="ZoneTexte 2"/>
          <p:cNvSpPr txBox="1"/>
          <p:nvPr/>
        </p:nvSpPr>
        <p:spPr>
          <a:xfrm>
            <a:off x="4442908" y="98031"/>
            <a:ext cx="3270326" cy="367545"/>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236667" y="280910"/>
            <a:ext cx="2710927" cy="369332"/>
          </a:xfrm>
          <a:prstGeom prst="rect">
            <a:avLst/>
          </a:prstGeom>
          <a:noFill/>
        </p:spPr>
        <p:txBody>
          <a:bodyPr wrap="square" rtlCol="0">
            <a:spAutoFit/>
          </a:bodyPr>
          <a:lstStyle/>
          <a:p>
            <a:r>
              <a:rPr lang="fr-FR" b="1" dirty="0">
                <a:solidFill>
                  <a:srgbClr val="7030A0"/>
                </a:solidFill>
              </a:rPr>
              <a:t>Personnalités connues</a:t>
            </a:r>
          </a:p>
        </p:txBody>
      </p:sp>
      <p:sp>
        <p:nvSpPr>
          <p:cNvPr id="6" name="Rectangle 5"/>
          <p:cNvSpPr/>
          <p:nvPr/>
        </p:nvSpPr>
        <p:spPr>
          <a:xfrm>
            <a:off x="236667" y="5521146"/>
            <a:ext cx="4625789" cy="1200329"/>
          </a:xfrm>
          <a:prstGeom prst="rect">
            <a:avLst/>
          </a:prstGeom>
        </p:spPr>
        <p:txBody>
          <a:bodyPr wrap="square">
            <a:spAutoFit/>
          </a:bodyPr>
          <a:lstStyle/>
          <a:p>
            <a:pPr algn="ctr"/>
            <a:r>
              <a:rPr lang="fr-FR" sz="1200" b="0" i="0" dirty="0">
                <a:solidFill>
                  <a:srgbClr val="7030A0"/>
                </a:solidFill>
                <a:effectLst/>
                <a:latin typeface="arial" panose="020B0604020202020204" pitchFamily="34" charset="0"/>
              </a:rPr>
              <a:t>L’Algérien(ne) Pascal(e) </a:t>
            </a:r>
            <a:r>
              <a:rPr lang="fr-FR" sz="1200" b="0" i="0" dirty="0" err="1">
                <a:solidFill>
                  <a:srgbClr val="7030A0"/>
                </a:solidFill>
                <a:effectLst/>
                <a:latin typeface="arial" panose="020B0604020202020204" pitchFamily="34" charset="0"/>
              </a:rPr>
              <a:t>Ourbih</a:t>
            </a:r>
            <a:r>
              <a:rPr lang="fr-FR" sz="1200" b="0" i="0" dirty="0">
                <a:solidFill>
                  <a:srgbClr val="7030A0"/>
                </a:solidFill>
                <a:effectLst/>
                <a:latin typeface="arial" panose="020B0604020202020204" pitchFamily="34" charset="0"/>
              </a:rPr>
              <a:t>, 44 ans, vient d’obtenir la nationalité française et mènera la liste écolo dans le 16e où il habite depuis vingt ans. Ce comédien transsexuel qui tourne dans la série d’Arte « Vénus et Apollon » est un ex-militant du PASTT et d’</a:t>
            </a:r>
            <a:r>
              <a:rPr lang="fr-FR" sz="1200" b="0" i="0" dirty="0" err="1">
                <a:solidFill>
                  <a:srgbClr val="7030A0"/>
                </a:solidFill>
                <a:effectLst/>
                <a:latin typeface="arial" panose="020B0604020202020204" pitchFamily="34" charset="0"/>
              </a:rPr>
              <a:t>Act</a:t>
            </a:r>
            <a:r>
              <a:rPr lang="fr-FR" sz="1200" b="0" i="0" dirty="0">
                <a:solidFill>
                  <a:srgbClr val="7030A0"/>
                </a:solidFill>
                <a:effectLst/>
                <a:latin typeface="arial" panose="020B0604020202020204" pitchFamily="34" charset="0"/>
              </a:rPr>
              <a:t> Up. </a:t>
            </a:r>
            <a:r>
              <a:rPr lang="fr-FR" sz="1200" b="0" i="0" dirty="0">
                <a:solidFill>
                  <a:srgbClr val="7030A0"/>
                </a:solidFill>
                <a:effectLst/>
                <a:latin typeface="arial" panose="020B0604020202020204" pitchFamily="34" charset="0"/>
                <a:hlinkClick r:id="rId2"/>
              </a:rPr>
              <a:t>http://www.egaliteetreconciliation.fr/Ecologie-Un-transsexuel-algerien-candidat-des-Verts-a-Paris-876.html</a:t>
            </a:r>
            <a:r>
              <a:rPr lang="fr-FR" sz="1200" b="0" i="0" dirty="0">
                <a:solidFill>
                  <a:srgbClr val="7030A0"/>
                </a:solidFill>
                <a:effectLst/>
                <a:latin typeface="arial" panose="020B0604020202020204" pitchFamily="34" charset="0"/>
              </a:rPr>
              <a:t> </a:t>
            </a:r>
            <a:endParaRPr lang="en-US" sz="1200" dirty="0">
              <a:solidFill>
                <a:srgbClr val="7030A0"/>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260" y="3750329"/>
            <a:ext cx="2662883" cy="1770817"/>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610" y="4391767"/>
            <a:ext cx="2674508" cy="1824558"/>
          </a:xfrm>
          <a:prstGeom prst="rect">
            <a:avLst/>
          </a:prstGeom>
        </p:spPr>
      </p:pic>
      <p:sp>
        <p:nvSpPr>
          <p:cNvPr id="8" name="Rectangle 7"/>
          <p:cNvSpPr/>
          <p:nvPr/>
        </p:nvSpPr>
        <p:spPr>
          <a:xfrm>
            <a:off x="5118409" y="6216326"/>
            <a:ext cx="2966225" cy="461665"/>
          </a:xfrm>
          <a:prstGeom prst="rect">
            <a:avLst/>
          </a:prstGeom>
        </p:spPr>
        <p:txBody>
          <a:bodyPr wrap="square">
            <a:spAutoFit/>
          </a:bodyPr>
          <a:lstStyle/>
          <a:p>
            <a:pPr algn="ctr"/>
            <a:r>
              <a:rPr lang="fr-FR" sz="1200" dirty="0">
                <a:solidFill>
                  <a:srgbClr val="7030A0"/>
                </a:solidFill>
              </a:rPr>
              <a:t>Huguette </a:t>
            </a:r>
            <a:r>
              <a:rPr lang="fr-FR" sz="1200" dirty="0" err="1">
                <a:solidFill>
                  <a:srgbClr val="7030A0"/>
                </a:solidFill>
              </a:rPr>
              <a:t>Voidies</a:t>
            </a:r>
            <a:r>
              <a:rPr lang="fr-FR" sz="1200" dirty="0">
                <a:solidFill>
                  <a:srgbClr val="7030A0"/>
                </a:solidFill>
              </a:rPr>
              <a:t> et </a:t>
            </a:r>
            <a:r>
              <a:rPr lang="fr-FR" sz="1200" dirty="0" err="1">
                <a:solidFill>
                  <a:srgbClr val="7030A0"/>
                </a:solidFill>
              </a:rPr>
              <a:t>Ovida</a:t>
            </a:r>
            <a:r>
              <a:rPr lang="fr-FR" sz="1200" dirty="0">
                <a:solidFill>
                  <a:srgbClr val="7030A0"/>
                </a:solidFill>
              </a:rPr>
              <a:t> </a:t>
            </a:r>
            <a:r>
              <a:rPr lang="fr-FR" sz="1200" dirty="0" err="1">
                <a:solidFill>
                  <a:srgbClr val="7030A0"/>
                </a:solidFill>
              </a:rPr>
              <a:t>Delect</a:t>
            </a:r>
            <a:r>
              <a:rPr lang="fr-FR" sz="1200" dirty="0">
                <a:solidFill>
                  <a:srgbClr val="7030A0"/>
                </a:solidFill>
              </a:rPr>
              <a:t>, deux écrivaines transsexuelles</a:t>
            </a:r>
          </a:p>
        </p:txBody>
      </p:sp>
      <p:sp>
        <p:nvSpPr>
          <p:cNvPr id="10" name="Rectangle 9"/>
          <p:cNvSpPr/>
          <p:nvPr/>
        </p:nvSpPr>
        <p:spPr>
          <a:xfrm>
            <a:off x="8428494" y="5108331"/>
            <a:ext cx="3523253" cy="1569660"/>
          </a:xfrm>
          <a:prstGeom prst="rect">
            <a:avLst/>
          </a:prstGeom>
        </p:spPr>
        <p:txBody>
          <a:bodyPr wrap="square">
            <a:spAutoFit/>
          </a:bodyPr>
          <a:lstStyle/>
          <a:p>
            <a:pPr algn="ctr"/>
            <a:r>
              <a:rPr lang="fr-FR" sz="1200" dirty="0" err="1">
                <a:solidFill>
                  <a:srgbClr val="7030A0"/>
                </a:solidFill>
              </a:rPr>
              <a:t>Lohana</a:t>
            </a:r>
            <a:r>
              <a:rPr lang="fr-FR" sz="1200" dirty="0">
                <a:solidFill>
                  <a:srgbClr val="7030A0"/>
                </a:solidFill>
              </a:rPr>
              <a:t> </a:t>
            </a:r>
            <a:r>
              <a:rPr lang="fr-FR" sz="1200" dirty="0" err="1">
                <a:solidFill>
                  <a:srgbClr val="7030A0"/>
                </a:solidFill>
              </a:rPr>
              <a:t>Berkins</a:t>
            </a:r>
            <a:r>
              <a:rPr lang="fr-FR" sz="1200" dirty="0">
                <a:solidFill>
                  <a:srgbClr val="7030A0"/>
                </a:solidFill>
              </a:rPr>
              <a:t>  (</a:t>
            </a:r>
            <a:r>
              <a:rPr lang="fr-FR" sz="1200" dirty="0">
                <a:solidFill>
                  <a:srgbClr val="7030A0"/>
                </a:solidFill>
                <a:hlinkClick r:id="rId5" tooltip="1965"/>
              </a:rPr>
              <a:t>1965</a:t>
            </a:r>
            <a:r>
              <a:rPr lang="fr-FR" sz="1200" dirty="0">
                <a:solidFill>
                  <a:srgbClr val="7030A0"/>
                </a:solidFill>
              </a:rPr>
              <a:t> - </a:t>
            </a:r>
            <a:r>
              <a:rPr lang="fr-FR" sz="1200" dirty="0">
                <a:solidFill>
                  <a:srgbClr val="7030A0"/>
                </a:solidFill>
                <a:hlinkClick r:id="rId6" tooltip="2016"/>
              </a:rPr>
              <a:t>2016</a:t>
            </a:r>
            <a:r>
              <a:rPr lang="fr-FR" sz="1200" dirty="0">
                <a:solidFill>
                  <a:srgbClr val="7030A0"/>
                </a:solidFill>
              </a:rPr>
              <a:t>) était une activiste </a:t>
            </a:r>
            <a:r>
              <a:rPr lang="fr-FR" sz="1200" dirty="0">
                <a:solidFill>
                  <a:srgbClr val="7030A0"/>
                </a:solidFill>
                <a:hlinkClick r:id="rId7" tooltip="transgenre"/>
              </a:rPr>
              <a:t>transgenre</a:t>
            </a:r>
            <a:r>
              <a:rPr lang="fr-FR" sz="1200" dirty="0">
                <a:solidFill>
                  <a:srgbClr val="7030A0"/>
                </a:solidFill>
              </a:rPr>
              <a:t> </a:t>
            </a:r>
            <a:r>
              <a:rPr lang="fr-FR" sz="1200" dirty="0">
                <a:solidFill>
                  <a:srgbClr val="7030A0"/>
                </a:solidFill>
                <a:hlinkClick r:id="rId8" tooltip="Argentine"/>
              </a:rPr>
              <a:t>Argentine</a:t>
            </a:r>
            <a:r>
              <a:rPr lang="fr-FR" sz="1200" dirty="0">
                <a:solidFill>
                  <a:srgbClr val="7030A0"/>
                </a:solidFill>
              </a:rPr>
              <a:t>, défenseuse et promotrice de l' identité transgenre dans son pays. Elle s’est battue pour la loi 3062 du respect de l'identité </a:t>
            </a:r>
            <a:r>
              <a:rPr lang="fr-FR" sz="1200" dirty="0">
                <a:solidFill>
                  <a:srgbClr val="7030A0"/>
                </a:solidFill>
                <a:hlinkClick r:id="rId9" tooltip="travesties"/>
              </a:rPr>
              <a:t>travestie</a:t>
            </a:r>
            <a:r>
              <a:rPr lang="fr-FR" sz="1200" dirty="0">
                <a:solidFill>
                  <a:srgbClr val="7030A0"/>
                </a:solidFill>
              </a:rPr>
              <a:t> et </a:t>
            </a:r>
            <a:r>
              <a:rPr lang="fr-FR" sz="1200" dirty="0">
                <a:solidFill>
                  <a:srgbClr val="7030A0"/>
                </a:solidFill>
                <a:hlinkClick r:id="rId10" tooltip="transsexuel"/>
              </a:rPr>
              <a:t>transsexuelle</a:t>
            </a:r>
            <a:r>
              <a:rPr lang="fr-FR" sz="1200" dirty="0">
                <a:solidFill>
                  <a:srgbClr val="7030A0"/>
                </a:solidFill>
              </a:rPr>
              <a:t> et approuvée par l'Assemblée législative de Buenos Aires en 2009. Source : </a:t>
            </a:r>
            <a:r>
              <a:rPr lang="fr-FR" sz="1200" dirty="0">
                <a:solidFill>
                  <a:srgbClr val="7030A0"/>
                </a:solidFill>
                <a:hlinkClick r:id="rId11"/>
              </a:rPr>
              <a:t>https://es.wikipedia.org/wiki/Lohana_Berkins</a:t>
            </a:r>
            <a:r>
              <a:rPr lang="fr-FR" sz="1200" dirty="0">
                <a:solidFill>
                  <a:srgbClr val="7030A0"/>
                </a:solidFill>
              </a:rPr>
              <a:t> </a:t>
            </a:r>
          </a:p>
        </p:txBody>
      </p:sp>
      <p:pic>
        <p:nvPicPr>
          <p:cNvPr id="11" name="Imag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38124" y="3031981"/>
            <a:ext cx="2952750" cy="1971675"/>
          </a:xfrm>
          <a:prstGeom prst="rect">
            <a:avLst/>
          </a:prstGeom>
        </p:spPr>
      </p:pic>
      <p:sp>
        <p:nvSpPr>
          <p:cNvPr id="12" name="ZoneTexte 11"/>
          <p:cNvSpPr txBox="1"/>
          <p:nvPr/>
        </p:nvSpPr>
        <p:spPr>
          <a:xfrm>
            <a:off x="236667" y="650242"/>
            <a:ext cx="11715080" cy="369332"/>
          </a:xfrm>
          <a:prstGeom prst="rect">
            <a:avLst/>
          </a:prstGeom>
          <a:noFill/>
        </p:spPr>
        <p:txBody>
          <a:bodyPr wrap="square" rtlCol="0">
            <a:spAutoFit/>
          </a:bodyPr>
          <a:lstStyle/>
          <a:p>
            <a:r>
              <a:rPr lang="fr-FR" dirty="0">
                <a:solidFill>
                  <a:srgbClr val="7030A0"/>
                </a:solidFill>
              </a:rPr>
              <a:t>Il y a peu de personnalités transgenres qui ont percé ou qui soient connues dans le monde. </a:t>
            </a:r>
          </a:p>
        </p:txBody>
      </p:sp>
      <p:sp>
        <p:nvSpPr>
          <p:cNvPr id="13" name="Rectangle 12"/>
          <p:cNvSpPr/>
          <p:nvPr/>
        </p:nvSpPr>
        <p:spPr>
          <a:xfrm>
            <a:off x="5267440" y="3244334"/>
            <a:ext cx="1168461" cy="276999"/>
          </a:xfrm>
          <a:prstGeom prst="rect">
            <a:avLst/>
          </a:prstGeom>
        </p:spPr>
        <p:txBody>
          <a:bodyPr wrap="none">
            <a:spAutoFit/>
          </a:bodyPr>
          <a:lstStyle/>
          <a:p>
            <a:r>
              <a:rPr lang="fr-FR" sz="1200" dirty="0" err="1">
                <a:solidFill>
                  <a:srgbClr val="7030A0"/>
                </a:solidFill>
              </a:rPr>
              <a:t>lana</a:t>
            </a:r>
            <a:r>
              <a:rPr lang="fr-FR" sz="1200" dirty="0">
                <a:solidFill>
                  <a:srgbClr val="7030A0"/>
                </a:solidFill>
              </a:rPr>
              <a:t> </a:t>
            </a:r>
            <a:r>
              <a:rPr lang="fr-FR" sz="1200" dirty="0" err="1">
                <a:solidFill>
                  <a:srgbClr val="7030A0"/>
                </a:solidFill>
              </a:rPr>
              <a:t>wachowski</a:t>
            </a:r>
            <a:endParaRPr lang="fr-FR" sz="1200" dirty="0">
              <a:solidFill>
                <a:srgbClr val="7030A0"/>
              </a:solidFill>
            </a:endParaRPr>
          </a:p>
        </p:txBody>
      </p:sp>
    </p:spTree>
    <p:extLst>
      <p:ext uri="{BB962C8B-B14F-4D97-AF65-F5344CB8AC3E}">
        <p14:creationId xmlns:p14="http://schemas.microsoft.com/office/powerpoint/2010/main" val="5907013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553713" y="169195"/>
            <a:ext cx="419548" cy="433233"/>
          </a:xfrm>
        </p:spPr>
        <p:txBody>
          <a:bodyPr/>
          <a:lstStyle/>
          <a:p>
            <a:fld id="{A3855CD8-F650-4656-8804-7E552F308368}" type="slidenum">
              <a:rPr lang="en-US" smtClean="0"/>
              <a:t>74</a:t>
            </a:fld>
            <a:endParaRPr lang="en-US"/>
          </a:p>
        </p:txBody>
      </p:sp>
      <p:sp>
        <p:nvSpPr>
          <p:cNvPr id="3" name="ZoneTexte 2"/>
          <p:cNvSpPr txBox="1"/>
          <p:nvPr/>
        </p:nvSpPr>
        <p:spPr>
          <a:xfrm>
            <a:off x="215153" y="169195"/>
            <a:ext cx="1447576" cy="369332"/>
          </a:xfrm>
          <a:prstGeom prst="rect">
            <a:avLst/>
          </a:prstGeom>
          <a:noFill/>
        </p:spPr>
        <p:txBody>
          <a:bodyPr wrap="none" rtlCol="0">
            <a:spAutoFit/>
          </a:bodyPr>
          <a:lstStyle/>
          <a:p>
            <a:r>
              <a:rPr lang="fr-FR" b="1" dirty="0">
                <a:solidFill>
                  <a:srgbClr val="7030A0"/>
                </a:solidFill>
              </a:rPr>
              <a:t>Bibliographie</a:t>
            </a:r>
          </a:p>
        </p:txBody>
      </p:sp>
      <p:sp>
        <p:nvSpPr>
          <p:cNvPr id="4" name="ZoneTexte 3"/>
          <p:cNvSpPr txBox="1"/>
          <p:nvPr/>
        </p:nvSpPr>
        <p:spPr>
          <a:xfrm>
            <a:off x="215154" y="538527"/>
            <a:ext cx="11758108" cy="6340197"/>
          </a:xfrm>
          <a:prstGeom prst="rect">
            <a:avLst/>
          </a:prstGeom>
          <a:noFill/>
        </p:spPr>
        <p:txBody>
          <a:bodyPr wrap="square" rtlCol="0">
            <a:spAutoFit/>
          </a:bodyPr>
          <a:lstStyle/>
          <a:p>
            <a:r>
              <a:rPr lang="fr-FR" sz="1400" u="sng" dirty="0">
                <a:solidFill>
                  <a:srgbClr val="7030A0"/>
                </a:solidFill>
              </a:rPr>
              <a:t>Sur le genre et le sexe social </a:t>
            </a:r>
            <a:r>
              <a:rPr lang="fr-FR" sz="1400" dirty="0">
                <a:solidFill>
                  <a:srgbClr val="7030A0"/>
                </a:solidFill>
              </a:rPr>
              <a:t>:</a:t>
            </a:r>
          </a:p>
          <a:p>
            <a:pPr marL="342900" indent="-342900">
              <a:buAutoNum type="alphaLcParenR"/>
            </a:pPr>
            <a:r>
              <a:rPr lang="fr-FR" sz="1400" dirty="0">
                <a:solidFill>
                  <a:srgbClr val="7030A0"/>
                </a:solidFill>
              </a:rPr>
              <a:t>Précieuses études de genre, </a:t>
            </a:r>
            <a:r>
              <a:rPr lang="fr-FR" sz="1400" dirty="0">
                <a:solidFill>
                  <a:srgbClr val="7030A0"/>
                </a:solidFill>
                <a:hlinkClick r:id="rId2"/>
              </a:rPr>
              <a:t>https://lejournal.cnrs.fr/dossiers/precieuses-etudes-de-genre</a:t>
            </a:r>
            <a:r>
              <a:rPr lang="fr-FR" sz="1400" dirty="0">
                <a:solidFill>
                  <a:srgbClr val="7030A0"/>
                </a:solidFill>
              </a:rPr>
              <a:t> </a:t>
            </a:r>
          </a:p>
          <a:p>
            <a:pPr marL="342900" indent="-342900">
              <a:buAutoNum type="alphaLcParenR"/>
            </a:pPr>
            <a:r>
              <a:rPr lang="fr-FR" sz="1400" dirty="0">
                <a:solidFill>
                  <a:srgbClr val="7030A0"/>
                </a:solidFill>
              </a:rPr>
              <a:t>LE SEXE ET LE GENRE SONT EN FAIT LA MÊME CHOSE (MAIS NE PARTEZ PAS SI VITE), </a:t>
            </a:r>
            <a:r>
              <a:rPr lang="fr-FR" sz="1400" dirty="0">
                <a:solidFill>
                  <a:srgbClr val="7030A0"/>
                </a:solidFill>
                <a:hlinkClick r:id="rId3"/>
              </a:rPr>
              <a:t>https://furiegelatine.wordpress.com/2016/03/08/le-sexe-et-le-genre-sont-en-fait-la-meme-chose-mais-ne-partez-pas-si-vite/</a:t>
            </a:r>
            <a:r>
              <a:rPr lang="fr-FR" sz="1400" dirty="0">
                <a:solidFill>
                  <a:srgbClr val="7030A0"/>
                </a:solidFill>
              </a:rPr>
              <a:t> </a:t>
            </a:r>
          </a:p>
          <a:p>
            <a:pPr marL="342900" indent="-342900">
              <a:buAutoNum type="alphaLcParenR"/>
            </a:pPr>
            <a:r>
              <a:rPr lang="fr-FR" sz="1400" dirty="0">
                <a:solidFill>
                  <a:srgbClr val="7030A0"/>
                </a:solidFill>
              </a:rPr>
              <a:t>Mauvais genre / France Inter, </a:t>
            </a:r>
            <a:r>
              <a:rPr lang="fr-FR" sz="1400" dirty="0">
                <a:solidFill>
                  <a:srgbClr val="7030A0"/>
                </a:solidFill>
                <a:hlinkClick r:id="rId4"/>
              </a:rPr>
              <a:t>http://www.franceinter.fr/emission-interception-mauvais-genre</a:t>
            </a:r>
            <a:endParaRPr lang="fr-FR" sz="1400" dirty="0">
              <a:solidFill>
                <a:srgbClr val="7030A0"/>
              </a:solidFill>
            </a:endParaRPr>
          </a:p>
          <a:p>
            <a:pPr marL="342900" indent="-342900">
              <a:buAutoNum type="alphaLcParenR"/>
            </a:pPr>
            <a:r>
              <a:rPr lang="fr-FR" sz="1400" dirty="0">
                <a:solidFill>
                  <a:srgbClr val="7030A0"/>
                </a:solidFill>
              </a:rPr>
              <a:t>Théorie du genre : Le fils de François Hollande militant de la « théorie </a:t>
            </a:r>
            <a:r>
              <a:rPr lang="fr-FR" sz="1400" dirty="0" err="1">
                <a:solidFill>
                  <a:srgbClr val="7030A0"/>
                </a:solidFill>
              </a:rPr>
              <a:t>queer</a:t>
            </a:r>
            <a:r>
              <a:rPr lang="fr-FR" sz="1400" dirty="0">
                <a:solidFill>
                  <a:srgbClr val="7030A0"/>
                </a:solidFill>
              </a:rPr>
              <a:t> », </a:t>
            </a:r>
            <a:r>
              <a:rPr lang="fr-FR" sz="1400" dirty="0">
                <a:solidFill>
                  <a:srgbClr val="7030A0"/>
                </a:solidFill>
                <a:hlinkClick r:id="rId5"/>
              </a:rPr>
              <a:t>http://www.theoriedugenre.fr/?Le-fils-de-Francois-Hollande</a:t>
            </a:r>
            <a:r>
              <a:rPr lang="fr-FR" sz="1400" dirty="0">
                <a:solidFill>
                  <a:srgbClr val="7030A0"/>
                </a:solidFill>
              </a:rPr>
              <a:t> </a:t>
            </a:r>
          </a:p>
          <a:p>
            <a:endParaRPr lang="fr-FR" sz="1400" u="sng" dirty="0">
              <a:solidFill>
                <a:srgbClr val="7030A0"/>
              </a:solidFill>
            </a:endParaRPr>
          </a:p>
          <a:p>
            <a:r>
              <a:rPr lang="fr-FR" sz="1400" u="sng" dirty="0">
                <a:solidFill>
                  <a:srgbClr val="7030A0"/>
                </a:solidFill>
              </a:rPr>
              <a:t>Sur la </a:t>
            </a:r>
            <a:r>
              <a:rPr lang="fr-FR" sz="1400" u="sng" dirty="0" err="1">
                <a:solidFill>
                  <a:srgbClr val="7030A0"/>
                </a:solidFill>
              </a:rPr>
              <a:t>transphobie</a:t>
            </a:r>
            <a:r>
              <a:rPr lang="fr-FR" sz="1400" u="sng" dirty="0">
                <a:solidFill>
                  <a:srgbClr val="7030A0"/>
                </a:solidFill>
              </a:rPr>
              <a:t> dans le courant féministe </a:t>
            </a:r>
            <a:r>
              <a:rPr lang="fr-FR" sz="1400" dirty="0">
                <a:solidFill>
                  <a:srgbClr val="7030A0"/>
                </a:solidFill>
              </a:rPr>
              <a:t>:</a:t>
            </a:r>
          </a:p>
          <a:p>
            <a:pPr marL="342900" indent="-342900">
              <a:buAutoNum type="alphaLcParenR"/>
            </a:pPr>
            <a:r>
              <a:rPr lang="fr-FR" sz="1400" dirty="0">
                <a:solidFill>
                  <a:srgbClr val="7030A0"/>
                </a:solidFill>
                <a:hlinkClick r:id="rId6"/>
              </a:rPr>
              <a:t>https://en.wikipedia.org/wiki/Feminist_views_on_transgender_and_transsexual_people</a:t>
            </a:r>
            <a:r>
              <a:rPr lang="fr-FR" sz="1400" dirty="0">
                <a:solidFill>
                  <a:srgbClr val="7030A0"/>
                </a:solidFill>
              </a:rPr>
              <a:t>, </a:t>
            </a:r>
          </a:p>
          <a:p>
            <a:pPr marL="342900" indent="-342900">
              <a:buAutoNum type="alphaLcParenR"/>
            </a:pPr>
            <a:r>
              <a:rPr lang="fr-FR" sz="1400" dirty="0">
                <a:solidFill>
                  <a:srgbClr val="7030A0"/>
                </a:solidFill>
                <a:hlinkClick r:id="rId7"/>
              </a:rPr>
              <a:t>http://rationalwiki.org/wiki/Trans-exclusionary_radical_feminism</a:t>
            </a:r>
            <a:endParaRPr lang="fr-FR" sz="1400" dirty="0">
              <a:solidFill>
                <a:srgbClr val="7030A0"/>
              </a:solidFill>
            </a:endParaRPr>
          </a:p>
          <a:p>
            <a:pPr marL="342900" indent="-342900">
              <a:buAutoNum type="alphaLcParenR"/>
            </a:pPr>
            <a:r>
              <a:rPr lang="fr-FR" sz="1400" dirty="0">
                <a:solidFill>
                  <a:srgbClr val="7030A0"/>
                </a:solidFill>
              </a:rPr>
              <a:t>Féministes radicales et transsexuelles : même combat selon Hari Nef, </a:t>
            </a:r>
            <a:r>
              <a:rPr lang="fr-FR" sz="1400" dirty="0">
                <a:solidFill>
                  <a:srgbClr val="7030A0"/>
                </a:solidFill>
                <a:hlinkClick r:id="rId8"/>
              </a:rPr>
              <a:t>http://i-d.vice.com/fr/article/what-you-still-don39t-understand-about-being-trans-fr-translation?utm_source=vicefbfr</a:t>
            </a:r>
            <a:r>
              <a:rPr lang="fr-FR" sz="1400" dirty="0">
                <a:solidFill>
                  <a:srgbClr val="7030A0"/>
                </a:solidFill>
              </a:rPr>
              <a:t> </a:t>
            </a:r>
          </a:p>
          <a:p>
            <a:pPr marL="342900" indent="-342900">
              <a:buFontTx/>
              <a:buAutoNum type="alphaLcParenR"/>
            </a:pPr>
            <a:r>
              <a:rPr lang="fr-FR" sz="1400" dirty="0">
                <a:solidFill>
                  <a:srgbClr val="7030A0"/>
                </a:solidFill>
              </a:rPr>
              <a:t>Nous </a:t>
            </a:r>
            <a:r>
              <a:rPr lang="fr-FR" sz="1400" dirty="0" err="1">
                <a:solidFill>
                  <a:srgbClr val="7030A0"/>
                </a:solidFill>
              </a:rPr>
              <a:t>trans</a:t>
            </a:r>
            <a:r>
              <a:rPr lang="fr-FR" sz="1400" dirty="0">
                <a:solidFill>
                  <a:srgbClr val="7030A0"/>
                </a:solidFill>
              </a:rPr>
              <a:t>-féministes, </a:t>
            </a:r>
            <a:r>
              <a:rPr lang="fr-FR" sz="1400" dirty="0">
                <a:solidFill>
                  <a:srgbClr val="7030A0"/>
                </a:solidFill>
                <a:hlinkClick r:id="rId9"/>
              </a:rPr>
              <a:t>http://www.observatoire-des-transidentites.com/2015/11/nous-transfeministes.html</a:t>
            </a:r>
            <a:r>
              <a:rPr lang="fr-FR" sz="1400" dirty="0">
                <a:solidFill>
                  <a:srgbClr val="7030A0"/>
                </a:solidFill>
              </a:rPr>
              <a:t> </a:t>
            </a:r>
          </a:p>
          <a:p>
            <a:endParaRPr lang="fr-FR" sz="1400" dirty="0">
              <a:solidFill>
                <a:srgbClr val="7030A0"/>
              </a:solidFill>
            </a:endParaRPr>
          </a:p>
          <a:p>
            <a:r>
              <a:rPr lang="fr-FR" sz="1400" u="sng" dirty="0">
                <a:solidFill>
                  <a:srgbClr val="7030A0"/>
                </a:solidFill>
              </a:rPr>
              <a:t>Sur la </a:t>
            </a:r>
            <a:r>
              <a:rPr lang="fr-FR" sz="1400" u="sng" dirty="0" err="1">
                <a:solidFill>
                  <a:srgbClr val="7030A0"/>
                </a:solidFill>
              </a:rPr>
              <a:t>transphobie</a:t>
            </a:r>
            <a:r>
              <a:rPr lang="fr-FR" sz="1400" u="sng" dirty="0">
                <a:solidFill>
                  <a:srgbClr val="7030A0"/>
                </a:solidFill>
              </a:rPr>
              <a:t> dans le monde du travail </a:t>
            </a:r>
            <a:r>
              <a:rPr lang="fr-FR" sz="1400" dirty="0">
                <a:solidFill>
                  <a:srgbClr val="7030A0"/>
                </a:solidFill>
              </a:rPr>
              <a:t>:</a:t>
            </a:r>
          </a:p>
          <a:p>
            <a:pPr marL="342900" indent="-342900">
              <a:buAutoNum type="alphaLcParenR"/>
            </a:pPr>
            <a:r>
              <a:rPr lang="fr-FR" sz="1400" dirty="0">
                <a:solidFill>
                  <a:srgbClr val="7030A0"/>
                </a:solidFill>
              </a:rPr>
              <a:t>Une transsexuelle fait condamner son entreprise après son licenciement, </a:t>
            </a:r>
            <a:r>
              <a:rPr lang="fr-FR" sz="1400" dirty="0">
                <a:solidFill>
                  <a:srgbClr val="7030A0"/>
                </a:solidFill>
                <a:hlinkClick r:id="rId10"/>
              </a:rPr>
              <a:t>http://www.rtl.fr/actu/societe-faits-divers/une-transsexuelle-fait-condamner-son-entreprise-apres-son-licenciement-7780297172</a:t>
            </a:r>
            <a:r>
              <a:rPr lang="fr-FR" sz="1400" dirty="0">
                <a:solidFill>
                  <a:srgbClr val="7030A0"/>
                </a:solidFill>
              </a:rPr>
              <a:t> </a:t>
            </a:r>
          </a:p>
          <a:p>
            <a:pPr marL="342900" indent="-342900">
              <a:buAutoNum type="alphaLcParenR"/>
            </a:pPr>
            <a:r>
              <a:rPr lang="fr-FR" sz="1400" dirty="0">
                <a:solidFill>
                  <a:srgbClr val="7030A0"/>
                </a:solidFill>
              </a:rPr>
              <a:t>Belgique : La loi enfin adaptée: plus question de vous licencier si vous êtes </a:t>
            </a:r>
            <a:r>
              <a:rPr lang="fr-FR" sz="1400" dirty="0" err="1">
                <a:solidFill>
                  <a:srgbClr val="7030A0"/>
                </a:solidFill>
              </a:rPr>
              <a:t>transexuel</a:t>
            </a:r>
            <a:r>
              <a:rPr lang="fr-FR" sz="1400" dirty="0">
                <a:solidFill>
                  <a:srgbClr val="7030A0"/>
                </a:solidFill>
              </a:rPr>
              <a:t> !, </a:t>
            </a:r>
            <a:r>
              <a:rPr lang="fr-FR" sz="1400" dirty="0">
                <a:solidFill>
                  <a:srgbClr val="7030A0"/>
                </a:solidFill>
                <a:hlinkClick r:id="rId11"/>
              </a:rPr>
              <a:t>http://www.sudinfo.be/1064544/article/2014-07-25/la-loi-enfin-adaptee-plus-question-de-vous-licencier-si-vous-etes-transexuel</a:t>
            </a:r>
            <a:r>
              <a:rPr lang="fr-FR" sz="1400" dirty="0">
                <a:solidFill>
                  <a:srgbClr val="7030A0"/>
                </a:solidFill>
              </a:rPr>
              <a:t> </a:t>
            </a:r>
          </a:p>
          <a:p>
            <a:pPr marL="342900" indent="-342900">
              <a:buAutoNum type="alphaLcParenR"/>
            </a:pPr>
            <a:r>
              <a:rPr lang="fr-FR" sz="1400" dirty="0">
                <a:solidFill>
                  <a:srgbClr val="7030A0"/>
                </a:solidFill>
              </a:rPr>
              <a:t>L'administration belge recrute désormais sans distinction de genre - Homme, femme ou X, </a:t>
            </a:r>
            <a:r>
              <a:rPr lang="fr-FR" sz="1400" dirty="0">
                <a:solidFill>
                  <a:srgbClr val="7030A0"/>
                </a:solidFill>
                <a:hlinkClick r:id="rId12"/>
              </a:rPr>
              <a:t>http://mobile.e-llico.com/article.htm?ladministration-belge-recrute-desormais-sans-distinction-de-genre&amp;articleID=35915</a:t>
            </a:r>
            <a:r>
              <a:rPr lang="fr-FR" sz="1400" dirty="0">
                <a:solidFill>
                  <a:srgbClr val="7030A0"/>
                </a:solidFill>
              </a:rPr>
              <a:t> </a:t>
            </a:r>
          </a:p>
          <a:p>
            <a:pPr marL="342900" indent="-342900">
              <a:buAutoNum type="alphaLcParenR"/>
            </a:pPr>
            <a:r>
              <a:rPr lang="fr-FR" sz="1400" dirty="0">
                <a:solidFill>
                  <a:srgbClr val="7030A0"/>
                </a:solidFill>
              </a:rPr>
              <a:t>Karine </a:t>
            </a:r>
            <a:r>
              <a:rPr lang="fr-FR" sz="1400" dirty="0" err="1">
                <a:solidFill>
                  <a:srgbClr val="7030A0"/>
                </a:solidFill>
              </a:rPr>
              <a:t>Espineira</a:t>
            </a:r>
            <a:r>
              <a:rPr lang="fr-FR" sz="1400" dirty="0">
                <a:solidFill>
                  <a:srgbClr val="7030A0"/>
                </a:solidFill>
              </a:rPr>
              <a:t> est la première Trans à obtenir le grade de Docteure de l’université française, </a:t>
            </a:r>
            <a:r>
              <a:rPr lang="fr-FR" sz="1400" dirty="0">
                <a:solidFill>
                  <a:srgbClr val="7030A0"/>
                </a:solidFill>
                <a:hlinkClick r:id="rId13"/>
              </a:rPr>
              <a:t>http://www.txy.fr/blog/2013/01/09/karine-espineira-est-la-premiere-trans-a-obtenir-le-grade-de-docteure-de-luniversite-francaise/</a:t>
            </a:r>
            <a:r>
              <a:rPr lang="fr-FR" sz="1400" dirty="0">
                <a:solidFill>
                  <a:srgbClr val="7030A0"/>
                </a:solidFill>
              </a:rPr>
              <a:t> </a:t>
            </a:r>
          </a:p>
          <a:p>
            <a:pPr marL="342900" indent="-342900">
              <a:buAutoNum type="alphaLcParenR"/>
            </a:pPr>
            <a:r>
              <a:rPr lang="fr-FR" sz="1400" dirty="0">
                <a:solidFill>
                  <a:srgbClr val="7030A0"/>
                </a:solidFill>
                <a:hlinkClick r:id="rId14"/>
              </a:rPr>
              <a:t>http://www.sos-transphobie.org/temoignage-de-selene-victime-de-transphobie-au-travail</a:t>
            </a:r>
            <a:r>
              <a:rPr lang="fr-FR" sz="1400" dirty="0">
                <a:solidFill>
                  <a:srgbClr val="7030A0"/>
                </a:solidFill>
              </a:rPr>
              <a:t> </a:t>
            </a:r>
          </a:p>
          <a:p>
            <a:endParaRPr lang="fr-FR" sz="1400" dirty="0">
              <a:solidFill>
                <a:srgbClr val="7030A0"/>
              </a:solidFill>
            </a:endParaRPr>
          </a:p>
          <a:p>
            <a:r>
              <a:rPr lang="fr-FR" sz="1400" u="sng" dirty="0">
                <a:solidFill>
                  <a:srgbClr val="7030A0"/>
                </a:solidFill>
              </a:rPr>
              <a:t>Sur le fantasme de </a:t>
            </a:r>
            <a:r>
              <a:rPr lang="fr-FR" sz="1400" u="sng" dirty="0" err="1">
                <a:solidFill>
                  <a:srgbClr val="7030A0"/>
                </a:solidFill>
              </a:rPr>
              <a:t>sissification</a:t>
            </a:r>
            <a:r>
              <a:rPr lang="fr-FR" sz="1400" u="sng" dirty="0">
                <a:solidFill>
                  <a:srgbClr val="7030A0"/>
                </a:solidFill>
              </a:rPr>
              <a:t> </a:t>
            </a:r>
            <a:r>
              <a:rPr lang="fr-FR" sz="1400" dirty="0">
                <a:solidFill>
                  <a:srgbClr val="7030A0"/>
                </a:solidFill>
              </a:rPr>
              <a:t>:</a:t>
            </a:r>
          </a:p>
          <a:p>
            <a:r>
              <a:rPr lang="fr-FR" sz="1400" dirty="0">
                <a:solidFill>
                  <a:srgbClr val="7030A0"/>
                </a:solidFill>
              </a:rPr>
              <a:t>a) Enfermé Dans De La Dentelle - La Féminisation Forcée 101 [on y trouve une explication du désir de </a:t>
            </a:r>
            <a:r>
              <a:rPr lang="fr-FR" sz="1400" dirty="0" err="1">
                <a:solidFill>
                  <a:srgbClr val="7030A0"/>
                </a:solidFill>
              </a:rPr>
              <a:t>sissification</a:t>
            </a:r>
            <a:r>
              <a:rPr lang="fr-FR" sz="1400" dirty="0">
                <a:solidFill>
                  <a:srgbClr val="7030A0"/>
                </a:solidFill>
              </a:rPr>
              <a:t>], </a:t>
            </a:r>
            <a:r>
              <a:rPr lang="fr-FR" sz="1400" dirty="0">
                <a:solidFill>
                  <a:srgbClr val="7030A0"/>
                </a:solidFill>
                <a:hlinkClick r:id="rId15"/>
              </a:rPr>
              <a:t>http://fr.biguz.net/watch.php?id=199296&amp;name=enferm%C3%A9-dans-de-la-dentelle---la-f%C3%A9minisation-forc%C3%A9e-101</a:t>
            </a:r>
            <a:r>
              <a:rPr lang="fr-FR" sz="1400" dirty="0">
                <a:solidFill>
                  <a:srgbClr val="7030A0"/>
                </a:solidFill>
              </a:rPr>
              <a:t> </a:t>
            </a:r>
          </a:p>
        </p:txBody>
      </p:sp>
      <p:sp>
        <p:nvSpPr>
          <p:cNvPr id="5" name="ZoneTexte 4"/>
          <p:cNvSpPr txBox="1"/>
          <p:nvPr/>
        </p:nvSpPr>
        <p:spPr>
          <a:xfrm>
            <a:off x="4442908" y="98031"/>
            <a:ext cx="3270326" cy="367545"/>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Tree>
    <p:extLst>
      <p:ext uri="{BB962C8B-B14F-4D97-AF65-F5344CB8AC3E}">
        <p14:creationId xmlns:p14="http://schemas.microsoft.com/office/powerpoint/2010/main" val="38529082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553713" y="169195"/>
            <a:ext cx="419548" cy="433233"/>
          </a:xfrm>
        </p:spPr>
        <p:txBody>
          <a:bodyPr/>
          <a:lstStyle/>
          <a:p>
            <a:fld id="{A3855CD8-F650-4656-8804-7E552F308368}" type="slidenum">
              <a:rPr lang="en-US" smtClean="0"/>
              <a:t>75</a:t>
            </a:fld>
            <a:endParaRPr lang="en-US"/>
          </a:p>
        </p:txBody>
      </p:sp>
      <p:sp>
        <p:nvSpPr>
          <p:cNvPr id="3" name="ZoneTexte 2"/>
          <p:cNvSpPr txBox="1"/>
          <p:nvPr/>
        </p:nvSpPr>
        <p:spPr>
          <a:xfrm>
            <a:off x="215153" y="169195"/>
            <a:ext cx="1447576" cy="369332"/>
          </a:xfrm>
          <a:prstGeom prst="rect">
            <a:avLst/>
          </a:prstGeom>
          <a:noFill/>
        </p:spPr>
        <p:txBody>
          <a:bodyPr wrap="none" rtlCol="0">
            <a:spAutoFit/>
          </a:bodyPr>
          <a:lstStyle/>
          <a:p>
            <a:r>
              <a:rPr lang="fr-FR" b="1" dirty="0">
                <a:solidFill>
                  <a:srgbClr val="7030A0"/>
                </a:solidFill>
              </a:rPr>
              <a:t>Bibliographie</a:t>
            </a:r>
          </a:p>
        </p:txBody>
      </p:sp>
      <p:sp>
        <p:nvSpPr>
          <p:cNvPr id="4" name="ZoneTexte 3"/>
          <p:cNvSpPr txBox="1"/>
          <p:nvPr/>
        </p:nvSpPr>
        <p:spPr>
          <a:xfrm>
            <a:off x="215154" y="538527"/>
            <a:ext cx="11758108" cy="6124754"/>
          </a:xfrm>
          <a:prstGeom prst="rect">
            <a:avLst/>
          </a:prstGeom>
          <a:noFill/>
        </p:spPr>
        <p:txBody>
          <a:bodyPr wrap="square" rtlCol="0">
            <a:spAutoFit/>
          </a:bodyPr>
          <a:lstStyle/>
          <a:p>
            <a:r>
              <a:rPr lang="fr-FR" sz="1400" u="sng" dirty="0">
                <a:solidFill>
                  <a:srgbClr val="7030A0"/>
                </a:solidFill>
              </a:rPr>
              <a:t>Sur la </a:t>
            </a:r>
            <a:r>
              <a:rPr lang="fr-FR" sz="1400" u="sng" dirty="0" err="1">
                <a:solidFill>
                  <a:srgbClr val="7030A0"/>
                </a:solidFill>
              </a:rPr>
              <a:t>transphobie</a:t>
            </a:r>
            <a:r>
              <a:rPr lang="fr-FR" sz="1400" u="sng" dirty="0">
                <a:solidFill>
                  <a:srgbClr val="7030A0"/>
                </a:solidFill>
              </a:rPr>
              <a:t> sociale et religieuse </a:t>
            </a:r>
            <a:r>
              <a:rPr lang="fr-FR" sz="1400" dirty="0">
                <a:solidFill>
                  <a:srgbClr val="7030A0"/>
                </a:solidFill>
              </a:rPr>
              <a:t>:</a:t>
            </a:r>
          </a:p>
          <a:p>
            <a:pPr marL="342900" indent="-342900">
              <a:buAutoNum type="alphaLcParenR"/>
            </a:pPr>
            <a:r>
              <a:rPr lang="fr-FR" sz="1400" dirty="0">
                <a:solidFill>
                  <a:srgbClr val="7030A0"/>
                </a:solidFill>
              </a:rPr>
              <a:t>La transsexualité n'est pas une maladie mais une problématique sociale | Blog | Le Club de </a:t>
            </a:r>
            <a:r>
              <a:rPr lang="fr-FR" sz="1400" dirty="0" err="1">
                <a:solidFill>
                  <a:srgbClr val="7030A0"/>
                </a:solidFill>
              </a:rPr>
              <a:t>Mediapart</a:t>
            </a:r>
            <a:r>
              <a:rPr lang="fr-FR" sz="1400" dirty="0">
                <a:solidFill>
                  <a:srgbClr val="7030A0"/>
                </a:solidFill>
              </a:rPr>
              <a:t>, </a:t>
            </a:r>
            <a:r>
              <a:rPr lang="fr-FR" sz="1400" dirty="0">
                <a:solidFill>
                  <a:srgbClr val="7030A0"/>
                </a:solidFill>
                <a:hlinkClick r:id="rId2"/>
              </a:rPr>
              <a:t>https://blogs.mediapart.fr/herve-hubert/blog/300614/la-transsexualite-nest-pas-une-maladie-mais-une-problematique-sociale</a:t>
            </a:r>
            <a:r>
              <a:rPr lang="fr-FR" sz="1400" dirty="0">
                <a:solidFill>
                  <a:srgbClr val="7030A0"/>
                </a:solidFill>
              </a:rPr>
              <a:t> </a:t>
            </a:r>
          </a:p>
          <a:p>
            <a:pPr marL="342900" indent="-342900">
              <a:buAutoNum type="alphaLcParenR"/>
            </a:pPr>
            <a:r>
              <a:rPr lang="fr-FR" sz="1400" dirty="0">
                <a:solidFill>
                  <a:srgbClr val="7030A0"/>
                </a:solidFill>
                <a:hlinkClick r:id="rId3"/>
              </a:rPr>
              <a:t>https://voxigayblog.wordpress.com/2016/01/07/pakistan-blessee-par-balle-une-trans-a-attendu-3-heures-avant-detre-soignee-a-lhopital/</a:t>
            </a:r>
            <a:r>
              <a:rPr lang="fr-FR" sz="1400" dirty="0">
                <a:solidFill>
                  <a:srgbClr val="7030A0"/>
                </a:solidFill>
              </a:rPr>
              <a:t>, </a:t>
            </a:r>
          </a:p>
          <a:p>
            <a:pPr marL="342900" indent="-342900">
              <a:buAutoNum type="alphaLcParenR"/>
            </a:pPr>
            <a:r>
              <a:rPr lang="fr-FR" sz="1400" dirty="0">
                <a:solidFill>
                  <a:srgbClr val="7030A0"/>
                </a:solidFill>
                <a:hlinkClick r:id="rId4"/>
              </a:rPr>
              <a:t>http://www.francetvinfo.fr/societe/on-ma-clairement-dit-que-le-probleme-cetait-que-j-etais-une-personne-trans_891931.html</a:t>
            </a:r>
            <a:r>
              <a:rPr lang="fr-FR" sz="1400" dirty="0">
                <a:solidFill>
                  <a:srgbClr val="7030A0"/>
                </a:solidFill>
              </a:rPr>
              <a:t> </a:t>
            </a:r>
          </a:p>
          <a:p>
            <a:pPr marL="342900" indent="-342900">
              <a:buAutoNum type="alphaLcParenR"/>
            </a:pPr>
            <a:r>
              <a:rPr lang="fr-FR" sz="1400" dirty="0">
                <a:solidFill>
                  <a:srgbClr val="7030A0"/>
                </a:solidFill>
              </a:rPr>
              <a:t>PHOTOS. Une femme transgenre défie Facebook avec des photos de sa poitrine dénudée, </a:t>
            </a:r>
            <a:r>
              <a:rPr lang="fr-FR" sz="1400" dirty="0">
                <a:solidFill>
                  <a:srgbClr val="7030A0"/>
                </a:solidFill>
                <a:hlinkClick r:id="rId5"/>
              </a:rPr>
              <a:t>http://www.huffingtonpost.fr/2015/10/02/femme-transgenre-facebook-photos-poitrine-denudee_n_8233852.html</a:t>
            </a:r>
            <a:r>
              <a:rPr lang="fr-FR" sz="1400" dirty="0">
                <a:solidFill>
                  <a:srgbClr val="7030A0"/>
                </a:solidFill>
              </a:rPr>
              <a:t> </a:t>
            </a:r>
          </a:p>
          <a:p>
            <a:pPr marL="342900" indent="-342900">
              <a:buAutoNum type="alphaLcParenR"/>
            </a:pPr>
            <a:r>
              <a:rPr lang="en-US" sz="1400" dirty="0">
                <a:solidFill>
                  <a:srgbClr val="7030A0"/>
                </a:solidFill>
              </a:rPr>
              <a:t>South Dakota Becomes First State To Pass Anti-Transgender Student Restroom Bill (Dakota anti-trans’ bill), </a:t>
            </a:r>
            <a:r>
              <a:rPr lang="en-US" sz="1400" dirty="0" err="1">
                <a:solidFill>
                  <a:srgbClr val="7030A0"/>
                </a:solidFill>
              </a:rPr>
              <a:t>février</a:t>
            </a:r>
            <a:r>
              <a:rPr lang="en-US" sz="1400" dirty="0">
                <a:solidFill>
                  <a:srgbClr val="7030A0"/>
                </a:solidFill>
              </a:rPr>
              <a:t> 2016, </a:t>
            </a:r>
            <a:r>
              <a:rPr lang="en-US" sz="1400" dirty="0">
                <a:solidFill>
                  <a:srgbClr val="7030A0"/>
                </a:solidFill>
                <a:hlinkClick r:id="rId6"/>
              </a:rPr>
              <a:t>http://www.buzzfeed.com/dominicholden/south-dakota-becomes-first-state-to-pass-anti-transgender-st</a:t>
            </a:r>
            <a:endParaRPr lang="en-US" sz="1400" dirty="0">
              <a:solidFill>
                <a:srgbClr val="7030A0"/>
              </a:solidFill>
            </a:endParaRPr>
          </a:p>
          <a:p>
            <a:pPr marL="342900" indent="-342900">
              <a:buFontTx/>
              <a:buAutoNum type="alphaLcParenR"/>
            </a:pPr>
            <a:r>
              <a:rPr lang="fr-FR" sz="1400" dirty="0">
                <a:solidFill>
                  <a:srgbClr val="7030A0"/>
                </a:solidFill>
              </a:rPr>
              <a:t>vues féministes sur les personnes transgenres et transsexuelles, </a:t>
            </a:r>
            <a:r>
              <a:rPr lang="fr-FR" sz="1400" dirty="0">
                <a:solidFill>
                  <a:srgbClr val="7030A0"/>
                </a:solidFill>
                <a:hlinkClick r:id="rId7"/>
              </a:rPr>
              <a:t>https://en.wikipedia.org/wiki/Feminist_views_on_transgender_and_transsexual_people</a:t>
            </a:r>
            <a:r>
              <a:rPr lang="fr-FR" sz="1400" dirty="0">
                <a:solidFill>
                  <a:srgbClr val="7030A0"/>
                </a:solidFill>
              </a:rPr>
              <a:t> </a:t>
            </a:r>
          </a:p>
          <a:p>
            <a:endParaRPr lang="fr-FR" sz="1400" dirty="0">
              <a:solidFill>
                <a:srgbClr val="7030A0"/>
              </a:solidFill>
            </a:endParaRPr>
          </a:p>
          <a:p>
            <a:r>
              <a:rPr lang="fr-FR" sz="1400" u="sng" dirty="0">
                <a:solidFill>
                  <a:srgbClr val="7030A0"/>
                </a:solidFill>
              </a:rPr>
              <a:t>Suicides des </a:t>
            </a:r>
            <a:r>
              <a:rPr lang="fr-FR" sz="1400" u="sng" dirty="0" err="1">
                <a:solidFill>
                  <a:srgbClr val="7030A0"/>
                </a:solidFill>
              </a:rPr>
              <a:t>trans</a:t>
            </a:r>
            <a:r>
              <a:rPr lang="fr-FR" sz="1400" u="sng" dirty="0">
                <a:solidFill>
                  <a:srgbClr val="7030A0"/>
                </a:solidFill>
              </a:rPr>
              <a:t>’ </a:t>
            </a:r>
            <a:r>
              <a:rPr lang="fr-FR" sz="1400" dirty="0">
                <a:solidFill>
                  <a:srgbClr val="7030A0"/>
                </a:solidFill>
              </a:rPr>
              <a:t>:</a:t>
            </a:r>
          </a:p>
          <a:p>
            <a:pPr marL="342900" indent="-342900">
              <a:buAutoNum type="alphaLcParenR"/>
            </a:pPr>
            <a:r>
              <a:rPr lang="fr-FR" sz="1400" dirty="0">
                <a:solidFill>
                  <a:srgbClr val="7030A0"/>
                </a:solidFill>
              </a:rPr>
              <a:t>Pourquoi un tel taux de suicide chez les </a:t>
            </a:r>
            <a:r>
              <a:rPr lang="fr-FR" sz="1400" dirty="0" err="1">
                <a:solidFill>
                  <a:srgbClr val="7030A0"/>
                </a:solidFill>
              </a:rPr>
              <a:t>trans</a:t>
            </a:r>
            <a:r>
              <a:rPr lang="fr-FR" sz="1400" dirty="0">
                <a:solidFill>
                  <a:srgbClr val="7030A0"/>
                </a:solidFill>
              </a:rPr>
              <a:t> américains?, 20.03.2014, </a:t>
            </a:r>
            <a:r>
              <a:rPr lang="fr-FR" sz="1400" dirty="0">
                <a:solidFill>
                  <a:srgbClr val="7030A0"/>
                </a:solidFill>
                <a:hlinkClick r:id="rId8"/>
              </a:rPr>
              <a:t>http://www.slate.fr/monde/83161/suicide-trans-americains</a:t>
            </a:r>
            <a:r>
              <a:rPr lang="fr-FR" sz="1400" dirty="0">
                <a:solidFill>
                  <a:srgbClr val="7030A0"/>
                </a:solidFill>
              </a:rPr>
              <a:t> </a:t>
            </a:r>
          </a:p>
          <a:p>
            <a:pPr marL="342900" indent="-342900">
              <a:buFontTx/>
              <a:buAutoNum type="alphaLcParenR"/>
            </a:pPr>
            <a:r>
              <a:rPr lang="fr-FR" sz="1400" dirty="0">
                <a:solidFill>
                  <a:srgbClr val="7030A0"/>
                </a:solidFill>
              </a:rPr>
              <a:t>Alan, </a:t>
            </a:r>
            <a:r>
              <a:rPr lang="fr-FR" sz="1400" dirty="0" err="1">
                <a:solidFill>
                  <a:srgbClr val="7030A0"/>
                </a:solidFill>
              </a:rPr>
              <a:t>Leelah</a:t>
            </a:r>
            <a:r>
              <a:rPr lang="fr-FR" sz="1400" dirty="0">
                <a:solidFill>
                  <a:srgbClr val="7030A0"/>
                </a:solidFill>
              </a:rPr>
              <a:t> : combien faudra-t-il de suicides pour que les </a:t>
            </a:r>
            <a:r>
              <a:rPr lang="fr-FR" sz="1400" dirty="0" err="1">
                <a:solidFill>
                  <a:srgbClr val="7030A0"/>
                </a:solidFill>
              </a:rPr>
              <a:t>trans</a:t>
            </a:r>
            <a:r>
              <a:rPr lang="fr-FR" sz="1400" dirty="0">
                <a:solidFill>
                  <a:srgbClr val="7030A0"/>
                </a:solidFill>
              </a:rPr>
              <a:t> aient enfin des droits ?, 04/01/2016, </a:t>
            </a:r>
            <a:r>
              <a:rPr lang="fr-FR" sz="1400" dirty="0">
                <a:solidFill>
                  <a:srgbClr val="7030A0"/>
                </a:solidFill>
                <a:hlinkClick r:id="rId9"/>
              </a:rPr>
              <a:t>http://leplus.nouvelobs.com/contribution/1466097-alan-leelah-combien-faudra-t-il-de-suicides-pour-que-les-trans-aient-enfin-des-droits.html</a:t>
            </a:r>
            <a:r>
              <a:rPr lang="fr-FR" sz="1400" dirty="0">
                <a:solidFill>
                  <a:srgbClr val="7030A0"/>
                </a:solidFill>
              </a:rPr>
              <a:t> </a:t>
            </a:r>
          </a:p>
          <a:p>
            <a:endParaRPr lang="fr-FR" sz="1400" dirty="0">
              <a:solidFill>
                <a:srgbClr val="7030A0"/>
              </a:solidFill>
            </a:endParaRPr>
          </a:p>
          <a:p>
            <a:r>
              <a:rPr lang="fr-FR" sz="1400" u="sng" dirty="0">
                <a:solidFill>
                  <a:srgbClr val="7030A0"/>
                </a:solidFill>
              </a:rPr>
              <a:t>Ethnologie</a:t>
            </a:r>
            <a:r>
              <a:rPr lang="fr-FR" sz="1400" dirty="0">
                <a:solidFill>
                  <a:srgbClr val="7030A0"/>
                </a:solidFill>
              </a:rPr>
              <a:t> :</a:t>
            </a:r>
          </a:p>
          <a:p>
            <a:pPr marL="342900" indent="-342900">
              <a:buAutoNum type="alphaLcParenR"/>
            </a:pPr>
            <a:r>
              <a:rPr lang="fr-FR" sz="1400" dirty="0">
                <a:solidFill>
                  <a:srgbClr val="7030A0"/>
                </a:solidFill>
              </a:rPr>
              <a:t>Les transgenres existaient déjà à la préhistoire, </a:t>
            </a:r>
            <a:r>
              <a:rPr lang="fr-FR" sz="1400" dirty="0">
                <a:solidFill>
                  <a:srgbClr val="7030A0"/>
                </a:solidFill>
                <a:hlinkClick r:id="rId10"/>
              </a:rPr>
              <a:t>http://m.huffpost.com/fr/entry/4036596</a:t>
            </a:r>
            <a:r>
              <a:rPr lang="fr-FR" sz="1400" dirty="0">
                <a:solidFill>
                  <a:srgbClr val="7030A0"/>
                </a:solidFill>
              </a:rPr>
              <a:t> ,</a:t>
            </a:r>
          </a:p>
          <a:p>
            <a:pPr marL="342900" indent="-342900">
              <a:buAutoNum type="alphaLcParenR"/>
            </a:pPr>
            <a:r>
              <a:rPr lang="fr-FR" sz="1400" dirty="0">
                <a:solidFill>
                  <a:srgbClr val="7030A0"/>
                </a:solidFill>
              </a:rPr>
              <a:t>Du Big-Bang à la Transsexualité, </a:t>
            </a:r>
            <a:r>
              <a:rPr lang="fr-FR" sz="1400" dirty="0">
                <a:solidFill>
                  <a:srgbClr val="7030A0"/>
                </a:solidFill>
                <a:hlinkClick r:id="rId11"/>
              </a:rPr>
              <a:t>http://www.txy.fr/blog/2013/12/24/du-big-bang-a-la-transsexualite-1/</a:t>
            </a:r>
            <a:r>
              <a:rPr lang="fr-FR" sz="1400" dirty="0">
                <a:solidFill>
                  <a:srgbClr val="7030A0"/>
                </a:solidFill>
              </a:rPr>
              <a:t> </a:t>
            </a:r>
          </a:p>
          <a:p>
            <a:pPr marL="342900" indent="-342900">
              <a:buAutoNum type="alphaLcParenR"/>
            </a:pPr>
            <a:r>
              <a:rPr lang="fr-FR" sz="1400" dirty="0" err="1">
                <a:solidFill>
                  <a:srgbClr val="7030A0"/>
                </a:solidFill>
              </a:rPr>
              <a:t>Hijra</a:t>
            </a:r>
            <a:r>
              <a:rPr lang="fr-FR" sz="1400" dirty="0">
                <a:solidFill>
                  <a:srgbClr val="7030A0"/>
                </a:solidFill>
              </a:rPr>
              <a:t> (Inde), </a:t>
            </a:r>
            <a:r>
              <a:rPr lang="fr-FR" sz="1400" dirty="0">
                <a:solidFill>
                  <a:srgbClr val="7030A0"/>
                </a:solidFill>
                <a:hlinkClick r:id="rId12"/>
              </a:rPr>
              <a:t>https://fr.wikipedia.org/wiki/Hijra_(Inde)</a:t>
            </a:r>
            <a:r>
              <a:rPr lang="fr-FR" sz="1400" dirty="0">
                <a:solidFill>
                  <a:srgbClr val="7030A0"/>
                </a:solidFill>
              </a:rPr>
              <a:t> </a:t>
            </a:r>
          </a:p>
          <a:p>
            <a:pPr marL="342900" indent="-342900">
              <a:buAutoNum type="alphaLcParenR"/>
            </a:pPr>
            <a:r>
              <a:rPr lang="fr-FR" sz="1400" dirty="0" err="1">
                <a:solidFill>
                  <a:srgbClr val="7030A0"/>
                </a:solidFill>
              </a:rPr>
              <a:t>Hijras</a:t>
            </a:r>
            <a:r>
              <a:rPr lang="fr-FR" sz="1400" dirty="0">
                <a:solidFill>
                  <a:srgbClr val="7030A0"/>
                </a:solidFill>
              </a:rPr>
              <a:t>, </a:t>
            </a:r>
            <a:r>
              <a:rPr lang="fr-FR" sz="1400" dirty="0">
                <a:solidFill>
                  <a:srgbClr val="7030A0"/>
                </a:solidFill>
                <a:hlinkClick r:id="rId13"/>
              </a:rPr>
              <a:t>http://www.refinery29.com/2016/01/100326/hijras-third-gender-india-photos#slide-7</a:t>
            </a:r>
            <a:r>
              <a:rPr lang="fr-FR" sz="1400" dirty="0">
                <a:solidFill>
                  <a:srgbClr val="7030A0"/>
                </a:solidFill>
              </a:rPr>
              <a:t> </a:t>
            </a:r>
          </a:p>
          <a:p>
            <a:pPr marL="342900" indent="-342900">
              <a:buAutoNum type="alphaLcParenR"/>
            </a:pPr>
            <a:r>
              <a:rPr lang="fr-FR" sz="1400" dirty="0" err="1">
                <a:solidFill>
                  <a:srgbClr val="7030A0"/>
                </a:solidFill>
              </a:rPr>
              <a:t>Katoï</a:t>
            </a:r>
            <a:r>
              <a:rPr lang="fr-FR" sz="1400" dirty="0">
                <a:solidFill>
                  <a:srgbClr val="7030A0"/>
                </a:solidFill>
              </a:rPr>
              <a:t>  ou </a:t>
            </a:r>
            <a:r>
              <a:rPr lang="fr-FR" sz="1400" dirty="0" err="1">
                <a:solidFill>
                  <a:srgbClr val="7030A0"/>
                </a:solidFill>
              </a:rPr>
              <a:t>Ladyboy</a:t>
            </a:r>
            <a:r>
              <a:rPr lang="fr-FR" sz="1400" dirty="0">
                <a:solidFill>
                  <a:srgbClr val="7030A0"/>
                </a:solidFill>
              </a:rPr>
              <a:t>, </a:t>
            </a:r>
            <a:r>
              <a:rPr lang="fr-FR" sz="1400" dirty="0">
                <a:solidFill>
                  <a:srgbClr val="7030A0"/>
                </a:solidFill>
                <a:hlinkClick r:id="rId14"/>
              </a:rPr>
              <a:t>https://fr.wikipedia.org/wiki/Ladyboy</a:t>
            </a:r>
            <a:endParaRPr lang="fr-FR" sz="1400" dirty="0">
              <a:solidFill>
                <a:srgbClr val="7030A0"/>
              </a:solidFill>
            </a:endParaRPr>
          </a:p>
          <a:p>
            <a:pPr marL="342900" indent="-342900">
              <a:buAutoNum type="alphaLcParenR"/>
            </a:pPr>
            <a:r>
              <a:rPr lang="fr-FR" sz="1400" dirty="0" err="1">
                <a:solidFill>
                  <a:srgbClr val="7030A0"/>
                </a:solidFill>
              </a:rPr>
              <a:t>Muxhe</a:t>
            </a:r>
            <a:r>
              <a:rPr lang="fr-FR" sz="1400" dirty="0">
                <a:solidFill>
                  <a:srgbClr val="7030A0"/>
                </a:solidFill>
              </a:rPr>
              <a:t> ou </a:t>
            </a:r>
            <a:r>
              <a:rPr lang="fr-FR" sz="1400" dirty="0" err="1">
                <a:solidFill>
                  <a:srgbClr val="7030A0"/>
                </a:solidFill>
              </a:rPr>
              <a:t>muxe</a:t>
            </a:r>
            <a:r>
              <a:rPr lang="fr-FR" sz="1400" dirty="0">
                <a:solidFill>
                  <a:srgbClr val="7030A0"/>
                </a:solidFill>
              </a:rPr>
              <a:t>, </a:t>
            </a:r>
            <a:r>
              <a:rPr lang="fr-FR" sz="1400" dirty="0">
                <a:solidFill>
                  <a:srgbClr val="7030A0"/>
                </a:solidFill>
                <a:hlinkClick r:id="rId15"/>
              </a:rPr>
              <a:t>https://fr.wikipedia.org/wiki/Muxhe</a:t>
            </a:r>
            <a:r>
              <a:rPr lang="fr-FR" sz="1400" dirty="0">
                <a:solidFill>
                  <a:srgbClr val="7030A0"/>
                </a:solidFill>
              </a:rPr>
              <a:t> </a:t>
            </a:r>
          </a:p>
          <a:p>
            <a:pPr marL="342900" indent="-342900">
              <a:buAutoNum type="alphaLcParenR"/>
            </a:pPr>
            <a:r>
              <a:rPr lang="fr-FR" sz="1400" dirty="0">
                <a:solidFill>
                  <a:srgbClr val="7030A0"/>
                </a:solidFill>
              </a:rPr>
              <a:t>Berdache, bardache ou être aux deux esprits, </a:t>
            </a:r>
            <a:r>
              <a:rPr lang="fr-FR" sz="1400" dirty="0">
                <a:solidFill>
                  <a:srgbClr val="7030A0"/>
                </a:solidFill>
                <a:hlinkClick r:id="rId16"/>
              </a:rPr>
              <a:t>https://fr.wikipedia.org/wiki/Bispiritualit%C3%A9</a:t>
            </a:r>
            <a:r>
              <a:rPr lang="fr-FR" sz="1400" dirty="0">
                <a:solidFill>
                  <a:srgbClr val="7030A0"/>
                </a:solidFill>
              </a:rPr>
              <a:t> </a:t>
            </a:r>
          </a:p>
          <a:p>
            <a:pPr marL="342900" indent="-342900">
              <a:buAutoNum type="alphaLcParenR"/>
            </a:pPr>
            <a:r>
              <a:rPr lang="fr-FR" sz="1400" dirty="0">
                <a:solidFill>
                  <a:srgbClr val="7030A0"/>
                </a:solidFill>
                <a:hlinkClick r:id="rId17"/>
              </a:rPr>
              <a:t>https://fr.wikipedia.org/wiki/Troisi%C3%A8me_sexe</a:t>
            </a:r>
            <a:r>
              <a:rPr lang="fr-FR" sz="1400" dirty="0">
                <a:solidFill>
                  <a:srgbClr val="7030A0"/>
                </a:solidFill>
              </a:rPr>
              <a:t> </a:t>
            </a:r>
          </a:p>
          <a:p>
            <a:pPr marL="342900" indent="-342900">
              <a:buAutoNum type="alphaLcParenR"/>
            </a:pPr>
            <a:r>
              <a:rPr lang="fr-FR" sz="1400" dirty="0">
                <a:solidFill>
                  <a:srgbClr val="7030A0"/>
                </a:solidFill>
              </a:rPr>
              <a:t>Transgenres </a:t>
            </a:r>
            <a:r>
              <a:rPr lang="fr-FR" sz="1400" dirty="0" err="1">
                <a:solidFill>
                  <a:srgbClr val="7030A0"/>
                </a:solidFill>
                <a:hlinkClick r:id="rId18" tooltip="Fa'afafine"/>
              </a:rPr>
              <a:t>fa'afafine</a:t>
            </a:r>
            <a:r>
              <a:rPr lang="fr-FR" sz="1400" dirty="0">
                <a:solidFill>
                  <a:srgbClr val="7030A0"/>
                </a:solidFill>
              </a:rPr>
              <a:t> vivent aux </a:t>
            </a:r>
            <a:r>
              <a:rPr lang="fr-FR" sz="1400" dirty="0">
                <a:solidFill>
                  <a:srgbClr val="7030A0"/>
                </a:solidFill>
                <a:hlinkClick r:id="rId19" tooltip="Samoa"/>
              </a:rPr>
              <a:t>Samoa</a:t>
            </a:r>
            <a:r>
              <a:rPr lang="fr-FR" sz="1400" dirty="0">
                <a:solidFill>
                  <a:srgbClr val="7030A0"/>
                </a:solidFill>
              </a:rPr>
              <a:t>, </a:t>
            </a:r>
            <a:r>
              <a:rPr lang="fr-FR" sz="1400" dirty="0">
                <a:solidFill>
                  <a:srgbClr val="7030A0"/>
                </a:solidFill>
                <a:hlinkClick r:id="rId18"/>
              </a:rPr>
              <a:t>https://fr.wikipedia.org/wiki/Fa%27afafine</a:t>
            </a:r>
            <a:r>
              <a:rPr lang="fr-FR" sz="1400" dirty="0">
                <a:solidFill>
                  <a:srgbClr val="7030A0"/>
                </a:solidFill>
              </a:rPr>
              <a:t> </a:t>
            </a:r>
          </a:p>
          <a:p>
            <a:pPr marL="342900" indent="-342900">
              <a:buAutoNum type="alphaLcParenR"/>
            </a:pPr>
            <a:r>
              <a:rPr lang="fr-FR" sz="1400" dirty="0" err="1">
                <a:solidFill>
                  <a:srgbClr val="7030A0"/>
                </a:solidFill>
              </a:rPr>
              <a:t>Mahu</a:t>
            </a:r>
            <a:r>
              <a:rPr lang="fr-FR" sz="1400" dirty="0">
                <a:solidFill>
                  <a:srgbClr val="7030A0"/>
                </a:solidFill>
              </a:rPr>
              <a:t> ou </a:t>
            </a:r>
            <a:r>
              <a:rPr lang="fr-FR" sz="1400" dirty="0" err="1">
                <a:solidFill>
                  <a:srgbClr val="7030A0"/>
                </a:solidFill>
              </a:rPr>
              <a:t>Raerae</a:t>
            </a:r>
            <a:r>
              <a:rPr lang="fr-FR" sz="1400" dirty="0">
                <a:solidFill>
                  <a:srgbClr val="7030A0"/>
                </a:solidFill>
              </a:rPr>
              <a:t>  ou </a:t>
            </a:r>
            <a:r>
              <a:rPr lang="fr-FR" sz="1400" dirty="0" err="1">
                <a:solidFill>
                  <a:srgbClr val="7030A0"/>
                </a:solidFill>
              </a:rPr>
              <a:t>Raé</a:t>
            </a:r>
            <a:r>
              <a:rPr lang="fr-FR" sz="1400" dirty="0">
                <a:solidFill>
                  <a:srgbClr val="7030A0"/>
                </a:solidFill>
              </a:rPr>
              <a:t> </a:t>
            </a:r>
            <a:r>
              <a:rPr lang="fr-FR" sz="1400" dirty="0" err="1">
                <a:solidFill>
                  <a:srgbClr val="7030A0"/>
                </a:solidFill>
              </a:rPr>
              <a:t>raé</a:t>
            </a:r>
            <a:r>
              <a:rPr lang="fr-FR" sz="1400" dirty="0">
                <a:solidFill>
                  <a:srgbClr val="7030A0"/>
                </a:solidFill>
              </a:rPr>
              <a:t>, </a:t>
            </a:r>
            <a:r>
              <a:rPr lang="fr-FR" sz="1400" dirty="0">
                <a:solidFill>
                  <a:srgbClr val="7030A0"/>
                </a:solidFill>
                <a:hlinkClick r:id="rId20"/>
              </a:rPr>
              <a:t>https://fr.wikipedia.org/wiki/Mahu</a:t>
            </a:r>
            <a:r>
              <a:rPr lang="fr-FR" sz="1400" dirty="0">
                <a:solidFill>
                  <a:srgbClr val="7030A0"/>
                </a:solidFill>
              </a:rPr>
              <a:t>  </a:t>
            </a:r>
          </a:p>
          <a:p>
            <a:pPr marL="342900" indent="-342900">
              <a:buAutoNum type="alphaLcParenR"/>
            </a:pPr>
            <a:r>
              <a:rPr lang="fr-FR" sz="1400" dirty="0">
                <a:solidFill>
                  <a:srgbClr val="7030A0"/>
                </a:solidFill>
              </a:rPr>
              <a:t>Films </a:t>
            </a:r>
            <a:r>
              <a:rPr lang="fr-FR" sz="1400" dirty="0" err="1">
                <a:solidFill>
                  <a:srgbClr val="7030A0"/>
                </a:solidFill>
              </a:rPr>
              <a:t>trans</a:t>
            </a:r>
            <a:r>
              <a:rPr lang="fr-FR" sz="1400" dirty="0">
                <a:solidFill>
                  <a:srgbClr val="7030A0"/>
                </a:solidFill>
              </a:rPr>
              <a:t>’, </a:t>
            </a:r>
            <a:r>
              <a:rPr lang="fr-FR" sz="1400" dirty="0">
                <a:solidFill>
                  <a:srgbClr val="7030A0"/>
                </a:solidFill>
                <a:hlinkClick r:id="rId21"/>
              </a:rPr>
              <a:t>http://yagg.com/2016/02/06/12-films-trans-incontournables/</a:t>
            </a:r>
            <a:r>
              <a:rPr lang="fr-FR" sz="1400" dirty="0">
                <a:solidFill>
                  <a:srgbClr val="7030A0"/>
                </a:solidFill>
              </a:rPr>
              <a:t> </a:t>
            </a:r>
          </a:p>
        </p:txBody>
      </p:sp>
      <p:sp>
        <p:nvSpPr>
          <p:cNvPr id="5" name="ZoneTexte 4"/>
          <p:cNvSpPr txBox="1"/>
          <p:nvPr/>
        </p:nvSpPr>
        <p:spPr>
          <a:xfrm>
            <a:off x="4442908" y="98031"/>
            <a:ext cx="3270326" cy="367545"/>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Tree>
    <p:extLst>
      <p:ext uri="{BB962C8B-B14F-4D97-AF65-F5344CB8AC3E}">
        <p14:creationId xmlns:p14="http://schemas.microsoft.com/office/powerpoint/2010/main" val="38642409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553713" y="169195"/>
            <a:ext cx="419548" cy="433233"/>
          </a:xfrm>
        </p:spPr>
        <p:txBody>
          <a:bodyPr/>
          <a:lstStyle/>
          <a:p>
            <a:fld id="{A3855CD8-F650-4656-8804-7E552F308368}" type="slidenum">
              <a:rPr lang="en-US" smtClean="0"/>
              <a:t>76</a:t>
            </a:fld>
            <a:endParaRPr lang="en-US"/>
          </a:p>
        </p:txBody>
      </p:sp>
      <p:sp>
        <p:nvSpPr>
          <p:cNvPr id="3" name="ZoneTexte 2"/>
          <p:cNvSpPr txBox="1"/>
          <p:nvPr/>
        </p:nvSpPr>
        <p:spPr>
          <a:xfrm>
            <a:off x="215153" y="169195"/>
            <a:ext cx="1447576" cy="369332"/>
          </a:xfrm>
          <a:prstGeom prst="rect">
            <a:avLst/>
          </a:prstGeom>
          <a:noFill/>
        </p:spPr>
        <p:txBody>
          <a:bodyPr wrap="none" rtlCol="0">
            <a:spAutoFit/>
          </a:bodyPr>
          <a:lstStyle/>
          <a:p>
            <a:r>
              <a:rPr lang="fr-FR" b="1" dirty="0">
                <a:solidFill>
                  <a:srgbClr val="7030A0"/>
                </a:solidFill>
              </a:rPr>
              <a:t>Bibliographie</a:t>
            </a:r>
          </a:p>
        </p:txBody>
      </p:sp>
      <p:sp>
        <p:nvSpPr>
          <p:cNvPr id="4" name="ZoneTexte 3"/>
          <p:cNvSpPr txBox="1"/>
          <p:nvPr/>
        </p:nvSpPr>
        <p:spPr>
          <a:xfrm>
            <a:off x="215154" y="538527"/>
            <a:ext cx="11758108" cy="5940088"/>
          </a:xfrm>
          <a:prstGeom prst="rect">
            <a:avLst/>
          </a:prstGeom>
          <a:noFill/>
        </p:spPr>
        <p:txBody>
          <a:bodyPr wrap="square" rtlCol="0">
            <a:spAutoFit/>
          </a:bodyPr>
          <a:lstStyle/>
          <a:p>
            <a:r>
              <a:rPr lang="fr-FR" sz="1400" u="sng" dirty="0">
                <a:solidFill>
                  <a:srgbClr val="7030A0"/>
                </a:solidFill>
              </a:rPr>
              <a:t>Crimes</a:t>
            </a:r>
            <a:r>
              <a:rPr lang="fr-FR" sz="1400" dirty="0">
                <a:solidFill>
                  <a:srgbClr val="7030A0"/>
                </a:solidFill>
              </a:rPr>
              <a:t> :</a:t>
            </a:r>
          </a:p>
          <a:p>
            <a:pPr marL="342900" indent="-342900">
              <a:buAutoNum type="alphaLcParenR"/>
            </a:pPr>
            <a:r>
              <a:rPr lang="fr-FR" sz="1400" dirty="0">
                <a:solidFill>
                  <a:srgbClr val="7030A0"/>
                </a:solidFill>
              </a:rPr>
              <a:t>L’Argentine doit enquêter sur la vague d’attaques visant des militantes transgenres | Amnesty International, </a:t>
            </a:r>
            <a:r>
              <a:rPr lang="fr-FR" sz="1400" dirty="0">
                <a:solidFill>
                  <a:srgbClr val="7030A0"/>
                </a:solidFill>
                <a:hlinkClick r:id="rId2"/>
              </a:rPr>
              <a:t>https://www.amnesty.org/fr/latest/news/2015/10/argentina-must-investigate-horrific-wave-of-attacks-against-trans-activists/</a:t>
            </a:r>
            <a:r>
              <a:rPr lang="fr-FR" sz="1400" dirty="0">
                <a:solidFill>
                  <a:srgbClr val="7030A0"/>
                </a:solidFill>
              </a:rPr>
              <a:t> </a:t>
            </a:r>
          </a:p>
          <a:p>
            <a:pPr marL="342900" indent="-342900">
              <a:buAutoNum type="alphaLcParenR"/>
            </a:pPr>
            <a:r>
              <a:rPr lang="fr-FR" sz="1400" dirty="0">
                <a:solidFill>
                  <a:srgbClr val="7030A0"/>
                </a:solidFill>
                <a:hlinkClick r:id="rId3"/>
              </a:rPr>
              <a:t>http://touch.metronews.fr/lyon/lyon-il-couche-avec-un-transsexuel-s-en-apercoit-et-le-tabasse/</a:t>
            </a:r>
            <a:endParaRPr lang="fr-FR" sz="1400" dirty="0">
              <a:solidFill>
                <a:srgbClr val="7030A0"/>
              </a:solidFill>
            </a:endParaRPr>
          </a:p>
          <a:p>
            <a:pPr marL="342900" indent="-342900">
              <a:buAutoNum type="alphaLcParenR"/>
            </a:pPr>
            <a:r>
              <a:rPr lang="fr-FR" sz="1400" dirty="0">
                <a:solidFill>
                  <a:srgbClr val="7030A0"/>
                </a:solidFill>
                <a:hlinkClick r:id="rId4"/>
              </a:rPr>
              <a:t>http://www.pghlesbian.com/2015/02/22-year-old-ohio-trans-woman-stabbed-to-death-by-father/</a:t>
            </a:r>
            <a:r>
              <a:rPr lang="fr-FR" sz="1400" dirty="0">
                <a:solidFill>
                  <a:srgbClr val="7030A0"/>
                </a:solidFill>
              </a:rPr>
              <a:t> </a:t>
            </a:r>
          </a:p>
          <a:p>
            <a:pPr marL="342900" indent="-342900">
              <a:buAutoNum type="alphaLcParenR"/>
            </a:pPr>
            <a:r>
              <a:rPr lang="fr-FR" sz="1400" dirty="0">
                <a:solidFill>
                  <a:srgbClr val="7030A0"/>
                </a:solidFill>
                <a:hlinkClick r:id="rId5"/>
              </a:rPr>
              <a:t>http://janetmock.com/2015/02/16/six-trans-women-killed-this-year/</a:t>
            </a:r>
            <a:r>
              <a:rPr lang="fr-FR" sz="1400" dirty="0">
                <a:solidFill>
                  <a:srgbClr val="7030A0"/>
                </a:solidFill>
              </a:rPr>
              <a:t> </a:t>
            </a:r>
          </a:p>
          <a:p>
            <a:endParaRPr lang="fr-FR" sz="1400" dirty="0">
              <a:solidFill>
                <a:srgbClr val="7030A0"/>
              </a:solidFill>
            </a:endParaRPr>
          </a:p>
          <a:p>
            <a:r>
              <a:rPr lang="fr-FR" sz="1400" u="sng" dirty="0">
                <a:solidFill>
                  <a:srgbClr val="7030A0"/>
                </a:solidFill>
              </a:rPr>
              <a:t>Pétitions</a:t>
            </a:r>
            <a:r>
              <a:rPr lang="fr-FR" sz="1400" dirty="0">
                <a:solidFill>
                  <a:srgbClr val="7030A0"/>
                </a:solidFill>
              </a:rPr>
              <a:t> :</a:t>
            </a:r>
          </a:p>
          <a:p>
            <a:pPr marL="342900" indent="-342900">
              <a:buAutoNum type="alphaLcParenR"/>
            </a:pPr>
            <a:r>
              <a:rPr lang="fr-FR" sz="1400" dirty="0">
                <a:solidFill>
                  <a:srgbClr val="7030A0"/>
                </a:solidFill>
              </a:rPr>
              <a:t>Solidarité avec les personnes homosexuelles en Tunisie, </a:t>
            </a:r>
            <a:r>
              <a:rPr lang="fr-FR" sz="1400" u="sng" dirty="0">
                <a:hlinkClick r:id="rId6"/>
              </a:rPr>
              <a:t>https://secure.avaaz.org/fr/petition/Gouvernement_et_deputes_tunisiens_Dd_lnf_ljtmy_w_lsysy_mtDmnwn_m_lmthlyt_w_lmthlyyn/?pv=11&amp;fb_action_ids=10153293520994102&amp;fb_action_types=avaaz-org%3Ais_interested&amp;fb_source=other_multiline&amp;action_object_map=%5B780552392066847%5D&amp;action_type_map=%5B%22avaaz-org%3Ais_interested%22%5D&amp;action_ref_map=%5B%5D</a:t>
            </a:r>
            <a:r>
              <a:rPr lang="fr-FR" sz="1400" dirty="0">
                <a:solidFill>
                  <a:srgbClr val="7030A0"/>
                </a:solidFill>
              </a:rPr>
              <a:t> </a:t>
            </a:r>
          </a:p>
          <a:p>
            <a:pPr marL="342900" indent="-342900">
              <a:buAutoNum type="alphaLcParenR"/>
            </a:pPr>
            <a:r>
              <a:rPr lang="fr-FR" sz="1400" dirty="0">
                <a:solidFill>
                  <a:srgbClr val="7030A0"/>
                </a:solidFill>
              </a:rPr>
              <a:t>.</a:t>
            </a:r>
          </a:p>
          <a:p>
            <a:endParaRPr lang="fr-FR" sz="1400" dirty="0">
              <a:solidFill>
                <a:srgbClr val="7030A0"/>
              </a:solidFill>
            </a:endParaRPr>
          </a:p>
          <a:p>
            <a:r>
              <a:rPr lang="fr-FR" sz="1400" u="sng" dirty="0">
                <a:solidFill>
                  <a:srgbClr val="7030A0"/>
                </a:solidFill>
              </a:rPr>
              <a:t>Erreurs ou difficulté à déterminer (identifier) son propre genre </a:t>
            </a:r>
            <a:r>
              <a:rPr lang="fr-FR" sz="1400" dirty="0">
                <a:solidFill>
                  <a:srgbClr val="7030A0"/>
                </a:solidFill>
              </a:rPr>
              <a:t>:</a:t>
            </a:r>
          </a:p>
          <a:p>
            <a:pPr marL="342900" indent="-342900">
              <a:buAutoNum type="alphaLcParenR"/>
            </a:pPr>
            <a:r>
              <a:rPr lang="en-US" sz="1400" dirty="0">
                <a:solidFill>
                  <a:srgbClr val="7030A0"/>
                </a:solidFill>
              </a:rPr>
              <a:t>Bruce Jenner AKA Caitlyn Jenner Declares She No Longer Feels Like A Woman !</a:t>
            </a:r>
            <a:r>
              <a:rPr lang="fr-FR" sz="1400" dirty="0">
                <a:solidFill>
                  <a:srgbClr val="7030A0"/>
                </a:solidFill>
              </a:rPr>
              <a:t>, </a:t>
            </a:r>
            <a:r>
              <a:rPr lang="fr-FR" sz="1400" dirty="0">
                <a:solidFill>
                  <a:srgbClr val="7030A0"/>
                </a:solidFill>
                <a:hlinkClick r:id="rId7"/>
              </a:rPr>
              <a:t>http://likes.com/g/14354117?v=f6mMpExx4umbn5bZTvqcBUs51Af4fF7TRw3fa&amp;page=1</a:t>
            </a:r>
            <a:r>
              <a:rPr lang="fr-FR" sz="1400" dirty="0">
                <a:solidFill>
                  <a:srgbClr val="7030A0"/>
                </a:solidFill>
              </a:rPr>
              <a:t> </a:t>
            </a:r>
          </a:p>
          <a:p>
            <a:pPr marL="342900" indent="-342900">
              <a:buAutoNum type="alphaLcParenR"/>
            </a:pPr>
            <a:r>
              <a:rPr lang="fr-FR" sz="1400" dirty="0">
                <a:solidFill>
                  <a:srgbClr val="7030A0"/>
                </a:solidFill>
              </a:rPr>
              <a:t>Je ne me sens ni femme, ni homme : ne m'appelez pas "Madame", je suis </a:t>
            </a:r>
            <a:r>
              <a:rPr lang="fr-FR" sz="1400" dirty="0" err="1">
                <a:solidFill>
                  <a:srgbClr val="7030A0"/>
                </a:solidFill>
              </a:rPr>
              <a:t>neutrois</a:t>
            </a:r>
            <a:r>
              <a:rPr lang="fr-FR" sz="1400" dirty="0">
                <a:solidFill>
                  <a:srgbClr val="7030A0"/>
                </a:solidFill>
              </a:rPr>
              <a:t>, 02/01/2016, </a:t>
            </a:r>
            <a:r>
              <a:rPr lang="fr-FR" sz="1400" dirty="0">
                <a:solidFill>
                  <a:srgbClr val="7030A0"/>
                </a:solidFill>
                <a:hlinkClick r:id="rId8"/>
              </a:rPr>
              <a:t>http://leplus.nouvelobs.com/contribution/1383690-je-ne-me-sens-ni-femme-ni-homme-ne-m-appelez-pas-madame-je-suis-neutrois.html</a:t>
            </a:r>
            <a:r>
              <a:rPr lang="fr-FR" sz="1400" dirty="0">
                <a:solidFill>
                  <a:srgbClr val="7030A0"/>
                </a:solidFill>
              </a:rPr>
              <a:t>  </a:t>
            </a:r>
          </a:p>
          <a:p>
            <a:endParaRPr lang="fr-FR" sz="1400" dirty="0">
              <a:solidFill>
                <a:srgbClr val="7030A0"/>
              </a:solidFill>
            </a:endParaRPr>
          </a:p>
          <a:p>
            <a:r>
              <a:rPr lang="fr-FR" sz="1400" u="sng" dirty="0">
                <a:solidFill>
                  <a:srgbClr val="7030A0"/>
                </a:solidFill>
              </a:rPr>
              <a:t>Sur le futur, greffe d’utérus – vagin </a:t>
            </a:r>
            <a:r>
              <a:rPr lang="fr-FR" sz="1400" dirty="0">
                <a:solidFill>
                  <a:srgbClr val="7030A0"/>
                </a:solidFill>
              </a:rPr>
              <a:t>:</a:t>
            </a:r>
          </a:p>
          <a:p>
            <a:pPr marL="228600" indent="-228600">
              <a:buAutoNum type="alphaLcParenR"/>
            </a:pPr>
            <a:r>
              <a:rPr lang="fr-FR" sz="1200" dirty="0">
                <a:solidFill>
                  <a:srgbClr val="7030A0"/>
                </a:solidFill>
              </a:rPr>
              <a:t>Le futur des traitements et des actions possibles, </a:t>
            </a:r>
            <a:r>
              <a:rPr lang="fr-FR" sz="1200" dirty="0">
                <a:solidFill>
                  <a:srgbClr val="7030A0"/>
                </a:solidFill>
                <a:hlinkClick r:id="rId9"/>
              </a:rPr>
              <a:t>http://benjamin.lisan.free.fr/jardin.secret/EcritsScientifiques/GuideTranssexuel/FUTUR.htm</a:t>
            </a:r>
            <a:endParaRPr lang="fr-FR" sz="1200" dirty="0">
              <a:solidFill>
                <a:srgbClr val="7030A0"/>
              </a:solidFill>
            </a:endParaRPr>
          </a:p>
          <a:p>
            <a:pPr marL="228600" indent="-228600">
              <a:buAutoNum type="alphaLcParenR"/>
            </a:pPr>
            <a:r>
              <a:rPr lang="fr-FR" sz="1200" dirty="0">
                <a:solidFill>
                  <a:srgbClr val="7030A0"/>
                </a:solidFill>
              </a:rPr>
              <a:t>Solution pour irriguer "</a:t>
            </a:r>
            <a:r>
              <a:rPr lang="fr-FR" sz="1200" dirty="0" err="1">
                <a:solidFill>
                  <a:srgbClr val="7030A0"/>
                </a:solidFill>
              </a:rPr>
              <a:t>tissulairement</a:t>
            </a:r>
            <a:r>
              <a:rPr lang="fr-FR" sz="1200" dirty="0">
                <a:solidFill>
                  <a:srgbClr val="7030A0"/>
                </a:solidFill>
              </a:rPr>
              <a:t>" les greffons (</a:t>
            </a:r>
            <a:r>
              <a:rPr lang="fr-FR" sz="1200" dirty="0" err="1">
                <a:solidFill>
                  <a:srgbClr val="7030A0"/>
                </a:solidFill>
              </a:rPr>
              <a:t>powerpoint</a:t>
            </a:r>
            <a:r>
              <a:rPr lang="fr-FR" sz="1200" dirty="0">
                <a:solidFill>
                  <a:srgbClr val="7030A0"/>
                </a:solidFill>
              </a:rPr>
              <a:t> PPTX), </a:t>
            </a:r>
            <a:r>
              <a:rPr lang="fr-FR" sz="1200" dirty="0">
                <a:solidFill>
                  <a:srgbClr val="7030A0"/>
                </a:solidFill>
                <a:hlinkClick r:id="rId10"/>
              </a:rPr>
              <a:t>http://benjamin.lisan.free.fr/jardin.secret/EcritsScientifiques/GuideTranssexuel/solution-pour-irriguer-tissulairement-les-greffons.pptx</a:t>
            </a:r>
            <a:endParaRPr lang="fr-FR" sz="1200" dirty="0">
              <a:solidFill>
                <a:srgbClr val="7030A0"/>
              </a:solidFill>
            </a:endParaRPr>
          </a:p>
          <a:p>
            <a:pPr marL="228600" indent="-228600">
              <a:buAutoNum type="alphaLcParenR"/>
            </a:pPr>
            <a:r>
              <a:rPr lang="fr-FR" sz="1200" dirty="0">
                <a:solidFill>
                  <a:srgbClr val="7030A0"/>
                </a:solidFill>
              </a:rPr>
              <a:t>Chirurgie de greffe sexuelle dans le futur (peut-être (?)) _ un article plus ancien _, </a:t>
            </a:r>
            <a:r>
              <a:rPr lang="fr-FR" sz="1200" dirty="0">
                <a:solidFill>
                  <a:srgbClr val="7030A0"/>
                </a:solidFill>
                <a:hlinkClick r:id="rId11"/>
              </a:rPr>
              <a:t>http://benjamin.lisan.free.fr/jardin.secret/EcritsScientifiques/GuideTranssexuel/CHIRGREF.htm</a:t>
            </a:r>
            <a:endParaRPr lang="fr-FR" sz="1200" dirty="0">
              <a:solidFill>
                <a:srgbClr val="7030A0"/>
              </a:solidFill>
            </a:endParaRPr>
          </a:p>
          <a:p>
            <a:pPr marL="228600" indent="-228600">
              <a:buAutoNum type="alphaLcParenR"/>
            </a:pPr>
            <a:r>
              <a:rPr lang="fr-FR" sz="1200" dirty="0">
                <a:solidFill>
                  <a:srgbClr val="7030A0"/>
                </a:solidFill>
              </a:rPr>
              <a:t>Réflexions sur les possibilités de transplanter un greffon de vagin chez un homme biologique (2015), </a:t>
            </a:r>
            <a:r>
              <a:rPr lang="fr-FR" sz="1200" dirty="0">
                <a:solidFill>
                  <a:srgbClr val="7030A0"/>
                </a:solidFill>
                <a:hlinkClick r:id="rId12"/>
              </a:rPr>
              <a:t>http://benjamin.lisan.free.fr/jardin.secret/EcritsScientifiques/GuideTranssexuel/reflexions_sur_possibilites_transplanter_greffon_vagin_chez_homme_biologique.htm</a:t>
            </a:r>
            <a:r>
              <a:rPr lang="fr-FR" sz="1200" dirty="0">
                <a:solidFill>
                  <a:srgbClr val="7030A0"/>
                </a:solidFill>
              </a:rPr>
              <a:t>   </a:t>
            </a:r>
          </a:p>
        </p:txBody>
      </p:sp>
      <p:sp>
        <p:nvSpPr>
          <p:cNvPr id="5" name="ZoneTexte 4"/>
          <p:cNvSpPr txBox="1"/>
          <p:nvPr/>
        </p:nvSpPr>
        <p:spPr>
          <a:xfrm>
            <a:off x="4442908" y="98031"/>
            <a:ext cx="3270326" cy="367545"/>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Tree>
    <p:extLst>
      <p:ext uri="{BB962C8B-B14F-4D97-AF65-F5344CB8AC3E}">
        <p14:creationId xmlns:p14="http://schemas.microsoft.com/office/powerpoint/2010/main" val="13622596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553713" y="169195"/>
            <a:ext cx="419548" cy="43323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77</a:t>
            </a:fld>
            <a:endParaRPr lang="en-US"/>
          </a:p>
        </p:txBody>
      </p:sp>
      <p:sp>
        <p:nvSpPr>
          <p:cNvPr id="4" name="ZoneTexte 3"/>
          <p:cNvSpPr txBox="1"/>
          <p:nvPr/>
        </p:nvSpPr>
        <p:spPr>
          <a:xfrm>
            <a:off x="145228" y="177025"/>
            <a:ext cx="2108398" cy="369332"/>
          </a:xfrm>
          <a:prstGeom prst="rect">
            <a:avLst/>
          </a:prstGeom>
          <a:noFill/>
        </p:spPr>
        <p:txBody>
          <a:bodyPr wrap="none" rtlCol="0">
            <a:spAutoFit/>
          </a:bodyPr>
          <a:lstStyle/>
          <a:p>
            <a:r>
              <a:rPr lang="fr-FR" b="1" dirty="0">
                <a:solidFill>
                  <a:srgbClr val="7030A0"/>
                </a:solidFill>
              </a:rPr>
              <a:t>Bibliographie (suite)</a:t>
            </a:r>
          </a:p>
        </p:txBody>
      </p:sp>
      <p:sp>
        <p:nvSpPr>
          <p:cNvPr id="5" name="ZoneTexte 4"/>
          <p:cNvSpPr txBox="1"/>
          <p:nvPr/>
        </p:nvSpPr>
        <p:spPr>
          <a:xfrm>
            <a:off x="145228" y="688489"/>
            <a:ext cx="11828033" cy="5909310"/>
          </a:xfrm>
          <a:prstGeom prst="rect">
            <a:avLst/>
          </a:prstGeom>
          <a:noFill/>
        </p:spPr>
        <p:txBody>
          <a:bodyPr wrap="square" rtlCol="0">
            <a:spAutoFit/>
          </a:bodyPr>
          <a:lstStyle/>
          <a:p>
            <a:r>
              <a:rPr lang="fr-FR" sz="1400" u="sng" dirty="0">
                <a:solidFill>
                  <a:srgbClr val="7030A0"/>
                </a:solidFill>
              </a:rPr>
              <a:t>Sur l’intersexualité </a:t>
            </a:r>
            <a:r>
              <a:rPr lang="fr-FR" sz="1400" dirty="0">
                <a:solidFill>
                  <a:srgbClr val="7030A0"/>
                </a:solidFill>
              </a:rPr>
              <a:t>:</a:t>
            </a:r>
          </a:p>
          <a:p>
            <a:pPr marL="342900" indent="-342900">
              <a:buAutoNum type="alphaLcParenR"/>
            </a:pPr>
            <a:r>
              <a:rPr lang="fr-FR" sz="1400" dirty="0">
                <a:solidFill>
                  <a:srgbClr val="7030A0"/>
                </a:solidFill>
                <a:hlinkClick r:id="rId2"/>
              </a:rPr>
              <a:t>http://pierrehenri.castel.free.fr/Articles/intersexualite.htm</a:t>
            </a:r>
            <a:endParaRPr lang="fr-FR" sz="1400" dirty="0">
              <a:solidFill>
                <a:srgbClr val="7030A0"/>
              </a:solidFill>
            </a:endParaRPr>
          </a:p>
          <a:p>
            <a:pPr marL="342900" indent="-342900">
              <a:buAutoNum type="alphaLcParenR"/>
            </a:pPr>
            <a:r>
              <a:rPr lang="fr-FR" sz="1400" dirty="0">
                <a:solidFill>
                  <a:srgbClr val="7030A0"/>
                </a:solidFill>
              </a:rPr>
              <a:t>.</a:t>
            </a:r>
          </a:p>
          <a:p>
            <a:endParaRPr lang="fr-FR" sz="1400" dirty="0">
              <a:solidFill>
                <a:srgbClr val="7030A0"/>
              </a:solidFill>
            </a:endParaRPr>
          </a:p>
          <a:p>
            <a:r>
              <a:rPr lang="fr-FR" sz="1400" u="sng" dirty="0">
                <a:solidFill>
                  <a:srgbClr val="7030A0"/>
                </a:solidFill>
              </a:rPr>
              <a:t>Habillement</a:t>
            </a:r>
            <a:r>
              <a:rPr lang="fr-FR" sz="1400" dirty="0">
                <a:solidFill>
                  <a:srgbClr val="7030A0"/>
                </a:solidFill>
              </a:rPr>
              <a:t> :</a:t>
            </a:r>
          </a:p>
          <a:p>
            <a:pPr marL="342900" indent="-342900">
              <a:buAutoNum type="alphaLcParenR"/>
            </a:pPr>
            <a:r>
              <a:rPr lang="fr-FR" sz="1400" dirty="0">
                <a:solidFill>
                  <a:srgbClr val="7030A0"/>
                </a:solidFill>
              </a:rPr>
              <a:t>Les particularités de la lingerie transgenre..., </a:t>
            </a:r>
            <a:r>
              <a:rPr lang="fr-FR" sz="1400" dirty="0">
                <a:solidFill>
                  <a:srgbClr val="7030A0"/>
                </a:solidFill>
                <a:hlinkClick r:id="rId3"/>
              </a:rPr>
              <a:t>http://catalogues-lingerie.com/les-particularite-de-la-lingerie-transgenre/</a:t>
            </a:r>
            <a:r>
              <a:rPr lang="fr-FR" sz="1400" dirty="0">
                <a:solidFill>
                  <a:srgbClr val="7030A0"/>
                </a:solidFill>
              </a:rPr>
              <a:t> </a:t>
            </a:r>
          </a:p>
          <a:p>
            <a:pPr marL="342900" indent="-342900">
              <a:buAutoNum type="alphaLcParenR"/>
            </a:pPr>
            <a:r>
              <a:rPr lang="fr-FR" sz="1400" dirty="0">
                <a:solidFill>
                  <a:srgbClr val="7030A0"/>
                </a:solidFill>
              </a:rPr>
              <a:t>. </a:t>
            </a:r>
          </a:p>
          <a:p>
            <a:endParaRPr lang="fr-FR" sz="1400" dirty="0">
              <a:solidFill>
                <a:srgbClr val="7030A0"/>
              </a:solidFill>
            </a:endParaRPr>
          </a:p>
          <a:p>
            <a:r>
              <a:rPr lang="fr-FR" sz="1400" u="sng" dirty="0">
                <a:solidFill>
                  <a:srgbClr val="7030A0"/>
                </a:solidFill>
              </a:rPr>
              <a:t>Le parcours des transsexuels </a:t>
            </a:r>
            <a:r>
              <a:rPr lang="fr-FR" sz="1400" dirty="0">
                <a:solidFill>
                  <a:srgbClr val="7030A0"/>
                </a:solidFill>
              </a:rPr>
              <a:t>:</a:t>
            </a:r>
          </a:p>
          <a:p>
            <a:pPr marL="342900" indent="-342900">
              <a:buAutoNum type="alphaLcParenR"/>
            </a:pPr>
            <a:r>
              <a:rPr lang="fr-FR" sz="1400" dirty="0">
                <a:solidFill>
                  <a:srgbClr val="7030A0"/>
                </a:solidFill>
              </a:rPr>
              <a:t>Le protocole dans un parcours officiel transsexuel, </a:t>
            </a:r>
            <a:r>
              <a:rPr lang="fr-FR" sz="1400" dirty="0" err="1">
                <a:solidFill>
                  <a:srgbClr val="7030A0"/>
                </a:solidFill>
              </a:rPr>
              <a:t>Act</a:t>
            </a:r>
            <a:r>
              <a:rPr lang="fr-FR" sz="1400" dirty="0">
                <a:solidFill>
                  <a:srgbClr val="7030A0"/>
                </a:solidFill>
              </a:rPr>
              <a:t> Up-Paris, </a:t>
            </a:r>
            <a:r>
              <a:rPr lang="fr-FR" sz="1400" dirty="0">
                <a:solidFill>
                  <a:srgbClr val="7030A0"/>
                </a:solidFill>
                <a:hlinkClick r:id="rId4"/>
              </a:rPr>
              <a:t>http://www.actupparis.org/spip.php?article1184</a:t>
            </a:r>
            <a:r>
              <a:rPr lang="fr-FR" sz="1400" dirty="0">
                <a:solidFill>
                  <a:srgbClr val="7030A0"/>
                </a:solidFill>
              </a:rPr>
              <a:t> </a:t>
            </a:r>
          </a:p>
          <a:p>
            <a:pPr marL="342900" indent="-342900">
              <a:buAutoNum type="alphaLcParenR"/>
            </a:pPr>
            <a:r>
              <a:rPr lang="fr-FR" sz="1400" dirty="0">
                <a:solidFill>
                  <a:srgbClr val="7030A0"/>
                </a:solidFill>
              </a:rPr>
              <a:t>Prise en charge du transsexualisme - Faculté UFR de médecine Paris 7 Diderot, </a:t>
            </a:r>
            <a:r>
              <a:rPr lang="fr-FR" sz="1400" dirty="0">
                <a:solidFill>
                  <a:srgbClr val="7030A0"/>
                </a:solidFill>
                <a:hlinkClick r:id="rId5"/>
              </a:rPr>
              <a:t>http://www.medecine.univ-paris-diderot.fr/index.php/formation-continue/du-di/liste-des-du-et-diu/item/340-prise-en-charge-du-transsexualisme</a:t>
            </a:r>
            <a:r>
              <a:rPr lang="fr-FR" sz="1400" dirty="0">
                <a:solidFill>
                  <a:srgbClr val="7030A0"/>
                </a:solidFill>
              </a:rPr>
              <a:t>  </a:t>
            </a:r>
          </a:p>
          <a:p>
            <a:pPr marL="342900" indent="-342900">
              <a:buAutoNum type="alphaLcParenR"/>
            </a:pPr>
            <a:r>
              <a:rPr lang="fr-FR" sz="1400" dirty="0">
                <a:solidFill>
                  <a:srgbClr val="7030A0"/>
                </a:solidFill>
              </a:rPr>
              <a:t>Equipe des professionnels traitant de la transsexualité sur Paris, </a:t>
            </a:r>
            <a:r>
              <a:rPr lang="fr-FR" sz="1400" dirty="0">
                <a:solidFill>
                  <a:srgbClr val="7030A0"/>
                </a:solidFill>
                <a:hlinkClick r:id="rId6"/>
              </a:rPr>
              <a:t>http://www.transparis.fr/</a:t>
            </a:r>
            <a:r>
              <a:rPr lang="fr-FR" sz="1400" dirty="0">
                <a:solidFill>
                  <a:srgbClr val="7030A0"/>
                </a:solidFill>
              </a:rPr>
              <a:t> </a:t>
            </a:r>
          </a:p>
          <a:p>
            <a:pPr marL="342900" indent="-342900">
              <a:buAutoNum type="alphaLcParenR"/>
            </a:pPr>
            <a:r>
              <a:rPr lang="fr-FR" sz="1400" dirty="0">
                <a:solidFill>
                  <a:srgbClr val="7030A0"/>
                </a:solidFill>
              </a:rPr>
              <a:t>Changement d'état civil des personnes </a:t>
            </a:r>
            <a:r>
              <a:rPr lang="fr-FR" sz="1400" dirty="0" err="1">
                <a:solidFill>
                  <a:srgbClr val="7030A0"/>
                </a:solidFill>
              </a:rPr>
              <a:t>trans</a:t>
            </a:r>
            <a:r>
              <a:rPr lang="fr-FR" sz="1400" dirty="0">
                <a:solidFill>
                  <a:srgbClr val="7030A0"/>
                </a:solidFill>
              </a:rPr>
              <a:t> : une procédure encore longue et coûteuse, véritable parcours du combattant, </a:t>
            </a:r>
            <a:r>
              <a:rPr lang="fr-FR" sz="1400" dirty="0">
                <a:solidFill>
                  <a:srgbClr val="7030A0"/>
                </a:solidFill>
                <a:hlinkClick r:id="rId7"/>
              </a:rPr>
              <a:t>http://www.huffingtonpost.fr/2015/10/17/changement-etat-civil-personne-trans-procedure-longue-couteuse_n_8291776.html?utm_hp_ref=tw</a:t>
            </a:r>
            <a:r>
              <a:rPr lang="fr-FR" sz="1400" dirty="0">
                <a:solidFill>
                  <a:srgbClr val="7030A0"/>
                </a:solidFill>
              </a:rPr>
              <a:t> </a:t>
            </a:r>
          </a:p>
          <a:p>
            <a:pPr marL="342900" indent="-342900">
              <a:buAutoNum type="alphaLcParenR"/>
            </a:pPr>
            <a:r>
              <a:rPr lang="fr-FR" sz="1400" dirty="0">
                <a:solidFill>
                  <a:srgbClr val="7030A0"/>
                </a:solidFill>
                <a:hlinkClick r:id="rId8"/>
              </a:rPr>
              <a:t>http://m.france3-regions.francetvinfo.fr/rhone-alpes/rhone/lyon/chirurgie-de-reassignation-sexuelle-lyon-centre-de-reference-et-d-excellence-766390.html</a:t>
            </a:r>
            <a:endParaRPr lang="fr-FR" sz="1400" dirty="0">
              <a:solidFill>
                <a:srgbClr val="7030A0"/>
              </a:solidFill>
            </a:endParaRPr>
          </a:p>
          <a:p>
            <a:pPr marL="342900" indent="-342900">
              <a:buAutoNum type="alphaLcParenR"/>
            </a:pPr>
            <a:r>
              <a:rPr lang="en-US" sz="1400" dirty="0">
                <a:solidFill>
                  <a:srgbClr val="7030A0"/>
                </a:solidFill>
              </a:rPr>
              <a:t>Hormone Replacement Therapy for </a:t>
            </a:r>
            <a:r>
              <a:rPr lang="en-US" sz="1400" dirty="0" err="1">
                <a:solidFill>
                  <a:srgbClr val="7030A0"/>
                </a:solidFill>
              </a:rPr>
              <a:t>Transgenders</a:t>
            </a:r>
            <a:r>
              <a:rPr lang="en-US" sz="1400" dirty="0">
                <a:solidFill>
                  <a:srgbClr val="7030A0"/>
                </a:solidFill>
              </a:rPr>
              <a:t>. Do’s and Don'ts. Steven M. Brown, MD, University of Wisconsin School of Medicine, </a:t>
            </a:r>
            <a:r>
              <a:rPr lang="en-US" sz="1400" dirty="0">
                <a:solidFill>
                  <a:srgbClr val="7030A0"/>
                </a:solidFill>
                <a:hlinkClick r:id="rId9"/>
              </a:rPr>
              <a:t>https://www.stumptuous.com/transhealth_site/brown_hrt_for_tg_2005.ppt</a:t>
            </a:r>
            <a:r>
              <a:rPr lang="en-US" sz="1400" dirty="0">
                <a:solidFill>
                  <a:srgbClr val="7030A0"/>
                </a:solidFill>
              </a:rPr>
              <a:t>  (</a:t>
            </a:r>
            <a:r>
              <a:rPr lang="en-US" sz="1400" dirty="0" err="1">
                <a:solidFill>
                  <a:srgbClr val="7030A0"/>
                </a:solidFill>
              </a:rPr>
              <a:t>l’exposé</a:t>
            </a:r>
            <a:r>
              <a:rPr lang="en-US" sz="1400" dirty="0">
                <a:solidFill>
                  <a:srgbClr val="7030A0"/>
                </a:solidFill>
              </a:rPr>
              <a:t> des </a:t>
            </a:r>
            <a:r>
              <a:rPr lang="en-US" sz="1400" dirty="0" err="1">
                <a:solidFill>
                  <a:srgbClr val="7030A0"/>
                </a:solidFill>
              </a:rPr>
              <a:t>risques</a:t>
            </a:r>
            <a:r>
              <a:rPr lang="en-US" sz="1400" dirty="0">
                <a:solidFill>
                  <a:srgbClr val="7030A0"/>
                </a:solidFill>
              </a:rPr>
              <a:t>).</a:t>
            </a:r>
            <a:r>
              <a:rPr lang="fr-FR" sz="1400" dirty="0">
                <a:solidFill>
                  <a:srgbClr val="7030A0"/>
                </a:solidFill>
              </a:rPr>
              <a:t> </a:t>
            </a:r>
          </a:p>
          <a:p>
            <a:pPr marL="342900" indent="-342900">
              <a:buAutoNum type="alphaLcParenR"/>
            </a:pPr>
            <a:endParaRPr lang="fr-FR" sz="1400" dirty="0">
              <a:solidFill>
                <a:srgbClr val="7030A0"/>
              </a:solidFill>
            </a:endParaRPr>
          </a:p>
          <a:p>
            <a:r>
              <a:rPr lang="fr-FR" sz="1400" u="sng" dirty="0">
                <a:solidFill>
                  <a:srgbClr val="7030A0"/>
                </a:solidFill>
              </a:rPr>
              <a:t>Causes possibles, témoignages, </a:t>
            </a:r>
            <a:r>
              <a:rPr lang="fr-FR" sz="1400" u="sng" dirty="0" err="1">
                <a:solidFill>
                  <a:srgbClr val="7030A0"/>
                </a:solidFill>
              </a:rPr>
              <a:t>coming</a:t>
            </a:r>
            <a:r>
              <a:rPr lang="fr-FR" sz="1400" u="sng" dirty="0">
                <a:solidFill>
                  <a:srgbClr val="7030A0"/>
                </a:solidFill>
              </a:rPr>
              <a:t>-out, psychologie, épidémiologie </a:t>
            </a:r>
            <a:r>
              <a:rPr lang="fr-FR" sz="1400" dirty="0">
                <a:solidFill>
                  <a:srgbClr val="7030A0"/>
                </a:solidFill>
              </a:rPr>
              <a:t>:</a:t>
            </a:r>
          </a:p>
          <a:p>
            <a:pPr marL="342900" indent="-342900">
              <a:buAutoNum type="alphaLcParenR"/>
            </a:pPr>
            <a:r>
              <a:rPr lang="fr-FR" sz="1400" dirty="0">
                <a:solidFill>
                  <a:srgbClr val="7030A0"/>
                </a:solidFill>
              </a:rPr>
              <a:t>Quels sont des causes du travestissement (en Anglais), </a:t>
            </a:r>
            <a:r>
              <a:rPr lang="fr-FR" sz="1400" dirty="0">
                <a:solidFill>
                  <a:srgbClr val="7030A0"/>
                </a:solidFill>
                <a:hlinkClick r:id="rId10"/>
              </a:rPr>
              <a:t>https://m.facebook.com/story.php?story_fbid=1482948295342949&amp;id=100008833771357</a:t>
            </a:r>
            <a:endParaRPr lang="fr-FR" sz="1400" dirty="0">
              <a:solidFill>
                <a:srgbClr val="7030A0"/>
              </a:solidFill>
            </a:endParaRPr>
          </a:p>
          <a:p>
            <a:pPr marL="342900" indent="-342900">
              <a:buAutoNum type="alphaLcParenR"/>
            </a:pPr>
            <a:r>
              <a:rPr lang="fr-FR" sz="1400" dirty="0">
                <a:solidFill>
                  <a:srgbClr val="7030A0"/>
                </a:solidFill>
              </a:rPr>
              <a:t>Comment respecter une personne transgenre, </a:t>
            </a:r>
            <a:r>
              <a:rPr lang="fr-FR" sz="1400" dirty="0">
                <a:solidFill>
                  <a:srgbClr val="7030A0"/>
                </a:solidFill>
                <a:hlinkClick r:id="rId11"/>
              </a:rPr>
              <a:t>http://fr.m.wikihow.com/respecter-une-personne-transgenre</a:t>
            </a:r>
            <a:r>
              <a:rPr lang="fr-FR" sz="1400" dirty="0">
                <a:solidFill>
                  <a:srgbClr val="7030A0"/>
                </a:solidFill>
              </a:rPr>
              <a:t> </a:t>
            </a:r>
          </a:p>
          <a:p>
            <a:pPr marL="342900" indent="-342900">
              <a:buAutoNum type="alphaLcParenR"/>
            </a:pPr>
            <a:r>
              <a:rPr lang="fr-FR" sz="1400" dirty="0">
                <a:solidFill>
                  <a:srgbClr val="7030A0"/>
                </a:solidFill>
              </a:rPr>
              <a:t>Dimorphisme cérébral : </a:t>
            </a:r>
            <a:r>
              <a:rPr lang="fr-FR" sz="1400" dirty="0">
                <a:solidFill>
                  <a:srgbClr val="7030A0"/>
                </a:solidFill>
                <a:hlinkClick r:id="rId12"/>
              </a:rPr>
              <a:t>http://franck-ramus.blogspot.fr/2015/12/y-t-il-un-dimorphisme-sexuel-cerebral.html?m=1</a:t>
            </a:r>
            <a:r>
              <a:rPr lang="fr-FR" sz="1400" dirty="0">
                <a:solidFill>
                  <a:srgbClr val="7030A0"/>
                </a:solidFill>
              </a:rPr>
              <a:t> </a:t>
            </a:r>
          </a:p>
          <a:p>
            <a:pPr marL="342900" indent="-342900">
              <a:buAutoNum type="alphaLcParenR"/>
            </a:pPr>
            <a:r>
              <a:rPr lang="fr-FR" sz="1400" dirty="0">
                <a:solidFill>
                  <a:srgbClr val="7030A0"/>
                </a:solidFill>
                <a:hlinkClick r:id="rId13"/>
              </a:rPr>
              <a:t>http://www.rts.ch/info/suisse/7482017-un-enfant-sur-500-ne-se-sentirait-pas-en-phase-avec-son-sexe.html</a:t>
            </a:r>
            <a:r>
              <a:rPr lang="fr-FR" sz="1400" dirty="0">
                <a:solidFill>
                  <a:srgbClr val="7030A0"/>
                </a:solidFill>
              </a:rPr>
              <a:t> </a:t>
            </a:r>
          </a:p>
          <a:p>
            <a:pPr marL="342900" indent="-342900">
              <a:buAutoNum type="alphaLcParenR"/>
            </a:pPr>
            <a:r>
              <a:rPr lang="fr-FR" sz="1400" dirty="0">
                <a:solidFill>
                  <a:srgbClr val="7030A0"/>
                </a:solidFill>
                <a:hlinkClick r:id="rId14"/>
              </a:rPr>
              <a:t>http://yagg.com/2016/02/18/lemouvant-et-tres-drole-coming-out-trans-de-jordan-raskopoulos/</a:t>
            </a:r>
            <a:r>
              <a:rPr lang="fr-FR" sz="1400" dirty="0">
                <a:solidFill>
                  <a:srgbClr val="7030A0"/>
                </a:solidFill>
              </a:rPr>
              <a:t> </a:t>
            </a:r>
          </a:p>
          <a:p>
            <a:pPr marL="342900" indent="-342900">
              <a:buAutoNum type="alphaLcParenR"/>
            </a:pPr>
            <a:r>
              <a:rPr lang="fr-FR" sz="1400" dirty="0">
                <a:solidFill>
                  <a:srgbClr val="7030A0"/>
                </a:solidFill>
              </a:rPr>
              <a:t>Définition DSM IV du transsexualisme, </a:t>
            </a:r>
            <a:r>
              <a:rPr lang="fr-FR" sz="1400" dirty="0">
                <a:solidFill>
                  <a:srgbClr val="7030A0"/>
                </a:solidFill>
                <a:hlinkClick r:id="rId15"/>
              </a:rPr>
              <a:t>http://www.sandraguiadeur-savoirsantesexualite.fr/blog/transidentite/</a:t>
            </a:r>
            <a:r>
              <a:rPr lang="fr-FR" sz="1400" dirty="0">
                <a:solidFill>
                  <a:srgbClr val="7030A0"/>
                </a:solidFill>
              </a:rPr>
              <a:t>  </a:t>
            </a:r>
          </a:p>
          <a:p>
            <a:pPr marL="342900" indent="-342900">
              <a:buAutoNum type="alphaLcParenR"/>
            </a:pPr>
            <a:r>
              <a:rPr lang="fr-FR" sz="1400" dirty="0">
                <a:solidFill>
                  <a:srgbClr val="7030A0"/>
                </a:solidFill>
                <a:hlinkClick r:id="rId16"/>
              </a:rPr>
              <a:t>http://yagg.com/2016/03/28/australie-une-femme-daffaires-fait-son-coming-out-trans-a-la-television/</a:t>
            </a:r>
            <a:r>
              <a:rPr lang="fr-FR" sz="1400" dirty="0">
                <a:solidFill>
                  <a:srgbClr val="7030A0"/>
                </a:solidFill>
              </a:rPr>
              <a:t> </a:t>
            </a:r>
          </a:p>
        </p:txBody>
      </p:sp>
      <p:sp>
        <p:nvSpPr>
          <p:cNvPr id="6" name="ZoneTexte 5"/>
          <p:cNvSpPr txBox="1"/>
          <p:nvPr/>
        </p:nvSpPr>
        <p:spPr>
          <a:xfrm>
            <a:off x="4442908" y="98031"/>
            <a:ext cx="3270326" cy="367545"/>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Tree>
    <p:extLst>
      <p:ext uri="{BB962C8B-B14F-4D97-AF65-F5344CB8AC3E}">
        <p14:creationId xmlns:p14="http://schemas.microsoft.com/office/powerpoint/2010/main" val="8839755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553713" y="169195"/>
            <a:ext cx="419548" cy="43323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55CD8-F650-4656-8804-7E552F308368}" type="slidenum">
              <a:rPr lang="en-US" smtClean="0"/>
              <a:pPr/>
              <a:t>78</a:t>
            </a:fld>
            <a:endParaRPr lang="en-US"/>
          </a:p>
        </p:txBody>
      </p:sp>
      <p:sp>
        <p:nvSpPr>
          <p:cNvPr id="4" name="ZoneTexte 3"/>
          <p:cNvSpPr txBox="1"/>
          <p:nvPr/>
        </p:nvSpPr>
        <p:spPr>
          <a:xfrm>
            <a:off x="161364" y="201145"/>
            <a:ext cx="2108398" cy="369332"/>
          </a:xfrm>
          <a:prstGeom prst="rect">
            <a:avLst/>
          </a:prstGeom>
          <a:noFill/>
        </p:spPr>
        <p:txBody>
          <a:bodyPr wrap="none" rtlCol="0">
            <a:spAutoFit/>
          </a:bodyPr>
          <a:lstStyle/>
          <a:p>
            <a:r>
              <a:rPr lang="fr-FR" b="1" dirty="0">
                <a:solidFill>
                  <a:srgbClr val="7030A0"/>
                </a:solidFill>
              </a:rPr>
              <a:t>Bibliographie (suite)</a:t>
            </a:r>
          </a:p>
        </p:txBody>
      </p:sp>
      <p:sp>
        <p:nvSpPr>
          <p:cNvPr id="5" name="ZoneTexte 4"/>
          <p:cNvSpPr txBox="1"/>
          <p:nvPr/>
        </p:nvSpPr>
        <p:spPr>
          <a:xfrm>
            <a:off x="161364" y="570477"/>
            <a:ext cx="11811897" cy="5047536"/>
          </a:xfrm>
          <a:prstGeom prst="rect">
            <a:avLst/>
          </a:prstGeom>
          <a:noFill/>
        </p:spPr>
        <p:txBody>
          <a:bodyPr wrap="square" rtlCol="0">
            <a:spAutoFit/>
          </a:bodyPr>
          <a:lstStyle/>
          <a:p>
            <a:r>
              <a:rPr lang="fr-FR" sz="1400" u="sng" dirty="0">
                <a:solidFill>
                  <a:srgbClr val="7030A0"/>
                </a:solidFill>
              </a:rPr>
              <a:t>Définitions, articles encyclopédiques</a:t>
            </a:r>
            <a:r>
              <a:rPr lang="fr-FR" sz="1400" dirty="0">
                <a:solidFill>
                  <a:srgbClr val="7030A0"/>
                </a:solidFill>
              </a:rPr>
              <a:t> :</a:t>
            </a:r>
          </a:p>
          <a:p>
            <a:pPr marL="342900" indent="-342900">
              <a:buAutoNum type="alphaLcParenR"/>
            </a:pPr>
            <a:r>
              <a:rPr lang="fr-FR" sz="1400" dirty="0">
                <a:solidFill>
                  <a:srgbClr val="7030A0"/>
                </a:solidFill>
                <a:hlinkClick r:id="rId2"/>
              </a:rPr>
              <a:t>https://fr.wikipedia.org/wiki/Travestissement</a:t>
            </a:r>
            <a:r>
              <a:rPr lang="fr-FR" sz="1400" dirty="0">
                <a:solidFill>
                  <a:srgbClr val="7030A0"/>
                </a:solidFill>
              </a:rPr>
              <a:t>, </a:t>
            </a:r>
          </a:p>
          <a:p>
            <a:pPr marL="342900" indent="-342900">
              <a:buAutoNum type="alphaLcParenR"/>
            </a:pPr>
            <a:r>
              <a:rPr lang="fr-FR" sz="1400" dirty="0">
                <a:solidFill>
                  <a:srgbClr val="7030A0"/>
                </a:solidFill>
                <a:hlinkClick r:id="rId3"/>
              </a:rPr>
              <a:t>https://fr.wikipedia.org/wiki/Transphobie</a:t>
            </a:r>
            <a:r>
              <a:rPr lang="fr-FR" sz="1400" dirty="0">
                <a:solidFill>
                  <a:srgbClr val="7030A0"/>
                </a:solidFill>
              </a:rPr>
              <a:t>, </a:t>
            </a:r>
          </a:p>
          <a:p>
            <a:pPr marL="342900" indent="-342900">
              <a:buAutoNum type="alphaLcParenR"/>
            </a:pPr>
            <a:r>
              <a:rPr lang="fr-FR" sz="1400" dirty="0">
                <a:solidFill>
                  <a:srgbClr val="7030A0"/>
                </a:solidFill>
              </a:rPr>
              <a:t>Transsexualité en Iran — Wikipédia, </a:t>
            </a:r>
            <a:r>
              <a:rPr lang="fr-FR" sz="1400" dirty="0">
                <a:solidFill>
                  <a:srgbClr val="7030A0"/>
                </a:solidFill>
                <a:hlinkClick r:id="rId4"/>
              </a:rPr>
              <a:t>https://fr.m.wikipedia.org/wiki/Transsexualit%C3%A9_en_Iran</a:t>
            </a:r>
            <a:r>
              <a:rPr lang="fr-FR" sz="1400" dirty="0">
                <a:solidFill>
                  <a:srgbClr val="7030A0"/>
                </a:solidFill>
              </a:rPr>
              <a:t> , </a:t>
            </a:r>
          </a:p>
          <a:p>
            <a:pPr marL="342900" indent="-342900">
              <a:buAutoNum type="alphaLcParenR"/>
            </a:pPr>
            <a:r>
              <a:rPr lang="fr-FR" sz="1400" dirty="0">
                <a:solidFill>
                  <a:srgbClr val="7030A0"/>
                </a:solidFill>
                <a:hlinkClick r:id="rId5"/>
              </a:rPr>
              <a:t>http://xxy.fr/le-manifeste-du-travesti/</a:t>
            </a:r>
            <a:r>
              <a:rPr lang="fr-FR" sz="1400" dirty="0">
                <a:solidFill>
                  <a:srgbClr val="7030A0"/>
                </a:solidFill>
              </a:rPr>
              <a:t>, </a:t>
            </a:r>
          </a:p>
          <a:p>
            <a:pPr marL="342900" indent="-342900">
              <a:buAutoNum type="alphaLcParenR"/>
            </a:pPr>
            <a:r>
              <a:rPr lang="fr-FR" sz="1400" dirty="0">
                <a:solidFill>
                  <a:srgbClr val="7030A0"/>
                </a:solidFill>
                <a:hlinkClick r:id="rId6"/>
              </a:rPr>
              <a:t>http://fr.m.wikihow.com/se-travestir</a:t>
            </a:r>
            <a:r>
              <a:rPr lang="fr-FR" sz="1400" dirty="0">
                <a:solidFill>
                  <a:srgbClr val="7030A0"/>
                </a:solidFill>
              </a:rPr>
              <a:t>, </a:t>
            </a:r>
          </a:p>
          <a:p>
            <a:pPr marL="342900" indent="-342900">
              <a:buAutoNum type="alphaLcParenR"/>
            </a:pPr>
            <a:r>
              <a:rPr lang="fr-FR" sz="1400" dirty="0">
                <a:solidFill>
                  <a:srgbClr val="7030A0"/>
                </a:solidFill>
              </a:rPr>
              <a:t>Orientation sexuelle… simplement humaine, février 2015, </a:t>
            </a:r>
            <a:r>
              <a:rPr lang="fr-FR" sz="1400" dirty="0">
                <a:solidFill>
                  <a:srgbClr val="7030A0"/>
                </a:solidFill>
                <a:hlinkClick r:id="rId7"/>
              </a:rPr>
              <a:t>http://evedecandaulie.fr/orientation-sexuelle/</a:t>
            </a:r>
            <a:r>
              <a:rPr lang="fr-FR" sz="1400" dirty="0">
                <a:solidFill>
                  <a:srgbClr val="7030A0"/>
                </a:solidFill>
              </a:rPr>
              <a:t> </a:t>
            </a:r>
          </a:p>
          <a:p>
            <a:pPr marL="342900" indent="-342900">
              <a:buAutoNum type="alphaLcParenR"/>
            </a:pPr>
            <a:r>
              <a:rPr lang="fr-FR" sz="1400" dirty="0">
                <a:solidFill>
                  <a:srgbClr val="7030A0"/>
                </a:solidFill>
                <a:hlinkClick r:id="rId8"/>
              </a:rPr>
              <a:t>http://www.arte.tv/magazine/28minutes/fr/transgenre-transsexuel-de-qui-parle-t-28minutes</a:t>
            </a:r>
            <a:r>
              <a:rPr lang="fr-FR" sz="1400" dirty="0">
                <a:solidFill>
                  <a:srgbClr val="7030A0"/>
                </a:solidFill>
              </a:rPr>
              <a:t> </a:t>
            </a:r>
          </a:p>
          <a:p>
            <a:endParaRPr lang="fr-FR" sz="1400" dirty="0">
              <a:solidFill>
                <a:srgbClr val="7030A0"/>
              </a:solidFill>
            </a:endParaRPr>
          </a:p>
          <a:p>
            <a:r>
              <a:rPr lang="fr-FR" sz="1400" u="sng" dirty="0">
                <a:solidFill>
                  <a:srgbClr val="7030A0"/>
                </a:solidFill>
              </a:rPr>
              <a:t>Personnalités transsexuelles connues</a:t>
            </a:r>
            <a:r>
              <a:rPr lang="fr-FR" sz="1400" dirty="0">
                <a:solidFill>
                  <a:srgbClr val="7030A0"/>
                </a:solidFill>
              </a:rPr>
              <a:t> :</a:t>
            </a:r>
          </a:p>
          <a:p>
            <a:pPr marL="342900" indent="-342900">
              <a:buAutoNum type="alphaLcParenR"/>
            </a:pPr>
            <a:r>
              <a:rPr lang="fr-FR" sz="1400" dirty="0">
                <a:solidFill>
                  <a:srgbClr val="7030A0"/>
                </a:solidFill>
              </a:rPr>
              <a:t>Venezuela: Tamara </a:t>
            </a:r>
            <a:r>
              <a:rPr lang="fr-FR" sz="1400" dirty="0" err="1">
                <a:solidFill>
                  <a:srgbClr val="7030A0"/>
                </a:solidFill>
              </a:rPr>
              <a:t>Adrián</a:t>
            </a:r>
            <a:r>
              <a:rPr lang="fr-FR" sz="1400" dirty="0">
                <a:solidFill>
                  <a:srgbClr val="7030A0"/>
                </a:solidFill>
              </a:rPr>
              <a:t> devient la première femme </a:t>
            </a:r>
            <a:r>
              <a:rPr lang="fr-FR" sz="1400" dirty="0" err="1">
                <a:solidFill>
                  <a:srgbClr val="7030A0"/>
                </a:solidFill>
              </a:rPr>
              <a:t>trans</a:t>
            </a:r>
            <a:r>
              <a:rPr lang="fr-FR" sz="1400" dirty="0">
                <a:solidFill>
                  <a:srgbClr val="7030A0"/>
                </a:solidFill>
              </a:rPr>
              <a:t> élue au Parlement, </a:t>
            </a:r>
            <a:r>
              <a:rPr lang="fr-FR" sz="1400" dirty="0">
                <a:solidFill>
                  <a:srgbClr val="7030A0"/>
                </a:solidFill>
                <a:hlinkClick r:id="rId9"/>
              </a:rPr>
              <a:t>http://yagg.com/2015/12/07/venezuela-tamara-adrian-devient-la-premiere-femme-trans-elue-au-parlement/</a:t>
            </a:r>
            <a:r>
              <a:rPr lang="fr-FR" sz="1400" dirty="0">
                <a:solidFill>
                  <a:srgbClr val="7030A0"/>
                </a:solidFill>
              </a:rPr>
              <a:t> </a:t>
            </a:r>
          </a:p>
          <a:p>
            <a:pPr marL="342900" indent="-342900">
              <a:buAutoNum type="alphaLcParenR"/>
            </a:pPr>
            <a:r>
              <a:rPr lang="fr-FR" sz="1400" dirty="0">
                <a:solidFill>
                  <a:srgbClr val="7030A0"/>
                </a:solidFill>
              </a:rPr>
              <a:t>.</a:t>
            </a:r>
          </a:p>
          <a:p>
            <a:endParaRPr lang="fr-FR" sz="1400" dirty="0">
              <a:solidFill>
                <a:srgbClr val="7030A0"/>
              </a:solidFill>
            </a:endParaRPr>
          </a:p>
          <a:p>
            <a:r>
              <a:rPr lang="fr-FR" sz="1400" u="sng" dirty="0">
                <a:solidFill>
                  <a:srgbClr val="7030A0"/>
                </a:solidFill>
              </a:rPr>
              <a:t>Le cas des parents qui laissent évoluer naturellement leur enfant, même s’il manifeste des comportements transsexuels</a:t>
            </a:r>
            <a:r>
              <a:rPr lang="fr-FR" sz="1400" dirty="0">
                <a:solidFill>
                  <a:srgbClr val="7030A0"/>
                </a:solidFill>
              </a:rPr>
              <a:t> :</a:t>
            </a:r>
          </a:p>
          <a:p>
            <a:pPr marL="228600" indent="-228600">
              <a:buAutoNum type="alphaLcParenR"/>
            </a:pPr>
            <a:r>
              <a:rPr lang="fr-FR" sz="1400" u="sng" dirty="0">
                <a:solidFill>
                  <a:srgbClr val="7030A0"/>
                </a:solidFill>
                <a:hlinkClick r:id="rId10"/>
              </a:rPr>
              <a:t>http://www.terrafemina.com/article/une-fille-transgenre-recoit-sa-premiere-dose-d-hormone-sa-mere-filme-son-incroyable-reaction_a288487/1</a:t>
            </a:r>
            <a:endParaRPr lang="fr-FR" sz="1400" u="sng" dirty="0">
              <a:solidFill>
                <a:srgbClr val="7030A0"/>
              </a:solidFill>
            </a:endParaRPr>
          </a:p>
          <a:p>
            <a:pPr marL="228600" indent="-228600">
              <a:buAutoNum type="alphaLcParenR"/>
            </a:pPr>
            <a:r>
              <a:rPr lang="fr-FR" sz="1400" dirty="0">
                <a:solidFill>
                  <a:srgbClr val="7030A0"/>
                </a:solidFill>
              </a:rPr>
              <a:t>. </a:t>
            </a:r>
          </a:p>
          <a:p>
            <a:endParaRPr lang="fr-FR" sz="1400" dirty="0">
              <a:solidFill>
                <a:srgbClr val="7030A0"/>
              </a:solidFill>
            </a:endParaRPr>
          </a:p>
          <a:p>
            <a:r>
              <a:rPr lang="fr-FR" sz="1400" u="sng" dirty="0">
                <a:solidFill>
                  <a:srgbClr val="7030A0"/>
                </a:solidFill>
              </a:rPr>
              <a:t>Bandes dessinées </a:t>
            </a:r>
            <a:r>
              <a:rPr lang="fr-FR" sz="1400" dirty="0">
                <a:solidFill>
                  <a:srgbClr val="7030A0"/>
                </a:solidFill>
              </a:rPr>
              <a:t>: Dessins de Sophie Labelle expliquant les </a:t>
            </a:r>
            <a:r>
              <a:rPr lang="fr-FR" sz="1400" dirty="0" err="1">
                <a:solidFill>
                  <a:srgbClr val="7030A0"/>
                </a:solidFill>
              </a:rPr>
              <a:t>transidentités</a:t>
            </a:r>
            <a:r>
              <a:rPr lang="fr-FR" sz="1400" dirty="0">
                <a:solidFill>
                  <a:srgbClr val="7030A0"/>
                </a:solidFill>
              </a:rPr>
              <a:t> :</a:t>
            </a:r>
          </a:p>
          <a:p>
            <a:pPr marL="342900" indent="-342900">
              <a:buAutoNum type="alphaLcParenR"/>
            </a:pPr>
            <a:r>
              <a:rPr lang="fr-FR" sz="1400" dirty="0">
                <a:solidFill>
                  <a:srgbClr val="7030A0"/>
                </a:solidFill>
              </a:rPr>
              <a:t>Assigné garçon, </a:t>
            </a:r>
            <a:r>
              <a:rPr lang="fr-FR" sz="1400" dirty="0">
                <a:solidFill>
                  <a:srgbClr val="7030A0"/>
                </a:solidFill>
                <a:hlinkClick r:id="rId11"/>
              </a:rPr>
              <a:t>http://assigneegarcon.tumblr.com/</a:t>
            </a:r>
            <a:r>
              <a:rPr lang="fr-FR" sz="1400" dirty="0">
                <a:solidFill>
                  <a:srgbClr val="7030A0"/>
                </a:solidFill>
              </a:rPr>
              <a:t> </a:t>
            </a:r>
          </a:p>
          <a:p>
            <a:pPr marL="342900" indent="-342900">
              <a:buAutoNum type="alphaLcParenR"/>
            </a:pPr>
            <a:r>
              <a:rPr lang="fr-FR" sz="1400" dirty="0">
                <a:solidFill>
                  <a:srgbClr val="7030A0"/>
                </a:solidFill>
              </a:rPr>
              <a:t>  </a:t>
            </a:r>
            <a:r>
              <a:rPr lang="fr-FR" sz="1400" dirty="0">
                <a:solidFill>
                  <a:srgbClr val="7030A0"/>
                </a:solidFill>
                <a:hlinkClick r:id="rId12"/>
              </a:rPr>
              <a:t>http://assignedmale.tumblr.com/</a:t>
            </a:r>
            <a:r>
              <a:rPr lang="fr-FR" sz="1400" dirty="0">
                <a:solidFill>
                  <a:srgbClr val="7030A0"/>
                </a:solidFill>
              </a:rPr>
              <a:t>  (en Anglais)</a:t>
            </a:r>
          </a:p>
          <a:p>
            <a:pPr marL="342900" indent="-342900">
              <a:buAutoNum type="alphaLcParenR"/>
            </a:pPr>
            <a:r>
              <a:rPr lang="fr-FR" sz="1400" dirty="0">
                <a:solidFill>
                  <a:srgbClr val="7030A0"/>
                </a:solidFill>
              </a:rPr>
              <a:t> </a:t>
            </a:r>
            <a:r>
              <a:rPr lang="fr-FR" sz="1400" dirty="0">
                <a:solidFill>
                  <a:srgbClr val="7030A0"/>
                </a:solidFill>
                <a:hlinkClick r:id="rId13"/>
              </a:rPr>
              <a:t>https://www.facebook.com/assigneegarcon/</a:t>
            </a:r>
            <a:r>
              <a:rPr lang="fr-FR" sz="1400" dirty="0">
                <a:solidFill>
                  <a:srgbClr val="7030A0"/>
                </a:solidFill>
              </a:rPr>
              <a:t>  </a:t>
            </a:r>
          </a:p>
          <a:p>
            <a:pPr marL="342900" indent="-342900">
              <a:buAutoNum type="alphaLcParenR"/>
            </a:pPr>
            <a:r>
              <a:rPr lang="fr-FR" sz="1400" dirty="0">
                <a:solidFill>
                  <a:srgbClr val="7030A0"/>
                </a:solidFill>
              </a:rPr>
              <a:t>  </a:t>
            </a:r>
            <a:r>
              <a:rPr lang="fr-FR" sz="1400" dirty="0">
                <a:solidFill>
                  <a:srgbClr val="7030A0"/>
                </a:solidFill>
                <a:hlinkClick r:id="rId14"/>
              </a:rPr>
              <a:t>https://twitter.com/AssigneeGarcon</a:t>
            </a:r>
            <a:r>
              <a:rPr lang="fr-FR" sz="1400" dirty="0">
                <a:solidFill>
                  <a:srgbClr val="7030A0"/>
                </a:solidFill>
              </a:rPr>
              <a:t>  </a:t>
            </a:r>
          </a:p>
        </p:txBody>
      </p:sp>
      <p:sp>
        <p:nvSpPr>
          <p:cNvPr id="6" name="ZoneTexte 5"/>
          <p:cNvSpPr txBox="1"/>
          <p:nvPr/>
        </p:nvSpPr>
        <p:spPr>
          <a:xfrm>
            <a:off x="4442908" y="98031"/>
            <a:ext cx="3270326" cy="367545"/>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Tree>
    <p:extLst>
      <p:ext uri="{BB962C8B-B14F-4D97-AF65-F5344CB8AC3E}">
        <p14:creationId xmlns:p14="http://schemas.microsoft.com/office/powerpoint/2010/main" val="28752888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98711" y="206816"/>
            <a:ext cx="714486" cy="395612"/>
          </a:xfrm>
        </p:spPr>
        <p:txBody>
          <a:bodyPr/>
          <a:lstStyle/>
          <a:p>
            <a:fld id="{A3855CD8-F650-4656-8804-7E552F308368}" type="slidenum">
              <a:rPr lang="en-US" smtClean="0"/>
              <a:t>79</a:t>
            </a:fld>
            <a:endParaRPr lang="en-US"/>
          </a:p>
        </p:txBody>
      </p:sp>
      <p:sp>
        <p:nvSpPr>
          <p:cNvPr id="3" name="ZoneTexte 2"/>
          <p:cNvSpPr txBox="1"/>
          <p:nvPr/>
        </p:nvSpPr>
        <p:spPr>
          <a:xfrm>
            <a:off x="355002" y="387275"/>
            <a:ext cx="2108398" cy="369332"/>
          </a:xfrm>
          <a:prstGeom prst="rect">
            <a:avLst/>
          </a:prstGeom>
          <a:noFill/>
        </p:spPr>
        <p:txBody>
          <a:bodyPr wrap="none" rtlCol="0">
            <a:spAutoFit/>
          </a:bodyPr>
          <a:lstStyle/>
          <a:p>
            <a:r>
              <a:rPr lang="fr-FR" b="1" dirty="0">
                <a:solidFill>
                  <a:srgbClr val="7030A0"/>
                </a:solidFill>
              </a:rPr>
              <a:t>Bibliographie (suite)</a:t>
            </a:r>
          </a:p>
        </p:txBody>
      </p:sp>
      <p:sp>
        <p:nvSpPr>
          <p:cNvPr id="4" name="ZoneTexte 3"/>
          <p:cNvSpPr txBox="1"/>
          <p:nvPr/>
        </p:nvSpPr>
        <p:spPr>
          <a:xfrm>
            <a:off x="4442908" y="98031"/>
            <a:ext cx="3270326" cy="367545"/>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ZoneTexte 4"/>
          <p:cNvSpPr txBox="1"/>
          <p:nvPr/>
        </p:nvSpPr>
        <p:spPr>
          <a:xfrm>
            <a:off x="204395" y="756607"/>
            <a:ext cx="8315661" cy="6001643"/>
          </a:xfrm>
          <a:prstGeom prst="rect">
            <a:avLst/>
          </a:prstGeom>
          <a:noFill/>
        </p:spPr>
        <p:txBody>
          <a:bodyPr wrap="square" rtlCol="0">
            <a:spAutoFit/>
          </a:bodyPr>
          <a:lstStyle/>
          <a:p>
            <a:r>
              <a:rPr lang="fr-FR" sz="1200" b="1" u="sng" dirty="0">
                <a:solidFill>
                  <a:srgbClr val="7030A0"/>
                </a:solidFill>
              </a:rPr>
              <a:t>Sites</a:t>
            </a:r>
            <a:r>
              <a:rPr lang="fr-FR" sz="1200" dirty="0">
                <a:solidFill>
                  <a:srgbClr val="7030A0"/>
                </a:solidFill>
              </a:rPr>
              <a:t> :</a:t>
            </a: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2"/>
              </a:rPr>
              <a:t>http://www.ant-france.eu</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3"/>
              </a:rPr>
              <a:t>http://outrans.org/</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Jardin de T (</a:t>
            </a:r>
            <a:r>
              <a:rPr lang="fr-FR" sz="1200" dirty="0" err="1">
                <a:solidFill>
                  <a:srgbClr val="7030A0"/>
                </a:solidFill>
              </a:rPr>
              <a:t>facebook</a:t>
            </a:r>
            <a:r>
              <a:rPr lang="fr-FR" sz="1200" dirty="0">
                <a:solidFill>
                  <a:srgbClr val="7030A0"/>
                </a:solidFill>
              </a:rPr>
              <a:t>) : </a:t>
            </a:r>
            <a:r>
              <a:rPr lang="fr-FR" sz="1200" dirty="0">
                <a:solidFill>
                  <a:srgbClr val="7030A0"/>
                </a:solidFill>
                <a:hlinkClick r:id="rId4"/>
              </a:rPr>
              <a:t>https://www.facebook.com/Le-Jardin-des-T--809250515763519/</a:t>
            </a:r>
            <a:r>
              <a:rPr lang="fr-FR" sz="1200" dirty="0">
                <a:solidFill>
                  <a:srgbClr val="7030A0"/>
                </a:solidFill>
              </a:rPr>
              <a:t> </a:t>
            </a: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5"/>
              </a:rPr>
              <a:t>http://www.ortrans.org/fr/</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6"/>
              </a:rPr>
              <a:t>http://transgenderinfo.be</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7"/>
              </a:rPr>
              <a:t>http://chrysalidelyon.free.fr/</a:t>
            </a:r>
            <a:r>
              <a:rPr lang="fr-FR" sz="1200" dirty="0">
                <a:solidFill>
                  <a:srgbClr val="7030A0"/>
                </a:solidFill>
              </a:rPr>
              <a:t> (les guides etc.) &amp; </a:t>
            </a:r>
            <a:r>
              <a:rPr lang="fr-FR" sz="1200" dirty="0">
                <a:solidFill>
                  <a:srgbClr val="7030A0"/>
                </a:solidFill>
                <a:hlinkClick r:id="rId8"/>
              </a:rPr>
              <a:t>https://www.facebook.com/chrysalidelyon/</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9"/>
              </a:rPr>
              <a:t>http://ftm-transsexuel.info/</a:t>
            </a:r>
            <a:r>
              <a:rPr lang="fr-FR" sz="1200" dirty="0">
                <a:solidFill>
                  <a:srgbClr val="7030A0"/>
                </a:solidFill>
              </a:rPr>
              <a:t> (les infos) &amp; </a:t>
            </a:r>
            <a:r>
              <a:rPr lang="fr-FR" sz="1200" dirty="0">
                <a:solidFill>
                  <a:srgbClr val="7030A0"/>
                </a:solidFill>
                <a:hlinkClick r:id="rId10"/>
              </a:rPr>
              <a:t>http://ftm-transsexuel.com/forum/</a:t>
            </a:r>
            <a:r>
              <a:rPr lang="fr-FR" sz="1200" dirty="0">
                <a:solidFill>
                  <a:srgbClr val="7030A0"/>
                </a:solidFill>
              </a:rPr>
              <a:t> (le forum) &amp; </a:t>
            </a:r>
            <a:r>
              <a:rPr lang="fr-FR" sz="1200" dirty="0">
                <a:solidFill>
                  <a:srgbClr val="7030A0"/>
                </a:solidFill>
                <a:hlinkClick r:id="rId11"/>
              </a:rPr>
              <a:t>https://www.facebook.com/ftmtranssexuel</a:t>
            </a:r>
            <a:r>
              <a:rPr lang="fr-FR" sz="1200" dirty="0">
                <a:solidFill>
                  <a:srgbClr val="7030A0"/>
                </a:solidFill>
              </a:rPr>
              <a:t> </a:t>
            </a:r>
            <a:br>
              <a:rPr lang="fr-FR" sz="1200" dirty="0">
                <a:solidFill>
                  <a:srgbClr val="7030A0"/>
                </a:solidFill>
              </a:rPr>
            </a:br>
            <a:r>
              <a:rPr lang="fr-FR" sz="1200" dirty="0">
                <a:solidFill>
                  <a:srgbClr val="7030A0"/>
                </a:solidFill>
                <a:hlinkClick r:id="rId12"/>
              </a:rPr>
              <a:t>http://estermarie.free.fr/ester/</a:t>
            </a:r>
            <a:r>
              <a:rPr lang="fr-FR" sz="1200" dirty="0">
                <a:solidFill>
                  <a:srgbClr val="7030A0"/>
                </a:solidFill>
              </a:rPr>
              <a:t> (conseils &amp; guide pour les transgenres), </a:t>
            </a:r>
          </a:p>
          <a:p>
            <a:pPr marL="171450" indent="-171450">
              <a:buFont typeface="Arial" panose="020B0604020202020204" pitchFamily="34" charset="0"/>
              <a:buChar char="•"/>
            </a:pPr>
            <a:r>
              <a:rPr lang="fr-FR" sz="1200" dirty="0">
                <a:solidFill>
                  <a:srgbClr val="7030A0"/>
                </a:solidFill>
              </a:rPr>
              <a:t>dont la page sécurité pour les </a:t>
            </a:r>
            <a:r>
              <a:rPr lang="fr-FR" sz="1200" dirty="0" err="1">
                <a:solidFill>
                  <a:srgbClr val="7030A0"/>
                </a:solidFill>
              </a:rPr>
              <a:t>transs</a:t>
            </a:r>
            <a:r>
              <a:rPr lang="fr-FR" sz="1200" dirty="0">
                <a:solidFill>
                  <a:srgbClr val="7030A0"/>
                </a:solidFill>
              </a:rPr>
              <a:t> : </a:t>
            </a:r>
            <a:r>
              <a:rPr lang="fr-FR" sz="1200" dirty="0">
                <a:solidFill>
                  <a:srgbClr val="7030A0"/>
                </a:solidFill>
                <a:hlinkClick r:id="rId13"/>
              </a:rPr>
              <a:t>http://estermarie.free.fr/ester/securite.htm</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14"/>
              </a:rPr>
              <a:t>http://www.txy.fr</a:t>
            </a:r>
            <a:r>
              <a:rPr lang="fr-FR" sz="1200" dirty="0">
                <a:solidFill>
                  <a:srgbClr val="7030A0"/>
                </a:solidFill>
              </a:rPr>
              <a:t> (XXY est destiné aux personnes travesties qui veulent conserver leur statut masculin)</a:t>
            </a:r>
          </a:p>
          <a:p>
            <a:pPr marL="171450" indent="-171450">
              <a:buFont typeface="Arial" panose="020B0604020202020204" pitchFamily="34" charset="0"/>
              <a:buChar char="•"/>
            </a:pPr>
            <a:r>
              <a:rPr lang="fr-FR" sz="1200" dirty="0">
                <a:solidFill>
                  <a:srgbClr val="7030A0"/>
                </a:solidFill>
                <a:hlinkClick r:id="rId15"/>
              </a:rPr>
              <a:t>http://www.xxy.fr</a:t>
            </a:r>
            <a:r>
              <a:rPr lang="fr-FR" sz="1200" dirty="0">
                <a:solidFill>
                  <a:srgbClr val="7030A0"/>
                </a:solidFill>
              </a:rPr>
              <a:t> (TXY est ouvert a tous) </a:t>
            </a: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16"/>
              </a:rPr>
              <a:t>http://www.abc-transidentite.fr/</a:t>
            </a:r>
            <a:r>
              <a:rPr lang="fr-FR" sz="1200" dirty="0">
                <a:solidFill>
                  <a:srgbClr val="7030A0"/>
                </a:solidFill>
              </a:rPr>
              <a:t> : Association Beaumont Continental.</a:t>
            </a:r>
          </a:p>
          <a:p>
            <a:pPr marL="171450" indent="-171450">
              <a:buFont typeface="Arial" panose="020B0604020202020204" pitchFamily="34" charset="0"/>
              <a:buChar char="•"/>
            </a:pPr>
            <a:r>
              <a:rPr lang="fr-FR" sz="1200" dirty="0">
                <a:solidFill>
                  <a:srgbClr val="7030A0"/>
                </a:solidFill>
                <a:hlinkClick r:id="rId17"/>
              </a:rPr>
              <a:t>http://www.gynarchy.org/texts/ben/feminisation.htm</a:t>
            </a:r>
            <a:r>
              <a:rPr lang="fr-FR" sz="1200" dirty="0">
                <a:solidFill>
                  <a:srgbClr val="7030A0"/>
                </a:solidFill>
              </a:rPr>
              <a:t> (Le Petit Benjamin illustré de Myriam).</a:t>
            </a:r>
          </a:p>
          <a:p>
            <a:pPr marL="171450" indent="-171450">
              <a:buFont typeface="Arial" panose="020B0604020202020204" pitchFamily="34" charset="0"/>
              <a:buChar char="•"/>
            </a:pPr>
            <a:r>
              <a:rPr lang="fr-FR" sz="1200" dirty="0">
                <a:solidFill>
                  <a:srgbClr val="7030A0"/>
                </a:solidFill>
                <a:hlinkClick r:id="rId18"/>
              </a:rPr>
              <a:t>http://www.360.ch/espace/trans/</a:t>
            </a:r>
            <a:r>
              <a:rPr lang="fr-FR" sz="1200" dirty="0">
                <a:solidFill>
                  <a:srgbClr val="7030A0"/>
                </a:solidFill>
              </a:rPr>
              <a:t> </a:t>
            </a:r>
          </a:p>
          <a:p>
            <a:pPr marL="171450" indent="-171450">
              <a:buFont typeface="Arial" panose="020B0604020202020204" pitchFamily="34" charset="0"/>
              <a:buChar char="•"/>
            </a:pPr>
            <a:r>
              <a:rPr lang="fr-FR" sz="1200" dirty="0">
                <a:solidFill>
                  <a:srgbClr val="7030A0"/>
                </a:solidFill>
              </a:rPr>
              <a:t> ( </a:t>
            </a:r>
            <a:r>
              <a:rPr lang="fr-FR" sz="1200" dirty="0">
                <a:solidFill>
                  <a:srgbClr val="7030A0"/>
                </a:solidFill>
                <a:hlinkClick r:id="rId19"/>
              </a:rPr>
              <a:t>http://www.caritig.org/</a:t>
            </a:r>
            <a:r>
              <a:rPr lang="fr-FR" sz="1200" dirty="0">
                <a:solidFill>
                  <a:srgbClr val="7030A0"/>
                </a:solidFill>
              </a:rPr>
              <a:t> )</a:t>
            </a: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20"/>
              </a:rPr>
              <a:t>http://www.asbfrance.org/</a:t>
            </a:r>
            <a:r>
              <a:rPr lang="fr-FR" sz="1200" dirty="0">
                <a:solidFill>
                  <a:srgbClr val="7030A0"/>
                </a:solidFill>
              </a:rPr>
              <a:t> </a:t>
            </a: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21"/>
              </a:rPr>
              <a:t>http://www.ghostland.org/trans/</a:t>
            </a:r>
            <a:r>
              <a:rPr lang="fr-FR" sz="1200" dirty="0">
                <a:solidFill>
                  <a:srgbClr val="7030A0"/>
                </a:solidFill>
              </a:rPr>
              <a:t> </a:t>
            </a:r>
          </a:p>
          <a:p>
            <a:pPr marL="171450" indent="-171450">
              <a:buFont typeface="Arial" panose="020B0604020202020204" pitchFamily="34" charset="0"/>
              <a:buChar char="•"/>
            </a:pPr>
            <a:r>
              <a:rPr lang="fr-FR" sz="1200" dirty="0">
                <a:solidFill>
                  <a:srgbClr val="7030A0"/>
                </a:solidFill>
              </a:rPr>
              <a:t> </a:t>
            </a:r>
            <a:r>
              <a:rPr lang="fr-FR" sz="1200" dirty="0" err="1">
                <a:solidFill>
                  <a:srgbClr val="7030A0"/>
                </a:solidFill>
                <a:hlinkClick r:id="rId22"/>
              </a:rPr>
              <a:t>Queer</a:t>
            </a:r>
            <a:r>
              <a:rPr lang="fr-FR" sz="1200" dirty="0">
                <a:solidFill>
                  <a:srgbClr val="7030A0"/>
                </a:solidFill>
                <a:hlinkClick r:id="rId22"/>
              </a:rPr>
              <a:t> </a:t>
            </a:r>
            <a:r>
              <a:rPr lang="fr-FR" sz="1200" dirty="0" err="1">
                <a:solidFill>
                  <a:srgbClr val="7030A0"/>
                </a:solidFill>
                <a:hlinkClick r:id="rId22"/>
              </a:rPr>
              <a:t>Infoservers</a:t>
            </a:r>
            <a:r>
              <a:rPr lang="fr-FR" sz="1200" dirty="0">
                <a:solidFill>
                  <a:srgbClr val="7030A0"/>
                </a:solidFill>
                <a:hlinkClick r:id="rId22"/>
              </a:rPr>
              <a:t>: </a:t>
            </a:r>
            <a:r>
              <a:rPr lang="fr-FR" sz="1200" dirty="0" err="1">
                <a:solidFill>
                  <a:srgbClr val="7030A0"/>
                </a:solidFill>
                <a:hlinkClick r:id="rId22"/>
              </a:rPr>
              <a:t>Transgender</a:t>
            </a:r>
            <a:r>
              <a:rPr lang="fr-FR" sz="1200" dirty="0">
                <a:solidFill>
                  <a:srgbClr val="7030A0"/>
                </a:solidFill>
                <a:hlinkClick r:id="rId22"/>
              </a:rPr>
              <a:t> &amp; </a:t>
            </a:r>
            <a:r>
              <a:rPr lang="fr-FR" sz="1200" dirty="0" err="1">
                <a:solidFill>
                  <a:srgbClr val="7030A0"/>
                </a:solidFill>
                <a:hlinkClick r:id="rId22"/>
              </a:rPr>
              <a:t>Transsexual</a:t>
            </a:r>
            <a:r>
              <a:rPr lang="fr-FR" sz="1200" dirty="0">
                <a:solidFill>
                  <a:srgbClr val="7030A0"/>
                </a:solidFill>
                <a:hlinkClick r:id="rId22"/>
              </a:rPr>
              <a:t> </a:t>
            </a:r>
            <a:r>
              <a:rPr lang="fr-FR" sz="1200" dirty="0" err="1">
                <a:solidFill>
                  <a:srgbClr val="7030A0"/>
                </a:solidFill>
                <a:hlinkClick r:id="rId22"/>
              </a:rPr>
              <a:t>Resources</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err="1">
                <a:solidFill>
                  <a:srgbClr val="7030A0"/>
                </a:solidFill>
                <a:hlinkClick r:id="rId23"/>
              </a:rPr>
              <a:t>TransEqual's</a:t>
            </a:r>
            <a:r>
              <a:rPr lang="fr-FR" sz="1200" dirty="0">
                <a:solidFill>
                  <a:srgbClr val="7030A0"/>
                </a:solidFill>
                <a:hlinkClick r:id="rId23"/>
              </a:rPr>
              <a:t> </a:t>
            </a:r>
            <a:r>
              <a:rPr lang="fr-FR" sz="1200" dirty="0" err="1">
                <a:solidFill>
                  <a:srgbClr val="7030A0"/>
                </a:solidFill>
                <a:hlinkClick r:id="rId23"/>
              </a:rPr>
              <a:t>Website</a:t>
            </a:r>
            <a:endParaRPr lang="fr-FR" sz="1200" dirty="0">
              <a:solidFill>
                <a:srgbClr val="7030A0"/>
              </a:solidFill>
            </a:endParaRPr>
          </a:p>
          <a:p>
            <a:pPr marL="171450" indent="-171450">
              <a:buFont typeface="Arial" panose="020B0604020202020204" pitchFamily="34" charset="0"/>
              <a:buChar char="•"/>
            </a:pPr>
            <a:r>
              <a:rPr lang="fr-FR" sz="1200" dirty="0" err="1">
                <a:solidFill>
                  <a:srgbClr val="7030A0"/>
                </a:solidFill>
                <a:hlinkClick r:id="rId24"/>
              </a:rPr>
              <a:t>Welcome</a:t>
            </a:r>
            <a:r>
              <a:rPr lang="fr-FR" sz="1200" dirty="0">
                <a:solidFill>
                  <a:srgbClr val="7030A0"/>
                </a:solidFill>
                <a:hlinkClick r:id="rId24"/>
              </a:rPr>
              <a:t> to FTM International</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err="1">
                <a:solidFill>
                  <a:srgbClr val="7030A0"/>
                </a:solidFill>
                <a:hlinkClick r:id="rId25"/>
              </a:rPr>
              <a:t>Gender</a:t>
            </a:r>
            <a:r>
              <a:rPr lang="fr-FR" sz="1200" dirty="0">
                <a:solidFill>
                  <a:srgbClr val="7030A0"/>
                </a:solidFill>
                <a:hlinkClick r:id="rId25"/>
              </a:rPr>
              <a:t> WWW sites</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26"/>
              </a:rPr>
              <a:t>Carol </a:t>
            </a:r>
            <a:r>
              <a:rPr lang="fr-FR" sz="1200" dirty="0" err="1">
                <a:solidFill>
                  <a:srgbClr val="7030A0"/>
                </a:solidFill>
                <a:hlinkClick r:id="rId26"/>
              </a:rPr>
              <a:t>Anne's</a:t>
            </a:r>
            <a:r>
              <a:rPr lang="fr-FR" sz="1200" dirty="0">
                <a:solidFill>
                  <a:srgbClr val="7030A0"/>
                </a:solidFill>
                <a:hlinkClick r:id="rId26"/>
              </a:rPr>
              <a:t> home page....</a:t>
            </a:r>
            <a:r>
              <a:rPr lang="fr-FR" sz="1200" dirty="0" err="1">
                <a:solidFill>
                  <a:srgbClr val="7030A0"/>
                </a:solidFill>
                <a:hlinkClick r:id="rId26"/>
              </a:rPr>
              <a:t>Rev</a:t>
            </a:r>
            <a:r>
              <a:rPr lang="fr-FR" sz="1200" dirty="0">
                <a:solidFill>
                  <a:srgbClr val="7030A0"/>
                </a:solidFill>
                <a:hlinkClick r:id="rId26"/>
              </a:rPr>
              <a:t>. 5/27/95</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hlinkClick r:id="rId27"/>
              </a:rPr>
              <a:t>The Plaid - Online </a:t>
            </a:r>
            <a:r>
              <a:rPr lang="fr-FR" sz="1200" dirty="0" err="1">
                <a:solidFill>
                  <a:srgbClr val="7030A0"/>
                </a:solidFill>
                <a:hlinkClick r:id="rId27"/>
              </a:rPr>
              <a:t>Transgender</a:t>
            </a:r>
            <a:r>
              <a:rPr lang="fr-FR" sz="1200" dirty="0">
                <a:solidFill>
                  <a:srgbClr val="7030A0"/>
                </a:solidFill>
                <a:hlinkClick r:id="rId27"/>
              </a:rPr>
              <a:t> </a:t>
            </a:r>
            <a:r>
              <a:rPr lang="fr-FR" sz="1200" dirty="0" err="1">
                <a:solidFill>
                  <a:srgbClr val="7030A0"/>
                </a:solidFill>
                <a:hlinkClick r:id="rId27"/>
              </a:rPr>
              <a:t>resource</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28"/>
              </a:rPr>
              <a:t>CDS Publications </a:t>
            </a:r>
            <a:r>
              <a:rPr lang="fr-FR" sz="1200" dirty="0" err="1">
                <a:solidFill>
                  <a:srgbClr val="7030A0"/>
                </a:solidFill>
                <a:hlinkClick r:id="rId28"/>
              </a:rPr>
              <a:t>Catalog</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29"/>
              </a:rPr>
              <a:t>https://www.facebook.com/TSMenace/</a:t>
            </a:r>
            <a:r>
              <a:rPr lang="fr-FR" sz="1200" dirty="0">
                <a:solidFill>
                  <a:srgbClr val="7030A0"/>
                </a:solidFill>
              </a:rPr>
              <a:t> (the </a:t>
            </a:r>
            <a:r>
              <a:rPr lang="fr-FR" sz="1200" dirty="0" err="1">
                <a:solidFill>
                  <a:srgbClr val="7030A0"/>
                </a:solidFill>
              </a:rPr>
              <a:t>transsexual</a:t>
            </a:r>
            <a:r>
              <a:rPr lang="fr-FR" sz="1200" dirty="0">
                <a:solidFill>
                  <a:srgbClr val="7030A0"/>
                </a:solidFill>
              </a:rPr>
              <a:t> menace communauté), </a:t>
            </a:r>
          </a:p>
          <a:p>
            <a:pPr marL="171450" indent="-171450">
              <a:buFont typeface="Arial" panose="020B0604020202020204" pitchFamily="34" charset="0"/>
              <a:buChar char="•"/>
            </a:pPr>
            <a:r>
              <a:rPr lang="fr-FR" sz="1200" dirty="0">
                <a:solidFill>
                  <a:srgbClr val="7030A0"/>
                </a:solidFill>
                <a:hlinkClick r:id="rId30"/>
              </a:rPr>
              <a:t>http://themenace.transcommunity.ca/</a:t>
            </a:r>
            <a:r>
              <a:rPr lang="fr-FR" sz="1200" dirty="0">
                <a:solidFill>
                  <a:srgbClr val="7030A0"/>
                </a:solidFill>
              </a:rPr>
              <a:t> </a:t>
            </a:r>
            <a:br>
              <a:rPr lang="fr-FR" sz="1200" dirty="0">
                <a:solidFill>
                  <a:srgbClr val="7030A0"/>
                </a:solidFill>
              </a:rPr>
            </a:br>
            <a:r>
              <a:rPr lang="fr-FR" sz="1200" dirty="0">
                <a:solidFill>
                  <a:srgbClr val="7030A0"/>
                </a:solidFill>
                <a:hlinkClick r:id="rId31"/>
              </a:rPr>
              <a:t>Mrs. </a:t>
            </a:r>
            <a:r>
              <a:rPr lang="fr-FR" sz="1200" dirty="0" err="1">
                <a:solidFill>
                  <a:srgbClr val="7030A0"/>
                </a:solidFill>
                <a:hlinkClick r:id="rId31"/>
              </a:rPr>
              <a:t>Silks</a:t>
            </a:r>
            <a:r>
              <a:rPr lang="fr-FR" sz="1200" dirty="0">
                <a:solidFill>
                  <a:srgbClr val="7030A0"/>
                </a:solidFill>
                <a:hlinkClick r:id="rId31"/>
              </a:rPr>
              <a:t> Magazine For </a:t>
            </a:r>
            <a:r>
              <a:rPr lang="fr-FR" sz="1200" dirty="0" err="1">
                <a:solidFill>
                  <a:srgbClr val="7030A0"/>
                </a:solidFill>
                <a:hlinkClick r:id="rId31"/>
              </a:rPr>
              <a:t>Crossdressers</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32"/>
              </a:rPr>
              <a:t>So </a:t>
            </a:r>
            <a:r>
              <a:rPr lang="fr-FR" sz="1200" dirty="0" err="1">
                <a:solidFill>
                  <a:srgbClr val="7030A0"/>
                </a:solidFill>
                <a:hlinkClick r:id="rId32"/>
              </a:rPr>
              <a:t>you</a:t>
            </a:r>
            <a:r>
              <a:rPr lang="fr-FR" sz="1200" dirty="0">
                <a:solidFill>
                  <a:srgbClr val="7030A0"/>
                </a:solidFill>
                <a:hlinkClick r:id="rId32"/>
              </a:rPr>
              <a:t> </a:t>
            </a:r>
            <a:r>
              <a:rPr lang="fr-FR" sz="1200" dirty="0" err="1">
                <a:solidFill>
                  <a:srgbClr val="7030A0"/>
                </a:solidFill>
                <a:hlinkClick r:id="rId32"/>
              </a:rPr>
              <a:t>want</a:t>
            </a:r>
            <a:r>
              <a:rPr lang="fr-FR" sz="1200" dirty="0">
                <a:solidFill>
                  <a:srgbClr val="7030A0"/>
                </a:solidFill>
                <a:hlinkClick r:id="rId32"/>
              </a:rPr>
              <a:t> to </a:t>
            </a:r>
            <a:r>
              <a:rPr lang="fr-FR" sz="1200" dirty="0" err="1">
                <a:solidFill>
                  <a:srgbClr val="7030A0"/>
                </a:solidFill>
                <a:hlinkClick r:id="rId32"/>
              </a:rPr>
              <a:t>make</a:t>
            </a:r>
            <a:r>
              <a:rPr lang="fr-FR" sz="1200" dirty="0">
                <a:solidFill>
                  <a:srgbClr val="7030A0"/>
                </a:solidFill>
                <a:hlinkClick r:id="rId32"/>
              </a:rPr>
              <a:t> a web page?</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hlinkClick r:id="rId33"/>
              </a:rPr>
              <a:t>Yahoo </a:t>
            </a:r>
            <a:r>
              <a:rPr lang="fr-FR" sz="1200" dirty="0" err="1">
                <a:solidFill>
                  <a:srgbClr val="7030A0"/>
                </a:solidFill>
                <a:hlinkClick r:id="rId33"/>
              </a:rPr>
              <a:t>Search</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err="1">
                <a:solidFill>
                  <a:srgbClr val="7030A0"/>
                </a:solidFill>
                <a:hlinkClick r:id="rId34"/>
              </a:rPr>
              <a:t>Ingersoll</a:t>
            </a:r>
            <a:r>
              <a:rPr lang="fr-FR" sz="1200" dirty="0">
                <a:solidFill>
                  <a:srgbClr val="7030A0"/>
                </a:solidFill>
                <a:hlinkClick r:id="rId34"/>
              </a:rPr>
              <a:t> </a:t>
            </a:r>
            <a:r>
              <a:rPr lang="fr-FR" sz="1200" dirty="0" err="1">
                <a:solidFill>
                  <a:srgbClr val="7030A0"/>
                </a:solidFill>
                <a:hlinkClick r:id="rId34"/>
              </a:rPr>
              <a:t>Gender</a:t>
            </a:r>
            <a:r>
              <a:rPr lang="fr-FR" sz="1200" dirty="0">
                <a:solidFill>
                  <a:srgbClr val="7030A0"/>
                </a:solidFill>
                <a:hlinkClick r:id="rId34"/>
              </a:rPr>
              <a:t> Center Home Page</a:t>
            </a:r>
            <a:endParaRPr lang="fr-FR" sz="1200" dirty="0">
              <a:solidFill>
                <a:srgbClr val="7030A0"/>
              </a:solidFill>
            </a:endParaRPr>
          </a:p>
        </p:txBody>
      </p:sp>
      <p:sp>
        <p:nvSpPr>
          <p:cNvPr id="6" name="ZoneTexte 5"/>
          <p:cNvSpPr txBox="1"/>
          <p:nvPr/>
        </p:nvSpPr>
        <p:spPr>
          <a:xfrm>
            <a:off x="7874599" y="950245"/>
            <a:ext cx="3775934" cy="1556287"/>
          </a:xfrm>
          <a:prstGeom prst="rect">
            <a:avLst/>
          </a:prstGeom>
          <a:noFill/>
        </p:spPr>
        <p:txBody>
          <a:bodyPr wrap="square" rtlCol="0">
            <a:spAutoFit/>
          </a:bodyPr>
          <a:lstStyle/>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35"/>
              </a:rPr>
              <a:t>http://ezinfo.ucs.indiana.edu/~mberz/ttt.html</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err="1">
                <a:solidFill>
                  <a:srgbClr val="7030A0"/>
                </a:solidFill>
                <a:hlinkClick r:id="rId36"/>
              </a:rPr>
              <a:t>Domus</a:t>
            </a:r>
            <a:r>
              <a:rPr lang="fr-FR" sz="1200" dirty="0">
                <a:solidFill>
                  <a:srgbClr val="7030A0"/>
                </a:solidFill>
                <a:hlinkClick r:id="rId36"/>
              </a:rPr>
              <a:t> Pagina Christina</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37"/>
              </a:rPr>
              <a:t>The </a:t>
            </a:r>
            <a:r>
              <a:rPr lang="fr-FR" sz="1200" dirty="0" err="1">
                <a:solidFill>
                  <a:srgbClr val="7030A0"/>
                </a:solidFill>
                <a:hlinkClick r:id="rId37"/>
              </a:rPr>
              <a:t>Gender</a:t>
            </a:r>
            <a:r>
              <a:rPr lang="fr-FR" sz="1200" dirty="0">
                <a:solidFill>
                  <a:srgbClr val="7030A0"/>
                </a:solidFill>
                <a:hlinkClick r:id="rId37"/>
              </a:rPr>
              <a:t> Home Page</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hlinkClick r:id="rId38"/>
              </a:rPr>
              <a:t>Kristin </a:t>
            </a:r>
            <a:r>
              <a:rPr lang="fr-FR" sz="1200" dirty="0" err="1">
                <a:solidFill>
                  <a:srgbClr val="7030A0"/>
                </a:solidFill>
                <a:hlinkClick r:id="rId38"/>
              </a:rPr>
              <a:t>Rachael</a:t>
            </a:r>
            <a:r>
              <a:rPr lang="fr-FR" sz="1200" dirty="0">
                <a:solidFill>
                  <a:srgbClr val="7030A0"/>
                </a:solidFill>
                <a:hlinkClick r:id="rId38"/>
              </a:rPr>
              <a:t> Hayward</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39"/>
              </a:rPr>
              <a:t>Gay, Bi-</a:t>
            </a:r>
            <a:r>
              <a:rPr lang="fr-FR" sz="1200" dirty="0" err="1">
                <a:solidFill>
                  <a:srgbClr val="7030A0"/>
                </a:solidFill>
                <a:hlinkClick r:id="rId39"/>
              </a:rPr>
              <a:t>Sexual</a:t>
            </a:r>
            <a:r>
              <a:rPr lang="fr-FR" sz="1200" dirty="0">
                <a:solidFill>
                  <a:srgbClr val="7030A0"/>
                </a:solidFill>
                <a:hlinkClick r:id="rId39"/>
              </a:rPr>
              <a:t>, </a:t>
            </a:r>
            <a:r>
              <a:rPr lang="fr-FR" sz="1200" dirty="0" err="1">
                <a:solidFill>
                  <a:srgbClr val="7030A0"/>
                </a:solidFill>
                <a:hlinkClick r:id="rId39"/>
              </a:rPr>
              <a:t>Lesbian</a:t>
            </a:r>
            <a:r>
              <a:rPr lang="fr-FR" sz="1200" dirty="0">
                <a:solidFill>
                  <a:srgbClr val="7030A0"/>
                </a:solidFill>
                <a:hlinkClick r:id="rId39"/>
              </a:rPr>
              <a:t> and </a:t>
            </a:r>
            <a:r>
              <a:rPr lang="fr-FR" sz="1200" dirty="0" err="1">
                <a:solidFill>
                  <a:srgbClr val="7030A0"/>
                </a:solidFill>
                <a:hlinkClick r:id="rId39"/>
              </a:rPr>
              <a:t>Transgender</a:t>
            </a:r>
            <a:r>
              <a:rPr lang="fr-FR" sz="1200" dirty="0">
                <a:solidFill>
                  <a:srgbClr val="7030A0"/>
                </a:solidFill>
                <a:hlinkClick r:id="rId39"/>
              </a:rPr>
              <a:t> information</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40"/>
              </a:rPr>
              <a:t>Cynosure </a:t>
            </a:r>
            <a:r>
              <a:rPr lang="fr-FR" sz="1200" dirty="0" err="1">
                <a:solidFill>
                  <a:srgbClr val="7030A0"/>
                </a:solidFill>
                <a:hlinkClick r:id="rId40"/>
              </a:rPr>
              <a:t>Gender</a:t>
            </a:r>
            <a:r>
              <a:rPr lang="fr-FR" sz="1200" dirty="0">
                <a:solidFill>
                  <a:srgbClr val="7030A0"/>
                </a:solidFill>
                <a:hlinkClick r:id="rId40"/>
              </a:rPr>
              <a:t> Page</a:t>
            </a:r>
            <a:endParaRPr lang="fr-FR" sz="1200" dirty="0">
              <a:solidFill>
                <a:srgbClr val="7030A0"/>
              </a:solidFill>
            </a:endParaRPr>
          </a:p>
          <a:p>
            <a:pPr marL="171450" indent="-171450">
              <a:buFont typeface="Arial" panose="020B0604020202020204" pitchFamily="34" charset="0"/>
              <a:buChar char="•"/>
            </a:pPr>
            <a:r>
              <a:rPr lang="fr-FR" sz="1200" dirty="0">
                <a:solidFill>
                  <a:srgbClr val="7030A0"/>
                </a:solidFill>
              </a:rPr>
              <a:t>  </a:t>
            </a:r>
            <a:r>
              <a:rPr lang="fr-FR" sz="1200" dirty="0" err="1">
                <a:solidFill>
                  <a:srgbClr val="7030A0"/>
                </a:solidFill>
              </a:rPr>
              <a:t>Transgender</a:t>
            </a:r>
            <a:r>
              <a:rPr lang="fr-FR" sz="1200" dirty="0">
                <a:solidFill>
                  <a:srgbClr val="7030A0"/>
                </a:solidFill>
              </a:rPr>
              <a:t> </a:t>
            </a:r>
            <a:r>
              <a:rPr lang="fr-FR" sz="1200" dirty="0" err="1">
                <a:solidFill>
                  <a:srgbClr val="7030A0"/>
                </a:solidFill>
              </a:rPr>
              <a:t>Insanity</a:t>
            </a:r>
            <a:r>
              <a:rPr lang="fr-FR" sz="1200" dirty="0">
                <a:solidFill>
                  <a:srgbClr val="7030A0"/>
                </a:solidFill>
              </a:rPr>
              <a:t>!</a:t>
            </a:r>
          </a:p>
          <a:p>
            <a:pPr marL="171450" indent="-171450">
              <a:buFont typeface="Arial" panose="020B0604020202020204" pitchFamily="34" charset="0"/>
              <a:buChar char="•"/>
            </a:pPr>
            <a:r>
              <a:rPr lang="fr-FR" sz="1200" dirty="0">
                <a:solidFill>
                  <a:srgbClr val="7030A0"/>
                </a:solidFill>
              </a:rPr>
              <a:t>  </a:t>
            </a:r>
            <a:r>
              <a:rPr lang="fr-FR" sz="1200" dirty="0">
                <a:solidFill>
                  <a:srgbClr val="7030A0"/>
                </a:solidFill>
                <a:hlinkClick r:id="rId41"/>
              </a:rPr>
              <a:t>http://www.jssauve.ca/</a:t>
            </a:r>
            <a:r>
              <a:rPr lang="fr-FR" sz="1200" dirty="0">
                <a:solidFill>
                  <a:srgbClr val="7030A0"/>
                </a:solidFill>
              </a:rPr>
              <a:t>   Actions juridiques</a:t>
            </a:r>
          </a:p>
        </p:txBody>
      </p:sp>
    </p:spTree>
    <p:extLst>
      <p:ext uri="{BB962C8B-B14F-4D97-AF65-F5344CB8AC3E}">
        <p14:creationId xmlns:p14="http://schemas.microsoft.com/office/powerpoint/2010/main" val="239228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30983" y="189504"/>
            <a:ext cx="660699" cy="328615"/>
          </a:xfrm>
        </p:spPr>
        <p:txBody>
          <a:bodyPr/>
          <a:lstStyle/>
          <a:p>
            <a:fld id="{A3855CD8-F650-4656-8804-7E552F308368}" type="slidenum">
              <a:rPr lang="en-US" smtClean="0"/>
              <a:t>8</a:t>
            </a:fld>
            <a:endParaRPr lang="en-US"/>
          </a:p>
        </p:txBody>
      </p:sp>
      <p:sp>
        <p:nvSpPr>
          <p:cNvPr id="3" name="ZoneTexte 2"/>
          <p:cNvSpPr txBox="1"/>
          <p:nvPr/>
        </p:nvSpPr>
        <p:spPr>
          <a:xfrm>
            <a:off x="215152" y="719833"/>
            <a:ext cx="11822655" cy="5355312"/>
          </a:xfrm>
          <a:prstGeom prst="rect">
            <a:avLst/>
          </a:prstGeom>
          <a:noFill/>
        </p:spPr>
        <p:txBody>
          <a:bodyPr wrap="square" rtlCol="0">
            <a:spAutoFit/>
          </a:bodyPr>
          <a:lstStyle/>
          <a:p>
            <a:pPr algn="just"/>
            <a:r>
              <a:rPr lang="fr-FR" dirty="0">
                <a:solidFill>
                  <a:srgbClr val="7030A0"/>
                </a:solidFill>
              </a:rPr>
              <a:t>3.1. </a:t>
            </a:r>
            <a:r>
              <a:rPr lang="fr-FR" u="sng" dirty="0">
                <a:solidFill>
                  <a:srgbClr val="7030A0"/>
                </a:solidFill>
              </a:rPr>
              <a:t>Opinions négatives </a:t>
            </a:r>
            <a:r>
              <a:rPr lang="fr-FR" dirty="0">
                <a:solidFill>
                  <a:srgbClr val="7030A0"/>
                </a:solidFill>
              </a:rPr>
              <a:t> (suite) : </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le transsexualisme est un </a:t>
            </a:r>
            <a:r>
              <a:rPr lang="fr-FR" b="1" i="1" dirty="0">
                <a:solidFill>
                  <a:srgbClr val="FF0000"/>
                </a:solidFill>
              </a:rPr>
              <a:t>délire partiel</a:t>
            </a:r>
            <a:r>
              <a:rPr lang="fr-FR" i="1" dirty="0">
                <a:solidFill>
                  <a:srgbClr val="7030A0"/>
                </a:solidFill>
              </a:rPr>
              <a:t>, au même titre que l'érotomanie ou l'anorexie mentale. ... malgré la réalité de leur morphologie... ils présentent une revendication </a:t>
            </a:r>
            <a:r>
              <a:rPr lang="fr-FR" b="1" i="1" dirty="0">
                <a:solidFill>
                  <a:srgbClr val="7030A0"/>
                </a:solidFill>
              </a:rPr>
              <a:t>abusive</a:t>
            </a:r>
            <a:r>
              <a:rPr lang="fr-FR" i="1" dirty="0">
                <a:solidFill>
                  <a:srgbClr val="7030A0"/>
                </a:solidFill>
              </a:rPr>
              <a:t> de "rectification" chirurgicale</a:t>
            </a:r>
            <a:r>
              <a:rPr lang="fr-FR" dirty="0">
                <a:solidFill>
                  <a:srgbClr val="7030A0"/>
                </a:solidFill>
              </a:rPr>
              <a:t> ».</a:t>
            </a:r>
            <a:r>
              <a:rPr lang="fr-FR" sz="1200" dirty="0">
                <a:solidFill>
                  <a:srgbClr val="7030A0"/>
                </a:solidFill>
              </a:rPr>
              <a:t> Source : Dr.  Scherrer in « </a:t>
            </a:r>
            <a:r>
              <a:rPr lang="fr-FR" sz="1200" i="1" dirty="0">
                <a:solidFill>
                  <a:srgbClr val="7030A0"/>
                </a:solidFill>
              </a:rPr>
              <a:t>La réunion de la société médico-psychologique, TRANSSEXUALISME, les psychiatres veulent être entendus</a:t>
            </a:r>
            <a:r>
              <a:rPr lang="fr-FR" sz="1200" dirty="0">
                <a:solidFill>
                  <a:srgbClr val="7030A0"/>
                </a:solidFill>
              </a:rPr>
              <a:t> ». 27/3/80.</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Etat autant marginal que </a:t>
            </a:r>
            <a:r>
              <a:rPr lang="fr-FR" b="1" i="1" dirty="0">
                <a:solidFill>
                  <a:srgbClr val="7030A0"/>
                </a:solidFill>
              </a:rPr>
              <a:t>pathologique</a:t>
            </a:r>
            <a:r>
              <a:rPr lang="fr-FR" dirty="0">
                <a:solidFill>
                  <a:srgbClr val="7030A0"/>
                </a:solidFill>
              </a:rPr>
              <a:t> »</a:t>
            </a:r>
            <a:r>
              <a:rPr lang="fr-FR" sz="1200" dirty="0">
                <a:solidFill>
                  <a:srgbClr val="7030A0"/>
                </a:solidFill>
              </a:rPr>
              <a:t>. Source : </a:t>
            </a:r>
            <a:r>
              <a:rPr lang="fr-FR" sz="1200" i="1" dirty="0">
                <a:solidFill>
                  <a:srgbClr val="7030A0"/>
                </a:solidFill>
              </a:rPr>
              <a:t>Intégration des transsexuels</a:t>
            </a:r>
            <a:r>
              <a:rPr lang="fr-FR" sz="1200" dirty="0">
                <a:solidFill>
                  <a:srgbClr val="7030A0"/>
                </a:solidFill>
              </a:rPr>
              <a:t>, T.1., projet </a:t>
            </a:r>
            <a:r>
              <a:rPr lang="fr-FR" sz="1200" dirty="0" err="1">
                <a:solidFill>
                  <a:srgbClr val="7030A0"/>
                </a:solidFill>
              </a:rPr>
              <a:t>Ornicar</a:t>
            </a:r>
            <a:r>
              <a:rPr lang="fr-FR" sz="1200" dirty="0">
                <a:solidFill>
                  <a:srgbClr val="7030A0"/>
                </a:solidFill>
              </a:rPr>
              <a:t>, </a:t>
            </a:r>
            <a:r>
              <a:rPr lang="fr-FR" sz="1200" dirty="0" err="1">
                <a:solidFill>
                  <a:srgbClr val="7030A0"/>
                </a:solidFill>
              </a:rPr>
              <a:t>Pr.Gilbert-Dreyfus</a:t>
            </a:r>
            <a:r>
              <a:rPr lang="fr-FR" sz="1200" dirty="0">
                <a:solidFill>
                  <a:srgbClr val="7030A0"/>
                </a:solidFill>
              </a:rPr>
              <a:t>, p.20, juillet 1982.</a:t>
            </a:r>
          </a:p>
          <a:p>
            <a:pPr marL="285750" indent="-285750" algn="just">
              <a:buFont typeface="Arial" panose="020B0604020202020204" pitchFamily="34" charset="0"/>
              <a:buChar char="•"/>
            </a:pPr>
            <a:r>
              <a:rPr lang="fr-FR" dirty="0">
                <a:solidFill>
                  <a:srgbClr val="7030A0"/>
                </a:solidFill>
              </a:rPr>
              <a:t>« </a:t>
            </a:r>
            <a:r>
              <a:rPr lang="fr-FR" dirty="0"/>
              <a:t> </a:t>
            </a:r>
            <a:r>
              <a:rPr lang="fr-FR" i="1" dirty="0">
                <a:solidFill>
                  <a:srgbClr val="7030A0"/>
                </a:solidFill>
              </a:rPr>
              <a:t>Il faut bien reconnaître que, médicalement, et tout particulièrement du point de vue psychiatrique, elle est </a:t>
            </a:r>
            <a:r>
              <a:rPr lang="fr-FR" b="1" i="1" dirty="0">
                <a:solidFill>
                  <a:srgbClr val="7030A0"/>
                </a:solidFill>
              </a:rPr>
              <a:t>illogique</a:t>
            </a:r>
            <a:r>
              <a:rPr lang="fr-FR" i="1" dirty="0">
                <a:solidFill>
                  <a:srgbClr val="7030A0"/>
                </a:solidFill>
              </a:rPr>
              <a:t>. Si on admet [...] que prétendre être du sexe différent de celui dont on est naturellement porteur, est </a:t>
            </a:r>
            <a:r>
              <a:rPr lang="fr-FR" b="1" i="1" dirty="0">
                <a:solidFill>
                  <a:srgbClr val="7030A0"/>
                </a:solidFill>
              </a:rPr>
              <a:t>morbide</a:t>
            </a:r>
            <a:r>
              <a:rPr lang="fr-FR" i="1" dirty="0">
                <a:solidFill>
                  <a:srgbClr val="7030A0"/>
                </a:solidFill>
              </a:rPr>
              <a:t>, façonner chirurgicalement au sujet qui parle ainsi, un corps qui réponde en apparence à l'idée qu'il s'en fait ne peut que le confirmer dans son erreur. Il y a donc l'</a:t>
            </a:r>
            <a:r>
              <a:rPr lang="fr-FR" b="1" i="1" dirty="0">
                <a:solidFill>
                  <a:srgbClr val="7030A0"/>
                </a:solidFill>
              </a:rPr>
              <a:t>inverse d'une thérapie</a:t>
            </a:r>
            <a:r>
              <a:rPr lang="fr-FR" i="1" dirty="0">
                <a:solidFill>
                  <a:srgbClr val="7030A0"/>
                </a:solidFill>
              </a:rPr>
              <a:t>.</a:t>
            </a:r>
            <a:r>
              <a:rPr lang="fr-FR" dirty="0"/>
              <a:t> </a:t>
            </a:r>
            <a:r>
              <a:rPr lang="fr-FR" dirty="0">
                <a:solidFill>
                  <a:srgbClr val="7030A0"/>
                </a:solidFill>
              </a:rPr>
              <a:t> »</a:t>
            </a:r>
            <a:r>
              <a:rPr lang="fr-FR" sz="1200" dirty="0">
                <a:solidFill>
                  <a:srgbClr val="7030A0"/>
                </a:solidFill>
              </a:rPr>
              <a:t>. Source : J</a:t>
            </a:r>
            <a:r>
              <a:rPr lang="fr-FR" sz="1200" b="1" dirty="0">
                <a:solidFill>
                  <a:srgbClr val="7030A0"/>
                </a:solidFill>
              </a:rPr>
              <a:t>. </a:t>
            </a:r>
            <a:r>
              <a:rPr lang="fr-FR" sz="1200" dirty="0">
                <a:solidFill>
                  <a:srgbClr val="7030A0"/>
                </a:solidFill>
              </a:rPr>
              <a:t>Cl. Dubois, J.E. Marcel, 1980 ?.</a:t>
            </a:r>
            <a:endParaRPr lang="fr-FR" dirty="0">
              <a:solidFill>
                <a:srgbClr val="7030A0"/>
              </a:solidFill>
            </a:endParaRP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 le cas des transsexuels est paradoxal : </a:t>
            </a:r>
            <a:r>
              <a:rPr lang="fr-FR" b="1" i="1" dirty="0">
                <a:solidFill>
                  <a:srgbClr val="7030A0"/>
                </a:solidFill>
              </a:rPr>
              <a:t>la névrose et la perversion </a:t>
            </a:r>
            <a:r>
              <a:rPr lang="fr-FR" i="1" dirty="0">
                <a:solidFill>
                  <a:srgbClr val="7030A0"/>
                </a:solidFill>
              </a:rPr>
              <a:t>dans une large mesure apparaissent comme des mécanismes qui permettent de lutter contre une </a:t>
            </a:r>
            <a:r>
              <a:rPr lang="fr-FR" b="1" i="1" dirty="0">
                <a:solidFill>
                  <a:srgbClr val="7030A0"/>
                </a:solidFill>
              </a:rPr>
              <a:t>angoisse de castration</a:t>
            </a:r>
            <a:r>
              <a:rPr lang="fr-FR" i="1" dirty="0">
                <a:solidFill>
                  <a:srgbClr val="7030A0"/>
                </a:solidFill>
              </a:rPr>
              <a:t>; or nos sujets demande cette castration</a:t>
            </a:r>
            <a:r>
              <a:rPr lang="fr-FR" dirty="0">
                <a:solidFill>
                  <a:srgbClr val="7030A0"/>
                </a:solidFill>
              </a:rPr>
              <a:t> ». </a:t>
            </a:r>
            <a:r>
              <a:rPr lang="fr-FR" sz="1200" dirty="0">
                <a:solidFill>
                  <a:srgbClr val="7030A0"/>
                </a:solidFill>
              </a:rPr>
              <a:t>Source : </a:t>
            </a:r>
            <a:r>
              <a:rPr lang="fr-FR" sz="1200" dirty="0" err="1">
                <a:solidFill>
                  <a:srgbClr val="7030A0"/>
                </a:solidFill>
              </a:rPr>
              <a:t>Alby</a:t>
            </a:r>
            <a:r>
              <a:rPr lang="fr-FR" sz="1200" dirty="0">
                <a:solidFill>
                  <a:srgbClr val="7030A0"/>
                </a:solidFill>
              </a:rPr>
              <a:t>, thèse de doctorat, cité p.98 in </a:t>
            </a:r>
            <a:r>
              <a:rPr lang="fr-FR" sz="1200" i="1" dirty="0">
                <a:solidFill>
                  <a:srgbClr val="7030A0"/>
                </a:solidFill>
              </a:rPr>
              <a:t>Le transsexualisme: étude nosographique et médico-légale : rapport de médecine légale</a:t>
            </a:r>
            <a:r>
              <a:rPr lang="fr-FR" sz="1200" dirty="0">
                <a:solidFill>
                  <a:srgbClr val="7030A0"/>
                </a:solidFill>
              </a:rPr>
              <a:t>, Jacques Breton, Charles </a:t>
            </a:r>
            <a:r>
              <a:rPr lang="fr-FR" sz="1200" dirty="0" err="1">
                <a:solidFill>
                  <a:srgbClr val="7030A0"/>
                </a:solidFill>
              </a:rPr>
              <a:t>Frohwirth</a:t>
            </a:r>
            <a:r>
              <a:rPr lang="fr-FR" sz="1200" dirty="0">
                <a:solidFill>
                  <a:srgbClr val="7030A0"/>
                </a:solidFill>
              </a:rPr>
              <a:t> et Serge </a:t>
            </a:r>
            <a:r>
              <a:rPr lang="fr-FR" sz="1200" dirty="0" err="1">
                <a:solidFill>
                  <a:srgbClr val="7030A0"/>
                </a:solidFill>
              </a:rPr>
              <a:t>Pottiez</a:t>
            </a:r>
            <a:r>
              <a:rPr lang="fr-FR" sz="1200" dirty="0">
                <a:solidFill>
                  <a:srgbClr val="7030A0"/>
                </a:solidFill>
              </a:rPr>
              <a:t>, Masson,‎ 1er janvier 1985.</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Les transsexualistes ... </a:t>
            </a:r>
            <a:r>
              <a:rPr lang="fr-FR" i="1" dirty="0">
                <a:solidFill>
                  <a:srgbClr val="FF0000"/>
                </a:solidFill>
              </a:rPr>
              <a:t>subissent la castration physique </a:t>
            </a:r>
            <a:r>
              <a:rPr lang="fr-FR" b="1" i="1" dirty="0">
                <a:solidFill>
                  <a:srgbClr val="FF0000"/>
                </a:solidFill>
              </a:rPr>
              <a:t>afin d'échapper à l'angoisse de castration</a:t>
            </a:r>
            <a:r>
              <a:rPr lang="fr-FR" dirty="0">
                <a:solidFill>
                  <a:srgbClr val="7030A0"/>
                </a:solidFill>
              </a:rPr>
              <a:t> ». </a:t>
            </a:r>
            <a:r>
              <a:rPr lang="fr-FR" sz="1200" dirty="0">
                <a:solidFill>
                  <a:srgbClr val="7030A0"/>
                </a:solidFill>
              </a:rPr>
              <a:t>Source : J. Mac </a:t>
            </a:r>
            <a:r>
              <a:rPr lang="fr-FR" sz="1200" dirty="0" err="1">
                <a:solidFill>
                  <a:srgbClr val="7030A0"/>
                </a:solidFill>
              </a:rPr>
              <a:t>Dougall</a:t>
            </a:r>
            <a:r>
              <a:rPr lang="fr-FR" sz="1200" dirty="0">
                <a:solidFill>
                  <a:srgbClr val="7030A0"/>
                </a:solidFill>
              </a:rPr>
              <a:t>, p.92, </a:t>
            </a:r>
            <a:r>
              <a:rPr lang="fr-FR" sz="1200" i="1" dirty="0">
                <a:solidFill>
                  <a:srgbClr val="7030A0"/>
                </a:solidFill>
              </a:rPr>
              <a:t>Scène primitive et scénarios pervers dans sexualité perverse</a:t>
            </a:r>
            <a:r>
              <a:rPr lang="fr-FR" sz="1200" dirty="0">
                <a:solidFill>
                  <a:srgbClr val="7030A0"/>
                </a:solidFill>
              </a:rPr>
              <a:t>, Payot, Paris.</a:t>
            </a:r>
          </a:p>
          <a:p>
            <a:pPr marL="285750" indent="-285750" algn="just">
              <a:buFont typeface="Arial" panose="020B0604020202020204" pitchFamily="34" charset="0"/>
              <a:buChar char="•"/>
            </a:pPr>
            <a:r>
              <a:rPr lang="fr-FR" dirty="0">
                <a:solidFill>
                  <a:srgbClr val="7030A0"/>
                </a:solidFill>
              </a:rPr>
              <a:t>«  </a:t>
            </a:r>
            <a:r>
              <a:rPr lang="fr-FR" i="1" dirty="0">
                <a:solidFill>
                  <a:srgbClr val="FF0000"/>
                </a:solidFill>
              </a:rPr>
              <a:t>Le transsexuel se présente en "cas" et en victime des préjugés sociaux</a:t>
            </a:r>
            <a:r>
              <a:rPr lang="fr-FR" i="1" dirty="0">
                <a:solidFill>
                  <a:srgbClr val="7030A0"/>
                </a:solidFill>
              </a:rPr>
              <a:t>... [...] Les mécanismes psychonévrotiques sont certainement importants [qu'ils soient] </a:t>
            </a:r>
            <a:r>
              <a:rPr lang="fr-FR" i="1" dirty="0" err="1">
                <a:solidFill>
                  <a:srgbClr val="7030A0"/>
                </a:solidFill>
              </a:rPr>
              <a:t>oedipiens</a:t>
            </a:r>
            <a:r>
              <a:rPr lang="fr-FR" i="1" dirty="0">
                <a:solidFill>
                  <a:srgbClr val="7030A0"/>
                </a:solidFill>
              </a:rPr>
              <a:t>, ... narcissiques [blessure narcissique]...</a:t>
            </a:r>
            <a:r>
              <a:rPr lang="fr-FR" dirty="0">
                <a:solidFill>
                  <a:srgbClr val="7030A0"/>
                </a:solidFill>
              </a:rPr>
              <a:t> ».</a:t>
            </a:r>
            <a:r>
              <a:rPr lang="fr-FR" sz="1200" dirty="0">
                <a:solidFill>
                  <a:srgbClr val="7030A0"/>
                </a:solidFill>
              </a:rPr>
              <a:t> Source : Vocabulaire de la psychopédagogie et de psychiatrie de l'enfant, Robert </a:t>
            </a:r>
            <a:r>
              <a:rPr lang="fr-FR" sz="1200" dirty="0" err="1">
                <a:solidFill>
                  <a:srgbClr val="7030A0"/>
                </a:solidFill>
              </a:rPr>
              <a:t>Lafon</a:t>
            </a:r>
            <a:r>
              <a:rPr lang="fr-FR" sz="1200" dirty="0">
                <a:solidFill>
                  <a:srgbClr val="7030A0"/>
                </a:solidFill>
              </a:rPr>
              <a:t>, PUF, 1963 (réédition en 1969).</a:t>
            </a:r>
          </a:p>
          <a:p>
            <a:pPr marL="285750" indent="-285750" algn="just">
              <a:buFont typeface="Arial" panose="020B0604020202020204" pitchFamily="34" charset="0"/>
              <a:buChar char="•"/>
            </a:pPr>
            <a:r>
              <a:rPr lang="fr-FR" dirty="0">
                <a:solidFill>
                  <a:srgbClr val="7030A0"/>
                </a:solidFill>
              </a:rPr>
              <a:t>"</a:t>
            </a:r>
            <a:r>
              <a:rPr lang="fr-FR" i="1" dirty="0">
                <a:solidFill>
                  <a:srgbClr val="7030A0"/>
                </a:solidFill>
              </a:rPr>
              <a:t>une greffe sexuelle, c'est contre nature</a:t>
            </a:r>
            <a:r>
              <a:rPr lang="fr-FR" dirty="0">
                <a:solidFill>
                  <a:srgbClr val="7030A0"/>
                </a:solidFill>
              </a:rPr>
              <a:t>". </a:t>
            </a:r>
            <a:r>
              <a:rPr lang="fr-FR" sz="1200" dirty="0">
                <a:solidFill>
                  <a:srgbClr val="7030A0"/>
                </a:solidFill>
              </a:rPr>
              <a:t>Source : Avis entendu par l'auteur, 1995.</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[Le transsexuel] </a:t>
            </a:r>
            <a:r>
              <a:rPr lang="fr-FR" i="1" dirty="0">
                <a:solidFill>
                  <a:srgbClr val="FF0000"/>
                </a:solidFill>
              </a:rPr>
              <a:t>a l'assurance tranquille d'être dans la vérité</a:t>
            </a:r>
            <a:r>
              <a:rPr lang="fr-FR" i="1" dirty="0">
                <a:solidFill>
                  <a:srgbClr val="7030A0"/>
                </a:solidFill>
              </a:rPr>
              <a:t>. […] C'est la dernière défense contre la psychose</a:t>
            </a:r>
            <a:r>
              <a:rPr lang="fr-FR" dirty="0">
                <a:solidFill>
                  <a:srgbClr val="7030A0"/>
                </a:solidFill>
              </a:rPr>
              <a:t> ».</a:t>
            </a:r>
            <a:r>
              <a:rPr lang="fr-FR" sz="1200" dirty="0">
                <a:solidFill>
                  <a:srgbClr val="7030A0"/>
                </a:solidFill>
              </a:rPr>
              <a:t> S. </a:t>
            </a:r>
            <a:r>
              <a:rPr lang="fr-FR" sz="1200" dirty="0" err="1">
                <a:solidFill>
                  <a:srgbClr val="7030A0"/>
                </a:solidFill>
              </a:rPr>
              <a:t>Daymas</a:t>
            </a:r>
            <a:r>
              <a:rPr lang="fr-FR" sz="1200" dirty="0">
                <a:solidFill>
                  <a:srgbClr val="7030A0"/>
                </a:solidFill>
              </a:rPr>
              <a:t>, cité dans Psychopathologie de l'adolescent, D. </a:t>
            </a:r>
            <a:r>
              <a:rPr lang="fr-FR" sz="1200" dirty="0" err="1">
                <a:solidFill>
                  <a:srgbClr val="7030A0"/>
                </a:solidFill>
              </a:rPr>
              <a:t>Marcelli</a:t>
            </a:r>
            <a:r>
              <a:rPr lang="fr-FR" sz="1200" dirty="0">
                <a:solidFill>
                  <a:srgbClr val="7030A0"/>
                </a:solidFill>
              </a:rPr>
              <a:t> et A. Braconnier, Masson, 1994, p. 205. </a:t>
            </a:r>
          </a:p>
        </p:txBody>
      </p:sp>
      <p:sp>
        <p:nvSpPr>
          <p:cNvPr id="4" name="ZoneTexte 3"/>
          <p:cNvSpPr txBox="1"/>
          <p:nvPr/>
        </p:nvSpPr>
        <p:spPr>
          <a:xfrm>
            <a:off x="4619514" y="148786"/>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5" name="Rectangle 4"/>
          <p:cNvSpPr/>
          <p:nvPr/>
        </p:nvSpPr>
        <p:spPr>
          <a:xfrm>
            <a:off x="215153" y="333453"/>
            <a:ext cx="3822585" cy="369332"/>
          </a:xfrm>
          <a:prstGeom prst="rect">
            <a:avLst/>
          </a:prstGeom>
        </p:spPr>
        <p:txBody>
          <a:bodyPr wrap="none">
            <a:spAutoFit/>
          </a:bodyPr>
          <a:lstStyle/>
          <a:p>
            <a:pPr>
              <a:spcBef>
                <a:spcPct val="0"/>
              </a:spcBef>
            </a:pPr>
            <a:r>
              <a:rPr lang="fr-FR" altLang="fr-FR" dirty="0">
                <a:solidFill>
                  <a:srgbClr val="7030A0"/>
                </a:solidFill>
              </a:rPr>
              <a:t>3. </a:t>
            </a:r>
            <a:r>
              <a:rPr lang="fr-FR" altLang="fr-FR" b="1" dirty="0">
                <a:solidFill>
                  <a:srgbClr val="7030A0"/>
                </a:solidFill>
              </a:rPr>
              <a:t>Opinions sur les transsexuels (suite)</a:t>
            </a:r>
          </a:p>
        </p:txBody>
      </p:sp>
    </p:spTree>
    <p:extLst>
      <p:ext uri="{BB962C8B-B14F-4D97-AF65-F5344CB8AC3E}">
        <p14:creationId xmlns:p14="http://schemas.microsoft.com/office/powerpoint/2010/main" val="40376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3855CD8-F650-4656-8804-7E552F308368}" type="slidenum">
              <a:rPr lang="en-US" smtClean="0"/>
              <a:t>80</a:t>
            </a:fld>
            <a:endParaRPr lang="en-US"/>
          </a:p>
        </p:txBody>
      </p:sp>
      <p:sp>
        <p:nvSpPr>
          <p:cNvPr id="3" name="ZoneTexte 2"/>
          <p:cNvSpPr txBox="1"/>
          <p:nvPr/>
        </p:nvSpPr>
        <p:spPr>
          <a:xfrm>
            <a:off x="247426" y="704626"/>
            <a:ext cx="733534" cy="369332"/>
          </a:xfrm>
          <a:prstGeom prst="rect">
            <a:avLst/>
          </a:prstGeom>
          <a:noFill/>
        </p:spPr>
        <p:txBody>
          <a:bodyPr wrap="none" rtlCol="0">
            <a:spAutoFit/>
          </a:bodyPr>
          <a:lstStyle/>
          <a:p>
            <a:r>
              <a:rPr lang="fr-FR" b="1" dirty="0">
                <a:solidFill>
                  <a:srgbClr val="7030A0"/>
                </a:solidFill>
              </a:rPr>
              <a:t>Livres</a:t>
            </a:r>
          </a:p>
        </p:txBody>
      </p:sp>
      <p:sp>
        <p:nvSpPr>
          <p:cNvPr id="4" name="ZoneTexte 3"/>
          <p:cNvSpPr txBox="1"/>
          <p:nvPr/>
        </p:nvSpPr>
        <p:spPr>
          <a:xfrm>
            <a:off x="247426" y="1165399"/>
            <a:ext cx="11790381" cy="523220"/>
          </a:xfrm>
          <a:prstGeom prst="rect">
            <a:avLst/>
          </a:prstGeom>
          <a:noFill/>
        </p:spPr>
        <p:txBody>
          <a:bodyPr wrap="square" rtlCol="0">
            <a:spAutoFit/>
          </a:bodyPr>
          <a:lstStyle/>
          <a:p>
            <a:r>
              <a:rPr lang="fr-FR" sz="1400" i="1" dirty="0">
                <a:solidFill>
                  <a:srgbClr val="7030A0"/>
                </a:solidFill>
              </a:rPr>
              <a:t>Trouble dans le genre</a:t>
            </a:r>
            <a:r>
              <a:rPr lang="fr-FR" sz="1400" dirty="0">
                <a:solidFill>
                  <a:srgbClr val="7030A0"/>
                </a:solidFill>
              </a:rPr>
              <a:t>, Pour un féminisme de la subversion (Judith Butler, 1990, traduit en français en 2005) [TDLG], a) </a:t>
            </a:r>
            <a:r>
              <a:rPr lang="fr-FR" sz="1400" dirty="0">
                <a:solidFill>
                  <a:srgbClr val="7030A0"/>
                </a:solidFill>
                <a:hlinkClick r:id="rId2"/>
              </a:rPr>
              <a:t>https://fr.m.wikipedia.org/wiki/Trouble_dans_le_genre</a:t>
            </a:r>
            <a:r>
              <a:rPr lang="fr-FR" sz="1400" dirty="0">
                <a:solidFill>
                  <a:srgbClr val="7030A0"/>
                </a:solidFill>
              </a:rPr>
              <a:t> , b) </a:t>
            </a:r>
            <a:r>
              <a:rPr lang="fr-FR" sz="1400" dirty="0">
                <a:solidFill>
                  <a:srgbClr val="7030A0"/>
                </a:solidFill>
                <a:hlinkClick r:id="rId3"/>
              </a:rPr>
              <a:t>http://www.idixa.net/Pixa/pagixa-1109091905.html</a:t>
            </a:r>
            <a:r>
              <a:rPr lang="fr-FR" sz="1400" dirty="0">
                <a:solidFill>
                  <a:srgbClr val="7030A0"/>
                </a:solidFill>
              </a:rPr>
              <a:t> </a:t>
            </a:r>
          </a:p>
        </p:txBody>
      </p:sp>
      <p:sp>
        <p:nvSpPr>
          <p:cNvPr id="5" name="ZoneTexte 4"/>
          <p:cNvSpPr txBox="1"/>
          <p:nvPr/>
        </p:nvSpPr>
        <p:spPr>
          <a:xfrm>
            <a:off x="247426" y="243854"/>
            <a:ext cx="2108398" cy="369332"/>
          </a:xfrm>
          <a:prstGeom prst="rect">
            <a:avLst/>
          </a:prstGeom>
          <a:noFill/>
        </p:spPr>
        <p:txBody>
          <a:bodyPr wrap="none" rtlCol="0">
            <a:spAutoFit/>
          </a:bodyPr>
          <a:lstStyle/>
          <a:p>
            <a:r>
              <a:rPr lang="fr-FR" b="1" dirty="0">
                <a:solidFill>
                  <a:srgbClr val="7030A0"/>
                </a:solidFill>
              </a:rPr>
              <a:t>Bibliographie (suite)</a:t>
            </a:r>
          </a:p>
        </p:txBody>
      </p:sp>
      <p:sp>
        <p:nvSpPr>
          <p:cNvPr id="6" name="ZoneTexte 5"/>
          <p:cNvSpPr txBox="1"/>
          <p:nvPr/>
        </p:nvSpPr>
        <p:spPr>
          <a:xfrm>
            <a:off x="4442908" y="98031"/>
            <a:ext cx="3270326" cy="367545"/>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Tree>
    <p:extLst>
      <p:ext uri="{BB962C8B-B14F-4D97-AF65-F5344CB8AC3E}">
        <p14:creationId xmlns:p14="http://schemas.microsoft.com/office/powerpoint/2010/main" val="204008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92347" y="258183"/>
            <a:ext cx="424031" cy="387276"/>
          </a:xfrm>
        </p:spPr>
        <p:txBody>
          <a:bodyPr/>
          <a:lstStyle/>
          <a:p>
            <a:fld id="{A3855CD8-F650-4656-8804-7E552F308368}" type="slidenum">
              <a:rPr lang="en-US" smtClean="0"/>
              <a:t>9</a:t>
            </a:fld>
            <a:endParaRPr lang="en-US" dirty="0"/>
          </a:p>
        </p:txBody>
      </p:sp>
      <p:sp>
        <p:nvSpPr>
          <p:cNvPr id="3" name="ZoneTexte 2"/>
          <p:cNvSpPr txBox="1"/>
          <p:nvPr/>
        </p:nvSpPr>
        <p:spPr>
          <a:xfrm>
            <a:off x="4491318" y="73516"/>
            <a:ext cx="3453204" cy="369333"/>
          </a:xfrm>
          <a:prstGeom prst="rect">
            <a:avLst/>
          </a:prstGeom>
          <a:noFill/>
        </p:spPr>
        <p:txBody>
          <a:bodyPr wrap="square" rtlCol="0">
            <a:spAutoFit/>
          </a:bodyPr>
          <a:lstStyle/>
          <a:p>
            <a:pPr algn="ctr"/>
            <a:r>
              <a:rPr lang="fr-FR" b="1" dirty="0">
                <a:solidFill>
                  <a:srgbClr val="7030A0"/>
                </a:solidFill>
              </a:rPr>
              <a:t>Comprendre les </a:t>
            </a:r>
            <a:r>
              <a:rPr lang="fr-FR" b="1" dirty="0" err="1">
                <a:solidFill>
                  <a:srgbClr val="7030A0"/>
                </a:solidFill>
              </a:rPr>
              <a:t>transidentités</a:t>
            </a:r>
            <a:endParaRPr lang="en-US" b="1" dirty="0">
              <a:solidFill>
                <a:srgbClr val="7030A0"/>
              </a:solidFill>
            </a:endParaRPr>
          </a:p>
        </p:txBody>
      </p:sp>
      <p:sp>
        <p:nvSpPr>
          <p:cNvPr id="4" name="Rectangle 3"/>
          <p:cNvSpPr/>
          <p:nvPr/>
        </p:nvSpPr>
        <p:spPr>
          <a:xfrm>
            <a:off x="120887" y="194095"/>
            <a:ext cx="3822585" cy="369332"/>
          </a:xfrm>
          <a:prstGeom prst="rect">
            <a:avLst/>
          </a:prstGeom>
        </p:spPr>
        <p:txBody>
          <a:bodyPr wrap="none">
            <a:spAutoFit/>
          </a:bodyPr>
          <a:lstStyle/>
          <a:p>
            <a:pPr>
              <a:spcBef>
                <a:spcPct val="0"/>
              </a:spcBef>
            </a:pPr>
            <a:r>
              <a:rPr lang="fr-FR" altLang="fr-FR" dirty="0">
                <a:solidFill>
                  <a:srgbClr val="7030A0"/>
                </a:solidFill>
              </a:rPr>
              <a:t>3. </a:t>
            </a:r>
            <a:r>
              <a:rPr lang="fr-FR" altLang="fr-FR" b="1" dirty="0">
                <a:solidFill>
                  <a:srgbClr val="7030A0"/>
                </a:solidFill>
              </a:rPr>
              <a:t>Opinions sur les transsexuels (suite)</a:t>
            </a:r>
          </a:p>
        </p:txBody>
      </p:sp>
      <p:sp>
        <p:nvSpPr>
          <p:cNvPr id="5" name="ZoneTexte 4"/>
          <p:cNvSpPr txBox="1"/>
          <p:nvPr/>
        </p:nvSpPr>
        <p:spPr>
          <a:xfrm>
            <a:off x="120887" y="563427"/>
            <a:ext cx="11811896" cy="6370975"/>
          </a:xfrm>
          <a:prstGeom prst="rect">
            <a:avLst/>
          </a:prstGeom>
          <a:noFill/>
        </p:spPr>
        <p:txBody>
          <a:bodyPr wrap="square" rtlCol="0">
            <a:spAutoFit/>
          </a:bodyPr>
          <a:lstStyle/>
          <a:p>
            <a:pPr algn="just"/>
            <a:r>
              <a:rPr lang="fr-FR" dirty="0">
                <a:solidFill>
                  <a:srgbClr val="7030A0"/>
                </a:solidFill>
              </a:rPr>
              <a:t>3.1. </a:t>
            </a:r>
            <a:r>
              <a:rPr lang="fr-FR" u="sng" dirty="0">
                <a:solidFill>
                  <a:srgbClr val="7030A0"/>
                </a:solidFill>
              </a:rPr>
              <a:t>Opinions négatives </a:t>
            </a:r>
            <a:r>
              <a:rPr lang="fr-FR" dirty="0">
                <a:solidFill>
                  <a:srgbClr val="7030A0"/>
                </a:solidFill>
              </a:rPr>
              <a:t> (suite) : </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Il y a un certain </a:t>
            </a:r>
            <a:r>
              <a:rPr lang="fr-FR" b="1" i="1" dirty="0">
                <a:solidFill>
                  <a:srgbClr val="7030A0"/>
                </a:solidFill>
              </a:rPr>
              <a:t>angélisme</a:t>
            </a:r>
            <a:r>
              <a:rPr lang="fr-FR" i="1" dirty="0">
                <a:solidFill>
                  <a:srgbClr val="7030A0"/>
                </a:solidFill>
              </a:rPr>
              <a:t> du transsexuel vrai qui finalement se moque en réalité du résultat mécanique proprement dit... [...] De toute manière, le partenaire [du transsexuel] est </a:t>
            </a:r>
            <a:r>
              <a:rPr lang="fr-FR" b="1" i="1" dirty="0">
                <a:solidFill>
                  <a:srgbClr val="7030A0"/>
                </a:solidFill>
              </a:rPr>
              <a:t>homosexuel</a:t>
            </a:r>
            <a:r>
              <a:rPr lang="fr-FR" i="1" dirty="0">
                <a:solidFill>
                  <a:srgbClr val="7030A0"/>
                </a:solidFill>
              </a:rPr>
              <a:t>. [...] </a:t>
            </a:r>
            <a:r>
              <a:rPr lang="fr-FR" b="1" i="1" dirty="0">
                <a:solidFill>
                  <a:srgbClr val="7030A0"/>
                </a:solidFill>
              </a:rPr>
              <a:t>Le partenaire antérieur </a:t>
            </a:r>
            <a:r>
              <a:rPr lang="fr-FR" i="1" dirty="0">
                <a:solidFill>
                  <a:srgbClr val="7030A0"/>
                </a:solidFill>
              </a:rPr>
              <a:t>[à la transformation], par définition </a:t>
            </a:r>
            <a:r>
              <a:rPr lang="fr-FR" b="1" i="1" dirty="0">
                <a:solidFill>
                  <a:srgbClr val="7030A0"/>
                </a:solidFill>
              </a:rPr>
              <a:t>n'était pas à mon avis un homme normal</a:t>
            </a:r>
            <a:r>
              <a:rPr lang="fr-FR" i="1" dirty="0">
                <a:solidFill>
                  <a:srgbClr val="7030A0"/>
                </a:solidFill>
              </a:rPr>
              <a:t>. Il était à mon avis, </a:t>
            </a:r>
            <a:r>
              <a:rPr lang="fr-FR" b="1" i="1" dirty="0">
                <a:solidFill>
                  <a:srgbClr val="7030A0"/>
                </a:solidFill>
              </a:rPr>
              <a:t>au minimum pédophile, c'était je pense un homosexuel.</a:t>
            </a:r>
            <a:r>
              <a:rPr lang="fr-FR" i="1" dirty="0">
                <a:solidFill>
                  <a:srgbClr val="7030A0"/>
                </a:solidFill>
              </a:rPr>
              <a:t> ...</a:t>
            </a:r>
            <a:r>
              <a:rPr lang="fr-FR" dirty="0">
                <a:solidFill>
                  <a:srgbClr val="7030A0"/>
                </a:solidFill>
              </a:rPr>
              <a:t> »</a:t>
            </a:r>
            <a:r>
              <a:rPr lang="fr-FR" sz="1200" dirty="0">
                <a:solidFill>
                  <a:srgbClr val="7030A0"/>
                </a:solidFill>
              </a:rPr>
              <a:t>. Source : Professeur Vague. p 94-95 et 99, in "</a:t>
            </a:r>
            <a:r>
              <a:rPr lang="fr-FR" sz="1200" i="1" dirty="0">
                <a:solidFill>
                  <a:srgbClr val="7030A0"/>
                </a:solidFill>
              </a:rPr>
              <a:t>Le transsexualisme, Droit et éthique médicale</a:t>
            </a:r>
            <a:r>
              <a:rPr lang="fr-FR" sz="1200" dirty="0">
                <a:solidFill>
                  <a:srgbClr val="7030A0"/>
                </a:solidFill>
              </a:rPr>
              <a:t>", vol1, sous la direction de. Dr. Odile Diamant-Berger, N°127, Masson, 1984.</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Les amants des transsexuelles sont souvent des personnes "</a:t>
            </a:r>
            <a:r>
              <a:rPr lang="fr-FR" b="1" i="1" dirty="0">
                <a:solidFill>
                  <a:srgbClr val="FF0000"/>
                </a:solidFill>
              </a:rPr>
              <a:t>angéliques</a:t>
            </a:r>
            <a:r>
              <a:rPr lang="fr-FR" i="1" dirty="0">
                <a:solidFill>
                  <a:srgbClr val="7030A0"/>
                </a:solidFill>
              </a:rPr>
              <a:t>"</a:t>
            </a:r>
            <a:r>
              <a:rPr lang="fr-FR" dirty="0">
                <a:solidFill>
                  <a:srgbClr val="7030A0"/>
                </a:solidFill>
              </a:rPr>
              <a:t> ». </a:t>
            </a:r>
            <a:r>
              <a:rPr lang="fr-FR" sz="1200" dirty="0">
                <a:solidFill>
                  <a:srgbClr val="7030A0"/>
                </a:solidFill>
              </a:rPr>
              <a:t>Source : Interview de Mme </a:t>
            </a:r>
            <a:r>
              <a:rPr lang="fr-FR" sz="1200" dirty="0" err="1">
                <a:solidFill>
                  <a:srgbClr val="7030A0"/>
                </a:solidFill>
              </a:rPr>
              <a:t>Rubellin-Devichi</a:t>
            </a:r>
            <a:r>
              <a:rPr lang="fr-FR" sz="1200" dirty="0">
                <a:solidFill>
                  <a:srgbClr val="7030A0"/>
                </a:solidFill>
              </a:rPr>
              <a:t>, directeur du centre de droit de la famille (CNRS, ERA 579), professeur de droit à l'université de Lyon 3. 1984.</a:t>
            </a:r>
            <a:endParaRPr lang="fr-FR" dirty="0">
              <a:solidFill>
                <a:srgbClr val="7030A0"/>
              </a:solidFill>
            </a:endParaRP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 le droit offre au conjoint ou à l'amant dans l'ignorance (cette ignorance s'expliquant par un </a:t>
            </a:r>
            <a:r>
              <a:rPr lang="fr-FR" b="1" i="1" dirty="0">
                <a:solidFill>
                  <a:srgbClr val="FF0000"/>
                </a:solidFill>
              </a:rPr>
              <a:t>angélisme</a:t>
            </a:r>
            <a:r>
              <a:rPr lang="fr-FR" i="1" dirty="0">
                <a:solidFill>
                  <a:srgbClr val="7030A0"/>
                </a:solidFill>
              </a:rPr>
              <a:t> assez fréquent chez le partenaire du transsexuel, comme chez le transsexuel lui-même) un arsenal suffisant pour se libérer d'une union dont il ne veut plus ...</a:t>
            </a:r>
            <a:r>
              <a:rPr lang="fr-FR" dirty="0">
                <a:solidFill>
                  <a:srgbClr val="7030A0"/>
                </a:solidFill>
              </a:rPr>
              <a:t> ».</a:t>
            </a:r>
            <a:r>
              <a:rPr lang="fr-FR" sz="1200" dirty="0">
                <a:solidFill>
                  <a:srgbClr val="7030A0"/>
                </a:solidFill>
              </a:rPr>
              <a:t> Source : </a:t>
            </a:r>
            <a:r>
              <a:rPr lang="fr-FR" sz="1200" i="1" dirty="0">
                <a:solidFill>
                  <a:srgbClr val="7030A0"/>
                </a:solidFill>
              </a:rPr>
              <a:t>Droit de la famille. Mariage, concubinage, filiation</a:t>
            </a:r>
            <a:r>
              <a:rPr lang="fr-FR" sz="1200" dirty="0">
                <a:solidFill>
                  <a:srgbClr val="7030A0"/>
                </a:solidFill>
              </a:rPr>
              <a:t>. Jacqueline </a:t>
            </a:r>
            <a:r>
              <a:rPr lang="fr-FR" sz="1200" dirty="0" err="1">
                <a:solidFill>
                  <a:srgbClr val="7030A0"/>
                </a:solidFill>
              </a:rPr>
              <a:t>Rubellin-Devichi</a:t>
            </a:r>
            <a:r>
              <a:rPr lang="fr-FR" sz="1200" dirty="0">
                <a:solidFill>
                  <a:srgbClr val="7030A0"/>
                </a:solidFill>
              </a:rPr>
              <a:t> (Direction), Dalloz, 1984, page 20.</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les théories du genre n'existe pas... Si vous prétendez vouloir changer les choses, </a:t>
            </a:r>
            <a:r>
              <a:rPr lang="fr-FR" i="1" dirty="0">
                <a:solidFill>
                  <a:srgbClr val="FF0000"/>
                </a:solidFill>
              </a:rPr>
              <a:t>n'obligez pas et n'imposez pas votre lobby</a:t>
            </a:r>
            <a:r>
              <a:rPr lang="fr-FR" i="1" dirty="0">
                <a:solidFill>
                  <a:srgbClr val="7030A0"/>
                </a:solidFill>
              </a:rPr>
              <a:t>. Ce n'est pas comme cela que vous aurez plus de respect</a:t>
            </a:r>
            <a:r>
              <a:rPr lang="fr-FR" dirty="0">
                <a:solidFill>
                  <a:srgbClr val="7030A0"/>
                </a:solidFill>
              </a:rPr>
              <a:t> ».</a:t>
            </a:r>
            <a:r>
              <a:rPr lang="fr-FR" sz="1200" dirty="0">
                <a:solidFill>
                  <a:srgbClr val="7030A0"/>
                </a:solidFill>
              </a:rPr>
              <a:t> Source : </a:t>
            </a:r>
            <a:r>
              <a:rPr lang="fr-FR" sz="1200" dirty="0">
                <a:solidFill>
                  <a:srgbClr val="7030A0"/>
                </a:solidFill>
                <a:hlinkClick r:id="rId2"/>
              </a:rPr>
              <a:t>http://www.desailessuruntracteur.com/Ca-deborde--Un-cahier-de-coloriage-sur-les-genres-et-les-sexes-par-Sophie-Labelle_a147.html</a:t>
            </a:r>
            <a:r>
              <a:rPr lang="fr-FR" sz="1200" dirty="0">
                <a:solidFill>
                  <a:srgbClr val="7030A0"/>
                </a:solidFill>
              </a:rPr>
              <a:t> </a:t>
            </a:r>
            <a:endParaRPr lang="fr-FR" dirty="0">
              <a:solidFill>
                <a:srgbClr val="7030A0"/>
              </a:solidFill>
            </a:endParaRPr>
          </a:p>
          <a:p>
            <a:pPr marL="285750" indent="-285750" algn="just">
              <a:buFont typeface="Arial" panose="020B0604020202020204" pitchFamily="34" charset="0"/>
              <a:buChar char="•"/>
            </a:pPr>
            <a:r>
              <a:rPr lang="fr-FR" dirty="0">
                <a:solidFill>
                  <a:srgbClr val="7030A0"/>
                </a:solidFill>
              </a:rPr>
              <a:t>« </a:t>
            </a:r>
            <a:r>
              <a:rPr lang="fr-FR" i="1" dirty="0">
                <a:solidFill>
                  <a:srgbClr val="FF0000"/>
                </a:solidFill>
              </a:rPr>
              <a:t>Il y a un terrorisme intellectuel à vouloir nous faire accepter les minorités sexuelles </a:t>
            </a:r>
            <a:r>
              <a:rPr lang="fr-FR" i="1" dirty="0">
                <a:solidFill>
                  <a:srgbClr val="7030A0"/>
                </a:solidFill>
              </a:rPr>
              <a:t>[homosexuels, transsexuels etc...]. </a:t>
            </a:r>
            <a:r>
              <a:rPr lang="fr-FR" dirty="0">
                <a:solidFill>
                  <a:srgbClr val="7030A0"/>
                </a:solidFill>
              </a:rPr>
              <a:t>».</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"Fluide dans le genre". […] </a:t>
            </a:r>
            <a:r>
              <a:rPr lang="fr-FR" i="1" dirty="0">
                <a:solidFill>
                  <a:srgbClr val="FF0000"/>
                </a:solidFill>
              </a:rPr>
              <a:t>Continuez à nier la réalité, elle reviendra un jour très vite, et vous pétera au nez.</a:t>
            </a:r>
            <a:r>
              <a:rPr lang="fr-FR" dirty="0">
                <a:solidFill>
                  <a:srgbClr val="7030A0"/>
                </a:solidFill>
              </a:rPr>
              <a:t> ».</a:t>
            </a:r>
            <a:r>
              <a:rPr lang="fr-FR" sz="1200" dirty="0">
                <a:solidFill>
                  <a:srgbClr val="7030A0"/>
                </a:solidFill>
              </a:rPr>
              <a:t> Source : idem.</a:t>
            </a:r>
            <a:endParaRPr lang="fr-FR" dirty="0">
              <a:solidFill>
                <a:srgbClr val="7030A0"/>
              </a:solidFill>
            </a:endParaRPr>
          </a:p>
          <a:p>
            <a:pPr marL="285750" indent="-285750" algn="just">
              <a:buFont typeface="Arial" panose="020B0604020202020204" pitchFamily="34" charset="0"/>
              <a:buChar char="•"/>
            </a:pPr>
            <a:r>
              <a:rPr lang="fr-FR" dirty="0">
                <a:solidFill>
                  <a:srgbClr val="7030A0"/>
                </a:solidFill>
              </a:rPr>
              <a:t>Commentaire concernant un cahier de coloriage sur les genres et les sexes : « </a:t>
            </a:r>
            <a:r>
              <a:rPr lang="fr-FR" i="1" dirty="0">
                <a:solidFill>
                  <a:srgbClr val="7030A0"/>
                </a:solidFill>
              </a:rPr>
              <a:t>pardon mais je ne ferai pas lire cela à mes enfants !! ni à mes neveux, ni à un mineur de moins de 18 ans, sous ma responsabilité</a:t>
            </a:r>
            <a:r>
              <a:rPr lang="fr-FR" dirty="0">
                <a:solidFill>
                  <a:srgbClr val="7030A0"/>
                </a:solidFill>
              </a:rPr>
              <a:t> ». </a:t>
            </a:r>
            <a:r>
              <a:rPr lang="fr-FR" sz="1200" dirty="0">
                <a:solidFill>
                  <a:srgbClr val="7030A0"/>
                </a:solidFill>
              </a:rPr>
              <a:t>Source : idem.</a:t>
            </a:r>
            <a:endParaRPr lang="fr-FR" dirty="0">
              <a:solidFill>
                <a:srgbClr val="7030A0"/>
              </a:solidFill>
            </a:endParaRP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Le </a:t>
            </a:r>
            <a:r>
              <a:rPr lang="fr-FR" i="1" dirty="0" err="1">
                <a:solidFill>
                  <a:srgbClr val="7030A0"/>
                </a:solidFill>
              </a:rPr>
              <a:t>transexualisme</a:t>
            </a:r>
            <a:r>
              <a:rPr lang="fr-FR" i="1" dirty="0">
                <a:solidFill>
                  <a:srgbClr val="7030A0"/>
                </a:solidFill>
              </a:rPr>
              <a:t> est le </a:t>
            </a:r>
            <a:r>
              <a:rPr lang="fr-FR" i="1" dirty="0">
                <a:solidFill>
                  <a:srgbClr val="FF0000"/>
                </a:solidFill>
              </a:rPr>
              <a:t>paradigme de la décadence occidentale</a:t>
            </a:r>
            <a:r>
              <a:rPr lang="fr-FR" dirty="0">
                <a:solidFill>
                  <a:srgbClr val="7030A0"/>
                </a:solidFill>
              </a:rPr>
              <a:t> ». </a:t>
            </a:r>
            <a:r>
              <a:rPr lang="fr-FR" sz="1200" dirty="0">
                <a:solidFill>
                  <a:srgbClr val="7030A0"/>
                </a:solidFill>
              </a:rPr>
              <a:t>Source : "</a:t>
            </a:r>
            <a:r>
              <a:rPr lang="fr-FR" sz="1200" i="1" dirty="0">
                <a:solidFill>
                  <a:srgbClr val="7030A0"/>
                </a:solidFill>
              </a:rPr>
              <a:t>L'intégration des transsexuels</a:t>
            </a:r>
            <a:r>
              <a:rPr lang="fr-FR" sz="1200" dirty="0">
                <a:solidFill>
                  <a:srgbClr val="7030A0"/>
                </a:solidFill>
              </a:rPr>
              <a:t>", T.1.,projet </a:t>
            </a:r>
            <a:r>
              <a:rPr lang="fr-FR" sz="1200" dirty="0" err="1">
                <a:solidFill>
                  <a:srgbClr val="7030A0"/>
                </a:solidFill>
              </a:rPr>
              <a:t>Ornicar</a:t>
            </a:r>
            <a:r>
              <a:rPr lang="fr-FR" sz="1200" dirty="0">
                <a:solidFill>
                  <a:srgbClr val="7030A0"/>
                </a:solidFill>
              </a:rPr>
              <a:t>, page 7.</a:t>
            </a:r>
          </a:p>
          <a:p>
            <a:pPr marL="285750" indent="-285750" algn="just">
              <a:buFont typeface="Arial" panose="020B0604020202020204" pitchFamily="34" charset="0"/>
              <a:buChar char="•"/>
            </a:pPr>
            <a:r>
              <a:rPr lang="fr-FR" dirty="0">
                <a:solidFill>
                  <a:srgbClr val="7030A0"/>
                </a:solidFill>
              </a:rPr>
              <a:t>« </a:t>
            </a:r>
            <a:r>
              <a:rPr lang="fr-FR" i="1" dirty="0">
                <a:solidFill>
                  <a:srgbClr val="FF0000"/>
                </a:solidFill>
              </a:rPr>
              <a:t>Tous les transsexuels sont condamnés à la chute [sociale], </a:t>
            </a:r>
            <a:r>
              <a:rPr lang="fr-FR" i="1" dirty="0">
                <a:solidFill>
                  <a:srgbClr val="7030A0"/>
                </a:solidFill>
              </a:rPr>
              <a:t>.. ôtez vous rapidement ces idées de la tête !!!</a:t>
            </a:r>
            <a:r>
              <a:rPr lang="fr-FR" dirty="0">
                <a:solidFill>
                  <a:srgbClr val="7030A0"/>
                </a:solidFill>
              </a:rPr>
              <a:t> », Dr. psychiatre K. (témoignage d’un transgenre, datant de 1985).</a:t>
            </a:r>
          </a:p>
          <a:p>
            <a:pPr marL="285750" indent="-285750" algn="just">
              <a:buFont typeface="Arial" panose="020B0604020202020204" pitchFamily="34" charset="0"/>
              <a:buChar char="•"/>
            </a:pPr>
            <a:r>
              <a:rPr lang="fr-FR" dirty="0">
                <a:solidFill>
                  <a:srgbClr val="7030A0"/>
                </a:solidFill>
              </a:rPr>
              <a:t>« </a:t>
            </a:r>
            <a:r>
              <a:rPr lang="fr-FR" i="1" dirty="0">
                <a:solidFill>
                  <a:srgbClr val="7030A0"/>
                </a:solidFill>
              </a:rPr>
              <a:t>Pensez-vous qu'il est approprié pour une jeune fille de 13 ans, d'être exposés à l'anatomie d'un garçon?</a:t>
            </a:r>
            <a:r>
              <a:rPr lang="fr-FR" dirty="0">
                <a:solidFill>
                  <a:srgbClr val="7030A0"/>
                </a:solidFill>
              </a:rPr>
              <a:t> », </a:t>
            </a:r>
            <a:r>
              <a:rPr lang="fr-FR" sz="1200" dirty="0">
                <a:solidFill>
                  <a:srgbClr val="7030A0"/>
                </a:solidFill>
              </a:rPr>
              <a:t>selon le Sénateur </a:t>
            </a:r>
            <a:r>
              <a:rPr lang="fr-FR" sz="1200" dirty="0" err="1">
                <a:solidFill>
                  <a:srgbClr val="7030A0"/>
                </a:solidFill>
              </a:rPr>
              <a:t>Brock</a:t>
            </a:r>
            <a:r>
              <a:rPr lang="fr-FR" sz="1200" dirty="0">
                <a:solidFill>
                  <a:srgbClr val="7030A0"/>
                </a:solidFill>
              </a:rPr>
              <a:t> Greenfield pour justifier l’adoption, le 27/01/2016, par le Sénat de l'État du Dakota du Sud, d’une loi, </a:t>
            </a:r>
            <a:r>
              <a:rPr lang="fr-FR" sz="1200" dirty="0">
                <a:hlinkClick r:id="rId3"/>
              </a:rPr>
              <a:t>House Bill 1008</a:t>
            </a:r>
            <a:r>
              <a:rPr lang="fr-FR" sz="1200" dirty="0">
                <a:solidFill>
                  <a:srgbClr val="7030A0"/>
                </a:solidFill>
              </a:rPr>
              <a:t>, interdisant aux étudiants transgenres l'utilisation des toilettes scolaires correspondant à leur identité de genre. Source : </a:t>
            </a:r>
            <a:r>
              <a:rPr lang="fr-FR" sz="1200" dirty="0">
                <a:solidFill>
                  <a:srgbClr val="7030A0"/>
                </a:solidFill>
                <a:hlinkClick r:id="rId4"/>
              </a:rPr>
              <a:t>http://www.buzzfeed.com/dominicholden/south-dakota-becomes-first-state-to-pass-anti-transgender-st</a:t>
            </a:r>
            <a:r>
              <a:rPr lang="fr-FR" sz="1200" dirty="0">
                <a:solidFill>
                  <a:srgbClr val="7030A0"/>
                </a:solidFill>
              </a:rPr>
              <a:t> </a:t>
            </a:r>
          </a:p>
        </p:txBody>
      </p:sp>
    </p:spTree>
    <p:extLst>
      <p:ext uri="{BB962C8B-B14F-4D97-AF65-F5344CB8AC3E}">
        <p14:creationId xmlns:p14="http://schemas.microsoft.com/office/powerpoint/2010/main" val="7920589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19339</TotalTime>
  <Words>6544</Words>
  <Application>Microsoft Office PowerPoint</Application>
  <PresentationFormat>Grand écran</PresentationFormat>
  <Paragraphs>1098</Paragraphs>
  <Slides>80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80</vt:i4>
      </vt:variant>
    </vt:vector>
  </HeadingPairs>
  <TitlesOfParts>
    <vt:vector size="86" baseType="lpstr">
      <vt:lpstr>Arial</vt: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384</cp:revision>
  <dcterms:created xsi:type="dcterms:W3CDTF">2015-12-10T15:07:42Z</dcterms:created>
  <dcterms:modified xsi:type="dcterms:W3CDTF">2016-04-26T20:38:48Z</dcterms:modified>
</cp:coreProperties>
</file>