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5" r:id="rId1"/>
    <p:sldMasterId id="2147484056" r:id="rId2"/>
  </p:sldMasterIdLst>
  <p:notesMasterIdLst>
    <p:notesMasterId r:id="rId17"/>
  </p:notesMasterIdLst>
  <p:sldIdLst>
    <p:sldId id="355" r:id="rId3"/>
    <p:sldId id="356" r:id="rId4"/>
    <p:sldId id="277" r:id="rId5"/>
    <p:sldId id="354" r:id="rId6"/>
    <p:sldId id="272" r:id="rId7"/>
    <p:sldId id="353" r:id="rId8"/>
    <p:sldId id="261" r:id="rId9"/>
    <p:sldId id="263" r:id="rId10"/>
    <p:sldId id="262" r:id="rId11"/>
    <p:sldId id="267" r:id="rId12"/>
    <p:sldId id="268" r:id="rId13"/>
    <p:sldId id="269" r:id="rId14"/>
    <p:sldId id="257"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ustus 1st question" id="{16210A8B-D3DE-DA47-BE49-C262B0E095B9}">
          <p14:sldIdLst>
            <p14:sldId id="355"/>
            <p14:sldId id="356"/>
            <p14:sldId id="277"/>
            <p14:sldId id="354"/>
            <p14:sldId id="272"/>
            <p14:sldId id="353"/>
            <p14:sldId id="261"/>
            <p14:sldId id="263"/>
            <p14:sldId id="262"/>
            <p14:sldId id="267"/>
            <p14:sldId id="268"/>
            <p14:sldId id="269"/>
            <p14:sldId id="257"/>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182" autoAdjust="0"/>
  </p:normalViewPr>
  <p:slideViewPr>
    <p:cSldViewPr snapToGrid="0" snapToObjects="1">
      <p:cViewPr>
        <p:scale>
          <a:sx n="75" d="100"/>
          <a:sy n="75" d="100"/>
        </p:scale>
        <p:origin x="-1740" y="-162"/>
      </p:cViewPr>
      <p:guideLst>
        <p:guide orient="horz" pos="2160"/>
        <p:guide pos="2880"/>
      </p:guideLst>
    </p:cSldViewPr>
  </p:slideViewPr>
  <p:outlineViewPr>
    <p:cViewPr>
      <p:scale>
        <a:sx n="33" d="100"/>
        <a:sy n="33" d="100"/>
      </p:scale>
      <p:origin x="0" y="79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spPr>
            <a:solidFill>
              <a:schemeClr val="accent2">
                <a:lumMod val="75000"/>
                <a:lumOff val="25000"/>
              </a:schemeClr>
            </a:solidFill>
          </c:spPr>
          <c:dPt>
            <c:idx val="0"/>
            <c:bubble3D val="0"/>
          </c:dPt>
          <c:dPt>
            <c:idx val="1"/>
            <c:bubble3D val="0"/>
            <c:spPr>
              <a:solidFill>
                <a:schemeClr val="accent1">
                  <a:lumMod val="60000"/>
                  <a:lumOff val="40000"/>
                </a:schemeClr>
              </a:solidFill>
            </c:spPr>
          </c:dPt>
          <c:dPt>
            <c:idx val="2"/>
            <c:bubble3D val="0"/>
            <c:spPr>
              <a:solidFill>
                <a:schemeClr val="accent4">
                  <a:lumMod val="75000"/>
                </a:schemeClr>
              </a:solidFill>
            </c:spPr>
          </c:dPt>
          <c:dPt>
            <c:idx val="3"/>
            <c:bubble3D val="0"/>
            <c:spPr>
              <a:solidFill>
                <a:schemeClr val="accent6">
                  <a:lumMod val="75000"/>
                </a:schemeClr>
              </a:solidFill>
            </c:spPr>
          </c:dPt>
          <c:dPt>
            <c:idx val="4"/>
            <c:bubble3D val="0"/>
            <c:spPr>
              <a:solidFill>
                <a:schemeClr val="accent4">
                  <a:lumMod val="60000"/>
                  <a:lumOff val="40000"/>
                </a:schemeClr>
              </a:solidFill>
            </c:spPr>
          </c:dPt>
          <c:dLbls>
            <c:dLbl>
              <c:idx val="1"/>
              <c:layout>
                <c:manualLayout>
                  <c:x val="-2.8232985917556699E-2"/>
                  <c:y val="-4.0062052322383898E-2"/>
                </c:manualLayout>
              </c:layout>
              <c:tx>
                <c:rich>
                  <a:bodyPr rot="0" vert="horz" anchor="t" anchorCtr="0"/>
                  <a:lstStyle/>
                  <a:p>
                    <a:pPr>
                      <a:defRPr/>
                    </a:pPr>
                    <a:r>
                      <a:rPr lang="en-US" kern="1200" dirty="0"/>
                      <a:t>insufficient</a:t>
                    </a:r>
                    <a:r>
                      <a:rPr lang="en-US" dirty="0"/>
                      <a:t> information </a:t>
                    </a:r>
                    <a:r>
                      <a:rPr lang="en-US" dirty="0" smtClean="0"/>
                      <a:t/>
                    </a:r>
                    <a:br>
                      <a:rPr lang="en-US" dirty="0" smtClean="0"/>
                    </a:br>
                    <a:r>
                      <a:rPr lang="en-US" dirty="0" smtClean="0"/>
                      <a:t>32</a:t>
                    </a:r>
                    <a:r>
                      <a:rPr lang="en-US" dirty="0"/>
                      <a:t>%</a:t>
                    </a:r>
                  </a:p>
                </c:rich>
              </c:tx>
              <c:spPr/>
              <c:dLblPos val="bestFit"/>
              <c:showLegendKey val="0"/>
              <c:showVal val="0"/>
              <c:showCatName val="1"/>
              <c:showSerName val="0"/>
              <c:showPercent val="1"/>
              <c:showBubbleSize val="0"/>
              <c:separator> </c:separator>
            </c:dLbl>
            <c:dLbl>
              <c:idx val="2"/>
              <c:layout/>
              <c:tx>
                <c:rich>
                  <a:bodyPr/>
                  <a:lstStyle/>
                  <a:p>
                    <a:r>
                      <a:rPr lang="en-US" smtClean="0"/>
                      <a:t>Trans</a:t>
                    </a:r>
                    <a:r>
                      <a:rPr lang="en-US"/>
                      <a:t>*-led
44%</a:t>
                    </a:r>
                  </a:p>
                </c:rich>
              </c:tx>
              <c:dLblPos val="bestFit"/>
              <c:showLegendKey val="0"/>
              <c:showVal val="0"/>
              <c:showCatName val="1"/>
              <c:showSerName val="0"/>
              <c:showPercent val="1"/>
              <c:showBubbleSize val="0"/>
            </c:dLbl>
            <c:dLbl>
              <c:idx val="3"/>
              <c:layout>
                <c:manualLayout>
                  <c:x val="-8.5436633490967806E-2"/>
                  <c:y val="0.218190521948979"/>
                </c:manualLayout>
              </c:layout>
              <c:tx>
                <c:rich>
                  <a:bodyPr/>
                  <a:lstStyle/>
                  <a:p>
                    <a:r>
                      <a:rPr lang="en-US" dirty="0" smtClean="0"/>
                      <a:t>Intersex</a:t>
                    </a:r>
                    <a:r>
                      <a:rPr lang="en-US" dirty="0"/>
                      <a:t>-led
3%</a:t>
                    </a:r>
                  </a:p>
                </c:rich>
              </c:tx>
              <c:dLblPos val="bestFit"/>
              <c:showLegendKey val="0"/>
              <c:showVal val="0"/>
              <c:showCatName val="1"/>
              <c:showSerName val="0"/>
              <c:showPercent val="1"/>
              <c:showBubbleSize val="0"/>
            </c:dLbl>
            <c:dLbl>
              <c:idx val="4"/>
              <c:layout>
                <c:manualLayout>
                  <c:x val="7.3317995332539201E-2"/>
                  <c:y val="0"/>
                </c:manualLayout>
              </c:layout>
              <c:tx>
                <c:rich>
                  <a:bodyPr/>
                  <a:lstStyle/>
                  <a:p>
                    <a:r>
                      <a:rPr lang="en-US" dirty="0" smtClean="0"/>
                      <a:t>other </a:t>
                    </a:r>
                    <a:br>
                      <a:rPr lang="en-US" dirty="0" smtClean="0"/>
                    </a:br>
                    <a:r>
                      <a:rPr lang="en-US" dirty="0" smtClean="0"/>
                      <a:t>self</a:t>
                    </a:r>
                    <a:r>
                      <a:rPr lang="en-US" dirty="0"/>
                      <a:t>-led
12%</a:t>
                    </a:r>
                  </a:p>
                </c:rich>
              </c:tx>
              <c:dLblPos val="bestFit"/>
              <c:showLegendKey val="0"/>
              <c:showVal val="0"/>
              <c:showCatName val="1"/>
              <c:showSerName val="0"/>
              <c:showPercent val="1"/>
              <c:showBubbleSize val="0"/>
            </c:dLbl>
            <c:dLblPos val="bestFit"/>
            <c:showLegendKey val="0"/>
            <c:showVal val="0"/>
            <c:showCatName val="1"/>
            <c:showSerName val="0"/>
            <c:showPercent val="1"/>
            <c:showBubbleSize val="0"/>
            <c:showLeaderLines val="1"/>
          </c:dLbls>
          <c:cat>
            <c:multiLvlStrRef>
              <c:f>Sheet1!$A$5:$B$9</c:f>
              <c:multiLvlStrCache>
                <c:ptCount val="5"/>
                <c:lvl>
                  <c:pt idx="2">
                    <c:v>trans*-led</c:v>
                  </c:pt>
                  <c:pt idx="3">
                    <c:v>intersex-led</c:v>
                  </c:pt>
                  <c:pt idx="4">
                    <c:v>other self-led</c:v>
                  </c:pt>
                </c:lvl>
                <c:lvl>
                  <c:pt idx="0">
                    <c:v>not self-led</c:v>
                  </c:pt>
                  <c:pt idx="1">
                    <c:v>insufficient information</c:v>
                  </c:pt>
                  <c:pt idx="2">
                    <c:v>Self-led</c:v>
                  </c:pt>
                  <c:pt idx="3">
                    <c:v>Self-led</c:v>
                  </c:pt>
                  <c:pt idx="4">
                    <c:v>Self-led</c:v>
                  </c:pt>
                </c:lvl>
              </c:multiLvlStrCache>
            </c:multiLvlStrRef>
          </c:cat>
          <c:val>
            <c:numRef>
              <c:f>Sheet1!$C$5:$C$9</c:f>
              <c:numCache>
                <c:formatCode>General</c:formatCode>
                <c:ptCount val="5"/>
                <c:pt idx="0">
                  <c:v>32</c:v>
                </c:pt>
                <c:pt idx="1">
                  <c:v>110</c:v>
                </c:pt>
                <c:pt idx="2">
                  <c:v>148</c:v>
                </c:pt>
                <c:pt idx="3">
                  <c:v>10</c:v>
                </c:pt>
                <c:pt idx="4">
                  <c:v>40</c:v>
                </c:pt>
              </c:numCache>
            </c:numRef>
          </c:val>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doughnutChart>
        <c:varyColors val="1"/>
        <c:ser>
          <c:idx val="0"/>
          <c:order val="0"/>
          <c:tx>
            <c:strRef>
              <c:f>Sheet1!$B$1</c:f>
              <c:strCache>
                <c:ptCount val="1"/>
                <c:pt idx="0">
                  <c:v>This Year's Budget</c:v>
                </c:pt>
              </c:strCache>
            </c:strRef>
          </c:tx>
          <c:dLbls>
            <c:txPr>
              <a:bodyPr/>
              <a:lstStyle/>
              <a:p>
                <a:pPr>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showLegendKey val="0"/>
            <c:showVal val="0"/>
            <c:showCatName val="0"/>
            <c:showSerName val="0"/>
            <c:showPercent val="1"/>
            <c:showBubbleSize val="0"/>
            <c:showLeaderLines val="1"/>
          </c:dLbls>
          <c:cat>
            <c:strRef>
              <c:f>Sheet1!$A$2:$A$4</c:f>
              <c:strCache>
                <c:ptCount val="3"/>
                <c:pt idx="0">
                  <c:v>less than $10,000</c:v>
                </c:pt>
                <c:pt idx="1">
                  <c:v>$10,000 - 4250,000</c:v>
                </c:pt>
                <c:pt idx="2">
                  <c:v>over $250,000</c:v>
                </c:pt>
              </c:strCache>
            </c:strRef>
          </c:cat>
          <c:val>
            <c:numRef>
              <c:f>Sheet1!$B$2:$B$4</c:f>
              <c:numCache>
                <c:formatCode>0%</c:formatCode>
                <c:ptCount val="3"/>
                <c:pt idx="0">
                  <c:v>0.54</c:v>
                </c:pt>
                <c:pt idx="1">
                  <c:v>0.41</c:v>
                </c:pt>
                <c:pt idx="2">
                  <c:v>0.05</c:v>
                </c:pt>
              </c:numCache>
            </c:numRef>
          </c:val>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3911453715344402"/>
          <c:y val="0.29049282225197198"/>
          <c:w val="0.34744008469529503"/>
          <c:h val="0.342415119266445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Sheet2!$B$9:$B$11</c:f>
              <c:strCache>
                <c:ptCount val="1"/>
                <c:pt idx="0">
                  <c:v>Trans*-Led  Intersex-Led  Not Self-Led </c:v>
                </c:pt>
              </c:strCache>
            </c:strRef>
          </c:tx>
          <c:invertIfNegative val="0"/>
          <c:dPt>
            <c:idx val="0"/>
            <c:invertIfNegative val="0"/>
            <c:bubble3D val="0"/>
            <c:spPr>
              <a:solidFill>
                <a:schemeClr val="accent2">
                  <a:lumMod val="75000"/>
                  <a:lumOff val="25000"/>
                </a:schemeClr>
              </a:solidFill>
            </c:spPr>
          </c:dPt>
          <c:dPt>
            <c:idx val="1"/>
            <c:invertIfNegative val="0"/>
            <c:bubble3D val="0"/>
            <c:spPr>
              <a:solidFill>
                <a:schemeClr val="accent3">
                  <a:lumMod val="75000"/>
                </a:schemeClr>
              </a:solidFill>
            </c:spPr>
          </c:dPt>
          <c:dPt>
            <c:idx val="2"/>
            <c:invertIfNegative val="0"/>
            <c:bubble3D val="0"/>
            <c:spPr>
              <a:solidFill>
                <a:schemeClr val="accent5">
                  <a:lumMod val="75000"/>
                </a:schemeClr>
              </a:solidFill>
            </c:spPr>
          </c:dPt>
          <c:dPt>
            <c:idx val="4"/>
            <c:invertIfNegative val="0"/>
            <c:bubble3D val="0"/>
            <c:spPr>
              <a:solidFill>
                <a:srgbClr val="772399"/>
              </a:solidFill>
            </c:spPr>
          </c:dPt>
          <c:dPt>
            <c:idx val="5"/>
            <c:invertIfNegative val="0"/>
            <c:bubble3D val="0"/>
            <c:spPr>
              <a:solidFill>
                <a:srgbClr val="4D4D73"/>
              </a:solidFill>
            </c:spPr>
          </c:dPt>
          <c:dPt>
            <c:idx val="6"/>
            <c:invertIfNegative val="0"/>
            <c:bubble3D val="0"/>
            <c:spPr>
              <a:solidFill>
                <a:srgbClr val="C96D07"/>
              </a:solidFill>
            </c:spPr>
          </c:dPt>
          <c:dPt>
            <c:idx val="8"/>
            <c:invertIfNegative val="0"/>
            <c:bubble3D val="0"/>
            <c:spPr>
              <a:solidFill>
                <a:srgbClr val="772399"/>
              </a:solidFill>
            </c:spPr>
          </c:dPt>
          <c:dPt>
            <c:idx val="9"/>
            <c:invertIfNegative val="0"/>
            <c:bubble3D val="0"/>
            <c:spPr>
              <a:solidFill>
                <a:srgbClr val="4D4D73"/>
              </a:solidFill>
            </c:spPr>
          </c:dPt>
          <c:dPt>
            <c:idx val="10"/>
            <c:invertIfNegative val="0"/>
            <c:bubble3D val="0"/>
            <c:spPr>
              <a:solidFill>
                <a:srgbClr val="C96D07"/>
              </a:solidFill>
            </c:spPr>
          </c:dPt>
          <c:cat>
            <c:multiLvlStrRef>
              <c:f>Sheet2!$A$1:$B$11</c:f>
              <c:multiLvlStrCache>
                <c:ptCount val="11"/>
                <c:lvl>
                  <c:pt idx="0">
                    <c:v>Trans*-Led </c:v>
                  </c:pt>
                  <c:pt idx="1">
                    <c:v>Intersex-Led </c:v>
                  </c:pt>
                  <c:pt idx="2">
                    <c:v>Not Self-Led </c:v>
                  </c:pt>
                  <c:pt idx="4">
                    <c:v>Trans*-Led </c:v>
                  </c:pt>
                  <c:pt idx="5">
                    <c:v>Intersex-Led </c:v>
                  </c:pt>
                  <c:pt idx="6">
                    <c:v>Not Self-Led </c:v>
                  </c:pt>
                  <c:pt idx="8">
                    <c:v>Trans*-Led </c:v>
                  </c:pt>
                  <c:pt idx="9">
                    <c:v>Intersex-Led </c:v>
                  </c:pt>
                  <c:pt idx="10">
                    <c:v>Not Self-Led </c:v>
                  </c:pt>
                </c:lvl>
                <c:lvl>
                  <c:pt idx="0">
                    <c:v>2013 Budget over $10,000 </c:v>
                  </c:pt>
                  <c:pt idx="4">
                    <c:v>Any Paid Staff </c:v>
                  </c:pt>
                  <c:pt idx="8">
                    <c:v>Any Savings </c:v>
                  </c:pt>
                </c:lvl>
              </c:multiLvlStrCache>
            </c:multiLvlStrRef>
          </c:cat>
          <c:val>
            <c:numRef>
              <c:f>Sheet2!$C$1:$C$11</c:f>
              <c:numCache>
                <c:formatCode>0%</c:formatCode>
                <c:ptCount val="11"/>
                <c:pt idx="0">
                  <c:v>0.39</c:v>
                </c:pt>
                <c:pt idx="1">
                  <c:v>0.3</c:v>
                </c:pt>
                <c:pt idx="2">
                  <c:v>0.72</c:v>
                </c:pt>
                <c:pt idx="4">
                  <c:v>0.44</c:v>
                </c:pt>
                <c:pt idx="5">
                  <c:v>0.3</c:v>
                </c:pt>
                <c:pt idx="6">
                  <c:v>0.84</c:v>
                </c:pt>
                <c:pt idx="8">
                  <c:v>0.22</c:v>
                </c:pt>
                <c:pt idx="9">
                  <c:v>0</c:v>
                </c:pt>
                <c:pt idx="10">
                  <c:v>0.44</c:v>
                </c:pt>
              </c:numCache>
            </c:numRef>
          </c:val>
        </c:ser>
        <c:dLbls>
          <c:showLegendKey val="0"/>
          <c:showVal val="1"/>
          <c:showCatName val="0"/>
          <c:showSerName val="0"/>
          <c:showPercent val="0"/>
          <c:showBubbleSize val="0"/>
        </c:dLbls>
        <c:gapWidth val="150"/>
        <c:axId val="124267520"/>
        <c:axId val="124273408"/>
      </c:barChart>
      <c:catAx>
        <c:axId val="124267520"/>
        <c:scaling>
          <c:orientation val="minMax"/>
        </c:scaling>
        <c:delete val="0"/>
        <c:axPos val="b"/>
        <c:majorTickMark val="out"/>
        <c:minorTickMark val="none"/>
        <c:tickLblPos val="nextTo"/>
        <c:txPr>
          <a:bodyPr/>
          <a:lstStyle/>
          <a:p>
            <a:pPr>
              <a:defRPr sz="1800"/>
            </a:pPr>
            <a:endParaRPr lang="en-US"/>
          </a:p>
        </c:txPr>
        <c:crossAx val="124273408"/>
        <c:crosses val="autoZero"/>
        <c:auto val="1"/>
        <c:lblAlgn val="ctr"/>
        <c:lblOffset val="100"/>
        <c:noMultiLvlLbl val="0"/>
      </c:catAx>
      <c:valAx>
        <c:axId val="124273408"/>
        <c:scaling>
          <c:orientation val="minMax"/>
        </c:scaling>
        <c:delete val="1"/>
        <c:axPos val="l"/>
        <c:numFmt formatCode="0%" sourceLinked="1"/>
        <c:majorTickMark val="out"/>
        <c:minorTickMark val="none"/>
        <c:tickLblPos val="nextTo"/>
        <c:crossAx val="124267520"/>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stacked"/>
        <c:varyColors val="0"/>
        <c:ser>
          <c:idx val="0"/>
          <c:order val="0"/>
          <c:tx>
            <c:strRef>
              <c:f>Sheet1!$B$1</c:f>
              <c:strCache>
                <c:ptCount val="1"/>
                <c:pt idx="0">
                  <c:v>Yes</c:v>
                </c:pt>
              </c:strCache>
            </c:strRef>
          </c:tx>
          <c:invertIfNegative val="0"/>
          <c:cat>
            <c:strRef>
              <c:f>Sheet1!$A$2:$A$10</c:f>
              <c:strCache>
                <c:ptCount val="9"/>
                <c:pt idx="0">
                  <c:v>Arts and culture work</c:v>
                </c:pt>
                <c:pt idx="1">
                  <c:v>Providing health care</c:v>
                </c:pt>
                <c:pt idx="2">
                  <c:v>HIV/AIDS prevention services</c:v>
                </c:pt>
                <c:pt idx="3">
                  <c:v>Safety and anti­violence work</c:v>
                </c:pt>
                <c:pt idx="4">
                  <c:v>Providing social services</c:v>
                </c:pt>
                <c:pt idx="5">
                  <c:v>Patient rights advocacy</c:v>
                </c:pt>
                <c:pt idx="6">
                  <c:v>Support groups</c:v>
                </c:pt>
                <c:pt idx="7">
                  <c:v>Advocacy around laws and policies</c:v>
                </c:pt>
                <c:pt idx="8">
                  <c:v>Working to improve social attitudes</c:v>
                </c:pt>
              </c:strCache>
            </c:strRef>
          </c:cat>
          <c:val>
            <c:numRef>
              <c:f>Sheet1!$B$2:$B$10</c:f>
              <c:numCache>
                <c:formatCode>0%</c:formatCode>
                <c:ptCount val="9"/>
                <c:pt idx="0">
                  <c:v>0.46</c:v>
                </c:pt>
                <c:pt idx="1">
                  <c:v>0.42</c:v>
                </c:pt>
                <c:pt idx="2">
                  <c:v>0.57999999999999996</c:v>
                </c:pt>
                <c:pt idx="3">
                  <c:v>0.51</c:v>
                </c:pt>
                <c:pt idx="4">
                  <c:v>0.45</c:v>
                </c:pt>
                <c:pt idx="5">
                  <c:v>0.55000000000000004</c:v>
                </c:pt>
                <c:pt idx="6">
                  <c:v>0.71</c:v>
                </c:pt>
                <c:pt idx="7">
                  <c:v>0.79</c:v>
                </c:pt>
                <c:pt idx="8">
                  <c:v>0.86</c:v>
                </c:pt>
              </c:numCache>
            </c:numRef>
          </c:val>
        </c:ser>
        <c:ser>
          <c:idx val="1"/>
          <c:order val="1"/>
          <c:tx>
            <c:strRef>
              <c:f>Sheet1!$C$1</c:f>
              <c:strCache>
                <c:ptCount val="1"/>
                <c:pt idx="0">
                  <c:v>No, but would like to</c:v>
                </c:pt>
              </c:strCache>
            </c:strRef>
          </c:tx>
          <c:invertIfNegative val="0"/>
          <c:cat>
            <c:strRef>
              <c:f>Sheet1!$A$2:$A$10</c:f>
              <c:strCache>
                <c:ptCount val="9"/>
                <c:pt idx="0">
                  <c:v>Arts and culture work</c:v>
                </c:pt>
                <c:pt idx="1">
                  <c:v>Providing health care</c:v>
                </c:pt>
                <c:pt idx="2">
                  <c:v>HIV/AIDS prevention services</c:v>
                </c:pt>
                <c:pt idx="3">
                  <c:v>Safety and anti­violence work</c:v>
                </c:pt>
                <c:pt idx="4">
                  <c:v>Providing social services</c:v>
                </c:pt>
                <c:pt idx="5">
                  <c:v>Patient rights advocacy</c:v>
                </c:pt>
                <c:pt idx="6">
                  <c:v>Support groups</c:v>
                </c:pt>
                <c:pt idx="7">
                  <c:v>Advocacy around laws and policies</c:v>
                </c:pt>
                <c:pt idx="8">
                  <c:v>Working to improve social attitudes</c:v>
                </c:pt>
              </c:strCache>
            </c:strRef>
          </c:cat>
          <c:val>
            <c:numRef>
              <c:f>Sheet1!$C$2:$C$10</c:f>
              <c:numCache>
                <c:formatCode>0%</c:formatCode>
                <c:ptCount val="9"/>
                <c:pt idx="0">
                  <c:v>0.25</c:v>
                </c:pt>
                <c:pt idx="1">
                  <c:v>0.31</c:v>
                </c:pt>
                <c:pt idx="2">
                  <c:v>0.16</c:v>
                </c:pt>
                <c:pt idx="3">
                  <c:v>0.28000000000000003</c:v>
                </c:pt>
                <c:pt idx="4">
                  <c:v>0.35</c:v>
                </c:pt>
                <c:pt idx="5">
                  <c:v>0.26</c:v>
                </c:pt>
                <c:pt idx="6">
                  <c:v>0.15</c:v>
                </c:pt>
                <c:pt idx="7">
                  <c:v>0.15</c:v>
                </c:pt>
                <c:pt idx="8">
                  <c:v>0.11</c:v>
                </c:pt>
              </c:numCache>
            </c:numRef>
          </c:val>
        </c:ser>
        <c:dLbls>
          <c:showLegendKey val="0"/>
          <c:showVal val="1"/>
          <c:showCatName val="0"/>
          <c:showSerName val="0"/>
          <c:showPercent val="0"/>
          <c:showBubbleSize val="0"/>
        </c:dLbls>
        <c:gapWidth val="75"/>
        <c:overlap val="100"/>
        <c:axId val="19752064"/>
        <c:axId val="19753600"/>
      </c:barChart>
      <c:catAx>
        <c:axId val="19752064"/>
        <c:scaling>
          <c:orientation val="minMax"/>
        </c:scaling>
        <c:delete val="0"/>
        <c:axPos val="l"/>
        <c:majorTickMark val="none"/>
        <c:minorTickMark val="none"/>
        <c:tickLblPos val="nextTo"/>
        <c:txPr>
          <a:bodyPr/>
          <a:lstStyle/>
          <a:p>
            <a:pPr>
              <a:defRPr sz="1600">
                <a:solidFill>
                  <a:srgbClr val="000000"/>
                </a:solidFill>
              </a:defRPr>
            </a:pPr>
            <a:endParaRPr lang="en-US"/>
          </a:p>
        </c:txPr>
        <c:crossAx val="19753600"/>
        <c:crosses val="autoZero"/>
        <c:auto val="1"/>
        <c:lblAlgn val="ctr"/>
        <c:lblOffset val="100"/>
        <c:noMultiLvlLbl val="0"/>
      </c:catAx>
      <c:valAx>
        <c:axId val="19753600"/>
        <c:scaling>
          <c:orientation val="minMax"/>
          <c:max val="1"/>
        </c:scaling>
        <c:delete val="0"/>
        <c:axPos val="b"/>
        <c:numFmt formatCode="0%" sourceLinked="1"/>
        <c:majorTickMark val="none"/>
        <c:minorTickMark val="none"/>
        <c:tickLblPos val="nextTo"/>
        <c:crossAx val="19752064"/>
        <c:crosses val="autoZero"/>
        <c:crossBetween val="between"/>
      </c:valAx>
    </c:plotArea>
    <c:legend>
      <c:legendPos val="b"/>
      <c:layout/>
      <c:overlay val="0"/>
      <c:txPr>
        <a:bodyPr/>
        <a:lstStyle/>
        <a:p>
          <a:pPr>
            <a:defRPr>
              <a:solidFill>
                <a:srgbClr val="000000"/>
              </a:solidFill>
            </a:defRPr>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0.13534</cdr:x>
      <cdr:y>0.10307</cdr:y>
    </cdr:from>
    <cdr:to>
      <cdr:x>0.85849</cdr:x>
      <cdr:y>0.21984</cdr:y>
    </cdr:to>
    <cdr:sp macro="" textlink="">
      <cdr:nvSpPr>
        <cdr:cNvPr id="2" name="Freeform 1"/>
        <cdr:cNvSpPr/>
      </cdr:nvSpPr>
      <cdr:spPr>
        <a:xfrm xmlns:a="http://schemas.openxmlformats.org/drawingml/2006/main">
          <a:off x="1093133" y="596900"/>
          <a:ext cx="5841067" cy="676240"/>
        </a:xfrm>
        <a:custGeom xmlns:a="http://schemas.openxmlformats.org/drawingml/2006/main">
          <a:avLst/>
          <a:gdLst>
            <a:gd name="connsiteX0" fmla="*/ 100667 w 5841067"/>
            <a:gd name="connsiteY0" fmla="*/ 546100 h 676240"/>
            <a:gd name="connsiteX1" fmla="*/ 1357967 w 5841067"/>
            <a:gd name="connsiteY1" fmla="*/ 571500 h 676240"/>
            <a:gd name="connsiteX2" fmla="*/ 3504267 w 5841067"/>
            <a:gd name="connsiteY2" fmla="*/ 584200 h 676240"/>
            <a:gd name="connsiteX3" fmla="*/ 3682067 w 5841067"/>
            <a:gd name="connsiteY3" fmla="*/ 609600 h 676240"/>
            <a:gd name="connsiteX4" fmla="*/ 3770967 w 5841067"/>
            <a:gd name="connsiteY4" fmla="*/ 622300 h 676240"/>
            <a:gd name="connsiteX5" fmla="*/ 4710767 w 5841067"/>
            <a:gd name="connsiteY5" fmla="*/ 635000 h 676240"/>
            <a:gd name="connsiteX6" fmla="*/ 5269567 w 5841067"/>
            <a:gd name="connsiteY6" fmla="*/ 647700 h 676240"/>
            <a:gd name="connsiteX7" fmla="*/ 5688667 w 5841067"/>
            <a:gd name="connsiteY7" fmla="*/ 660400 h 676240"/>
            <a:gd name="connsiteX8" fmla="*/ 5739467 w 5841067"/>
            <a:gd name="connsiteY8" fmla="*/ 622300 h 676240"/>
            <a:gd name="connsiteX9" fmla="*/ 5777567 w 5841067"/>
            <a:gd name="connsiteY9" fmla="*/ 609600 h 676240"/>
            <a:gd name="connsiteX10" fmla="*/ 5802967 w 5841067"/>
            <a:gd name="connsiteY10" fmla="*/ 520700 h 676240"/>
            <a:gd name="connsiteX11" fmla="*/ 5841067 w 5841067"/>
            <a:gd name="connsiteY11" fmla="*/ 431800 h 676240"/>
            <a:gd name="connsiteX12" fmla="*/ 5828367 w 5841067"/>
            <a:gd name="connsiteY12" fmla="*/ 254000 h 676240"/>
            <a:gd name="connsiteX13" fmla="*/ 5777567 w 5841067"/>
            <a:gd name="connsiteY13" fmla="*/ 215900 h 676240"/>
            <a:gd name="connsiteX14" fmla="*/ 5688667 w 5841067"/>
            <a:gd name="connsiteY14" fmla="*/ 114300 h 676240"/>
            <a:gd name="connsiteX15" fmla="*/ 5637867 w 5841067"/>
            <a:gd name="connsiteY15" fmla="*/ 88900 h 676240"/>
            <a:gd name="connsiteX16" fmla="*/ 5536267 w 5841067"/>
            <a:gd name="connsiteY16" fmla="*/ 63500 h 676240"/>
            <a:gd name="connsiteX17" fmla="*/ 4355167 w 5841067"/>
            <a:gd name="connsiteY17" fmla="*/ 63500 h 676240"/>
            <a:gd name="connsiteX18" fmla="*/ 3758267 w 5841067"/>
            <a:gd name="connsiteY18" fmla="*/ 76200 h 676240"/>
            <a:gd name="connsiteX19" fmla="*/ 2272367 w 5841067"/>
            <a:gd name="connsiteY19" fmla="*/ 88900 h 676240"/>
            <a:gd name="connsiteX20" fmla="*/ 2094567 w 5841067"/>
            <a:gd name="connsiteY20" fmla="*/ 114300 h 676240"/>
            <a:gd name="connsiteX21" fmla="*/ 2005667 w 5841067"/>
            <a:gd name="connsiteY21" fmla="*/ 127000 h 676240"/>
            <a:gd name="connsiteX22" fmla="*/ 1599267 w 5841067"/>
            <a:gd name="connsiteY22" fmla="*/ 139700 h 676240"/>
            <a:gd name="connsiteX23" fmla="*/ 1446867 w 5841067"/>
            <a:gd name="connsiteY23" fmla="*/ 152400 h 676240"/>
            <a:gd name="connsiteX24" fmla="*/ 1205567 w 5841067"/>
            <a:gd name="connsiteY24" fmla="*/ 177800 h 676240"/>
            <a:gd name="connsiteX25" fmla="*/ 862667 w 5841067"/>
            <a:gd name="connsiteY25" fmla="*/ 165100 h 676240"/>
            <a:gd name="connsiteX26" fmla="*/ 824567 w 5841067"/>
            <a:gd name="connsiteY26" fmla="*/ 152400 h 676240"/>
            <a:gd name="connsiteX27" fmla="*/ 773767 w 5841067"/>
            <a:gd name="connsiteY27" fmla="*/ 139700 h 676240"/>
            <a:gd name="connsiteX28" fmla="*/ 735667 w 5841067"/>
            <a:gd name="connsiteY28" fmla="*/ 127000 h 676240"/>
            <a:gd name="connsiteX29" fmla="*/ 621367 w 5841067"/>
            <a:gd name="connsiteY29" fmla="*/ 101600 h 676240"/>
            <a:gd name="connsiteX30" fmla="*/ 430867 w 5841067"/>
            <a:gd name="connsiteY30" fmla="*/ 63500 h 676240"/>
            <a:gd name="connsiteX31" fmla="*/ 354667 w 5841067"/>
            <a:gd name="connsiteY31" fmla="*/ 38100 h 676240"/>
            <a:gd name="connsiteX32" fmla="*/ 316567 w 5841067"/>
            <a:gd name="connsiteY32" fmla="*/ 25400 h 676240"/>
            <a:gd name="connsiteX33" fmla="*/ 253067 w 5841067"/>
            <a:gd name="connsiteY33" fmla="*/ 0 h 676240"/>
            <a:gd name="connsiteX34" fmla="*/ 113367 w 5841067"/>
            <a:gd name="connsiteY34" fmla="*/ 12700 h 676240"/>
            <a:gd name="connsiteX35" fmla="*/ 87967 w 5841067"/>
            <a:gd name="connsiteY35" fmla="*/ 63500 h 676240"/>
            <a:gd name="connsiteX36" fmla="*/ 37167 w 5841067"/>
            <a:gd name="connsiteY36" fmla="*/ 203200 h 676240"/>
            <a:gd name="connsiteX37" fmla="*/ 24467 w 5841067"/>
            <a:gd name="connsiteY37" fmla="*/ 254000 h 676240"/>
            <a:gd name="connsiteX38" fmla="*/ 37167 w 5841067"/>
            <a:gd name="connsiteY38" fmla="*/ 368300 h 676240"/>
            <a:gd name="connsiteX39" fmla="*/ 49867 w 5841067"/>
            <a:gd name="connsiteY39" fmla="*/ 406400 h 676240"/>
            <a:gd name="connsiteX40" fmla="*/ 62567 w 5841067"/>
            <a:gd name="connsiteY40" fmla="*/ 457200 h 676240"/>
            <a:gd name="connsiteX41" fmla="*/ 75267 w 5841067"/>
            <a:gd name="connsiteY41" fmla="*/ 495300 h 676240"/>
            <a:gd name="connsiteX42" fmla="*/ 100667 w 5841067"/>
            <a:gd name="connsiteY42" fmla="*/ 546100 h 67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41067" h="676240">
              <a:moveTo>
                <a:pt x="100667" y="546100"/>
              </a:moveTo>
              <a:cubicBezTo>
                <a:pt x="314450" y="558800"/>
                <a:pt x="938786" y="569637"/>
                <a:pt x="1357967" y="571500"/>
              </a:cubicBezTo>
              <a:cubicBezTo>
                <a:pt x="3664983" y="581753"/>
                <a:pt x="2246111" y="525681"/>
                <a:pt x="3504267" y="584200"/>
              </a:cubicBezTo>
              <a:cubicBezTo>
                <a:pt x="3619513" y="607249"/>
                <a:pt x="3521174" y="589488"/>
                <a:pt x="3682067" y="609600"/>
              </a:cubicBezTo>
              <a:cubicBezTo>
                <a:pt x="3711770" y="613313"/>
                <a:pt x="3741042" y="621561"/>
                <a:pt x="3770967" y="622300"/>
              </a:cubicBezTo>
              <a:cubicBezTo>
                <a:pt x="4084167" y="630033"/>
                <a:pt x="4397517" y="629691"/>
                <a:pt x="4710767" y="635000"/>
              </a:cubicBezTo>
              <a:lnTo>
                <a:pt x="5269567" y="647700"/>
              </a:lnTo>
              <a:cubicBezTo>
                <a:pt x="5492133" y="692213"/>
                <a:pt x="5353436" y="674975"/>
                <a:pt x="5688667" y="660400"/>
              </a:cubicBezTo>
              <a:cubicBezTo>
                <a:pt x="5705600" y="647700"/>
                <a:pt x="5721089" y="632802"/>
                <a:pt x="5739467" y="622300"/>
              </a:cubicBezTo>
              <a:cubicBezTo>
                <a:pt x="5751090" y="615658"/>
                <a:pt x="5768101" y="619066"/>
                <a:pt x="5777567" y="609600"/>
              </a:cubicBezTo>
              <a:cubicBezTo>
                <a:pt x="5783657" y="603510"/>
                <a:pt x="5802835" y="521161"/>
                <a:pt x="5802967" y="520700"/>
              </a:cubicBezTo>
              <a:cubicBezTo>
                <a:pt x="5815425" y="477097"/>
                <a:pt x="5818489" y="476956"/>
                <a:pt x="5841067" y="431800"/>
              </a:cubicBezTo>
              <a:cubicBezTo>
                <a:pt x="5836834" y="372533"/>
                <a:pt x="5845133" y="311003"/>
                <a:pt x="5828367" y="254000"/>
              </a:cubicBezTo>
              <a:cubicBezTo>
                <a:pt x="5822394" y="233693"/>
                <a:pt x="5792534" y="230867"/>
                <a:pt x="5777567" y="215900"/>
              </a:cubicBezTo>
              <a:cubicBezTo>
                <a:pt x="5713271" y="151604"/>
                <a:pt x="5767815" y="173661"/>
                <a:pt x="5688667" y="114300"/>
              </a:cubicBezTo>
              <a:cubicBezTo>
                <a:pt x="5673521" y="102941"/>
                <a:pt x="5655268" y="96358"/>
                <a:pt x="5637867" y="88900"/>
              </a:cubicBezTo>
              <a:cubicBezTo>
                <a:pt x="5603696" y="74255"/>
                <a:pt x="5573538" y="70954"/>
                <a:pt x="5536267" y="63500"/>
              </a:cubicBezTo>
              <a:cubicBezTo>
                <a:pt x="3297796" y="104953"/>
                <a:pt x="6081304" y="63500"/>
                <a:pt x="4355167" y="63500"/>
              </a:cubicBezTo>
              <a:cubicBezTo>
                <a:pt x="4156155" y="63500"/>
                <a:pt x="3957264" y="73773"/>
                <a:pt x="3758267" y="76200"/>
              </a:cubicBezTo>
              <a:lnTo>
                <a:pt x="2272367" y="88900"/>
              </a:lnTo>
              <a:cubicBezTo>
                <a:pt x="2138518" y="111208"/>
                <a:pt x="2253506" y="93108"/>
                <a:pt x="2094567" y="114300"/>
              </a:cubicBezTo>
              <a:cubicBezTo>
                <a:pt x="2064895" y="118256"/>
                <a:pt x="2035562" y="125467"/>
                <a:pt x="2005667" y="127000"/>
              </a:cubicBezTo>
              <a:cubicBezTo>
                <a:pt x="1870312" y="133941"/>
                <a:pt x="1734734" y="135467"/>
                <a:pt x="1599267" y="139700"/>
              </a:cubicBezTo>
              <a:lnTo>
                <a:pt x="1446867" y="152400"/>
              </a:lnTo>
              <a:lnTo>
                <a:pt x="1205567" y="177800"/>
              </a:lnTo>
              <a:cubicBezTo>
                <a:pt x="1091267" y="173567"/>
                <a:pt x="976792" y="172708"/>
                <a:pt x="862667" y="165100"/>
              </a:cubicBezTo>
              <a:cubicBezTo>
                <a:pt x="849310" y="164210"/>
                <a:pt x="837439" y="156078"/>
                <a:pt x="824567" y="152400"/>
              </a:cubicBezTo>
              <a:cubicBezTo>
                <a:pt x="807784" y="147605"/>
                <a:pt x="790550" y="144495"/>
                <a:pt x="773767" y="139700"/>
              </a:cubicBezTo>
              <a:cubicBezTo>
                <a:pt x="760895" y="136022"/>
                <a:pt x="748539" y="130678"/>
                <a:pt x="735667" y="127000"/>
              </a:cubicBezTo>
              <a:cubicBezTo>
                <a:pt x="674053" y="109396"/>
                <a:pt x="689458" y="117313"/>
                <a:pt x="621367" y="101600"/>
              </a:cubicBezTo>
              <a:cubicBezTo>
                <a:pt x="462149" y="64857"/>
                <a:pt x="578830" y="84638"/>
                <a:pt x="430867" y="63500"/>
              </a:cubicBezTo>
              <a:lnTo>
                <a:pt x="354667" y="38100"/>
              </a:lnTo>
              <a:cubicBezTo>
                <a:pt x="341967" y="33867"/>
                <a:pt x="328996" y="30372"/>
                <a:pt x="316567" y="25400"/>
              </a:cubicBezTo>
              <a:lnTo>
                <a:pt x="253067" y="0"/>
              </a:lnTo>
              <a:cubicBezTo>
                <a:pt x="206500" y="4233"/>
                <a:pt x="157009" y="-4085"/>
                <a:pt x="113367" y="12700"/>
              </a:cubicBezTo>
              <a:cubicBezTo>
                <a:pt x="95697" y="19496"/>
                <a:pt x="95656" y="46200"/>
                <a:pt x="87967" y="63500"/>
              </a:cubicBezTo>
              <a:cubicBezTo>
                <a:pt x="73539" y="95964"/>
                <a:pt x="45212" y="171018"/>
                <a:pt x="37167" y="203200"/>
              </a:cubicBezTo>
              <a:lnTo>
                <a:pt x="24467" y="254000"/>
              </a:lnTo>
              <a:cubicBezTo>
                <a:pt x="28700" y="292100"/>
                <a:pt x="30865" y="330487"/>
                <a:pt x="37167" y="368300"/>
              </a:cubicBezTo>
              <a:cubicBezTo>
                <a:pt x="39368" y="381505"/>
                <a:pt x="46189" y="393528"/>
                <a:pt x="49867" y="406400"/>
              </a:cubicBezTo>
              <a:cubicBezTo>
                <a:pt x="54662" y="423183"/>
                <a:pt x="57772" y="440417"/>
                <a:pt x="62567" y="457200"/>
              </a:cubicBezTo>
              <a:cubicBezTo>
                <a:pt x="66245" y="470072"/>
                <a:pt x="67235" y="484590"/>
                <a:pt x="75267" y="495300"/>
              </a:cubicBezTo>
              <a:cubicBezTo>
                <a:pt x="80947" y="502873"/>
                <a:pt x="-113116" y="533400"/>
                <a:pt x="100667" y="546100"/>
              </a:cubicBezTo>
              <a:close/>
            </a:path>
          </a:pathLst>
        </a:custGeom>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0.13208</cdr:x>
      <cdr:y>0.09649</cdr:y>
    </cdr:from>
    <cdr:to>
      <cdr:x>0.90094</cdr:x>
      <cdr:y>0.21711</cdr:y>
    </cdr:to>
    <cdr:sp macro="" textlink="">
      <cdr:nvSpPr>
        <cdr:cNvPr id="5" name="Freeform 4"/>
        <cdr:cNvSpPr/>
      </cdr:nvSpPr>
      <cdr:spPr>
        <a:xfrm xmlns:a="http://schemas.openxmlformats.org/drawingml/2006/main">
          <a:off x="1066800" y="558800"/>
          <a:ext cx="6210300" cy="698500"/>
        </a:xfrm>
        <a:custGeom xmlns:a="http://schemas.openxmlformats.org/drawingml/2006/main">
          <a:avLst/>
          <a:gdLst>
            <a:gd name="connsiteX0" fmla="*/ 5943600 w 6210300"/>
            <a:gd name="connsiteY0" fmla="*/ 558800 h 698500"/>
            <a:gd name="connsiteX1" fmla="*/ 6019800 w 6210300"/>
            <a:gd name="connsiteY1" fmla="*/ 520700 h 698500"/>
            <a:gd name="connsiteX2" fmla="*/ 6057900 w 6210300"/>
            <a:gd name="connsiteY2" fmla="*/ 508000 h 698500"/>
            <a:gd name="connsiteX3" fmla="*/ 6159500 w 6210300"/>
            <a:gd name="connsiteY3" fmla="*/ 457200 h 698500"/>
            <a:gd name="connsiteX4" fmla="*/ 6210300 w 6210300"/>
            <a:gd name="connsiteY4" fmla="*/ 355600 h 698500"/>
            <a:gd name="connsiteX5" fmla="*/ 6184900 w 6210300"/>
            <a:gd name="connsiteY5" fmla="*/ 203200 h 698500"/>
            <a:gd name="connsiteX6" fmla="*/ 6032500 w 6210300"/>
            <a:gd name="connsiteY6" fmla="*/ 114300 h 698500"/>
            <a:gd name="connsiteX7" fmla="*/ 5994400 w 6210300"/>
            <a:gd name="connsiteY7" fmla="*/ 101600 h 698500"/>
            <a:gd name="connsiteX8" fmla="*/ 5854700 w 6210300"/>
            <a:gd name="connsiteY8" fmla="*/ 63500 h 698500"/>
            <a:gd name="connsiteX9" fmla="*/ 4381500 w 6210300"/>
            <a:gd name="connsiteY9" fmla="*/ 76200 h 698500"/>
            <a:gd name="connsiteX10" fmla="*/ 4279900 w 6210300"/>
            <a:gd name="connsiteY10" fmla="*/ 88900 h 698500"/>
            <a:gd name="connsiteX11" fmla="*/ 4165600 w 6210300"/>
            <a:gd name="connsiteY11" fmla="*/ 101600 h 698500"/>
            <a:gd name="connsiteX12" fmla="*/ 3759200 w 6210300"/>
            <a:gd name="connsiteY12" fmla="*/ 177800 h 698500"/>
            <a:gd name="connsiteX13" fmla="*/ 3594100 w 6210300"/>
            <a:gd name="connsiteY13" fmla="*/ 190500 h 698500"/>
            <a:gd name="connsiteX14" fmla="*/ 3187700 w 6210300"/>
            <a:gd name="connsiteY14" fmla="*/ 241300 h 698500"/>
            <a:gd name="connsiteX15" fmla="*/ 2984500 w 6210300"/>
            <a:gd name="connsiteY15" fmla="*/ 254000 h 698500"/>
            <a:gd name="connsiteX16" fmla="*/ 2882900 w 6210300"/>
            <a:gd name="connsiteY16" fmla="*/ 266700 h 698500"/>
            <a:gd name="connsiteX17" fmla="*/ 2717800 w 6210300"/>
            <a:gd name="connsiteY17" fmla="*/ 279400 h 698500"/>
            <a:gd name="connsiteX18" fmla="*/ 2438400 w 6210300"/>
            <a:gd name="connsiteY18" fmla="*/ 266700 h 698500"/>
            <a:gd name="connsiteX19" fmla="*/ 2387600 w 6210300"/>
            <a:gd name="connsiteY19" fmla="*/ 241300 h 698500"/>
            <a:gd name="connsiteX20" fmla="*/ 2273300 w 6210300"/>
            <a:gd name="connsiteY20" fmla="*/ 203200 h 698500"/>
            <a:gd name="connsiteX21" fmla="*/ 2197100 w 6210300"/>
            <a:gd name="connsiteY21" fmla="*/ 165100 h 698500"/>
            <a:gd name="connsiteX22" fmla="*/ 2133600 w 6210300"/>
            <a:gd name="connsiteY22" fmla="*/ 139700 h 698500"/>
            <a:gd name="connsiteX23" fmla="*/ 1955800 w 6210300"/>
            <a:gd name="connsiteY23" fmla="*/ 63500 h 698500"/>
            <a:gd name="connsiteX24" fmla="*/ 1841500 w 6210300"/>
            <a:gd name="connsiteY24" fmla="*/ 50800 h 698500"/>
            <a:gd name="connsiteX25" fmla="*/ 1778000 w 6210300"/>
            <a:gd name="connsiteY25" fmla="*/ 38100 h 698500"/>
            <a:gd name="connsiteX26" fmla="*/ 1625600 w 6210300"/>
            <a:gd name="connsiteY26" fmla="*/ 12700 h 698500"/>
            <a:gd name="connsiteX27" fmla="*/ 1549400 w 6210300"/>
            <a:gd name="connsiteY27" fmla="*/ 0 h 698500"/>
            <a:gd name="connsiteX28" fmla="*/ 838200 w 6210300"/>
            <a:gd name="connsiteY28" fmla="*/ 12700 h 698500"/>
            <a:gd name="connsiteX29" fmla="*/ 698500 w 6210300"/>
            <a:gd name="connsiteY29" fmla="*/ 38100 h 698500"/>
            <a:gd name="connsiteX30" fmla="*/ 444500 w 6210300"/>
            <a:gd name="connsiteY30" fmla="*/ 63500 h 698500"/>
            <a:gd name="connsiteX31" fmla="*/ 50800 w 6210300"/>
            <a:gd name="connsiteY31" fmla="*/ 101600 h 698500"/>
            <a:gd name="connsiteX32" fmla="*/ 25400 w 6210300"/>
            <a:gd name="connsiteY32" fmla="*/ 139700 h 698500"/>
            <a:gd name="connsiteX33" fmla="*/ 0 w 6210300"/>
            <a:gd name="connsiteY33" fmla="*/ 304800 h 698500"/>
            <a:gd name="connsiteX34" fmla="*/ 38100 w 6210300"/>
            <a:gd name="connsiteY34" fmla="*/ 482600 h 698500"/>
            <a:gd name="connsiteX35" fmla="*/ 241300 w 6210300"/>
            <a:gd name="connsiteY35" fmla="*/ 596900 h 698500"/>
            <a:gd name="connsiteX36" fmla="*/ 330200 w 6210300"/>
            <a:gd name="connsiteY36" fmla="*/ 609600 h 698500"/>
            <a:gd name="connsiteX37" fmla="*/ 800100 w 6210300"/>
            <a:gd name="connsiteY37" fmla="*/ 584200 h 698500"/>
            <a:gd name="connsiteX38" fmla="*/ 977900 w 6210300"/>
            <a:gd name="connsiteY38" fmla="*/ 571500 h 698500"/>
            <a:gd name="connsiteX39" fmla="*/ 1409700 w 6210300"/>
            <a:gd name="connsiteY39" fmla="*/ 546100 h 698500"/>
            <a:gd name="connsiteX40" fmla="*/ 1816100 w 6210300"/>
            <a:gd name="connsiteY40" fmla="*/ 533400 h 698500"/>
            <a:gd name="connsiteX41" fmla="*/ 2463800 w 6210300"/>
            <a:gd name="connsiteY41" fmla="*/ 558800 h 698500"/>
            <a:gd name="connsiteX42" fmla="*/ 2616200 w 6210300"/>
            <a:gd name="connsiteY42" fmla="*/ 571500 h 698500"/>
            <a:gd name="connsiteX43" fmla="*/ 2768600 w 6210300"/>
            <a:gd name="connsiteY43" fmla="*/ 609600 h 698500"/>
            <a:gd name="connsiteX44" fmla="*/ 3060700 w 6210300"/>
            <a:gd name="connsiteY44" fmla="*/ 647700 h 698500"/>
            <a:gd name="connsiteX45" fmla="*/ 3175000 w 6210300"/>
            <a:gd name="connsiteY45" fmla="*/ 673100 h 698500"/>
            <a:gd name="connsiteX46" fmla="*/ 3403600 w 6210300"/>
            <a:gd name="connsiteY46" fmla="*/ 698500 h 698500"/>
            <a:gd name="connsiteX47" fmla="*/ 4508500 w 6210300"/>
            <a:gd name="connsiteY47" fmla="*/ 685800 h 698500"/>
            <a:gd name="connsiteX48" fmla="*/ 4635500 w 6210300"/>
            <a:gd name="connsiteY48" fmla="*/ 673100 h 698500"/>
            <a:gd name="connsiteX49" fmla="*/ 4851400 w 6210300"/>
            <a:gd name="connsiteY49" fmla="*/ 596900 h 698500"/>
            <a:gd name="connsiteX50" fmla="*/ 5092700 w 6210300"/>
            <a:gd name="connsiteY50" fmla="*/ 546100 h 698500"/>
            <a:gd name="connsiteX51" fmla="*/ 5207000 w 6210300"/>
            <a:gd name="connsiteY51" fmla="*/ 520700 h 698500"/>
            <a:gd name="connsiteX52" fmla="*/ 5727700 w 6210300"/>
            <a:gd name="connsiteY52" fmla="*/ 508000 h 698500"/>
            <a:gd name="connsiteX53" fmla="*/ 5854700 w 6210300"/>
            <a:gd name="connsiteY53" fmla="*/ 482600 h 698500"/>
            <a:gd name="connsiteX54" fmla="*/ 5892800 w 6210300"/>
            <a:gd name="connsiteY54" fmla="*/ 469900 h 698500"/>
            <a:gd name="connsiteX55" fmla="*/ 5969000 w 6210300"/>
            <a:gd name="connsiteY55" fmla="*/ 457200 h 698500"/>
            <a:gd name="connsiteX56" fmla="*/ 5956300 w 6210300"/>
            <a:gd name="connsiteY56" fmla="*/ 3937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210300" h="698500">
              <a:moveTo>
                <a:pt x="5943600" y="558800"/>
              </a:moveTo>
              <a:cubicBezTo>
                <a:pt x="5969000" y="546100"/>
                <a:pt x="5993850" y="532234"/>
                <a:pt x="6019800" y="520700"/>
              </a:cubicBezTo>
              <a:cubicBezTo>
                <a:pt x="6032033" y="515263"/>
                <a:pt x="6045713" y="513540"/>
                <a:pt x="6057900" y="508000"/>
              </a:cubicBezTo>
              <a:cubicBezTo>
                <a:pt x="6092370" y="492332"/>
                <a:pt x="6159500" y="457200"/>
                <a:pt x="6159500" y="457200"/>
              </a:cubicBezTo>
              <a:cubicBezTo>
                <a:pt x="6176744" y="431334"/>
                <a:pt x="6210300" y="386669"/>
                <a:pt x="6210300" y="355600"/>
              </a:cubicBezTo>
              <a:cubicBezTo>
                <a:pt x="6210300" y="304099"/>
                <a:pt x="6209911" y="248220"/>
                <a:pt x="6184900" y="203200"/>
              </a:cubicBezTo>
              <a:cubicBezTo>
                <a:pt x="6144213" y="129963"/>
                <a:pt x="6093497" y="131728"/>
                <a:pt x="6032500" y="114300"/>
              </a:cubicBezTo>
              <a:cubicBezTo>
                <a:pt x="6019628" y="110622"/>
                <a:pt x="6007315" y="105122"/>
                <a:pt x="5994400" y="101600"/>
              </a:cubicBezTo>
              <a:cubicBezTo>
                <a:pt x="5836842" y="58630"/>
                <a:pt x="5942396" y="92732"/>
                <a:pt x="5854700" y="63500"/>
              </a:cubicBezTo>
              <a:lnTo>
                <a:pt x="4381500" y="76200"/>
              </a:lnTo>
              <a:cubicBezTo>
                <a:pt x="4347374" y="76750"/>
                <a:pt x="4313796" y="84912"/>
                <a:pt x="4279900" y="88900"/>
              </a:cubicBezTo>
              <a:cubicBezTo>
                <a:pt x="4241828" y="93379"/>
                <a:pt x="4203413" y="95298"/>
                <a:pt x="4165600" y="101600"/>
              </a:cubicBezTo>
              <a:cubicBezTo>
                <a:pt x="3965429" y="134962"/>
                <a:pt x="4062903" y="154438"/>
                <a:pt x="3759200" y="177800"/>
              </a:cubicBezTo>
              <a:cubicBezTo>
                <a:pt x="3704167" y="182033"/>
                <a:pt x="3648958" y="184405"/>
                <a:pt x="3594100" y="190500"/>
              </a:cubicBezTo>
              <a:cubicBezTo>
                <a:pt x="3213300" y="232811"/>
                <a:pt x="3638571" y="201517"/>
                <a:pt x="3187700" y="241300"/>
              </a:cubicBezTo>
              <a:cubicBezTo>
                <a:pt x="3120097" y="247265"/>
                <a:pt x="3052131" y="248364"/>
                <a:pt x="2984500" y="254000"/>
              </a:cubicBezTo>
              <a:cubicBezTo>
                <a:pt x="2950488" y="256834"/>
                <a:pt x="2916876" y="263464"/>
                <a:pt x="2882900" y="266700"/>
              </a:cubicBezTo>
              <a:cubicBezTo>
                <a:pt x="2827953" y="271933"/>
                <a:pt x="2772833" y="275167"/>
                <a:pt x="2717800" y="279400"/>
              </a:cubicBezTo>
              <a:cubicBezTo>
                <a:pt x="2624667" y="275167"/>
                <a:pt x="2531015" y="277386"/>
                <a:pt x="2438400" y="266700"/>
              </a:cubicBezTo>
              <a:cubicBezTo>
                <a:pt x="2419593" y="264530"/>
                <a:pt x="2405270" y="248096"/>
                <a:pt x="2387600" y="241300"/>
              </a:cubicBezTo>
              <a:cubicBezTo>
                <a:pt x="2350116" y="226883"/>
                <a:pt x="2310588" y="218115"/>
                <a:pt x="2273300" y="203200"/>
              </a:cubicBezTo>
              <a:cubicBezTo>
                <a:pt x="2246933" y="192653"/>
                <a:pt x="2222953" y="176851"/>
                <a:pt x="2197100" y="165100"/>
              </a:cubicBezTo>
              <a:cubicBezTo>
                <a:pt x="2176346" y="155666"/>
                <a:pt x="2154299" y="149253"/>
                <a:pt x="2133600" y="139700"/>
              </a:cubicBezTo>
              <a:cubicBezTo>
                <a:pt x="2094825" y="121804"/>
                <a:pt x="2006564" y="69140"/>
                <a:pt x="1955800" y="63500"/>
              </a:cubicBezTo>
              <a:cubicBezTo>
                <a:pt x="1917700" y="59267"/>
                <a:pt x="1879449" y="56221"/>
                <a:pt x="1841500" y="50800"/>
              </a:cubicBezTo>
              <a:cubicBezTo>
                <a:pt x="1820131" y="47747"/>
                <a:pt x="1799257" y="41851"/>
                <a:pt x="1778000" y="38100"/>
              </a:cubicBezTo>
              <a:lnTo>
                <a:pt x="1625600" y="12700"/>
              </a:lnTo>
              <a:lnTo>
                <a:pt x="1549400" y="0"/>
              </a:lnTo>
              <a:lnTo>
                <a:pt x="838200" y="12700"/>
              </a:lnTo>
              <a:cubicBezTo>
                <a:pt x="804487" y="13788"/>
                <a:pt x="733786" y="33059"/>
                <a:pt x="698500" y="38100"/>
              </a:cubicBezTo>
              <a:cubicBezTo>
                <a:pt x="635977" y="47032"/>
                <a:pt x="502536" y="58224"/>
                <a:pt x="444500" y="63500"/>
              </a:cubicBezTo>
              <a:cubicBezTo>
                <a:pt x="248351" y="112537"/>
                <a:pt x="377776" y="87384"/>
                <a:pt x="50800" y="101600"/>
              </a:cubicBezTo>
              <a:cubicBezTo>
                <a:pt x="42333" y="114300"/>
                <a:pt x="31413" y="125671"/>
                <a:pt x="25400" y="139700"/>
              </a:cubicBezTo>
              <a:cubicBezTo>
                <a:pt x="8902" y="178196"/>
                <a:pt x="2550" y="281854"/>
                <a:pt x="0" y="304800"/>
              </a:cubicBezTo>
              <a:cubicBezTo>
                <a:pt x="12700" y="364067"/>
                <a:pt x="8890" y="429491"/>
                <a:pt x="38100" y="482600"/>
              </a:cubicBezTo>
              <a:cubicBezTo>
                <a:pt x="67223" y="535550"/>
                <a:pt x="186710" y="582343"/>
                <a:pt x="241300" y="596900"/>
              </a:cubicBezTo>
              <a:cubicBezTo>
                <a:pt x="270223" y="604613"/>
                <a:pt x="300567" y="605367"/>
                <a:pt x="330200" y="609600"/>
              </a:cubicBezTo>
              <a:lnTo>
                <a:pt x="800100" y="584200"/>
              </a:lnTo>
              <a:cubicBezTo>
                <a:pt x="859415" y="580711"/>
                <a:pt x="918614" y="575452"/>
                <a:pt x="977900" y="571500"/>
              </a:cubicBezTo>
              <a:lnTo>
                <a:pt x="1409700" y="546100"/>
              </a:lnTo>
              <a:lnTo>
                <a:pt x="1816100" y="533400"/>
              </a:lnTo>
              <a:lnTo>
                <a:pt x="2463800" y="558800"/>
              </a:lnTo>
              <a:cubicBezTo>
                <a:pt x="2514718" y="561225"/>
                <a:pt x="2565918" y="563120"/>
                <a:pt x="2616200" y="571500"/>
              </a:cubicBezTo>
              <a:cubicBezTo>
                <a:pt x="2667851" y="580108"/>
                <a:pt x="2717432" y="598476"/>
                <a:pt x="2768600" y="609600"/>
              </a:cubicBezTo>
              <a:cubicBezTo>
                <a:pt x="2908075" y="639921"/>
                <a:pt x="2915393" y="635591"/>
                <a:pt x="3060700" y="647700"/>
              </a:cubicBezTo>
              <a:cubicBezTo>
                <a:pt x="3098800" y="656167"/>
                <a:pt x="3136564" y="666317"/>
                <a:pt x="3175000" y="673100"/>
              </a:cubicBezTo>
              <a:cubicBezTo>
                <a:pt x="3222017" y="681397"/>
                <a:pt x="3363303" y="694470"/>
                <a:pt x="3403600" y="698500"/>
              </a:cubicBezTo>
              <a:lnTo>
                <a:pt x="4508500" y="685800"/>
              </a:lnTo>
              <a:cubicBezTo>
                <a:pt x="4551035" y="684923"/>
                <a:pt x="4593868" y="681865"/>
                <a:pt x="4635500" y="673100"/>
              </a:cubicBezTo>
              <a:cubicBezTo>
                <a:pt x="4776699" y="643374"/>
                <a:pt x="4718874" y="631259"/>
                <a:pt x="4851400" y="596900"/>
              </a:cubicBezTo>
              <a:cubicBezTo>
                <a:pt x="4930966" y="576272"/>
                <a:pt x="5012461" y="563931"/>
                <a:pt x="5092700" y="546100"/>
              </a:cubicBezTo>
              <a:cubicBezTo>
                <a:pt x="5130800" y="537633"/>
                <a:pt x="5168041" y="523038"/>
                <a:pt x="5207000" y="520700"/>
              </a:cubicBezTo>
              <a:cubicBezTo>
                <a:pt x="5380307" y="510302"/>
                <a:pt x="5554133" y="512233"/>
                <a:pt x="5727700" y="508000"/>
              </a:cubicBezTo>
              <a:cubicBezTo>
                <a:pt x="5770033" y="499533"/>
                <a:pt x="5812634" y="492308"/>
                <a:pt x="5854700" y="482600"/>
              </a:cubicBezTo>
              <a:cubicBezTo>
                <a:pt x="5867744" y="479590"/>
                <a:pt x="5879732" y="472804"/>
                <a:pt x="5892800" y="469900"/>
              </a:cubicBezTo>
              <a:cubicBezTo>
                <a:pt x="5917937" y="464314"/>
                <a:pt x="5943600" y="461433"/>
                <a:pt x="5969000" y="457200"/>
              </a:cubicBezTo>
              <a:cubicBezTo>
                <a:pt x="5985486" y="407741"/>
                <a:pt x="5991166" y="428566"/>
                <a:pt x="5956300" y="393700"/>
              </a:cubicBezTo>
            </a:path>
          </a:pathLst>
        </a:custGeom>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4AB6D-7E8C-2F40-B41D-1AF6FB842FBE}" type="datetimeFigureOut">
              <a:rPr lang="en-US" smtClean="0"/>
              <a:t>7/20/2014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6DA1E-168D-FE41-8C13-D8D24B49EEFC}" type="slidenum">
              <a:rPr lang="en-US" smtClean="0"/>
              <a:t>‹#›</a:t>
            </a:fld>
            <a:endParaRPr lang="en-US"/>
          </a:p>
        </p:txBody>
      </p:sp>
    </p:spTree>
    <p:extLst>
      <p:ext uri="{BB962C8B-B14F-4D97-AF65-F5344CB8AC3E}">
        <p14:creationId xmlns:p14="http://schemas.microsoft.com/office/powerpoint/2010/main" val="1664641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Worked on this together with AJWS and Strength</a:t>
            </a:r>
            <a:r>
              <a:rPr lang="en-US" baseline="0" dirty="0" smtClean="0"/>
              <a:t> in Numbers</a:t>
            </a:r>
          </a:p>
          <a:p>
            <a:r>
              <a:rPr lang="en-US" baseline="0" dirty="0" smtClean="0"/>
              <a:t>Final sample size is 340 groups. </a:t>
            </a:r>
          </a:p>
          <a:p>
            <a:r>
              <a:rPr lang="en-US" baseline="0" dirty="0" smtClean="0"/>
              <a:t>Our report also includes stories of trans* and intersex groups to illustrate their work. We found several limitations, but definition of leadership was definitely the most important one.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Decided to add intersex groups because we felt it would otherwise have been a missed chance, and funding for intersex groups is even worse that for trans* groups.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16DA1E-168D-FE41-8C13-D8D24B49EEFC}" type="slidenum">
              <a:rPr lang="en-US" smtClean="0"/>
              <a:t>3</a:t>
            </a:fld>
            <a:endParaRPr lang="en-US"/>
          </a:p>
        </p:txBody>
      </p:sp>
    </p:spTree>
    <p:extLst>
      <p:ext uri="{BB962C8B-B14F-4D97-AF65-F5344CB8AC3E}">
        <p14:creationId xmlns:p14="http://schemas.microsoft.com/office/powerpoint/2010/main" val="3436316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Clear priorities for skills training – fundraising is #1</a:t>
            </a:r>
          </a:p>
        </p:txBody>
      </p:sp>
      <p:sp>
        <p:nvSpPr>
          <p:cNvPr id="4" name="Slide Number Placeholder 3"/>
          <p:cNvSpPr>
            <a:spLocks noGrp="1"/>
          </p:cNvSpPr>
          <p:nvPr>
            <p:ph type="sldNum" sz="quarter" idx="10"/>
          </p:nvPr>
        </p:nvSpPr>
        <p:spPr/>
        <p:txBody>
          <a:bodyPr/>
          <a:lstStyle/>
          <a:p>
            <a:fld id="{DF16DA1E-168D-FE41-8C13-D8D24B49EEFC}" type="slidenum">
              <a:rPr lang="en-US" smtClean="0"/>
              <a:t>12</a:t>
            </a:fld>
            <a:endParaRPr lang="en-US"/>
          </a:p>
        </p:txBody>
      </p:sp>
    </p:spTree>
    <p:extLst>
      <p:ext uri="{BB962C8B-B14F-4D97-AF65-F5344CB8AC3E}">
        <p14:creationId xmlns:p14="http://schemas.microsoft.com/office/powerpoint/2010/main" val="185844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 was shocked at how hard it is to raise funds for a trans* organization.”</a:t>
            </a:r>
          </a:p>
          <a:p>
            <a:r>
              <a:rPr lang="en-US" i="1" dirty="0" smtClean="0"/>
              <a:t>“It’s very hard for us to identify funding organizations with criteria that we meet ... intersex isn’t on their list.”</a:t>
            </a:r>
          </a:p>
          <a:p>
            <a:r>
              <a:rPr lang="en-US" i="1" dirty="0" smtClean="0"/>
              <a:t> “We’re just not on funders’ radar.”</a:t>
            </a:r>
          </a:p>
          <a:p>
            <a:r>
              <a:rPr lang="en-US" i="1" dirty="0" smtClean="0"/>
              <a:t>“As we are “T” specific, it is difficult to access LGBT funding.” </a:t>
            </a:r>
            <a:endParaRPr lang="en-US" dirty="0" smtClean="0"/>
          </a:p>
        </p:txBody>
      </p:sp>
      <p:sp>
        <p:nvSpPr>
          <p:cNvPr id="4" name="Slide Number Placeholder 3"/>
          <p:cNvSpPr>
            <a:spLocks noGrp="1"/>
          </p:cNvSpPr>
          <p:nvPr>
            <p:ph type="sldNum" sz="quarter" idx="10"/>
          </p:nvPr>
        </p:nvSpPr>
        <p:spPr/>
        <p:txBody>
          <a:bodyPr/>
          <a:lstStyle/>
          <a:p>
            <a:fld id="{DF16DA1E-168D-FE41-8C13-D8D24B49EEFC}" type="slidenum">
              <a:rPr lang="en-US" smtClean="0"/>
              <a:t>13</a:t>
            </a:fld>
            <a:endParaRPr lang="en-US"/>
          </a:p>
        </p:txBody>
      </p:sp>
    </p:spTree>
    <p:extLst>
      <p:ext uri="{BB962C8B-B14F-4D97-AF65-F5344CB8AC3E}">
        <p14:creationId xmlns:p14="http://schemas.microsoft.com/office/powerpoint/2010/main" val="264084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Fund intersex groups and trans* groups as distinct areas of work.</a:t>
            </a:r>
          </a:p>
          <a:p>
            <a:pPr marL="171450" indent="-171450">
              <a:buFontTx/>
              <a:buChar char="-"/>
            </a:pPr>
            <a:r>
              <a:rPr lang="en-US" dirty="0" smtClean="0"/>
              <a:t>Include trans* and intersex work in every relevant area of your work. </a:t>
            </a:r>
          </a:p>
          <a:p>
            <a:pPr marL="171450" indent="-171450">
              <a:buFontTx/>
              <a:buChar char="-"/>
            </a:pPr>
            <a:r>
              <a:rPr lang="en-US" dirty="0" smtClean="0"/>
              <a:t>Support groups that are led by trans* or intersex people.</a:t>
            </a:r>
          </a:p>
          <a:p>
            <a:pPr marL="171450" indent="-171450">
              <a:buFontTx/>
              <a:buChar char="-"/>
            </a:pPr>
            <a:r>
              <a:rPr lang="en-US" dirty="0" smtClean="0"/>
              <a:t>Recognize the diversity of trans and intersex communities, respect local definitions. </a:t>
            </a:r>
          </a:p>
          <a:p>
            <a:pPr marL="171450" indent="-171450">
              <a:buFontTx/>
              <a:buChar char="-"/>
            </a:pPr>
            <a:r>
              <a:rPr lang="en-US" dirty="0" smtClean="0"/>
              <a:t>Seek groups whose work is representative of the communities they serve. </a:t>
            </a:r>
          </a:p>
          <a:p>
            <a:pPr marL="171450" indent="-171450">
              <a:buFontTx/>
              <a:buChar char="-"/>
            </a:pPr>
            <a:r>
              <a:rPr lang="en-US" dirty="0" smtClean="0"/>
              <a:t>Pay specific attention to groups working with trans* and intersex people who are marginalized in multiple ways. </a:t>
            </a:r>
          </a:p>
          <a:p>
            <a:pPr marL="171450" indent="-171450">
              <a:buFontTx/>
              <a:buChar char="-"/>
            </a:pPr>
            <a:r>
              <a:rPr lang="en-US" dirty="0" smtClean="0"/>
              <a:t>Help groups hire from affected communities. </a:t>
            </a:r>
          </a:p>
          <a:p>
            <a:pPr marL="171450" indent="-171450">
              <a:buFontTx/>
              <a:buChar char="-"/>
            </a:pPr>
            <a:r>
              <a:rPr lang="en-US" dirty="0" smtClean="0"/>
              <a:t>Provide general operating support and multi-year grants, and seek to streamline funding procedures. </a:t>
            </a:r>
          </a:p>
          <a:p>
            <a:pPr marL="171450" indent="-171450">
              <a:buFontTx/>
              <a:buChar char="-"/>
            </a:pPr>
            <a:r>
              <a:rPr lang="en-US" dirty="0" smtClean="0"/>
              <a:t>Train foundation staff on trans* and intersex issues, and hire trans* and intersex experts. </a:t>
            </a:r>
          </a:p>
          <a:p>
            <a:pPr marL="171450" indent="-171450">
              <a:buFontTx/>
              <a:buChar char="-"/>
            </a:pPr>
            <a:r>
              <a:rPr lang="en-US" dirty="0" smtClean="0"/>
              <a:t>Track your funding for trans* and intersex issues.</a:t>
            </a:r>
          </a:p>
        </p:txBody>
      </p:sp>
      <p:sp>
        <p:nvSpPr>
          <p:cNvPr id="4" name="Slide Number Placeholder 3"/>
          <p:cNvSpPr>
            <a:spLocks noGrp="1"/>
          </p:cNvSpPr>
          <p:nvPr>
            <p:ph type="sldNum" sz="quarter" idx="10"/>
          </p:nvPr>
        </p:nvSpPr>
        <p:spPr/>
        <p:txBody>
          <a:bodyPr/>
          <a:lstStyle/>
          <a:p>
            <a:fld id="{DF16DA1E-168D-FE41-8C13-D8D24B49EEFC}" type="slidenum">
              <a:rPr lang="en-US" smtClean="0"/>
              <a:t>14</a:t>
            </a:fld>
            <a:endParaRPr lang="en-US"/>
          </a:p>
        </p:txBody>
      </p:sp>
    </p:spTree>
    <p:extLst>
      <p:ext uri="{BB962C8B-B14F-4D97-AF65-F5344CB8AC3E}">
        <p14:creationId xmlns:p14="http://schemas.microsoft.com/office/powerpoint/2010/main" val="370765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Wide distribution</a:t>
            </a:r>
            <a:r>
              <a:rPr lang="en-US" baseline="0" dirty="0" smtClean="0"/>
              <a:t> of survey among trans* and intersex groups throughout the world, which is reflected in regional responses. However there are large white spots on the map. </a:t>
            </a:r>
          </a:p>
          <a:p>
            <a:pPr lvl="0"/>
            <a:r>
              <a:rPr lang="en-US" sz="1200" kern="1200" dirty="0" smtClean="0">
                <a:solidFill>
                  <a:schemeClr val="tx1"/>
                </a:solidFill>
                <a:effectLst/>
                <a:latin typeface="+mn-lt"/>
                <a:ea typeface="+mn-ea"/>
                <a:cs typeface="+mn-cs"/>
              </a:rPr>
              <a:t>Most trans* and intersex groups work locally. </a:t>
            </a:r>
          </a:p>
          <a:p>
            <a:pPr lvl="1"/>
            <a:r>
              <a:rPr lang="en-US" sz="1200" kern="1200" dirty="0" smtClean="0">
                <a:solidFill>
                  <a:schemeClr val="tx1"/>
                </a:solidFill>
                <a:effectLst/>
                <a:latin typeface="+mn-lt"/>
                <a:ea typeface="+mn-ea"/>
                <a:cs typeface="+mn-cs"/>
              </a:rPr>
              <a:t>- Groups surveyed work primarily within their home countries. In the sample there are also 22 groups stating they work regionally (7%) and six stating they work globally (2%). </a:t>
            </a:r>
          </a:p>
          <a:p>
            <a:endParaRPr lang="en-US" dirty="0"/>
          </a:p>
        </p:txBody>
      </p:sp>
      <p:sp>
        <p:nvSpPr>
          <p:cNvPr id="4" name="Slide Number Placeholder 3"/>
          <p:cNvSpPr>
            <a:spLocks noGrp="1"/>
          </p:cNvSpPr>
          <p:nvPr>
            <p:ph type="sldNum" sz="quarter" idx="10"/>
          </p:nvPr>
        </p:nvSpPr>
        <p:spPr/>
        <p:txBody>
          <a:bodyPr/>
          <a:lstStyle/>
          <a:p>
            <a:fld id="{DF16DA1E-168D-FE41-8C13-D8D24B49EEFC}" type="slidenum">
              <a:rPr lang="en-US" smtClean="0"/>
              <a:t>4</a:t>
            </a:fld>
            <a:endParaRPr lang="en-US"/>
          </a:p>
        </p:txBody>
      </p:sp>
    </p:spTree>
    <p:extLst>
      <p:ext uri="{BB962C8B-B14F-4D97-AF65-F5344CB8AC3E}">
        <p14:creationId xmlns:p14="http://schemas.microsoft.com/office/powerpoint/2010/main" val="180781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Self-led means groups whose important financial decisions are made entirely or mostly by intersex people and/or trans* people. </a:t>
            </a:r>
            <a:endParaRPr lang="en-US" sz="105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A quarter of the groups reported that their constituents are mostly or all people living with HIV (25%, n=313). A third described their constituencies as mostly or all sex workers (31%, n=303). half of the groups reported that their constituents are mostly or all from low-income backgrounds (51%, n=298).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Half of trans* and intersex groups are not independent organizations, constraining their ability to make important decisions about their work.</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Only a quarter (26%) of these groups make most or all of their own financial decisions. </a:t>
            </a:r>
            <a:r>
              <a:rPr lang="en-US" sz="1200" kern="1200" dirty="0" smtClean="0">
                <a:solidFill>
                  <a:schemeClr val="tx1"/>
                </a:solidFill>
                <a:effectLst/>
                <a:latin typeface="+mn-lt"/>
                <a:ea typeface="+mn-ea"/>
                <a:cs typeface="+mn-cs"/>
              </a:rPr>
              <a:t>This means that a large number of trans* and intersex activists are not able to use their knowledge of their communities’ needs and priorities to make decisions about how the resources dedicated to them are spent. </a:t>
            </a:r>
          </a:p>
        </p:txBody>
      </p:sp>
      <p:sp>
        <p:nvSpPr>
          <p:cNvPr id="4" name="Slide Number Placeholder 3"/>
          <p:cNvSpPr>
            <a:spLocks noGrp="1"/>
          </p:cNvSpPr>
          <p:nvPr>
            <p:ph type="sldNum" sz="quarter" idx="10"/>
          </p:nvPr>
        </p:nvSpPr>
        <p:spPr/>
        <p:txBody>
          <a:bodyPr/>
          <a:lstStyle/>
          <a:p>
            <a:fld id="{DF16DA1E-168D-FE41-8C13-D8D24B49EEFC}" type="slidenum">
              <a:rPr lang="en-US" smtClean="0"/>
              <a:t>5</a:t>
            </a:fld>
            <a:endParaRPr lang="en-US"/>
          </a:p>
        </p:txBody>
      </p:sp>
    </p:spTree>
    <p:extLst>
      <p:ext uri="{BB962C8B-B14F-4D97-AF65-F5344CB8AC3E}">
        <p14:creationId xmlns:p14="http://schemas.microsoft.com/office/powerpoint/2010/main" val="286299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More than half (54%) of groups have a current annual budget of less than $10,000. Nearly all groups (95%) have budgets of less than $250,000 a year (n=338). </a:t>
            </a:r>
            <a:endParaRPr lang="en-US" dirty="0" smtClean="0"/>
          </a:p>
        </p:txBody>
      </p:sp>
      <p:sp>
        <p:nvSpPr>
          <p:cNvPr id="4" name="Slide Number Placeholder 3"/>
          <p:cNvSpPr>
            <a:spLocks noGrp="1"/>
          </p:cNvSpPr>
          <p:nvPr>
            <p:ph type="sldNum" sz="quarter" idx="10"/>
          </p:nvPr>
        </p:nvSpPr>
        <p:spPr/>
        <p:txBody>
          <a:bodyPr/>
          <a:lstStyle/>
          <a:p>
            <a:fld id="{DF16DA1E-168D-FE41-8C13-D8D24B49EEFC}" type="slidenum">
              <a:rPr lang="en-US" smtClean="0"/>
              <a:t>6</a:t>
            </a:fld>
            <a:endParaRPr lang="en-US"/>
          </a:p>
        </p:txBody>
      </p:sp>
    </p:spTree>
    <p:extLst>
      <p:ext uri="{BB962C8B-B14F-4D97-AF65-F5344CB8AC3E}">
        <p14:creationId xmlns:p14="http://schemas.microsoft.com/office/powerpoint/2010/main" val="34121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regional trends, with groups</a:t>
            </a:r>
            <a:r>
              <a:rPr lang="en-US" baseline="0" dirty="0" smtClean="0"/>
              <a:t> in Middle East / North Africa having the least amount of money available. </a:t>
            </a:r>
          </a:p>
        </p:txBody>
      </p:sp>
      <p:sp>
        <p:nvSpPr>
          <p:cNvPr id="4" name="Slide Number Placeholder 3"/>
          <p:cNvSpPr>
            <a:spLocks noGrp="1"/>
          </p:cNvSpPr>
          <p:nvPr>
            <p:ph type="sldNum" sz="quarter" idx="10"/>
          </p:nvPr>
        </p:nvSpPr>
        <p:spPr/>
        <p:txBody>
          <a:bodyPr/>
          <a:lstStyle/>
          <a:p>
            <a:fld id="{DF16DA1E-168D-FE41-8C13-D8D24B49EEFC}" type="slidenum">
              <a:rPr lang="en-US" smtClean="0"/>
              <a:t>7</a:t>
            </a:fld>
            <a:endParaRPr lang="en-US"/>
          </a:p>
        </p:txBody>
      </p:sp>
    </p:spTree>
    <p:extLst>
      <p:ext uri="{BB962C8B-B14F-4D97-AF65-F5344CB8AC3E}">
        <p14:creationId xmlns:p14="http://schemas.microsoft.com/office/powerpoint/2010/main" val="287822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 much smaller proportion of trans*- and intersex- led groups (46%, n=198) have paid staff, compared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to groups that are not self-led (84%, n=32). Clearly, trans* and intersex groups do not have sufficient staff capacity to carry out their critical work. </a:t>
            </a:r>
            <a:endParaRPr lang="en-US" dirty="0" smtClean="0"/>
          </a:p>
        </p:txBody>
      </p:sp>
      <p:sp>
        <p:nvSpPr>
          <p:cNvPr id="4" name="Slide Number Placeholder 3"/>
          <p:cNvSpPr>
            <a:spLocks noGrp="1"/>
          </p:cNvSpPr>
          <p:nvPr>
            <p:ph type="sldNum" sz="quarter" idx="10"/>
          </p:nvPr>
        </p:nvSpPr>
        <p:spPr/>
        <p:txBody>
          <a:bodyPr/>
          <a:lstStyle/>
          <a:p>
            <a:fld id="{DF16DA1E-168D-FE41-8C13-D8D24B49EEFC}" type="slidenum">
              <a:rPr lang="en-US" smtClean="0"/>
              <a:t>8</a:t>
            </a:fld>
            <a:endParaRPr lang="en-US"/>
          </a:p>
        </p:txBody>
      </p:sp>
    </p:spTree>
    <p:extLst>
      <p:ext uri="{BB962C8B-B14F-4D97-AF65-F5344CB8AC3E}">
        <p14:creationId xmlns:p14="http://schemas.microsoft.com/office/powerpoint/2010/main" val="207742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Intersex-led groups have a median annual budget of $0 - $ 5,000.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Trans*-led groups have a median annual budget of $5,000 - $10,000. </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sharp contrast, groups that are not led by trans* or intersex people have a median annual budget of $20,000 - $50,000 for their trans*/intersex work.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also see differences in whether groups have reserves and whether groups have paid staff. </a:t>
            </a:r>
            <a:endParaRPr lang="en-US" dirty="0" smtClean="0"/>
          </a:p>
        </p:txBody>
      </p:sp>
      <p:sp>
        <p:nvSpPr>
          <p:cNvPr id="4" name="Slide Number Placeholder 3"/>
          <p:cNvSpPr>
            <a:spLocks noGrp="1"/>
          </p:cNvSpPr>
          <p:nvPr>
            <p:ph type="sldNum" sz="quarter" idx="10"/>
          </p:nvPr>
        </p:nvSpPr>
        <p:spPr/>
        <p:txBody>
          <a:bodyPr/>
          <a:lstStyle/>
          <a:p>
            <a:fld id="{DF16DA1E-168D-FE41-8C13-D8D24B49EEFC}" type="slidenum">
              <a:rPr lang="en-US" smtClean="0"/>
              <a:t>9</a:t>
            </a:fld>
            <a:endParaRPr lang="en-US"/>
          </a:p>
        </p:txBody>
      </p:sp>
    </p:spTree>
    <p:extLst>
      <p:ext uri="{BB962C8B-B14F-4D97-AF65-F5344CB8AC3E}">
        <p14:creationId xmlns:p14="http://schemas.microsoft.com/office/powerpoint/2010/main" val="18530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Notice</a:t>
            </a:r>
            <a:r>
              <a:rPr lang="en-US" baseline="0" dirty="0" smtClean="0"/>
              <a:t> the absence of HIV from this list – but the presence of areas that heavily influence the spread of HIV. </a:t>
            </a:r>
          </a:p>
          <a:p>
            <a:pPr marL="171450" indent="-171450">
              <a:buFontTx/>
              <a:buChar char="-"/>
            </a:pPr>
            <a:r>
              <a:rPr lang="en-US" sz="1200" kern="1200" dirty="0" smtClean="0">
                <a:solidFill>
                  <a:schemeClr val="tx1"/>
                </a:solidFill>
                <a:effectLst/>
                <a:latin typeface="+mn-lt"/>
                <a:ea typeface="+mn-ea"/>
                <a:cs typeface="+mn-cs"/>
              </a:rPr>
              <a:t>For many trans* and intersex groups it is impossible to fully separate advocacy work from service provision. In the absence of other organizations available to meet pressing community needs, a group’s ability to support its members and constituents in accessing services can help create the baseline of stability needed to sustain the group’s advocacy. This applies to leaders of groups, as well. In order to build strong and effective movements, access to services—including psychosocial support—is crucial, given the systemic trauma, violence and exclusion from society that trans* and intersex people face. </a:t>
            </a:r>
            <a:endParaRPr lang="en-US" sz="105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Groups report that it is next to impossible to find funding for gender transition or other health-related costs, which is a high priority for their members. This is particularly crucial for grassroots groups working to build a base for sustainable activism. Groups struggle when members are vulnerable and frequently in crisis. Several groups mentioned how one member’s health crisis had a significant impact on the other members and on the organization’s work. Constituents or members who lack a baseline of stability in terms of basic health and livelihood will reap less benefit from programming and will be able to put less energy into advocacy activities. Funders should look for ways to support groups to meet these </a:t>
            </a:r>
            <a:r>
              <a:rPr lang="en-US" sz="1200" kern="1200" smtClean="0">
                <a:solidFill>
                  <a:schemeClr val="tx1"/>
                </a:solidFill>
                <a:effectLst/>
                <a:latin typeface="+mn-lt"/>
                <a:ea typeface="+mn-ea"/>
                <a:cs typeface="+mn-cs"/>
              </a:rPr>
              <a:t>needs.</a:t>
            </a:r>
            <a:endParaRPr lang="en-US" dirty="0" smtClean="0">
              <a:effectLst/>
            </a:endParaRPr>
          </a:p>
        </p:txBody>
      </p:sp>
      <p:sp>
        <p:nvSpPr>
          <p:cNvPr id="4" name="Slide Number Placeholder 3"/>
          <p:cNvSpPr>
            <a:spLocks noGrp="1"/>
          </p:cNvSpPr>
          <p:nvPr>
            <p:ph type="sldNum" sz="quarter" idx="10"/>
          </p:nvPr>
        </p:nvSpPr>
        <p:spPr/>
        <p:txBody>
          <a:bodyPr/>
          <a:lstStyle/>
          <a:p>
            <a:fld id="{DF16DA1E-168D-FE41-8C13-D8D24B49EEFC}" type="slidenum">
              <a:rPr lang="en-US" smtClean="0"/>
              <a:t>10</a:t>
            </a:fld>
            <a:endParaRPr lang="en-US"/>
          </a:p>
        </p:txBody>
      </p:sp>
    </p:spTree>
    <p:extLst>
      <p:ext uri="{BB962C8B-B14F-4D97-AF65-F5344CB8AC3E}">
        <p14:creationId xmlns:p14="http://schemas.microsoft.com/office/powerpoint/2010/main" val="35769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Groups want funding to network and exchange with other groups, including at conferences.</a:t>
            </a:r>
          </a:p>
          <a:p>
            <a:pPr lvl="0"/>
            <a:r>
              <a:rPr lang="en-US" sz="1200" kern="1200" dirty="0" smtClean="0">
                <a:solidFill>
                  <a:schemeClr val="tx1"/>
                </a:solidFill>
                <a:effectLst/>
                <a:latin typeface="+mn-lt"/>
                <a:ea typeface="+mn-ea"/>
                <a:cs typeface="+mn-cs"/>
              </a:rPr>
              <a:t>Groups want mentoring and they want skills training.</a:t>
            </a:r>
          </a:p>
        </p:txBody>
      </p:sp>
      <p:sp>
        <p:nvSpPr>
          <p:cNvPr id="4" name="Slide Number Placeholder 3"/>
          <p:cNvSpPr>
            <a:spLocks noGrp="1"/>
          </p:cNvSpPr>
          <p:nvPr>
            <p:ph type="sldNum" sz="quarter" idx="10"/>
          </p:nvPr>
        </p:nvSpPr>
        <p:spPr/>
        <p:txBody>
          <a:bodyPr/>
          <a:lstStyle/>
          <a:p>
            <a:fld id="{DF16DA1E-168D-FE41-8C13-D8D24B49EEFC}" type="slidenum">
              <a:rPr lang="en-US" smtClean="0"/>
              <a:t>11</a:t>
            </a:fld>
            <a:endParaRPr lang="en-US"/>
          </a:p>
        </p:txBody>
      </p:sp>
    </p:spTree>
    <p:extLst>
      <p:ext uri="{BB962C8B-B14F-4D97-AF65-F5344CB8AC3E}">
        <p14:creationId xmlns:p14="http://schemas.microsoft.com/office/powerpoint/2010/main" val="168070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D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DE" smtClean="0"/>
              <a:t>Click to edit Master title style</a:t>
            </a:r>
            <a:endParaRPr/>
          </a:p>
        </p:txBody>
      </p:sp>
      <p:sp>
        <p:nvSpPr>
          <p:cNvPr id="5" name="Date Placeholder 4"/>
          <p:cNvSpPr>
            <a:spLocks noGrp="1"/>
          </p:cNvSpPr>
          <p:nvPr>
            <p:ph type="dt" sz="half" idx="10"/>
          </p:nvPr>
        </p:nvSpPr>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DE" smtClean="0"/>
              <a:t>Click to edit Master title style</a:t>
            </a:r>
            <a:endParaRPr/>
          </a:p>
        </p:txBody>
      </p:sp>
      <p:sp>
        <p:nvSpPr>
          <p:cNvPr id="3" name="Date Placeholder 2"/>
          <p:cNvSpPr>
            <a:spLocks noGrp="1"/>
          </p:cNvSpPr>
          <p:nvPr>
            <p:ph type="dt" sz="half" idx="10"/>
          </p:nvPr>
        </p:nvSpPr>
        <p:spPr/>
        <p:txBody>
          <a:bodyPr/>
          <a:lstStyle/>
          <a:p>
            <a:fld id="{269D2924-38F2-AA44-911E-F320A0976900}" type="datetimeFigureOut">
              <a:rPr lang="en-US" smtClean="0"/>
              <a:t>7/20/2014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DEA32-ECA1-DA4D-A58E-D7BC0B3275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69D2924-38F2-AA44-911E-F320A0976900}" type="datetimeFigureOut">
              <a:rPr lang="en-US" smtClean="0"/>
              <a:t>7/20/2014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DEA32-ECA1-DA4D-A58E-D7BC0B3275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de-DE"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de-DE"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de-DE"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de-DE"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de-DE"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de-DE"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de-DE"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de-DE"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de-DE"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de-DE"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de-DE"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de-DE"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de-DE"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D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Date Placeholder 3"/>
          <p:cNvSpPr>
            <a:spLocks noGrp="1"/>
          </p:cNvSpPr>
          <p:nvPr>
            <p:ph type="dt" sz="half" idx="10"/>
          </p:nvPr>
        </p:nvSpPr>
        <p:spPr/>
        <p:txBody>
          <a:body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DEA32-ECA1-DA4D-A58E-D7BC0B3275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de-D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Date Placeholder 3"/>
          <p:cNvSpPr>
            <a:spLocks noGrp="1"/>
          </p:cNvSpPr>
          <p:nvPr>
            <p:ph type="dt" sz="half" idx="10"/>
          </p:nvPr>
        </p:nvSpPr>
        <p:spPr/>
        <p:txBody>
          <a:body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DEA32-ECA1-DA4D-A58E-D7BC0B32751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de-DE"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Date Placeholder 3"/>
          <p:cNvSpPr>
            <a:spLocks noGrp="1"/>
          </p:cNvSpPr>
          <p:nvPr>
            <p:ph type="dt" sz="half" idx="10"/>
          </p:nvPr>
        </p:nvSpPr>
        <p:spPr/>
        <p:txBody>
          <a:body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DEA32-ECA1-DA4D-A58E-D7BC0B32751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89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72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979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91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834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498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30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9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de-D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Date Placeholder 3"/>
          <p:cNvSpPr>
            <a:spLocks noGrp="1"/>
          </p:cNvSpPr>
          <p:nvPr>
            <p:ph type="dt" sz="half" idx="10"/>
          </p:nvPr>
        </p:nvSpPr>
        <p:spPr/>
        <p:txBody>
          <a:body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DEA32-ECA1-DA4D-A58E-D7BC0B32751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399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de-DE"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de-DE"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de-DE"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de-DE"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de-DE"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69D2924-38F2-AA44-911E-F320A0976900}" type="datetimeFigureOut">
              <a:rPr lang="en-US" smtClean="0"/>
              <a:t>7/20/2014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E8079A4-7AA8-4A4F-87E2-7781EC5097DD}"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DE"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5" name="Date Placeholder 4"/>
          <p:cNvSpPr>
            <a:spLocks noGrp="1"/>
          </p:cNvSpPr>
          <p:nvPr>
            <p:ph type="dt" sz="half" idx="10"/>
          </p:nvPr>
        </p:nvSpPr>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de-DE"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7" name="Date Placeholder 6"/>
          <p:cNvSpPr>
            <a:spLocks noGrp="1"/>
          </p:cNvSpPr>
          <p:nvPr>
            <p:ph type="dt" sz="half" idx="10"/>
          </p:nvPr>
        </p:nvSpPr>
        <p:spPr/>
        <p:txBody>
          <a:bodyPr/>
          <a:lstStyle/>
          <a:p>
            <a:fld id="{269D2924-38F2-AA44-911E-F320A0976900}" type="datetimeFigureOut">
              <a:rPr lang="en-US" smtClean="0"/>
              <a:t>7/20/2014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DEA32-ECA1-DA4D-A58E-D7BC0B32751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DE"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5" name="Date Placeholder 4"/>
          <p:cNvSpPr>
            <a:spLocks noGrp="1"/>
          </p:cNvSpPr>
          <p:nvPr>
            <p:ph type="dt" sz="half" idx="10"/>
          </p:nvPr>
        </p:nvSpPr>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83DEA32-ECA1-DA4D-A58E-D7BC0B3275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de-DE"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5" name="Date Placeholder 4"/>
          <p:cNvSpPr>
            <a:spLocks noGrp="1"/>
          </p:cNvSpPr>
          <p:nvPr>
            <p:ph type="dt" sz="half" idx="10"/>
          </p:nvPr>
        </p:nvSpPr>
        <p:spPr/>
        <p:txBody>
          <a:bodyPr/>
          <a:lstStyle/>
          <a:p>
            <a:fld id="{269D2924-38F2-AA44-911E-F320A0976900}" type="datetimeFigureOut">
              <a:rPr lang="en-US" smtClean="0"/>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DEA32-ECA1-DA4D-A58E-D7BC0B32751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de-DE"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69D2924-38F2-AA44-911E-F320A0976900}" type="datetimeFigureOut">
              <a:rPr lang="en-US" smtClean="0"/>
              <a:t>7/20/2014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83DEA32-ECA1-DA4D-A58E-D7BC0B3275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7/20/2014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996315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video" Target="file:///C:\ppt\0700\20140721_R101102MR_0700_07.00%20author%20empty\Nicha_THaiTGA_IAC2014.mp4" TargetMode="External"/><Relationship Id="rId1" Type="http://schemas.microsoft.com/office/2007/relationships/media" Target="file:///C:\ppt\0700\20140721_R101102MR_0700_07.00%20author%20empty\Nicha_THaiTGA_IAC2014.mp4"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video" Target="file:///C:\ppt\0700\20140721_R101102MR_0700_07.00%20author%20empty\UNAIDS_ZeroDis_English_Subtitle_forWeb_01_x264.mp4" TargetMode="External"/><Relationship Id="rId1" Type="http://schemas.microsoft.com/office/2007/relationships/media" Target="file:///C:\ppt\0700\20140721_R101102MR_0700_07.00%20author%20empty\UNAIDS_ZeroDis_English_Subtitle_forWeb_01_x264.mp4"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Nicha_THaiTGA_IAC2014.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762000"/>
            <a:ext cx="9208135" cy="5181600"/>
          </a:xfrm>
          <a:prstGeom prst="rect">
            <a:avLst/>
          </a:prstGeom>
        </p:spPr>
      </p:pic>
    </p:spTree>
    <p:extLst>
      <p:ext uri="{BB962C8B-B14F-4D97-AF65-F5344CB8AC3E}">
        <p14:creationId xmlns:p14="http://schemas.microsoft.com/office/powerpoint/2010/main" val="41560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Areas</a:t>
            </a:r>
            <a:endParaRPr lang="en-US" dirty="0"/>
          </a:p>
        </p:txBody>
      </p:sp>
      <p:pic>
        <p:nvPicPr>
          <p:cNvPr id="5" name="Picture 4"/>
          <p:cNvPicPr>
            <a:picLocks noChangeAspect="1"/>
          </p:cNvPicPr>
          <p:nvPr/>
        </p:nvPicPr>
        <p:blipFill>
          <a:blip r:embed="rId3"/>
          <a:stretch>
            <a:fillRect/>
          </a:stretch>
        </p:blipFill>
        <p:spPr>
          <a:xfrm>
            <a:off x="6821393" y="5646573"/>
            <a:ext cx="1829548" cy="664579"/>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475259133"/>
              </p:ext>
            </p:extLst>
          </p:nvPr>
        </p:nvGraphicFramePr>
        <p:xfrm>
          <a:off x="498475" y="1600200"/>
          <a:ext cx="7900458"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09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graphicEl>
                                              <a:chart seriesIdx="-4" categoryIdx="8" bldStep="category"/>
                                            </p:graphic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graphicEl>
                                              <a:chart seriesIdx="-4" categoryIdx="7" bldStep="category"/>
                                            </p:graphic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graphicEl>
                                              <a:chart seriesIdx="-4" categoryIdx="6" bldStep="category"/>
                                            </p:graphic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graphicEl>
                                              <a:chart seriesIdx="-4" categoryIdx="5" bldStep="category"/>
                                            </p:graphic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
                                            <p:graphicEl>
                                              <a:chart seriesIdx="-4" categoryIdx="2" bldStep="category"/>
                                            </p:graphic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
                                            <p:graphicEl>
                                              <a:chart seriesIdx="-4" categoryIdx="0" bldStep="category"/>
                                            </p:graphic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6">
                                            <p:graphicEl>
                                              <a:chart seriesIdx="-4" categoryIdx="4" bldStep="category"/>
                                            </p:graphic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6">
                                            <p:graphicEl>
                                              <a:chart seriesIdx="-4" categoryIdx="1" bldStep="category"/>
                                            </p:graphic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6">
                                            <p:graphicEl>
                                              <a:chart seriesIdx="-3" categoryIdx="-3" bldStep="gridLegend"/>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Non-Financial Support Desired Most (n=312)</a:t>
            </a:r>
            <a:endParaRPr lang="en-US" dirty="0"/>
          </a:p>
        </p:txBody>
      </p:sp>
      <p:pic>
        <p:nvPicPr>
          <p:cNvPr id="4" name="Content Placeholder 3"/>
          <p:cNvPicPr>
            <a:picLocks noGrp="1" noChangeAspect="1"/>
          </p:cNvPicPr>
          <p:nvPr>
            <p:ph idx="1"/>
          </p:nvPr>
        </p:nvPicPr>
        <p:blipFill rotWithShape="1">
          <a:blip r:embed="rId3"/>
          <a:srcRect l="-3150" t="10117" r="-3150"/>
          <a:stretch/>
        </p:blipFill>
        <p:spPr>
          <a:xfrm>
            <a:off x="498474" y="1939990"/>
            <a:ext cx="8490453" cy="4186174"/>
          </a:xfrm>
        </p:spPr>
      </p:pic>
      <p:pic>
        <p:nvPicPr>
          <p:cNvPr id="5" name="Picture 4"/>
          <p:cNvPicPr>
            <a:picLocks noChangeAspect="1"/>
          </p:cNvPicPr>
          <p:nvPr/>
        </p:nvPicPr>
        <p:blipFill>
          <a:blip r:embed="rId4"/>
          <a:stretch>
            <a:fillRect/>
          </a:stretch>
        </p:blipFill>
        <p:spPr>
          <a:xfrm>
            <a:off x="6821393" y="5646573"/>
            <a:ext cx="1829548" cy="664579"/>
          </a:xfrm>
          <a:prstGeom prst="rect">
            <a:avLst/>
          </a:prstGeom>
        </p:spPr>
      </p:pic>
      <p:sp>
        <p:nvSpPr>
          <p:cNvPr id="3" name="Frame 2"/>
          <p:cNvSpPr/>
          <p:nvPr/>
        </p:nvSpPr>
        <p:spPr>
          <a:xfrm>
            <a:off x="393700" y="1714500"/>
            <a:ext cx="8595227" cy="2540000"/>
          </a:xfrm>
          <a:prstGeom prst="fram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02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Training Desired Most (n=311)</a:t>
            </a:r>
            <a:endParaRPr lang="en-US" dirty="0"/>
          </a:p>
        </p:txBody>
      </p:sp>
      <p:pic>
        <p:nvPicPr>
          <p:cNvPr id="4" name="Content Placeholder 3"/>
          <p:cNvPicPr>
            <a:picLocks noGrp="1" noChangeAspect="1"/>
          </p:cNvPicPr>
          <p:nvPr>
            <p:ph idx="1"/>
          </p:nvPr>
        </p:nvPicPr>
        <p:blipFill rotWithShape="1">
          <a:blip r:embed="rId3"/>
          <a:srcRect l="-8005" t="17188" r="-8005"/>
          <a:stretch/>
        </p:blipFill>
        <p:spPr>
          <a:xfrm>
            <a:off x="-143455" y="1995816"/>
            <a:ext cx="9092531" cy="4130347"/>
          </a:xfrm>
        </p:spPr>
      </p:pic>
      <p:sp>
        <p:nvSpPr>
          <p:cNvPr id="5" name="Rectangle 4"/>
          <p:cNvSpPr/>
          <p:nvPr/>
        </p:nvSpPr>
        <p:spPr>
          <a:xfrm>
            <a:off x="6140191" y="5485004"/>
            <a:ext cx="2539806" cy="865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821393" y="5646573"/>
            <a:ext cx="1829548" cy="664579"/>
          </a:xfrm>
          <a:prstGeom prst="rect">
            <a:avLst/>
          </a:prstGeom>
        </p:spPr>
      </p:pic>
      <p:cxnSp>
        <p:nvCxnSpPr>
          <p:cNvPr id="7" name="Straight Connector 6"/>
          <p:cNvCxnSpPr/>
          <p:nvPr/>
        </p:nvCxnSpPr>
        <p:spPr>
          <a:xfrm>
            <a:off x="669444" y="2413000"/>
            <a:ext cx="7981497" cy="0"/>
          </a:xfrm>
          <a:prstGeom prst="line">
            <a:avLst/>
          </a:prstGeom>
          <a:ln w="57150" cmpd="sng"/>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8608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1478" y="1729979"/>
            <a:ext cx="7556500" cy="4144963"/>
          </a:xfrm>
        </p:spPr>
        <p:txBody>
          <a:bodyPr>
            <a:normAutofit/>
          </a:bodyPr>
          <a:lstStyle/>
          <a:p>
            <a:r>
              <a:rPr lang="en-US" i="1" dirty="0"/>
              <a:t>“I was shocked at how hard it is to raise funds for a trans* organization.”</a:t>
            </a:r>
          </a:p>
          <a:p>
            <a:r>
              <a:rPr lang="en-US" i="1" dirty="0"/>
              <a:t>“It’s very hard for us to identify funding organizations with criteria that we meet ... intersex isn’t on their list.</a:t>
            </a:r>
            <a:r>
              <a:rPr lang="en-US" i="1" dirty="0" smtClean="0"/>
              <a:t>”</a:t>
            </a:r>
          </a:p>
          <a:p>
            <a:r>
              <a:rPr lang="en-US" i="1" dirty="0" smtClean="0"/>
              <a:t> </a:t>
            </a:r>
            <a:r>
              <a:rPr lang="en-US" i="1" dirty="0"/>
              <a:t>“We’re just not on funders’ radar.</a:t>
            </a:r>
            <a:r>
              <a:rPr lang="en-US" i="1" dirty="0" smtClean="0"/>
              <a:t>”</a:t>
            </a:r>
          </a:p>
          <a:p>
            <a:r>
              <a:rPr lang="en-US" i="1" dirty="0" smtClean="0"/>
              <a:t>“</a:t>
            </a:r>
            <a:r>
              <a:rPr lang="en-US" i="1" dirty="0"/>
              <a:t>As we are “T” specific, it is difficult to access LGBT funding.” </a:t>
            </a:r>
            <a:endParaRPr lang="en-US" dirty="0" smtClean="0"/>
          </a:p>
          <a:p>
            <a:endParaRPr lang="en-US" dirty="0"/>
          </a:p>
        </p:txBody>
      </p:sp>
      <p:pic>
        <p:nvPicPr>
          <p:cNvPr id="4" name="Picture 3"/>
          <p:cNvPicPr>
            <a:picLocks noChangeAspect="1"/>
          </p:cNvPicPr>
          <p:nvPr/>
        </p:nvPicPr>
        <p:blipFill>
          <a:blip r:embed="rId3"/>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287473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8474" y="318973"/>
            <a:ext cx="7556500" cy="1116012"/>
          </a:xfrm>
        </p:spPr>
        <p:txBody>
          <a:bodyPr/>
          <a:lstStyle/>
          <a:p>
            <a:r>
              <a:rPr lang="en-US" dirty="0" smtClean="0"/>
              <a:t>Recommendations</a:t>
            </a:r>
            <a:endParaRPr lang="en-US" dirty="0"/>
          </a:p>
        </p:txBody>
      </p:sp>
      <p:sp>
        <p:nvSpPr>
          <p:cNvPr id="3" name="Content Placeholder 2"/>
          <p:cNvSpPr>
            <a:spLocks noGrp="1"/>
          </p:cNvSpPr>
          <p:nvPr>
            <p:ph idx="4294967295"/>
          </p:nvPr>
        </p:nvSpPr>
        <p:spPr>
          <a:xfrm>
            <a:off x="0" y="1981200"/>
            <a:ext cx="7556500" cy="4144963"/>
          </a:xfrm>
        </p:spPr>
        <p:txBody>
          <a:bodyPr>
            <a:normAutofit/>
          </a:bodyPr>
          <a:lstStyle/>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498474" y="1242897"/>
            <a:ext cx="6062502" cy="4942040"/>
          </a:xfrm>
          <a:prstGeom prst="rect">
            <a:avLst/>
          </a:prstGeom>
        </p:spPr>
      </p:pic>
      <p:pic>
        <p:nvPicPr>
          <p:cNvPr id="5" name="Picture 4"/>
          <p:cNvPicPr>
            <a:picLocks noChangeAspect="1"/>
          </p:cNvPicPr>
          <p:nvPr/>
        </p:nvPicPr>
        <p:blipFill>
          <a:blip r:embed="rId4"/>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154715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UNAIDS_ZeroDis_English_Subtitle_forWeb_01_x264.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838200"/>
            <a:ext cx="9144000" cy="5181600"/>
          </a:xfrm>
          <a:prstGeom prst="rect">
            <a:avLst/>
          </a:prstGeom>
        </p:spPr>
      </p:pic>
    </p:spTree>
    <p:extLst>
      <p:ext uri="{BB962C8B-B14F-4D97-AF65-F5344CB8AC3E}">
        <p14:creationId xmlns:p14="http://schemas.microsoft.com/office/powerpoint/2010/main" val="16607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5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5100" y="-1"/>
            <a:ext cx="8813800" cy="10493736"/>
          </a:xfrm>
          <a:prstGeom prst="rect">
            <a:avLst/>
          </a:prstGeom>
        </p:spPr>
      </p:pic>
      <p:pic>
        <p:nvPicPr>
          <p:cNvPr id="4" name="Picture 3"/>
          <p:cNvPicPr>
            <a:picLocks noChangeAspect="1"/>
          </p:cNvPicPr>
          <p:nvPr/>
        </p:nvPicPr>
        <p:blipFill>
          <a:blip r:embed="rId4"/>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159073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Responding Groups per World Region</a:t>
            </a:r>
            <a:endParaRPr lang="en-US" dirty="0"/>
          </a:p>
        </p:txBody>
      </p:sp>
      <p:pic>
        <p:nvPicPr>
          <p:cNvPr id="4" name="Content Placeholder 3"/>
          <p:cNvPicPr>
            <a:picLocks noGrp="1" noChangeAspect="1"/>
          </p:cNvPicPr>
          <p:nvPr>
            <p:ph idx="1"/>
          </p:nvPr>
        </p:nvPicPr>
        <p:blipFill rotWithShape="1">
          <a:blip r:embed="rId3"/>
          <a:srcRect t="8997" b="-10020"/>
          <a:stretch/>
        </p:blipFill>
        <p:spPr>
          <a:xfrm>
            <a:off x="498474" y="2274951"/>
            <a:ext cx="7556313" cy="3488336"/>
          </a:xfrm>
        </p:spPr>
      </p:pic>
      <p:pic>
        <p:nvPicPr>
          <p:cNvPr id="5" name="Picture 4"/>
          <p:cNvPicPr>
            <a:picLocks noChangeAspect="1"/>
          </p:cNvPicPr>
          <p:nvPr/>
        </p:nvPicPr>
        <p:blipFill>
          <a:blip r:embed="rId4"/>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410008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Demographics of Groups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905174466"/>
              </p:ext>
            </p:extLst>
          </p:nvPr>
        </p:nvGraphicFramePr>
        <p:xfrm>
          <a:off x="697896" y="1856248"/>
          <a:ext cx="7356891" cy="5122129"/>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397433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dissolve">
                                      <p:cBhvr>
                                        <p:cTn id="7" dur="1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dissolve">
                                      <p:cBhvr>
                                        <p:cTn id="12" dur="10"/>
                                        <p:tgtEl>
                                          <p:spTgt spid="3">
                                            <p:graphicEl>
                                              <a:chart seriesIdx="-4" categoryIdx="2"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chart seriesIdx="-4" categoryIdx="3" bldStep="category"/>
                                            </p:graphicEl>
                                          </p:spTgt>
                                        </p:tgtEl>
                                        <p:attrNameLst>
                                          <p:attrName>style.visibility</p:attrName>
                                        </p:attrNameLst>
                                      </p:cBhvr>
                                      <p:to>
                                        <p:strVal val="visible"/>
                                      </p:to>
                                    </p:set>
                                    <p:anim calcmode="lin" valueType="num">
                                      <p:cBhvr additive="base">
                                        <p:cTn id="17" dur="10" fill="hold"/>
                                        <p:tgtEl>
                                          <p:spTgt spid="3">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18" dur="10" fill="hold"/>
                                        <p:tgtEl>
                                          <p:spTgt spid="3">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chart seriesIdx="-4" categoryIdx="4" bldStep="category"/>
                                            </p:graphicEl>
                                          </p:spTgt>
                                        </p:tgtEl>
                                        <p:attrNameLst>
                                          <p:attrName>style.visibility</p:attrName>
                                        </p:attrNameLst>
                                      </p:cBhvr>
                                      <p:to>
                                        <p:strVal val="visible"/>
                                      </p:to>
                                    </p:set>
                                    <p:anim calcmode="lin" valueType="num">
                                      <p:cBhvr additive="base">
                                        <p:cTn id="23" dur="10" fill="hold"/>
                                        <p:tgtEl>
                                          <p:spTgt spid="3">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24" dur="10" fill="hold"/>
                                        <p:tgtEl>
                                          <p:spTgt spid="3">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graphicEl>
                                              <a:chart seriesIdx="-4" categoryIdx="1" bldStep="category"/>
                                            </p:graphicEl>
                                          </p:spTgt>
                                        </p:tgtEl>
                                        <p:attrNameLst>
                                          <p:attrName>style.visibility</p:attrName>
                                        </p:attrNameLst>
                                      </p:cBhvr>
                                      <p:to>
                                        <p:strVal val="visible"/>
                                      </p:to>
                                    </p:set>
                                    <p:anim calcmode="lin" valueType="num">
                                      <p:cBhvr additive="base">
                                        <p:cTn id="29" dur="500" fill="hold"/>
                                        <p:tgtEl>
                                          <p:spTgt spid="3">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graphicEl>
                                              <a:chart seriesIdx="-4" categoryIdx="0" bldStep="category"/>
                                            </p:graphicEl>
                                          </p:spTgt>
                                        </p:tgtEl>
                                        <p:attrNameLst>
                                          <p:attrName>style.visibility</p:attrName>
                                        </p:attrNameLst>
                                      </p:cBhvr>
                                      <p:to>
                                        <p:strVal val="visible"/>
                                      </p:to>
                                    </p:set>
                                    <p:anim calcmode="lin" valueType="num">
                                      <p:cBhvr additive="base">
                                        <p:cTn id="35" dur="500" fill="hold"/>
                                        <p:tgtEl>
                                          <p:spTgt spid="3">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of Groups</a:t>
            </a:r>
            <a:endParaRPr lang="en-US" dirty="0"/>
          </a:p>
        </p:txBody>
      </p:sp>
      <p:sp>
        <p:nvSpPr>
          <p:cNvPr id="5" name="Text Placeholder 4"/>
          <p:cNvSpPr>
            <a:spLocks noGrp="1"/>
          </p:cNvSpPr>
          <p:nvPr>
            <p:ph type="body" sz="half" idx="2"/>
          </p:nvPr>
        </p:nvSpPr>
        <p:spPr/>
        <p:txBody>
          <a:bodyPr/>
          <a:lstStyle/>
          <a:p>
            <a:r>
              <a:rPr lang="en-US" dirty="0" smtClean="0"/>
              <a:t>2012 Budget (n=324) and 2013 Budget (n=338)</a:t>
            </a:r>
            <a:endParaRPr lang="en-US" dirty="0"/>
          </a:p>
        </p:txBody>
      </p:sp>
      <p:pic>
        <p:nvPicPr>
          <p:cNvPr id="6" name="Picture 5"/>
          <p:cNvPicPr>
            <a:picLocks noChangeAspect="1"/>
          </p:cNvPicPr>
          <p:nvPr/>
        </p:nvPicPr>
        <p:blipFill>
          <a:blip r:embed="rId3"/>
          <a:stretch>
            <a:fillRect/>
          </a:stretch>
        </p:blipFill>
        <p:spPr>
          <a:xfrm>
            <a:off x="6821393" y="5646573"/>
            <a:ext cx="1829548" cy="66457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4101042455"/>
              </p:ext>
            </p:extLst>
          </p:nvPr>
        </p:nvGraphicFramePr>
        <p:xfrm>
          <a:off x="498475" y="1981200"/>
          <a:ext cx="7556500" cy="4144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57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graphicEl>
                                              <a:chart seriesIdx="0" categoryIdx="2" bldStep="ptInSeries"/>
                                            </p:graphicEl>
                                          </p:spTgt>
                                        </p:tgtEl>
                                        <p:attrNameLst>
                                          <p:attrName>style.visibility</p:attrName>
                                        </p:attrNameLst>
                                      </p:cBhvr>
                                      <p:to>
                                        <p:strVal val="visible"/>
                                      </p:to>
                                    </p:set>
                                    <p:anim calcmode="lin" valueType="num">
                                      <p:cBhvr>
                                        <p:cTn id="19" dur="3000" fill="hold"/>
                                        <p:tgtEl>
                                          <p:spTgt spid="7">
                                            <p:graphicEl>
                                              <a:chart seriesIdx="0" categoryIdx="2" bldStep="ptInSeries"/>
                                            </p:graphicEl>
                                          </p:spTgt>
                                        </p:tgtEl>
                                        <p:attrNameLst>
                                          <p:attrName>ppt_w</p:attrName>
                                        </p:attrNameLst>
                                      </p:cBhvr>
                                      <p:tavLst>
                                        <p:tav tm="0">
                                          <p:val>
                                            <p:strVal val="#ppt_w*0.70"/>
                                          </p:val>
                                        </p:tav>
                                        <p:tav tm="100000">
                                          <p:val>
                                            <p:strVal val="#ppt_w"/>
                                          </p:val>
                                        </p:tav>
                                      </p:tavLst>
                                    </p:anim>
                                    <p:anim calcmode="lin" valueType="num">
                                      <p:cBhvr>
                                        <p:cTn id="20" dur="3000" fill="hold"/>
                                        <p:tgtEl>
                                          <p:spTgt spid="7">
                                            <p:graphicEl>
                                              <a:chart seriesIdx="0" categoryIdx="2" bldStep="ptInSeries"/>
                                            </p:graphicEl>
                                          </p:spTgt>
                                        </p:tgtEl>
                                        <p:attrNameLst>
                                          <p:attrName>ppt_h</p:attrName>
                                        </p:attrNameLst>
                                      </p:cBhvr>
                                      <p:tavLst>
                                        <p:tav tm="0">
                                          <p:val>
                                            <p:strVal val="#ppt_h"/>
                                          </p:val>
                                        </p:tav>
                                        <p:tav tm="100000">
                                          <p:val>
                                            <p:strVal val="#ppt_h"/>
                                          </p:val>
                                        </p:tav>
                                      </p:tavLst>
                                    </p:anim>
                                    <p:animEffect transition="in" filter="fade">
                                      <p:cBhvr>
                                        <p:cTn id="21" dur="3000"/>
                                        <p:tgtEl>
                                          <p:spTgt spid="7">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Budget Size per Region</a:t>
            </a:r>
            <a:endParaRPr lang="en-US" dirty="0"/>
          </a:p>
        </p:txBody>
      </p:sp>
      <p:pic>
        <p:nvPicPr>
          <p:cNvPr id="4" name="Content Placeholder 3"/>
          <p:cNvPicPr>
            <a:picLocks noGrp="1" noChangeAspect="1"/>
          </p:cNvPicPr>
          <p:nvPr>
            <p:ph idx="1"/>
          </p:nvPr>
        </p:nvPicPr>
        <p:blipFill>
          <a:blip r:embed="rId3"/>
          <a:srcRect l="-8225" r="-8225"/>
          <a:stretch>
            <a:fillRect/>
          </a:stretch>
        </p:blipFill>
        <p:spPr>
          <a:xfrm>
            <a:off x="498474" y="1395016"/>
            <a:ext cx="7556313" cy="4144963"/>
          </a:xfrm>
        </p:spPr>
      </p:pic>
      <p:pic>
        <p:nvPicPr>
          <p:cNvPr id="5" name="Picture 4"/>
          <p:cNvPicPr>
            <a:picLocks noChangeAspect="1"/>
          </p:cNvPicPr>
          <p:nvPr/>
        </p:nvPicPr>
        <p:blipFill>
          <a:blip r:embed="rId4"/>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348391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Groups with Full-Time Staff Members</a:t>
            </a:r>
            <a:endParaRPr lang="en-US" sz="3200" dirty="0"/>
          </a:p>
        </p:txBody>
      </p:sp>
      <p:pic>
        <p:nvPicPr>
          <p:cNvPr id="4" name="Content Placeholder 3"/>
          <p:cNvPicPr>
            <a:picLocks noGrp="1" noChangeAspect="1"/>
          </p:cNvPicPr>
          <p:nvPr>
            <p:ph idx="1"/>
          </p:nvPr>
        </p:nvPicPr>
        <p:blipFill rotWithShape="1">
          <a:blip r:embed="rId3"/>
          <a:srcRect l="-313" t="22083" r="-7"/>
          <a:stretch/>
        </p:blipFill>
        <p:spPr>
          <a:xfrm>
            <a:off x="498518" y="2051643"/>
            <a:ext cx="6792306" cy="4074520"/>
          </a:xfrm>
        </p:spPr>
      </p:pic>
      <p:sp>
        <p:nvSpPr>
          <p:cNvPr id="6" name="Text Placeholder 5"/>
          <p:cNvSpPr>
            <a:spLocks noGrp="1"/>
          </p:cNvSpPr>
          <p:nvPr>
            <p:ph type="body" sz="half" idx="2"/>
          </p:nvPr>
        </p:nvSpPr>
        <p:spPr/>
        <p:txBody>
          <a:bodyPr/>
          <a:lstStyle/>
          <a:p>
            <a:r>
              <a:rPr lang="en-US" dirty="0" smtClean="0"/>
              <a:t>(n=319)</a:t>
            </a:r>
            <a:endParaRPr lang="en-US" dirty="0"/>
          </a:p>
        </p:txBody>
      </p:sp>
      <p:pic>
        <p:nvPicPr>
          <p:cNvPr id="7" name="Picture 6"/>
          <p:cNvPicPr>
            <a:picLocks noChangeAspect="1"/>
          </p:cNvPicPr>
          <p:nvPr/>
        </p:nvPicPr>
        <p:blipFill>
          <a:blip r:embed="rId4"/>
          <a:stretch>
            <a:fillRect/>
          </a:stretch>
        </p:blipFill>
        <p:spPr>
          <a:xfrm>
            <a:off x="6821393" y="5646573"/>
            <a:ext cx="1829548" cy="664579"/>
          </a:xfrm>
          <a:prstGeom prst="rect">
            <a:avLst/>
          </a:prstGeom>
        </p:spPr>
      </p:pic>
    </p:spTree>
    <p:extLst>
      <p:ext uri="{BB962C8B-B14F-4D97-AF65-F5344CB8AC3E}">
        <p14:creationId xmlns:p14="http://schemas.microsoft.com/office/powerpoint/2010/main" val="223888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Savings and Staff</a:t>
            </a:r>
            <a:br>
              <a:rPr lang="en-US" dirty="0" smtClean="0"/>
            </a:br>
            <a:r>
              <a:rPr lang="en-US" dirty="0" smtClean="0"/>
              <a:t>by Leadership Demographic</a:t>
            </a:r>
            <a:endParaRPr lang="en-US" dirty="0"/>
          </a:p>
        </p:txBody>
      </p:sp>
      <p:pic>
        <p:nvPicPr>
          <p:cNvPr id="5" name="Picture 4"/>
          <p:cNvPicPr>
            <a:picLocks noChangeAspect="1"/>
          </p:cNvPicPr>
          <p:nvPr/>
        </p:nvPicPr>
        <p:blipFill>
          <a:blip r:embed="rId3"/>
          <a:stretch>
            <a:fillRect/>
          </a:stretch>
        </p:blipFill>
        <p:spPr>
          <a:xfrm>
            <a:off x="6821393" y="5646573"/>
            <a:ext cx="1829548" cy="664579"/>
          </a:xfrm>
          <a:prstGeom prst="rect">
            <a:avLst/>
          </a:prstGeom>
        </p:spPr>
      </p:pic>
      <p:graphicFrame>
        <p:nvGraphicFramePr>
          <p:cNvPr id="11" name="Chart 10"/>
          <p:cNvGraphicFramePr/>
          <p:nvPr>
            <p:extLst>
              <p:ext uri="{D42A27DB-BD31-4B8C-83A1-F6EECF244321}">
                <p14:modId xmlns:p14="http://schemas.microsoft.com/office/powerpoint/2010/main" val="2901783771"/>
              </p:ext>
            </p:extLst>
          </p:nvPr>
        </p:nvGraphicFramePr>
        <p:xfrm>
          <a:off x="609599" y="1828800"/>
          <a:ext cx="6946901" cy="416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929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graphicEl>
                                              <a:chart seriesIdx="0" categoryIdx="0" bldStep="ptInSeries"/>
                                            </p:graphicEl>
                                          </p:spTgt>
                                        </p:tgtEl>
                                        <p:attrNameLst>
                                          <p:attrName>style.visibility</p:attrName>
                                        </p:attrNameLst>
                                      </p:cBhvr>
                                      <p:to>
                                        <p:strVal val="visible"/>
                                      </p:to>
                                    </p:set>
                                    <p:anim calcmode="lin" valueType="num">
                                      <p:cBhvr additive="base">
                                        <p:cTn id="13" dur="500" fill="hold"/>
                                        <p:tgtEl>
                                          <p:spTgt spid="11">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1">
                                            <p:graphicEl>
                                              <a:chart seriesIdx="0" categoryIdx="4" bldStep="ptInSeries"/>
                                            </p:graphicEl>
                                          </p:spTgt>
                                        </p:tgtEl>
                                        <p:attrNameLst>
                                          <p:attrName>style.visibility</p:attrName>
                                        </p:attrNameLst>
                                      </p:cBhvr>
                                      <p:to>
                                        <p:strVal val="visible"/>
                                      </p:to>
                                    </p:set>
                                    <p:anim calcmode="lin" valueType="num">
                                      <p:cBhvr additive="base">
                                        <p:cTn id="19" dur="500" fill="hold"/>
                                        <p:tgtEl>
                                          <p:spTgt spid="11">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chart seriesIdx="0" categoryIdx="4"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11">
                                            <p:graphicEl>
                                              <a:chart seriesIdx="0" categoryIdx="8" bldStep="ptInSeries"/>
                                            </p:graphicEl>
                                          </p:spTgt>
                                        </p:tgtEl>
                                        <p:attrNameLst>
                                          <p:attrName>style.visibility</p:attrName>
                                        </p:attrNameLst>
                                      </p:cBhvr>
                                      <p:to>
                                        <p:strVal val="visible"/>
                                      </p:to>
                                    </p:set>
                                    <p:anim calcmode="lin" valueType="num">
                                      <p:cBhvr additive="base">
                                        <p:cTn id="25" dur="500" fill="hold"/>
                                        <p:tgtEl>
                                          <p:spTgt spid="11">
                                            <p:graphicEl>
                                              <a:chart seriesIdx="0" categoryIdx="8" bldStep="ptIn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graphicEl>
                                              <a:chart seriesIdx="0" categoryIdx="8"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11">
                                            <p:graphicEl>
                                              <a:chart seriesIdx="0" categoryIdx="1" bldStep="ptInSeries"/>
                                            </p:graphicEl>
                                          </p:spTgt>
                                        </p:tgtEl>
                                        <p:attrNameLst>
                                          <p:attrName>style.visibility</p:attrName>
                                        </p:attrNameLst>
                                      </p:cBhvr>
                                      <p:to>
                                        <p:strVal val="visible"/>
                                      </p:to>
                                    </p:set>
                                    <p:anim calcmode="lin" valueType="num">
                                      <p:cBhvr additive="base">
                                        <p:cTn id="31" dur="500" fill="hold"/>
                                        <p:tgtEl>
                                          <p:spTgt spid="11">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graphicEl>
                                              <a:chart seriesIdx="0"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1">
                                            <p:graphicEl>
                                              <a:chart seriesIdx="0" categoryIdx="5" bldStep="ptInSeries"/>
                                            </p:graphicEl>
                                          </p:spTgt>
                                        </p:tgtEl>
                                        <p:attrNameLst>
                                          <p:attrName>style.visibility</p:attrName>
                                        </p:attrNameLst>
                                      </p:cBhvr>
                                      <p:to>
                                        <p:strVal val="visible"/>
                                      </p:to>
                                    </p:set>
                                    <p:anim calcmode="lin" valueType="num">
                                      <p:cBhvr additive="base">
                                        <p:cTn id="37" dur="500" fill="hold"/>
                                        <p:tgtEl>
                                          <p:spTgt spid="11">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graphicEl>
                                              <a:chart seriesIdx="0" categoryIdx="5"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11">
                                            <p:graphicEl>
                                              <a:chart seriesIdx="0" categoryIdx="9" bldStep="ptInSeries"/>
                                            </p:graphicEl>
                                          </p:spTgt>
                                        </p:tgtEl>
                                        <p:attrNameLst>
                                          <p:attrName>style.visibility</p:attrName>
                                        </p:attrNameLst>
                                      </p:cBhvr>
                                      <p:to>
                                        <p:strVal val="visible"/>
                                      </p:to>
                                    </p:set>
                                    <p:anim calcmode="lin" valueType="num">
                                      <p:cBhvr additive="base">
                                        <p:cTn id="43" dur="500" fill="hold"/>
                                        <p:tgtEl>
                                          <p:spTgt spid="11">
                                            <p:graphicEl>
                                              <a:chart seriesIdx="0" categoryIdx="9" bldStep="ptIn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chart seriesIdx="0" categoryIdx="9"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11">
                                            <p:graphicEl>
                                              <a:chart seriesIdx="0" categoryIdx="2" bldStep="ptInSeries"/>
                                            </p:graphicEl>
                                          </p:spTgt>
                                        </p:tgtEl>
                                        <p:attrNameLst>
                                          <p:attrName>style.visibility</p:attrName>
                                        </p:attrNameLst>
                                      </p:cBhvr>
                                      <p:to>
                                        <p:strVal val="visible"/>
                                      </p:to>
                                    </p:set>
                                    <p:anim calcmode="lin" valueType="num">
                                      <p:cBhvr additive="base">
                                        <p:cTn id="49" dur="500" fill="hold"/>
                                        <p:tgtEl>
                                          <p:spTgt spid="11">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graphicEl>
                                              <a:chart seriesIdx="0"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11">
                                            <p:graphicEl>
                                              <a:chart seriesIdx="0" categoryIdx="6" bldStep="ptInSeries"/>
                                            </p:graphicEl>
                                          </p:spTgt>
                                        </p:tgtEl>
                                        <p:attrNameLst>
                                          <p:attrName>style.visibility</p:attrName>
                                        </p:attrNameLst>
                                      </p:cBhvr>
                                      <p:to>
                                        <p:strVal val="visible"/>
                                      </p:to>
                                    </p:set>
                                    <p:anim calcmode="lin" valueType="num">
                                      <p:cBhvr additive="base">
                                        <p:cTn id="55" dur="500" fill="hold"/>
                                        <p:tgtEl>
                                          <p:spTgt spid="11">
                                            <p:graphicEl>
                                              <a:chart seriesIdx="0" categoryIdx="6" bldStep="ptInSeries"/>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graphicEl>
                                              <a:chart seriesIdx="0" categoryIdx="6"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11">
                                            <p:graphicEl>
                                              <a:chart seriesIdx="0" categoryIdx="10" bldStep="ptInSeries"/>
                                            </p:graphicEl>
                                          </p:spTgt>
                                        </p:tgtEl>
                                        <p:attrNameLst>
                                          <p:attrName>style.visibility</p:attrName>
                                        </p:attrNameLst>
                                      </p:cBhvr>
                                      <p:to>
                                        <p:strVal val="visible"/>
                                      </p:to>
                                    </p:set>
                                    <p:anim calcmode="lin" valueType="num">
                                      <p:cBhvr additive="base">
                                        <p:cTn id="61" dur="500" fill="hold"/>
                                        <p:tgtEl>
                                          <p:spTgt spid="11">
                                            <p:graphicEl>
                                              <a:chart seriesIdx="0" categoryIdx="10" bldStep="ptInSeries"/>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graphicEl>
                                              <a:chart seriesIdx="0" categoryIdx="1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1">
        <p:bldSub>
          <a:bldChart bld="seriesEl"/>
        </p:bldSub>
      </p:bldGraphic>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2251</TotalTime>
  <Words>1130</Words>
  <Application>Microsoft Office PowerPoint</Application>
  <PresentationFormat>On-screen Show (4:3)</PresentationFormat>
  <Paragraphs>70</Paragraphs>
  <Slides>14</Slides>
  <Notes>12</Notes>
  <HiddenSlides>0</HiddenSlides>
  <MMClips>2</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Advantage</vt:lpstr>
      <vt:lpstr>Office Theme</vt:lpstr>
      <vt:lpstr>PowerPoint Presentation</vt:lpstr>
      <vt:lpstr>PowerPoint Presentation</vt:lpstr>
      <vt:lpstr>PowerPoint Presentation</vt:lpstr>
      <vt:lpstr>Number of Responding Groups per World Region</vt:lpstr>
      <vt:lpstr>Leadership Demographics of Groups</vt:lpstr>
      <vt:lpstr>Budget of Groups</vt:lpstr>
      <vt:lpstr>Median Budget Size per Region</vt:lpstr>
      <vt:lpstr>Groups with Full-Time Staff Members</vt:lpstr>
      <vt:lpstr>Budget, Savings and Staff by Leadership Demographic</vt:lpstr>
      <vt:lpstr>Work Areas</vt:lpstr>
      <vt:lpstr>Non-Financial Support Desired Most (n=312)</vt:lpstr>
      <vt:lpstr>Skills Training Desired Most (n=311)</vt:lpstr>
      <vt:lpstr>PowerPoint Presentation</vt:lpstr>
      <vt:lpstr>Recommendations</vt:lpstr>
    </vt:vector>
  </TitlesOfParts>
  <Company>GATE - Global Action for Trans* Equality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Justus Eisfeld</dc:creator>
  <cp:lastModifiedBy>Windows User</cp:lastModifiedBy>
  <cp:revision>55</cp:revision>
  <dcterms:created xsi:type="dcterms:W3CDTF">2013-12-08T16:20:36Z</dcterms:created>
  <dcterms:modified xsi:type="dcterms:W3CDTF">2014-07-20T08:54:16Z</dcterms:modified>
</cp:coreProperties>
</file>