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9" r:id="rId5"/>
    <p:sldId id="260" r:id="rId6"/>
    <p:sldId id="261" r:id="rId7"/>
    <p:sldId id="263" r:id="rId8"/>
    <p:sldId id="262" r:id="rId9"/>
    <p:sldId id="265" r:id="rId10"/>
    <p:sldId id="266"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5056861-B8F8-4B02-8B5E-8CA7B468336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056861-B8F8-4B02-8B5E-8CA7B468336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056861-B8F8-4B02-8B5E-8CA7B468336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056861-B8F8-4B02-8B5E-8CA7B46833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6B6DE0-017D-4436-A427-BD09AA654262}" type="datetimeFigureOut">
              <a:rPr lang="en-US" smtClean="0"/>
              <a:pPr/>
              <a:t>2/23/2012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056861-B8F8-4B02-8B5E-8CA7B468336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6B6DE0-017D-4436-A427-BD09AA654262}" type="datetimeFigureOut">
              <a:rPr lang="en-US" smtClean="0"/>
              <a:pPr/>
              <a:t>2/23/2012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5056861-B8F8-4B02-8B5E-8CA7B468336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edical-dictionary.thefreedictionary.com/Ambiguous+Genitalia" TargetMode="External"/><Relationship Id="rId2" Type="http://schemas.openxmlformats.org/officeDocument/2006/relationships/hyperlink" Target="http://indianpediatrics.net/may2004/may-512.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828800"/>
            <a:ext cx="7406640" cy="1070082"/>
          </a:xfrm>
        </p:spPr>
        <p:txBody>
          <a:bodyPr>
            <a:normAutofit/>
          </a:bodyPr>
          <a:lstStyle/>
          <a:p>
            <a:pPr algn="ctr"/>
            <a:r>
              <a:rPr lang="en-US" sz="6000" dirty="0" smtClean="0"/>
              <a:t>Ambiguous Genitalia</a:t>
            </a:r>
            <a:endParaRPr lang="en-US" sz="6000" dirty="0"/>
          </a:p>
        </p:txBody>
      </p:sp>
      <p:sp>
        <p:nvSpPr>
          <p:cNvPr id="3" name="Subtitle 2"/>
          <p:cNvSpPr>
            <a:spLocks noGrp="1"/>
          </p:cNvSpPr>
          <p:nvPr>
            <p:ph type="subTitle" idx="1"/>
          </p:nvPr>
        </p:nvSpPr>
        <p:spPr>
          <a:xfrm>
            <a:off x="1905000" y="4038600"/>
            <a:ext cx="6248400" cy="914400"/>
          </a:xfrm>
        </p:spPr>
        <p:txBody>
          <a:bodyPr>
            <a:noAutofit/>
          </a:bodyPr>
          <a:lstStyle/>
          <a:p>
            <a:pPr algn="ctr"/>
            <a:r>
              <a:rPr lang="en-US" sz="2500" dirty="0" smtClean="0"/>
              <a:t>Anne Reynolds  Tessa </a:t>
            </a:r>
            <a:r>
              <a:rPr lang="en-US" sz="2500" dirty="0" err="1" smtClean="0"/>
              <a:t>Coan</a:t>
            </a:r>
            <a:r>
              <a:rPr lang="en-US" sz="2500" dirty="0" smtClean="0"/>
              <a:t>  </a:t>
            </a:r>
            <a:r>
              <a:rPr lang="en-US" sz="2500" dirty="0" smtClean="0"/>
              <a:t>Josh </a:t>
            </a:r>
            <a:r>
              <a:rPr lang="en-US" sz="2500" dirty="0" err="1" smtClean="0"/>
              <a:t>Werema</a:t>
            </a:r>
            <a:endParaRPr lang="en-US" sz="2500" dirty="0" smtClean="0"/>
          </a:p>
          <a:p>
            <a:pPr algn="ctr"/>
            <a:r>
              <a:rPr lang="en-US" sz="2500" dirty="0" smtClean="0"/>
              <a:t>Table 2</a:t>
            </a:r>
            <a:endParaRPr lang="en-US"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pPr algn="ctr"/>
            <a:r>
              <a:rPr lang="en-US" dirty="0" smtClean="0"/>
              <a:t>Statistics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http://www.askdro.com/2011/03/woman-carries-dead-fetus-drug-testing-for-welfare-more/</a:t>
            </a:r>
          </a:p>
          <a:p>
            <a:r>
              <a:rPr lang="en-US" dirty="0" smtClean="0">
                <a:hlinkClick r:id="rId2"/>
              </a:rPr>
              <a:t>http</a:t>
            </a:r>
            <a:r>
              <a:rPr lang="en-US" dirty="0" smtClean="0">
                <a:hlinkClick r:id="rId2"/>
              </a:rPr>
              <a:t>://indianpediatrics.net/may2004/may-512.htm</a:t>
            </a:r>
            <a:endParaRPr lang="en-US" dirty="0" smtClean="0"/>
          </a:p>
          <a:p>
            <a:r>
              <a:rPr lang="en-US" dirty="0" smtClean="0"/>
              <a:t>http://health.nytimes.com/health/guides/symptoms/ambiguous-genitalia/overview.html</a:t>
            </a:r>
          </a:p>
          <a:p>
            <a:r>
              <a:rPr lang="en-US" dirty="0" smtClean="0">
                <a:hlinkClick r:id="rId3"/>
              </a:rPr>
              <a:t>http://</a:t>
            </a:r>
            <a:r>
              <a:rPr lang="en-US" dirty="0" smtClean="0">
                <a:hlinkClick r:id="rId3"/>
              </a:rPr>
              <a:t>medical-dictionary.thefreedictionary.com/Ambiguous+Genitalia</a:t>
            </a:r>
            <a:endParaRPr lang="en-US" dirty="0" smtClean="0"/>
          </a:p>
          <a:p>
            <a:r>
              <a:rPr lang="en-US" dirty="0" smtClean="0"/>
              <a:t>http://smashinghub.com/30-beautiful-baby-photos.htm</a:t>
            </a:r>
          </a:p>
          <a:p>
            <a:r>
              <a:rPr lang="en-US" dirty="0" smtClean="0"/>
              <a:t>http</a:t>
            </a:r>
            <a:r>
              <a:rPr lang="en-US" dirty="0" smtClean="0"/>
              <a:t>://www.mayoclinic.com/health/ambiguous-genitalia/DS00668/DSECTION=causes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Ambiguous Genitalia?</a:t>
            </a:r>
            <a:endParaRPr lang="en-US" dirty="0"/>
          </a:p>
        </p:txBody>
      </p:sp>
      <p:sp>
        <p:nvSpPr>
          <p:cNvPr id="3" name="Content Placeholder 2"/>
          <p:cNvSpPr>
            <a:spLocks noGrp="1"/>
          </p:cNvSpPr>
          <p:nvPr>
            <p:ph sz="half" idx="1"/>
          </p:nvPr>
        </p:nvSpPr>
        <p:spPr>
          <a:xfrm>
            <a:off x="990600" y="1524000"/>
            <a:ext cx="4102608" cy="4663440"/>
          </a:xfrm>
        </p:spPr>
        <p:txBody>
          <a:bodyPr>
            <a:normAutofit lnSpcReduction="10000"/>
          </a:bodyPr>
          <a:lstStyle/>
          <a:p>
            <a:pPr>
              <a:buNone/>
            </a:pPr>
            <a:r>
              <a:rPr lang="en-US" dirty="0" smtClean="0"/>
              <a:t>Ambiguous Genitalia is diagnosed at birth or in the weeks following. It is the deformity of the external genitalia. Doctors have difficulty differentiating between the male and female sex organs. Usually this is caused by a hormone imbalance in the body.</a:t>
            </a:r>
            <a:endParaRPr lang="en-US" dirty="0"/>
          </a:p>
        </p:txBody>
      </p:sp>
      <p:pic>
        <p:nvPicPr>
          <p:cNvPr id="6" name="Content Placeholder 5" descr="baby-photography-8.jpg"/>
          <p:cNvPicPr>
            <a:picLocks noGrp="1" noChangeAspect="1"/>
          </p:cNvPicPr>
          <p:nvPr>
            <p:ph sz="half" idx="2"/>
          </p:nvPr>
        </p:nvPicPr>
        <p:blipFill>
          <a:blip r:embed="rId2" cstate="print"/>
          <a:stretch>
            <a:fillRect/>
          </a:stretch>
        </p:blipFill>
        <p:spPr>
          <a:xfrm>
            <a:off x="5715000" y="4191000"/>
            <a:ext cx="2664554" cy="2282635"/>
          </a:xfrm>
        </p:spPr>
      </p:pic>
      <p:pic>
        <p:nvPicPr>
          <p:cNvPr id="4" name="Picture 3" descr="imagesCA9KVZIP.jpg"/>
          <p:cNvPicPr>
            <a:picLocks noChangeAspect="1"/>
          </p:cNvPicPr>
          <p:nvPr/>
        </p:nvPicPr>
        <p:blipFill>
          <a:blip r:embed="rId3" cstate="print"/>
          <a:stretch>
            <a:fillRect/>
          </a:stretch>
        </p:blipFill>
        <p:spPr>
          <a:xfrm>
            <a:off x="5715000" y="1371600"/>
            <a:ext cx="2590800" cy="2590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924800" cy="1189038"/>
          </a:xfrm>
        </p:spPr>
        <p:txBody>
          <a:bodyPr>
            <a:normAutofit/>
          </a:bodyPr>
          <a:lstStyle/>
          <a:p>
            <a:r>
              <a:rPr lang="it-IT" sz="3700" dirty="0" smtClean="0"/>
              <a:t>Ambiguous Genitalia in Genetic Females  </a:t>
            </a:r>
            <a:endParaRPr lang="en-US" sz="3700" dirty="0"/>
          </a:p>
        </p:txBody>
      </p:sp>
      <p:sp>
        <p:nvSpPr>
          <p:cNvPr id="3" name="Content Placeholder 2"/>
          <p:cNvSpPr>
            <a:spLocks noGrp="1"/>
          </p:cNvSpPr>
          <p:nvPr>
            <p:ph idx="1"/>
          </p:nvPr>
        </p:nvSpPr>
        <p:spPr/>
        <p:txBody>
          <a:bodyPr>
            <a:normAutofit/>
          </a:bodyPr>
          <a:lstStyle/>
          <a:p>
            <a:r>
              <a:rPr lang="en-US" dirty="0" smtClean="0"/>
              <a:t>Enlarged clitoris looks like a small penis</a:t>
            </a:r>
          </a:p>
          <a:p>
            <a:r>
              <a:rPr lang="en-US" dirty="0" smtClean="0"/>
              <a:t>Urethral opening can be along, above, or below surface of the clitoris</a:t>
            </a:r>
          </a:p>
          <a:p>
            <a:r>
              <a:rPr lang="en-US" dirty="0" smtClean="0"/>
              <a:t>Labia may look like a scrotum</a:t>
            </a:r>
          </a:p>
          <a:p>
            <a:r>
              <a:rPr lang="en-US" dirty="0" smtClean="0"/>
              <a:t>Infant may be thought to be a male with </a:t>
            </a:r>
            <a:r>
              <a:rPr lang="en-US" dirty="0" smtClean="0"/>
              <a:t>testicles that have not descended</a:t>
            </a:r>
            <a:endParaRPr lang="en-US" dirty="0" smtClean="0"/>
          </a:p>
          <a:p>
            <a:r>
              <a:rPr lang="en-US" dirty="0" smtClean="0"/>
              <a:t>Lump of tissue may be felt in the labia, making it look like a scrotum with testicles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700" dirty="0" smtClean="0"/>
              <a:t>Ambiguous Genitalia in Genetic Males</a:t>
            </a:r>
            <a:endParaRPr lang="en-US" sz="3700" dirty="0"/>
          </a:p>
        </p:txBody>
      </p:sp>
      <p:sp>
        <p:nvSpPr>
          <p:cNvPr id="3" name="Content Placeholder 2"/>
          <p:cNvSpPr>
            <a:spLocks noGrp="1"/>
          </p:cNvSpPr>
          <p:nvPr>
            <p:ph idx="1"/>
          </p:nvPr>
        </p:nvSpPr>
        <p:spPr/>
        <p:txBody>
          <a:bodyPr>
            <a:normAutofit lnSpcReduction="10000"/>
          </a:bodyPr>
          <a:lstStyle/>
          <a:p>
            <a:r>
              <a:rPr lang="en-US" dirty="0" smtClean="0"/>
              <a:t>Small penis that looks like an enlarged clitoris</a:t>
            </a:r>
          </a:p>
          <a:p>
            <a:r>
              <a:rPr lang="en-US" dirty="0" smtClean="0"/>
              <a:t>Urethral opening may be along, above, or below the penis</a:t>
            </a:r>
          </a:p>
          <a:p>
            <a:pPr lvl="1"/>
            <a:r>
              <a:rPr lang="en-US" dirty="0" smtClean="0"/>
              <a:t>Can be as low as on the peritoneum, making the infant appear to be female</a:t>
            </a:r>
          </a:p>
          <a:p>
            <a:r>
              <a:rPr lang="en-US" dirty="0" smtClean="0"/>
              <a:t>Possibly a small scrotum that is separated, looks like labia.</a:t>
            </a:r>
          </a:p>
          <a:p>
            <a:r>
              <a:rPr lang="en-US" dirty="0" smtClean="0"/>
              <a:t>T</a:t>
            </a:r>
            <a:r>
              <a:rPr lang="en-US" dirty="0" smtClean="0"/>
              <a:t>esticles that are not descended are </a:t>
            </a:r>
            <a:r>
              <a:rPr lang="en-US" dirty="0" smtClean="0"/>
              <a:t>a common </a:t>
            </a:r>
            <a:r>
              <a:rPr lang="en-US" dirty="0" smtClean="0"/>
              <a:t>occurrence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look like?</a:t>
            </a:r>
            <a:endParaRPr lang="en-US" dirty="0"/>
          </a:p>
        </p:txBody>
      </p:sp>
      <p:pic>
        <p:nvPicPr>
          <p:cNvPr id="4" name="Content Placeholder 3" descr="imagesCAKZY8OC.jpg"/>
          <p:cNvPicPr>
            <a:picLocks noGrp="1" noChangeAspect="1"/>
          </p:cNvPicPr>
          <p:nvPr>
            <p:ph idx="1"/>
          </p:nvPr>
        </p:nvPicPr>
        <p:blipFill>
          <a:blip r:embed="rId2" cstate="print"/>
          <a:stretch>
            <a:fillRect/>
          </a:stretch>
        </p:blipFill>
        <p:spPr>
          <a:xfrm>
            <a:off x="4724400" y="1752600"/>
            <a:ext cx="4152281" cy="2824162"/>
          </a:xfrm>
        </p:spPr>
      </p:pic>
      <p:pic>
        <p:nvPicPr>
          <p:cNvPr id="5" name="Picture 4" descr="imagesCATEY4B1.jpg"/>
          <p:cNvPicPr>
            <a:picLocks noChangeAspect="1"/>
          </p:cNvPicPr>
          <p:nvPr/>
        </p:nvPicPr>
        <p:blipFill>
          <a:blip r:embed="rId3" cstate="print"/>
          <a:stretch>
            <a:fillRect/>
          </a:stretch>
        </p:blipFill>
        <p:spPr>
          <a:xfrm>
            <a:off x="1066800" y="2612518"/>
            <a:ext cx="3352800" cy="39520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General Causes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Ambiguous Genitalia often occurs along with a DSD or Disorders of Sex Development</a:t>
            </a:r>
          </a:p>
          <a:p>
            <a:r>
              <a:rPr lang="en-US" dirty="0" smtClean="0"/>
              <a:t>Lack of male hormones in a genetic male fetus </a:t>
            </a:r>
          </a:p>
          <a:p>
            <a:r>
              <a:rPr lang="en-US" dirty="0" smtClean="0"/>
              <a:t>Exposur</a:t>
            </a:r>
            <a:r>
              <a:rPr lang="en-US" dirty="0" smtClean="0"/>
              <a:t>e to </a:t>
            </a:r>
            <a:r>
              <a:rPr lang="en-US" dirty="0" smtClean="0"/>
              <a:t>male hormones in a genetic female fetus </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955463" y="2209800"/>
            <a:ext cx="3782008" cy="2895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Causes for Males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Impaired </a:t>
            </a:r>
            <a:r>
              <a:rPr lang="en-US" b="1" dirty="0" smtClean="0"/>
              <a:t>Testicle Development</a:t>
            </a:r>
            <a:endParaRPr lang="en-US" dirty="0" smtClean="0"/>
          </a:p>
          <a:p>
            <a:r>
              <a:rPr lang="en-US" b="1" dirty="0" smtClean="0"/>
              <a:t>Congenital </a:t>
            </a:r>
            <a:r>
              <a:rPr lang="en-US" b="1" dirty="0" smtClean="0"/>
              <a:t>Adrenal Hyperplasia </a:t>
            </a:r>
            <a:r>
              <a:rPr lang="en-US" b="1" dirty="0" smtClean="0"/>
              <a:t>(CAH</a:t>
            </a:r>
            <a:r>
              <a:rPr lang="en-US" b="1" dirty="0" smtClean="0"/>
              <a:t>)</a:t>
            </a:r>
            <a:endParaRPr lang="en-US" dirty="0" smtClean="0"/>
          </a:p>
          <a:p>
            <a:pPr lvl="1"/>
            <a:r>
              <a:rPr lang="en-US" dirty="0" smtClean="0"/>
              <a:t>C</a:t>
            </a:r>
            <a:r>
              <a:rPr lang="en-US" dirty="0" smtClean="0"/>
              <a:t>an </a:t>
            </a:r>
            <a:r>
              <a:rPr lang="en-US" dirty="0" smtClean="0"/>
              <a:t>impair production of male </a:t>
            </a:r>
            <a:r>
              <a:rPr lang="en-US" dirty="0" smtClean="0"/>
              <a:t>hormones</a:t>
            </a:r>
            <a:endParaRPr lang="en-US" dirty="0" smtClean="0"/>
          </a:p>
          <a:p>
            <a:r>
              <a:rPr lang="en-US" b="1" dirty="0" smtClean="0"/>
              <a:t>Androgen </a:t>
            </a:r>
            <a:r>
              <a:rPr lang="en-US" b="1" dirty="0" smtClean="0"/>
              <a:t>Insensitivity Syndrome</a:t>
            </a:r>
            <a:endParaRPr lang="en-US" dirty="0" smtClean="0"/>
          </a:p>
          <a:p>
            <a:pPr lvl="1"/>
            <a:r>
              <a:rPr lang="en-US" dirty="0" smtClean="0"/>
              <a:t>D</a:t>
            </a:r>
            <a:r>
              <a:rPr lang="en-US" dirty="0" smtClean="0"/>
              <a:t>eveloping </a:t>
            </a:r>
            <a:r>
              <a:rPr lang="en-US" dirty="0" smtClean="0"/>
              <a:t>genital tissues don't respond normally to male </a:t>
            </a:r>
            <a:r>
              <a:rPr lang="en-US" dirty="0" smtClean="0"/>
              <a:t>hormones</a:t>
            </a:r>
            <a:endParaRPr lang="en-US" dirty="0" smtClean="0"/>
          </a:p>
          <a:p>
            <a:r>
              <a:rPr lang="en-US" b="1" dirty="0" smtClean="0"/>
              <a:t>Abnormalities with </a:t>
            </a:r>
            <a:r>
              <a:rPr lang="en-US" b="1" dirty="0" smtClean="0"/>
              <a:t>Testes </a:t>
            </a:r>
            <a:r>
              <a:rPr lang="en-US" b="1" dirty="0" smtClean="0"/>
              <a:t>or </a:t>
            </a:r>
            <a:r>
              <a:rPr lang="en-US" b="1" dirty="0" smtClean="0"/>
              <a:t>Testosterone</a:t>
            </a:r>
            <a:endParaRPr lang="en-US" dirty="0" smtClean="0"/>
          </a:p>
          <a:p>
            <a:r>
              <a:rPr lang="en-US" b="1" dirty="0" smtClean="0"/>
              <a:t>5-Alpha-Reductase Deficiency</a:t>
            </a:r>
            <a:r>
              <a:rPr lang="en-US" b="1" dirty="0" smtClean="0"/>
              <a:t>.</a:t>
            </a:r>
            <a:r>
              <a:rPr lang="en-US" dirty="0" smtClean="0"/>
              <a:t> </a:t>
            </a:r>
          </a:p>
          <a:p>
            <a:pPr lvl="1"/>
            <a:r>
              <a:rPr lang="en-US" dirty="0" smtClean="0"/>
              <a:t>E</a:t>
            </a:r>
            <a:r>
              <a:rPr lang="en-US" dirty="0" smtClean="0"/>
              <a:t>nzyme </a:t>
            </a:r>
            <a:r>
              <a:rPr lang="en-US" dirty="0" smtClean="0"/>
              <a:t>defect that impairs normal male hormone production.</a:t>
            </a:r>
          </a:p>
          <a:p>
            <a:r>
              <a:rPr lang="en-US" b="1" dirty="0" smtClean="0"/>
              <a:t>Prenatal </a:t>
            </a:r>
            <a:r>
              <a:rPr lang="en-US" b="1" dirty="0" smtClean="0"/>
              <a:t>Exposure </a:t>
            </a:r>
            <a:r>
              <a:rPr lang="en-US" b="1" dirty="0" smtClean="0"/>
              <a:t>to </a:t>
            </a:r>
            <a:r>
              <a:rPr lang="en-US" b="1" dirty="0" smtClean="0"/>
              <a:t>Substances </a:t>
            </a:r>
            <a:r>
              <a:rPr lang="en-US" b="1" dirty="0" smtClean="0"/>
              <a:t>with </a:t>
            </a:r>
            <a:r>
              <a:rPr lang="en-US" b="1" dirty="0" smtClean="0"/>
              <a:t>Female Hormone Activity</a:t>
            </a:r>
          </a:p>
          <a:p>
            <a:pPr lvl="1"/>
            <a:r>
              <a:rPr lang="en-US" dirty="0" smtClean="0"/>
              <a:t>Example: Birth Control</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Causes for Females </a:t>
            </a:r>
            <a:endParaRPr lang="en-US" dirty="0"/>
          </a:p>
        </p:txBody>
      </p:sp>
      <p:sp>
        <p:nvSpPr>
          <p:cNvPr id="3" name="Content Placeholder 2"/>
          <p:cNvSpPr>
            <a:spLocks noGrp="1"/>
          </p:cNvSpPr>
          <p:nvPr>
            <p:ph idx="1"/>
          </p:nvPr>
        </p:nvSpPr>
        <p:spPr/>
        <p:txBody>
          <a:bodyPr>
            <a:normAutofit/>
          </a:bodyPr>
          <a:lstStyle/>
          <a:p>
            <a:r>
              <a:rPr lang="en-US" sz="2700" b="1" dirty="0" smtClean="0"/>
              <a:t>Congenital adrenal hyperplasia (</a:t>
            </a:r>
            <a:r>
              <a:rPr lang="en-US" sz="2700" b="1" dirty="0" smtClean="0"/>
              <a:t>CAH)</a:t>
            </a:r>
          </a:p>
          <a:p>
            <a:pPr lvl="1"/>
            <a:r>
              <a:rPr lang="en-US" sz="2200" dirty="0" smtClean="0"/>
              <a:t>Can cause </a:t>
            </a:r>
            <a:r>
              <a:rPr lang="en-US" sz="2200" dirty="0" smtClean="0"/>
              <a:t>the adrenal glands to make excess male </a:t>
            </a:r>
            <a:r>
              <a:rPr lang="en-US" sz="2200" dirty="0" smtClean="0"/>
              <a:t>hormones. </a:t>
            </a:r>
          </a:p>
          <a:p>
            <a:pPr lvl="1"/>
            <a:r>
              <a:rPr lang="en-US" sz="2200" dirty="0" smtClean="0"/>
              <a:t>CAH-most </a:t>
            </a:r>
            <a:r>
              <a:rPr lang="en-US" sz="2200" dirty="0" smtClean="0"/>
              <a:t>common cause of </a:t>
            </a:r>
            <a:r>
              <a:rPr lang="en-US" sz="2200" dirty="0" smtClean="0"/>
              <a:t>DSD</a:t>
            </a:r>
            <a:endParaRPr lang="en-US" sz="2200" dirty="0" smtClean="0"/>
          </a:p>
          <a:p>
            <a:r>
              <a:rPr lang="en-US" sz="2500" b="1" dirty="0" smtClean="0"/>
              <a:t>Prenatal </a:t>
            </a:r>
            <a:r>
              <a:rPr lang="en-US" sz="2500" b="1" dirty="0" smtClean="0"/>
              <a:t>Exposure </a:t>
            </a:r>
            <a:r>
              <a:rPr lang="en-US" sz="2500" b="1" dirty="0" smtClean="0"/>
              <a:t>to </a:t>
            </a:r>
            <a:r>
              <a:rPr lang="en-US" sz="2500" b="1" dirty="0" smtClean="0"/>
              <a:t>Substances </a:t>
            </a:r>
            <a:r>
              <a:rPr lang="en-US" sz="2500" b="1" dirty="0" smtClean="0"/>
              <a:t>with </a:t>
            </a:r>
            <a:r>
              <a:rPr lang="en-US" sz="2500" b="1" dirty="0" smtClean="0"/>
              <a:t>Male Hormone Activity</a:t>
            </a:r>
          </a:p>
          <a:p>
            <a:pPr lvl="1"/>
            <a:r>
              <a:rPr lang="en-US" sz="2200" dirty="0" smtClean="0"/>
              <a:t>Example: Anabolic Steroids</a:t>
            </a:r>
            <a:endParaRPr lang="en-US" sz="2200" dirty="0" smtClean="0"/>
          </a:p>
          <a:p>
            <a:r>
              <a:rPr lang="en-US" sz="2500" b="1" dirty="0" smtClean="0"/>
              <a:t>Tumors</a:t>
            </a:r>
          </a:p>
          <a:p>
            <a:pPr lvl="1"/>
            <a:r>
              <a:rPr lang="en-US" sz="2200" dirty="0" smtClean="0"/>
              <a:t>Rare, but a tumor may produce male hormones</a:t>
            </a:r>
            <a:endParaRPr lang="en-US" sz="22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Treatment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356</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Ambiguous Genitalia</vt:lpstr>
      <vt:lpstr>What is Ambiguous Genitalia?</vt:lpstr>
      <vt:lpstr>Ambiguous Genitalia in Genetic Females  </vt:lpstr>
      <vt:lpstr>Ambiguous Genitalia in Genetic Males</vt:lpstr>
      <vt:lpstr>What does it look like?</vt:lpstr>
      <vt:lpstr> General Causes</vt:lpstr>
      <vt:lpstr>Possible Causes for Males</vt:lpstr>
      <vt:lpstr>Possible Causes for Females </vt:lpstr>
      <vt:lpstr>Treatment</vt:lpstr>
      <vt:lpstr>Statistics</vt:lpstr>
      <vt:lpstr>Citations</vt:lpstr>
    </vt:vector>
  </TitlesOfParts>
  <Company>OCPS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Ambiguous Genitalia</dc:title>
  <dc:creator>Anne Reynolds</dc:creator>
  <cp:lastModifiedBy>4801447146</cp:lastModifiedBy>
  <cp:revision>22</cp:revision>
  <dcterms:created xsi:type="dcterms:W3CDTF">2012-02-21T12:44:14Z</dcterms:created>
  <dcterms:modified xsi:type="dcterms:W3CDTF">2012-02-23T13:05:54Z</dcterms:modified>
</cp:coreProperties>
</file>