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327" r:id="rId2"/>
    <p:sldId id="575" r:id="rId3"/>
    <p:sldId id="332" r:id="rId4"/>
    <p:sldId id="333" r:id="rId5"/>
    <p:sldId id="330" r:id="rId6"/>
    <p:sldId id="315" r:id="rId7"/>
    <p:sldId id="316" r:id="rId8"/>
    <p:sldId id="320" r:id="rId9"/>
    <p:sldId id="321" r:id="rId10"/>
    <p:sldId id="322" r:id="rId11"/>
    <p:sldId id="323" r:id="rId12"/>
    <p:sldId id="325" r:id="rId13"/>
    <p:sldId id="326" r:id="rId14"/>
    <p:sldId id="328" r:id="rId15"/>
    <p:sldId id="262" r:id="rId16"/>
    <p:sldId id="263" r:id="rId17"/>
    <p:sldId id="264" r:id="rId18"/>
    <p:sldId id="265" r:id="rId19"/>
    <p:sldId id="266" r:id="rId20"/>
    <p:sldId id="267" r:id="rId21"/>
    <p:sldId id="271" r:id="rId22"/>
    <p:sldId id="272" r:id="rId23"/>
    <p:sldId id="308" r:id="rId24"/>
    <p:sldId id="275" r:id="rId25"/>
    <p:sldId id="276" r:id="rId26"/>
    <p:sldId id="576" r:id="rId27"/>
    <p:sldId id="577" r:id="rId28"/>
    <p:sldId id="578" r:id="rId29"/>
    <p:sldId id="579" r:id="rId30"/>
    <p:sldId id="580" r:id="rId31"/>
    <p:sldId id="582" r:id="rId32"/>
    <p:sldId id="581" r:id="rId33"/>
    <p:sldId id="586" r:id="rId34"/>
    <p:sldId id="587" r:id="rId35"/>
    <p:sldId id="588" r:id="rId36"/>
    <p:sldId id="583" r:id="rId37"/>
    <p:sldId id="589" r:id="rId38"/>
    <p:sldId id="590" r:id="rId39"/>
    <p:sldId id="591" r:id="rId40"/>
    <p:sldId id="592" r:id="rId41"/>
    <p:sldId id="593" r:id="rId42"/>
    <p:sldId id="594" r:id="rId43"/>
    <p:sldId id="595" r:id="rId44"/>
    <p:sldId id="596" r:id="rId45"/>
    <p:sldId id="597" r:id="rId46"/>
    <p:sldId id="598" r:id="rId47"/>
    <p:sldId id="599" r:id="rId48"/>
    <p:sldId id="600" r:id="rId49"/>
    <p:sldId id="601" r:id="rId50"/>
    <p:sldId id="602" r:id="rId51"/>
    <p:sldId id="584" r:id="rId52"/>
    <p:sldId id="603" r:id="rId53"/>
    <p:sldId id="604" r:id="rId54"/>
    <p:sldId id="605" r:id="rId55"/>
    <p:sldId id="606" r:id="rId56"/>
    <p:sldId id="585" r:id="rId57"/>
    <p:sldId id="607" r:id="rId58"/>
    <p:sldId id="608" r:id="rId59"/>
    <p:sldId id="609" r:id="rId60"/>
    <p:sldId id="620" r:id="rId61"/>
    <p:sldId id="610" r:id="rId62"/>
    <p:sldId id="611" r:id="rId63"/>
    <p:sldId id="612" r:id="rId64"/>
    <p:sldId id="613" r:id="rId65"/>
    <p:sldId id="614" r:id="rId66"/>
    <p:sldId id="615" r:id="rId67"/>
    <p:sldId id="616" r:id="rId68"/>
    <p:sldId id="617" r:id="rId69"/>
    <p:sldId id="618" r:id="rId70"/>
    <p:sldId id="621" r:id="rId71"/>
    <p:sldId id="314" r:id="rId7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803" autoAdjust="0"/>
  </p:normalViewPr>
  <p:slideViewPr>
    <p:cSldViewPr>
      <p:cViewPr varScale="1">
        <p:scale>
          <a:sx n="42" d="100"/>
          <a:sy n="42" d="100"/>
        </p:scale>
        <p:origin x="168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 Id="rId9"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9DF7813-FF6A-4090-9229-89B7974DF96D}" type="datetimeFigureOut">
              <a:rPr lang="ja-JP" altLang="en-US"/>
              <a:pPr>
                <a:defRPr/>
              </a:pPr>
              <a:t>2014/8/27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4BF640-C86C-455C-9834-41AA4AD8315F}" type="slidenum">
              <a:rPr lang="ja-JP" altLang="en-US"/>
              <a:pPr>
                <a:defRPr/>
              </a:pPr>
              <a:t>‹N°›</a:t>
            </a:fld>
            <a:endParaRPr lang="ja-JP" altLang="en-US"/>
          </a:p>
        </p:txBody>
      </p:sp>
    </p:spTree>
    <p:extLst>
      <p:ext uri="{BB962C8B-B14F-4D97-AF65-F5344CB8AC3E}">
        <p14:creationId xmlns:p14="http://schemas.microsoft.com/office/powerpoint/2010/main" val="1234905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364BF640-C86C-455C-9834-41AA4AD8315F}" type="slidenum">
              <a:rPr lang="ja-JP" altLang="en-US" smtClean="0"/>
              <a:pPr>
                <a:defRPr/>
              </a:pPr>
              <a:t>1</a:t>
            </a:fld>
            <a:endParaRPr lang="ja-JP" altLang="en-US"/>
          </a:p>
        </p:txBody>
      </p:sp>
    </p:spTree>
    <p:extLst>
      <p:ext uri="{BB962C8B-B14F-4D97-AF65-F5344CB8AC3E}">
        <p14:creationId xmlns:p14="http://schemas.microsoft.com/office/powerpoint/2010/main" val="237916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CBBB239C-DDA8-43F3-A82F-69FAE26DA572}" type="slidenum">
              <a:rPr lang="en-US" altLang="ja-JP" smtClean="0">
                <a:ea typeface="MS PGothic" pitchFamily="34" charset="-128"/>
              </a:rPr>
              <a:pPr/>
              <a:t>14</a:t>
            </a:fld>
            <a:endParaRPr lang="en-US" altLang="ja-JP" smtClean="0">
              <a:ea typeface="MS PGothic"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r>
              <a:rPr lang="en-US" altLang="ja-JP" smtClean="0"/>
              <a:t>EM means Effective Microoragansims.</a:t>
            </a:r>
          </a:p>
        </p:txBody>
      </p:sp>
    </p:spTree>
    <p:extLst>
      <p:ext uri="{BB962C8B-B14F-4D97-AF65-F5344CB8AC3E}">
        <p14:creationId xmlns:p14="http://schemas.microsoft.com/office/powerpoint/2010/main" val="323894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15</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4015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38261166-2F8E-4F02-A446-A89186DDEF8F}" type="slidenum">
              <a:rPr lang="en-US" altLang="ja-JP" smtClean="0"/>
              <a:pPr/>
              <a:t>16</a:t>
            </a:fld>
            <a:endParaRPr lang="en-US" altLang="ja-JP" smtClean="0"/>
          </a:p>
        </p:txBody>
      </p:sp>
      <p:sp>
        <p:nvSpPr>
          <p:cNvPr id="3789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pPr eaLnBrk="1" hangingPunct="1"/>
            <a:endParaRPr lang="ja-JP" altLang="ja-JP" smtClean="0"/>
          </a:p>
        </p:txBody>
      </p:sp>
    </p:spTree>
    <p:extLst>
      <p:ext uri="{BB962C8B-B14F-4D97-AF65-F5344CB8AC3E}">
        <p14:creationId xmlns:p14="http://schemas.microsoft.com/office/powerpoint/2010/main" val="20670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FEE83D4D-E38E-42AF-B14F-C9538B5F1FE2}" type="slidenum">
              <a:rPr lang="en-US" altLang="ja-JP" smtClean="0"/>
              <a:pPr/>
              <a:t>17</a:t>
            </a:fld>
            <a:endParaRPr lang="en-US" altLang="ja-JP"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pPr eaLnBrk="1" hangingPunct="1"/>
            <a:endParaRPr lang="en-US" altLang="ja-JP" smtClean="0"/>
          </a:p>
        </p:txBody>
      </p:sp>
    </p:spTree>
    <p:extLst>
      <p:ext uri="{BB962C8B-B14F-4D97-AF65-F5344CB8AC3E}">
        <p14:creationId xmlns:p14="http://schemas.microsoft.com/office/powerpoint/2010/main" val="246547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B9CAD0BA-DD2D-447A-8EC2-2595B5CC0BDF}" type="slidenum">
              <a:rPr lang="en-US" altLang="ja-JP" smtClean="0"/>
              <a:pPr/>
              <a:t>18</a:t>
            </a:fld>
            <a:endParaRPr lang="en-US" altLang="ja-JP"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r>
              <a:rPr lang="en-US" altLang="ja-JP" smtClean="0"/>
              <a:t>The enzymes (protein -&gt; cant be absorbed by plants, hence yeast transform the protein to sugars which can be absorbed by plants.</a:t>
            </a:r>
          </a:p>
          <a:p>
            <a:pPr eaLnBrk="1" hangingPunct="1"/>
            <a:endParaRPr lang="en-US" altLang="ja-JP" smtClean="0"/>
          </a:p>
          <a:p>
            <a:pPr eaLnBrk="1" hangingPunct="1"/>
            <a:r>
              <a:rPr lang="en-US" altLang="ja-JP" smtClean="0"/>
              <a:t>Starch as well as compost lignens transformed hydrocarbons -&gt; transformed into sugar by lab and yeasts and hence can be absorbed by plants.</a:t>
            </a:r>
          </a:p>
        </p:txBody>
      </p:sp>
    </p:spTree>
    <p:extLst>
      <p:ext uri="{BB962C8B-B14F-4D97-AF65-F5344CB8AC3E}">
        <p14:creationId xmlns:p14="http://schemas.microsoft.com/office/powerpoint/2010/main" val="76629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22ED6765-85DE-4214-A633-AC2801FD52C8}" type="slidenum">
              <a:rPr lang="en-US" altLang="ja-JP" smtClean="0"/>
              <a:pPr/>
              <a:t>19</a:t>
            </a:fld>
            <a:endParaRPr lang="en-US" altLang="ja-JP"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r>
              <a:rPr lang="en-US" altLang="ja-JP" smtClean="0"/>
              <a:t>In case this is sprayed on plants, ptb will increase the phtosynthesis ability of plants and the sugar content in the fruits or tomatoes can be increased…</a:t>
            </a:r>
          </a:p>
        </p:txBody>
      </p:sp>
    </p:spTree>
    <p:extLst>
      <p:ext uri="{BB962C8B-B14F-4D97-AF65-F5344CB8AC3E}">
        <p14:creationId xmlns:p14="http://schemas.microsoft.com/office/powerpoint/2010/main" val="334995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C6A3FD85-2687-4173-A44A-A10BAA08F56A}" type="slidenum">
              <a:rPr lang="en-US" altLang="ja-JP" smtClean="0"/>
              <a:pPr/>
              <a:t>20</a:t>
            </a:fld>
            <a:endParaRPr lang="en-US" altLang="ja-JP"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a:lstStyle/>
          <a:p>
            <a:pPr eaLnBrk="1" hangingPunct="1"/>
            <a:endParaRPr lang="en-US" altLang="ja-JP" smtClean="0"/>
          </a:p>
        </p:txBody>
      </p:sp>
    </p:spTree>
    <p:extLst>
      <p:ext uri="{BB962C8B-B14F-4D97-AF65-F5344CB8AC3E}">
        <p14:creationId xmlns:p14="http://schemas.microsoft.com/office/powerpoint/2010/main" val="53264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a:lstStyle/>
          <a:p>
            <a:fld id="{FBEFB28D-F01E-41C4-B7F0-6164162F6090}" type="slidenum">
              <a:rPr lang="en-US" altLang="ja-JP" smtClean="0"/>
              <a:pPr/>
              <a:t>21</a:t>
            </a:fld>
            <a:endParaRPr lang="en-US" altLang="ja-JP"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a:lstStyle/>
          <a:p>
            <a:pPr eaLnBrk="1" hangingPunct="1"/>
            <a:r>
              <a:rPr lang="en-US" altLang="ja-JP" smtClean="0"/>
              <a:t>In the soil there are much amount and many kinds of microbes. It contains pathogenic microbes and also beneficial microbes. But almost all  bacteria are opportunistic microbes which wait and see how things go. </a:t>
            </a:r>
          </a:p>
          <a:p>
            <a:pPr eaLnBrk="1" hangingPunct="1"/>
            <a:r>
              <a:rPr lang="en-US" altLang="ja-JP" smtClean="0"/>
              <a:t> </a:t>
            </a:r>
          </a:p>
        </p:txBody>
      </p:sp>
    </p:spTree>
    <p:extLst>
      <p:ext uri="{BB962C8B-B14F-4D97-AF65-F5344CB8AC3E}">
        <p14:creationId xmlns:p14="http://schemas.microsoft.com/office/powerpoint/2010/main" val="212614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4C4AFD96-3D9C-4D05-A834-AD37CC4153EF}" type="slidenum">
              <a:rPr lang="en-US" altLang="ja-JP" smtClean="0"/>
              <a:pPr/>
              <a:t>22</a:t>
            </a:fld>
            <a:endParaRPr lang="en-US" altLang="ja-JP"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r>
              <a:rPr lang="en-US" altLang="ja-JP" smtClean="0"/>
              <a:t>If beneficial microbe active in the soil, neutral group follows beneficial group. </a:t>
            </a:r>
          </a:p>
        </p:txBody>
      </p:sp>
    </p:spTree>
    <p:extLst>
      <p:ext uri="{BB962C8B-B14F-4D97-AF65-F5344CB8AC3E}">
        <p14:creationId xmlns:p14="http://schemas.microsoft.com/office/powerpoint/2010/main" val="4056495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a:lstStyle/>
          <a:p>
            <a:endParaRPr lang="ja-JP" altLang="en-US" smtClean="0"/>
          </a:p>
        </p:txBody>
      </p:sp>
      <p:sp>
        <p:nvSpPr>
          <p:cNvPr id="46084" name="スライド番号プレースホルダ 3"/>
          <p:cNvSpPr>
            <a:spLocks noGrp="1"/>
          </p:cNvSpPr>
          <p:nvPr>
            <p:ph type="sldNum" sz="quarter" idx="5"/>
          </p:nvPr>
        </p:nvSpPr>
        <p:spPr bwMode="auto">
          <a:noFill/>
          <a:ln>
            <a:miter lim="800000"/>
            <a:headEnd/>
            <a:tailEnd/>
          </a:ln>
        </p:spPr>
        <p:txBody>
          <a:bodyPr/>
          <a:lstStyle/>
          <a:p>
            <a:fld id="{FDD702B5-B945-4237-A4AA-1CFE69C84B47}" type="slidenum">
              <a:rPr lang="ja-JP" altLang="en-US" smtClean="0"/>
              <a:pPr/>
              <a:t>23</a:t>
            </a:fld>
            <a:endParaRPr lang="ja-JP" altLang="en-US" smtClean="0"/>
          </a:p>
        </p:txBody>
      </p:sp>
    </p:spTree>
    <p:extLst>
      <p:ext uri="{BB962C8B-B14F-4D97-AF65-F5344CB8AC3E}">
        <p14:creationId xmlns:p14="http://schemas.microsoft.com/office/powerpoint/2010/main" val="36414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6</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147265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a:lstStyle/>
          <a:p>
            <a:endParaRPr lang="ja-JP" altLang="en-US" smtClean="0"/>
          </a:p>
        </p:txBody>
      </p:sp>
      <p:sp>
        <p:nvSpPr>
          <p:cNvPr id="47108" name="スライド番号プレースホルダ 3"/>
          <p:cNvSpPr>
            <a:spLocks noGrp="1"/>
          </p:cNvSpPr>
          <p:nvPr>
            <p:ph type="sldNum" sz="quarter" idx="5"/>
          </p:nvPr>
        </p:nvSpPr>
        <p:spPr bwMode="auto">
          <a:noFill/>
          <a:ln>
            <a:miter lim="800000"/>
            <a:headEnd/>
            <a:tailEnd/>
          </a:ln>
        </p:spPr>
        <p:txBody>
          <a:bodyPr/>
          <a:lstStyle/>
          <a:p>
            <a:fld id="{AA8F9095-C875-4F69-A99A-5B7027D0A1A3}" type="slidenum">
              <a:rPr lang="ja-JP" altLang="en-US" smtClean="0"/>
              <a:pPr/>
              <a:t>24</a:t>
            </a:fld>
            <a:endParaRPr lang="ja-JP" altLang="en-US" smtClean="0"/>
          </a:p>
        </p:txBody>
      </p:sp>
    </p:spTree>
    <p:extLst>
      <p:ext uri="{BB962C8B-B14F-4D97-AF65-F5344CB8AC3E}">
        <p14:creationId xmlns:p14="http://schemas.microsoft.com/office/powerpoint/2010/main" val="214402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a:lstStyle/>
          <a:p>
            <a:endParaRPr lang="ja-JP" altLang="en-US" smtClean="0"/>
          </a:p>
        </p:txBody>
      </p:sp>
      <p:sp>
        <p:nvSpPr>
          <p:cNvPr id="48132" name="スライド番号プレースホルダ 3"/>
          <p:cNvSpPr>
            <a:spLocks noGrp="1"/>
          </p:cNvSpPr>
          <p:nvPr>
            <p:ph type="sldNum" sz="quarter" idx="5"/>
          </p:nvPr>
        </p:nvSpPr>
        <p:spPr bwMode="auto">
          <a:noFill/>
          <a:ln>
            <a:miter lim="800000"/>
            <a:headEnd/>
            <a:tailEnd/>
          </a:ln>
        </p:spPr>
        <p:txBody>
          <a:bodyPr/>
          <a:lstStyle/>
          <a:p>
            <a:fld id="{237D9D58-AA01-4936-BDC7-036C32AE1956}" type="slidenum">
              <a:rPr lang="ja-JP" altLang="en-US" smtClean="0"/>
              <a:pPr/>
              <a:t>25</a:t>
            </a:fld>
            <a:endParaRPr lang="ja-JP" altLang="en-US" smtClean="0"/>
          </a:p>
        </p:txBody>
      </p:sp>
    </p:spTree>
    <p:extLst>
      <p:ext uri="{BB962C8B-B14F-4D97-AF65-F5344CB8AC3E}">
        <p14:creationId xmlns:p14="http://schemas.microsoft.com/office/powerpoint/2010/main" val="4154672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467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fr-FR" smtClean="0">
              <a:ea typeface="SimSun" pitchFamily="2" charset="-122"/>
            </a:endParaRPr>
          </a:p>
        </p:txBody>
      </p:sp>
    </p:spTree>
    <p:extLst>
      <p:ext uri="{BB962C8B-B14F-4D97-AF65-F5344CB8AC3E}">
        <p14:creationId xmlns:p14="http://schemas.microsoft.com/office/powerpoint/2010/main" val="364738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smtClean="0"/>
          </a:p>
        </p:txBody>
      </p:sp>
    </p:spTree>
    <p:extLst>
      <p:ext uri="{BB962C8B-B14F-4D97-AF65-F5344CB8AC3E}">
        <p14:creationId xmlns:p14="http://schemas.microsoft.com/office/powerpoint/2010/main" val="401592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16BC7095-F1A1-4C5A-B89A-1A01A4526415}" type="slidenum">
              <a:rPr lang="en-US" smtClean="0"/>
              <a:pPr>
                <a:defRPr/>
              </a:pPr>
              <a:t>32</a:t>
            </a:fld>
            <a:endParaRPr lang="en-US" smtClean="0"/>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979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extLst>
      <p:ext uri="{BB962C8B-B14F-4D97-AF65-F5344CB8AC3E}">
        <p14:creationId xmlns:p14="http://schemas.microsoft.com/office/powerpoint/2010/main" val="1126088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ltLang="en-US" smtClean="0">
              <a:ea typeface="SimSun" pitchFamily="2" charset="-122"/>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75011941-189B-4F38-B4B5-735BFEF4D1FD}" type="slidenum">
              <a:rPr lang="en-US" altLang="en-US">
                <a:latin typeface="Arial" pitchFamily="34" charset="0"/>
                <a:ea typeface="SimSun" pitchFamily="2" charset="-122"/>
                <a:cs typeface="Arial" pitchFamily="34" charset="0"/>
              </a:rPr>
              <a:pPr/>
              <a:t>33</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405124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046520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smtClean="0">
              <a:ea typeface="SimSun" pitchFamily="2" charset="-122"/>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066ECBDC-B906-429C-93F7-E42C1EAE7A0F}" type="slidenum">
              <a:rPr lang="en-US" altLang="en-US">
                <a:latin typeface="Arial" pitchFamily="34" charset="0"/>
                <a:ea typeface="SimSun" pitchFamily="2" charset="-122"/>
                <a:cs typeface="Arial" pitchFamily="34" charset="0"/>
              </a:rPr>
              <a:pPr/>
              <a:t>35</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1980210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30FD4190-C459-45A4-A362-8443235A58EA}" type="slidenum">
              <a:rPr lang="en-US" smtClean="0"/>
              <a:pPr>
                <a:defRPr/>
              </a:pPr>
              <a:t>36</a:t>
            </a:fld>
            <a:endParaRPr lang="en-US" smtClean="0"/>
          </a:p>
        </p:txBody>
      </p:sp>
      <p:sp>
        <p:nvSpPr>
          <p:cNvPr id="300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00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extLst>
      <p:ext uri="{BB962C8B-B14F-4D97-AF65-F5344CB8AC3E}">
        <p14:creationId xmlns:p14="http://schemas.microsoft.com/office/powerpoint/2010/main" val="767117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B5861C54-C637-462A-AE45-5E3003F986D6}" type="slidenum">
              <a:rPr lang="en-US" smtClean="0"/>
              <a:pPr>
                <a:defRPr/>
              </a:pPr>
              <a:t>51</a:t>
            </a:fld>
            <a:endParaRPr lang="en-US" smtClean="0"/>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extLst>
      <p:ext uri="{BB962C8B-B14F-4D97-AF65-F5344CB8AC3E}">
        <p14:creationId xmlns:p14="http://schemas.microsoft.com/office/powerpoint/2010/main" val="5949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7</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2458125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smtClean="0">
              <a:ea typeface="SimSun" pitchFamily="2" charset="-122"/>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5D6DF796-66C6-4915-8649-791FBFE86D29}" type="slidenum">
              <a:rPr lang="en-US" altLang="en-US">
                <a:latin typeface="Arial" pitchFamily="34" charset="0"/>
                <a:ea typeface="SimSun" pitchFamily="2" charset="-122"/>
                <a:cs typeface="Arial" pitchFamily="34" charset="0"/>
              </a:rPr>
              <a:pPr/>
              <a:t>53</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928052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altLang="en-US" smtClean="0">
              <a:ea typeface="SimSun" pitchFamily="2" charset="-122"/>
            </a:endParaRPr>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DAF48C6-9BAA-466F-81CA-F006EEB4ECAC}" type="slidenum">
              <a:rPr lang="en-US" altLang="en-US" sz="1200">
                <a:latin typeface="Calibri" pitchFamily="34" charset="0"/>
              </a:rPr>
              <a:pPr algn="r" eaLnBrk="1" hangingPunct="1"/>
              <a:t>55</a:t>
            </a:fld>
            <a:endParaRPr lang="en-US" altLang="en-US" sz="1200">
              <a:latin typeface="Calibri" pitchFamily="34" charset="0"/>
            </a:endParaRPr>
          </a:p>
        </p:txBody>
      </p:sp>
    </p:spTree>
    <p:extLst>
      <p:ext uri="{BB962C8B-B14F-4D97-AF65-F5344CB8AC3E}">
        <p14:creationId xmlns:p14="http://schemas.microsoft.com/office/powerpoint/2010/main" val="911459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7AF53555-0542-400F-892E-6C9B05C58562}" type="slidenum">
              <a:rPr lang="en-US" smtClean="0"/>
              <a:pPr>
                <a:defRPr/>
              </a:pPr>
              <a:t>56</a:t>
            </a:fld>
            <a:endParaRPr lang="en-US" smtClean="0"/>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smtClean="0">
              <a:latin typeface="Arial" pitchFamily="34" charset="0"/>
            </a:endParaRPr>
          </a:p>
        </p:txBody>
      </p:sp>
    </p:spTree>
    <p:extLst>
      <p:ext uri="{BB962C8B-B14F-4D97-AF65-F5344CB8AC3E}">
        <p14:creationId xmlns:p14="http://schemas.microsoft.com/office/powerpoint/2010/main" val="235689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ltLang="en-US" smtClean="0">
              <a:ea typeface="SimSun" pitchFamily="2" charset="-122"/>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91CC673E-42AF-4D1E-8045-4945F27D5B2B}" type="slidenum">
              <a:rPr lang="en-US" altLang="en-US">
                <a:latin typeface="Arial" pitchFamily="34" charset="0"/>
                <a:ea typeface="SimSun" pitchFamily="2" charset="-122"/>
                <a:cs typeface="Arial" pitchFamily="34" charset="0"/>
              </a:rPr>
              <a:pPr/>
              <a:t>61</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2801256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smtClean="0">
              <a:ea typeface="SimSun" pitchFamily="2" charset="-122"/>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134BA5D1-97CF-4D7E-88A2-B94D7ECB8F6B}" type="slidenum">
              <a:rPr lang="en-US" altLang="en-US">
                <a:latin typeface="Arial" pitchFamily="34" charset="0"/>
                <a:ea typeface="SimSun" pitchFamily="2" charset="-122"/>
                <a:cs typeface="Arial" pitchFamily="34" charset="0"/>
              </a:rPr>
              <a:pPr/>
              <a:t>62</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2253801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smtClean="0">
              <a:ea typeface="SimSun" pitchFamily="2" charset="-122"/>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2C2E07A1-3E01-4257-B500-41E06B74B802}" type="slidenum">
              <a:rPr lang="en-US" altLang="en-US">
                <a:latin typeface="Arial" pitchFamily="34" charset="0"/>
                <a:ea typeface="SimSun" pitchFamily="2" charset="-122"/>
                <a:cs typeface="Arial" pitchFamily="34" charset="0"/>
              </a:rPr>
              <a:pPr/>
              <a:t>64</a:t>
            </a:fld>
            <a:endParaRPr lang="en-US" altLang="en-US">
              <a:latin typeface="Arial" pitchFamily="34" charset="0"/>
              <a:ea typeface="SimSun" pitchFamily="2" charset="-122"/>
              <a:cs typeface="Arial" pitchFamily="34" charset="0"/>
            </a:endParaRPr>
          </a:p>
        </p:txBody>
      </p:sp>
    </p:spTree>
    <p:extLst>
      <p:ext uri="{BB962C8B-B14F-4D97-AF65-F5344CB8AC3E}">
        <p14:creationId xmlns:p14="http://schemas.microsoft.com/office/powerpoint/2010/main" val="2191913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fr-FR" altLang="en-US" smtClean="0">
              <a:ea typeface="SimSun" pitchFamily="2" charset="-122"/>
            </a:endParaRPr>
          </a:p>
        </p:txBody>
      </p:sp>
    </p:spTree>
    <p:extLst>
      <p:ext uri="{BB962C8B-B14F-4D97-AF65-F5344CB8AC3E}">
        <p14:creationId xmlns:p14="http://schemas.microsoft.com/office/powerpoint/2010/main" val="2428718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a:ln/>
        </p:spPr>
      </p:sp>
      <p:sp>
        <p:nvSpPr>
          <p:cNvPr id="178179" name="ノート プレースホルダ 2"/>
          <p:cNvSpPr>
            <a:spLocks noGrp="1"/>
          </p:cNvSpPr>
          <p:nvPr>
            <p:ph type="body" idx="1"/>
          </p:nvPr>
        </p:nvSpPr>
        <p:spPr>
          <a:noFill/>
          <a:ln/>
        </p:spPr>
        <p:txBody>
          <a:bodyPr/>
          <a:lstStyle/>
          <a:p>
            <a:pPr eaLnBrk="1" hangingPunct="1"/>
            <a:endParaRPr lang="ja-JP" altLang="en-US" smtClean="0"/>
          </a:p>
        </p:txBody>
      </p:sp>
      <p:sp>
        <p:nvSpPr>
          <p:cNvPr id="178180" name="スライド番号プレースホルダ 3"/>
          <p:cNvSpPr>
            <a:spLocks noGrp="1"/>
          </p:cNvSpPr>
          <p:nvPr>
            <p:ph type="sldNum" sz="quarter" idx="5"/>
          </p:nvPr>
        </p:nvSpPr>
        <p:spPr>
          <a:noFill/>
        </p:spPr>
        <p:txBody>
          <a:bodyPr/>
          <a:lstStyle/>
          <a:p>
            <a:fld id="{BD46BCE2-6A21-483A-A6EC-D487764F3318}" type="slidenum">
              <a:rPr lang="en-US" altLang="ja-JP" smtClean="0"/>
              <a:pPr/>
              <a:t>71</a:t>
            </a:fld>
            <a:endParaRPr lang="en-US" altLang="ja-JP" smtClean="0"/>
          </a:p>
        </p:txBody>
      </p:sp>
    </p:spTree>
    <p:extLst>
      <p:ext uri="{BB962C8B-B14F-4D97-AF65-F5344CB8AC3E}">
        <p14:creationId xmlns:p14="http://schemas.microsoft.com/office/powerpoint/2010/main" val="410571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8</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144101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9</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176972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10</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314499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11</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dirty="0" smtClean="0"/>
              <a:t>EM is yellowish or brownish liquid. EM is very safety for human. And pH is under 3.5, so sourer taste. </a:t>
            </a:r>
          </a:p>
        </p:txBody>
      </p:sp>
    </p:spTree>
    <p:extLst>
      <p:ext uri="{BB962C8B-B14F-4D97-AF65-F5344CB8AC3E}">
        <p14:creationId xmlns:p14="http://schemas.microsoft.com/office/powerpoint/2010/main" val="371541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12</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21421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a:lstStyle/>
          <a:p>
            <a:fld id="{4D2668FB-7019-4A65-9876-481F6252CE01}" type="slidenum">
              <a:rPr lang="en-US" altLang="ja-JP" smtClean="0"/>
              <a:pPr/>
              <a:t>13</a:t>
            </a:fld>
            <a:endParaRPr lang="en-US" altLang="ja-JP"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pPr eaLnBrk="1" hangingPunct="1"/>
            <a:r>
              <a:rPr lang="en-US" altLang="ja-JP" smtClean="0"/>
              <a:t>EM is yellowish or brownish liquid. EM is very safety for human. And pH is under 3.5, so sourer taste. </a:t>
            </a:r>
          </a:p>
        </p:txBody>
      </p:sp>
    </p:spTree>
    <p:extLst>
      <p:ext uri="{BB962C8B-B14F-4D97-AF65-F5344CB8AC3E}">
        <p14:creationId xmlns:p14="http://schemas.microsoft.com/office/powerpoint/2010/main" val="321520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useBgFill="1">
        <p:nvSpPr>
          <p:cNvPr id="5" name="角丸四角形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正方形/長方形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正方形/長方形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10" name="正方形/長方形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ja-JP" altLang="en-US" smtClean="0"/>
              <a:t>マスタ タイトルの書式設定</a:t>
            </a:r>
            <a:endParaRPr lang="en-US"/>
          </a:p>
        </p:txBody>
      </p:sp>
      <p:sp>
        <p:nvSpPr>
          <p:cNvPr id="11" name="日付プレースホルダ 27"/>
          <p:cNvSpPr>
            <a:spLocks noGrp="1"/>
          </p:cNvSpPr>
          <p:nvPr>
            <p:ph type="dt" sz="half" idx="10"/>
          </p:nvPr>
        </p:nvSpPr>
        <p:spPr/>
        <p:txBody>
          <a:bodyPr/>
          <a:lstStyle>
            <a:lvl1pPr>
              <a:defRPr/>
            </a:lvl1pPr>
          </a:lstStyle>
          <a:p>
            <a:pPr>
              <a:defRPr/>
            </a:pPr>
            <a:fld id="{934744F3-D4F6-486D-85E5-08EFA2702399}" type="datetimeFigureOut">
              <a:rPr lang="ja-JP" altLang="en-US"/>
              <a:pPr>
                <a:defRPr/>
              </a:pPr>
              <a:t>2014/8/27</a:t>
            </a:fld>
            <a:endParaRPr lang="ja-JP" altLang="en-US"/>
          </a:p>
        </p:txBody>
      </p:sp>
      <p:sp>
        <p:nvSpPr>
          <p:cNvPr id="12" name="フッター プレースホルダ 16"/>
          <p:cNvSpPr>
            <a:spLocks noGrp="1"/>
          </p:cNvSpPr>
          <p:nvPr>
            <p:ph type="ftr" sz="quarter" idx="11"/>
          </p:nvPr>
        </p:nvSpPr>
        <p:spPr/>
        <p:txBody>
          <a:bodyPr/>
          <a:lstStyle>
            <a:lvl1pPr>
              <a:defRPr/>
            </a:lvl1pPr>
          </a:lstStyle>
          <a:p>
            <a:pPr>
              <a:defRPr/>
            </a:pPr>
            <a:endParaRPr lang="ja-JP" altLang="en-US"/>
          </a:p>
        </p:txBody>
      </p:sp>
      <p:sp>
        <p:nvSpPr>
          <p:cNvPr id="13" name="スライド番号プレースホルダ 28"/>
          <p:cNvSpPr>
            <a:spLocks noGrp="1"/>
          </p:cNvSpPr>
          <p:nvPr>
            <p:ph type="sldNum" sz="quarter" idx="12"/>
          </p:nvPr>
        </p:nvSpPr>
        <p:spPr/>
        <p:txBody>
          <a:bodyPr/>
          <a:lstStyle>
            <a:lvl1pPr>
              <a:defRPr sz="1400">
                <a:solidFill>
                  <a:srgbClr val="FFFFFF"/>
                </a:solidFill>
              </a:defRPr>
            </a:lvl1pPr>
          </a:lstStyle>
          <a:p>
            <a:pPr>
              <a:defRPr/>
            </a:pPr>
            <a:fld id="{5C37B81B-37CC-4CD4-8E4C-719420D9F334}" type="slidenum">
              <a:rPr lang="ja-JP" altLang="en-US"/>
              <a:pPr>
                <a:defRPr/>
              </a:pPr>
              <a:t>‹N°›</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12F0036F-2139-410F-8EF3-09326C3E89E0}" type="datetimeFigureOut">
              <a:rPr lang="ja-JP" altLang="en-US"/>
              <a:pPr>
                <a:defRPr/>
              </a:pPr>
              <a:t>2014/8/27</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C2A18B57-1CE6-4B8D-B86B-1A80855C2337}" type="slidenum">
              <a:rPr lang="ja-JP" altLang="en-US"/>
              <a:pPr>
                <a:defRPr/>
              </a:pPr>
              <a:t>‹N°›</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2DD49345-97DA-44E8-AC90-1E68852049F3}" type="datetimeFigureOut">
              <a:rPr lang="ja-JP" altLang="en-US"/>
              <a:pPr>
                <a:defRPr/>
              </a:pPr>
              <a:t>2014/8/27</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C4470179-900F-44C3-A65A-1B5AAE732BEE}" type="slidenum">
              <a:rPr lang="ja-JP" altLang="en-US"/>
              <a:pPr>
                <a:defRPr/>
              </a:pPr>
              <a:t>‹N°›</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8" name="コンテンツ プレースホルダ 7"/>
          <p:cNvSpPr>
            <a:spLocks noGrp="1"/>
          </p:cNvSpPr>
          <p:nvPr>
            <p:ph sz="quarter" idx="1"/>
          </p:nvPr>
        </p:nvSpPr>
        <p:spPr>
          <a:xfrm>
            <a:off x="914400" y="1447800"/>
            <a:ext cx="777240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13"/>
          <p:cNvSpPr>
            <a:spLocks noGrp="1"/>
          </p:cNvSpPr>
          <p:nvPr>
            <p:ph type="dt" sz="half" idx="10"/>
          </p:nvPr>
        </p:nvSpPr>
        <p:spPr/>
        <p:txBody>
          <a:bodyPr/>
          <a:lstStyle>
            <a:lvl1pPr>
              <a:defRPr/>
            </a:lvl1pPr>
          </a:lstStyle>
          <a:p>
            <a:pPr>
              <a:defRPr/>
            </a:pPr>
            <a:fld id="{374FBD21-9832-4264-96D6-412F38E35C05}" type="datetimeFigureOut">
              <a:rPr lang="ja-JP" altLang="en-US"/>
              <a:pPr>
                <a:defRPr/>
              </a:pPr>
              <a:t>2014/8/27</a:t>
            </a:fld>
            <a:endParaRPr lang="ja-JP" altLang="en-US"/>
          </a:p>
        </p:txBody>
      </p:sp>
      <p:sp>
        <p:nvSpPr>
          <p:cNvPr id="5"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2"/>
          <p:cNvSpPr>
            <a:spLocks noGrp="1"/>
          </p:cNvSpPr>
          <p:nvPr>
            <p:ph type="sldNum" sz="quarter" idx="12"/>
          </p:nvPr>
        </p:nvSpPr>
        <p:spPr/>
        <p:txBody>
          <a:bodyPr/>
          <a:lstStyle>
            <a:lvl1pPr>
              <a:defRPr/>
            </a:lvl1pPr>
          </a:lstStyle>
          <a:p>
            <a:pPr>
              <a:defRPr/>
            </a:pPr>
            <a:fld id="{0CEDB816-BED8-4253-9146-72004AC888CF}" type="slidenum">
              <a:rPr lang="ja-JP" altLang="en-US"/>
              <a:pPr>
                <a:defRPr/>
              </a:pPr>
              <a:t>‹N°›</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grpSp>
        <p:nvGrpSpPr>
          <p:cNvPr id="5" name="角丸四角形 10"/>
          <p:cNvGrpSpPr>
            <a:grpSpLocks/>
          </p:cNvGrpSpPr>
          <p:nvPr/>
        </p:nvGrpSpPr>
        <p:grpSpPr bwMode="auto">
          <a:xfrm>
            <a:off x="60325" y="60325"/>
            <a:ext cx="9028113" cy="6711950"/>
            <a:chOff x="38" y="38"/>
            <a:chExt cx="5687" cy="4228"/>
          </a:xfrm>
        </p:grpSpPr>
        <p:pic>
          <p:nvPicPr>
            <p:cNvPr id="6" name="角丸四角形 10"/>
            <p:cNvPicPr>
              <a:picLocks noChangeArrowheads="1"/>
            </p:cNvPicPr>
            <p:nvPr/>
          </p:nvPicPr>
          <p:blipFill>
            <a:blip r:embed="rId2"/>
            <a:srcRect/>
            <a:stretch>
              <a:fillRect/>
            </a:stretch>
          </p:blipFill>
          <p:spPr bwMode="auto">
            <a:xfrm>
              <a:off x="38" y="38"/>
              <a:ext cx="5687" cy="4228"/>
            </a:xfrm>
            <a:prstGeom prst="rect">
              <a:avLst/>
            </a:prstGeom>
            <a:noFill/>
            <a:ln w="9525">
              <a:noFill/>
              <a:miter lim="800000"/>
              <a:headEnd/>
              <a:tailEnd/>
            </a:ln>
          </p:spPr>
        </p:pic>
        <p:sp>
          <p:nvSpPr>
            <p:cNvPr id="7" name="Text Box 6"/>
            <p:cNvSpPr txBox="1">
              <a:spLocks noChangeArrowheads="1"/>
            </p:cNvSpPr>
            <p:nvPr/>
          </p:nvSpPr>
          <p:spPr bwMode="auto">
            <a:xfrm>
              <a:off x="102" y="105"/>
              <a:ext cx="5556" cy="4094"/>
            </a:xfrm>
            <a:prstGeom prst="rect">
              <a:avLst/>
            </a:prstGeom>
            <a:noFill/>
            <a:ln w="9525">
              <a:noFill/>
              <a:miter lim="800000"/>
              <a:headEnd/>
              <a:tailEnd/>
            </a:ln>
          </p:spPr>
          <p:txBody>
            <a:bodyPr anchor="ctr"/>
            <a:lstStyle/>
            <a:p>
              <a:pPr algn="ctr">
                <a:defRPr/>
              </a:pPr>
              <a:endParaRPr kumimoji="0" lang="en-US" altLang="ja-JP">
                <a:solidFill>
                  <a:srgbClr val="FFFFFF"/>
                </a:solidFill>
                <a:latin typeface="Perpetua"/>
              </a:endParaRPr>
            </a:p>
          </p:txBody>
        </p:sp>
      </p:grpSp>
      <p:sp>
        <p:nvSpPr>
          <p:cNvPr id="8" name="正方形/長方形 7"/>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正方形/長方形 8"/>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10" name="正方形/長方形 9"/>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タイトル 1"/>
          <p:cNvSpPr>
            <a:spLocks noGrp="1"/>
          </p:cNvSpPr>
          <p:nvPr>
            <p:ph type="title"/>
          </p:nvPr>
        </p:nvSpPr>
        <p:spPr>
          <a:xfrm>
            <a:off x="722313" y="952500"/>
            <a:ext cx="7772400" cy="1362075"/>
          </a:xfrm>
        </p:spPr>
        <p:txBody>
          <a:bodyPr/>
          <a:lstStyle>
            <a:lvl1pPr algn="l">
              <a:buNone/>
              <a:defRPr sz="4000" b="0" cap="none"/>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11" name="日付プレースホルダ 3"/>
          <p:cNvSpPr>
            <a:spLocks noGrp="1"/>
          </p:cNvSpPr>
          <p:nvPr>
            <p:ph type="dt" sz="half" idx="10"/>
          </p:nvPr>
        </p:nvSpPr>
        <p:spPr/>
        <p:txBody>
          <a:bodyPr/>
          <a:lstStyle>
            <a:lvl1pPr>
              <a:defRPr/>
            </a:lvl1pPr>
          </a:lstStyle>
          <a:p>
            <a:pPr>
              <a:defRPr/>
            </a:pPr>
            <a:fld id="{1E80C7FA-AE21-4CCA-BF22-687A75663574}" type="datetimeFigureOut">
              <a:rPr lang="ja-JP" altLang="en-US"/>
              <a:pPr>
                <a:defRPr/>
              </a:pPr>
              <a:t>2014/8/27</a:t>
            </a:fld>
            <a:endParaRPr lang="ja-JP" altLang="en-US"/>
          </a:p>
        </p:txBody>
      </p:sp>
      <p:sp>
        <p:nvSpPr>
          <p:cNvPr id="12" name="フッター プレースホルダ 4"/>
          <p:cNvSpPr>
            <a:spLocks noGrp="1"/>
          </p:cNvSpPr>
          <p:nvPr>
            <p:ph type="ftr" sz="quarter" idx="11"/>
          </p:nvPr>
        </p:nvSpPr>
        <p:spPr>
          <a:xfrm>
            <a:off x="800100" y="6172200"/>
            <a:ext cx="4000500" cy="457200"/>
          </a:xfrm>
        </p:spPr>
        <p:txBody>
          <a:bodyPr/>
          <a:lstStyle>
            <a:lvl1pPr>
              <a:defRPr/>
            </a:lvl1pPr>
          </a:lstStyle>
          <a:p>
            <a:pPr>
              <a:defRPr/>
            </a:pPr>
            <a:endParaRPr lang="ja-JP" altLang="en-US"/>
          </a:p>
        </p:txBody>
      </p:sp>
      <p:sp>
        <p:nvSpPr>
          <p:cNvPr id="13" name="スライド番号プレースホルダ 5"/>
          <p:cNvSpPr>
            <a:spLocks noGrp="1"/>
          </p:cNvSpPr>
          <p:nvPr>
            <p:ph type="sldNum" sz="quarter" idx="12"/>
          </p:nvPr>
        </p:nvSpPr>
        <p:spPr>
          <a:xfrm>
            <a:off x="146050" y="6208713"/>
            <a:ext cx="457200" cy="457200"/>
          </a:xfrm>
        </p:spPr>
        <p:txBody>
          <a:bodyPr/>
          <a:lstStyle>
            <a:lvl1pPr>
              <a:defRPr/>
            </a:lvl1pPr>
          </a:lstStyle>
          <a:p>
            <a:pPr>
              <a:defRPr/>
            </a:pPr>
            <a:fld id="{A2B87557-D286-4F78-A166-D4D715828554}" type="slidenum">
              <a:rPr lang="ja-JP" altLang="en-US"/>
              <a:pPr>
                <a:defRPr/>
              </a:pPr>
              <a:t>‹N°›</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9" name="コンテンツ プレースホルダ 8"/>
          <p:cNvSpPr>
            <a:spLocks noGrp="1"/>
          </p:cNvSpPr>
          <p:nvPr>
            <p:ph sz="quarter" idx="1"/>
          </p:nvPr>
        </p:nvSpPr>
        <p:spPr>
          <a:xfrm>
            <a:off x="914400" y="1447800"/>
            <a:ext cx="374904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 10"/>
          <p:cNvSpPr>
            <a:spLocks noGrp="1"/>
          </p:cNvSpPr>
          <p:nvPr>
            <p:ph sz="quarter" idx="2"/>
          </p:nvPr>
        </p:nvSpPr>
        <p:spPr>
          <a:xfrm>
            <a:off x="4933950" y="1447800"/>
            <a:ext cx="3749040" cy="4572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13"/>
          <p:cNvSpPr>
            <a:spLocks noGrp="1"/>
          </p:cNvSpPr>
          <p:nvPr>
            <p:ph type="dt" sz="half" idx="10"/>
          </p:nvPr>
        </p:nvSpPr>
        <p:spPr/>
        <p:txBody>
          <a:bodyPr/>
          <a:lstStyle>
            <a:lvl1pPr>
              <a:defRPr/>
            </a:lvl1pPr>
          </a:lstStyle>
          <a:p>
            <a:pPr>
              <a:defRPr/>
            </a:pPr>
            <a:fld id="{ACB43008-930F-4C87-93C9-13689BA3A741}" type="datetimeFigureOut">
              <a:rPr lang="ja-JP" altLang="en-US"/>
              <a:pPr>
                <a:defRPr/>
              </a:pPr>
              <a:t>2014/8/27</a:t>
            </a:fld>
            <a:endParaRPr lang="ja-JP" altLang="en-US"/>
          </a:p>
        </p:txBody>
      </p:sp>
      <p:sp>
        <p:nvSpPr>
          <p:cNvPr id="6"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2"/>
          <p:cNvSpPr>
            <a:spLocks noGrp="1"/>
          </p:cNvSpPr>
          <p:nvPr>
            <p:ph type="sldNum" sz="quarter" idx="12"/>
          </p:nvPr>
        </p:nvSpPr>
        <p:spPr/>
        <p:txBody>
          <a:bodyPr/>
          <a:lstStyle>
            <a:lvl1pPr>
              <a:defRPr/>
            </a:lvl1pPr>
          </a:lstStyle>
          <a:p>
            <a:pPr>
              <a:defRPr/>
            </a:pPr>
            <a:fld id="{3A33F6B2-B835-49C4-B9F2-EA1970EB2544}" type="slidenum">
              <a:rPr lang="ja-JP" altLang="en-US"/>
              <a:pPr>
                <a:defRPr/>
              </a:pPr>
              <a:t>‹N°›</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11" name="コンテンツ プレースホルダ 10"/>
          <p:cNvSpPr>
            <a:spLocks noGrp="1"/>
          </p:cNvSpPr>
          <p:nvPr>
            <p:ph sz="half" idx="2"/>
          </p:nvPr>
        </p:nvSpPr>
        <p:spPr>
          <a:xfrm>
            <a:off x="914400" y="2247900"/>
            <a:ext cx="37338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 12"/>
          <p:cNvSpPr>
            <a:spLocks noGrp="1"/>
          </p:cNvSpPr>
          <p:nvPr>
            <p:ph sz="half" idx="4"/>
          </p:nvPr>
        </p:nvSpPr>
        <p:spPr>
          <a:xfrm>
            <a:off x="4953000" y="2247900"/>
            <a:ext cx="3733800" cy="3886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13"/>
          <p:cNvSpPr>
            <a:spLocks noGrp="1"/>
          </p:cNvSpPr>
          <p:nvPr>
            <p:ph type="dt" sz="half" idx="10"/>
          </p:nvPr>
        </p:nvSpPr>
        <p:spPr/>
        <p:txBody>
          <a:bodyPr/>
          <a:lstStyle>
            <a:lvl1pPr>
              <a:defRPr/>
            </a:lvl1pPr>
          </a:lstStyle>
          <a:p>
            <a:pPr>
              <a:defRPr/>
            </a:pPr>
            <a:fld id="{8A8431C1-391F-4C9E-96B3-93D1AABB1482}" type="datetimeFigureOut">
              <a:rPr lang="ja-JP" altLang="en-US"/>
              <a:pPr>
                <a:defRPr/>
              </a:pPr>
              <a:t>2014/8/27</a:t>
            </a:fld>
            <a:endParaRPr lang="ja-JP" altLang="en-US"/>
          </a:p>
        </p:txBody>
      </p:sp>
      <p:sp>
        <p:nvSpPr>
          <p:cNvPr id="8"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2"/>
          <p:cNvSpPr>
            <a:spLocks noGrp="1"/>
          </p:cNvSpPr>
          <p:nvPr>
            <p:ph type="sldNum" sz="quarter" idx="12"/>
          </p:nvPr>
        </p:nvSpPr>
        <p:spPr/>
        <p:txBody>
          <a:bodyPr/>
          <a:lstStyle>
            <a:lvl1pPr>
              <a:defRPr/>
            </a:lvl1pPr>
          </a:lstStyle>
          <a:p>
            <a:pPr>
              <a:defRPr/>
            </a:pPr>
            <a:fld id="{633793EA-1C45-44BC-B959-DA99D8250CAF}" type="slidenum">
              <a:rPr lang="ja-JP" altLang="en-US"/>
              <a:pPr>
                <a:defRPr/>
              </a:pPr>
              <a:t>‹N°›</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13"/>
          <p:cNvSpPr>
            <a:spLocks noGrp="1"/>
          </p:cNvSpPr>
          <p:nvPr>
            <p:ph type="dt" sz="half" idx="10"/>
          </p:nvPr>
        </p:nvSpPr>
        <p:spPr/>
        <p:txBody>
          <a:bodyPr/>
          <a:lstStyle>
            <a:lvl1pPr>
              <a:defRPr/>
            </a:lvl1pPr>
          </a:lstStyle>
          <a:p>
            <a:pPr>
              <a:defRPr/>
            </a:pPr>
            <a:fld id="{E07E3ADD-8598-4B72-9736-3C95917DB701}" type="datetimeFigureOut">
              <a:rPr lang="ja-JP" altLang="en-US"/>
              <a:pPr>
                <a:defRPr/>
              </a:pPr>
              <a:t>2014/8/27</a:t>
            </a:fld>
            <a:endParaRPr lang="ja-JP" altLang="en-US"/>
          </a:p>
        </p:txBody>
      </p:sp>
      <p:sp>
        <p:nvSpPr>
          <p:cNvPr id="4"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2"/>
          <p:cNvSpPr>
            <a:spLocks noGrp="1"/>
          </p:cNvSpPr>
          <p:nvPr>
            <p:ph type="sldNum" sz="quarter" idx="12"/>
          </p:nvPr>
        </p:nvSpPr>
        <p:spPr/>
        <p:txBody>
          <a:bodyPr/>
          <a:lstStyle>
            <a:lvl1pPr>
              <a:defRPr/>
            </a:lvl1pPr>
          </a:lstStyle>
          <a:p>
            <a:pPr>
              <a:defRPr/>
            </a:pPr>
            <a:fld id="{E553F9B2-111F-46A1-9084-46E0AABF7706}" type="slidenum">
              <a:rPr lang="ja-JP" altLang="en-US"/>
              <a:pPr>
                <a:defRPr/>
              </a:pPr>
              <a:t>‹N°›</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p:cNvSpPr>
            <a:spLocks noGrp="1"/>
          </p:cNvSpPr>
          <p:nvPr>
            <p:ph type="dt" sz="half" idx="10"/>
          </p:nvPr>
        </p:nvSpPr>
        <p:spPr/>
        <p:txBody>
          <a:bodyPr/>
          <a:lstStyle>
            <a:lvl1pPr>
              <a:defRPr/>
            </a:lvl1pPr>
          </a:lstStyle>
          <a:p>
            <a:pPr>
              <a:defRPr/>
            </a:pPr>
            <a:fld id="{69C4DBB0-C42C-431F-BE72-ED2D768C3B32}" type="datetimeFigureOut">
              <a:rPr lang="ja-JP" altLang="en-US"/>
              <a:pPr>
                <a:defRPr/>
              </a:pPr>
              <a:t>2014/8/27</a:t>
            </a:fld>
            <a:endParaRPr lang="ja-JP" altLang="en-US"/>
          </a:p>
        </p:txBody>
      </p:sp>
      <p:sp>
        <p:nvSpPr>
          <p:cNvPr id="3" name="フッター プレースホルダ 2"/>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2"/>
          <p:cNvSpPr>
            <a:spLocks noGrp="1"/>
          </p:cNvSpPr>
          <p:nvPr>
            <p:ph type="sldNum" sz="quarter" idx="12"/>
          </p:nvPr>
        </p:nvSpPr>
        <p:spPr/>
        <p:txBody>
          <a:bodyPr/>
          <a:lstStyle>
            <a:lvl1pPr>
              <a:defRPr/>
            </a:lvl1pPr>
          </a:lstStyle>
          <a:p>
            <a:pPr>
              <a:defRPr/>
            </a:pPr>
            <a:fld id="{A035A1C5-C31C-46E7-A8BD-6BD9217971E7}" type="slidenum">
              <a:rPr lang="ja-JP" altLang="en-US"/>
              <a:pPr>
                <a:defRPr/>
              </a:pPr>
              <a:t>‹N°›</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5" name="正方形/長方形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useBgFill="1">
        <p:nvSpPr>
          <p:cNvPr id="6" name="角丸四角形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タイトル 1"/>
          <p:cNvSpPr>
            <a:spLocks noGrp="1"/>
          </p:cNvSpPr>
          <p:nvPr>
            <p:ph type="title"/>
          </p:nvPr>
        </p:nvSpPr>
        <p:spPr>
          <a:xfrm>
            <a:off x="914400" y="273050"/>
            <a:ext cx="7772400" cy="1143000"/>
          </a:xfrm>
        </p:spPr>
        <p:txBody>
          <a:bodyPr/>
          <a:lstStyle>
            <a:lvl1pPr algn="l">
              <a:buNone/>
              <a:defRPr sz="4000" b="0"/>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ja-JP" altLang="en-US" smtClean="0"/>
              <a:t>マスタ テキストの書式設定</a:t>
            </a:r>
          </a:p>
        </p:txBody>
      </p:sp>
      <p:sp>
        <p:nvSpPr>
          <p:cNvPr id="11" name="コンテンツ プレースホルダ 10"/>
          <p:cNvSpPr>
            <a:spLocks noGrp="1"/>
          </p:cNvSpPr>
          <p:nvPr>
            <p:ph sz="quarter" idx="1"/>
          </p:nvPr>
        </p:nvSpPr>
        <p:spPr>
          <a:xfrm>
            <a:off x="2971800" y="1600200"/>
            <a:ext cx="5715000" cy="4495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4"/>
          <p:cNvSpPr>
            <a:spLocks noGrp="1"/>
          </p:cNvSpPr>
          <p:nvPr>
            <p:ph type="dt" sz="half" idx="10"/>
          </p:nvPr>
        </p:nvSpPr>
        <p:spPr/>
        <p:txBody>
          <a:bodyPr/>
          <a:lstStyle>
            <a:lvl1pPr>
              <a:defRPr/>
            </a:lvl1pPr>
          </a:lstStyle>
          <a:p>
            <a:pPr>
              <a:defRPr/>
            </a:pPr>
            <a:fld id="{24B94917-3E73-4367-8C1D-5277F2A4979B}" type="datetimeFigureOut">
              <a:rPr lang="ja-JP" altLang="en-US"/>
              <a:pPr>
                <a:defRPr/>
              </a:pPr>
              <a:t>2014/8/27</a:t>
            </a:fld>
            <a:endParaRPr lang="ja-JP" altLang="en-US"/>
          </a:p>
        </p:txBody>
      </p:sp>
      <p:sp>
        <p:nvSpPr>
          <p:cNvPr id="8"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6"/>
          <p:cNvSpPr>
            <a:spLocks noGrp="1"/>
          </p:cNvSpPr>
          <p:nvPr>
            <p:ph type="sldNum" sz="quarter" idx="12"/>
          </p:nvPr>
        </p:nvSpPr>
        <p:spPr/>
        <p:txBody>
          <a:bodyPr/>
          <a:lstStyle>
            <a:lvl1pPr>
              <a:defRPr/>
            </a:lvl1pPr>
          </a:lstStyle>
          <a:p>
            <a:pPr>
              <a:defRPr/>
            </a:pPr>
            <a:fld id="{7573792F-C814-437C-A879-F2E74FBF85DD}" type="slidenum">
              <a:rPr lang="ja-JP" altLang="en-US"/>
              <a:pPr>
                <a:defRPr/>
              </a:pPr>
              <a:t>‹N°›</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正方形/長方形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正方形/長方形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正方形/長方形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8" name="日付プレースホルダ 4"/>
          <p:cNvSpPr>
            <a:spLocks noGrp="1"/>
          </p:cNvSpPr>
          <p:nvPr>
            <p:ph type="dt" sz="half" idx="10"/>
          </p:nvPr>
        </p:nvSpPr>
        <p:spPr/>
        <p:txBody>
          <a:bodyPr/>
          <a:lstStyle>
            <a:lvl1pPr>
              <a:defRPr/>
            </a:lvl1pPr>
          </a:lstStyle>
          <a:p>
            <a:pPr>
              <a:defRPr/>
            </a:pPr>
            <a:fld id="{834EEE1F-FCD1-484B-ACE4-92FE984BE801}" type="datetimeFigureOut">
              <a:rPr lang="ja-JP" altLang="en-US"/>
              <a:pPr>
                <a:defRPr/>
              </a:pPr>
              <a:t>2014/8/27</a:t>
            </a:fld>
            <a:endParaRPr lang="ja-JP" altLang="en-US"/>
          </a:p>
        </p:txBody>
      </p:sp>
      <p:sp>
        <p:nvSpPr>
          <p:cNvPr id="9" name="フッター プレースホルダ 5"/>
          <p:cNvSpPr>
            <a:spLocks noGrp="1"/>
          </p:cNvSpPr>
          <p:nvPr>
            <p:ph type="ftr" sz="quarter" idx="11"/>
          </p:nvPr>
        </p:nvSpPr>
        <p:spPr>
          <a:xfrm>
            <a:off x="914400" y="6172200"/>
            <a:ext cx="3886200" cy="457200"/>
          </a:xfrm>
        </p:spPr>
        <p:txBody>
          <a:bodyPr/>
          <a:lstStyle>
            <a:lvl1pPr>
              <a:defRPr/>
            </a:lvl1pPr>
          </a:lstStyle>
          <a:p>
            <a:pPr>
              <a:defRPr/>
            </a:pPr>
            <a:endParaRPr lang="ja-JP" altLang="en-US"/>
          </a:p>
        </p:txBody>
      </p:sp>
      <p:sp>
        <p:nvSpPr>
          <p:cNvPr id="10" name="スライド番号プレースホルダ 6"/>
          <p:cNvSpPr>
            <a:spLocks noGrp="1"/>
          </p:cNvSpPr>
          <p:nvPr>
            <p:ph type="sldNum" sz="quarter" idx="12"/>
          </p:nvPr>
        </p:nvSpPr>
        <p:spPr>
          <a:xfrm>
            <a:off x="146050" y="6208713"/>
            <a:ext cx="457200" cy="457200"/>
          </a:xfrm>
        </p:spPr>
        <p:txBody>
          <a:bodyPr/>
          <a:lstStyle>
            <a:lvl1pPr>
              <a:defRPr/>
            </a:lvl1pPr>
          </a:lstStyle>
          <a:p>
            <a:pPr>
              <a:defRPr/>
            </a:pPr>
            <a:fld id="{E0AF0627-07D4-40C0-9184-D7FA2A83C715}" type="slidenum">
              <a:rPr lang="ja-JP" altLang="en-US"/>
              <a:pPr>
                <a:defRPr/>
              </a:pPr>
              <a:t>‹N°›</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useBgFill="1">
        <p:nvSpPr>
          <p:cNvPr id="8" name="角丸四角形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1028" name="タイトル プレースホルダ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ja-JP" altLang="en-US" smtClean="0"/>
              <a:t>マスタ タイトルの書式設定</a:t>
            </a:r>
            <a:endParaRPr lang="en-US" smtClean="0"/>
          </a:p>
        </p:txBody>
      </p:sp>
      <p:sp>
        <p:nvSpPr>
          <p:cNvPr id="1029" name="テキスト プレースホルダ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fld id="{3DA65C32-F2AB-435E-9E52-B102E88A1380}" type="datetimeFigureOut">
              <a:rPr lang="ja-JP" altLang="en-US"/>
              <a:pPr>
                <a:defRPr/>
              </a:pPr>
              <a:t>2014/8/27</a:t>
            </a:fld>
            <a:endParaRPr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1" sz="1400">
                <a:solidFill>
                  <a:srgbClr val="FFFFFF"/>
                </a:solidFill>
                <a:latin typeface="+mj-lt"/>
                <a:ea typeface="+mj-ea"/>
                <a:cs typeface="+mj-cs"/>
              </a:defRPr>
            </a:lvl1pPr>
          </a:lstStyle>
          <a:p>
            <a:pPr>
              <a:defRPr/>
            </a:pPr>
            <a:fld id="{08F8A911-7474-4D43-B2C4-7E352959B43B}" type="slidenum">
              <a:rPr lang="ja-JP" altLang="en-US"/>
              <a:pPr>
                <a:defRPr/>
              </a:pPr>
              <a:t>‹N°›</a:t>
            </a:fld>
            <a:endParaRPr lang="ja-JP" altLang="en-US"/>
          </a:p>
        </p:txBody>
      </p:sp>
    </p:spTree>
  </p:cSld>
  <p:clrMap bg1="lt1" tx1="dk1" bg2="lt2" tx2="dk2" accent1="accent1" accent2="accent2" accent3="accent3" accent4="accent4" accent5="accent5" accent6="accent6" hlink="hlink" folHlink="folHlink"/>
  <p:sldLayoutIdLst>
    <p:sldLayoutId id="2147484079" r:id="rId1"/>
    <p:sldLayoutId id="2147484072" r:id="rId2"/>
    <p:sldLayoutId id="2147484080" r:id="rId3"/>
    <p:sldLayoutId id="2147484073" r:id="rId4"/>
    <p:sldLayoutId id="2147484074" r:id="rId5"/>
    <p:sldLayoutId id="2147484075" r:id="rId6"/>
    <p:sldLayoutId id="2147484076" r:id="rId7"/>
    <p:sldLayoutId id="2147484081" r:id="rId8"/>
    <p:sldLayoutId id="2147484082" r:id="rId9"/>
    <p:sldLayoutId id="2147484077" r:id="rId10"/>
    <p:sldLayoutId id="2147484078" r:id="rId11"/>
  </p:sldLayoutIdLst>
  <p:txStyles>
    <p:titleStyle>
      <a:lvl1pPr algn="l" rtl="0" eaLnBrk="0" fontAlgn="base" hangingPunct="0">
        <a:spcBef>
          <a:spcPct val="0"/>
        </a:spcBef>
        <a:spcAft>
          <a:spcPct val="0"/>
        </a:spcAft>
        <a:defRPr kumimoji="1" sz="4000" kern="12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Franklin Gothic Book"/>
          <a:ea typeface="HGｺﾞｼｯｸM" pitchFamily="49" charset="-128"/>
        </a:defRPr>
      </a:lvl2pPr>
      <a:lvl3pPr algn="l" rtl="0" eaLnBrk="0" fontAlgn="base" hangingPunct="0">
        <a:spcBef>
          <a:spcPct val="0"/>
        </a:spcBef>
        <a:spcAft>
          <a:spcPct val="0"/>
        </a:spcAft>
        <a:defRPr kumimoji="1" sz="4000">
          <a:solidFill>
            <a:schemeClr val="tx2"/>
          </a:solidFill>
          <a:latin typeface="Franklin Gothic Book"/>
          <a:ea typeface="HGｺﾞｼｯｸM" pitchFamily="49" charset="-128"/>
        </a:defRPr>
      </a:lvl3pPr>
      <a:lvl4pPr algn="l" rtl="0" eaLnBrk="0" fontAlgn="base" hangingPunct="0">
        <a:spcBef>
          <a:spcPct val="0"/>
        </a:spcBef>
        <a:spcAft>
          <a:spcPct val="0"/>
        </a:spcAft>
        <a:defRPr kumimoji="1" sz="4000">
          <a:solidFill>
            <a:schemeClr val="tx2"/>
          </a:solidFill>
          <a:latin typeface="Franklin Gothic Book"/>
          <a:ea typeface="HGｺﾞｼｯｸM" pitchFamily="49" charset="-128"/>
        </a:defRPr>
      </a:lvl4pPr>
      <a:lvl5pPr algn="l" rtl="0" eaLnBrk="0" fontAlgn="base" hangingPunct="0">
        <a:spcBef>
          <a:spcPct val="0"/>
        </a:spcBef>
        <a:spcAft>
          <a:spcPct val="0"/>
        </a:spcAft>
        <a:defRPr kumimoji="1" sz="4000">
          <a:solidFill>
            <a:schemeClr val="tx2"/>
          </a:solidFill>
          <a:latin typeface="Franklin Gothic Book"/>
          <a:ea typeface="HGｺﾞｼｯｸM" pitchFamily="49" charset="-128"/>
        </a:defRPr>
      </a:lvl5pPr>
      <a:lvl6pPr marL="457200" algn="l" rtl="0" fontAlgn="base">
        <a:spcBef>
          <a:spcPct val="0"/>
        </a:spcBef>
        <a:spcAft>
          <a:spcPct val="0"/>
        </a:spcAft>
        <a:defRPr kumimoji="1" sz="4000">
          <a:solidFill>
            <a:schemeClr val="tx2"/>
          </a:solidFill>
          <a:latin typeface="Franklin Gothic Book"/>
          <a:ea typeface="HGｺﾞｼｯｸM" pitchFamily="49" charset="-128"/>
        </a:defRPr>
      </a:lvl6pPr>
      <a:lvl7pPr marL="914400" algn="l" rtl="0" fontAlgn="base">
        <a:spcBef>
          <a:spcPct val="0"/>
        </a:spcBef>
        <a:spcAft>
          <a:spcPct val="0"/>
        </a:spcAft>
        <a:defRPr kumimoji="1" sz="4000">
          <a:solidFill>
            <a:schemeClr val="tx2"/>
          </a:solidFill>
          <a:latin typeface="Franklin Gothic Book"/>
          <a:ea typeface="HGｺﾞｼｯｸM" pitchFamily="49" charset="-128"/>
        </a:defRPr>
      </a:lvl7pPr>
      <a:lvl8pPr marL="1371600" algn="l" rtl="0" fontAlgn="base">
        <a:spcBef>
          <a:spcPct val="0"/>
        </a:spcBef>
        <a:spcAft>
          <a:spcPct val="0"/>
        </a:spcAft>
        <a:defRPr kumimoji="1" sz="4000">
          <a:solidFill>
            <a:schemeClr val="tx2"/>
          </a:solidFill>
          <a:latin typeface="Franklin Gothic Book"/>
          <a:ea typeface="HGｺﾞｼｯｸM" pitchFamily="49" charset="-128"/>
        </a:defRPr>
      </a:lvl8pPr>
      <a:lvl9pPr marL="1828800" algn="l" rtl="0" fontAlgn="base">
        <a:spcBef>
          <a:spcPct val="0"/>
        </a:spcBef>
        <a:spcAft>
          <a:spcPct val="0"/>
        </a:spcAft>
        <a:defRPr kumimoji="1" sz="4000">
          <a:solidFill>
            <a:schemeClr val="tx2"/>
          </a:solidFill>
          <a:latin typeface="Franklin Gothic Book"/>
          <a:ea typeface="HGｺﾞｼｯｸM" pitchFamily="49" charset="-128"/>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kumimoji="1"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kumimoji="1"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AAD4B3"/>
        </a:buClr>
        <a:buSzPct val="85000"/>
        <a:buFont typeface="Wingdings 2" pitchFamily="18" charset="2"/>
        <a:buChar char=""/>
        <a:defRPr kumimoji="1"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00B050"/>
        </a:buClr>
        <a:buSzPct val="80000"/>
        <a:buFont typeface="Wingdings 2" pitchFamily="18" charset="2"/>
        <a:buChar char=""/>
        <a:defRPr kumimoji="1"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00B050"/>
        </a:buClr>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5.bin"/><Relationship Id="rId18" Type="http://schemas.openxmlformats.org/officeDocument/2006/relationships/image" Target="../media/image24.wmf"/><Relationship Id="rId3" Type="http://schemas.openxmlformats.org/officeDocument/2006/relationships/slideLayout" Target="../slideLayouts/slideLayout1.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1.wmf"/><Relationship Id="rId17" Type="http://schemas.openxmlformats.org/officeDocument/2006/relationships/oleObject" Target="../embeddings/oleObject7.bin"/><Relationship Id="rId2" Type="http://schemas.openxmlformats.org/officeDocument/2006/relationships/tags" Target="../tags/tag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1.vml"/><Relationship Id="rId6" Type="http://schemas.openxmlformats.org/officeDocument/2006/relationships/image" Target="../media/image18.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20.wmf"/><Relationship Id="rId19" Type="http://schemas.openxmlformats.org/officeDocument/2006/relationships/oleObject" Target="../embeddings/oleObject8.bin"/><Relationship Id="rId4" Type="http://schemas.openxmlformats.org/officeDocument/2006/relationships/notesSlide" Target="../notesSlides/notesSlide23.xml"/><Relationship Id="rId9" Type="http://schemas.openxmlformats.org/officeDocument/2006/relationships/oleObject" Target="../embeddings/oleObject3.bin"/><Relationship Id="rId14" Type="http://schemas.openxmlformats.org/officeDocument/2006/relationships/image" Target="../media/image22.wmf"/><Relationship Id="rId22" Type="http://schemas.openxmlformats.org/officeDocument/2006/relationships/image" Target="../media/image26.w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5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5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5" Type="http://schemas.openxmlformats.org/officeDocument/2006/relationships/image" Target="../media/image109.jpeg"/><Relationship Id="rId4" Type="http://schemas.openxmlformats.org/officeDocument/2006/relationships/image" Target="../media/image108.jpeg"/></Relationships>
</file>

<file path=ppt/slides/_rels/slide5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 Id="rId5" Type="http://schemas.openxmlformats.org/officeDocument/2006/relationships/image" Target="../media/image113.jpeg"/><Relationship Id="rId4" Type="http://schemas.openxmlformats.org/officeDocument/2006/relationships/image" Target="../media/image112.jpeg"/></Relationships>
</file>

<file path=ppt/slides/_rels/slide5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5" Type="http://schemas.openxmlformats.org/officeDocument/2006/relationships/image" Target="../media/image117.jpeg"/><Relationship Id="rId4" Type="http://schemas.openxmlformats.org/officeDocument/2006/relationships/image" Target="../media/image1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6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23.jpeg"/><Relationship Id="rId4" Type="http://schemas.openxmlformats.org/officeDocument/2006/relationships/image" Target="../media/image122.jpeg"/></Relationships>
</file>

<file path=ppt/slides/_rels/slide6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 Id="rId4" Type="http://schemas.openxmlformats.org/officeDocument/2006/relationships/image" Target="../media/image126.jpeg"/></Relationships>
</file>

<file path=ppt/slides/_rels/slide64.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65.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s>
</file>

<file path=ppt/slides/_rels/slide66.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7.xml"/><Relationship Id="rId5" Type="http://schemas.openxmlformats.org/officeDocument/2006/relationships/image" Target="../media/image139.jpeg"/><Relationship Id="rId4" Type="http://schemas.openxmlformats.org/officeDocument/2006/relationships/image" Target="../media/image138.jpeg"/></Relationships>
</file>

<file path=ppt/slides/_rels/slide6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2.xml"/><Relationship Id="rId5" Type="http://schemas.openxmlformats.org/officeDocument/2006/relationships/image" Target="../media/image143.jpeg"/><Relationship Id="rId4" Type="http://schemas.openxmlformats.org/officeDocument/2006/relationships/image" Target="../media/image142.jpeg"/></Relationships>
</file>

<file path=ppt/slides/_rels/slide68.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7.xml"/><Relationship Id="rId4" Type="http://schemas.openxmlformats.org/officeDocument/2006/relationships/image" Target="../media/image146.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50.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49.jpeg"/><Relationship Id="rId5" Type="http://schemas.openxmlformats.org/officeDocument/2006/relationships/image" Target="../media/image148.jpeg"/><Relationship Id="rId4" Type="http://schemas.openxmlformats.org/officeDocument/2006/relationships/image" Target="../media/image14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7.xml"/><Relationship Id="rId5" Type="http://schemas.openxmlformats.org/officeDocument/2006/relationships/image" Target="../media/image154.jpeg"/><Relationship Id="rId4" Type="http://schemas.openxmlformats.org/officeDocument/2006/relationships/image" Target="../media/image153.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 y="3511558"/>
            <a:ext cx="9144000" cy="1060450"/>
          </a:xfrm>
        </p:spPr>
        <p:txBody>
          <a:bodyPr>
            <a:noAutofit/>
          </a:bodyPr>
          <a:lstStyle/>
          <a:p>
            <a:pPr algn="ctr">
              <a:defRPr/>
            </a:pPr>
            <a:r>
              <a:rPr lang="en-US" sz="4400" b="1" dirty="0" smtClean="0">
                <a:solidFill>
                  <a:schemeClr val="tx1"/>
                </a:solidFill>
                <a:effectLst>
                  <a:outerShdw blurRad="38100" dist="38100" dir="2700000" algn="tl">
                    <a:srgbClr val="000000">
                      <a:alpha val="43137"/>
                    </a:srgbClr>
                  </a:outerShdw>
                </a:effectLst>
                <a:cs typeface="+mj-cs"/>
              </a:rPr>
              <a:t>LES PILLIERS DE LA TROISIEME REVOLUTION INDUSTRIELLE</a:t>
            </a:r>
            <a:br>
              <a:rPr lang="en-US" sz="4400" b="1" dirty="0" smtClean="0">
                <a:solidFill>
                  <a:schemeClr val="tx1"/>
                </a:solidFill>
                <a:effectLst>
                  <a:outerShdw blurRad="38100" dist="38100" dir="2700000" algn="tl">
                    <a:srgbClr val="000000">
                      <a:alpha val="43137"/>
                    </a:srgbClr>
                  </a:outerShdw>
                </a:effectLst>
                <a:cs typeface="+mj-cs"/>
              </a:rPr>
            </a:br>
            <a:r>
              <a:rPr lang="en-US" sz="4400" b="1" dirty="0" smtClean="0">
                <a:solidFill>
                  <a:schemeClr val="tx1"/>
                </a:solidFill>
                <a:effectLst>
                  <a:outerShdw blurRad="38100" dist="38100" dir="2700000" algn="tl">
                    <a:srgbClr val="000000">
                      <a:alpha val="43137"/>
                    </a:srgbClr>
                  </a:outerShdw>
                </a:effectLst>
                <a:cs typeface="+mj-cs"/>
              </a:rPr>
              <a:t> ET </a:t>
            </a:r>
            <a:br>
              <a:rPr lang="en-US" sz="4400" b="1" dirty="0" smtClean="0">
                <a:solidFill>
                  <a:schemeClr val="tx1"/>
                </a:solidFill>
                <a:effectLst>
                  <a:outerShdw blurRad="38100" dist="38100" dir="2700000" algn="tl">
                    <a:srgbClr val="000000">
                      <a:alpha val="43137"/>
                    </a:srgbClr>
                  </a:outerShdw>
                </a:effectLst>
                <a:cs typeface="+mj-cs"/>
              </a:rPr>
            </a:br>
            <a:r>
              <a:rPr lang="en-US" sz="4400" b="1" dirty="0" smtClean="0">
                <a:solidFill>
                  <a:schemeClr val="tx1"/>
                </a:solidFill>
                <a:effectLst>
                  <a:outerShdw blurRad="38100" dist="38100" dir="2700000" algn="tl">
                    <a:srgbClr val="000000">
                      <a:alpha val="43137"/>
                    </a:srgbClr>
                  </a:outerShdw>
                </a:effectLst>
                <a:cs typeface="+mj-cs"/>
              </a:rPr>
              <a:t>LA REVOLUTION VERTE </a:t>
            </a:r>
            <a:br>
              <a:rPr lang="en-US" sz="4400" b="1" dirty="0" smtClean="0">
                <a:solidFill>
                  <a:schemeClr val="tx1"/>
                </a:solidFill>
                <a:effectLst>
                  <a:outerShdw blurRad="38100" dist="38100" dir="2700000" algn="tl">
                    <a:srgbClr val="000000">
                      <a:alpha val="43137"/>
                    </a:srgbClr>
                  </a:outerShdw>
                </a:effectLst>
                <a:cs typeface="+mj-cs"/>
              </a:rPr>
            </a:br>
            <a:r>
              <a:rPr lang="en-US" sz="2800" b="1" dirty="0" smtClean="0">
                <a:solidFill>
                  <a:schemeClr val="tx1"/>
                </a:solidFill>
                <a:effectLst>
                  <a:outerShdw blurRad="38100" dist="38100" dir="2700000" algn="tl">
                    <a:srgbClr val="000000">
                      <a:alpha val="43137"/>
                    </a:srgbClr>
                  </a:outerShdw>
                </a:effectLst>
                <a:cs typeface="+mj-cs"/>
              </a:rPr>
              <a:t/>
            </a:r>
            <a:br>
              <a:rPr lang="en-US" sz="2800" b="1" dirty="0" smtClean="0">
                <a:solidFill>
                  <a:schemeClr val="tx1"/>
                </a:solidFill>
                <a:effectLst>
                  <a:outerShdw blurRad="38100" dist="38100" dir="2700000" algn="tl">
                    <a:srgbClr val="000000">
                      <a:alpha val="43137"/>
                    </a:srgbClr>
                  </a:outerShdw>
                </a:effectLst>
                <a:cs typeface="+mj-cs"/>
              </a:rPr>
            </a:br>
            <a:r>
              <a:rPr lang="en-US" sz="4400" b="1" dirty="0" smtClean="0">
                <a:solidFill>
                  <a:schemeClr val="tx1"/>
                </a:solidFill>
                <a:effectLst>
                  <a:outerShdw blurRad="38100" dist="38100" dir="2700000" algn="tl">
                    <a:srgbClr val="000000">
                      <a:alpha val="43137"/>
                    </a:srgbClr>
                  </a:outerShdw>
                </a:effectLst>
                <a:cs typeface="+mj-cs"/>
              </a:rPr>
              <a:t>A SONGHAI</a:t>
            </a:r>
            <a:endParaRPr lang="en-US" sz="4400" b="1" dirty="0">
              <a:solidFill>
                <a:schemeClr val="tx1"/>
              </a:solidFill>
              <a:effectLst>
                <a:outerShdw blurRad="38100" dist="38100" dir="2700000" algn="tl">
                  <a:srgbClr val="000000">
                    <a:alpha val="43137"/>
                  </a:srgbClr>
                </a:outerShdw>
              </a:effectLst>
              <a:cs typeface="+mj-cs"/>
            </a:endParaRPr>
          </a:p>
        </p:txBody>
      </p:sp>
      <p:sp>
        <p:nvSpPr>
          <p:cNvPr id="8" name="Rectangle 7"/>
          <p:cNvSpPr>
            <a:spLocks noChangeArrowheads="1"/>
          </p:cNvSpPr>
          <p:nvPr/>
        </p:nvSpPr>
        <p:spPr bwMode="auto">
          <a:xfrm>
            <a:off x="2971800" y="5562600"/>
            <a:ext cx="6019800" cy="762000"/>
          </a:xfrm>
          <a:prstGeom prst="rect">
            <a:avLst/>
          </a:prstGeom>
          <a:noFill/>
          <a:ln w="9525">
            <a:noFill/>
            <a:miter lim="800000"/>
            <a:headEnd/>
            <a:tailEnd/>
          </a:ln>
        </p:spPr>
        <p:txBody>
          <a:bodyPr/>
          <a:lstStyle/>
          <a:p>
            <a:pPr marL="82550" algn="ctr" fontAlgn="auto">
              <a:lnSpc>
                <a:spcPct val="80000"/>
              </a:lnSpc>
              <a:spcBef>
                <a:spcPct val="50000"/>
              </a:spcBef>
              <a:spcAft>
                <a:spcPts val="0"/>
              </a:spcAft>
              <a:buClr>
                <a:schemeClr val="accent1"/>
              </a:buClr>
              <a:buSzPct val="80000"/>
              <a:defRPr/>
            </a:pPr>
            <a:r>
              <a:rPr lang="fr-FR" dirty="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Par: </a:t>
            </a:r>
            <a:r>
              <a:rPr lang="fr-FR" dirty="0" smtClean="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 </a:t>
            </a:r>
            <a:r>
              <a:rPr lang="fr-FR" sz="2000" dirty="0" smtClean="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Rev</a:t>
            </a:r>
            <a:r>
              <a:rPr lang="fr-FR" sz="2000" dirty="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 Fr. Godfrey </a:t>
            </a:r>
            <a:r>
              <a:rPr lang="fr-FR" sz="2000" dirty="0" err="1">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Nzamujo</a:t>
            </a:r>
            <a:r>
              <a:rPr lang="fr-FR" sz="2000" dirty="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 o.p.  (Prof. Eng.)</a:t>
            </a:r>
          </a:p>
          <a:p>
            <a:pPr marL="82550" algn="ctr" fontAlgn="auto">
              <a:lnSpc>
                <a:spcPct val="80000"/>
              </a:lnSpc>
              <a:spcBef>
                <a:spcPct val="50000"/>
              </a:spcBef>
              <a:spcAft>
                <a:spcPts val="0"/>
              </a:spcAft>
              <a:buClr>
                <a:schemeClr val="accent1"/>
              </a:buClr>
              <a:buSzPct val="80000"/>
              <a:buFont typeface="Wingdings 2" pitchFamily="18" charset="2"/>
              <a:buNone/>
              <a:defRPr/>
            </a:pPr>
            <a:r>
              <a:rPr lang="fr-FR" sz="2000" dirty="0">
                <a:effectLst>
                  <a:outerShdw blurRad="38100" dist="38100" dir="2700000" algn="tl">
                    <a:srgbClr val="000000">
                      <a:alpha val="43137"/>
                    </a:srgbClr>
                  </a:outerShdw>
                  <a:reflection blurRad="6350" stA="55000" endA="300" endPos="45500" dir="5400000" sy="-100000" algn="bl" rotWithShape="0"/>
                </a:effectLst>
                <a:latin typeface="Gill Sans MT" pitchFamily="34" charset="0"/>
                <a:cs typeface="+mn-cs"/>
              </a:rPr>
              <a:t>Directeur du Centre Régional Songhai </a:t>
            </a:r>
          </a:p>
          <a:p>
            <a:pPr marL="82550" fontAlgn="auto">
              <a:spcBef>
                <a:spcPts val="600"/>
              </a:spcBef>
              <a:spcAft>
                <a:spcPts val="0"/>
              </a:spcAft>
              <a:buClr>
                <a:schemeClr val="accent1"/>
              </a:buClr>
              <a:buSzPct val="80000"/>
              <a:buFont typeface="Wingdings 2" pitchFamily="18" charset="2"/>
              <a:buNone/>
              <a:defRPr/>
            </a:pPr>
            <a:endParaRPr lang="en-US" sz="2000" dirty="0">
              <a:latin typeface="Gill Sans MT" pitchFamily="34" charset="0"/>
              <a:cs typeface="+mn-cs"/>
            </a:endParaRPr>
          </a:p>
        </p:txBody>
      </p:sp>
      <p:pic>
        <p:nvPicPr>
          <p:cNvPr id="9" name="Image 10" descr="SONGHAI LOGO.png"/>
          <p:cNvPicPr>
            <a:picLocks noChangeAspect="1"/>
          </p:cNvPicPr>
          <p:nvPr/>
        </p:nvPicPr>
        <p:blipFill>
          <a:blip r:embed="rId3"/>
          <a:srcRect/>
          <a:stretch>
            <a:fillRect/>
          </a:stretch>
        </p:blipFill>
        <p:spPr bwMode="auto">
          <a:xfrm>
            <a:off x="152400" y="5791200"/>
            <a:ext cx="2239963"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0" y="85724"/>
            <a:ext cx="9067800" cy="1128698"/>
          </a:xfrm>
          <a:solidFill>
            <a:schemeClr val="accent2"/>
          </a:solidFill>
        </p:spPr>
        <p:txBody>
          <a:bodyPr/>
          <a:lstStyle/>
          <a:p>
            <a:pPr algn="ctr"/>
            <a:r>
              <a:rPr lang="fr-FR" sz="3600" b="1" dirty="0" smtClean="0">
                <a:solidFill>
                  <a:schemeClr val="bg1"/>
                </a:solidFill>
              </a:rPr>
              <a:t>CLASSIFICATION DES SOLS SUR LA BASE  DES  MICROFLORES</a:t>
            </a:r>
            <a:br>
              <a:rPr lang="fr-FR" sz="3600" b="1" dirty="0" smtClean="0">
                <a:solidFill>
                  <a:schemeClr val="bg1"/>
                </a:solidFill>
              </a:rPr>
            </a:br>
            <a:endParaRPr lang="fr-FR" sz="100" b="1" dirty="0">
              <a:solidFill>
                <a:schemeClr val="bg1"/>
              </a:solidFill>
            </a:endParaRPr>
          </a:p>
        </p:txBody>
      </p:sp>
      <p:sp>
        <p:nvSpPr>
          <p:cNvPr id="4" name="Rectangle 3"/>
          <p:cNvSpPr/>
          <p:nvPr/>
        </p:nvSpPr>
        <p:spPr>
          <a:xfrm>
            <a:off x="357158" y="1321435"/>
            <a:ext cx="8643966" cy="4893647"/>
          </a:xfrm>
          <a:prstGeom prst="rect">
            <a:avLst/>
          </a:prstGeom>
        </p:spPr>
        <p:txBody>
          <a:bodyPr wrap="square">
            <a:spAutoFit/>
          </a:bodyPr>
          <a:lstStyle/>
          <a:p>
            <a:pPr algn="just"/>
            <a:r>
              <a:rPr lang="fr-FR" sz="2400" b="1" dirty="0" smtClean="0"/>
              <a:t>1.SOLS INDUISANT DES  MALADIES </a:t>
            </a:r>
          </a:p>
          <a:p>
            <a:pPr algn="just"/>
            <a:endParaRPr lang="fr-FR" sz="2400" b="1" dirty="0" smtClean="0"/>
          </a:p>
          <a:p>
            <a:pPr algn="just"/>
            <a:r>
              <a:rPr lang="fr-FR" sz="2400" dirty="0" smtClean="0"/>
              <a:t>-La grande  population des microbes  responsables des maladies (</a:t>
            </a:r>
            <a:r>
              <a:rPr lang="fr-FR" sz="2400" dirty="0" err="1" smtClean="0"/>
              <a:t>eg</a:t>
            </a:r>
            <a:r>
              <a:rPr lang="fr-FR" sz="2400" dirty="0" smtClean="0"/>
              <a:t> : </a:t>
            </a:r>
            <a:r>
              <a:rPr lang="fr-FR" sz="2400" dirty="0" err="1" smtClean="0"/>
              <a:t>fusarium</a:t>
            </a:r>
            <a:r>
              <a:rPr lang="fr-FR" sz="2400" dirty="0" smtClean="0"/>
              <a:t>). L’ ajout des     matières organiques brutes ayant des  teneurs  en  azote  élevées  au sol produit une odeur   nauséabonde.  En  outre, les larves  de parasites  se  développent  dans ces sols .</a:t>
            </a:r>
          </a:p>
          <a:p>
            <a:pPr algn="just"/>
            <a:r>
              <a:rPr lang="fr-FR" sz="2400" dirty="0" smtClean="0"/>
              <a:t>-Les  sols  inducteurs  de  maladies  sont  généralement  dures  et leurs  caractéristiques  physiques  ne conduisent  pas  à la croissance  végétale. Dans les champs de Riz, les  gaz  sont  générés  à  partir du sol. Ces  sols  sont  généralement  formés   par l’application continue  d’une grande quantité des produits  agrochimiques.</a:t>
            </a:r>
            <a:endParaRPr lang="fr-FR" sz="2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642918"/>
            <a:ext cx="8643966" cy="5632311"/>
          </a:xfrm>
          <a:prstGeom prst="rect">
            <a:avLst/>
          </a:prstGeom>
        </p:spPr>
        <p:txBody>
          <a:bodyPr wrap="square">
            <a:spAutoFit/>
          </a:bodyPr>
          <a:lstStyle/>
          <a:p>
            <a:pPr algn="just"/>
            <a:r>
              <a:rPr lang="fr-FR" sz="2400" dirty="0" smtClean="0"/>
              <a:t>2. </a:t>
            </a:r>
            <a:r>
              <a:rPr lang="fr-FR" sz="2400" b="1" dirty="0" smtClean="0"/>
              <a:t>SOLS  NON FAVORABLES  AUX  MALADIES</a:t>
            </a:r>
          </a:p>
          <a:p>
            <a:pPr algn="just"/>
            <a:endParaRPr lang="fr-FR" sz="2400" b="1" dirty="0" smtClean="0"/>
          </a:p>
          <a:p>
            <a:pPr lvl="0" algn="just"/>
            <a:r>
              <a:rPr lang="fr-FR" sz="2400" dirty="0" smtClean="0"/>
              <a:t>- Les organismes responsables des maladies ne survivent pas dans ces types de sols étant donné que les organismes tels que le Penicillium et </a:t>
            </a:r>
            <a:r>
              <a:rPr lang="fr-FR" sz="2400" dirty="0" err="1" smtClean="0"/>
              <a:t>Tricoderma</a:t>
            </a:r>
            <a:r>
              <a:rPr lang="fr-FR" sz="2400" dirty="0" smtClean="0"/>
              <a:t> qui produisent des antibiotiques se trouvent dans ce type de sol.</a:t>
            </a:r>
          </a:p>
          <a:p>
            <a:pPr lvl="0" algn="just"/>
            <a:endParaRPr lang="fr-FR" sz="2400" dirty="0" smtClean="0"/>
          </a:p>
          <a:p>
            <a:pPr lvl="0" algn="just"/>
            <a:r>
              <a:rPr lang="fr-FR" sz="2400" dirty="0" smtClean="0"/>
              <a:t>L’application des déchets organiques à teneurs d’azote élevées, ne produisent pas d’odeurs nauséabondes dans ces sols. La matière organique est rapidement décomposée et le sol à une odeur douce et fraiche semblable au sol des montagnes vierges. Ces sols présentent de très bonnes caractéristiques physiques. L’incidence de la maladie et des attaques sur les végétaux est faible. </a:t>
            </a:r>
            <a:r>
              <a:rPr lang="en-US" sz="2400" dirty="0" err="1" smtClean="0"/>
              <a:t>Cependant</a:t>
            </a:r>
            <a:r>
              <a:rPr lang="en-US" sz="2400" dirty="0" smtClean="0"/>
              <a:t> le </a:t>
            </a:r>
            <a:r>
              <a:rPr lang="en-US" sz="2400" dirty="0" err="1" smtClean="0"/>
              <a:t>rendement</a:t>
            </a:r>
            <a:r>
              <a:rPr lang="en-US" sz="2400" dirty="0" smtClean="0"/>
              <a:t> </a:t>
            </a:r>
            <a:r>
              <a:rPr lang="en-US" sz="2400" dirty="0" err="1" smtClean="0"/>
              <a:t>n’est</a:t>
            </a:r>
            <a:r>
              <a:rPr lang="en-US" sz="2400" dirty="0" smtClean="0"/>
              <a:t> pas optimal. </a:t>
            </a:r>
            <a:endParaRPr lang="fr-FR" sz="2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357166"/>
            <a:ext cx="8643966" cy="6555641"/>
          </a:xfrm>
          <a:prstGeom prst="rect">
            <a:avLst/>
          </a:prstGeom>
        </p:spPr>
        <p:txBody>
          <a:bodyPr wrap="square">
            <a:spAutoFit/>
          </a:bodyPr>
          <a:lstStyle/>
          <a:p>
            <a:pPr algn="just"/>
            <a:r>
              <a:rPr lang="fr-FR" sz="2800" b="1" dirty="0" smtClean="0"/>
              <a:t> 3. SOLS  ZYMOGENES</a:t>
            </a:r>
          </a:p>
          <a:p>
            <a:pPr algn="just"/>
            <a:endParaRPr lang="fr-FR" sz="1600" dirty="0" smtClean="0"/>
          </a:p>
          <a:p>
            <a:pPr algn="just"/>
            <a:r>
              <a:rPr lang="fr-FR" sz="2800" dirty="0" smtClean="0"/>
              <a:t>-Ils contiennent  des organismes  zymogènes  comme l’acide lactique,  les  bactéries et les levures. Quand les  matières organiques  avec  une  forte  teneur  d’ azote sont  fournies , le sol développe une odeur  aromatique .</a:t>
            </a:r>
          </a:p>
          <a:p>
            <a:pPr algn="just"/>
            <a:r>
              <a:rPr lang="fr-FR" sz="2800" dirty="0" smtClean="0"/>
              <a:t>-la population  des  champignons  de fermentation  tels que aspergillus et  </a:t>
            </a:r>
            <a:r>
              <a:rPr lang="fr-FR" sz="2800" dirty="0" err="1" smtClean="0"/>
              <a:t>rhizopus</a:t>
            </a:r>
            <a:r>
              <a:rPr lang="fr-FR" sz="2800" dirty="0" smtClean="0"/>
              <a:t>  augmente  tandis que ceux qui causent des maladies aux organismes  come  le </a:t>
            </a:r>
            <a:r>
              <a:rPr lang="fr-FR" sz="2800" dirty="0" err="1" smtClean="0"/>
              <a:t>fusarium</a:t>
            </a:r>
            <a:r>
              <a:rPr lang="fr-FR" sz="2800" dirty="0" smtClean="0"/>
              <a:t>  diminuent.</a:t>
            </a:r>
          </a:p>
          <a:p>
            <a:pPr algn="just"/>
            <a:r>
              <a:rPr lang="fr-FR" sz="2800" dirty="0" smtClean="0"/>
              <a:t>- Les  microorganismes  bénéfiques  dans  ces  sols  produisent   de l’acide aminé, du sucre, des vitamines et d’ autre  substances  bioactives  qui  favorisent  la croissance des cultures.</a:t>
            </a:r>
            <a:endParaRPr lang="fr-FR" sz="2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802806" cy="6186309"/>
          </a:xfrm>
          <a:prstGeom prst="rect">
            <a:avLst/>
          </a:prstGeom>
        </p:spPr>
        <p:txBody>
          <a:bodyPr wrap="square">
            <a:spAutoFit/>
          </a:bodyPr>
          <a:lstStyle/>
          <a:p>
            <a:pPr algn="just"/>
            <a:r>
              <a:rPr lang="fr-FR" sz="2400" b="1" dirty="0" smtClean="0"/>
              <a:t> 4- SOLS SYNTHETIQUES</a:t>
            </a:r>
          </a:p>
          <a:p>
            <a:pPr algn="just"/>
            <a:r>
              <a:rPr lang="fr-FR" sz="2800" dirty="0" smtClean="0"/>
              <a:t>Sols</a:t>
            </a:r>
            <a:r>
              <a:rPr lang="fr-FR" sz="2800" i="1" dirty="0" smtClean="0"/>
              <a:t> </a:t>
            </a:r>
            <a:r>
              <a:rPr lang="fr-FR" sz="2800" dirty="0" smtClean="0"/>
              <a:t>habités par des autres micro organismes  bénéfiques tels que  la  photosynthèse  et les bactéries  fixatrices d’  Azote)</a:t>
            </a:r>
          </a:p>
          <a:p>
            <a:pPr algn="just"/>
            <a:endParaRPr lang="fr-FR" sz="2400" dirty="0" smtClean="0"/>
          </a:p>
          <a:p>
            <a:pPr algn="just"/>
            <a:r>
              <a:rPr lang="fr-FR" sz="2400" b="1" dirty="0" smtClean="0"/>
              <a:t>5- </a:t>
            </a:r>
            <a:r>
              <a:rPr lang="fr-FR" sz="2400" b="1" dirty="0"/>
              <a:t>SUPER SOLS</a:t>
            </a:r>
          </a:p>
          <a:p>
            <a:pPr algn="just"/>
            <a:r>
              <a:rPr lang="fr-FR" sz="2400" i="1" dirty="0" smtClean="0"/>
              <a:t>Un  ensemble  </a:t>
            </a:r>
            <a:r>
              <a:rPr lang="fr-FR" sz="2400" i="1" dirty="0"/>
              <a:t>de sol  zymogènes  et de sol </a:t>
            </a:r>
            <a:r>
              <a:rPr lang="fr-FR" sz="2400" i="1" dirty="0" smtClean="0"/>
              <a:t>synthétiques </a:t>
            </a:r>
            <a:r>
              <a:rPr lang="fr-FR" sz="2400" dirty="0"/>
              <a:t>constituent la base du super sol</a:t>
            </a:r>
            <a:r>
              <a:rPr lang="fr-FR" sz="2400" dirty="0" smtClean="0"/>
              <a:t>. Avec une texture de 30% du sable,30% de l’agile, 30% de la boue et 10% cette base (synthétique et zymogène), les autres microorganismes se donnent le plaisir de créer des agrégats ou structures qu’on appelle « Super Sol »</a:t>
            </a:r>
          </a:p>
          <a:p>
            <a:pPr algn="just"/>
            <a:r>
              <a:rPr lang="fr-FR" sz="2400" dirty="0" smtClean="0"/>
              <a:t>Ces sols sont bons  pour la croissance des cultures  et créent des conditions qui favorisent la santé des plantes tout en créant des éléments bioactifs comme les enzymes </a:t>
            </a:r>
            <a:r>
              <a:rPr lang="fr-FR" sz="2400" dirty="0" err="1" smtClean="0"/>
              <a:t>etc</a:t>
            </a:r>
            <a:r>
              <a:rPr lang="fr-FR" sz="2400" dirty="0" smtClean="0"/>
              <a:t> et des conditions défavorables aux maladies.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38180" y="2928934"/>
            <a:ext cx="8420100" cy="990600"/>
          </a:xfrm>
        </p:spPr>
        <p:txBody>
          <a:bodyPr/>
          <a:lstStyle/>
          <a:p>
            <a:pPr algn="ctr" eaLnBrk="1" hangingPunct="1">
              <a:defRPr/>
            </a:pPr>
            <a:r>
              <a:rPr lang="en-US" altLang="ja-JP" sz="4400" dirty="0" smtClean="0">
                <a:solidFill>
                  <a:schemeClr val="tx1">
                    <a:lumMod val="85000"/>
                    <a:lumOff val="15000"/>
                  </a:schemeClr>
                </a:solidFill>
                <a:latin typeface="Arial Black" pitchFamily="34" charset="0"/>
                <a:cs typeface="+mj-cs"/>
              </a:rPr>
              <a:t>Les </a:t>
            </a:r>
            <a:r>
              <a:rPr lang="en-US" altLang="ja-JP" sz="4400" dirty="0" err="1" smtClean="0">
                <a:solidFill>
                  <a:schemeClr val="tx1">
                    <a:lumMod val="85000"/>
                    <a:lumOff val="15000"/>
                  </a:schemeClr>
                </a:solidFill>
                <a:latin typeface="Arial Black" pitchFamily="34" charset="0"/>
                <a:cs typeface="+mj-cs"/>
              </a:rPr>
              <a:t>Microorganismes</a:t>
            </a:r>
            <a:r>
              <a:rPr lang="en-US" altLang="ja-JP" sz="4400" dirty="0" smtClean="0">
                <a:solidFill>
                  <a:schemeClr val="tx1">
                    <a:lumMod val="85000"/>
                    <a:lumOff val="15000"/>
                  </a:schemeClr>
                </a:solidFill>
                <a:latin typeface="Arial Black" pitchFamily="34" charset="0"/>
                <a:cs typeface="+mj-cs"/>
              </a:rPr>
              <a:t> </a:t>
            </a:r>
            <a:r>
              <a:rPr lang="en-US" altLang="ja-JP" sz="4400" dirty="0" err="1" smtClean="0">
                <a:solidFill>
                  <a:schemeClr val="tx1">
                    <a:lumMod val="85000"/>
                    <a:lumOff val="15000"/>
                  </a:schemeClr>
                </a:solidFill>
                <a:latin typeface="Arial Black" pitchFamily="34" charset="0"/>
                <a:cs typeface="+mj-cs"/>
              </a:rPr>
              <a:t>bénéfiques</a:t>
            </a:r>
            <a:r>
              <a:rPr lang="en-US" altLang="ja-JP" sz="4400" dirty="0" smtClean="0">
                <a:solidFill>
                  <a:schemeClr val="tx1">
                    <a:lumMod val="85000"/>
                    <a:lumOff val="15000"/>
                  </a:schemeClr>
                </a:solidFill>
                <a:latin typeface="Arial Black" pitchFamily="34" charset="0"/>
                <a:cs typeface="+mj-cs"/>
              </a:rPr>
              <a:t> (EM)</a:t>
            </a:r>
            <a:endParaRPr lang="en-US" altLang="ja-JP" sz="2800" baseline="50000" dirty="0" smtClean="0">
              <a:solidFill>
                <a:schemeClr val="tx1">
                  <a:lumMod val="85000"/>
                  <a:lumOff val="15000"/>
                </a:schemeClr>
              </a:solidFill>
              <a:latin typeface="Arial Black" pitchFamily="34" charset="0"/>
              <a:cs typeface="+mj-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0" y="228600"/>
            <a:ext cx="9067800" cy="1128698"/>
          </a:xfrm>
        </p:spPr>
        <p:txBody>
          <a:bodyPr/>
          <a:lstStyle/>
          <a:p>
            <a:pPr algn="ctr" eaLnBrk="1" hangingPunct="1">
              <a:defRPr/>
            </a:pPr>
            <a:r>
              <a:rPr lang="en-US" altLang="ja-JP" sz="3600" b="1" dirty="0" smtClean="0">
                <a:solidFill>
                  <a:schemeClr val="tx1">
                    <a:lumMod val="85000"/>
                    <a:lumOff val="15000"/>
                  </a:schemeClr>
                </a:solidFill>
                <a:latin typeface="Arial" pitchFamily="34" charset="0"/>
                <a:cs typeface="Arial" pitchFamily="34" charset="0"/>
              </a:rPr>
              <a:t>Les EM</a:t>
            </a:r>
            <a:r>
              <a:rPr lang="en-US" altLang="ja-JP" sz="2800" b="1" baseline="60000" dirty="0" smtClean="0">
                <a:solidFill>
                  <a:schemeClr val="tx1">
                    <a:lumMod val="85000"/>
                    <a:lumOff val="15000"/>
                  </a:schemeClr>
                </a:solidFill>
                <a:latin typeface="Arial" pitchFamily="34" charset="0"/>
                <a:cs typeface="Arial" pitchFamily="34" charset="0"/>
              </a:rPr>
              <a:t> </a:t>
            </a:r>
            <a:r>
              <a:rPr lang="en-US" altLang="ja-JP" sz="3600" b="1" dirty="0" err="1" smtClean="0">
                <a:solidFill>
                  <a:schemeClr val="tx1">
                    <a:lumMod val="85000"/>
                    <a:lumOff val="15000"/>
                  </a:schemeClr>
                </a:solidFill>
                <a:latin typeface="Arial" pitchFamily="34" charset="0"/>
                <a:cs typeface="Arial" pitchFamily="34" charset="0"/>
              </a:rPr>
              <a:t>sont</a:t>
            </a:r>
            <a:r>
              <a:rPr lang="en-US" altLang="ja-JP" sz="3600" b="1" dirty="0" smtClean="0">
                <a:solidFill>
                  <a:schemeClr val="tx1">
                    <a:lumMod val="85000"/>
                    <a:lumOff val="15000"/>
                  </a:schemeClr>
                </a:solidFill>
                <a:latin typeface="Arial" pitchFamily="34" charset="0"/>
                <a:cs typeface="Arial" pitchFamily="34" charset="0"/>
              </a:rPr>
              <a:t> des micro </a:t>
            </a:r>
            <a:r>
              <a:rPr lang="en-US" altLang="ja-JP" sz="3600" b="1" dirty="0" err="1" smtClean="0">
                <a:solidFill>
                  <a:schemeClr val="tx1">
                    <a:lumMod val="85000"/>
                    <a:lumOff val="15000"/>
                  </a:schemeClr>
                </a:solidFill>
                <a:latin typeface="Arial" pitchFamily="34" charset="0"/>
                <a:cs typeface="Arial" pitchFamily="34" charset="0"/>
              </a:rPr>
              <a:t>organismes</a:t>
            </a:r>
            <a:r>
              <a:rPr lang="en-US" altLang="ja-JP" sz="3600" b="1" dirty="0" smtClean="0">
                <a:solidFill>
                  <a:schemeClr val="tx1">
                    <a:lumMod val="85000"/>
                    <a:lumOff val="15000"/>
                  </a:schemeClr>
                </a:solidFill>
                <a:latin typeface="Arial" pitchFamily="34" charset="0"/>
                <a:cs typeface="Arial" pitchFamily="34" charset="0"/>
              </a:rPr>
              <a:t> </a:t>
            </a:r>
            <a:r>
              <a:rPr lang="en-US" altLang="ja-JP" sz="3600" b="1" dirty="0" err="1" smtClean="0">
                <a:solidFill>
                  <a:schemeClr val="tx1">
                    <a:lumMod val="85000"/>
                    <a:lumOff val="15000"/>
                  </a:schemeClr>
                </a:solidFill>
                <a:latin typeface="Arial" pitchFamily="34" charset="0"/>
                <a:cs typeface="Arial" pitchFamily="34" charset="0"/>
              </a:rPr>
              <a:t>sains</a:t>
            </a:r>
            <a:r>
              <a:rPr lang="en-US" altLang="ja-JP" sz="3600" b="1" dirty="0" smtClean="0">
                <a:solidFill>
                  <a:schemeClr val="tx1">
                    <a:lumMod val="85000"/>
                    <a:lumOff val="15000"/>
                  </a:schemeClr>
                </a:solidFill>
                <a:latin typeface="Arial" pitchFamily="34" charset="0"/>
                <a:cs typeface="Arial" pitchFamily="34" charset="0"/>
              </a:rPr>
              <a:t> et non </a:t>
            </a:r>
            <a:r>
              <a:rPr lang="en-US" altLang="ja-JP" sz="3600" b="1" dirty="0" err="1" smtClean="0">
                <a:solidFill>
                  <a:schemeClr val="tx1">
                    <a:lumMod val="85000"/>
                    <a:lumOff val="15000"/>
                  </a:schemeClr>
                </a:solidFill>
                <a:latin typeface="Arial" pitchFamily="34" charset="0"/>
                <a:cs typeface="Arial" pitchFamily="34" charset="0"/>
              </a:rPr>
              <a:t>nuisibles</a:t>
            </a:r>
            <a:r>
              <a:rPr lang="en-US" altLang="ja-JP" sz="3600" b="1" dirty="0" smtClean="0">
                <a:solidFill>
                  <a:schemeClr val="tx1">
                    <a:lumMod val="85000"/>
                    <a:lumOff val="15000"/>
                  </a:schemeClr>
                </a:solidFill>
                <a:latin typeface="Arial" pitchFamily="34" charset="0"/>
                <a:cs typeface="Arial" pitchFamily="34" charset="0"/>
              </a:rPr>
              <a:t> à </a:t>
            </a:r>
            <a:r>
              <a:rPr lang="en-US" altLang="ja-JP" sz="3600" b="1" dirty="0" err="1" smtClean="0">
                <a:solidFill>
                  <a:schemeClr val="tx1">
                    <a:lumMod val="85000"/>
                    <a:lumOff val="15000"/>
                  </a:schemeClr>
                </a:solidFill>
                <a:latin typeface="Arial" pitchFamily="34" charset="0"/>
                <a:cs typeface="Arial" pitchFamily="34" charset="0"/>
              </a:rPr>
              <a:t>l’homme</a:t>
            </a:r>
            <a:endParaRPr lang="en-US" altLang="ja-JP" sz="3600" b="1" dirty="0" smtClean="0">
              <a:solidFill>
                <a:schemeClr val="tx1">
                  <a:lumMod val="85000"/>
                  <a:lumOff val="15000"/>
                </a:schemeClr>
              </a:solidFill>
              <a:latin typeface="Arial" pitchFamily="34" charset="0"/>
              <a:cs typeface="Arial" pitchFamily="34" charset="0"/>
            </a:endParaRPr>
          </a:p>
        </p:txBody>
      </p:sp>
      <p:grpSp>
        <p:nvGrpSpPr>
          <p:cNvPr id="10243" name="Group 53"/>
          <p:cNvGrpSpPr>
            <a:grpSpLocks/>
          </p:cNvGrpSpPr>
          <p:nvPr/>
        </p:nvGrpSpPr>
        <p:grpSpPr bwMode="auto">
          <a:xfrm>
            <a:off x="2590800" y="2025650"/>
            <a:ext cx="3211513" cy="3962400"/>
            <a:chOff x="1440" y="912"/>
            <a:chExt cx="2256" cy="2784"/>
          </a:xfrm>
        </p:grpSpPr>
        <p:sp>
          <p:nvSpPr>
            <p:cNvPr id="10249" name="AutoShape 2"/>
            <p:cNvSpPr>
              <a:spLocks noChangeArrowheads="1"/>
            </p:cNvSpPr>
            <p:nvPr/>
          </p:nvSpPr>
          <p:spPr bwMode="auto">
            <a:xfrm rot="5400000" flipH="1" flipV="1">
              <a:off x="1176" y="1176"/>
              <a:ext cx="2784" cy="2256"/>
            </a:xfrm>
            <a:prstGeom prst="wedgeRoundRectCallout">
              <a:avLst>
                <a:gd name="adj1" fmla="val 4236"/>
                <a:gd name="adj2" fmla="val 88606"/>
                <a:gd name="adj3" fmla="val 16667"/>
              </a:avLst>
            </a:prstGeom>
            <a:gradFill rotWithShape="0">
              <a:gsLst>
                <a:gs pos="0">
                  <a:srgbClr val="FF6600"/>
                </a:gs>
                <a:gs pos="100000">
                  <a:srgbClr val="762F00"/>
                </a:gs>
              </a:gsLst>
              <a:lin ang="18900000" scaled="1"/>
            </a:gradFill>
            <a:ln w="38100">
              <a:solidFill>
                <a:schemeClr val="tx1"/>
              </a:solidFill>
              <a:miter lim="800000"/>
              <a:headEnd/>
              <a:tailEnd/>
            </a:ln>
          </p:spPr>
          <p:txBody>
            <a:bodyPr vert="eaVert"/>
            <a:lstStyle/>
            <a:p>
              <a:pPr algn="ctr"/>
              <a:endParaRPr lang="en-US" altLang="ja-JP" sz="4400">
                <a:solidFill>
                  <a:schemeClr val="tx2"/>
                </a:solidFill>
                <a:latin typeface="Arial Black" pitchFamily="34" charset="0"/>
              </a:endParaRPr>
            </a:p>
          </p:txBody>
        </p:sp>
        <p:grpSp>
          <p:nvGrpSpPr>
            <p:cNvPr id="10250" name="Group 4"/>
            <p:cNvGrpSpPr>
              <a:grpSpLocks noChangeAspect="1"/>
            </p:cNvGrpSpPr>
            <p:nvPr/>
          </p:nvGrpSpPr>
          <p:grpSpPr bwMode="auto">
            <a:xfrm>
              <a:off x="2016" y="1152"/>
              <a:ext cx="451" cy="259"/>
              <a:chOff x="1792" y="720"/>
              <a:chExt cx="752" cy="432"/>
            </a:xfrm>
          </p:grpSpPr>
          <p:sp>
            <p:nvSpPr>
              <p:cNvPr id="10287" name="AutoShape 5"/>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0288" name="Arc 6"/>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0289" name="Arc 7"/>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0251" name="Group 8"/>
            <p:cNvGrpSpPr>
              <a:grpSpLocks noChangeAspect="1"/>
            </p:cNvGrpSpPr>
            <p:nvPr/>
          </p:nvGrpSpPr>
          <p:grpSpPr bwMode="auto">
            <a:xfrm>
              <a:off x="2256" y="2688"/>
              <a:ext cx="230" cy="510"/>
              <a:chOff x="3360" y="734"/>
              <a:chExt cx="384" cy="850"/>
            </a:xfrm>
          </p:grpSpPr>
          <p:sp>
            <p:nvSpPr>
              <p:cNvPr id="10284" name="AutoShape 9"/>
              <p:cNvSpPr>
                <a:spLocks noChangeAspect="1" noChangeArrowheads="1"/>
              </p:cNvSpPr>
              <p:nvPr/>
            </p:nvSpPr>
            <p:spPr bwMode="auto">
              <a:xfrm rot="15300000" flipH="1">
                <a:off x="3162" y="932"/>
                <a:ext cx="610"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0285" name="Arc 10"/>
              <p:cNvSpPr>
                <a:spLocks noChangeAspect="1"/>
              </p:cNvSpPr>
              <p:nvPr/>
            </p:nvSpPr>
            <p:spPr bwMode="auto">
              <a:xfrm rot="4780255">
                <a:off x="3518" y="1261"/>
                <a:ext cx="144" cy="213"/>
              </a:xfrm>
              <a:custGeom>
                <a:avLst/>
                <a:gdLst>
                  <a:gd name="T0" fmla="*/ 0 w 21600"/>
                  <a:gd name="T1" fmla="*/ 0 h 32065"/>
                  <a:gd name="T2" fmla="*/ 0 w 21600"/>
                  <a:gd name="T3" fmla="*/ 0 h 32065"/>
                  <a:gd name="T4" fmla="*/ 0 w 21600"/>
                  <a:gd name="T5" fmla="*/ 0 h 32065"/>
                  <a:gd name="T6" fmla="*/ 0 60000 65536"/>
                  <a:gd name="T7" fmla="*/ 0 60000 65536"/>
                  <a:gd name="T8" fmla="*/ 0 60000 65536"/>
                  <a:gd name="T9" fmla="*/ 0 w 21600"/>
                  <a:gd name="T10" fmla="*/ 0 h 32065"/>
                  <a:gd name="T11" fmla="*/ 21600 w 21600"/>
                  <a:gd name="T12" fmla="*/ 32065 h 32065"/>
                </a:gdLst>
                <a:ahLst/>
                <a:cxnLst>
                  <a:cxn ang="T6">
                    <a:pos x="T0" y="T1"/>
                  </a:cxn>
                  <a:cxn ang="T7">
                    <a:pos x="T2" y="T3"/>
                  </a:cxn>
                  <a:cxn ang="T8">
                    <a:pos x="T4" y="T5"/>
                  </a:cxn>
                </a:cxnLst>
                <a:rect l="T9" t="T10" r="T11" b="T12"/>
                <a:pathLst>
                  <a:path w="21600" h="32065" fill="none" extrusionOk="0">
                    <a:moveTo>
                      <a:pt x="9505" y="0"/>
                    </a:moveTo>
                    <a:cubicBezTo>
                      <a:pt x="16908" y="3627"/>
                      <a:pt x="21600" y="11152"/>
                      <a:pt x="21600" y="19396"/>
                    </a:cubicBezTo>
                    <a:cubicBezTo>
                      <a:pt x="21600" y="23945"/>
                      <a:pt x="20163" y="28379"/>
                      <a:pt x="17494" y="32064"/>
                    </a:cubicBezTo>
                  </a:path>
                  <a:path w="21600" h="32065" stroke="0" extrusionOk="0">
                    <a:moveTo>
                      <a:pt x="9505" y="0"/>
                    </a:moveTo>
                    <a:cubicBezTo>
                      <a:pt x="16908" y="3627"/>
                      <a:pt x="21600" y="11152"/>
                      <a:pt x="21600" y="19396"/>
                    </a:cubicBezTo>
                    <a:cubicBezTo>
                      <a:pt x="21600" y="23945"/>
                      <a:pt x="20163" y="28379"/>
                      <a:pt x="17494" y="32064"/>
                    </a:cubicBezTo>
                    <a:lnTo>
                      <a:pt x="0" y="19396"/>
                    </a:lnTo>
                    <a:close/>
                  </a:path>
                </a:pathLst>
              </a:custGeom>
              <a:noFill/>
              <a:ln w="50800">
                <a:solidFill>
                  <a:srgbClr val="FFFFFF"/>
                </a:solidFill>
                <a:round/>
                <a:headEnd/>
                <a:tailEnd/>
              </a:ln>
            </p:spPr>
            <p:txBody>
              <a:bodyPr wrap="none" anchor="ctr"/>
              <a:lstStyle/>
              <a:p>
                <a:endParaRPr lang="ja-JP" altLang="en-US"/>
              </a:p>
            </p:txBody>
          </p:sp>
          <p:sp>
            <p:nvSpPr>
              <p:cNvPr id="10286" name="Arc 11"/>
              <p:cNvSpPr>
                <a:spLocks noChangeAspect="1"/>
              </p:cNvSpPr>
              <p:nvPr/>
            </p:nvSpPr>
            <p:spPr bwMode="auto">
              <a:xfrm rot="4780255">
                <a:off x="3557" y="1396"/>
                <a:ext cx="192" cy="183"/>
              </a:xfrm>
              <a:custGeom>
                <a:avLst/>
                <a:gdLst>
                  <a:gd name="T0" fmla="*/ 0 w 21600"/>
                  <a:gd name="T1" fmla="*/ 0 h 27631"/>
                  <a:gd name="T2" fmla="*/ 0 w 21600"/>
                  <a:gd name="T3" fmla="*/ 0 h 27631"/>
                  <a:gd name="T4" fmla="*/ 0 w 21600"/>
                  <a:gd name="T5" fmla="*/ 0 h 27631"/>
                  <a:gd name="T6" fmla="*/ 0 60000 65536"/>
                  <a:gd name="T7" fmla="*/ 0 60000 65536"/>
                  <a:gd name="T8" fmla="*/ 0 60000 65536"/>
                  <a:gd name="T9" fmla="*/ 0 w 21600"/>
                  <a:gd name="T10" fmla="*/ 0 h 27631"/>
                  <a:gd name="T11" fmla="*/ 21600 w 21600"/>
                  <a:gd name="T12" fmla="*/ 27631 h 27631"/>
                </a:gdLst>
                <a:ahLst/>
                <a:cxnLst>
                  <a:cxn ang="T6">
                    <a:pos x="T0" y="T1"/>
                  </a:cxn>
                  <a:cxn ang="T7">
                    <a:pos x="T2" y="T3"/>
                  </a:cxn>
                  <a:cxn ang="T8">
                    <a:pos x="T4" y="T5"/>
                  </a:cxn>
                </a:cxnLst>
                <a:rect l="T9" t="T10" r="T11" b="T12"/>
                <a:pathLst>
                  <a:path w="21600" h="27631" fill="none" extrusionOk="0">
                    <a:moveTo>
                      <a:pt x="15179" y="0"/>
                    </a:moveTo>
                    <a:cubicBezTo>
                      <a:pt x="19287" y="4058"/>
                      <a:pt x="21600" y="9592"/>
                      <a:pt x="21600" y="15367"/>
                    </a:cubicBezTo>
                    <a:cubicBezTo>
                      <a:pt x="21600" y="19747"/>
                      <a:pt x="20268" y="24024"/>
                      <a:pt x="17780" y="27630"/>
                    </a:cubicBezTo>
                  </a:path>
                  <a:path w="21600" h="27631" stroke="0" extrusionOk="0">
                    <a:moveTo>
                      <a:pt x="15179" y="0"/>
                    </a:moveTo>
                    <a:cubicBezTo>
                      <a:pt x="19287" y="4058"/>
                      <a:pt x="21600" y="9592"/>
                      <a:pt x="21600" y="15367"/>
                    </a:cubicBezTo>
                    <a:cubicBezTo>
                      <a:pt x="21600" y="19747"/>
                      <a:pt x="20268" y="24024"/>
                      <a:pt x="17780" y="27630"/>
                    </a:cubicBezTo>
                    <a:lnTo>
                      <a:pt x="0" y="15367"/>
                    </a:lnTo>
                    <a:close/>
                  </a:path>
                </a:pathLst>
              </a:custGeom>
              <a:noFill/>
              <a:ln w="50800">
                <a:solidFill>
                  <a:srgbClr val="FFFFFF"/>
                </a:solidFill>
                <a:round/>
                <a:headEnd/>
                <a:tailEnd/>
              </a:ln>
            </p:spPr>
            <p:txBody>
              <a:bodyPr wrap="none" anchor="ctr"/>
              <a:lstStyle/>
              <a:p>
                <a:endParaRPr lang="ja-JP" altLang="en-US"/>
              </a:p>
            </p:txBody>
          </p:sp>
        </p:grpSp>
        <p:grpSp>
          <p:nvGrpSpPr>
            <p:cNvPr id="10252" name="Group 12"/>
            <p:cNvGrpSpPr>
              <a:grpSpLocks noChangeAspect="1"/>
            </p:cNvGrpSpPr>
            <p:nvPr/>
          </p:nvGrpSpPr>
          <p:grpSpPr bwMode="auto">
            <a:xfrm>
              <a:off x="1584" y="1824"/>
              <a:ext cx="157" cy="424"/>
              <a:chOff x="2640" y="1166"/>
              <a:chExt cx="261" cy="706"/>
            </a:xfrm>
          </p:grpSpPr>
          <p:sp>
            <p:nvSpPr>
              <p:cNvPr id="10282" name="AutoShape 13"/>
              <p:cNvSpPr>
                <a:spLocks noChangeAspect="1" noChangeArrowheads="1"/>
              </p:cNvSpPr>
              <p:nvPr/>
            </p:nvSpPr>
            <p:spPr bwMode="auto">
              <a:xfrm rot="6300000" flipH="1" flipV="1">
                <a:off x="2442" y="1460"/>
                <a:ext cx="610" cy="213"/>
              </a:xfrm>
              <a:prstGeom prst="roundRect">
                <a:avLst>
                  <a:gd name="adj" fmla="val 50000"/>
                </a:avLst>
              </a:prstGeom>
              <a:solidFill>
                <a:srgbClr val="FF0000"/>
              </a:solidFill>
              <a:ln w="50800">
                <a:solidFill>
                  <a:srgbClr val="FFFFFF"/>
                </a:solidFill>
                <a:round/>
                <a:headEnd/>
                <a:tailEnd/>
              </a:ln>
            </p:spPr>
            <p:txBody>
              <a:bodyPr vert="eaVert" wrap="none" anchor="ctr"/>
              <a:lstStyle/>
              <a:p>
                <a:pPr algn="ctr"/>
                <a:endParaRPr lang="en-US" altLang="ja-JP" sz="2400"/>
              </a:p>
            </p:txBody>
          </p:sp>
          <p:sp>
            <p:nvSpPr>
              <p:cNvPr id="10283" name="Arc 14"/>
              <p:cNvSpPr>
                <a:spLocks noChangeAspect="1"/>
              </p:cNvSpPr>
              <p:nvPr/>
            </p:nvSpPr>
            <p:spPr bwMode="auto">
              <a:xfrm rot="7058627" flipH="1">
                <a:off x="2653" y="123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0253" name="Group 15"/>
            <p:cNvGrpSpPr>
              <a:grpSpLocks noChangeAspect="1"/>
            </p:cNvGrpSpPr>
            <p:nvPr/>
          </p:nvGrpSpPr>
          <p:grpSpPr bwMode="auto">
            <a:xfrm>
              <a:off x="3216" y="1872"/>
              <a:ext cx="288" cy="1208"/>
              <a:chOff x="4512" y="1632"/>
              <a:chExt cx="480" cy="2016"/>
            </a:xfrm>
          </p:grpSpPr>
          <p:sp>
            <p:nvSpPr>
              <p:cNvPr id="10279" name="AutoShape 16"/>
              <p:cNvSpPr>
                <a:spLocks noChangeAspect="1" noChangeArrowheads="1"/>
              </p:cNvSpPr>
              <p:nvPr/>
            </p:nvSpPr>
            <p:spPr bwMode="auto">
              <a:xfrm>
                <a:off x="4608" y="2304"/>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0280" name="AutoShape 17"/>
              <p:cNvSpPr>
                <a:spLocks noChangeAspect="1" noChangeArrowheads="1"/>
              </p:cNvSpPr>
              <p:nvPr/>
            </p:nvSpPr>
            <p:spPr bwMode="auto">
              <a:xfrm rot="900000">
                <a:off x="4512" y="2976"/>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0281" name="AutoShape 18"/>
              <p:cNvSpPr>
                <a:spLocks noChangeAspect="1" noChangeArrowheads="1"/>
              </p:cNvSpPr>
              <p:nvPr/>
            </p:nvSpPr>
            <p:spPr bwMode="auto">
              <a:xfrm rot="1800000">
                <a:off x="4752" y="1632"/>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grpSp>
        <p:grpSp>
          <p:nvGrpSpPr>
            <p:cNvPr id="10254" name="Group 19"/>
            <p:cNvGrpSpPr>
              <a:grpSpLocks noChangeAspect="1"/>
            </p:cNvGrpSpPr>
            <p:nvPr/>
          </p:nvGrpSpPr>
          <p:grpSpPr bwMode="auto">
            <a:xfrm>
              <a:off x="1872" y="2112"/>
              <a:ext cx="345" cy="230"/>
              <a:chOff x="2880" y="2784"/>
              <a:chExt cx="576" cy="384"/>
            </a:xfrm>
          </p:grpSpPr>
          <p:sp>
            <p:nvSpPr>
              <p:cNvPr id="10277" name="Oval 20"/>
              <p:cNvSpPr>
                <a:spLocks noChangeAspect="1"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0278" name="Oval 21"/>
              <p:cNvSpPr>
                <a:spLocks noChangeAspect="1"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grpSp>
        <p:grpSp>
          <p:nvGrpSpPr>
            <p:cNvPr id="10255" name="Group 22"/>
            <p:cNvGrpSpPr>
              <a:grpSpLocks noChangeAspect="1"/>
            </p:cNvGrpSpPr>
            <p:nvPr/>
          </p:nvGrpSpPr>
          <p:grpSpPr bwMode="auto">
            <a:xfrm>
              <a:off x="2784" y="3264"/>
              <a:ext cx="317" cy="288"/>
              <a:chOff x="3552" y="3120"/>
              <a:chExt cx="528" cy="480"/>
            </a:xfrm>
          </p:grpSpPr>
          <p:sp>
            <p:nvSpPr>
              <p:cNvPr id="10275" name="Oval 23"/>
              <p:cNvSpPr>
                <a:spLocks noChangeAspect="1" noChangeArrowheads="1"/>
              </p:cNvSpPr>
              <p:nvPr/>
            </p:nvSpPr>
            <p:spPr bwMode="auto">
              <a:xfrm>
                <a:off x="3552" y="3312"/>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0276" name="Oval 24"/>
              <p:cNvSpPr>
                <a:spLocks noChangeAspect="1" noChangeArrowheads="1"/>
              </p:cNvSpPr>
              <p:nvPr/>
            </p:nvSpPr>
            <p:spPr bwMode="auto">
              <a:xfrm>
                <a:off x="3792" y="312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grpSp>
        <p:grpSp>
          <p:nvGrpSpPr>
            <p:cNvPr id="10256" name="Group 25"/>
            <p:cNvGrpSpPr>
              <a:grpSpLocks noChangeAspect="1"/>
            </p:cNvGrpSpPr>
            <p:nvPr/>
          </p:nvGrpSpPr>
          <p:grpSpPr bwMode="auto">
            <a:xfrm>
              <a:off x="2400" y="1632"/>
              <a:ext cx="261" cy="435"/>
              <a:chOff x="336" y="1728"/>
              <a:chExt cx="864" cy="1440"/>
            </a:xfrm>
          </p:grpSpPr>
          <p:sp>
            <p:nvSpPr>
              <p:cNvPr id="10273" name="Oval 26"/>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0274" name="Oval 27"/>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sp>
          <p:nvSpPr>
            <p:cNvPr id="10257" name="AutoShape 28"/>
            <p:cNvSpPr>
              <a:spLocks noChangeAspect="1" noChangeArrowheads="1"/>
            </p:cNvSpPr>
            <p:nvPr/>
          </p:nvSpPr>
          <p:spPr bwMode="auto">
            <a:xfrm rot="9000000">
              <a:off x="1920" y="1488"/>
              <a:ext cx="144" cy="40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0258" name="AutoShape 29"/>
            <p:cNvSpPr>
              <a:spLocks noChangeAspect="1" noChangeArrowheads="1"/>
            </p:cNvSpPr>
            <p:nvPr/>
          </p:nvSpPr>
          <p:spPr bwMode="auto">
            <a:xfrm rot="9900000">
              <a:off x="1680" y="2544"/>
              <a:ext cx="144" cy="403"/>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0259" name="AutoShape 30"/>
            <p:cNvSpPr>
              <a:spLocks noChangeAspect="1" noChangeArrowheads="1"/>
            </p:cNvSpPr>
            <p:nvPr/>
          </p:nvSpPr>
          <p:spPr bwMode="auto">
            <a:xfrm rot="10800000">
              <a:off x="2688" y="2160"/>
              <a:ext cx="144" cy="403"/>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grpSp>
          <p:nvGrpSpPr>
            <p:cNvPr id="10260" name="Group 31"/>
            <p:cNvGrpSpPr>
              <a:grpSpLocks noChangeAspect="1"/>
            </p:cNvGrpSpPr>
            <p:nvPr/>
          </p:nvGrpSpPr>
          <p:grpSpPr bwMode="auto">
            <a:xfrm flipH="1">
              <a:off x="2688" y="2736"/>
              <a:ext cx="261" cy="435"/>
              <a:chOff x="336" y="1728"/>
              <a:chExt cx="864" cy="1440"/>
            </a:xfrm>
          </p:grpSpPr>
          <p:sp>
            <p:nvSpPr>
              <p:cNvPr id="10271" name="Oval 32"/>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0272" name="Oval 33"/>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0261" name="Group 34"/>
            <p:cNvGrpSpPr>
              <a:grpSpLocks noChangeAspect="1"/>
            </p:cNvGrpSpPr>
            <p:nvPr/>
          </p:nvGrpSpPr>
          <p:grpSpPr bwMode="auto">
            <a:xfrm rot="8100000">
              <a:off x="1824" y="3216"/>
              <a:ext cx="261" cy="435"/>
              <a:chOff x="336" y="1728"/>
              <a:chExt cx="864" cy="1440"/>
            </a:xfrm>
          </p:grpSpPr>
          <p:sp>
            <p:nvSpPr>
              <p:cNvPr id="10269" name="Oval 35"/>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0270" name="Oval 36"/>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0262" name="Group 37"/>
            <p:cNvGrpSpPr>
              <a:grpSpLocks noChangeAspect="1"/>
            </p:cNvGrpSpPr>
            <p:nvPr/>
          </p:nvGrpSpPr>
          <p:grpSpPr bwMode="auto">
            <a:xfrm rot="6300000">
              <a:off x="2640" y="1536"/>
              <a:ext cx="451" cy="259"/>
              <a:chOff x="1792" y="720"/>
              <a:chExt cx="752" cy="432"/>
            </a:xfrm>
          </p:grpSpPr>
          <p:sp>
            <p:nvSpPr>
              <p:cNvPr id="10266" name="AutoShape 38"/>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0267" name="Arc 39"/>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0268" name="Arc 40"/>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0263" name="Group 41"/>
            <p:cNvGrpSpPr>
              <a:grpSpLocks noChangeAspect="1"/>
            </p:cNvGrpSpPr>
            <p:nvPr/>
          </p:nvGrpSpPr>
          <p:grpSpPr bwMode="auto">
            <a:xfrm rot="-4749558">
              <a:off x="3120" y="1392"/>
              <a:ext cx="345" cy="230"/>
              <a:chOff x="2880" y="2784"/>
              <a:chExt cx="576" cy="384"/>
            </a:xfrm>
          </p:grpSpPr>
          <p:sp>
            <p:nvSpPr>
              <p:cNvPr id="10264" name="Oval 42"/>
              <p:cNvSpPr>
                <a:spLocks noChangeAspect="1"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0265" name="Oval 43"/>
              <p:cNvSpPr>
                <a:spLocks noChangeAspect="1"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grpSp>
      </p:grpSp>
      <p:sp>
        <p:nvSpPr>
          <p:cNvPr id="10244" name="AutoShape 44"/>
          <p:cNvSpPr>
            <a:spLocks noChangeArrowheads="1"/>
          </p:cNvSpPr>
          <p:nvPr/>
        </p:nvSpPr>
        <p:spPr bwMode="auto">
          <a:xfrm>
            <a:off x="7239000" y="3702050"/>
            <a:ext cx="762000" cy="1676400"/>
          </a:xfrm>
          <a:prstGeom prst="can">
            <a:avLst>
              <a:gd name="adj" fmla="val 40629"/>
            </a:avLst>
          </a:prstGeom>
          <a:solidFill>
            <a:srgbClr val="FF6600"/>
          </a:solidFill>
          <a:ln w="38100">
            <a:solidFill>
              <a:schemeClr val="tx1"/>
            </a:solidFill>
            <a:round/>
            <a:headEnd/>
            <a:tailEnd/>
          </a:ln>
        </p:spPr>
        <p:txBody>
          <a:bodyPr wrap="none" anchor="ctr"/>
          <a:lstStyle/>
          <a:p>
            <a:endParaRPr lang="ja-JP" altLang="en-US"/>
          </a:p>
        </p:txBody>
      </p:sp>
      <p:grpSp>
        <p:nvGrpSpPr>
          <p:cNvPr id="10245" name="Group 54"/>
          <p:cNvGrpSpPr>
            <a:grpSpLocks/>
          </p:cNvGrpSpPr>
          <p:nvPr/>
        </p:nvGrpSpPr>
        <p:grpSpPr bwMode="auto">
          <a:xfrm>
            <a:off x="7315200" y="3625850"/>
            <a:ext cx="609600" cy="1143000"/>
            <a:chOff x="4608" y="2016"/>
            <a:chExt cx="384" cy="720"/>
          </a:xfrm>
        </p:grpSpPr>
        <p:sp>
          <p:nvSpPr>
            <p:cNvPr id="10247" name="AutoShape 45"/>
            <p:cNvSpPr>
              <a:spLocks noChangeArrowheads="1"/>
            </p:cNvSpPr>
            <p:nvPr/>
          </p:nvSpPr>
          <p:spPr bwMode="auto">
            <a:xfrm>
              <a:off x="4680" y="2016"/>
              <a:ext cx="240" cy="192"/>
            </a:xfrm>
            <a:prstGeom prst="can">
              <a:avLst>
                <a:gd name="adj" fmla="val 45315"/>
              </a:avLst>
            </a:prstGeom>
            <a:solidFill>
              <a:schemeClr val="tx1"/>
            </a:solidFill>
            <a:ln w="38100">
              <a:solidFill>
                <a:srgbClr val="C0C0C0"/>
              </a:solidFill>
              <a:round/>
              <a:headEnd/>
              <a:tailEnd/>
            </a:ln>
          </p:spPr>
          <p:txBody>
            <a:bodyPr wrap="none" anchor="ctr"/>
            <a:lstStyle/>
            <a:p>
              <a:endParaRPr lang="ja-JP" altLang="en-US"/>
            </a:p>
          </p:txBody>
        </p:sp>
        <p:sp>
          <p:nvSpPr>
            <p:cNvPr id="10248" name="AutoShape 46"/>
            <p:cNvSpPr>
              <a:spLocks noChangeArrowheads="1"/>
            </p:cNvSpPr>
            <p:nvPr/>
          </p:nvSpPr>
          <p:spPr bwMode="auto">
            <a:xfrm rot="-5373298">
              <a:off x="4632" y="2376"/>
              <a:ext cx="336" cy="384"/>
            </a:xfrm>
            <a:prstGeom prst="flowChartOnlineStorage">
              <a:avLst/>
            </a:prstGeom>
            <a:solidFill>
              <a:srgbClr val="C0C0C0"/>
            </a:solidFill>
            <a:ln w="38100">
              <a:solidFill>
                <a:schemeClr val="tx1"/>
              </a:solidFill>
              <a:miter lim="800000"/>
              <a:headEnd/>
              <a:tailEnd/>
            </a:ln>
          </p:spPr>
          <p:txBody>
            <a:bodyPr wrap="none" anchor="ctr"/>
            <a:lstStyle/>
            <a:p>
              <a:endParaRPr lang="ja-JP" altLang="en-US"/>
            </a:p>
          </p:txBody>
        </p:sp>
      </p:grpSp>
      <p:sp>
        <p:nvSpPr>
          <p:cNvPr id="8198" name="Text Box 47"/>
          <p:cNvSpPr txBox="1">
            <a:spLocks noChangeArrowheads="1"/>
          </p:cNvSpPr>
          <p:nvPr/>
        </p:nvSpPr>
        <p:spPr bwMode="auto">
          <a:xfrm>
            <a:off x="6300788" y="5683250"/>
            <a:ext cx="2518638" cy="646331"/>
          </a:xfrm>
          <a:prstGeom prst="rect">
            <a:avLst/>
          </a:prstGeom>
          <a:noFill/>
          <a:ln w="38100">
            <a:noFill/>
            <a:miter lim="800000"/>
            <a:headEnd/>
            <a:tailEnd/>
          </a:ln>
        </p:spPr>
        <p:txBody>
          <a:bodyPr wrap="none">
            <a:spAutoFit/>
          </a:bodyPr>
          <a:lstStyle/>
          <a:p>
            <a:pPr>
              <a:defRPr/>
            </a:pPr>
            <a:r>
              <a:rPr lang="en-US" altLang="ja-JP" sz="3600" b="1" dirty="0" smtClean="0">
                <a:solidFill>
                  <a:schemeClr val="tx1">
                    <a:lumMod val="85000"/>
                    <a:lumOff val="15000"/>
                  </a:schemeClr>
                </a:solidFill>
                <a:latin typeface="Arial" pitchFamily="34" charset="0"/>
                <a:ea typeface="+mj-ea"/>
                <a:cs typeface="Arial" pitchFamily="34" charset="0"/>
              </a:rPr>
              <a:t>Qui </a:t>
            </a:r>
            <a:r>
              <a:rPr lang="en-US" altLang="ja-JP" sz="3600" b="1" dirty="0" err="1" smtClean="0">
                <a:solidFill>
                  <a:schemeClr val="tx1">
                    <a:lumMod val="85000"/>
                    <a:lumOff val="15000"/>
                  </a:schemeClr>
                </a:solidFill>
                <a:latin typeface="Arial" pitchFamily="34" charset="0"/>
                <a:ea typeface="+mj-ea"/>
                <a:cs typeface="Arial" pitchFamily="34" charset="0"/>
              </a:rPr>
              <a:t>sont</a:t>
            </a:r>
            <a:r>
              <a:rPr lang="en-US" altLang="ja-JP" sz="3600" b="1" dirty="0" smtClean="0">
                <a:solidFill>
                  <a:schemeClr val="tx1">
                    <a:lumMod val="85000"/>
                    <a:lumOff val="15000"/>
                  </a:schemeClr>
                </a:solidFill>
                <a:latin typeface="Arial" pitchFamily="34" charset="0"/>
                <a:ea typeface="+mj-ea"/>
                <a:cs typeface="Arial" pitchFamily="34" charset="0"/>
              </a:rPr>
              <a:t>…</a:t>
            </a:r>
            <a:endParaRPr lang="en-US" altLang="ja-JP" sz="3600" b="1" dirty="0">
              <a:solidFill>
                <a:schemeClr val="tx1">
                  <a:lumMod val="85000"/>
                  <a:lumOff val="15000"/>
                </a:schemeClr>
              </a:solidFill>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5" name="Rectangle 3"/>
          <p:cNvSpPr>
            <a:spLocks noGrp="1" noChangeArrowheads="1"/>
          </p:cNvSpPr>
          <p:nvPr>
            <p:ph type="body" idx="1"/>
          </p:nvPr>
        </p:nvSpPr>
        <p:spPr>
          <a:xfrm>
            <a:off x="714348" y="1785938"/>
            <a:ext cx="6000766" cy="1905000"/>
          </a:xfrm>
        </p:spPr>
        <p:txBody>
          <a:bodyPr/>
          <a:lstStyle/>
          <a:p>
            <a:pPr lvl="1" eaLnBrk="1" hangingPunct="1">
              <a:buClr>
                <a:schemeClr val="tx1">
                  <a:lumMod val="85000"/>
                  <a:lumOff val="15000"/>
                </a:schemeClr>
              </a:buClr>
              <a:defRPr/>
            </a:pPr>
            <a:r>
              <a:rPr lang="en-US" altLang="ja-JP" sz="3200" b="1" dirty="0" err="1" smtClean="0">
                <a:solidFill>
                  <a:schemeClr val="tx2"/>
                </a:solidFill>
                <a:latin typeface="Arial" pitchFamily="34" charset="0"/>
                <a:ea typeface="+mj-ea"/>
                <a:cs typeface="Arial" pitchFamily="34" charset="0"/>
              </a:rPr>
              <a:t>Bactérie</a:t>
            </a:r>
            <a:r>
              <a:rPr lang="en-US" altLang="ja-JP" sz="3200" b="1" dirty="0" smtClean="0">
                <a:solidFill>
                  <a:schemeClr val="tx2"/>
                </a:solidFill>
                <a:latin typeface="Arial" pitchFamily="34" charset="0"/>
                <a:ea typeface="+mj-ea"/>
                <a:cs typeface="Arial" pitchFamily="34" charset="0"/>
              </a:rPr>
              <a:t> </a:t>
            </a:r>
            <a:r>
              <a:rPr lang="en-US" altLang="ja-JP" sz="3200" b="1" dirty="0" err="1" smtClean="0">
                <a:solidFill>
                  <a:schemeClr val="tx2"/>
                </a:solidFill>
                <a:latin typeface="Arial" pitchFamily="34" charset="0"/>
                <a:ea typeface="+mj-ea"/>
                <a:cs typeface="Arial" pitchFamily="34" charset="0"/>
              </a:rPr>
              <a:t>d’acide</a:t>
            </a:r>
            <a:r>
              <a:rPr lang="en-US" altLang="ja-JP" sz="3200" b="1" dirty="0" smtClean="0">
                <a:solidFill>
                  <a:schemeClr val="tx2"/>
                </a:solidFill>
                <a:latin typeface="Arial" pitchFamily="34" charset="0"/>
                <a:ea typeface="+mj-ea"/>
                <a:cs typeface="Arial" pitchFamily="34" charset="0"/>
              </a:rPr>
              <a:t> </a:t>
            </a:r>
            <a:r>
              <a:rPr lang="en-US" altLang="ja-JP" sz="3200" b="1" dirty="0" err="1" smtClean="0">
                <a:solidFill>
                  <a:schemeClr val="tx2"/>
                </a:solidFill>
                <a:latin typeface="Arial" pitchFamily="34" charset="0"/>
                <a:ea typeface="+mj-ea"/>
                <a:cs typeface="Arial" pitchFamily="34" charset="0"/>
              </a:rPr>
              <a:t>lactique</a:t>
            </a:r>
            <a:endParaRPr lang="en-US" altLang="ja-JP" sz="3200" b="1" dirty="0" smtClean="0">
              <a:solidFill>
                <a:schemeClr val="tx2"/>
              </a:solidFill>
              <a:latin typeface="Arial" pitchFamily="34" charset="0"/>
              <a:ea typeface="+mj-ea"/>
              <a:cs typeface="Arial" pitchFamily="34" charset="0"/>
            </a:endParaRPr>
          </a:p>
          <a:p>
            <a:pPr lvl="1" eaLnBrk="1" hangingPunct="1">
              <a:buClr>
                <a:schemeClr val="tx1">
                  <a:lumMod val="85000"/>
                  <a:lumOff val="15000"/>
                </a:schemeClr>
              </a:buClr>
              <a:defRPr/>
            </a:pPr>
            <a:r>
              <a:rPr lang="en-US" altLang="ja-JP" sz="3200" b="1" dirty="0" err="1" smtClean="0">
                <a:solidFill>
                  <a:schemeClr val="tx2"/>
                </a:solidFill>
                <a:latin typeface="Arial" pitchFamily="34" charset="0"/>
                <a:ea typeface="+mj-ea"/>
                <a:cs typeface="Arial" pitchFamily="34" charset="0"/>
              </a:rPr>
              <a:t>Levure</a:t>
            </a:r>
            <a:endParaRPr lang="en-US" altLang="ja-JP" sz="3200" b="1" dirty="0" smtClean="0">
              <a:solidFill>
                <a:schemeClr val="tx2"/>
              </a:solidFill>
              <a:latin typeface="Arial" pitchFamily="34" charset="0"/>
              <a:ea typeface="+mj-ea"/>
              <a:cs typeface="Arial" pitchFamily="34" charset="0"/>
            </a:endParaRPr>
          </a:p>
          <a:p>
            <a:pPr lvl="1" eaLnBrk="1" hangingPunct="1">
              <a:buClr>
                <a:schemeClr val="tx1">
                  <a:lumMod val="85000"/>
                  <a:lumOff val="15000"/>
                </a:schemeClr>
              </a:buClr>
              <a:defRPr/>
            </a:pPr>
            <a:r>
              <a:rPr lang="en-US" altLang="ja-JP" sz="3200" b="1" dirty="0" err="1" smtClean="0">
                <a:solidFill>
                  <a:schemeClr val="tx2"/>
                </a:solidFill>
                <a:latin typeface="Arial" pitchFamily="34" charset="0"/>
                <a:cs typeface="Arial" pitchFamily="34" charset="0"/>
              </a:rPr>
              <a:t>Bactérie</a:t>
            </a:r>
            <a:r>
              <a:rPr lang="en-US" altLang="ja-JP" sz="3200" b="1" dirty="0" smtClean="0">
                <a:solidFill>
                  <a:schemeClr val="tx2"/>
                </a:solidFill>
                <a:latin typeface="Arial" pitchFamily="34" charset="0"/>
                <a:cs typeface="Arial" pitchFamily="34" charset="0"/>
              </a:rPr>
              <a:t> </a:t>
            </a:r>
            <a:r>
              <a:rPr lang="en-US" altLang="ja-JP" sz="3200" b="1" dirty="0" err="1" smtClean="0">
                <a:solidFill>
                  <a:schemeClr val="tx2"/>
                </a:solidFill>
                <a:latin typeface="Arial" pitchFamily="34" charset="0"/>
                <a:cs typeface="Arial" pitchFamily="34" charset="0"/>
              </a:rPr>
              <a:t>Phototrophique</a:t>
            </a:r>
            <a:endParaRPr lang="en-US" altLang="ja-JP" sz="3200" b="1" dirty="0" smtClean="0">
              <a:solidFill>
                <a:schemeClr val="tx2"/>
              </a:solidFill>
              <a:latin typeface="Arial" pitchFamily="34" charset="0"/>
              <a:cs typeface="Arial" pitchFamily="34" charset="0"/>
            </a:endParaRPr>
          </a:p>
        </p:txBody>
      </p:sp>
      <p:grpSp>
        <p:nvGrpSpPr>
          <p:cNvPr id="11267" name="Group 4"/>
          <p:cNvGrpSpPr>
            <a:grpSpLocks/>
          </p:cNvGrpSpPr>
          <p:nvPr/>
        </p:nvGrpSpPr>
        <p:grpSpPr bwMode="auto">
          <a:xfrm>
            <a:off x="762000" y="1371600"/>
            <a:ext cx="7391400" cy="4724400"/>
            <a:chOff x="480" y="864"/>
            <a:chExt cx="4656" cy="2976"/>
          </a:xfrm>
        </p:grpSpPr>
        <p:sp>
          <p:nvSpPr>
            <p:cNvPr id="11269" name="Oval 5"/>
            <p:cNvSpPr>
              <a:spLocks noChangeArrowheads="1"/>
            </p:cNvSpPr>
            <p:nvPr/>
          </p:nvSpPr>
          <p:spPr bwMode="auto">
            <a:xfrm rot="-2312340">
              <a:off x="506" y="1178"/>
              <a:ext cx="4560" cy="2256"/>
            </a:xfrm>
            <a:prstGeom prst="ellipse">
              <a:avLst/>
            </a:prstGeom>
            <a:noFill/>
            <a:ln w="25400">
              <a:solidFill>
                <a:srgbClr val="00FF00"/>
              </a:solidFill>
              <a:round/>
              <a:headEnd/>
              <a:tailEnd/>
            </a:ln>
          </p:spPr>
          <p:txBody>
            <a:bodyPr wrap="none" anchor="ctr"/>
            <a:lstStyle/>
            <a:p>
              <a:endParaRPr lang="ja-JP" altLang="en-US"/>
            </a:p>
          </p:txBody>
        </p:sp>
        <p:pic>
          <p:nvPicPr>
            <p:cNvPr id="11270" name="Object 6"/>
            <p:cNvPicPr>
              <a:picLocks noChangeAspect="1" noChangeArrowheads="1"/>
            </p:cNvPicPr>
            <p:nvPr/>
          </p:nvPicPr>
          <p:blipFill>
            <a:blip r:embed="rId3"/>
            <a:srcRect/>
            <a:stretch>
              <a:fillRect/>
            </a:stretch>
          </p:blipFill>
          <p:spPr bwMode="auto">
            <a:xfrm>
              <a:off x="480" y="2640"/>
              <a:ext cx="1200" cy="1200"/>
            </a:xfrm>
            <a:prstGeom prst="rect">
              <a:avLst/>
            </a:prstGeom>
            <a:noFill/>
            <a:ln w="9525">
              <a:noFill/>
              <a:miter lim="800000"/>
              <a:headEnd/>
              <a:tailEnd/>
            </a:ln>
          </p:spPr>
        </p:pic>
        <p:pic>
          <p:nvPicPr>
            <p:cNvPr id="11271" name="Object 7"/>
            <p:cNvPicPr>
              <a:picLocks noChangeAspect="1" noChangeArrowheads="1"/>
            </p:cNvPicPr>
            <p:nvPr/>
          </p:nvPicPr>
          <p:blipFill>
            <a:blip r:embed="rId4"/>
            <a:srcRect/>
            <a:stretch>
              <a:fillRect/>
            </a:stretch>
          </p:blipFill>
          <p:spPr bwMode="auto">
            <a:xfrm>
              <a:off x="2832" y="2640"/>
              <a:ext cx="1200" cy="1200"/>
            </a:xfrm>
            <a:prstGeom prst="rect">
              <a:avLst/>
            </a:prstGeom>
            <a:noFill/>
            <a:ln w="9525">
              <a:noFill/>
              <a:miter lim="800000"/>
              <a:headEnd/>
              <a:tailEnd/>
            </a:ln>
          </p:spPr>
        </p:pic>
        <p:pic>
          <p:nvPicPr>
            <p:cNvPr id="11272" name="Object 8"/>
            <p:cNvPicPr>
              <a:picLocks noChangeAspect="1" noChangeArrowheads="1"/>
            </p:cNvPicPr>
            <p:nvPr/>
          </p:nvPicPr>
          <p:blipFill>
            <a:blip r:embed="rId5"/>
            <a:srcRect/>
            <a:stretch>
              <a:fillRect/>
            </a:stretch>
          </p:blipFill>
          <p:spPr bwMode="auto">
            <a:xfrm>
              <a:off x="3936" y="864"/>
              <a:ext cx="1200" cy="1200"/>
            </a:xfrm>
            <a:prstGeom prst="rect">
              <a:avLst/>
            </a:prstGeom>
            <a:noFill/>
            <a:ln w="9525">
              <a:noFill/>
              <a:miter lim="800000"/>
              <a:headEnd/>
              <a:tailEnd/>
            </a:ln>
          </p:spPr>
        </p:pic>
      </p:grpSp>
      <p:sp>
        <p:nvSpPr>
          <p:cNvPr id="11268" name="タイトル 10"/>
          <p:cNvSpPr>
            <a:spLocks noGrp="1"/>
          </p:cNvSpPr>
          <p:nvPr>
            <p:ph type="title"/>
          </p:nvPr>
        </p:nvSpPr>
        <p:spPr>
          <a:xfrm>
            <a:off x="0" y="71414"/>
            <a:ext cx="9144000" cy="781050"/>
          </a:xfrm>
        </p:spPr>
        <p:txBody>
          <a:bodyPr/>
          <a:lstStyle/>
          <a:p>
            <a:pPr algn="ctr" eaLnBrk="1" hangingPunct="1"/>
            <a:r>
              <a:rPr lang="en-US" altLang="ja-JP" sz="3200" b="1" dirty="0" err="1" smtClean="0">
                <a:solidFill>
                  <a:schemeClr val="tx1"/>
                </a:solidFill>
                <a:latin typeface="Arial" charset="0"/>
                <a:cs typeface="Arial" charset="0"/>
              </a:rPr>
              <a:t>Principaux</a:t>
            </a:r>
            <a:r>
              <a:rPr lang="en-US" altLang="ja-JP" sz="3200" b="1" dirty="0" smtClean="0">
                <a:solidFill>
                  <a:schemeClr val="tx1"/>
                </a:solidFill>
                <a:latin typeface="Arial" charset="0"/>
                <a:cs typeface="Arial" charset="0"/>
              </a:rPr>
              <a:t> </a:t>
            </a:r>
            <a:r>
              <a:rPr lang="en-US" altLang="ja-JP" sz="3200" b="1" dirty="0" err="1" smtClean="0">
                <a:solidFill>
                  <a:schemeClr val="tx1"/>
                </a:solidFill>
                <a:latin typeface="Arial" charset="0"/>
                <a:cs typeface="Arial" charset="0"/>
              </a:rPr>
              <a:t>microorganismes</a:t>
            </a:r>
            <a:r>
              <a:rPr lang="en-US" altLang="ja-JP" sz="3200" b="1" dirty="0" smtClean="0">
                <a:solidFill>
                  <a:schemeClr val="tx1"/>
                </a:solidFill>
                <a:latin typeface="Arial" charset="0"/>
                <a:cs typeface="Arial" charset="0"/>
              </a:rPr>
              <a:t> </a:t>
            </a:r>
            <a:r>
              <a:rPr lang="en-US" altLang="ja-JP" sz="3200" b="1" dirty="0" err="1" smtClean="0">
                <a:solidFill>
                  <a:schemeClr val="tx1"/>
                </a:solidFill>
                <a:latin typeface="Arial" charset="0"/>
                <a:cs typeface="Arial" charset="0"/>
              </a:rPr>
              <a:t>dans</a:t>
            </a:r>
            <a:r>
              <a:rPr lang="en-US" altLang="ja-JP" sz="3200" b="1" dirty="0" smtClean="0">
                <a:solidFill>
                  <a:schemeClr val="tx1"/>
                </a:solidFill>
                <a:latin typeface="Arial" charset="0"/>
                <a:cs typeface="Arial" charset="0"/>
              </a:rPr>
              <a:t> les EM</a:t>
            </a:r>
            <a:endParaRPr lang="ja-JP" altLang="en-US" sz="2000" b="1" dirty="0" smtClean="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1524000" y="1524000"/>
            <a:ext cx="6140450" cy="3657600"/>
            <a:chOff x="960" y="1248"/>
            <a:chExt cx="3868" cy="2304"/>
          </a:xfrm>
        </p:grpSpPr>
        <p:sp>
          <p:nvSpPr>
            <p:cNvPr id="12301" name="Oval 3"/>
            <p:cNvSpPr>
              <a:spLocks noChangeArrowheads="1"/>
            </p:cNvSpPr>
            <p:nvPr/>
          </p:nvSpPr>
          <p:spPr bwMode="auto">
            <a:xfrm rot="-1800000">
              <a:off x="960" y="1392"/>
              <a:ext cx="3868" cy="2160"/>
            </a:xfrm>
            <a:prstGeom prst="ellipse">
              <a:avLst/>
            </a:prstGeom>
            <a:gradFill rotWithShape="0">
              <a:gsLst>
                <a:gs pos="0">
                  <a:schemeClr val="bg1"/>
                </a:gs>
                <a:gs pos="100000">
                  <a:srgbClr val="FFFFCC"/>
                </a:gs>
              </a:gsLst>
              <a:path path="shape">
                <a:fillToRect l="50000" t="50000" r="50000" b="50000"/>
              </a:path>
            </a:gradFill>
            <a:ln w="9525">
              <a:noFill/>
              <a:round/>
              <a:headEnd/>
              <a:tailEnd/>
            </a:ln>
          </p:spPr>
          <p:txBody>
            <a:bodyPr wrap="none" anchor="ctr"/>
            <a:lstStyle/>
            <a:p>
              <a:endParaRPr lang="ja-JP" altLang="en-US"/>
            </a:p>
          </p:txBody>
        </p:sp>
        <p:grpSp>
          <p:nvGrpSpPr>
            <p:cNvPr id="12302" name="Group 4"/>
            <p:cNvGrpSpPr>
              <a:grpSpLocks/>
            </p:cNvGrpSpPr>
            <p:nvPr/>
          </p:nvGrpSpPr>
          <p:grpSpPr bwMode="auto">
            <a:xfrm>
              <a:off x="1728" y="1248"/>
              <a:ext cx="2112" cy="2016"/>
              <a:chOff x="2880" y="1632"/>
              <a:chExt cx="2112" cy="2016"/>
            </a:xfrm>
          </p:grpSpPr>
          <p:sp>
            <p:nvSpPr>
              <p:cNvPr id="12303" name="AutoShape 5"/>
              <p:cNvSpPr>
                <a:spLocks noChangeArrowheads="1"/>
              </p:cNvSpPr>
              <p:nvPr/>
            </p:nvSpPr>
            <p:spPr bwMode="auto">
              <a:xfrm>
                <a:off x="4608" y="2304"/>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2304" name="AutoShape 6"/>
              <p:cNvSpPr>
                <a:spLocks noChangeArrowheads="1"/>
              </p:cNvSpPr>
              <p:nvPr/>
            </p:nvSpPr>
            <p:spPr bwMode="auto">
              <a:xfrm rot="900000">
                <a:off x="4512" y="2976"/>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2305" name="AutoShape 7"/>
              <p:cNvSpPr>
                <a:spLocks noChangeArrowheads="1"/>
              </p:cNvSpPr>
              <p:nvPr/>
            </p:nvSpPr>
            <p:spPr bwMode="auto">
              <a:xfrm rot="1800000">
                <a:off x="4752" y="1632"/>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2306" name="Oval 8"/>
              <p:cNvSpPr>
                <a:spLocks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2307" name="Oval 9"/>
              <p:cNvSpPr>
                <a:spLocks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2308" name="Oval 10"/>
              <p:cNvSpPr>
                <a:spLocks noChangeArrowheads="1"/>
              </p:cNvSpPr>
              <p:nvPr/>
            </p:nvSpPr>
            <p:spPr bwMode="auto">
              <a:xfrm>
                <a:off x="3552" y="3312"/>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2309" name="Oval 11"/>
              <p:cNvSpPr>
                <a:spLocks noChangeArrowheads="1"/>
              </p:cNvSpPr>
              <p:nvPr/>
            </p:nvSpPr>
            <p:spPr bwMode="auto">
              <a:xfrm>
                <a:off x="3792" y="312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grpSp>
      </p:grpSp>
      <p:sp>
        <p:nvSpPr>
          <p:cNvPr id="12291" name="Text Box 12"/>
          <p:cNvSpPr>
            <a:spLocks noGrp="1" noChangeArrowheads="1"/>
          </p:cNvSpPr>
          <p:nvPr>
            <p:ph type="title"/>
          </p:nvPr>
        </p:nvSpPr>
        <p:spPr>
          <a:xfrm>
            <a:off x="685800" y="228600"/>
            <a:ext cx="7772400" cy="609600"/>
          </a:xfrm>
          <a:noFill/>
        </p:spPr>
        <p:txBody>
          <a:bodyPr/>
          <a:lstStyle/>
          <a:p>
            <a:pPr lvl="1" eaLnBrk="1" hangingPunct="1">
              <a:defRPr/>
            </a:pPr>
            <a:r>
              <a:rPr lang="en-US" altLang="ja-JP" sz="3200" b="1" dirty="0" err="1" smtClean="0">
                <a:solidFill>
                  <a:schemeClr val="tx1"/>
                </a:solidFill>
                <a:latin typeface="Arial" pitchFamily="34" charset="0"/>
                <a:cs typeface="Arial" pitchFamily="34" charset="0"/>
              </a:rPr>
              <a:t>Bactérie</a:t>
            </a:r>
            <a:r>
              <a:rPr lang="en-US" altLang="ja-JP" sz="3200" b="1" dirty="0" smtClean="0">
                <a:solidFill>
                  <a:schemeClr val="tx1"/>
                </a:solidFill>
                <a:latin typeface="Arial" pitchFamily="34" charset="0"/>
                <a:cs typeface="Arial" pitchFamily="34" charset="0"/>
              </a:rPr>
              <a:t> </a:t>
            </a:r>
            <a:r>
              <a:rPr lang="en-US" altLang="ja-JP" sz="3200" b="1" dirty="0" err="1" smtClean="0">
                <a:solidFill>
                  <a:schemeClr val="tx1"/>
                </a:solidFill>
                <a:latin typeface="Arial" pitchFamily="34" charset="0"/>
                <a:cs typeface="Arial" pitchFamily="34" charset="0"/>
              </a:rPr>
              <a:t>d’acide</a:t>
            </a:r>
            <a:r>
              <a:rPr lang="en-US" altLang="ja-JP" sz="3200" b="1" dirty="0" smtClean="0">
                <a:solidFill>
                  <a:schemeClr val="tx1"/>
                </a:solidFill>
                <a:latin typeface="Arial" pitchFamily="34" charset="0"/>
                <a:cs typeface="Arial" pitchFamily="34" charset="0"/>
              </a:rPr>
              <a:t> </a:t>
            </a:r>
            <a:r>
              <a:rPr lang="en-US" altLang="ja-JP" sz="3200" b="1" dirty="0" err="1" smtClean="0">
                <a:solidFill>
                  <a:schemeClr val="tx1"/>
                </a:solidFill>
                <a:latin typeface="Arial" pitchFamily="34" charset="0"/>
                <a:cs typeface="Arial" pitchFamily="34" charset="0"/>
              </a:rPr>
              <a:t>lactique</a:t>
            </a:r>
            <a:endParaRPr lang="en-US" altLang="ja-JP" sz="3200" b="1" dirty="0" smtClean="0">
              <a:solidFill>
                <a:schemeClr val="tx1"/>
              </a:solidFill>
              <a:latin typeface="Arial" pitchFamily="34" charset="0"/>
              <a:cs typeface="Arial" pitchFamily="34" charset="0"/>
            </a:endParaRPr>
          </a:p>
        </p:txBody>
      </p:sp>
      <p:sp>
        <p:nvSpPr>
          <p:cNvPr id="12292" name="AutoShape 13"/>
          <p:cNvSpPr>
            <a:spLocks noChangeAspect="1" noChangeArrowheads="1"/>
          </p:cNvSpPr>
          <p:nvPr/>
        </p:nvSpPr>
        <p:spPr bwMode="auto">
          <a:xfrm>
            <a:off x="685800" y="5900738"/>
            <a:ext cx="576263" cy="57626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2293" name="AutoShape 14"/>
          <p:cNvSpPr>
            <a:spLocks noChangeAspect="1" noChangeArrowheads="1"/>
          </p:cNvSpPr>
          <p:nvPr/>
        </p:nvSpPr>
        <p:spPr bwMode="auto">
          <a:xfrm>
            <a:off x="7924800" y="838200"/>
            <a:ext cx="576263" cy="5762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2294" name="AutoShape 15"/>
          <p:cNvSpPr>
            <a:spLocks noChangeAspect="1" noChangeArrowheads="1"/>
          </p:cNvSpPr>
          <p:nvPr/>
        </p:nvSpPr>
        <p:spPr bwMode="auto">
          <a:xfrm>
            <a:off x="8339138" y="5138738"/>
            <a:ext cx="576262" cy="57626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2295" name="AutoShape 16"/>
          <p:cNvSpPr>
            <a:spLocks noChangeAspect="1" noChangeArrowheads="1"/>
          </p:cNvSpPr>
          <p:nvPr/>
        </p:nvSpPr>
        <p:spPr bwMode="auto">
          <a:xfrm>
            <a:off x="1785938" y="1295400"/>
            <a:ext cx="576262" cy="5762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2296" name="Freeform 17"/>
          <p:cNvSpPr>
            <a:spLocks/>
          </p:cNvSpPr>
          <p:nvPr/>
        </p:nvSpPr>
        <p:spPr bwMode="auto">
          <a:xfrm rot="-9685405">
            <a:off x="6019800" y="3676582"/>
            <a:ext cx="2247900" cy="1498600"/>
          </a:xfrm>
          <a:custGeom>
            <a:avLst/>
            <a:gdLst>
              <a:gd name="T0" fmla="*/ 2147483647 w 1416"/>
              <a:gd name="T1" fmla="*/ 0 h 944"/>
              <a:gd name="T2" fmla="*/ 2147483647 w 1416"/>
              <a:gd name="T3" fmla="*/ 2147483647 h 944"/>
              <a:gd name="T4" fmla="*/ 2147483647 w 1416"/>
              <a:gd name="T5" fmla="*/ 2147483647 h 944"/>
              <a:gd name="T6" fmla="*/ 2147483647 w 1416"/>
              <a:gd name="T7" fmla="*/ 2147483647 h 944"/>
              <a:gd name="T8" fmla="*/ 2147483647 w 1416"/>
              <a:gd name="T9" fmla="*/ 2147483647 h 944"/>
              <a:gd name="T10" fmla="*/ 2147483647 w 1416"/>
              <a:gd name="T11" fmla="*/ 2147483647 h 944"/>
              <a:gd name="T12" fmla="*/ 0 w 1416"/>
              <a:gd name="T13" fmla="*/ 2147483647 h 944"/>
              <a:gd name="T14" fmla="*/ 0 60000 65536"/>
              <a:gd name="T15" fmla="*/ 0 60000 65536"/>
              <a:gd name="T16" fmla="*/ 0 60000 65536"/>
              <a:gd name="T17" fmla="*/ 0 60000 65536"/>
              <a:gd name="T18" fmla="*/ 0 60000 65536"/>
              <a:gd name="T19" fmla="*/ 0 60000 65536"/>
              <a:gd name="T20" fmla="*/ 0 60000 65536"/>
              <a:gd name="T21" fmla="*/ 0 w 1416"/>
              <a:gd name="T22" fmla="*/ 0 h 944"/>
              <a:gd name="T23" fmla="*/ 1416 w 1416"/>
              <a:gd name="T24" fmla="*/ 944 h 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944">
                <a:moveTo>
                  <a:pt x="1008" y="0"/>
                </a:moveTo>
                <a:cubicBezTo>
                  <a:pt x="968" y="192"/>
                  <a:pt x="928" y="384"/>
                  <a:pt x="960" y="528"/>
                </a:cubicBezTo>
                <a:cubicBezTo>
                  <a:pt x="992" y="672"/>
                  <a:pt x="1136" y="840"/>
                  <a:pt x="1200" y="864"/>
                </a:cubicBezTo>
                <a:cubicBezTo>
                  <a:pt x="1264" y="888"/>
                  <a:pt x="1416" y="712"/>
                  <a:pt x="1344" y="672"/>
                </a:cubicBezTo>
                <a:cubicBezTo>
                  <a:pt x="1272" y="632"/>
                  <a:pt x="952" y="584"/>
                  <a:pt x="768" y="624"/>
                </a:cubicBezTo>
                <a:cubicBezTo>
                  <a:pt x="584" y="664"/>
                  <a:pt x="368" y="880"/>
                  <a:pt x="240" y="912"/>
                </a:cubicBezTo>
                <a:cubicBezTo>
                  <a:pt x="112" y="944"/>
                  <a:pt x="56" y="880"/>
                  <a:pt x="0" y="816"/>
                </a:cubicBezTo>
              </a:path>
            </a:pathLst>
          </a:custGeom>
          <a:noFill/>
          <a:ln w="38100">
            <a:solidFill>
              <a:schemeClr val="tx1"/>
            </a:solidFill>
            <a:prstDash val="sysDot"/>
            <a:round/>
            <a:headEnd/>
            <a:tailEnd type="triangle" w="lg" len="lg"/>
          </a:ln>
        </p:spPr>
        <p:txBody>
          <a:bodyPr/>
          <a:lstStyle/>
          <a:p>
            <a:endParaRPr lang="ja-JP" altLang="en-US"/>
          </a:p>
        </p:txBody>
      </p:sp>
      <p:sp>
        <p:nvSpPr>
          <p:cNvPr id="12297" name="Freeform 18"/>
          <p:cNvSpPr>
            <a:spLocks/>
          </p:cNvSpPr>
          <p:nvPr/>
        </p:nvSpPr>
        <p:spPr bwMode="auto">
          <a:xfrm rot="5023715" flipH="1">
            <a:off x="1778000" y="1993900"/>
            <a:ext cx="1181100" cy="1231900"/>
          </a:xfrm>
          <a:custGeom>
            <a:avLst/>
            <a:gdLst>
              <a:gd name="T0" fmla="*/ 2147483647 w 744"/>
              <a:gd name="T1" fmla="*/ 0 h 776"/>
              <a:gd name="T2" fmla="*/ 2147483647 w 744"/>
              <a:gd name="T3" fmla="*/ 2147483647 h 776"/>
              <a:gd name="T4" fmla="*/ 2147483647 w 744"/>
              <a:gd name="T5" fmla="*/ 2147483647 h 776"/>
              <a:gd name="T6" fmla="*/ 2147483647 w 744"/>
              <a:gd name="T7" fmla="*/ 2147483647 h 776"/>
              <a:gd name="T8" fmla="*/ 0 60000 65536"/>
              <a:gd name="T9" fmla="*/ 0 60000 65536"/>
              <a:gd name="T10" fmla="*/ 0 60000 65536"/>
              <a:gd name="T11" fmla="*/ 0 60000 65536"/>
              <a:gd name="T12" fmla="*/ 0 w 744"/>
              <a:gd name="T13" fmla="*/ 0 h 776"/>
              <a:gd name="T14" fmla="*/ 744 w 744"/>
              <a:gd name="T15" fmla="*/ 776 h 776"/>
            </a:gdLst>
            <a:ahLst/>
            <a:cxnLst>
              <a:cxn ang="T8">
                <a:pos x="T0" y="T1"/>
              </a:cxn>
              <a:cxn ang="T9">
                <a:pos x="T2" y="T3"/>
              </a:cxn>
              <a:cxn ang="T10">
                <a:pos x="T4" y="T5"/>
              </a:cxn>
              <a:cxn ang="T11">
                <a:pos x="T6" y="T7"/>
              </a:cxn>
            </a:cxnLst>
            <a:rect l="T12" t="T13" r="T14" b="T15"/>
            <a:pathLst>
              <a:path w="744" h="776">
                <a:moveTo>
                  <a:pt x="744" y="0"/>
                </a:moveTo>
                <a:cubicBezTo>
                  <a:pt x="584" y="60"/>
                  <a:pt x="424" y="120"/>
                  <a:pt x="312" y="240"/>
                </a:cubicBezTo>
                <a:cubicBezTo>
                  <a:pt x="200" y="360"/>
                  <a:pt x="0" y="664"/>
                  <a:pt x="72" y="720"/>
                </a:cubicBezTo>
                <a:cubicBezTo>
                  <a:pt x="144" y="776"/>
                  <a:pt x="624" y="600"/>
                  <a:pt x="744" y="576"/>
                </a:cubicBezTo>
              </a:path>
            </a:pathLst>
          </a:custGeom>
          <a:noFill/>
          <a:ln w="38100">
            <a:solidFill>
              <a:schemeClr val="tx1"/>
            </a:solidFill>
            <a:prstDash val="sysDot"/>
            <a:round/>
            <a:headEnd/>
            <a:tailEnd type="triangle" w="lg" len="lg"/>
          </a:ln>
        </p:spPr>
        <p:txBody>
          <a:bodyPr/>
          <a:lstStyle/>
          <a:p>
            <a:endParaRPr lang="ja-JP" altLang="en-US"/>
          </a:p>
        </p:txBody>
      </p:sp>
      <p:sp>
        <p:nvSpPr>
          <p:cNvPr id="12298" name="Freeform 19"/>
          <p:cNvSpPr>
            <a:spLocks/>
          </p:cNvSpPr>
          <p:nvPr/>
        </p:nvSpPr>
        <p:spPr bwMode="auto">
          <a:xfrm rot="1997632">
            <a:off x="76200" y="3296786"/>
            <a:ext cx="1600200" cy="1739900"/>
          </a:xfrm>
          <a:custGeom>
            <a:avLst/>
            <a:gdLst>
              <a:gd name="T0" fmla="*/ 0 w 1008"/>
              <a:gd name="T1" fmla="*/ 2147483647 h 1096"/>
              <a:gd name="T2" fmla="*/ 2147483647 w 1008"/>
              <a:gd name="T3" fmla="*/ 2147483647 h 1096"/>
              <a:gd name="T4" fmla="*/ 2147483647 w 1008"/>
              <a:gd name="T5" fmla="*/ 2147483647 h 1096"/>
              <a:gd name="T6" fmla="*/ 2147483647 w 1008"/>
              <a:gd name="T7" fmla="*/ 2147483647 h 1096"/>
              <a:gd name="T8" fmla="*/ 2147483647 w 1008"/>
              <a:gd name="T9" fmla="*/ 2147483647 h 1096"/>
              <a:gd name="T10" fmla="*/ 2147483647 w 1008"/>
              <a:gd name="T11" fmla="*/ 2147483647 h 1096"/>
              <a:gd name="T12" fmla="*/ 2147483647 w 1008"/>
              <a:gd name="T13" fmla="*/ 2147483647 h 1096"/>
              <a:gd name="T14" fmla="*/ 2147483647 w 1008"/>
              <a:gd name="T15" fmla="*/ 2147483647 h 1096"/>
              <a:gd name="T16" fmla="*/ 2147483647 w 1008"/>
              <a:gd name="T17" fmla="*/ 2147483647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096"/>
              <a:gd name="T29" fmla="*/ 1008 w 1008"/>
              <a:gd name="T30" fmla="*/ 1096 h 10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096">
                <a:moveTo>
                  <a:pt x="0" y="32"/>
                </a:moveTo>
                <a:cubicBezTo>
                  <a:pt x="212" y="16"/>
                  <a:pt x="424" y="0"/>
                  <a:pt x="576" y="32"/>
                </a:cubicBezTo>
                <a:cubicBezTo>
                  <a:pt x="728" y="64"/>
                  <a:pt x="848" y="120"/>
                  <a:pt x="912" y="224"/>
                </a:cubicBezTo>
                <a:cubicBezTo>
                  <a:pt x="976" y="328"/>
                  <a:pt x="984" y="560"/>
                  <a:pt x="960" y="656"/>
                </a:cubicBezTo>
                <a:cubicBezTo>
                  <a:pt x="936" y="752"/>
                  <a:pt x="816" y="792"/>
                  <a:pt x="768" y="800"/>
                </a:cubicBezTo>
                <a:cubicBezTo>
                  <a:pt x="720" y="808"/>
                  <a:pt x="672" y="728"/>
                  <a:pt x="672" y="704"/>
                </a:cubicBezTo>
                <a:cubicBezTo>
                  <a:pt x="672" y="680"/>
                  <a:pt x="728" y="648"/>
                  <a:pt x="768" y="656"/>
                </a:cubicBezTo>
                <a:cubicBezTo>
                  <a:pt x="808" y="664"/>
                  <a:pt x="872" y="688"/>
                  <a:pt x="912" y="752"/>
                </a:cubicBezTo>
                <a:cubicBezTo>
                  <a:pt x="952" y="816"/>
                  <a:pt x="992" y="1096"/>
                  <a:pt x="1008" y="1040"/>
                </a:cubicBezTo>
              </a:path>
            </a:pathLst>
          </a:custGeom>
          <a:noFill/>
          <a:ln w="38100">
            <a:solidFill>
              <a:schemeClr val="tx1"/>
            </a:solidFill>
            <a:prstDash val="sysDot"/>
            <a:round/>
            <a:headEnd/>
            <a:tailEnd type="triangle" w="lg" len="lg"/>
          </a:ln>
        </p:spPr>
        <p:txBody>
          <a:bodyPr/>
          <a:lstStyle/>
          <a:p>
            <a:endParaRPr lang="ja-JP" altLang="en-US"/>
          </a:p>
        </p:txBody>
      </p:sp>
      <p:sp>
        <p:nvSpPr>
          <p:cNvPr id="10251" name="Text Box 20"/>
          <p:cNvSpPr txBox="1">
            <a:spLocks noChangeArrowheads="1"/>
          </p:cNvSpPr>
          <p:nvPr/>
        </p:nvSpPr>
        <p:spPr bwMode="auto">
          <a:xfrm>
            <a:off x="796925" y="4857760"/>
            <a:ext cx="7918450" cy="1200329"/>
          </a:xfrm>
          <a:prstGeom prst="rect">
            <a:avLst/>
          </a:prstGeom>
          <a:noFill/>
          <a:ln w="9525">
            <a:noFill/>
            <a:miter lim="800000"/>
            <a:headEnd/>
            <a:tailEnd/>
          </a:ln>
        </p:spPr>
        <p:txBody>
          <a:bodyPr>
            <a:spAutoFit/>
          </a:bodyPr>
          <a:lstStyle/>
          <a:p>
            <a:pPr algn="ctr">
              <a:defRPr/>
            </a:pPr>
            <a:r>
              <a:rPr lang="en-US" altLang="ja-JP" sz="2400" b="1" dirty="0" smtClean="0">
                <a:solidFill>
                  <a:schemeClr val="tx1">
                    <a:lumMod val="85000"/>
                    <a:lumOff val="15000"/>
                  </a:schemeClr>
                </a:solidFill>
                <a:latin typeface="Arial" pitchFamily="34" charset="0"/>
                <a:cs typeface="Arial" pitchFamily="34" charset="0"/>
              </a:rPr>
              <a:t>BAL </a:t>
            </a:r>
            <a:r>
              <a:rPr lang="en-US" altLang="ja-JP" sz="2400" b="1" dirty="0" err="1" smtClean="0">
                <a:solidFill>
                  <a:schemeClr val="tx1">
                    <a:lumMod val="85000"/>
                    <a:lumOff val="15000"/>
                  </a:schemeClr>
                </a:solidFill>
                <a:latin typeface="Arial" pitchFamily="34" charset="0"/>
                <a:cs typeface="Arial" pitchFamily="34" charset="0"/>
              </a:rPr>
              <a:t>décompose</a:t>
            </a:r>
            <a:r>
              <a:rPr lang="en-US" altLang="ja-JP" sz="2400" b="1" dirty="0" smtClean="0">
                <a:solidFill>
                  <a:schemeClr val="tx1">
                    <a:lumMod val="85000"/>
                    <a:lumOff val="15000"/>
                  </a:schemeClr>
                </a:solidFill>
                <a:latin typeface="Arial" pitchFamily="34" charset="0"/>
                <a:cs typeface="Arial" pitchFamily="34" charset="0"/>
              </a:rPr>
              <a:t> la </a:t>
            </a:r>
            <a:r>
              <a:rPr lang="en-US" altLang="ja-JP" sz="2400" b="1" dirty="0" err="1" smtClean="0">
                <a:solidFill>
                  <a:schemeClr val="tx1">
                    <a:lumMod val="85000"/>
                    <a:lumOff val="15000"/>
                  </a:schemeClr>
                </a:solidFill>
                <a:latin typeface="Arial" pitchFamily="34" charset="0"/>
                <a:cs typeface="Arial" pitchFamily="34" charset="0"/>
              </a:rPr>
              <a:t>matière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organique</a:t>
            </a:r>
            <a:r>
              <a:rPr lang="en-US" altLang="ja-JP" sz="2400" b="1" dirty="0" smtClean="0">
                <a:solidFill>
                  <a:schemeClr val="tx1">
                    <a:lumMod val="85000"/>
                    <a:lumOff val="15000"/>
                  </a:schemeClr>
                </a:solidFill>
                <a:latin typeface="Arial" pitchFamily="34" charset="0"/>
                <a:cs typeface="Arial" pitchFamily="34" charset="0"/>
              </a:rPr>
              <a:t> par la </a:t>
            </a:r>
            <a:r>
              <a:rPr lang="en-US" altLang="ja-JP" sz="2400" b="1" dirty="0" err="1" smtClean="0">
                <a:solidFill>
                  <a:schemeClr val="tx1">
                    <a:lumMod val="85000"/>
                    <a:lumOff val="15000"/>
                  </a:schemeClr>
                </a:solidFill>
                <a:latin typeface="Arial" pitchFamily="34" charset="0"/>
                <a:cs typeface="Arial" pitchFamily="34" charset="0"/>
              </a:rPr>
              <a:t>fementation</a:t>
            </a:r>
            <a:r>
              <a:rPr lang="en-US" altLang="ja-JP" sz="2400" b="1" dirty="0" smtClean="0">
                <a:solidFill>
                  <a:schemeClr val="tx1">
                    <a:lumMod val="85000"/>
                    <a:lumOff val="15000"/>
                  </a:schemeClr>
                </a:solidFill>
                <a:latin typeface="Arial" pitchFamily="34" charset="0"/>
                <a:cs typeface="Arial" pitchFamily="34" charset="0"/>
              </a:rPr>
              <a:t> et la </a:t>
            </a:r>
            <a:r>
              <a:rPr lang="en-US" altLang="ja-JP" sz="2400" b="1" dirty="0" err="1" smtClean="0">
                <a:solidFill>
                  <a:schemeClr val="tx1">
                    <a:lumMod val="85000"/>
                    <a:lumOff val="15000"/>
                  </a:schemeClr>
                </a:solidFill>
                <a:latin typeface="Arial" pitchFamily="34" charset="0"/>
                <a:cs typeface="Arial" pitchFamily="34" charset="0"/>
              </a:rPr>
              <a:t>barrière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d’acide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lactique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éloigne</a:t>
            </a:r>
            <a:endParaRPr lang="en-US" altLang="ja-JP" sz="2400" b="1" dirty="0" smtClean="0">
              <a:solidFill>
                <a:schemeClr val="tx1">
                  <a:lumMod val="85000"/>
                  <a:lumOff val="15000"/>
                </a:schemeClr>
              </a:solidFill>
              <a:latin typeface="Arial" pitchFamily="34" charset="0"/>
              <a:cs typeface="Arial" pitchFamily="34" charset="0"/>
            </a:endParaRPr>
          </a:p>
          <a:p>
            <a:pPr algn="ctr">
              <a:defRPr/>
            </a:pPr>
            <a:r>
              <a:rPr lang="en-US" altLang="ja-JP" sz="2400" b="1" dirty="0" smtClean="0">
                <a:solidFill>
                  <a:schemeClr val="tx1">
                    <a:lumMod val="85000"/>
                    <a:lumOff val="15000"/>
                  </a:schemeClr>
                </a:solidFill>
                <a:latin typeface="Arial" pitchFamily="34" charset="0"/>
                <a:cs typeface="Arial" pitchFamily="34" charset="0"/>
              </a:rPr>
              <a:t>les microbes </a:t>
            </a:r>
            <a:r>
              <a:rPr lang="en-US" altLang="ja-JP" sz="2400" b="1" dirty="0" err="1" smtClean="0">
                <a:solidFill>
                  <a:schemeClr val="tx1">
                    <a:lumMod val="85000"/>
                    <a:lumOff val="15000"/>
                  </a:schemeClr>
                </a:solidFill>
                <a:latin typeface="Arial" pitchFamily="34" charset="0"/>
                <a:cs typeface="Arial" pitchFamily="34" charset="0"/>
              </a:rPr>
              <a:t>nuisibles</a:t>
            </a:r>
            <a:r>
              <a:rPr lang="en-US" altLang="ja-JP" sz="2400" b="1" dirty="0" smtClean="0">
                <a:solidFill>
                  <a:schemeClr val="tx1">
                    <a:lumMod val="85000"/>
                    <a:lumOff val="15000"/>
                  </a:schemeClr>
                </a:solidFill>
                <a:latin typeface="Arial" pitchFamily="34" charset="0"/>
                <a:cs typeface="Arial" pitchFamily="34" charset="0"/>
              </a:rPr>
              <a:t> </a:t>
            </a:r>
          </a:p>
        </p:txBody>
      </p:sp>
      <p:sp>
        <p:nvSpPr>
          <p:cNvPr id="12300" name="Freeform 21"/>
          <p:cNvSpPr>
            <a:spLocks/>
          </p:cNvSpPr>
          <p:nvPr/>
        </p:nvSpPr>
        <p:spPr bwMode="auto">
          <a:xfrm>
            <a:off x="7518400" y="1346200"/>
            <a:ext cx="1320800" cy="2387600"/>
          </a:xfrm>
          <a:custGeom>
            <a:avLst/>
            <a:gdLst>
              <a:gd name="T0" fmla="*/ 2147483647 w 832"/>
              <a:gd name="T1" fmla="*/ 2147483647 h 1504"/>
              <a:gd name="T2" fmla="*/ 2147483647 w 832"/>
              <a:gd name="T3" fmla="*/ 2147483647 h 1504"/>
              <a:gd name="T4" fmla="*/ 2147483647 w 832"/>
              <a:gd name="T5" fmla="*/ 2147483647 h 1504"/>
              <a:gd name="T6" fmla="*/ 2147483647 w 832"/>
              <a:gd name="T7" fmla="*/ 2147483647 h 1504"/>
              <a:gd name="T8" fmla="*/ 2147483647 w 832"/>
              <a:gd name="T9" fmla="*/ 2147483647 h 1504"/>
              <a:gd name="T10" fmla="*/ 2147483647 w 832"/>
              <a:gd name="T11" fmla="*/ 2147483647 h 1504"/>
              <a:gd name="T12" fmla="*/ 0 60000 65536"/>
              <a:gd name="T13" fmla="*/ 0 60000 65536"/>
              <a:gd name="T14" fmla="*/ 0 60000 65536"/>
              <a:gd name="T15" fmla="*/ 0 60000 65536"/>
              <a:gd name="T16" fmla="*/ 0 60000 65536"/>
              <a:gd name="T17" fmla="*/ 0 60000 65536"/>
              <a:gd name="T18" fmla="*/ 0 w 832"/>
              <a:gd name="T19" fmla="*/ 0 h 1504"/>
              <a:gd name="T20" fmla="*/ 832 w 832"/>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832" h="1504">
                <a:moveTo>
                  <a:pt x="832" y="1496"/>
                </a:moveTo>
                <a:cubicBezTo>
                  <a:pt x="680" y="1500"/>
                  <a:pt x="528" y="1504"/>
                  <a:pt x="400" y="1448"/>
                </a:cubicBezTo>
                <a:cubicBezTo>
                  <a:pt x="272" y="1392"/>
                  <a:pt x="128" y="1256"/>
                  <a:pt x="64" y="1160"/>
                </a:cubicBezTo>
                <a:cubicBezTo>
                  <a:pt x="0" y="1064"/>
                  <a:pt x="16" y="984"/>
                  <a:pt x="16" y="872"/>
                </a:cubicBezTo>
                <a:cubicBezTo>
                  <a:pt x="16" y="760"/>
                  <a:pt x="32" y="616"/>
                  <a:pt x="64" y="488"/>
                </a:cubicBezTo>
                <a:cubicBezTo>
                  <a:pt x="96" y="360"/>
                  <a:pt x="272" y="0"/>
                  <a:pt x="208" y="104"/>
                </a:cubicBezTo>
              </a:path>
            </a:pathLst>
          </a:custGeom>
          <a:noFill/>
          <a:ln w="38100">
            <a:solidFill>
              <a:schemeClr val="tx1"/>
            </a:solidFill>
            <a:prstDash val="sysDot"/>
            <a:round/>
            <a:headEnd/>
            <a:tailEnd type="triangle" w="lg" len="lg"/>
          </a:ln>
        </p:spPr>
        <p:txBody>
          <a:bodyPr/>
          <a:lstStyle/>
          <a:p>
            <a:endParaRPr lang="ja-JP" alt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6781800" y="609600"/>
            <a:ext cx="152400" cy="685800"/>
          </a:xfrm>
          <a:custGeom>
            <a:avLst/>
            <a:gdLst>
              <a:gd name="T0" fmla="*/ 2147483647 w 112"/>
              <a:gd name="T1" fmla="*/ 0 h 720"/>
              <a:gd name="T2" fmla="*/ 2147483647 w 112"/>
              <a:gd name="T3" fmla="*/ 2147483647 h 720"/>
              <a:gd name="T4" fmla="*/ 2147483647 w 112"/>
              <a:gd name="T5" fmla="*/ 2147483647 h 720"/>
              <a:gd name="T6" fmla="*/ 2147483647 w 112"/>
              <a:gd name="T7" fmla="*/ 2147483647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sp>
        <p:nvSpPr>
          <p:cNvPr id="13315" name="Freeform 3"/>
          <p:cNvSpPr>
            <a:spLocks/>
          </p:cNvSpPr>
          <p:nvPr/>
        </p:nvSpPr>
        <p:spPr bwMode="auto">
          <a:xfrm>
            <a:off x="6858000" y="1371600"/>
            <a:ext cx="152400" cy="914400"/>
          </a:xfrm>
          <a:custGeom>
            <a:avLst/>
            <a:gdLst>
              <a:gd name="T0" fmla="*/ 2147483647 w 112"/>
              <a:gd name="T1" fmla="*/ 0 h 720"/>
              <a:gd name="T2" fmla="*/ 2147483647 w 112"/>
              <a:gd name="T3" fmla="*/ 2147483647 h 720"/>
              <a:gd name="T4" fmla="*/ 2147483647 w 112"/>
              <a:gd name="T5" fmla="*/ 2147483647 h 720"/>
              <a:gd name="T6" fmla="*/ 2147483647 w 112"/>
              <a:gd name="T7" fmla="*/ 2147483647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sp>
        <p:nvSpPr>
          <p:cNvPr id="13316" name="Rectangle 4"/>
          <p:cNvSpPr>
            <a:spLocks noGrp="1" noChangeArrowheads="1"/>
          </p:cNvSpPr>
          <p:nvPr>
            <p:ph type="title"/>
          </p:nvPr>
        </p:nvSpPr>
        <p:spPr>
          <a:xfrm>
            <a:off x="642938" y="395288"/>
            <a:ext cx="7772400" cy="533400"/>
          </a:xfrm>
        </p:spPr>
        <p:txBody>
          <a:bodyPr/>
          <a:lstStyle/>
          <a:p>
            <a:pPr eaLnBrk="1" hangingPunct="1"/>
            <a:r>
              <a:rPr lang="en-US" altLang="ja-JP" sz="3600" b="1" dirty="0" err="1" smtClean="0">
                <a:solidFill>
                  <a:schemeClr val="tx1"/>
                </a:solidFill>
                <a:latin typeface="Arial" charset="0"/>
                <a:cs typeface="Arial" charset="0"/>
              </a:rPr>
              <a:t>Levure</a:t>
            </a:r>
            <a:endParaRPr lang="en-US" altLang="ja-JP" sz="3600" b="1" dirty="0" smtClean="0">
              <a:solidFill>
                <a:schemeClr val="tx1"/>
              </a:solidFill>
              <a:latin typeface="Arial" charset="0"/>
              <a:cs typeface="Arial" charset="0"/>
            </a:endParaRPr>
          </a:p>
        </p:txBody>
      </p:sp>
      <p:sp>
        <p:nvSpPr>
          <p:cNvPr id="11269" name="Text Box 5"/>
          <p:cNvSpPr txBox="1">
            <a:spLocks noChangeArrowheads="1"/>
          </p:cNvSpPr>
          <p:nvPr/>
        </p:nvSpPr>
        <p:spPr bwMode="auto">
          <a:xfrm>
            <a:off x="428596" y="5562600"/>
            <a:ext cx="8385629" cy="1200329"/>
          </a:xfrm>
          <a:prstGeom prst="rect">
            <a:avLst/>
          </a:prstGeom>
          <a:noFill/>
          <a:ln w="38100">
            <a:noFill/>
            <a:miter lim="800000"/>
            <a:headEnd/>
            <a:tailEnd/>
          </a:ln>
        </p:spPr>
        <p:txBody>
          <a:bodyPr wrap="none">
            <a:spAutoFit/>
          </a:bodyPr>
          <a:lstStyle/>
          <a:p>
            <a:pPr algn="ctr">
              <a:defRPr/>
            </a:pPr>
            <a:r>
              <a:rPr lang="en-US" altLang="ja-JP" sz="2400" b="1" dirty="0" smtClean="0">
                <a:solidFill>
                  <a:schemeClr val="tx1">
                    <a:lumMod val="85000"/>
                    <a:lumOff val="15000"/>
                  </a:schemeClr>
                </a:solidFill>
                <a:latin typeface="Arial" pitchFamily="34" charset="0"/>
                <a:cs typeface="Arial" pitchFamily="34" charset="0"/>
              </a:rPr>
              <a:t>La </a:t>
            </a:r>
            <a:r>
              <a:rPr lang="en-US" altLang="ja-JP" sz="2400" b="1" dirty="0" err="1" smtClean="0">
                <a:solidFill>
                  <a:schemeClr val="tx1">
                    <a:lumMod val="85000"/>
                    <a:lumOff val="15000"/>
                  </a:schemeClr>
                </a:solidFill>
                <a:latin typeface="Arial" pitchFamily="34" charset="0"/>
                <a:cs typeface="Arial" pitchFamily="34" charset="0"/>
              </a:rPr>
              <a:t>levure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décompose</a:t>
            </a:r>
            <a:r>
              <a:rPr lang="en-US" altLang="ja-JP" sz="2400" b="1" dirty="0" smtClean="0">
                <a:solidFill>
                  <a:schemeClr val="tx1">
                    <a:lumMod val="85000"/>
                    <a:lumOff val="15000"/>
                  </a:schemeClr>
                </a:solidFill>
                <a:latin typeface="Arial" pitchFamily="34" charset="0"/>
                <a:cs typeface="Arial" pitchFamily="34" charset="0"/>
              </a:rPr>
              <a:t> les </a:t>
            </a:r>
            <a:r>
              <a:rPr lang="en-US" altLang="ja-JP" sz="2400" b="1" dirty="0" err="1" smtClean="0">
                <a:solidFill>
                  <a:schemeClr val="tx1">
                    <a:lumMod val="85000"/>
                    <a:lumOff val="15000"/>
                  </a:schemeClr>
                </a:solidFill>
                <a:latin typeface="Arial" pitchFamily="34" charset="0"/>
                <a:cs typeface="Arial" pitchFamily="34" charset="0"/>
              </a:rPr>
              <a:t>matières</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organiques</a:t>
            </a:r>
            <a:r>
              <a:rPr lang="en-US" altLang="ja-JP" sz="2400" b="1" dirty="0" smtClean="0">
                <a:solidFill>
                  <a:schemeClr val="tx1">
                    <a:lumMod val="85000"/>
                    <a:lumOff val="15000"/>
                  </a:schemeClr>
                </a:solidFill>
                <a:latin typeface="Arial" pitchFamily="34" charset="0"/>
                <a:cs typeface="Arial" pitchFamily="34" charset="0"/>
              </a:rPr>
              <a:t> et</a:t>
            </a:r>
          </a:p>
          <a:p>
            <a:pPr algn="ctr">
              <a:defRPr/>
            </a:pPr>
            <a:r>
              <a:rPr lang="en-US" altLang="ja-JP" sz="2400" b="1" dirty="0" err="1" smtClean="0">
                <a:solidFill>
                  <a:schemeClr val="tx1">
                    <a:lumMod val="85000"/>
                    <a:lumOff val="15000"/>
                  </a:schemeClr>
                </a:solidFill>
                <a:latin typeface="Arial" pitchFamily="34" charset="0"/>
                <a:cs typeface="Arial" pitchFamily="34" charset="0"/>
              </a:rPr>
              <a:t>produit</a:t>
            </a:r>
            <a:r>
              <a:rPr lang="en-US" altLang="ja-JP" sz="2400" b="1" dirty="0" smtClean="0">
                <a:solidFill>
                  <a:schemeClr val="tx1">
                    <a:lumMod val="85000"/>
                    <a:lumOff val="15000"/>
                  </a:schemeClr>
                </a:solidFill>
                <a:latin typeface="Arial" pitchFamily="34" charset="0"/>
                <a:cs typeface="Arial" pitchFamily="34" charset="0"/>
              </a:rPr>
              <a:t> la substance </a:t>
            </a:r>
            <a:r>
              <a:rPr lang="en-US" altLang="ja-JP" sz="2400" b="1" dirty="0" smtClean="0">
                <a:solidFill>
                  <a:srgbClr val="FF0000"/>
                </a:solidFill>
                <a:latin typeface="Arial" pitchFamily="34" charset="0"/>
                <a:cs typeface="Arial" pitchFamily="34" charset="0"/>
              </a:rPr>
              <a:t>bio active </a:t>
            </a:r>
            <a:r>
              <a:rPr lang="en-US" altLang="ja-JP" sz="2400" b="1" dirty="0" err="1" smtClean="0">
                <a:solidFill>
                  <a:schemeClr val="tx1">
                    <a:lumMod val="85000"/>
                    <a:lumOff val="15000"/>
                  </a:schemeClr>
                </a:solidFill>
                <a:latin typeface="Arial" pitchFamily="34" charset="0"/>
                <a:cs typeface="Arial" pitchFamily="34" charset="0"/>
              </a:rPr>
              <a:t>telle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que</a:t>
            </a:r>
            <a:r>
              <a:rPr lang="en-US" altLang="ja-JP" sz="2400" b="1" dirty="0" smtClean="0">
                <a:solidFill>
                  <a:schemeClr val="tx1">
                    <a:lumMod val="85000"/>
                    <a:lumOff val="15000"/>
                  </a:schemeClr>
                </a:solidFill>
                <a:latin typeface="Arial" pitchFamily="34" charset="0"/>
                <a:cs typeface="Arial" pitchFamily="34" charset="0"/>
              </a:rPr>
              <a:t> les hormones </a:t>
            </a:r>
          </a:p>
          <a:p>
            <a:pPr algn="ctr">
              <a:defRPr/>
            </a:pPr>
            <a:r>
              <a:rPr lang="en-US" altLang="ja-JP" sz="2400" b="1" dirty="0" smtClean="0">
                <a:solidFill>
                  <a:schemeClr val="tx1">
                    <a:lumMod val="85000"/>
                    <a:lumOff val="15000"/>
                  </a:schemeClr>
                </a:solidFill>
                <a:latin typeface="Arial" pitchFamily="34" charset="0"/>
                <a:cs typeface="Arial" pitchFamily="34" charset="0"/>
              </a:rPr>
              <a:t>et enzymes </a:t>
            </a:r>
            <a:endParaRPr lang="en-US" altLang="ja-JP" sz="2400" b="1" dirty="0">
              <a:solidFill>
                <a:schemeClr val="tx1">
                  <a:lumMod val="85000"/>
                  <a:lumOff val="15000"/>
                </a:schemeClr>
              </a:solidFill>
              <a:latin typeface="Arial" pitchFamily="34" charset="0"/>
              <a:cs typeface="Arial" pitchFamily="34" charset="0"/>
            </a:endParaRPr>
          </a:p>
        </p:txBody>
      </p:sp>
      <p:grpSp>
        <p:nvGrpSpPr>
          <p:cNvPr id="13318" name="Group 6"/>
          <p:cNvGrpSpPr>
            <a:grpSpLocks noChangeAspect="1"/>
          </p:cNvGrpSpPr>
          <p:nvPr/>
        </p:nvGrpSpPr>
        <p:grpSpPr bwMode="auto">
          <a:xfrm flipH="1">
            <a:off x="685800" y="4110038"/>
            <a:ext cx="414338" cy="690562"/>
            <a:chOff x="336" y="1728"/>
            <a:chExt cx="864" cy="1440"/>
          </a:xfrm>
        </p:grpSpPr>
        <p:sp>
          <p:nvSpPr>
            <p:cNvPr id="13369" name="Oval 7"/>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3370" name="Oval 8"/>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3319" name="Group 9"/>
          <p:cNvGrpSpPr>
            <a:grpSpLocks noChangeAspect="1"/>
          </p:cNvGrpSpPr>
          <p:nvPr/>
        </p:nvGrpSpPr>
        <p:grpSpPr bwMode="auto">
          <a:xfrm flipH="1">
            <a:off x="2895600" y="4491038"/>
            <a:ext cx="414338" cy="690562"/>
            <a:chOff x="336" y="1728"/>
            <a:chExt cx="864" cy="1440"/>
          </a:xfrm>
        </p:grpSpPr>
        <p:sp>
          <p:nvSpPr>
            <p:cNvPr id="13367" name="Oval 10"/>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3368" name="Oval 11"/>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3320" name="Group 12"/>
          <p:cNvGrpSpPr>
            <a:grpSpLocks noChangeAspect="1"/>
          </p:cNvGrpSpPr>
          <p:nvPr/>
        </p:nvGrpSpPr>
        <p:grpSpPr bwMode="auto">
          <a:xfrm flipH="1" flipV="1">
            <a:off x="2209800" y="4648200"/>
            <a:ext cx="414338" cy="690563"/>
            <a:chOff x="336" y="1728"/>
            <a:chExt cx="864" cy="1440"/>
          </a:xfrm>
        </p:grpSpPr>
        <p:sp>
          <p:nvSpPr>
            <p:cNvPr id="13365" name="Oval 13"/>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3366" name="Oval 14"/>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3321" name="Group 15"/>
          <p:cNvGrpSpPr>
            <a:grpSpLocks noChangeAspect="1"/>
          </p:cNvGrpSpPr>
          <p:nvPr/>
        </p:nvGrpSpPr>
        <p:grpSpPr bwMode="auto">
          <a:xfrm>
            <a:off x="1371600" y="4491038"/>
            <a:ext cx="414338" cy="690562"/>
            <a:chOff x="336" y="1728"/>
            <a:chExt cx="864" cy="1440"/>
          </a:xfrm>
        </p:grpSpPr>
        <p:sp>
          <p:nvSpPr>
            <p:cNvPr id="13363" name="Oval 16"/>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3364" name="Oval 17"/>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3322" name="Group 18"/>
          <p:cNvGrpSpPr>
            <a:grpSpLocks/>
          </p:cNvGrpSpPr>
          <p:nvPr/>
        </p:nvGrpSpPr>
        <p:grpSpPr bwMode="auto">
          <a:xfrm>
            <a:off x="762000" y="1671638"/>
            <a:ext cx="2667000" cy="2743200"/>
            <a:chOff x="2496" y="1440"/>
            <a:chExt cx="1680" cy="1728"/>
          </a:xfrm>
        </p:grpSpPr>
        <p:sp>
          <p:nvSpPr>
            <p:cNvPr id="13349" name="Rectangle 19" descr="右上がり対角線 (太)"/>
            <p:cNvSpPr>
              <a:spLocks noChangeArrowheads="1"/>
            </p:cNvSpPr>
            <p:nvPr/>
          </p:nvSpPr>
          <p:spPr bwMode="auto">
            <a:xfrm>
              <a:off x="2496" y="2544"/>
              <a:ext cx="1680" cy="240"/>
            </a:xfrm>
            <a:prstGeom prst="rect">
              <a:avLst/>
            </a:prstGeom>
            <a:pattFill prst="wdUpDiag">
              <a:fgClr>
                <a:srgbClr val="FF9900"/>
              </a:fgClr>
              <a:bgClr>
                <a:srgbClr val="000099"/>
              </a:bgClr>
            </a:pattFill>
            <a:ln w="38100">
              <a:noFill/>
              <a:miter lim="800000"/>
              <a:headEnd/>
              <a:tailEnd/>
            </a:ln>
          </p:spPr>
          <p:txBody>
            <a:bodyPr wrap="none" anchor="ctr"/>
            <a:lstStyle/>
            <a:p>
              <a:endParaRPr lang="ja-JP" altLang="en-US"/>
            </a:p>
          </p:txBody>
        </p:sp>
        <p:grpSp>
          <p:nvGrpSpPr>
            <p:cNvPr id="13350" name="Group 20"/>
            <p:cNvGrpSpPr>
              <a:grpSpLocks/>
            </p:cNvGrpSpPr>
            <p:nvPr/>
          </p:nvGrpSpPr>
          <p:grpSpPr bwMode="auto">
            <a:xfrm rot="5682327">
              <a:off x="2856" y="1272"/>
              <a:ext cx="336" cy="672"/>
              <a:chOff x="4320" y="2592"/>
              <a:chExt cx="336" cy="672"/>
            </a:xfrm>
          </p:grpSpPr>
          <p:sp>
            <p:nvSpPr>
              <p:cNvPr id="13361" name="AutoShape 21"/>
              <p:cNvSpPr>
                <a:spLocks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62" name="AutoShape 22"/>
              <p:cNvSpPr>
                <a:spLocks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grpSp>
          <p:nvGrpSpPr>
            <p:cNvPr id="13351" name="Group 23"/>
            <p:cNvGrpSpPr>
              <a:grpSpLocks/>
            </p:cNvGrpSpPr>
            <p:nvPr/>
          </p:nvGrpSpPr>
          <p:grpSpPr bwMode="auto">
            <a:xfrm rot="15917673" flipH="1">
              <a:off x="3528" y="1272"/>
              <a:ext cx="336" cy="672"/>
              <a:chOff x="4320" y="2592"/>
              <a:chExt cx="336" cy="672"/>
            </a:xfrm>
          </p:grpSpPr>
          <p:sp>
            <p:nvSpPr>
              <p:cNvPr id="13359" name="AutoShape 24"/>
              <p:cNvSpPr>
                <a:spLocks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60" name="AutoShape 25"/>
              <p:cNvSpPr>
                <a:spLocks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sp>
          <p:nvSpPr>
            <p:cNvPr id="13352" name="Freeform 26"/>
            <p:cNvSpPr>
              <a:spLocks/>
            </p:cNvSpPr>
            <p:nvPr/>
          </p:nvSpPr>
          <p:spPr bwMode="auto">
            <a:xfrm>
              <a:off x="3312" y="1824"/>
              <a:ext cx="96" cy="720"/>
            </a:xfrm>
            <a:custGeom>
              <a:avLst/>
              <a:gdLst>
                <a:gd name="T0" fmla="*/ 3 w 112"/>
                <a:gd name="T1" fmla="*/ 0 h 720"/>
                <a:gd name="T2" fmla="*/ 3 w 112"/>
                <a:gd name="T3" fmla="*/ 288 h 720"/>
                <a:gd name="T4" fmla="*/ 3 w 112"/>
                <a:gd name="T5" fmla="*/ 480 h 720"/>
                <a:gd name="T6" fmla="*/ 3 w 112"/>
                <a:gd name="T7" fmla="*/ 720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chemeClr val="tx1"/>
              </a:solidFill>
              <a:round/>
              <a:headEnd/>
              <a:tailEnd/>
            </a:ln>
          </p:spPr>
          <p:txBody>
            <a:bodyPr/>
            <a:lstStyle/>
            <a:p>
              <a:endParaRPr lang="ja-JP" altLang="en-US"/>
            </a:p>
          </p:txBody>
        </p:sp>
        <p:cxnSp>
          <p:nvCxnSpPr>
            <p:cNvPr id="13353" name="AutoShape 27"/>
            <p:cNvCxnSpPr>
              <a:cxnSpLocks noChangeShapeType="1"/>
              <a:stCxn id="13352" idx="3"/>
            </p:cNvCxnSpPr>
            <p:nvPr/>
          </p:nvCxnSpPr>
          <p:spPr bwMode="auto">
            <a:xfrm rot="5400000">
              <a:off x="2890" y="2650"/>
              <a:ext cx="556" cy="384"/>
            </a:xfrm>
            <a:prstGeom prst="curvedConnector3">
              <a:avLst>
                <a:gd name="adj1" fmla="val 48204"/>
              </a:avLst>
            </a:prstGeom>
            <a:noFill/>
            <a:ln w="38100">
              <a:solidFill>
                <a:schemeClr val="tx1"/>
              </a:solidFill>
              <a:round/>
              <a:headEnd/>
              <a:tailEnd/>
            </a:ln>
          </p:spPr>
        </p:cxnSp>
        <p:cxnSp>
          <p:nvCxnSpPr>
            <p:cNvPr id="13354" name="AutoShape 28"/>
            <p:cNvCxnSpPr>
              <a:cxnSpLocks noChangeShapeType="1"/>
            </p:cNvCxnSpPr>
            <p:nvPr/>
          </p:nvCxnSpPr>
          <p:spPr bwMode="auto">
            <a:xfrm rot="5400000">
              <a:off x="2856" y="2520"/>
              <a:ext cx="528" cy="480"/>
            </a:xfrm>
            <a:prstGeom prst="curvedConnector3">
              <a:avLst>
                <a:gd name="adj1" fmla="val 50000"/>
              </a:avLst>
            </a:prstGeom>
            <a:noFill/>
            <a:ln w="38100">
              <a:solidFill>
                <a:schemeClr val="tx1"/>
              </a:solidFill>
              <a:round/>
              <a:headEnd/>
              <a:tailEnd/>
            </a:ln>
          </p:spPr>
        </p:cxnSp>
        <p:cxnSp>
          <p:nvCxnSpPr>
            <p:cNvPr id="13355" name="AutoShape 29"/>
            <p:cNvCxnSpPr>
              <a:cxnSpLocks noChangeShapeType="1"/>
              <a:stCxn id="13352" idx="3"/>
            </p:cNvCxnSpPr>
            <p:nvPr/>
          </p:nvCxnSpPr>
          <p:spPr bwMode="auto">
            <a:xfrm rot="5400000">
              <a:off x="3082" y="2794"/>
              <a:ext cx="508" cy="48"/>
            </a:xfrm>
            <a:prstGeom prst="curvedConnector3">
              <a:avLst>
                <a:gd name="adj1" fmla="val 48032"/>
              </a:avLst>
            </a:prstGeom>
            <a:noFill/>
            <a:ln w="38100">
              <a:solidFill>
                <a:schemeClr val="tx1"/>
              </a:solidFill>
              <a:round/>
              <a:headEnd/>
              <a:tailEnd/>
            </a:ln>
          </p:spPr>
        </p:cxnSp>
        <p:cxnSp>
          <p:nvCxnSpPr>
            <p:cNvPr id="13356" name="AutoShape 30"/>
            <p:cNvCxnSpPr>
              <a:cxnSpLocks noChangeShapeType="1"/>
              <a:stCxn id="13352" idx="3"/>
            </p:cNvCxnSpPr>
            <p:nvPr/>
          </p:nvCxnSpPr>
          <p:spPr bwMode="auto">
            <a:xfrm rot="16200000" flipH="1">
              <a:off x="3154" y="2770"/>
              <a:ext cx="604" cy="192"/>
            </a:xfrm>
            <a:prstGeom prst="curvedConnector3">
              <a:avLst>
                <a:gd name="adj1" fmla="val 48343"/>
              </a:avLst>
            </a:prstGeom>
            <a:noFill/>
            <a:ln w="38100">
              <a:solidFill>
                <a:schemeClr val="tx1"/>
              </a:solidFill>
              <a:round/>
              <a:headEnd/>
              <a:tailEnd/>
            </a:ln>
          </p:spPr>
        </p:cxnSp>
        <p:cxnSp>
          <p:nvCxnSpPr>
            <p:cNvPr id="13357" name="AutoShape 31"/>
            <p:cNvCxnSpPr>
              <a:cxnSpLocks noChangeShapeType="1"/>
              <a:stCxn id="13352" idx="3"/>
            </p:cNvCxnSpPr>
            <p:nvPr/>
          </p:nvCxnSpPr>
          <p:spPr bwMode="auto">
            <a:xfrm rot="16200000" flipH="1">
              <a:off x="3274" y="2650"/>
              <a:ext cx="604" cy="432"/>
            </a:xfrm>
            <a:prstGeom prst="curvedConnector3">
              <a:avLst>
                <a:gd name="adj1" fmla="val 48343"/>
              </a:avLst>
            </a:prstGeom>
            <a:noFill/>
            <a:ln w="38100">
              <a:solidFill>
                <a:schemeClr val="tx1"/>
              </a:solidFill>
              <a:round/>
              <a:headEnd/>
              <a:tailEnd/>
            </a:ln>
          </p:spPr>
        </p:cxnSp>
        <p:sp>
          <p:nvSpPr>
            <p:cNvPr id="13358" name="Line 32"/>
            <p:cNvSpPr>
              <a:spLocks noChangeShapeType="1"/>
            </p:cNvSpPr>
            <p:nvPr/>
          </p:nvSpPr>
          <p:spPr bwMode="auto">
            <a:xfrm>
              <a:off x="2496" y="2544"/>
              <a:ext cx="1680" cy="0"/>
            </a:xfrm>
            <a:prstGeom prst="line">
              <a:avLst/>
            </a:prstGeom>
            <a:noFill/>
            <a:ln w="38100">
              <a:solidFill>
                <a:srgbClr val="FFCC00"/>
              </a:solidFill>
              <a:round/>
              <a:headEnd/>
              <a:tailEnd/>
            </a:ln>
          </p:spPr>
          <p:txBody>
            <a:bodyPr/>
            <a:lstStyle/>
            <a:p>
              <a:endParaRPr lang="ja-JP" altLang="en-US"/>
            </a:p>
          </p:txBody>
        </p:sp>
      </p:grpSp>
      <p:sp>
        <p:nvSpPr>
          <p:cNvPr id="13323" name="Rectangle 33" descr="右上がり対角線 (太)"/>
          <p:cNvSpPr>
            <a:spLocks noChangeArrowheads="1"/>
          </p:cNvSpPr>
          <p:nvPr/>
        </p:nvSpPr>
        <p:spPr bwMode="auto">
          <a:xfrm>
            <a:off x="5638800" y="3429000"/>
            <a:ext cx="2667000" cy="381000"/>
          </a:xfrm>
          <a:prstGeom prst="rect">
            <a:avLst/>
          </a:prstGeom>
          <a:pattFill prst="wdUpDiag">
            <a:fgClr>
              <a:srgbClr val="FF9900"/>
            </a:fgClr>
            <a:bgClr>
              <a:srgbClr val="000099"/>
            </a:bgClr>
          </a:pattFill>
          <a:ln w="38100">
            <a:noFill/>
            <a:miter lim="800000"/>
            <a:headEnd/>
            <a:tailEnd/>
          </a:ln>
        </p:spPr>
        <p:txBody>
          <a:bodyPr wrap="none" anchor="ctr"/>
          <a:lstStyle/>
          <a:p>
            <a:endParaRPr lang="ja-JP" altLang="en-US"/>
          </a:p>
        </p:txBody>
      </p:sp>
      <p:grpSp>
        <p:nvGrpSpPr>
          <p:cNvPr id="13324" name="Group 34"/>
          <p:cNvGrpSpPr>
            <a:grpSpLocks noChangeAspect="1"/>
          </p:cNvGrpSpPr>
          <p:nvPr/>
        </p:nvGrpSpPr>
        <p:grpSpPr bwMode="auto">
          <a:xfrm rot="5682327">
            <a:off x="5845969" y="1270794"/>
            <a:ext cx="769938" cy="1536700"/>
            <a:chOff x="4320" y="2592"/>
            <a:chExt cx="336" cy="672"/>
          </a:xfrm>
        </p:grpSpPr>
        <p:sp>
          <p:nvSpPr>
            <p:cNvPr id="13347" name="AutoShape 35"/>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48" name="AutoShape 36"/>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sp>
        <p:nvSpPr>
          <p:cNvPr id="13325" name="Freeform 37"/>
          <p:cNvSpPr>
            <a:spLocks/>
          </p:cNvSpPr>
          <p:nvPr/>
        </p:nvSpPr>
        <p:spPr bwMode="auto">
          <a:xfrm>
            <a:off x="6934200" y="2286000"/>
            <a:ext cx="152400" cy="1143000"/>
          </a:xfrm>
          <a:custGeom>
            <a:avLst/>
            <a:gdLst>
              <a:gd name="T0" fmla="*/ 2147483647 w 112"/>
              <a:gd name="T1" fmla="*/ 0 h 720"/>
              <a:gd name="T2" fmla="*/ 2147483647 w 112"/>
              <a:gd name="T3" fmla="*/ 2147483647 h 720"/>
              <a:gd name="T4" fmla="*/ 2147483647 w 112"/>
              <a:gd name="T5" fmla="*/ 2147483647 h 720"/>
              <a:gd name="T6" fmla="*/ 2147483647 w 112"/>
              <a:gd name="T7" fmla="*/ 2147483647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grpSp>
        <p:nvGrpSpPr>
          <p:cNvPr id="13326" name="Group 38"/>
          <p:cNvGrpSpPr>
            <a:grpSpLocks noChangeAspect="1"/>
          </p:cNvGrpSpPr>
          <p:nvPr/>
        </p:nvGrpSpPr>
        <p:grpSpPr bwMode="auto">
          <a:xfrm rot="15917673" flipH="1">
            <a:off x="7317581" y="1270794"/>
            <a:ext cx="769938" cy="1536700"/>
            <a:chOff x="4320" y="2592"/>
            <a:chExt cx="336" cy="672"/>
          </a:xfrm>
        </p:grpSpPr>
        <p:sp>
          <p:nvSpPr>
            <p:cNvPr id="13345" name="AutoShape 39"/>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46" name="AutoShape 40"/>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cxnSp>
        <p:nvCxnSpPr>
          <p:cNvPr id="13327" name="AutoShape 41"/>
          <p:cNvCxnSpPr>
            <a:cxnSpLocks noChangeShapeType="1"/>
            <a:stCxn id="13325" idx="3"/>
          </p:cNvCxnSpPr>
          <p:nvPr/>
        </p:nvCxnSpPr>
        <p:spPr bwMode="auto">
          <a:xfrm rot="5400000">
            <a:off x="5845175" y="4016375"/>
            <a:ext cx="1720850" cy="609600"/>
          </a:xfrm>
          <a:prstGeom prst="curvedConnector3">
            <a:avLst>
              <a:gd name="adj1" fmla="val 32931"/>
            </a:avLst>
          </a:prstGeom>
          <a:noFill/>
          <a:ln w="38100">
            <a:solidFill>
              <a:schemeClr val="tx1"/>
            </a:solidFill>
            <a:round/>
            <a:headEnd/>
            <a:tailEnd/>
          </a:ln>
        </p:spPr>
      </p:cxnSp>
      <p:cxnSp>
        <p:nvCxnSpPr>
          <p:cNvPr id="13328" name="AutoShape 42"/>
          <p:cNvCxnSpPr>
            <a:cxnSpLocks noChangeShapeType="1"/>
            <a:stCxn id="13323" idx="2"/>
          </p:cNvCxnSpPr>
          <p:nvPr/>
        </p:nvCxnSpPr>
        <p:spPr bwMode="auto">
          <a:xfrm rot="5400000">
            <a:off x="5810250" y="3867150"/>
            <a:ext cx="1219200" cy="1104900"/>
          </a:xfrm>
          <a:prstGeom prst="curvedConnector3">
            <a:avLst>
              <a:gd name="adj1" fmla="val 50000"/>
            </a:avLst>
          </a:prstGeom>
          <a:noFill/>
          <a:ln w="38100">
            <a:solidFill>
              <a:schemeClr val="tx1"/>
            </a:solidFill>
            <a:round/>
            <a:headEnd/>
            <a:tailEnd/>
          </a:ln>
        </p:spPr>
      </p:cxnSp>
      <p:cxnSp>
        <p:nvCxnSpPr>
          <p:cNvPr id="13329" name="AutoShape 43"/>
          <p:cNvCxnSpPr>
            <a:cxnSpLocks noChangeShapeType="1"/>
            <a:stCxn id="13325" idx="3"/>
          </p:cNvCxnSpPr>
          <p:nvPr/>
        </p:nvCxnSpPr>
        <p:spPr bwMode="auto">
          <a:xfrm rot="5400000">
            <a:off x="5921375" y="4168775"/>
            <a:ext cx="1797050" cy="381000"/>
          </a:xfrm>
          <a:prstGeom prst="curvedConnector3">
            <a:avLst>
              <a:gd name="adj1" fmla="val 49116"/>
            </a:avLst>
          </a:prstGeom>
          <a:noFill/>
          <a:ln w="38100">
            <a:solidFill>
              <a:schemeClr val="tx1"/>
            </a:solidFill>
            <a:round/>
            <a:headEnd/>
            <a:tailEnd/>
          </a:ln>
        </p:spPr>
      </p:cxnSp>
      <p:cxnSp>
        <p:nvCxnSpPr>
          <p:cNvPr id="13330" name="AutoShape 44"/>
          <p:cNvCxnSpPr>
            <a:cxnSpLocks noChangeShapeType="1"/>
            <a:stCxn id="13325" idx="3"/>
          </p:cNvCxnSpPr>
          <p:nvPr/>
        </p:nvCxnSpPr>
        <p:spPr bwMode="auto">
          <a:xfrm rot="16200000" flipH="1">
            <a:off x="6226175" y="4244975"/>
            <a:ext cx="1949450" cy="381000"/>
          </a:xfrm>
          <a:prstGeom prst="curvedConnector3">
            <a:avLst>
              <a:gd name="adj1" fmla="val 54722"/>
            </a:avLst>
          </a:prstGeom>
          <a:noFill/>
          <a:ln w="38100">
            <a:solidFill>
              <a:schemeClr val="tx1"/>
            </a:solidFill>
            <a:round/>
            <a:headEnd/>
            <a:tailEnd/>
          </a:ln>
        </p:spPr>
      </p:cxnSp>
      <p:cxnSp>
        <p:nvCxnSpPr>
          <p:cNvPr id="13331" name="AutoShape 45"/>
          <p:cNvCxnSpPr>
            <a:cxnSpLocks noChangeShapeType="1"/>
            <a:stCxn id="13325" idx="3"/>
          </p:cNvCxnSpPr>
          <p:nvPr/>
        </p:nvCxnSpPr>
        <p:spPr bwMode="auto">
          <a:xfrm rot="16200000" flipH="1">
            <a:off x="6759575" y="3711575"/>
            <a:ext cx="1797050" cy="1295400"/>
          </a:xfrm>
          <a:prstGeom prst="curvedConnector3">
            <a:avLst>
              <a:gd name="adj1" fmla="val 49116"/>
            </a:avLst>
          </a:prstGeom>
          <a:noFill/>
          <a:ln w="38100">
            <a:solidFill>
              <a:schemeClr val="tx1"/>
            </a:solidFill>
            <a:round/>
            <a:headEnd/>
            <a:tailEnd/>
          </a:ln>
        </p:spPr>
      </p:cxnSp>
      <p:sp>
        <p:nvSpPr>
          <p:cNvPr id="13332" name="Line 46"/>
          <p:cNvSpPr>
            <a:spLocks noChangeShapeType="1"/>
          </p:cNvSpPr>
          <p:nvPr/>
        </p:nvSpPr>
        <p:spPr bwMode="auto">
          <a:xfrm>
            <a:off x="5638800" y="3429000"/>
            <a:ext cx="2667000" cy="0"/>
          </a:xfrm>
          <a:prstGeom prst="line">
            <a:avLst/>
          </a:prstGeom>
          <a:noFill/>
          <a:ln w="38100">
            <a:solidFill>
              <a:srgbClr val="FFCC00"/>
            </a:solidFill>
            <a:round/>
            <a:headEnd/>
            <a:tailEnd/>
          </a:ln>
        </p:spPr>
        <p:txBody>
          <a:bodyPr/>
          <a:lstStyle/>
          <a:p>
            <a:endParaRPr lang="ja-JP" altLang="en-US"/>
          </a:p>
        </p:txBody>
      </p:sp>
      <p:cxnSp>
        <p:nvCxnSpPr>
          <p:cNvPr id="13333" name="AutoShape 47"/>
          <p:cNvCxnSpPr>
            <a:cxnSpLocks noChangeShapeType="1"/>
            <a:stCxn id="13325" idx="3"/>
          </p:cNvCxnSpPr>
          <p:nvPr/>
        </p:nvCxnSpPr>
        <p:spPr bwMode="auto">
          <a:xfrm rot="5400000">
            <a:off x="5692775" y="3482975"/>
            <a:ext cx="1339850" cy="1295400"/>
          </a:xfrm>
          <a:prstGeom prst="curvedConnector3">
            <a:avLst>
              <a:gd name="adj1" fmla="val 48815"/>
            </a:avLst>
          </a:prstGeom>
          <a:noFill/>
          <a:ln w="38100">
            <a:solidFill>
              <a:schemeClr val="tx1"/>
            </a:solidFill>
            <a:round/>
            <a:headEnd/>
            <a:tailEnd/>
          </a:ln>
        </p:spPr>
      </p:cxnSp>
      <p:cxnSp>
        <p:nvCxnSpPr>
          <p:cNvPr id="13334" name="AutoShape 48"/>
          <p:cNvCxnSpPr>
            <a:cxnSpLocks noChangeShapeType="1"/>
            <a:stCxn id="13323" idx="0"/>
          </p:cNvCxnSpPr>
          <p:nvPr/>
        </p:nvCxnSpPr>
        <p:spPr bwMode="auto">
          <a:xfrm rot="5400000" flipV="1">
            <a:off x="6572250" y="3829050"/>
            <a:ext cx="2057400" cy="1257300"/>
          </a:xfrm>
          <a:prstGeom prst="curvedConnector5">
            <a:avLst>
              <a:gd name="adj1" fmla="val 38731"/>
              <a:gd name="adj2" fmla="val 33583"/>
              <a:gd name="adj3" fmla="val 73995"/>
            </a:avLst>
          </a:prstGeom>
          <a:noFill/>
          <a:ln w="38100">
            <a:solidFill>
              <a:schemeClr val="tx1"/>
            </a:solidFill>
            <a:round/>
            <a:headEnd/>
            <a:tailEnd/>
          </a:ln>
        </p:spPr>
      </p:cxnSp>
      <p:cxnSp>
        <p:nvCxnSpPr>
          <p:cNvPr id="13335" name="AutoShape 49"/>
          <p:cNvCxnSpPr>
            <a:cxnSpLocks noChangeShapeType="1"/>
            <a:stCxn id="13323" idx="2"/>
          </p:cNvCxnSpPr>
          <p:nvPr/>
        </p:nvCxnSpPr>
        <p:spPr bwMode="auto">
          <a:xfrm rot="5400000">
            <a:off x="5886450" y="4095750"/>
            <a:ext cx="1371600" cy="800100"/>
          </a:xfrm>
          <a:prstGeom prst="curvedConnector3">
            <a:avLst>
              <a:gd name="adj1" fmla="val 50000"/>
            </a:avLst>
          </a:prstGeom>
          <a:noFill/>
          <a:ln w="38100">
            <a:solidFill>
              <a:schemeClr val="tx1"/>
            </a:solidFill>
            <a:round/>
            <a:headEnd/>
            <a:tailEnd/>
          </a:ln>
        </p:spPr>
      </p:cxnSp>
      <p:cxnSp>
        <p:nvCxnSpPr>
          <p:cNvPr id="13336" name="AutoShape 50"/>
          <p:cNvCxnSpPr>
            <a:cxnSpLocks noChangeShapeType="1"/>
            <a:stCxn id="13323" idx="0"/>
          </p:cNvCxnSpPr>
          <p:nvPr/>
        </p:nvCxnSpPr>
        <p:spPr bwMode="auto">
          <a:xfrm rot="5400000" flipV="1">
            <a:off x="6610350" y="3790950"/>
            <a:ext cx="2286000" cy="1562100"/>
          </a:xfrm>
          <a:prstGeom prst="curvedConnector3">
            <a:avLst>
              <a:gd name="adj1" fmla="val 28815"/>
            </a:avLst>
          </a:prstGeom>
          <a:noFill/>
          <a:ln w="38100">
            <a:solidFill>
              <a:schemeClr val="tx1"/>
            </a:solidFill>
            <a:round/>
            <a:headEnd/>
            <a:tailEnd/>
          </a:ln>
        </p:spPr>
      </p:cxnSp>
      <p:cxnSp>
        <p:nvCxnSpPr>
          <p:cNvPr id="13337" name="AutoShape 51"/>
          <p:cNvCxnSpPr>
            <a:cxnSpLocks noChangeShapeType="1"/>
            <a:stCxn id="13323" idx="0"/>
          </p:cNvCxnSpPr>
          <p:nvPr/>
        </p:nvCxnSpPr>
        <p:spPr bwMode="auto">
          <a:xfrm rot="-5400000" flipH="1" flipV="1">
            <a:off x="6000750" y="4362450"/>
            <a:ext cx="1905000" cy="38100"/>
          </a:xfrm>
          <a:prstGeom prst="curvedConnector5">
            <a:avLst>
              <a:gd name="adj1" fmla="val 34583"/>
              <a:gd name="adj2" fmla="val -16667"/>
              <a:gd name="adj3" fmla="val 66995"/>
            </a:avLst>
          </a:prstGeom>
          <a:noFill/>
          <a:ln w="38100">
            <a:solidFill>
              <a:schemeClr val="tx1"/>
            </a:solidFill>
            <a:round/>
            <a:headEnd/>
            <a:tailEnd/>
          </a:ln>
        </p:spPr>
      </p:cxnSp>
      <p:grpSp>
        <p:nvGrpSpPr>
          <p:cNvPr id="13338" name="Group 52"/>
          <p:cNvGrpSpPr>
            <a:grpSpLocks noChangeAspect="1"/>
          </p:cNvGrpSpPr>
          <p:nvPr/>
        </p:nvGrpSpPr>
        <p:grpSpPr bwMode="auto">
          <a:xfrm rot="15917673" flipH="1">
            <a:off x="7165181" y="454819"/>
            <a:ext cx="619125" cy="1233488"/>
            <a:chOff x="4320" y="2592"/>
            <a:chExt cx="336" cy="672"/>
          </a:xfrm>
        </p:grpSpPr>
        <p:sp>
          <p:nvSpPr>
            <p:cNvPr id="13343" name="AutoShape 53"/>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44" name="AutoShape 54"/>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grpSp>
        <p:nvGrpSpPr>
          <p:cNvPr id="13339" name="Group 55"/>
          <p:cNvGrpSpPr>
            <a:grpSpLocks noChangeAspect="1"/>
          </p:cNvGrpSpPr>
          <p:nvPr/>
        </p:nvGrpSpPr>
        <p:grpSpPr bwMode="auto">
          <a:xfrm rot="15917673" flipH="1">
            <a:off x="5925344" y="540544"/>
            <a:ext cx="619125" cy="1233487"/>
            <a:chOff x="4320" y="2592"/>
            <a:chExt cx="336" cy="672"/>
          </a:xfrm>
        </p:grpSpPr>
        <p:sp>
          <p:nvSpPr>
            <p:cNvPr id="13341" name="AutoShape 56"/>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3342" name="AutoShape 57"/>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sp>
        <p:nvSpPr>
          <p:cNvPr id="13340" name="AutoShape 58"/>
          <p:cNvSpPr>
            <a:spLocks noChangeArrowheads="1"/>
          </p:cNvSpPr>
          <p:nvPr/>
        </p:nvSpPr>
        <p:spPr bwMode="auto">
          <a:xfrm>
            <a:off x="3733800" y="2819400"/>
            <a:ext cx="1600200" cy="685800"/>
          </a:xfrm>
          <a:prstGeom prst="rightArrow">
            <a:avLst>
              <a:gd name="adj1" fmla="val 50000"/>
              <a:gd name="adj2" fmla="val 58333"/>
            </a:avLst>
          </a:prstGeom>
          <a:gradFill rotWithShape="0">
            <a:gsLst>
              <a:gs pos="0">
                <a:srgbClr val="FFFFFF"/>
              </a:gs>
              <a:gs pos="100000">
                <a:srgbClr val="FF6600"/>
              </a:gs>
            </a:gsLst>
            <a:lin ang="0" scaled="1"/>
          </a:gradFill>
          <a:ln w="38100">
            <a:noFill/>
            <a:miter lim="800000"/>
            <a:headEnd/>
            <a:tailEnd/>
          </a:ln>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28625" y="214313"/>
            <a:ext cx="7772400" cy="762000"/>
          </a:xfrm>
        </p:spPr>
        <p:txBody>
          <a:bodyPr/>
          <a:lstStyle/>
          <a:p>
            <a:pPr lvl="1" eaLnBrk="1" hangingPunct="1">
              <a:defRPr/>
            </a:pPr>
            <a:r>
              <a:rPr lang="en-US" altLang="ja-JP" sz="3200" b="1" dirty="0" err="1" smtClean="0">
                <a:latin typeface="Arial" pitchFamily="34" charset="0"/>
                <a:cs typeface="Arial" pitchFamily="34" charset="0"/>
              </a:rPr>
              <a:t>Bactérie</a:t>
            </a:r>
            <a:r>
              <a:rPr lang="en-US" altLang="ja-JP" sz="3200" b="1" dirty="0" smtClean="0">
                <a:latin typeface="Arial" pitchFamily="34" charset="0"/>
                <a:cs typeface="Arial" pitchFamily="34" charset="0"/>
              </a:rPr>
              <a:t> </a:t>
            </a:r>
            <a:r>
              <a:rPr lang="en-US" altLang="ja-JP" sz="3200" b="1" dirty="0" err="1" smtClean="0">
                <a:latin typeface="Arial" pitchFamily="34" charset="0"/>
                <a:cs typeface="Arial" pitchFamily="34" charset="0"/>
              </a:rPr>
              <a:t>Phototrophique</a:t>
            </a:r>
            <a:endParaRPr lang="en-US" altLang="ja-JP" sz="3200" b="1" dirty="0" smtClean="0">
              <a:latin typeface="Arial" pitchFamily="34" charset="0"/>
              <a:cs typeface="Arial" pitchFamily="34" charset="0"/>
            </a:endParaRPr>
          </a:p>
        </p:txBody>
      </p:sp>
      <p:sp>
        <p:nvSpPr>
          <p:cNvPr id="12291" name="Text Box 3"/>
          <p:cNvSpPr txBox="1">
            <a:spLocks noChangeArrowheads="1"/>
          </p:cNvSpPr>
          <p:nvPr/>
        </p:nvSpPr>
        <p:spPr bwMode="auto">
          <a:xfrm>
            <a:off x="-32" y="5643578"/>
            <a:ext cx="9054082" cy="830997"/>
          </a:xfrm>
          <a:prstGeom prst="rect">
            <a:avLst/>
          </a:prstGeom>
          <a:noFill/>
          <a:ln w="38100">
            <a:noFill/>
            <a:miter lim="800000"/>
            <a:headEnd/>
            <a:tailEnd/>
          </a:ln>
        </p:spPr>
        <p:txBody>
          <a:bodyPr wrap="none">
            <a:spAutoFit/>
          </a:bodyPr>
          <a:lstStyle/>
          <a:p>
            <a:pPr algn="ctr">
              <a:defRPr/>
            </a:pPr>
            <a:r>
              <a:rPr lang="en-US" altLang="ja-JP" sz="2400" b="1" dirty="0" err="1" smtClean="0">
                <a:solidFill>
                  <a:schemeClr val="tx1">
                    <a:lumMod val="85000"/>
                    <a:lumOff val="15000"/>
                  </a:schemeClr>
                </a:solidFill>
                <a:latin typeface="Arial" pitchFamily="34" charset="0"/>
                <a:cs typeface="Arial" pitchFamily="34" charset="0"/>
              </a:rPr>
              <a:t>Décompose</a:t>
            </a:r>
            <a:r>
              <a:rPr lang="en-US" altLang="ja-JP" sz="2400" b="1" dirty="0" smtClean="0">
                <a:solidFill>
                  <a:schemeClr val="tx1">
                    <a:lumMod val="85000"/>
                    <a:lumOff val="15000"/>
                  </a:schemeClr>
                </a:solidFill>
                <a:latin typeface="Arial" pitchFamily="34" charset="0"/>
                <a:cs typeface="Arial" pitchFamily="34" charset="0"/>
              </a:rPr>
              <a:t> des </a:t>
            </a:r>
            <a:r>
              <a:rPr lang="en-US" altLang="ja-JP" sz="2400" b="1" dirty="0" err="1" smtClean="0">
                <a:solidFill>
                  <a:schemeClr val="tx1">
                    <a:lumMod val="85000"/>
                    <a:lumOff val="15000"/>
                  </a:schemeClr>
                </a:solidFill>
                <a:latin typeface="Arial" pitchFamily="34" charset="0"/>
                <a:cs typeface="Arial" pitchFamily="34" charset="0"/>
              </a:rPr>
              <a:t>gaz</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nuisibles</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tels</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que</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l’Ammoniaque</a:t>
            </a:r>
            <a:r>
              <a:rPr lang="en-US" altLang="ja-JP" sz="2400" b="1" dirty="0" smtClean="0">
                <a:solidFill>
                  <a:schemeClr val="tx1">
                    <a:lumMod val="85000"/>
                    <a:lumOff val="15000"/>
                  </a:schemeClr>
                </a:solidFill>
                <a:latin typeface="Arial" pitchFamily="34" charset="0"/>
                <a:cs typeface="Arial" pitchFamily="34" charset="0"/>
              </a:rPr>
              <a:t> </a:t>
            </a:r>
          </a:p>
          <a:p>
            <a:pPr algn="ctr">
              <a:defRPr/>
            </a:pPr>
            <a:r>
              <a:rPr lang="en-US" altLang="ja-JP" sz="2400" b="1" dirty="0" smtClean="0">
                <a:solidFill>
                  <a:schemeClr val="tx1">
                    <a:lumMod val="85000"/>
                    <a:lumOff val="15000"/>
                  </a:schemeClr>
                </a:solidFill>
                <a:latin typeface="Arial" pitchFamily="34" charset="0"/>
                <a:cs typeface="Arial" pitchFamily="34" charset="0"/>
              </a:rPr>
              <a:t>le sulfide </a:t>
            </a:r>
            <a:r>
              <a:rPr lang="en-US" altLang="ja-JP" sz="2400" b="1" dirty="0" err="1" smtClean="0">
                <a:solidFill>
                  <a:schemeClr val="tx1">
                    <a:lumMod val="85000"/>
                    <a:lumOff val="15000"/>
                  </a:schemeClr>
                </a:solidFill>
                <a:latin typeface="Arial" pitchFamily="34" charset="0"/>
                <a:cs typeface="Arial" pitchFamily="34" charset="0"/>
              </a:rPr>
              <a:t>d’hydrogène</a:t>
            </a:r>
            <a:r>
              <a:rPr lang="en-US" altLang="ja-JP" sz="2400" b="1" dirty="0" smtClean="0">
                <a:solidFill>
                  <a:schemeClr val="tx1">
                    <a:lumMod val="85000"/>
                    <a:lumOff val="15000"/>
                  </a:schemeClr>
                </a:solidFill>
                <a:latin typeface="Arial" pitchFamily="34" charset="0"/>
                <a:cs typeface="Arial" pitchFamily="34" charset="0"/>
              </a:rPr>
              <a:t> et les </a:t>
            </a:r>
            <a:r>
              <a:rPr lang="en-US" altLang="ja-JP" sz="2400" b="1" dirty="0" err="1" smtClean="0">
                <a:solidFill>
                  <a:schemeClr val="tx1">
                    <a:lumMod val="85000"/>
                    <a:lumOff val="15000"/>
                  </a:schemeClr>
                </a:solidFill>
                <a:latin typeface="Arial" pitchFamily="34" charset="0"/>
                <a:cs typeface="Arial" pitchFamily="34" charset="0"/>
              </a:rPr>
              <a:t>transforme</a:t>
            </a:r>
            <a:r>
              <a:rPr lang="en-US" altLang="ja-JP" sz="2400" b="1" dirty="0" smtClean="0">
                <a:solidFill>
                  <a:schemeClr val="tx1">
                    <a:lumMod val="85000"/>
                    <a:lumOff val="15000"/>
                  </a:schemeClr>
                </a:solidFill>
                <a:latin typeface="Arial" pitchFamily="34" charset="0"/>
                <a:cs typeface="Arial" pitchFamily="34" charset="0"/>
              </a:rPr>
              <a:t> en des </a:t>
            </a:r>
            <a:r>
              <a:rPr lang="en-US" altLang="ja-JP" sz="2400" b="1" dirty="0" err="1" smtClean="0">
                <a:solidFill>
                  <a:schemeClr val="tx1">
                    <a:lumMod val="85000"/>
                    <a:lumOff val="15000"/>
                  </a:schemeClr>
                </a:solidFill>
                <a:latin typeface="Arial" pitchFamily="34" charset="0"/>
                <a:cs typeface="Arial" pitchFamily="34" charset="0"/>
              </a:rPr>
              <a:t>gaz</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inodores</a:t>
            </a:r>
            <a:endParaRPr lang="en-US" altLang="ja-JP" sz="2400" b="1" dirty="0">
              <a:solidFill>
                <a:schemeClr val="tx1">
                  <a:lumMod val="85000"/>
                  <a:lumOff val="15000"/>
                </a:schemeClr>
              </a:solidFill>
              <a:latin typeface="Arial" pitchFamily="34" charset="0"/>
              <a:cs typeface="Arial" pitchFamily="34" charset="0"/>
            </a:endParaRPr>
          </a:p>
        </p:txBody>
      </p:sp>
      <p:sp>
        <p:nvSpPr>
          <p:cNvPr id="14340" name="AutoShape 4"/>
          <p:cNvSpPr>
            <a:spLocks noChangeArrowheads="1"/>
          </p:cNvSpPr>
          <p:nvPr/>
        </p:nvSpPr>
        <p:spPr bwMode="auto">
          <a:xfrm>
            <a:off x="152400" y="3124200"/>
            <a:ext cx="3048000" cy="2438400"/>
          </a:xfrm>
          <a:prstGeom prst="irregularSeal1">
            <a:avLst/>
          </a:prstGeom>
          <a:gradFill rotWithShape="0">
            <a:gsLst>
              <a:gs pos="0">
                <a:srgbClr val="FF0000"/>
              </a:gs>
              <a:gs pos="100000">
                <a:srgbClr val="000000"/>
              </a:gs>
            </a:gsLst>
            <a:path path="shape">
              <a:fillToRect l="50000" t="50000" r="50000" b="50000"/>
            </a:path>
          </a:gradFill>
          <a:ln w="38100">
            <a:solidFill>
              <a:schemeClr val="tx1"/>
            </a:solidFill>
            <a:miter lim="800000"/>
            <a:headEnd/>
            <a:tailEnd/>
          </a:ln>
        </p:spPr>
        <p:txBody>
          <a:bodyPr wrap="none" anchor="ctr"/>
          <a:lstStyle/>
          <a:p>
            <a:endParaRPr lang="ja-JP" altLang="en-US"/>
          </a:p>
        </p:txBody>
      </p:sp>
      <p:sp>
        <p:nvSpPr>
          <p:cNvPr id="12293" name="Text Box 5"/>
          <p:cNvSpPr txBox="1">
            <a:spLocks noChangeArrowheads="1"/>
          </p:cNvSpPr>
          <p:nvPr/>
        </p:nvSpPr>
        <p:spPr bwMode="auto">
          <a:xfrm>
            <a:off x="642938" y="3929063"/>
            <a:ext cx="1718034" cy="830997"/>
          </a:xfrm>
          <a:prstGeom prst="rect">
            <a:avLst/>
          </a:prstGeom>
          <a:noFill/>
          <a:ln w="38100">
            <a:noFill/>
            <a:miter lim="800000"/>
            <a:headEnd/>
            <a:tailEnd/>
          </a:ln>
        </p:spPr>
        <p:txBody>
          <a:bodyPr wrap="none">
            <a:spAutoFit/>
          </a:bodyPr>
          <a:lstStyle/>
          <a:p>
            <a:pPr algn="ctr">
              <a:defRPr/>
            </a:pPr>
            <a:r>
              <a:rPr lang="en-US" altLang="ja-JP" sz="2400" dirty="0" err="1" smtClean="0">
                <a:solidFill>
                  <a:schemeClr val="bg1">
                    <a:lumMod val="85000"/>
                  </a:schemeClr>
                </a:solidFill>
                <a:latin typeface="Arial Black" pitchFamily="34" charset="0"/>
              </a:rPr>
              <a:t>Odeur</a:t>
            </a:r>
            <a:r>
              <a:rPr lang="en-US" altLang="ja-JP" sz="2400" dirty="0" smtClean="0">
                <a:solidFill>
                  <a:schemeClr val="bg1">
                    <a:lumMod val="85000"/>
                  </a:schemeClr>
                </a:solidFill>
                <a:latin typeface="Arial Black" pitchFamily="34" charset="0"/>
              </a:rPr>
              <a:t> </a:t>
            </a:r>
          </a:p>
          <a:p>
            <a:pPr algn="ctr">
              <a:defRPr/>
            </a:pPr>
            <a:r>
              <a:rPr lang="en-US" altLang="ja-JP" sz="2400" dirty="0" smtClean="0">
                <a:solidFill>
                  <a:schemeClr val="bg1">
                    <a:lumMod val="85000"/>
                  </a:schemeClr>
                </a:solidFill>
                <a:latin typeface="Arial Black" pitchFamily="34" charset="0"/>
              </a:rPr>
              <a:t>offensive</a:t>
            </a:r>
            <a:endParaRPr lang="en-US" altLang="ja-JP" sz="2400" dirty="0">
              <a:solidFill>
                <a:schemeClr val="bg1">
                  <a:lumMod val="85000"/>
                </a:schemeClr>
              </a:solidFill>
              <a:latin typeface="Arial Black" pitchFamily="34" charset="0"/>
            </a:endParaRPr>
          </a:p>
        </p:txBody>
      </p:sp>
      <p:sp>
        <p:nvSpPr>
          <p:cNvPr id="14342" name="AutoShape 6"/>
          <p:cNvSpPr>
            <a:spLocks noChangeArrowheads="1"/>
          </p:cNvSpPr>
          <p:nvPr/>
        </p:nvSpPr>
        <p:spPr bwMode="auto">
          <a:xfrm>
            <a:off x="2895600" y="1066800"/>
            <a:ext cx="5943600" cy="2743200"/>
          </a:xfrm>
          <a:prstGeom prst="wedgeRoundRectCallout">
            <a:avLst>
              <a:gd name="adj1" fmla="val -59907"/>
              <a:gd name="adj2" fmla="val 42477"/>
              <a:gd name="adj3" fmla="val 16667"/>
            </a:avLst>
          </a:prstGeom>
          <a:noFill/>
          <a:ln w="38100">
            <a:solidFill>
              <a:schemeClr val="tx1"/>
            </a:solidFill>
            <a:miter lim="800000"/>
            <a:headEnd/>
            <a:tailEnd/>
          </a:ln>
        </p:spPr>
        <p:txBody>
          <a:bodyPr/>
          <a:lstStyle/>
          <a:p>
            <a:pPr algn="ctr"/>
            <a:endParaRPr lang="ja-JP" altLang="ja-JP" sz="4400" b="1">
              <a:solidFill>
                <a:schemeClr val="tx2"/>
              </a:solidFill>
              <a:latin typeface="Arial Black" pitchFamily="34" charset="0"/>
            </a:endParaRPr>
          </a:p>
        </p:txBody>
      </p:sp>
      <p:sp>
        <p:nvSpPr>
          <p:cNvPr id="14343" name="Rectangle 7"/>
          <p:cNvSpPr>
            <a:spLocks noChangeArrowheads="1"/>
          </p:cNvSpPr>
          <p:nvPr/>
        </p:nvSpPr>
        <p:spPr bwMode="auto">
          <a:xfrm>
            <a:off x="4354513" y="3352800"/>
            <a:ext cx="2372765" cy="461665"/>
          </a:xfrm>
          <a:prstGeom prst="rect">
            <a:avLst/>
          </a:prstGeom>
          <a:noFill/>
          <a:ln w="38100">
            <a:noFill/>
            <a:miter lim="800000"/>
            <a:headEnd/>
            <a:tailEnd/>
          </a:ln>
        </p:spPr>
        <p:txBody>
          <a:bodyPr wrap="none">
            <a:spAutoFit/>
          </a:bodyPr>
          <a:lstStyle/>
          <a:p>
            <a:r>
              <a:rPr lang="en-US" altLang="ja-JP" sz="2400" dirty="0" err="1" smtClean="0">
                <a:latin typeface="Arial Black" pitchFamily="34" charset="0"/>
              </a:rPr>
              <a:t>Ammoniaque</a:t>
            </a:r>
            <a:endParaRPr lang="en-US" altLang="ja-JP" sz="2400" dirty="0">
              <a:latin typeface="Arial Black" pitchFamily="34" charset="0"/>
            </a:endParaRPr>
          </a:p>
        </p:txBody>
      </p:sp>
      <p:sp>
        <p:nvSpPr>
          <p:cNvPr id="14344" name="Rectangle 8"/>
          <p:cNvSpPr>
            <a:spLocks noChangeArrowheads="1"/>
          </p:cNvSpPr>
          <p:nvPr/>
        </p:nvSpPr>
        <p:spPr bwMode="auto">
          <a:xfrm>
            <a:off x="3200400" y="1143000"/>
            <a:ext cx="3500958" cy="461665"/>
          </a:xfrm>
          <a:prstGeom prst="rect">
            <a:avLst/>
          </a:prstGeom>
          <a:noFill/>
          <a:ln w="38100">
            <a:noFill/>
            <a:miter lim="800000"/>
            <a:headEnd/>
            <a:tailEnd/>
          </a:ln>
        </p:spPr>
        <p:txBody>
          <a:bodyPr wrap="none">
            <a:spAutoFit/>
          </a:bodyPr>
          <a:lstStyle/>
          <a:p>
            <a:r>
              <a:rPr lang="en-US" altLang="ja-JP" sz="2400" dirty="0" smtClean="0">
                <a:latin typeface="Arial Black" pitchFamily="34" charset="0"/>
              </a:rPr>
              <a:t>Sulfide </a:t>
            </a:r>
            <a:r>
              <a:rPr lang="en-US" altLang="ja-JP" sz="2400" dirty="0" err="1" smtClean="0">
                <a:latin typeface="Arial Black" pitchFamily="34" charset="0"/>
              </a:rPr>
              <a:t>d’hydrogène</a:t>
            </a:r>
            <a:endParaRPr lang="en-US" altLang="ja-JP" sz="2400" dirty="0">
              <a:latin typeface="Arial Black" pitchFamily="34" charset="0"/>
            </a:endParaRPr>
          </a:p>
        </p:txBody>
      </p:sp>
      <p:grpSp>
        <p:nvGrpSpPr>
          <p:cNvPr id="14345" name="Group 9"/>
          <p:cNvGrpSpPr>
            <a:grpSpLocks noChangeAspect="1"/>
          </p:cNvGrpSpPr>
          <p:nvPr/>
        </p:nvGrpSpPr>
        <p:grpSpPr bwMode="auto">
          <a:xfrm>
            <a:off x="3429000" y="1905000"/>
            <a:ext cx="715963" cy="411163"/>
            <a:chOff x="1792" y="720"/>
            <a:chExt cx="752" cy="432"/>
          </a:xfrm>
        </p:grpSpPr>
        <p:sp>
          <p:nvSpPr>
            <p:cNvPr id="14365" name="AutoShape 10"/>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4366" name="Arc 11"/>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4367" name="Arc 12"/>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4346" name="Group 13"/>
          <p:cNvGrpSpPr>
            <a:grpSpLocks noChangeAspect="1"/>
          </p:cNvGrpSpPr>
          <p:nvPr/>
        </p:nvGrpSpPr>
        <p:grpSpPr bwMode="auto">
          <a:xfrm rot="-6172928">
            <a:off x="5203825" y="1470025"/>
            <a:ext cx="365125" cy="809625"/>
            <a:chOff x="3360" y="734"/>
            <a:chExt cx="384" cy="850"/>
          </a:xfrm>
        </p:grpSpPr>
        <p:sp>
          <p:nvSpPr>
            <p:cNvPr id="14362" name="AutoShape 14"/>
            <p:cNvSpPr>
              <a:spLocks noChangeAspect="1" noChangeArrowheads="1"/>
            </p:cNvSpPr>
            <p:nvPr/>
          </p:nvSpPr>
          <p:spPr bwMode="auto">
            <a:xfrm rot="15300000" flipH="1">
              <a:off x="3162" y="932"/>
              <a:ext cx="610"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4363" name="Arc 15"/>
            <p:cNvSpPr>
              <a:spLocks noChangeAspect="1"/>
            </p:cNvSpPr>
            <p:nvPr/>
          </p:nvSpPr>
          <p:spPr bwMode="auto">
            <a:xfrm rot="4780255">
              <a:off x="3518" y="1261"/>
              <a:ext cx="144" cy="213"/>
            </a:xfrm>
            <a:custGeom>
              <a:avLst/>
              <a:gdLst>
                <a:gd name="T0" fmla="*/ 0 w 21600"/>
                <a:gd name="T1" fmla="*/ 0 h 32065"/>
                <a:gd name="T2" fmla="*/ 0 w 21600"/>
                <a:gd name="T3" fmla="*/ 0 h 32065"/>
                <a:gd name="T4" fmla="*/ 0 w 21600"/>
                <a:gd name="T5" fmla="*/ 0 h 32065"/>
                <a:gd name="T6" fmla="*/ 0 60000 65536"/>
                <a:gd name="T7" fmla="*/ 0 60000 65536"/>
                <a:gd name="T8" fmla="*/ 0 60000 65536"/>
                <a:gd name="T9" fmla="*/ 0 w 21600"/>
                <a:gd name="T10" fmla="*/ 0 h 32065"/>
                <a:gd name="T11" fmla="*/ 21600 w 21600"/>
                <a:gd name="T12" fmla="*/ 32065 h 32065"/>
              </a:gdLst>
              <a:ahLst/>
              <a:cxnLst>
                <a:cxn ang="T6">
                  <a:pos x="T0" y="T1"/>
                </a:cxn>
                <a:cxn ang="T7">
                  <a:pos x="T2" y="T3"/>
                </a:cxn>
                <a:cxn ang="T8">
                  <a:pos x="T4" y="T5"/>
                </a:cxn>
              </a:cxnLst>
              <a:rect l="T9" t="T10" r="T11" b="T12"/>
              <a:pathLst>
                <a:path w="21600" h="32065" fill="none" extrusionOk="0">
                  <a:moveTo>
                    <a:pt x="9505" y="0"/>
                  </a:moveTo>
                  <a:cubicBezTo>
                    <a:pt x="16908" y="3627"/>
                    <a:pt x="21600" y="11152"/>
                    <a:pt x="21600" y="19396"/>
                  </a:cubicBezTo>
                  <a:cubicBezTo>
                    <a:pt x="21600" y="23945"/>
                    <a:pt x="20163" y="28379"/>
                    <a:pt x="17494" y="32064"/>
                  </a:cubicBezTo>
                </a:path>
                <a:path w="21600" h="32065" stroke="0" extrusionOk="0">
                  <a:moveTo>
                    <a:pt x="9505" y="0"/>
                  </a:moveTo>
                  <a:cubicBezTo>
                    <a:pt x="16908" y="3627"/>
                    <a:pt x="21600" y="11152"/>
                    <a:pt x="21600" y="19396"/>
                  </a:cubicBezTo>
                  <a:cubicBezTo>
                    <a:pt x="21600" y="23945"/>
                    <a:pt x="20163" y="28379"/>
                    <a:pt x="17494" y="32064"/>
                  </a:cubicBezTo>
                  <a:lnTo>
                    <a:pt x="0" y="19396"/>
                  </a:lnTo>
                  <a:close/>
                </a:path>
              </a:pathLst>
            </a:custGeom>
            <a:noFill/>
            <a:ln w="50800">
              <a:solidFill>
                <a:srgbClr val="FFFFFF"/>
              </a:solidFill>
              <a:round/>
              <a:headEnd/>
              <a:tailEnd/>
            </a:ln>
          </p:spPr>
          <p:txBody>
            <a:bodyPr wrap="none" anchor="ctr"/>
            <a:lstStyle/>
            <a:p>
              <a:endParaRPr lang="ja-JP" altLang="en-US"/>
            </a:p>
          </p:txBody>
        </p:sp>
        <p:sp>
          <p:nvSpPr>
            <p:cNvPr id="14364" name="Arc 16"/>
            <p:cNvSpPr>
              <a:spLocks noChangeAspect="1"/>
            </p:cNvSpPr>
            <p:nvPr/>
          </p:nvSpPr>
          <p:spPr bwMode="auto">
            <a:xfrm rot="4780255">
              <a:off x="3557" y="1396"/>
              <a:ext cx="192" cy="183"/>
            </a:xfrm>
            <a:custGeom>
              <a:avLst/>
              <a:gdLst>
                <a:gd name="T0" fmla="*/ 0 w 21600"/>
                <a:gd name="T1" fmla="*/ 0 h 27631"/>
                <a:gd name="T2" fmla="*/ 0 w 21600"/>
                <a:gd name="T3" fmla="*/ 0 h 27631"/>
                <a:gd name="T4" fmla="*/ 0 w 21600"/>
                <a:gd name="T5" fmla="*/ 0 h 27631"/>
                <a:gd name="T6" fmla="*/ 0 60000 65536"/>
                <a:gd name="T7" fmla="*/ 0 60000 65536"/>
                <a:gd name="T8" fmla="*/ 0 60000 65536"/>
                <a:gd name="T9" fmla="*/ 0 w 21600"/>
                <a:gd name="T10" fmla="*/ 0 h 27631"/>
                <a:gd name="T11" fmla="*/ 21600 w 21600"/>
                <a:gd name="T12" fmla="*/ 27631 h 27631"/>
              </a:gdLst>
              <a:ahLst/>
              <a:cxnLst>
                <a:cxn ang="T6">
                  <a:pos x="T0" y="T1"/>
                </a:cxn>
                <a:cxn ang="T7">
                  <a:pos x="T2" y="T3"/>
                </a:cxn>
                <a:cxn ang="T8">
                  <a:pos x="T4" y="T5"/>
                </a:cxn>
              </a:cxnLst>
              <a:rect l="T9" t="T10" r="T11" b="T12"/>
              <a:pathLst>
                <a:path w="21600" h="27631" fill="none" extrusionOk="0">
                  <a:moveTo>
                    <a:pt x="15179" y="0"/>
                  </a:moveTo>
                  <a:cubicBezTo>
                    <a:pt x="19287" y="4058"/>
                    <a:pt x="21600" y="9592"/>
                    <a:pt x="21600" y="15367"/>
                  </a:cubicBezTo>
                  <a:cubicBezTo>
                    <a:pt x="21600" y="19747"/>
                    <a:pt x="20268" y="24024"/>
                    <a:pt x="17780" y="27630"/>
                  </a:cubicBezTo>
                </a:path>
                <a:path w="21600" h="27631" stroke="0" extrusionOk="0">
                  <a:moveTo>
                    <a:pt x="15179" y="0"/>
                  </a:moveTo>
                  <a:cubicBezTo>
                    <a:pt x="19287" y="4058"/>
                    <a:pt x="21600" y="9592"/>
                    <a:pt x="21600" y="15367"/>
                  </a:cubicBezTo>
                  <a:cubicBezTo>
                    <a:pt x="21600" y="19747"/>
                    <a:pt x="20268" y="24024"/>
                    <a:pt x="17780" y="27630"/>
                  </a:cubicBezTo>
                  <a:lnTo>
                    <a:pt x="0" y="15367"/>
                  </a:lnTo>
                  <a:close/>
                </a:path>
              </a:pathLst>
            </a:custGeom>
            <a:noFill/>
            <a:ln w="50800">
              <a:solidFill>
                <a:srgbClr val="FFFFFF"/>
              </a:solidFill>
              <a:round/>
              <a:headEnd/>
              <a:tailEnd/>
            </a:ln>
          </p:spPr>
          <p:txBody>
            <a:bodyPr wrap="none" anchor="ctr"/>
            <a:lstStyle/>
            <a:p>
              <a:endParaRPr lang="ja-JP" altLang="en-US"/>
            </a:p>
          </p:txBody>
        </p:sp>
      </p:grpSp>
      <p:grpSp>
        <p:nvGrpSpPr>
          <p:cNvPr id="14347" name="Group 17"/>
          <p:cNvGrpSpPr>
            <a:grpSpLocks noChangeAspect="1"/>
          </p:cNvGrpSpPr>
          <p:nvPr/>
        </p:nvGrpSpPr>
        <p:grpSpPr bwMode="auto">
          <a:xfrm rot="389138">
            <a:off x="5486400" y="2514600"/>
            <a:ext cx="249238" cy="673100"/>
            <a:chOff x="2640" y="1166"/>
            <a:chExt cx="261" cy="706"/>
          </a:xfrm>
        </p:grpSpPr>
        <p:sp>
          <p:nvSpPr>
            <p:cNvPr id="14360" name="AutoShape 18"/>
            <p:cNvSpPr>
              <a:spLocks noChangeAspect="1" noChangeArrowheads="1"/>
            </p:cNvSpPr>
            <p:nvPr/>
          </p:nvSpPr>
          <p:spPr bwMode="auto">
            <a:xfrm rot="6300000" flipH="1" flipV="1">
              <a:off x="2442" y="1460"/>
              <a:ext cx="610" cy="213"/>
            </a:xfrm>
            <a:prstGeom prst="roundRect">
              <a:avLst>
                <a:gd name="adj" fmla="val 50000"/>
              </a:avLst>
            </a:prstGeom>
            <a:solidFill>
              <a:srgbClr val="FF0000"/>
            </a:solidFill>
            <a:ln w="50800">
              <a:solidFill>
                <a:srgbClr val="FFFFFF"/>
              </a:solidFill>
              <a:round/>
              <a:headEnd/>
              <a:tailEnd/>
            </a:ln>
          </p:spPr>
          <p:txBody>
            <a:bodyPr vert="eaVert" wrap="none" anchor="ctr"/>
            <a:lstStyle/>
            <a:p>
              <a:pPr algn="ctr"/>
              <a:endParaRPr lang="ja-JP" altLang="ja-JP" sz="2400"/>
            </a:p>
          </p:txBody>
        </p:sp>
        <p:sp>
          <p:nvSpPr>
            <p:cNvPr id="14361" name="Arc 19"/>
            <p:cNvSpPr>
              <a:spLocks noChangeAspect="1"/>
            </p:cNvSpPr>
            <p:nvPr/>
          </p:nvSpPr>
          <p:spPr bwMode="auto">
            <a:xfrm rot="7058627" flipH="1">
              <a:off x="2653" y="123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4348" name="Group 20"/>
          <p:cNvGrpSpPr>
            <a:grpSpLocks noChangeAspect="1"/>
          </p:cNvGrpSpPr>
          <p:nvPr/>
        </p:nvGrpSpPr>
        <p:grpSpPr bwMode="auto">
          <a:xfrm rot="4748753">
            <a:off x="3733800" y="2743200"/>
            <a:ext cx="715963" cy="411163"/>
            <a:chOff x="1792" y="720"/>
            <a:chExt cx="752" cy="432"/>
          </a:xfrm>
        </p:grpSpPr>
        <p:sp>
          <p:nvSpPr>
            <p:cNvPr id="14357" name="AutoShape 21"/>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4358" name="Arc 22"/>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4359" name="Arc 23"/>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sp>
        <p:nvSpPr>
          <p:cNvPr id="14349" name="AutoShape 24"/>
          <p:cNvSpPr>
            <a:spLocks noChangeAspect="1" noChangeArrowheads="1"/>
          </p:cNvSpPr>
          <p:nvPr/>
        </p:nvSpPr>
        <p:spPr bwMode="auto">
          <a:xfrm>
            <a:off x="4300538" y="1600200"/>
            <a:ext cx="576262" cy="576263"/>
          </a:xfrm>
          <a:prstGeom prst="star16">
            <a:avLst>
              <a:gd name="adj" fmla="val 29542"/>
            </a:avLst>
          </a:prstGeom>
          <a:gradFill rotWithShape="0">
            <a:gsLst>
              <a:gs pos="0">
                <a:srgbClr val="FF0000"/>
              </a:gs>
              <a:gs pos="100000">
                <a:srgbClr val="000000"/>
              </a:gs>
            </a:gsLst>
            <a:path path="shape">
              <a:fillToRect l="50000" t="50000" r="50000" b="50000"/>
            </a:path>
          </a:gradFill>
          <a:ln w="25400">
            <a:solidFill>
              <a:schemeClr val="tx1"/>
            </a:solidFill>
            <a:miter lim="800000"/>
            <a:headEnd/>
            <a:tailEnd/>
          </a:ln>
        </p:spPr>
        <p:txBody>
          <a:bodyPr/>
          <a:lstStyle/>
          <a:p>
            <a:endParaRPr lang="ja-JP" altLang="en-US"/>
          </a:p>
        </p:txBody>
      </p:sp>
      <p:sp>
        <p:nvSpPr>
          <p:cNvPr id="14350" name="AutoShape 25"/>
          <p:cNvSpPr>
            <a:spLocks noChangeAspect="1" noChangeArrowheads="1"/>
          </p:cNvSpPr>
          <p:nvPr/>
        </p:nvSpPr>
        <p:spPr bwMode="auto">
          <a:xfrm>
            <a:off x="4648200" y="2743200"/>
            <a:ext cx="576263" cy="576263"/>
          </a:xfrm>
          <a:prstGeom prst="star16">
            <a:avLst>
              <a:gd name="adj" fmla="val 29542"/>
            </a:avLst>
          </a:prstGeom>
          <a:gradFill rotWithShape="0">
            <a:gsLst>
              <a:gs pos="0">
                <a:srgbClr val="000000"/>
              </a:gs>
              <a:gs pos="100000">
                <a:srgbClr val="FF0000"/>
              </a:gs>
            </a:gsLst>
            <a:path path="shape">
              <a:fillToRect l="50000" t="50000" r="50000" b="50000"/>
            </a:path>
          </a:gradFill>
          <a:ln w="25400">
            <a:solidFill>
              <a:schemeClr val="tx1"/>
            </a:solidFill>
            <a:miter lim="800000"/>
            <a:headEnd/>
            <a:tailEnd/>
          </a:ln>
        </p:spPr>
        <p:txBody>
          <a:bodyPr/>
          <a:lstStyle/>
          <a:p>
            <a:endParaRPr lang="ja-JP" altLang="en-US"/>
          </a:p>
        </p:txBody>
      </p:sp>
      <p:sp>
        <p:nvSpPr>
          <p:cNvPr id="14351" name="AutoShape 26"/>
          <p:cNvSpPr>
            <a:spLocks noChangeArrowheads="1"/>
          </p:cNvSpPr>
          <p:nvPr/>
        </p:nvSpPr>
        <p:spPr bwMode="auto">
          <a:xfrm>
            <a:off x="6019800" y="1981200"/>
            <a:ext cx="914400" cy="685800"/>
          </a:xfrm>
          <a:prstGeom prst="rightArrow">
            <a:avLst>
              <a:gd name="adj1" fmla="val 41667"/>
              <a:gd name="adj2" fmla="val 61574"/>
            </a:avLst>
          </a:prstGeom>
          <a:gradFill rotWithShape="0">
            <a:gsLst>
              <a:gs pos="0">
                <a:srgbClr val="FFFFFF"/>
              </a:gs>
              <a:gs pos="100000">
                <a:srgbClr val="FF6600"/>
              </a:gs>
            </a:gsLst>
            <a:lin ang="0" scaled="1"/>
          </a:gradFill>
          <a:ln w="38100">
            <a:noFill/>
            <a:miter lim="800000"/>
            <a:headEnd/>
            <a:tailEnd/>
          </a:ln>
        </p:spPr>
        <p:txBody>
          <a:bodyPr wrap="none" anchor="ctr"/>
          <a:lstStyle/>
          <a:p>
            <a:endParaRPr lang="ja-JP" altLang="en-US"/>
          </a:p>
        </p:txBody>
      </p:sp>
      <p:sp>
        <p:nvSpPr>
          <p:cNvPr id="14352" name="Oval 27"/>
          <p:cNvSpPr>
            <a:spLocks noChangeArrowheads="1"/>
          </p:cNvSpPr>
          <p:nvPr/>
        </p:nvSpPr>
        <p:spPr bwMode="auto">
          <a:xfrm>
            <a:off x="7620000" y="1371600"/>
            <a:ext cx="533400" cy="533400"/>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sp>
        <p:nvSpPr>
          <p:cNvPr id="14353" name="Oval 28"/>
          <p:cNvSpPr>
            <a:spLocks noChangeArrowheads="1"/>
          </p:cNvSpPr>
          <p:nvPr/>
        </p:nvSpPr>
        <p:spPr bwMode="auto">
          <a:xfrm>
            <a:off x="7010400" y="1981200"/>
            <a:ext cx="533400" cy="533400"/>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sp>
        <p:nvSpPr>
          <p:cNvPr id="14354" name="Oval 29"/>
          <p:cNvSpPr>
            <a:spLocks noChangeArrowheads="1"/>
          </p:cNvSpPr>
          <p:nvPr/>
        </p:nvSpPr>
        <p:spPr bwMode="auto">
          <a:xfrm>
            <a:off x="7848600" y="2362200"/>
            <a:ext cx="533400" cy="533400"/>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sp>
        <p:nvSpPr>
          <p:cNvPr id="14355" name="Rectangle 30"/>
          <p:cNvSpPr>
            <a:spLocks noChangeArrowheads="1"/>
          </p:cNvSpPr>
          <p:nvPr/>
        </p:nvSpPr>
        <p:spPr bwMode="auto">
          <a:xfrm>
            <a:off x="6643702" y="3048000"/>
            <a:ext cx="2064989" cy="461665"/>
          </a:xfrm>
          <a:prstGeom prst="rect">
            <a:avLst/>
          </a:prstGeom>
          <a:noFill/>
          <a:ln w="38100">
            <a:noFill/>
            <a:miter lim="800000"/>
            <a:headEnd/>
            <a:tailEnd/>
          </a:ln>
        </p:spPr>
        <p:txBody>
          <a:bodyPr wrap="none">
            <a:spAutoFit/>
          </a:bodyPr>
          <a:lstStyle/>
          <a:p>
            <a:r>
              <a:rPr lang="en-US" altLang="ja-JP" sz="2400" dirty="0" smtClean="0">
                <a:latin typeface="Arial Black" pitchFamily="34" charset="0"/>
              </a:rPr>
              <a:t>Sans </a:t>
            </a:r>
            <a:r>
              <a:rPr lang="en-US" altLang="ja-JP" sz="2400" dirty="0" err="1" smtClean="0">
                <a:latin typeface="Arial Black" pitchFamily="34" charset="0"/>
              </a:rPr>
              <a:t>odeur</a:t>
            </a:r>
            <a:endParaRPr lang="en-US" altLang="ja-JP" sz="2400" dirty="0">
              <a:latin typeface="Arial Black" pitchFamily="34" charset="0"/>
            </a:endParaRPr>
          </a:p>
        </p:txBody>
      </p:sp>
      <p:sp>
        <p:nvSpPr>
          <p:cNvPr id="14356" name="Text Box 31"/>
          <p:cNvSpPr txBox="1">
            <a:spLocks noChangeArrowheads="1"/>
          </p:cNvSpPr>
          <p:nvPr/>
        </p:nvSpPr>
        <p:spPr bwMode="auto">
          <a:xfrm>
            <a:off x="130175" y="2362200"/>
            <a:ext cx="2826415" cy="923330"/>
          </a:xfrm>
          <a:prstGeom prst="rect">
            <a:avLst/>
          </a:prstGeom>
          <a:noFill/>
          <a:ln w="38100">
            <a:noFill/>
            <a:miter lim="800000"/>
            <a:headEnd/>
            <a:tailEnd/>
          </a:ln>
        </p:spPr>
        <p:txBody>
          <a:bodyPr wrap="none">
            <a:spAutoFit/>
          </a:bodyPr>
          <a:lstStyle/>
          <a:p>
            <a:r>
              <a:rPr lang="en-US" altLang="ja-JP" b="1" dirty="0" err="1" smtClean="0">
                <a:latin typeface="Arial Black" pitchFamily="34" charset="0"/>
              </a:rPr>
              <a:t>Déchets</a:t>
            </a:r>
            <a:r>
              <a:rPr lang="en-US" altLang="ja-JP" b="1" dirty="0" smtClean="0">
                <a:latin typeface="Arial Black" pitchFamily="34" charset="0"/>
              </a:rPr>
              <a:t> de cuisine,</a:t>
            </a:r>
            <a:endParaRPr lang="en-US" altLang="ja-JP" b="1" dirty="0">
              <a:latin typeface="Arial Black" pitchFamily="34" charset="0"/>
            </a:endParaRPr>
          </a:p>
          <a:p>
            <a:r>
              <a:rPr lang="en-US" altLang="ja-JP" b="1" dirty="0" err="1" smtClean="0">
                <a:latin typeface="Arial Black" pitchFamily="34" charset="0"/>
              </a:rPr>
              <a:t>Déjections</a:t>
            </a:r>
            <a:r>
              <a:rPr lang="en-US" altLang="ja-JP" b="1" dirty="0" smtClean="0">
                <a:latin typeface="Arial Black" pitchFamily="34" charset="0"/>
              </a:rPr>
              <a:t> </a:t>
            </a:r>
            <a:r>
              <a:rPr lang="en-US" altLang="ja-JP" b="1" dirty="0" err="1" smtClean="0">
                <a:latin typeface="Arial Black" pitchFamily="34" charset="0"/>
              </a:rPr>
              <a:t>animales</a:t>
            </a:r>
            <a:r>
              <a:rPr lang="en-US" altLang="ja-JP" b="1" dirty="0" smtClean="0">
                <a:latin typeface="Arial Black" pitchFamily="34" charset="0"/>
              </a:rPr>
              <a:t>,</a:t>
            </a:r>
            <a:endParaRPr lang="en-US" altLang="ja-JP" b="1" dirty="0">
              <a:latin typeface="Arial Black" pitchFamily="34" charset="0"/>
            </a:endParaRPr>
          </a:p>
          <a:p>
            <a:r>
              <a:rPr lang="en-US" altLang="ja-JP" b="1" dirty="0" err="1" smtClean="0">
                <a:latin typeface="Arial Black" pitchFamily="34" charset="0"/>
              </a:rPr>
              <a:t>Boue</a:t>
            </a:r>
            <a:r>
              <a:rPr lang="en-US" altLang="ja-JP" b="1" dirty="0" smtClean="0">
                <a:latin typeface="Arial Black" pitchFamily="34" charset="0"/>
              </a:rPr>
              <a:t>, etc</a:t>
            </a:r>
            <a:r>
              <a:rPr lang="en-US" altLang="ja-JP" b="1" dirty="0">
                <a:latin typeface="Arial Black" pitchFamily="34" charset="0"/>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470"/>
            <a:ext cx="9144000" cy="1123952"/>
          </a:xfrm>
          <a:solidFill>
            <a:schemeClr val="accent1"/>
          </a:solidFill>
        </p:spPr>
        <p:txBody>
          <a:bodyPr/>
          <a:lstStyle/>
          <a:p>
            <a:pPr algn="ctr">
              <a:defRPr/>
            </a:pPr>
            <a:r>
              <a:rPr lang="en-US" sz="3600" b="1" dirty="0" smtClean="0">
                <a:solidFill>
                  <a:schemeClr val="bg1"/>
                </a:solidFill>
              </a:rPr>
              <a:t>LES 3 PILLIERS</a:t>
            </a:r>
            <a:br>
              <a:rPr lang="en-US" sz="3600" b="1" dirty="0" smtClean="0">
                <a:solidFill>
                  <a:schemeClr val="bg1"/>
                </a:solidFill>
              </a:rPr>
            </a:br>
            <a:r>
              <a:rPr lang="en-US" sz="3600" b="1" dirty="0" smtClean="0">
                <a:solidFill>
                  <a:schemeClr val="bg1"/>
                </a:solidFill>
              </a:rPr>
              <a:t> DE LA 3è REVOLUTION INDUSTRIELLE SONT :</a:t>
            </a:r>
            <a:endParaRPr lang="en-US" sz="3600" b="1" dirty="0">
              <a:solidFill>
                <a:schemeClr val="bg1"/>
              </a:solidFill>
            </a:endParaRPr>
          </a:p>
        </p:txBody>
      </p:sp>
      <p:sp>
        <p:nvSpPr>
          <p:cNvPr id="3" name="Content Placeholder 2"/>
          <p:cNvSpPr>
            <a:spLocks noGrp="1"/>
          </p:cNvSpPr>
          <p:nvPr>
            <p:ph idx="1"/>
          </p:nvPr>
        </p:nvSpPr>
        <p:spPr>
          <a:xfrm>
            <a:off x="0" y="1357298"/>
            <a:ext cx="8929718" cy="5429288"/>
          </a:xfrm>
        </p:spPr>
        <p:txBody>
          <a:bodyPr>
            <a:normAutofit fontScale="77500" lnSpcReduction="20000"/>
          </a:bodyPr>
          <a:lstStyle/>
          <a:p>
            <a:pPr marL="514350" lvl="0" indent="-514350" algn="just">
              <a:buFont typeface="+mj-lt"/>
              <a:buAutoNum type="arabicPeriod"/>
            </a:pPr>
            <a:r>
              <a:rPr lang="fr-FR" sz="3200" b="1" dirty="0" smtClean="0">
                <a:latin typeface="Arial" pitchFamily="34" charset="0"/>
                <a:cs typeface="Arial" pitchFamily="34" charset="0"/>
              </a:rPr>
              <a:t>l’énergie distribuée</a:t>
            </a:r>
            <a:r>
              <a:rPr lang="fr-FR" sz="3200" dirty="0" smtClean="0">
                <a:latin typeface="Arial" pitchFamily="34" charset="0"/>
                <a:cs typeface="Arial" pitchFamily="34" charset="0"/>
              </a:rPr>
              <a:t> (physique et non matérielle) </a:t>
            </a:r>
          </a:p>
          <a:p>
            <a:pPr marL="514350" lvl="0" indent="-514350" algn="just">
              <a:buFont typeface="+mj-lt"/>
              <a:buAutoNum type="arabicPeriod"/>
            </a:pPr>
            <a:endParaRPr lang="fr-FR" sz="1900" dirty="0" smtClean="0">
              <a:latin typeface="Arial" pitchFamily="34" charset="0"/>
              <a:cs typeface="Arial" pitchFamily="34" charset="0"/>
            </a:endParaRPr>
          </a:p>
          <a:p>
            <a:pPr marL="514350" lvl="0" indent="-514350" algn="just">
              <a:buFont typeface="+mj-lt"/>
              <a:buAutoNum type="arabicPeriod"/>
            </a:pPr>
            <a:r>
              <a:rPr lang="fr-FR" sz="3200" b="1" dirty="0" smtClean="0">
                <a:latin typeface="Arial" pitchFamily="34" charset="0"/>
                <a:cs typeface="Arial" pitchFamily="34" charset="0"/>
              </a:rPr>
              <a:t>les technologies de l’information : </a:t>
            </a:r>
            <a:r>
              <a:rPr lang="fr-FR" sz="3200" dirty="0" smtClean="0">
                <a:latin typeface="Arial" pitchFamily="34" charset="0"/>
                <a:cs typeface="Arial" pitchFamily="34" charset="0"/>
              </a:rPr>
              <a:t>l’interconnexion des nœuds pour plus de synergie pour une économie distribuée grâce aux technologies de l’information et de la communication </a:t>
            </a:r>
          </a:p>
          <a:p>
            <a:pPr marL="514350" lvl="0" indent="-514350" algn="just">
              <a:buFont typeface="+mj-lt"/>
              <a:buAutoNum type="arabicPeriod"/>
            </a:pPr>
            <a:endParaRPr lang="fr-FR" sz="1600" dirty="0" smtClean="0">
              <a:latin typeface="Arial" pitchFamily="34" charset="0"/>
              <a:cs typeface="Arial" pitchFamily="34" charset="0"/>
            </a:endParaRPr>
          </a:p>
          <a:p>
            <a:pPr marL="514350" lvl="0" indent="-514350" algn="just">
              <a:buFont typeface="+mj-lt"/>
              <a:buAutoNum type="arabicPeriod"/>
            </a:pPr>
            <a:r>
              <a:rPr lang="fr-FR" sz="3200" b="1" dirty="0" smtClean="0">
                <a:latin typeface="Arial" pitchFamily="34" charset="0"/>
                <a:cs typeface="Arial" pitchFamily="34" charset="0"/>
              </a:rPr>
              <a:t>la valorisation du capital biologique - "les vivants".</a:t>
            </a:r>
            <a:r>
              <a:rPr lang="fr-FR" sz="3200" dirty="0" smtClean="0">
                <a:latin typeface="Arial" pitchFamily="34" charset="0"/>
                <a:cs typeface="Arial" pitchFamily="34" charset="0"/>
              </a:rPr>
              <a:t> Il importe de valoriser ce capital à travers l’appropriation et le développement du capital environnemental pour l’implantation d’une véritable économie verte (</a:t>
            </a:r>
            <a:r>
              <a:rPr lang="fr-FR" sz="3200" dirty="0" err="1" smtClean="0">
                <a:latin typeface="Arial" pitchFamily="34" charset="0"/>
                <a:cs typeface="Arial" pitchFamily="34" charset="0"/>
              </a:rPr>
              <a:t>distributed</a:t>
            </a:r>
            <a:r>
              <a:rPr lang="fr-FR" sz="3200" dirty="0" smtClean="0">
                <a:latin typeface="Arial" pitchFamily="34" charset="0"/>
                <a:cs typeface="Arial" pitchFamily="34" charset="0"/>
              </a:rPr>
              <a:t> </a:t>
            </a:r>
            <a:r>
              <a:rPr lang="fr-FR" sz="3200" dirty="0" err="1" smtClean="0">
                <a:latin typeface="Arial" pitchFamily="34" charset="0"/>
                <a:cs typeface="Arial" pitchFamily="34" charset="0"/>
              </a:rPr>
              <a:t>carbon</a:t>
            </a:r>
            <a:r>
              <a:rPr lang="fr-FR" sz="3200" dirty="0" smtClean="0">
                <a:latin typeface="Arial" pitchFamily="34" charset="0"/>
                <a:cs typeface="Arial" pitchFamily="34" charset="0"/>
              </a:rPr>
              <a:t> </a:t>
            </a:r>
            <a:r>
              <a:rPr lang="fr-FR" sz="3200" dirty="0" err="1" smtClean="0">
                <a:latin typeface="Arial" pitchFamily="34" charset="0"/>
                <a:cs typeface="Arial" pitchFamily="34" charset="0"/>
              </a:rPr>
              <a:t>economy</a:t>
            </a:r>
            <a:r>
              <a:rPr lang="fr-FR" sz="3200" dirty="0" smtClean="0">
                <a:latin typeface="Arial" pitchFamily="34" charset="0"/>
                <a:cs typeface="Arial" pitchFamily="34" charset="0"/>
              </a:rPr>
              <a:t>). Celle-ci conduira à la révolution agricole (où on pourra </a:t>
            </a:r>
            <a:r>
              <a:rPr lang="fr-FR" sz="3200" b="1" dirty="0" smtClean="0">
                <a:latin typeface="Arial" pitchFamily="34" charset="0"/>
                <a:cs typeface="Arial" pitchFamily="34" charset="0"/>
              </a:rPr>
              <a:t>« produire PLUS avec MOINS »</a:t>
            </a:r>
            <a:r>
              <a:rPr lang="fr-FR" sz="3200" dirty="0" smtClean="0">
                <a:latin typeface="Arial" pitchFamily="34" charset="0"/>
                <a:cs typeface="Arial" pitchFamily="34" charset="0"/>
              </a:rPr>
              <a:t>) tant attendue et à une économie large et inclusive. Cette « </a:t>
            </a:r>
            <a:r>
              <a:rPr lang="fr-FR" sz="3200" dirty="0" err="1" smtClean="0">
                <a:latin typeface="Arial" pitchFamily="34" charset="0"/>
                <a:cs typeface="Arial" pitchFamily="34" charset="0"/>
              </a:rPr>
              <a:t>Distributed</a:t>
            </a:r>
            <a:r>
              <a:rPr lang="fr-FR" sz="3200" dirty="0" smtClean="0">
                <a:latin typeface="Arial" pitchFamily="34" charset="0"/>
                <a:cs typeface="Arial" pitchFamily="34" charset="0"/>
              </a:rPr>
              <a:t> </a:t>
            </a:r>
            <a:r>
              <a:rPr lang="fr-FR" sz="3200" dirty="0" err="1" smtClean="0">
                <a:latin typeface="Arial" pitchFamily="34" charset="0"/>
                <a:cs typeface="Arial" pitchFamily="34" charset="0"/>
              </a:rPr>
              <a:t>Carbon</a:t>
            </a:r>
            <a:r>
              <a:rPr lang="fr-FR" sz="3200" dirty="0" smtClean="0">
                <a:latin typeface="Arial" pitchFamily="34" charset="0"/>
                <a:cs typeface="Arial" pitchFamily="34" charset="0"/>
              </a:rPr>
              <a:t> </a:t>
            </a:r>
            <a:r>
              <a:rPr lang="fr-FR" sz="3200" dirty="0" err="1" smtClean="0">
                <a:latin typeface="Arial" pitchFamily="34" charset="0"/>
                <a:cs typeface="Arial" pitchFamily="34" charset="0"/>
              </a:rPr>
              <a:t>Economy</a:t>
            </a:r>
            <a:r>
              <a:rPr lang="fr-FR" sz="3200" dirty="0" smtClean="0">
                <a:latin typeface="Arial" pitchFamily="34" charset="0"/>
                <a:cs typeface="Arial" pitchFamily="34" charset="0"/>
              </a:rPr>
              <a:t> » nous conduira également à renverser les dérives écologiques associées à l’agriculture classique.</a:t>
            </a:r>
          </a:p>
          <a:p>
            <a:pPr algn="just">
              <a:defRPr/>
            </a:pPr>
            <a:endParaRPr lang="en-US" sz="3200" dirty="0">
              <a:solidFill>
                <a:schemeClr val="tx1"/>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214313" y="6000768"/>
            <a:ext cx="8715375" cy="571500"/>
          </a:xfrm>
        </p:spPr>
        <p:txBody>
          <a:bodyPr/>
          <a:lstStyle/>
          <a:p>
            <a:pPr algn="ctr" eaLnBrk="1" hangingPunct="1">
              <a:defRPr/>
            </a:pPr>
            <a:r>
              <a:rPr lang="en-US" altLang="ja-JP" sz="2400" b="1" dirty="0" err="1" smtClean="0">
                <a:solidFill>
                  <a:schemeClr val="tx1">
                    <a:lumMod val="85000"/>
                    <a:lumOff val="15000"/>
                  </a:schemeClr>
                </a:solidFill>
                <a:latin typeface="Arial" pitchFamily="34" charset="0"/>
                <a:cs typeface="Arial" pitchFamily="34" charset="0"/>
              </a:rPr>
              <a:t>Cette</a:t>
            </a:r>
            <a:r>
              <a:rPr lang="en-US" altLang="ja-JP" sz="2400" b="1" dirty="0" smtClean="0">
                <a:solidFill>
                  <a:schemeClr val="tx1">
                    <a:lumMod val="85000"/>
                    <a:lumOff val="15000"/>
                  </a:schemeClr>
                </a:solidFill>
                <a:latin typeface="Arial" pitchFamily="34" charset="0"/>
                <a:cs typeface="Arial" pitchFamily="34" charset="0"/>
              </a:rPr>
              <a:t> combination </a:t>
            </a:r>
            <a:r>
              <a:rPr lang="en-US" altLang="ja-JP" sz="2400" b="1" dirty="0" err="1" smtClean="0">
                <a:solidFill>
                  <a:schemeClr val="tx1">
                    <a:lumMod val="85000"/>
                    <a:lumOff val="15000"/>
                  </a:schemeClr>
                </a:solidFill>
                <a:latin typeface="Arial" pitchFamily="34" charset="0"/>
                <a:cs typeface="Arial" pitchFamily="34" charset="0"/>
              </a:rPr>
              <a:t>peut</a:t>
            </a:r>
            <a:r>
              <a:rPr lang="en-US" altLang="ja-JP" sz="2400" b="1" dirty="0" smtClean="0">
                <a:solidFill>
                  <a:schemeClr val="tx1">
                    <a:lumMod val="85000"/>
                    <a:lumOff val="15000"/>
                  </a:schemeClr>
                </a:solidFill>
                <a:latin typeface="Arial" pitchFamily="34" charset="0"/>
                <a:cs typeface="Arial" pitchFamily="34" charset="0"/>
              </a:rPr>
              <a:t> </a:t>
            </a:r>
            <a:r>
              <a:rPr lang="en-US" altLang="ja-JP" sz="2400" b="1" dirty="0" err="1" smtClean="0">
                <a:solidFill>
                  <a:schemeClr val="tx1">
                    <a:lumMod val="85000"/>
                    <a:lumOff val="15000"/>
                  </a:schemeClr>
                </a:solidFill>
                <a:latin typeface="Arial" pitchFamily="34" charset="0"/>
                <a:cs typeface="Arial" pitchFamily="34" charset="0"/>
              </a:rPr>
              <a:t>produire</a:t>
            </a:r>
            <a:r>
              <a:rPr lang="en-US" altLang="ja-JP" sz="2400" b="1" dirty="0" smtClean="0">
                <a:solidFill>
                  <a:schemeClr val="tx1">
                    <a:lumMod val="85000"/>
                    <a:lumOff val="15000"/>
                  </a:schemeClr>
                </a:solidFill>
                <a:latin typeface="Arial" pitchFamily="34" charset="0"/>
                <a:cs typeface="Arial" pitchFamily="34" charset="0"/>
              </a:rPr>
              <a:t> des EM </a:t>
            </a:r>
            <a:r>
              <a:rPr lang="en-US" altLang="ja-JP" sz="2400" b="1" dirty="0" err="1" smtClean="0">
                <a:solidFill>
                  <a:schemeClr val="tx1">
                    <a:lumMod val="85000"/>
                    <a:lumOff val="15000"/>
                  </a:schemeClr>
                </a:solidFill>
                <a:latin typeface="Arial" pitchFamily="34" charset="0"/>
                <a:cs typeface="Arial" pitchFamily="34" charset="0"/>
              </a:rPr>
              <a:t>puissants</a:t>
            </a:r>
            <a:r>
              <a:rPr lang="en-US" altLang="ja-JP" sz="2400" b="1" dirty="0" smtClean="0">
                <a:solidFill>
                  <a:schemeClr val="tx1">
                    <a:lumMod val="85000"/>
                    <a:lumOff val="15000"/>
                  </a:schemeClr>
                </a:solidFill>
                <a:latin typeface="Arial" pitchFamily="34" charset="0"/>
                <a:cs typeface="Arial" pitchFamily="34" charset="0"/>
              </a:rPr>
              <a:t>  </a:t>
            </a:r>
          </a:p>
        </p:txBody>
      </p:sp>
      <p:grpSp>
        <p:nvGrpSpPr>
          <p:cNvPr id="15363" name="Group 3"/>
          <p:cNvGrpSpPr>
            <a:grpSpLocks noChangeAspect="1"/>
          </p:cNvGrpSpPr>
          <p:nvPr/>
        </p:nvGrpSpPr>
        <p:grpSpPr bwMode="auto">
          <a:xfrm>
            <a:off x="228600" y="2428875"/>
            <a:ext cx="3984625" cy="2541588"/>
            <a:chOff x="48" y="528"/>
            <a:chExt cx="5568" cy="3552"/>
          </a:xfrm>
        </p:grpSpPr>
        <p:grpSp>
          <p:nvGrpSpPr>
            <p:cNvPr id="15446" name="Group 4"/>
            <p:cNvGrpSpPr>
              <a:grpSpLocks noChangeAspect="1"/>
            </p:cNvGrpSpPr>
            <p:nvPr/>
          </p:nvGrpSpPr>
          <p:grpSpPr bwMode="auto">
            <a:xfrm>
              <a:off x="960" y="960"/>
              <a:ext cx="3868" cy="2304"/>
              <a:chOff x="960" y="1248"/>
              <a:chExt cx="3868" cy="2304"/>
            </a:xfrm>
          </p:grpSpPr>
          <p:sp>
            <p:nvSpPr>
              <p:cNvPr id="15455" name="Oval 5"/>
              <p:cNvSpPr>
                <a:spLocks noChangeAspect="1" noChangeArrowheads="1"/>
              </p:cNvSpPr>
              <p:nvPr/>
            </p:nvSpPr>
            <p:spPr bwMode="auto">
              <a:xfrm rot="-1800000">
                <a:off x="960" y="1392"/>
                <a:ext cx="3868" cy="2160"/>
              </a:xfrm>
              <a:prstGeom prst="ellipse">
                <a:avLst/>
              </a:prstGeom>
              <a:gradFill rotWithShape="0">
                <a:gsLst>
                  <a:gs pos="0">
                    <a:schemeClr val="bg1"/>
                  </a:gs>
                  <a:gs pos="100000">
                    <a:srgbClr val="FFFFCC"/>
                  </a:gs>
                </a:gsLst>
                <a:path path="shape">
                  <a:fillToRect l="50000" t="50000" r="50000" b="50000"/>
                </a:path>
              </a:gradFill>
              <a:ln w="9525">
                <a:noFill/>
                <a:round/>
                <a:headEnd/>
                <a:tailEnd/>
              </a:ln>
            </p:spPr>
            <p:txBody>
              <a:bodyPr wrap="none" anchor="ctr"/>
              <a:lstStyle/>
              <a:p>
                <a:endParaRPr lang="ja-JP" altLang="en-US"/>
              </a:p>
            </p:txBody>
          </p:sp>
          <p:grpSp>
            <p:nvGrpSpPr>
              <p:cNvPr id="15456" name="Group 6"/>
              <p:cNvGrpSpPr>
                <a:grpSpLocks noChangeAspect="1"/>
              </p:cNvGrpSpPr>
              <p:nvPr/>
            </p:nvGrpSpPr>
            <p:grpSpPr bwMode="auto">
              <a:xfrm>
                <a:off x="1728" y="1248"/>
                <a:ext cx="2112" cy="2016"/>
                <a:chOff x="2880" y="1632"/>
                <a:chExt cx="2112" cy="2016"/>
              </a:xfrm>
            </p:grpSpPr>
            <p:sp>
              <p:nvSpPr>
                <p:cNvPr id="15457" name="AutoShape 7"/>
                <p:cNvSpPr>
                  <a:spLocks noChangeAspect="1" noChangeArrowheads="1"/>
                </p:cNvSpPr>
                <p:nvPr/>
              </p:nvSpPr>
              <p:spPr bwMode="auto">
                <a:xfrm>
                  <a:off x="4608" y="2304"/>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5458" name="AutoShape 8"/>
                <p:cNvSpPr>
                  <a:spLocks noChangeAspect="1" noChangeArrowheads="1"/>
                </p:cNvSpPr>
                <p:nvPr/>
              </p:nvSpPr>
              <p:spPr bwMode="auto">
                <a:xfrm rot="900000">
                  <a:off x="4512" y="2976"/>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5459" name="AutoShape 9"/>
                <p:cNvSpPr>
                  <a:spLocks noChangeAspect="1" noChangeArrowheads="1"/>
                </p:cNvSpPr>
                <p:nvPr/>
              </p:nvSpPr>
              <p:spPr bwMode="auto">
                <a:xfrm rot="1800000">
                  <a:off x="4752" y="1632"/>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ja-JP" altLang="en-US"/>
                </a:p>
              </p:txBody>
            </p:sp>
            <p:sp>
              <p:nvSpPr>
                <p:cNvPr id="15460" name="Oval 10"/>
                <p:cNvSpPr>
                  <a:spLocks noChangeAspect="1"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5461" name="Oval 11"/>
                <p:cNvSpPr>
                  <a:spLocks noChangeAspect="1"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5462" name="Oval 12"/>
                <p:cNvSpPr>
                  <a:spLocks noChangeAspect="1" noChangeArrowheads="1"/>
                </p:cNvSpPr>
                <p:nvPr/>
              </p:nvSpPr>
              <p:spPr bwMode="auto">
                <a:xfrm>
                  <a:off x="3552" y="3312"/>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sp>
              <p:nvSpPr>
                <p:cNvPr id="15463" name="Oval 13"/>
                <p:cNvSpPr>
                  <a:spLocks noChangeAspect="1" noChangeArrowheads="1"/>
                </p:cNvSpPr>
                <p:nvPr/>
              </p:nvSpPr>
              <p:spPr bwMode="auto">
                <a:xfrm>
                  <a:off x="3792" y="3120"/>
                  <a:ext cx="288" cy="288"/>
                </a:xfrm>
                <a:prstGeom prst="ellipse">
                  <a:avLst/>
                </a:prstGeom>
                <a:solidFill>
                  <a:srgbClr val="FFCC00"/>
                </a:solidFill>
                <a:ln w="50800">
                  <a:solidFill>
                    <a:schemeClr val="tx1"/>
                  </a:solidFill>
                  <a:round/>
                  <a:headEnd/>
                  <a:tailEnd/>
                </a:ln>
              </p:spPr>
              <p:txBody>
                <a:bodyPr wrap="none" anchor="ctr"/>
                <a:lstStyle/>
                <a:p>
                  <a:endParaRPr lang="ja-JP" altLang="en-US"/>
                </a:p>
              </p:txBody>
            </p:sp>
          </p:grpSp>
        </p:grpSp>
        <p:sp>
          <p:nvSpPr>
            <p:cNvPr id="15447" name="AutoShape 14"/>
            <p:cNvSpPr>
              <a:spLocks noChangeAspect="1" noChangeArrowheads="1"/>
            </p:cNvSpPr>
            <p:nvPr/>
          </p:nvSpPr>
          <p:spPr bwMode="auto">
            <a:xfrm>
              <a:off x="432" y="3717"/>
              <a:ext cx="363" cy="3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5448" name="AutoShape 15"/>
            <p:cNvSpPr>
              <a:spLocks noChangeAspect="1" noChangeArrowheads="1"/>
            </p:cNvSpPr>
            <p:nvPr/>
          </p:nvSpPr>
          <p:spPr bwMode="auto">
            <a:xfrm>
              <a:off x="4992" y="528"/>
              <a:ext cx="363" cy="3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5449" name="AutoShape 16"/>
            <p:cNvSpPr>
              <a:spLocks noChangeAspect="1" noChangeArrowheads="1"/>
            </p:cNvSpPr>
            <p:nvPr/>
          </p:nvSpPr>
          <p:spPr bwMode="auto">
            <a:xfrm>
              <a:off x="5253" y="3237"/>
              <a:ext cx="363" cy="3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5450" name="AutoShape 17"/>
            <p:cNvSpPr>
              <a:spLocks noChangeAspect="1" noChangeArrowheads="1"/>
            </p:cNvSpPr>
            <p:nvPr/>
          </p:nvSpPr>
          <p:spPr bwMode="auto">
            <a:xfrm>
              <a:off x="1125" y="816"/>
              <a:ext cx="363" cy="3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5451" name="Freeform 18"/>
            <p:cNvSpPr>
              <a:spLocks noChangeAspect="1"/>
            </p:cNvSpPr>
            <p:nvPr/>
          </p:nvSpPr>
          <p:spPr bwMode="auto">
            <a:xfrm rot="-9685405">
              <a:off x="3792" y="2800"/>
              <a:ext cx="1416" cy="944"/>
            </a:xfrm>
            <a:custGeom>
              <a:avLst/>
              <a:gdLst>
                <a:gd name="T0" fmla="*/ 1008 w 1416"/>
                <a:gd name="T1" fmla="*/ 0 h 944"/>
                <a:gd name="T2" fmla="*/ 960 w 1416"/>
                <a:gd name="T3" fmla="*/ 528 h 944"/>
                <a:gd name="T4" fmla="*/ 1200 w 1416"/>
                <a:gd name="T5" fmla="*/ 864 h 944"/>
                <a:gd name="T6" fmla="*/ 1344 w 1416"/>
                <a:gd name="T7" fmla="*/ 672 h 944"/>
                <a:gd name="T8" fmla="*/ 768 w 1416"/>
                <a:gd name="T9" fmla="*/ 624 h 944"/>
                <a:gd name="T10" fmla="*/ 240 w 1416"/>
                <a:gd name="T11" fmla="*/ 912 h 944"/>
                <a:gd name="T12" fmla="*/ 0 w 1416"/>
                <a:gd name="T13" fmla="*/ 816 h 944"/>
                <a:gd name="T14" fmla="*/ 0 60000 65536"/>
                <a:gd name="T15" fmla="*/ 0 60000 65536"/>
                <a:gd name="T16" fmla="*/ 0 60000 65536"/>
                <a:gd name="T17" fmla="*/ 0 60000 65536"/>
                <a:gd name="T18" fmla="*/ 0 60000 65536"/>
                <a:gd name="T19" fmla="*/ 0 60000 65536"/>
                <a:gd name="T20" fmla="*/ 0 60000 65536"/>
                <a:gd name="T21" fmla="*/ 0 w 1416"/>
                <a:gd name="T22" fmla="*/ 0 h 944"/>
                <a:gd name="T23" fmla="*/ 1416 w 1416"/>
                <a:gd name="T24" fmla="*/ 944 h 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944">
                  <a:moveTo>
                    <a:pt x="1008" y="0"/>
                  </a:moveTo>
                  <a:cubicBezTo>
                    <a:pt x="968" y="192"/>
                    <a:pt x="928" y="384"/>
                    <a:pt x="960" y="528"/>
                  </a:cubicBezTo>
                  <a:cubicBezTo>
                    <a:pt x="992" y="672"/>
                    <a:pt x="1136" y="840"/>
                    <a:pt x="1200" y="864"/>
                  </a:cubicBezTo>
                  <a:cubicBezTo>
                    <a:pt x="1264" y="888"/>
                    <a:pt x="1416" y="712"/>
                    <a:pt x="1344" y="672"/>
                  </a:cubicBezTo>
                  <a:cubicBezTo>
                    <a:pt x="1272" y="632"/>
                    <a:pt x="952" y="584"/>
                    <a:pt x="768" y="624"/>
                  </a:cubicBezTo>
                  <a:cubicBezTo>
                    <a:pt x="584" y="664"/>
                    <a:pt x="368" y="880"/>
                    <a:pt x="240" y="912"/>
                  </a:cubicBezTo>
                  <a:cubicBezTo>
                    <a:pt x="112" y="944"/>
                    <a:pt x="56" y="880"/>
                    <a:pt x="0" y="816"/>
                  </a:cubicBezTo>
                </a:path>
              </a:pathLst>
            </a:custGeom>
            <a:noFill/>
            <a:ln w="38100">
              <a:solidFill>
                <a:schemeClr val="tx1"/>
              </a:solidFill>
              <a:prstDash val="sysDot"/>
              <a:round/>
              <a:headEnd/>
              <a:tailEnd type="triangle" w="lg" len="lg"/>
            </a:ln>
          </p:spPr>
          <p:txBody>
            <a:bodyPr/>
            <a:lstStyle/>
            <a:p>
              <a:endParaRPr lang="ja-JP" altLang="en-US"/>
            </a:p>
          </p:txBody>
        </p:sp>
        <p:sp>
          <p:nvSpPr>
            <p:cNvPr id="15452" name="Freeform 19"/>
            <p:cNvSpPr>
              <a:spLocks noChangeAspect="1"/>
            </p:cNvSpPr>
            <p:nvPr/>
          </p:nvSpPr>
          <p:spPr bwMode="auto">
            <a:xfrm rot="5023715" flipH="1">
              <a:off x="1120" y="1256"/>
              <a:ext cx="744" cy="776"/>
            </a:xfrm>
            <a:custGeom>
              <a:avLst/>
              <a:gdLst>
                <a:gd name="T0" fmla="*/ 744 w 744"/>
                <a:gd name="T1" fmla="*/ 0 h 776"/>
                <a:gd name="T2" fmla="*/ 312 w 744"/>
                <a:gd name="T3" fmla="*/ 240 h 776"/>
                <a:gd name="T4" fmla="*/ 72 w 744"/>
                <a:gd name="T5" fmla="*/ 720 h 776"/>
                <a:gd name="T6" fmla="*/ 744 w 744"/>
                <a:gd name="T7" fmla="*/ 576 h 776"/>
                <a:gd name="T8" fmla="*/ 0 60000 65536"/>
                <a:gd name="T9" fmla="*/ 0 60000 65536"/>
                <a:gd name="T10" fmla="*/ 0 60000 65536"/>
                <a:gd name="T11" fmla="*/ 0 60000 65536"/>
                <a:gd name="T12" fmla="*/ 0 w 744"/>
                <a:gd name="T13" fmla="*/ 0 h 776"/>
                <a:gd name="T14" fmla="*/ 744 w 744"/>
                <a:gd name="T15" fmla="*/ 776 h 776"/>
              </a:gdLst>
              <a:ahLst/>
              <a:cxnLst>
                <a:cxn ang="T8">
                  <a:pos x="T0" y="T1"/>
                </a:cxn>
                <a:cxn ang="T9">
                  <a:pos x="T2" y="T3"/>
                </a:cxn>
                <a:cxn ang="T10">
                  <a:pos x="T4" y="T5"/>
                </a:cxn>
                <a:cxn ang="T11">
                  <a:pos x="T6" y="T7"/>
                </a:cxn>
              </a:cxnLst>
              <a:rect l="T12" t="T13" r="T14" b="T15"/>
              <a:pathLst>
                <a:path w="744" h="776">
                  <a:moveTo>
                    <a:pt x="744" y="0"/>
                  </a:moveTo>
                  <a:cubicBezTo>
                    <a:pt x="584" y="60"/>
                    <a:pt x="424" y="120"/>
                    <a:pt x="312" y="240"/>
                  </a:cubicBezTo>
                  <a:cubicBezTo>
                    <a:pt x="200" y="360"/>
                    <a:pt x="0" y="664"/>
                    <a:pt x="72" y="720"/>
                  </a:cubicBezTo>
                  <a:cubicBezTo>
                    <a:pt x="144" y="776"/>
                    <a:pt x="624" y="600"/>
                    <a:pt x="744" y="576"/>
                  </a:cubicBezTo>
                </a:path>
              </a:pathLst>
            </a:custGeom>
            <a:noFill/>
            <a:ln w="38100">
              <a:solidFill>
                <a:schemeClr val="tx1"/>
              </a:solidFill>
              <a:prstDash val="sysDot"/>
              <a:round/>
              <a:headEnd/>
              <a:tailEnd type="triangle" w="lg" len="lg"/>
            </a:ln>
          </p:spPr>
          <p:txBody>
            <a:bodyPr/>
            <a:lstStyle/>
            <a:p>
              <a:endParaRPr lang="ja-JP" altLang="en-US"/>
            </a:p>
          </p:txBody>
        </p:sp>
        <p:sp>
          <p:nvSpPr>
            <p:cNvPr id="15453" name="Freeform 20"/>
            <p:cNvSpPr>
              <a:spLocks noChangeAspect="1"/>
            </p:cNvSpPr>
            <p:nvPr/>
          </p:nvSpPr>
          <p:spPr bwMode="auto">
            <a:xfrm rot="1997632">
              <a:off x="48" y="2360"/>
              <a:ext cx="1008" cy="1096"/>
            </a:xfrm>
            <a:custGeom>
              <a:avLst/>
              <a:gdLst>
                <a:gd name="T0" fmla="*/ 0 w 1008"/>
                <a:gd name="T1" fmla="*/ 32 h 1096"/>
                <a:gd name="T2" fmla="*/ 576 w 1008"/>
                <a:gd name="T3" fmla="*/ 32 h 1096"/>
                <a:gd name="T4" fmla="*/ 912 w 1008"/>
                <a:gd name="T5" fmla="*/ 224 h 1096"/>
                <a:gd name="T6" fmla="*/ 960 w 1008"/>
                <a:gd name="T7" fmla="*/ 656 h 1096"/>
                <a:gd name="T8" fmla="*/ 768 w 1008"/>
                <a:gd name="T9" fmla="*/ 800 h 1096"/>
                <a:gd name="T10" fmla="*/ 672 w 1008"/>
                <a:gd name="T11" fmla="*/ 704 h 1096"/>
                <a:gd name="T12" fmla="*/ 768 w 1008"/>
                <a:gd name="T13" fmla="*/ 656 h 1096"/>
                <a:gd name="T14" fmla="*/ 912 w 1008"/>
                <a:gd name="T15" fmla="*/ 752 h 1096"/>
                <a:gd name="T16" fmla="*/ 1008 w 1008"/>
                <a:gd name="T17" fmla="*/ 1040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096"/>
                <a:gd name="T29" fmla="*/ 1008 w 1008"/>
                <a:gd name="T30" fmla="*/ 1096 h 10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096">
                  <a:moveTo>
                    <a:pt x="0" y="32"/>
                  </a:moveTo>
                  <a:cubicBezTo>
                    <a:pt x="212" y="16"/>
                    <a:pt x="424" y="0"/>
                    <a:pt x="576" y="32"/>
                  </a:cubicBezTo>
                  <a:cubicBezTo>
                    <a:pt x="728" y="64"/>
                    <a:pt x="848" y="120"/>
                    <a:pt x="912" y="224"/>
                  </a:cubicBezTo>
                  <a:cubicBezTo>
                    <a:pt x="976" y="328"/>
                    <a:pt x="984" y="560"/>
                    <a:pt x="960" y="656"/>
                  </a:cubicBezTo>
                  <a:cubicBezTo>
                    <a:pt x="936" y="752"/>
                    <a:pt x="816" y="792"/>
                    <a:pt x="768" y="800"/>
                  </a:cubicBezTo>
                  <a:cubicBezTo>
                    <a:pt x="720" y="808"/>
                    <a:pt x="672" y="728"/>
                    <a:pt x="672" y="704"/>
                  </a:cubicBezTo>
                  <a:cubicBezTo>
                    <a:pt x="672" y="680"/>
                    <a:pt x="728" y="648"/>
                    <a:pt x="768" y="656"/>
                  </a:cubicBezTo>
                  <a:cubicBezTo>
                    <a:pt x="808" y="664"/>
                    <a:pt x="872" y="688"/>
                    <a:pt x="912" y="752"/>
                  </a:cubicBezTo>
                  <a:cubicBezTo>
                    <a:pt x="952" y="816"/>
                    <a:pt x="992" y="1096"/>
                    <a:pt x="1008" y="1040"/>
                  </a:cubicBezTo>
                </a:path>
              </a:pathLst>
            </a:custGeom>
            <a:noFill/>
            <a:ln w="38100">
              <a:solidFill>
                <a:schemeClr val="tx1"/>
              </a:solidFill>
              <a:prstDash val="sysDot"/>
              <a:round/>
              <a:headEnd/>
              <a:tailEnd type="triangle" w="lg" len="lg"/>
            </a:ln>
          </p:spPr>
          <p:txBody>
            <a:bodyPr/>
            <a:lstStyle/>
            <a:p>
              <a:endParaRPr lang="ja-JP" altLang="en-US"/>
            </a:p>
          </p:txBody>
        </p:sp>
        <p:sp>
          <p:nvSpPr>
            <p:cNvPr id="15454" name="Freeform 21"/>
            <p:cNvSpPr>
              <a:spLocks noChangeAspect="1"/>
            </p:cNvSpPr>
            <p:nvPr/>
          </p:nvSpPr>
          <p:spPr bwMode="auto">
            <a:xfrm>
              <a:off x="4736" y="848"/>
              <a:ext cx="832" cy="1504"/>
            </a:xfrm>
            <a:custGeom>
              <a:avLst/>
              <a:gdLst>
                <a:gd name="T0" fmla="*/ 832 w 832"/>
                <a:gd name="T1" fmla="*/ 1496 h 1504"/>
                <a:gd name="T2" fmla="*/ 400 w 832"/>
                <a:gd name="T3" fmla="*/ 1448 h 1504"/>
                <a:gd name="T4" fmla="*/ 64 w 832"/>
                <a:gd name="T5" fmla="*/ 1160 h 1504"/>
                <a:gd name="T6" fmla="*/ 16 w 832"/>
                <a:gd name="T7" fmla="*/ 872 h 1504"/>
                <a:gd name="T8" fmla="*/ 64 w 832"/>
                <a:gd name="T9" fmla="*/ 488 h 1504"/>
                <a:gd name="T10" fmla="*/ 208 w 832"/>
                <a:gd name="T11" fmla="*/ 104 h 1504"/>
                <a:gd name="T12" fmla="*/ 0 60000 65536"/>
                <a:gd name="T13" fmla="*/ 0 60000 65536"/>
                <a:gd name="T14" fmla="*/ 0 60000 65536"/>
                <a:gd name="T15" fmla="*/ 0 60000 65536"/>
                <a:gd name="T16" fmla="*/ 0 60000 65536"/>
                <a:gd name="T17" fmla="*/ 0 60000 65536"/>
                <a:gd name="T18" fmla="*/ 0 w 832"/>
                <a:gd name="T19" fmla="*/ 0 h 1504"/>
                <a:gd name="T20" fmla="*/ 832 w 832"/>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832" h="1504">
                  <a:moveTo>
                    <a:pt x="832" y="1496"/>
                  </a:moveTo>
                  <a:cubicBezTo>
                    <a:pt x="680" y="1500"/>
                    <a:pt x="528" y="1504"/>
                    <a:pt x="400" y="1448"/>
                  </a:cubicBezTo>
                  <a:cubicBezTo>
                    <a:pt x="272" y="1392"/>
                    <a:pt x="128" y="1256"/>
                    <a:pt x="64" y="1160"/>
                  </a:cubicBezTo>
                  <a:cubicBezTo>
                    <a:pt x="0" y="1064"/>
                    <a:pt x="16" y="984"/>
                    <a:pt x="16" y="872"/>
                  </a:cubicBezTo>
                  <a:cubicBezTo>
                    <a:pt x="16" y="760"/>
                    <a:pt x="32" y="616"/>
                    <a:pt x="64" y="488"/>
                  </a:cubicBezTo>
                  <a:cubicBezTo>
                    <a:pt x="96" y="360"/>
                    <a:pt x="272" y="0"/>
                    <a:pt x="208" y="104"/>
                  </a:cubicBezTo>
                </a:path>
              </a:pathLst>
            </a:custGeom>
            <a:noFill/>
            <a:ln w="38100">
              <a:solidFill>
                <a:schemeClr val="tx1"/>
              </a:solidFill>
              <a:prstDash val="sysDot"/>
              <a:round/>
              <a:headEnd/>
              <a:tailEnd type="triangle" w="lg" len="lg"/>
            </a:ln>
          </p:spPr>
          <p:txBody>
            <a:bodyPr/>
            <a:lstStyle/>
            <a:p>
              <a:endParaRPr lang="ja-JP" altLang="en-US"/>
            </a:p>
          </p:txBody>
        </p:sp>
      </p:grpSp>
      <p:grpSp>
        <p:nvGrpSpPr>
          <p:cNvPr id="15364" name="Group 22"/>
          <p:cNvGrpSpPr>
            <a:grpSpLocks/>
          </p:cNvGrpSpPr>
          <p:nvPr/>
        </p:nvGrpSpPr>
        <p:grpSpPr bwMode="auto">
          <a:xfrm>
            <a:off x="2895600" y="549275"/>
            <a:ext cx="1235075" cy="1651000"/>
            <a:chOff x="1824" y="445"/>
            <a:chExt cx="778" cy="1040"/>
          </a:xfrm>
        </p:grpSpPr>
        <p:grpSp>
          <p:nvGrpSpPr>
            <p:cNvPr id="15419" name="Group 23"/>
            <p:cNvGrpSpPr>
              <a:grpSpLocks noChangeAspect="1"/>
            </p:cNvGrpSpPr>
            <p:nvPr/>
          </p:nvGrpSpPr>
          <p:grpSpPr bwMode="auto">
            <a:xfrm flipH="1">
              <a:off x="1824" y="1137"/>
              <a:ext cx="118" cy="196"/>
              <a:chOff x="336" y="1728"/>
              <a:chExt cx="864" cy="1440"/>
            </a:xfrm>
          </p:grpSpPr>
          <p:sp>
            <p:nvSpPr>
              <p:cNvPr id="15444" name="Oval 24"/>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5445" name="Oval 25"/>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5420" name="Group 26"/>
            <p:cNvGrpSpPr>
              <a:grpSpLocks noChangeAspect="1"/>
            </p:cNvGrpSpPr>
            <p:nvPr/>
          </p:nvGrpSpPr>
          <p:grpSpPr bwMode="auto">
            <a:xfrm flipH="1">
              <a:off x="2451" y="1245"/>
              <a:ext cx="117" cy="196"/>
              <a:chOff x="336" y="1728"/>
              <a:chExt cx="864" cy="1440"/>
            </a:xfrm>
          </p:grpSpPr>
          <p:sp>
            <p:nvSpPr>
              <p:cNvPr id="15442" name="Oval 27"/>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5443" name="Oval 28"/>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5421" name="Group 29"/>
            <p:cNvGrpSpPr>
              <a:grpSpLocks noChangeAspect="1"/>
            </p:cNvGrpSpPr>
            <p:nvPr/>
          </p:nvGrpSpPr>
          <p:grpSpPr bwMode="auto">
            <a:xfrm flipH="1" flipV="1">
              <a:off x="2256" y="1289"/>
              <a:ext cx="118" cy="196"/>
              <a:chOff x="336" y="1728"/>
              <a:chExt cx="864" cy="1440"/>
            </a:xfrm>
          </p:grpSpPr>
          <p:sp>
            <p:nvSpPr>
              <p:cNvPr id="15440" name="Oval 30"/>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5441" name="Oval 31"/>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5422" name="Group 32"/>
            <p:cNvGrpSpPr>
              <a:grpSpLocks noChangeAspect="1"/>
            </p:cNvGrpSpPr>
            <p:nvPr/>
          </p:nvGrpSpPr>
          <p:grpSpPr bwMode="auto">
            <a:xfrm>
              <a:off x="2019" y="1245"/>
              <a:ext cx="117" cy="196"/>
              <a:chOff x="336" y="1728"/>
              <a:chExt cx="864" cy="1440"/>
            </a:xfrm>
          </p:grpSpPr>
          <p:sp>
            <p:nvSpPr>
              <p:cNvPr id="15438" name="Oval 33"/>
              <p:cNvSpPr>
                <a:spLocks noChangeAspect="1"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ja-JP" altLang="en-US"/>
              </a:p>
            </p:txBody>
          </p:sp>
          <p:sp>
            <p:nvSpPr>
              <p:cNvPr id="15439" name="Oval 34"/>
              <p:cNvSpPr>
                <a:spLocks noChangeAspect="1"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ja-JP" altLang="en-US"/>
              </a:p>
            </p:txBody>
          </p:sp>
        </p:grpSp>
        <p:grpSp>
          <p:nvGrpSpPr>
            <p:cNvPr id="15423" name="Group 35"/>
            <p:cNvGrpSpPr>
              <a:grpSpLocks noChangeAspect="1"/>
            </p:cNvGrpSpPr>
            <p:nvPr/>
          </p:nvGrpSpPr>
          <p:grpSpPr bwMode="auto">
            <a:xfrm>
              <a:off x="1846" y="445"/>
              <a:ext cx="756" cy="778"/>
              <a:chOff x="2496" y="1440"/>
              <a:chExt cx="1680" cy="1728"/>
            </a:xfrm>
          </p:grpSpPr>
          <p:sp>
            <p:nvSpPr>
              <p:cNvPr id="15424" name="Rectangle 36" descr="右上がり対角線 (太)"/>
              <p:cNvSpPr>
                <a:spLocks noChangeAspect="1" noChangeArrowheads="1"/>
              </p:cNvSpPr>
              <p:nvPr/>
            </p:nvSpPr>
            <p:spPr bwMode="auto">
              <a:xfrm>
                <a:off x="2496" y="2544"/>
                <a:ext cx="1680" cy="240"/>
              </a:xfrm>
              <a:prstGeom prst="rect">
                <a:avLst/>
              </a:prstGeom>
              <a:pattFill prst="wdUpDiag">
                <a:fgClr>
                  <a:srgbClr val="FF9900"/>
                </a:fgClr>
                <a:bgClr>
                  <a:srgbClr val="000099"/>
                </a:bgClr>
              </a:pattFill>
              <a:ln w="38100">
                <a:noFill/>
                <a:miter lim="800000"/>
                <a:headEnd/>
                <a:tailEnd/>
              </a:ln>
            </p:spPr>
            <p:txBody>
              <a:bodyPr wrap="none" anchor="ctr"/>
              <a:lstStyle/>
              <a:p>
                <a:endParaRPr lang="ja-JP" altLang="en-US"/>
              </a:p>
            </p:txBody>
          </p:sp>
          <p:grpSp>
            <p:nvGrpSpPr>
              <p:cNvPr id="15425" name="Group 37"/>
              <p:cNvGrpSpPr>
                <a:grpSpLocks noChangeAspect="1"/>
              </p:cNvGrpSpPr>
              <p:nvPr/>
            </p:nvGrpSpPr>
            <p:grpSpPr bwMode="auto">
              <a:xfrm rot="5682327">
                <a:off x="2856" y="1272"/>
                <a:ext cx="336" cy="672"/>
                <a:chOff x="4320" y="2592"/>
                <a:chExt cx="336" cy="672"/>
              </a:xfrm>
            </p:grpSpPr>
            <p:sp>
              <p:nvSpPr>
                <p:cNvPr id="15436" name="AutoShape 38"/>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37" name="AutoShape 39"/>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grpSp>
            <p:nvGrpSpPr>
              <p:cNvPr id="15426" name="Group 40"/>
              <p:cNvGrpSpPr>
                <a:grpSpLocks noChangeAspect="1"/>
              </p:cNvGrpSpPr>
              <p:nvPr/>
            </p:nvGrpSpPr>
            <p:grpSpPr bwMode="auto">
              <a:xfrm rot="15917673" flipH="1">
                <a:off x="3528" y="1272"/>
                <a:ext cx="336" cy="672"/>
                <a:chOff x="4320" y="2592"/>
                <a:chExt cx="336" cy="672"/>
              </a:xfrm>
            </p:grpSpPr>
            <p:sp>
              <p:nvSpPr>
                <p:cNvPr id="15434" name="AutoShape 41"/>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35" name="AutoShape 42"/>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sp>
            <p:nvSpPr>
              <p:cNvPr id="15427" name="Freeform 43"/>
              <p:cNvSpPr>
                <a:spLocks noChangeAspect="1"/>
              </p:cNvSpPr>
              <p:nvPr/>
            </p:nvSpPr>
            <p:spPr bwMode="auto">
              <a:xfrm>
                <a:off x="3312" y="1824"/>
                <a:ext cx="96" cy="720"/>
              </a:xfrm>
              <a:custGeom>
                <a:avLst/>
                <a:gdLst>
                  <a:gd name="T0" fmla="*/ 3 w 112"/>
                  <a:gd name="T1" fmla="*/ 0 h 720"/>
                  <a:gd name="T2" fmla="*/ 3 w 112"/>
                  <a:gd name="T3" fmla="*/ 288 h 720"/>
                  <a:gd name="T4" fmla="*/ 3 w 112"/>
                  <a:gd name="T5" fmla="*/ 480 h 720"/>
                  <a:gd name="T6" fmla="*/ 3 w 112"/>
                  <a:gd name="T7" fmla="*/ 720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chemeClr val="tx1"/>
                </a:solidFill>
                <a:round/>
                <a:headEnd/>
                <a:tailEnd/>
              </a:ln>
            </p:spPr>
            <p:txBody>
              <a:bodyPr/>
              <a:lstStyle/>
              <a:p>
                <a:endParaRPr lang="ja-JP" altLang="en-US"/>
              </a:p>
            </p:txBody>
          </p:sp>
          <p:cxnSp>
            <p:nvCxnSpPr>
              <p:cNvPr id="15428" name="AutoShape 44"/>
              <p:cNvCxnSpPr>
                <a:cxnSpLocks noChangeAspect="1" noChangeShapeType="1"/>
                <a:stCxn id="15427" idx="3"/>
              </p:cNvCxnSpPr>
              <p:nvPr/>
            </p:nvCxnSpPr>
            <p:spPr bwMode="auto">
              <a:xfrm rot="5400000">
                <a:off x="2890" y="2650"/>
                <a:ext cx="556" cy="384"/>
              </a:xfrm>
              <a:prstGeom prst="curvedConnector3">
                <a:avLst>
                  <a:gd name="adj1" fmla="val 48204"/>
                </a:avLst>
              </a:prstGeom>
              <a:noFill/>
              <a:ln w="38100">
                <a:solidFill>
                  <a:schemeClr val="tx1"/>
                </a:solidFill>
                <a:round/>
                <a:headEnd/>
                <a:tailEnd/>
              </a:ln>
            </p:spPr>
          </p:cxnSp>
          <p:cxnSp>
            <p:nvCxnSpPr>
              <p:cNvPr id="15429" name="AutoShape 45"/>
              <p:cNvCxnSpPr>
                <a:cxnSpLocks noChangeAspect="1" noChangeShapeType="1"/>
              </p:cNvCxnSpPr>
              <p:nvPr/>
            </p:nvCxnSpPr>
            <p:spPr bwMode="auto">
              <a:xfrm rot="5400000">
                <a:off x="2856" y="2520"/>
                <a:ext cx="528" cy="480"/>
              </a:xfrm>
              <a:prstGeom prst="curvedConnector3">
                <a:avLst>
                  <a:gd name="adj1" fmla="val 50000"/>
                </a:avLst>
              </a:prstGeom>
              <a:noFill/>
              <a:ln w="38100">
                <a:solidFill>
                  <a:schemeClr val="tx1"/>
                </a:solidFill>
                <a:round/>
                <a:headEnd/>
                <a:tailEnd/>
              </a:ln>
            </p:spPr>
          </p:cxnSp>
          <p:cxnSp>
            <p:nvCxnSpPr>
              <p:cNvPr id="15430" name="AutoShape 46"/>
              <p:cNvCxnSpPr>
                <a:cxnSpLocks noChangeAspect="1" noChangeShapeType="1"/>
                <a:stCxn id="15427" idx="3"/>
              </p:cNvCxnSpPr>
              <p:nvPr/>
            </p:nvCxnSpPr>
            <p:spPr bwMode="auto">
              <a:xfrm rot="5400000">
                <a:off x="3082" y="2794"/>
                <a:ext cx="508" cy="48"/>
              </a:xfrm>
              <a:prstGeom prst="curvedConnector3">
                <a:avLst>
                  <a:gd name="adj1" fmla="val 48032"/>
                </a:avLst>
              </a:prstGeom>
              <a:noFill/>
              <a:ln w="38100">
                <a:solidFill>
                  <a:schemeClr val="tx1"/>
                </a:solidFill>
                <a:round/>
                <a:headEnd/>
                <a:tailEnd/>
              </a:ln>
            </p:spPr>
          </p:cxnSp>
          <p:cxnSp>
            <p:nvCxnSpPr>
              <p:cNvPr id="15431" name="AutoShape 47"/>
              <p:cNvCxnSpPr>
                <a:cxnSpLocks noChangeAspect="1" noChangeShapeType="1"/>
                <a:stCxn id="15427" idx="3"/>
              </p:cNvCxnSpPr>
              <p:nvPr/>
            </p:nvCxnSpPr>
            <p:spPr bwMode="auto">
              <a:xfrm rot="16200000" flipH="1">
                <a:off x="3154" y="2770"/>
                <a:ext cx="604" cy="192"/>
              </a:xfrm>
              <a:prstGeom prst="curvedConnector3">
                <a:avLst>
                  <a:gd name="adj1" fmla="val 48343"/>
                </a:avLst>
              </a:prstGeom>
              <a:noFill/>
              <a:ln w="38100">
                <a:solidFill>
                  <a:schemeClr val="tx1"/>
                </a:solidFill>
                <a:round/>
                <a:headEnd/>
                <a:tailEnd/>
              </a:ln>
            </p:spPr>
          </p:cxnSp>
          <p:cxnSp>
            <p:nvCxnSpPr>
              <p:cNvPr id="15432" name="AutoShape 48"/>
              <p:cNvCxnSpPr>
                <a:cxnSpLocks noChangeAspect="1" noChangeShapeType="1"/>
                <a:stCxn id="15427" idx="3"/>
              </p:cNvCxnSpPr>
              <p:nvPr/>
            </p:nvCxnSpPr>
            <p:spPr bwMode="auto">
              <a:xfrm rot="16200000" flipH="1">
                <a:off x="3274" y="2650"/>
                <a:ext cx="604" cy="432"/>
              </a:xfrm>
              <a:prstGeom prst="curvedConnector3">
                <a:avLst>
                  <a:gd name="adj1" fmla="val 48343"/>
                </a:avLst>
              </a:prstGeom>
              <a:noFill/>
              <a:ln w="38100">
                <a:solidFill>
                  <a:schemeClr val="tx1"/>
                </a:solidFill>
                <a:round/>
                <a:headEnd/>
                <a:tailEnd/>
              </a:ln>
            </p:spPr>
          </p:cxnSp>
          <p:sp>
            <p:nvSpPr>
              <p:cNvPr id="15433" name="Line 49"/>
              <p:cNvSpPr>
                <a:spLocks noChangeAspect="1" noChangeShapeType="1"/>
              </p:cNvSpPr>
              <p:nvPr/>
            </p:nvSpPr>
            <p:spPr bwMode="auto">
              <a:xfrm>
                <a:off x="2496" y="2544"/>
                <a:ext cx="1680" cy="0"/>
              </a:xfrm>
              <a:prstGeom prst="line">
                <a:avLst/>
              </a:prstGeom>
              <a:noFill/>
              <a:ln w="38100">
                <a:solidFill>
                  <a:srgbClr val="FFCC00"/>
                </a:solidFill>
                <a:round/>
                <a:headEnd/>
                <a:tailEnd/>
              </a:ln>
            </p:spPr>
            <p:txBody>
              <a:bodyPr/>
              <a:lstStyle/>
              <a:p>
                <a:endParaRPr lang="ja-JP" altLang="en-US"/>
              </a:p>
            </p:txBody>
          </p:sp>
        </p:grpSp>
      </p:grpSp>
      <p:grpSp>
        <p:nvGrpSpPr>
          <p:cNvPr id="15365" name="Group 50"/>
          <p:cNvGrpSpPr>
            <a:grpSpLocks/>
          </p:cNvGrpSpPr>
          <p:nvPr/>
        </p:nvGrpSpPr>
        <p:grpSpPr bwMode="auto">
          <a:xfrm>
            <a:off x="5046663" y="71438"/>
            <a:ext cx="1382712" cy="2298700"/>
            <a:chOff x="3179" y="144"/>
            <a:chExt cx="871" cy="1448"/>
          </a:xfrm>
        </p:grpSpPr>
        <p:sp>
          <p:nvSpPr>
            <p:cNvPr id="15392" name="Freeform 51"/>
            <p:cNvSpPr>
              <a:spLocks noChangeAspect="1"/>
            </p:cNvSpPr>
            <p:nvPr/>
          </p:nvSpPr>
          <p:spPr bwMode="auto">
            <a:xfrm>
              <a:off x="3553" y="144"/>
              <a:ext cx="43" cy="195"/>
            </a:xfrm>
            <a:custGeom>
              <a:avLst/>
              <a:gdLst>
                <a:gd name="T0" fmla="*/ 0 w 112"/>
                <a:gd name="T1" fmla="*/ 0 h 720"/>
                <a:gd name="T2" fmla="*/ 0 w 112"/>
                <a:gd name="T3" fmla="*/ 0 h 720"/>
                <a:gd name="T4" fmla="*/ 0 w 112"/>
                <a:gd name="T5" fmla="*/ 0 h 720"/>
                <a:gd name="T6" fmla="*/ 0 w 112"/>
                <a:gd name="T7" fmla="*/ 0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sp>
          <p:nvSpPr>
            <p:cNvPr id="15393" name="Freeform 52"/>
            <p:cNvSpPr>
              <a:spLocks noChangeAspect="1"/>
            </p:cNvSpPr>
            <p:nvPr/>
          </p:nvSpPr>
          <p:spPr bwMode="auto">
            <a:xfrm>
              <a:off x="3575" y="360"/>
              <a:ext cx="43" cy="259"/>
            </a:xfrm>
            <a:custGeom>
              <a:avLst/>
              <a:gdLst>
                <a:gd name="T0" fmla="*/ 0 w 112"/>
                <a:gd name="T1" fmla="*/ 0 h 720"/>
                <a:gd name="T2" fmla="*/ 0 w 112"/>
                <a:gd name="T3" fmla="*/ 0 h 720"/>
                <a:gd name="T4" fmla="*/ 0 w 112"/>
                <a:gd name="T5" fmla="*/ 0 h 720"/>
                <a:gd name="T6" fmla="*/ 0 w 112"/>
                <a:gd name="T7" fmla="*/ 0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sp>
          <p:nvSpPr>
            <p:cNvPr id="15394" name="Rectangle 53" descr="右上がり対角線 (太)"/>
            <p:cNvSpPr>
              <a:spLocks noChangeAspect="1" noChangeArrowheads="1"/>
            </p:cNvSpPr>
            <p:nvPr/>
          </p:nvSpPr>
          <p:spPr bwMode="auto">
            <a:xfrm>
              <a:off x="3229" y="944"/>
              <a:ext cx="756" cy="108"/>
            </a:xfrm>
            <a:prstGeom prst="rect">
              <a:avLst/>
            </a:prstGeom>
            <a:pattFill prst="wdUpDiag">
              <a:fgClr>
                <a:srgbClr val="FF9900"/>
              </a:fgClr>
              <a:bgClr>
                <a:srgbClr val="000099"/>
              </a:bgClr>
            </a:pattFill>
            <a:ln w="38100">
              <a:noFill/>
              <a:miter lim="800000"/>
              <a:headEnd/>
              <a:tailEnd/>
            </a:ln>
          </p:spPr>
          <p:txBody>
            <a:bodyPr wrap="none" anchor="ctr"/>
            <a:lstStyle/>
            <a:p>
              <a:endParaRPr lang="ja-JP" altLang="en-US"/>
            </a:p>
          </p:txBody>
        </p:sp>
        <p:grpSp>
          <p:nvGrpSpPr>
            <p:cNvPr id="15395" name="Group 54"/>
            <p:cNvGrpSpPr>
              <a:grpSpLocks noChangeAspect="1"/>
            </p:cNvGrpSpPr>
            <p:nvPr/>
          </p:nvGrpSpPr>
          <p:grpSpPr bwMode="auto">
            <a:xfrm rot="5682327">
              <a:off x="3287" y="332"/>
              <a:ext cx="219" cy="436"/>
              <a:chOff x="4320" y="2592"/>
              <a:chExt cx="336" cy="672"/>
            </a:xfrm>
          </p:grpSpPr>
          <p:sp>
            <p:nvSpPr>
              <p:cNvPr id="15417" name="AutoShape 55"/>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18" name="AutoShape 56"/>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sp>
          <p:nvSpPr>
            <p:cNvPr id="15396" name="Freeform 57"/>
            <p:cNvSpPr>
              <a:spLocks noChangeAspect="1"/>
            </p:cNvSpPr>
            <p:nvPr/>
          </p:nvSpPr>
          <p:spPr bwMode="auto">
            <a:xfrm>
              <a:off x="3596" y="619"/>
              <a:ext cx="43" cy="325"/>
            </a:xfrm>
            <a:custGeom>
              <a:avLst/>
              <a:gdLst>
                <a:gd name="T0" fmla="*/ 0 w 112"/>
                <a:gd name="T1" fmla="*/ 0 h 720"/>
                <a:gd name="T2" fmla="*/ 0 w 112"/>
                <a:gd name="T3" fmla="*/ 0 h 720"/>
                <a:gd name="T4" fmla="*/ 0 w 112"/>
                <a:gd name="T5" fmla="*/ 0 h 720"/>
                <a:gd name="T6" fmla="*/ 0 w 112"/>
                <a:gd name="T7" fmla="*/ 0 h 720"/>
                <a:gd name="T8" fmla="*/ 0 60000 65536"/>
                <a:gd name="T9" fmla="*/ 0 60000 65536"/>
                <a:gd name="T10" fmla="*/ 0 60000 65536"/>
                <a:gd name="T11" fmla="*/ 0 60000 65536"/>
                <a:gd name="T12" fmla="*/ 0 w 112"/>
                <a:gd name="T13" fmla="*/ 0 h 720"/>
                <a:gd name="T14" fmla="*/ 112 w 112"/>
                <a:gd name="T15" fmla="*/ 720 h 720"/>
              </a:gdLst>
              <a:ahLst/>
              <a:cxnLst>
                <a:cxn ang="T8">
                  <a:pos x="T0" y="T1"/>
                </a:cxn>
                <a:cxn ang="T9">
                  <a:pos x="T2" y="T3"/>
                </a:cxn>
                <a:cxn ang="T10">
                  <a:pos x="T4" y="T5"/>
                </a:cxn>
                <a:cxn ang="T11">
                  <a:pos x="T6" y="T7"/>
                </a:cxn>
              </a:cxnLst>
              <a:rect l="T12" t="T13" r="T14" b="T15"/>
              <a:pathLst>
                <a:path w="112" h="720">
                  <a:moveTo>
                    <a:pt x="56" y="0"/>
                  </a:moveTo>
                  <a:cubicBezTo>
                    <a:pt x="28" y="104"/>
                    <a:pt x="0" y="208"/>
                    <a:pt x="8" y="288"/>
                  </a:cubicBezTo>
                  <a:cubicBezTo>
                    <a:pt x="16" y="368"/>
                    <a:pt x="96" y="408"/>
                    <a:pt x="104" y="480"/>
                  </a:cubicBezTo>
                  <a:cubicBezTo>
                    <a:pt x="112" y="552"/>
                    <a:pt x="64" y="672"/>
                    <a:pt x="56" y="720"/>
                  </a:cubicBezTo>
                </a:path>
              </a:pathLst>
            </a:custGeom>
            <a:noFill/>
            <a:ln w="63500">
              <a:solidFill>
                <a:srgbClr val="99CC00"/>
              </a:solidFill>
              <a:round/>
              <a:headEnd/>
              <a:tailEnd/>
            </a:ln>
          </p:spPr>
          <p:txBody>
            <a:bodyPr/>
            <a:lstStyle/>
            <a:p>
              <a:endParaRPr lang="ja-JP" altLang="en-US"/>
            </a:p>
          </p:txBody>
        </p:sp>
        <p:grpSp>
          <p:nvGrpSpPr>
            <p:cNvPr id="15397" name="Group 58"/>
            <p:cNvGrpSpPr>
              <a:grpSpLocks noChangeAspect="1"/>
            </p:cNvGrpSpPr>
            <p:nvPr/>
          </p:nvGrpSpPr>
          <p:grpSpPr bwMode="auto">
            <a:xfrm rot="15917673" flipH="1">
              <a:off x="3704" y="332"/>
              <a:ext cx="219" cy="436"/>
              <a:chOff x="4320" y="2592"/>
              <a:chExt cx="336" cy="672"/>
            </a:xfrm>
          </p:grpSpPr>
          <p:sp>
            <p:nvSpPr>
              <p:cNvPr id="15415" name="AutoShape 59"/>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16" name="AutoShape 60"/>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cxnSp>
          <p:nvCxnSpPr>
            <p:cNvPr id="15398" name="AutoShape 61"/>
            <p:cNvCxnSpPr>
              <a:cxnSpLocks noChangeAspect="1" noChangeShapeType="1"/>
              <a:stCxn id="15396" idx="3"/>
            </p:cNvCxnSpPr>
            <p:nvPr/>
          </p:nvCxnSpPr>
          <p:spPr bwMode="auto">
            <a:xfrm rot="5400000">
              <a:off x="3288" y="1121"/>
              <a:ext cx="488" cy="173"/>
            </a:xfrm>
            <a:prstGeom prst="curvedConnector3">
              <a:avLst>
                <a:gd name="adj1" fmla="val 32931"/>
              </a:avLst>
            </a:prstGeom>
            <a:noFill/>
            <a:ln w="38100">
              <a:solidFill>
                <a:schemeClr val="tx1"/>
              </a:solidFill>
              <a:round/>
              <a:headEnd/>
              <a:tailEnd/>
            </a:ln>
          </p:spPr>
        </p:cxnSp>
        <p:cxnSp>
          <p:nvCxnSpPr>
            <p:cNvPr id="15399" name="AutoShape 62"/>
            <p:cNvCxnSpPr>
              <a:cxnSpLocks noChangeAspect="1" noChangeShapeType="1"/>
              <a:stCxn id="15394" idx="2"/>
            </p:cNvCxnSpPr>
            <p:nvPr/>
          </p:nvCxnSpPr>
          <p:spPr bwMode="auto">
            <a:xfrm rot="5400000">
              <a:off x="3278" y="1068"/>
              <a:ext cx="345" cy="313"/>
            </a:xfrm>
            <a:prstGeom prst="curvedConnector3">
              <a:avLst>
                <a:gd name="adj1" fmla="val 50000"/>
              </a:avLst>
            </a:prstGeom>
            <a:noFill/>
            <a:ln w="38100">
              <a:solidFill>
                <a:schemeClr val="tx1"/>
              </a:solidFill>
              <a:round/>
              <a:headEnd/>
              <a:tailEnd/>
            </a:ln>
          </p:spPr>
        </p:cxnSp>
        <p:cxnSp>
          <p:nvCxnSpPr>
            <p:cNvPr id="15400" name="AutoShape 63"/>
            <p:cNvCxnSpPr>
              <a:cxnSpLocks noChangeAspect="1" noChangeShapeType="1"/>
              <a:stCxn id="15396" idx="3"/>
            </p:cNvCxnSpPr>
            <p:nvPr/>
          </p:nvCxnSpPr>
          <p:spPr bwMode="auto">
            <a:xfrm rot="5400000">
              <a:off x="3309" y="1165"/>
              <a:ext cx="509" cy="108"/>
            </a:xfrm>
            <a:prstGeom prst="curvedConnector3">
              <a:avLst>
                <a:gd name="adj1" fmla="val 49116"/>
              </a:avLst>
            </a:prstGeom>
            <a:noFill/>
            <a:ln w="38100">
              <a:solidFill>
                <a:schemeClr val="tx1"/>
              </a:solidFill>
              <a:round/>
              <a:headEnd/>
              <a:tailEnd/>
            </a:ln>
          </p:spPr>
        </p:cxnSp>
        <p:cxnSp>
          <p:nvCxnSpPr>
            <p:cNvPr id="15401" name="AutoShape 64"/>
            <p:cNvCxnSpPr>
              <a:cxnSpLocks noChangeAspect="1" noChangeShapeType="1"/>
              <a:stCxn id="15396" idx="3"/>
            </p:cNvCxnSpPr>
            <p:nvPr/>
          </p:nvCxnSpPr>
          <p:spPr bwMode="auto">
            <a:xfrm rot="16200000" flipH="1">
              <a:off x="3395" y="1187"/>
              <a:ext cx="553" cy="108"/>
            </a:xfrm>
            <a:prstGeom prst="curvedConnector3">
              <a:avLst>
                <a:gd name="adj1" fmla="val 54722"/>
              </a:avLst>
            </a:prstGeom>
            <a:noFill/>
            <a:ln w="38100">
              <a:solidFill>
                <a:schemeClr val="tx1"/>
              </a:solidFill>
              <a:round/>
              <a:headEnd/>
              <a:tailEnd/>
            </a:ln>
          </p:spPr>
        </p:cxnSp>
        <p:cxnSp>
          <p:nvCxnSpPr>
            <p:cNvPr id="15402" name="AutoShape 65"/>
            <p:cNvCxnSpPr>
              <a:cxnSpLocks noChangeAspect="1" noChangeShapeType="1"/>
              <a:stCxn id="15396" idx="3"/>
            </p:cNvCxnSpPr>
            <p:nvPr/>
          </p:nvCxnSpPr>
          <p:spPr bwMode="auto">
            <a:xfrm rot="16200000" flipH="1">
              <a:off x="3547" y="1035"/>
              <a:ext cx="509" cy="367"/>
            </a:xfrm>
            <a:prstGeom prst="curvedConnector3">
              <a:avLst>
                <a:gd name="adj1" fmla="val 49116"/>
              </a:avLst>
            </a:prstGeom>
            <a:noFill/>
            <a:ln w="38100">
              <a:solidFill>
                <a:schemeClr val="tx1"/>
              </a:solidFill>
              <a:round/>
              <a:headEnd/>
              <a:tailEnd/>
            </a:ln>
          </p:spPr>
        </p:cxnSp>
        <p:sp>
          <p:nvSpPr>
            <p:cNvPr id="15403" name="Line 66"/>
            <p:cNvSpPr>
              <a:spLocks noChangeAspect="1" noChangeShapeType="1"/>
            </p:cNvSpPr>
            <p:nvPr/>
          </p:nvSpPr>
          <p:spPr bwMode="auto">
            <a:xfrm>
              <a:off x="3229" y="944"/>
              <a:ext cx="756" cy="0"/>
            </a:xfrm>
            <a:prstGeom prst="line">
              <a:avLst/>
            </a:prstGeom>
            <a:noFill/>
            <a:ln w="38100">
              <a:solidFill>
                <a:srgbClr val="FFCC00"/>
              </a:solidFill>
              <a:round/>
              <a:headEnd/>
              <a:tailEnd/>
            </a:ln>
          </p:spPr>
          <p:txBody>
            <a:bodyPr/>
            <a:lstStyle/>
            <a:p>
              <a:endParaRPr lang="ja-JP" altLang="en-US"/>
            </a:p>
          </p:txBody>
        </p:sp>
        <p:cxnSp>
          <p:nvCxnSpPr>
            <p:cNvPr id="15404" name="AutoShape 67"/>
            <p:cNvCxnSpPr>
              <a:cxnSpLocks noChangeAspect="1" noChangeShapeType="1"/>
              <a:stCxn id="15396" idx="3"/>
            </p:cNvCxnSpPr>
            <p:nvPr/>
          </p:nvCxnSpPr>
          <p:spPr bwMode="auto">
            <a:xfrm rot="5400000">
              <a:off x="3244" y="970"/>
              <a:ext cx="380" cy="368"/>
            </a:xfrm>
            <a:prstGeom prst="curvedConnector3">
              <a:avLst>
                <a:gd name="adj1" fmla="val 48815"/>
              </a:avLst>
            </a:prstGeom>
            <a:noFill/>
            <a:ln w="38100">
              <a:solidFill>
                <a:schemeClr val="tx1"/>
              </a:solidFill>
              <a:round/>
              <a:headEnd/>
              <a:tailEnd/>
            </a:ln>
          </p:spPr>
        </p:cxnSp>
        <p:cxnSp>
          <p:nvCxnSpPr>
            <p:cNvPr id="15405" name="AutoShape 68"/>
            <p:cNvCxnSpPr>
              <a:cxnSpLocks noChangeAspect="1" noChangeShapeType="1"/>
              <a:stCxn id="15394" idx="0"/>
            </p:cNvCxnSpPr>
            <p:nvPr/>
          </p:nvCxnSpPr>
          <p:spPr bwMode="auto">
            <a:xfrm rot="5400000" flipV="1">
              <a:off x="3494" y="1057"/>
              <a:ext cx="583" cy="357"/>
            </a:xfrm>
            <a:prstGeom prst="curvedConnector5">
              <a:avLst>
                <a:gd name="adj1" fmla="val 38731"/>
                <a:gd name="adj2" fmla="val 33583"/>
                <a:gd name="adj3" fmla="val 73995"/>
              </a:avLst>
            </a:prstGeom>
            <a:noFill/>
            <a:ln w="38100">
              <a:solidFill>
                <a:schemeClr val="tx1"/>
              </a:solidFill>
              <a:round/>
              <a:headEnd/>
              <a:tailEnd/>
            </a:ln>
          </p:spPr>
        </p:cxnSp>
        <p:cxnSp>
          <p:nvCxnSpPr>
            <p:cNvPr id="15406" name="AutoShape 69"/>
            <p:cNvCxnSpPr>
              <a:cxnSpLocks noChangeAspect="1" noChangeShapeType="1"/>
              <a:stCxn id="15394" idx="2"/>
            </p:cNvCxnSpPr>
            <p:nvPr/>
          </p:nvCxnSpPr>
          <p:spPr bwMode="auto">
            <a:xfrm rot="5400000">
              <a:off x="3299" y="1133"/>
              <a:ext cx="389" cy="227"/>
            </a:xfrm>
            <a:prstGeom prst="curvedConnector3">
              <a:avLst>
                <a:gd name="adj1" fmla="val 50000"/>
              </a:avLst>
            </a:prstGeom>
            <a:noFill/>
            <a:ln w="38100">
              <a:solidFill>
                <a:schemeClr val="tx1"/>
              </a:solidFill>
              <a:round/>
              <a:headEnd/>
              <a:tailEnd/>
            </a:ln>
          </p:spPr>
        </p:cxnSp>
        <p:cxnSp>
          <p:nvCxnSpPr>
            <p:cNvPr id="15407" name="AutoShape 70"/>
            <p:cNvCxnSpPr>
              <a:cxnSpLocks noChangeAspect="1" noChangeShapeType="1"/>
              <a:stCxn id="15394" idx="0"/>
            </p:cNvCxnSpPr>
            <p:nvPr/>
          </p:nvCxnSpPr>
          <p:spPr bwMode="auto">
            <a:xfrm rot="5400000" flipV="1">
              <a:off x="3505" y="1046"/>
              <a:ext cx="648" cy="443"/>
            </a:xfrm>
            <a:prstGeom prst="curvedConnector3">
              <a:avLst>
                <a:gd name="adj1" fmla="val 28815"/>
              </a:avLst>
            </a:prstGeom>
            <a:noFill/>
            <a:ln w="38100">
              <a:solidFill>
                <a:schemeClr val="tx1"/>
              </a:solidFill>
              <a:round/>
              <a:headEnd/>
              <a:tailEnd/>
            </a:ln>
          </p:spPr>
        </p:cxnSp>
        <p:cxnSp>
          <p:nvCxnSpPr>
            <p:cNvPr id="15408" name="AutoShape 71"/>
            <p:cNvCxnSpPr>
              <a:cxnSpLocks noChangeAspect="1" noChangeShapeType="1"/>
              <a:stCxn id="15394" idx="0"/>
            </p:cNvCxnSpPr>
            <p:nvPr/>
          </p:nvCxnSpPr>
          <p:spPr bwMode="auto">
            <a:xfrm rot="-5400000" flipH="1" flipV="1">
              <a:off x="3332" y="1208"/>
              <a:ext cx="540" cy="11"/>
            </a:xfrm>
            <a:prstGeom prst="curvedConnector5">
              <a:avLst>
                <a:gd name="adj1" fmla="val 34583"/>
                <a:gd name="adj2" fmla="val -16667"/>
                <a:gd name="adj3" fmla="val 66995"/>
              </a:avLst>
            </a:prstGeom>
            <a:noFill/>
            <a:ln w="38100">
              <a:solidFill>
                <a:schemeClr val="tx1"/>
              </a:solidFill>
              <a:round/>
              <a:headEnd/>
              <a:tailEnd/>
            </a:ln>
          </p:spPr>
        </p:cxnSp>
        <p:grpSp>
          <p:nvGrpSpPr>
            <p:cNvPr id="15409" name="Group 72"/>
            <p:cNvGrpSpPr>
              <a:grpSpLocks noChangeAspect="1"/>
            </p:cNvGrpSpPr>
            <p:nvPr/>
          </p:nvGrpSpPr>
          <p:grpSpPr bwMode="auto">
            <a:xfrm rot="15917673" flipH="1">
              <a:off x="3662" y="100"/>
              <a:ext cx="176" cy="349"/>
              <a:chOff x="4320" y="2592"/>
              <a:chExt cx="336" cy="672"/>
            </a:xfrm>
          </p:grpSpPr>
          <p:sp>
            <p:nvSpPr>
              <p:cNvPr id="15413" name="AutoShape 73"/>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14" name="AutoShape 74"/>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grpSp>
          <p:nvGrpSpPr>
            <p:cNvPr id="15410" name="Group 75"/>
            <p:cNvGrpSpPr>
              <a:grpSpLocks noChangeAspect="1"/>
            </p:cNvGrpSpPr>
            <p:nvPr/>
          </p:nvGrpSpPr>
          <p:grpSpPr bwMode="auto">
            <a:xfrm rot="15917673" flipH="1">
              <a:off x="3310" y="125"/>
              <a:ext cx="175" cy="350"/>
              <a:chOff x="4320" y="2592"/>
              <a:chExt cx="336" cy="672"/>
            </a:xfrm>
          </p:grpSpPr>
          <p:sp>
            <p:nvSpPr>
              <p:cNvPr id="15411" name="AutoShape 76"/>
              <p:cNvSpPr>
                <a:spLocks noChangeAspect="1" noChangeArrowheads="1"/>
              </p:cNvSpPr>
              <p:nvPr/>
            </p:nvSpPr>
            <p:spPr bwMode="auto">
              <a:xfrm>
                <a:off x="4320" y="2592"/>
                <a:ext cx="336" cy="672"/>
              </a:xfrm>
              <a:prstGeom prst="moon">
                <a:avLst>
                  <a:gd name="adj" fmla="val 77259"/>
                </a:avLst>
              </a:prstGeom>
              <a:solidFill>
                <a:srgbClr val="008000"/>
              </a:solidFill>
              <a:ln w="38100">
                <a:solidFill>
                  <a:schemeClr val="tx1"/>
                </a:solidFill>
                <a:miter lim="800000"/>
                <a:headEnd/>
                <a:tailEnd/>
              </a:ln>
            </p:spPr>
            <p:txBody>
              <a:bodyPr wrap="none" anchor="ctr"/>
              <a:lstStyle/>
              <a:p>
                <a:endParaRPr lang="ja-JP" altLang="en-US"/>
              </a:p>
            </p:txBody>
          </p:sp>
          <p:sp>
            <p:nvSpPr>
              <p:cNvPr id="15412" name="AutoShape 77"/>
              <p:cNvSpPr>
                <a:spLocks noChangeAspect="1" noChangeArrowheads="1"/>
              </p:cNvSpPr>
              <p:nvPr/>
            </p:nvSpPr>
            <p:spPr bwMode="auto">
              <a:xfrm>
                <a:off x="4320" y="2592"/>
                <a:ext cx="336" cy="672"/>
              </a:xfrm>
              <a:prstGeom prst="moon">
                <a:avLst>
                  <a:gd name="adj" fmla="val 37847"/>
                </a:avLst>
              </a:prstGeom>
              <a:solidFill>
                <a:srgbClr val="008000"/>
              </a:solidFill>
              <a:ln w="38100">
                <a:solidFill>
                  <a:schemeClr val="tx1"/>
                </a:solidFill>
                <a:miter lim="800000"/>
                <a:headEnd/>
                <a:tailEnd/>
              </a:ln>
            </p:spPr>
            <p:txBody>
              <a:bodyPr wrap="none" anchor="ctr"/>
              <a:lstStyle/>
              <a:p>
                <a:endParaRPr lang="ja-JP" altLang="en-US"/>
              </a:p>
            </p:txBody>
          </p:sp>
        </p:grpSp>
      </p:grpSp>
      <p:sp>
        <p:nvSpPr>
          <p:cNvPr id="15366" name="AutoShape 78"/>
          <p:cNvSpPr>
            <a:spLocks noChangeAspect="1" noChangeArrowheads="1"/>
          </p:cNvSpPr>
          <p:nvPr/>
        </p:nvSpPr>
        <p:spPr bwMode="auto">
          <a:xfrm>
            <a:off x="4267200" y="1066800"/>
            <a:ext cx="720725" cy="307975"/>
          </a:xfrm>
          <a:prstGeom prst="rightArrow">
            <a:avLst>
              <a:gd name="adj1" fmla="val 50000"/>
              <a:gd name="adj2" fmla="val 58505"/>
            </a:avLst>
          </a:prstGeom>
          <a:gradFill rotWithShape="0">
            <a:gsLst>
              <a:gs pos="0">
                <a:srgbClr val="FFFFFF"/>
              </a:gs>
              <a:gs pos="100000">
                <a:srgbClr val="FF6600"/>
              </a:gs>
            </a:gsLst>
            <a:lin ang="0" scaled="1"/>
          </a:gradFill>
          <a:ln w="38100">
            <a:noFill/>
            <a:miter lim="800000"/>
            <a:headEnd/>
            <a:tailEnd/>
          </a:ln>
        </p:spPr>
        <p:txBody>
          <a:bodyPr wrap="none" anchor="ctr"/>
          <a:lstStyle/>
          <a:p>
            <a:endParaRPr lang="ja-JP" altLang="en-US"/>
          </a:p>
        </p:txBody>
      </p:sp>
      <p:grpSp>
        <p:nvGrpSpPr>
          <p:cNvPr id="15367" name="Group 79"/>
          <p:cNvGrpSpPr>
            <a:grpSpLocks noChangeAspect="1"/>
          </p:cNvGrpSpPr>
          <p:nvPr/>
        </p:nvGrpSpPr>
        <p:grpSpPr bwMode="auto">
          <a:xfrm>
            <a:off x="4876800" y="2714625"/>
            <a:ext cx="3914775" cy="2027238"/>
            <a:chOff x="2484" y="2016"/>
            <a:chExt cx="2739" cy="1418"/>
          </a:xfrm>
        </p:grpSpPr>
        <p:sp>
          <p:nvSpPr>
            <p:cNvPr id="15369" name="AutoShape 80"/>
            <p:cNvSpPr>
              <a:spLocks noChangeAspect="1" noChangeArrowheads="1"/>
            </p:cNvSpPr>
            <p:nvPr/>
          </p:nvSpPr>
          <p:spPr bwMode="auto">
            <a:xfrm>
              <a:off x="2484" y="2665"/>
              <a:ext cx="961" cy="769"/>
            </a:xfrm>
            <a:prstGeom prst="irregularSeal1">
              <a:avLst/>
            </a:prstGeom>
            <a:gradFill rotWithShape="0">
              <a:gsLst>
                <a:gs pos="0">
                  <a:srgbClr val="FF0000"/>
                </a:gs>
                <a:gs pos="100000">
                  <a:srgbClr val="000000"/>
                </a:gs>
              </a:gsLst>
              <a:path path="shape">
                <a:fillToRect l="50000" t="50000" r="50000" b="50000"/>
              </a:path>
            </a:gradFill>
            <a:ln w="38100">
              <a:solidFill>
                <a:schemeClr val="tx1"/>
              </a:solidFill>
              <a:miter lim="800000"/>
              <a:headEnd/>
              <a:tailEnd/>
            </a:ln>
          </p:spPr>
          <p:txBody>
            <a:bodyPr wrap="none" anchor="ctr"/>
            <a:lstStyle/>
            <a:p>
              <a:endParaRPr lang="ja-JP" altLang="en-US"/>
            </a:p>
          </p:txBody>
        </p:sp>
        <p:sp>
          <p:nvSpPr>
            <p:cNvPr id="15370" name="AutoShape 81"/>
            <p:cNvSpPr>
              <a:spLocks noChangeAspect="1" noChangeArrowheads="1"/>
            </p:cNvSpPr>
            <p:nvPr/>
          </p:nvSpPr>
          <p:spPr bwMode="auto">
            <a:xfrm>
              <a:off x="3349" y="2016"/>
              <a:ext cx="1874" cy="865"/>
            </a:xfrm>
            <a:prstGeom prst="wedgeRoundRectCallout">
              <a:avLst>
                <a:gd name="adj1" fmla="val -59907"/>
                <a:gd name="adj2" fmla="val 42477"/>
                <a:gd name="adj3" fmla="val 16667"/>
              </a:avLst>
            </a:prstGeom>
            <a:noFill/>
            <a:ln w="38100">
              <a:solidFill>
                <a:schemeClr val="tx1"/>
              </a:solidFill>
              <a:miter lim="800000"/>
              <a:headEnd/>
              <a:tailEnd/>
            </a:ln>
          </p:spPr>
          <p:txBody>
            <a:bodyPr/>
            <a:lstStyle/>
            <a:p>
              <a:pPr algn="ctr"/>
              <a:endParaRPr lang="en-US" altLang="ja-JP" sz="4400" b="1">
                <a:solidFill>
                  <a:schemeClr val="tx2"/>
                </a:solidFill>
                <a:latin typeface="Arial Black" pitchFamily="34" charset="0"/>
              </a:endParaRPr>
            </a:p>
          </p:txBody>
        </p:sp>
        <p:grpSp>
          <p:nvGrpSpPr>
            <p:cNvPr id="15371" name="Group 82"/>
            <p:cNvGrpSpPr>
              <a:grpSpLocks noChangeAspect="1"/>
            </p:cNvGrpSpPr>
            <p:nvPr/>
          </p:nvGrpSpPr>
          <p:grpSpPr bwMode="auto">
            <a:xfrm>
              <a:off x="3517" y="2280"/>
              <a:ext cx="226" cy="130"/>
              <a:chOff x="1792" y="720"/>
              <a:chExt cx="752" cy="432"/>
            </a:xfrm>
          </p:grpSpPr>
          <p:sp>
            <p:nvSpPr>
              <p:cNvPr id="15389" name="AutoShape 83"/>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5390" name="Arc 84"/>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5391" name="Arc 85"/>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5372" name="Group 86"/>
            <p:cNvGrpSpPr>
              <a:grpSpLocks noChangeAspect="1"/>
            </p:cNvGrpSpPr>
            <p:nvPr/>
          </p:nvGrpSpPr>
          <p:grpSpPr bwMode="auto">
            <a:xfrm rot="-6172928">
              <a:off x="4092" y="2090"/>
              <a:ext cx="115" cy="255"/>
              <a:chOff x="3360" y="734"/>
              <a:chExt cx="384" cy="850"/>
            </a:xfrm>
          </p:grpSpPr>
          <p:sp>
            <p:nvSpPr>
              <p:cNvPr id="15386" name="AutoShape 87"/>
              <p:cNvSpPr>
                <a:spLocks noChangeAspect="1" noChangeArrowheads="1"/>
              </p:cNvSpPr>
              <p:nvPr/>
            </p:nvSpPr>
            <p:spPr bwMode="auto">
              <a:xfrm rot="15300000" flipH="1">
                <a:off x="3162" y="932"/>
                <a:ext cx="610"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5387" name="Arc 88"/>
              <p:cNvSpPr>
                <a:spLocks noChangeAspect="1"/>
              </p:cNvSpPr>
              <p:nvPr/>
            </p:nvSpPr>
            <p:spPr bwMode="auto">
              <a:xfrm rot="4780255">
                <a:off x="3518" y="1261"/>
                <a:ext cx="144" cy="213"/>
              </a:xfrm>
              <a:custGeom>
                <a:avLst/>
                <a:gdLst>
                  <a:gd name="T0" fmla="*/ 0 w 21600"/>
                  <a:gd name="T1" fmla="*/ 0 h 32065"/>
                  <a:gd name="T2" fmla="*/ 0 w 21600"/>
                  <a:gd name="T3" fmla="*/ 0 h 32065"/>
                  <a:gd name="T4" fmla="*/ 0 w 21600"/>
                  <a:gd name="T5" fmla="*/ 0 h 32065"/>
                  <a:gd name="T6" fmla="*/ 0 60000 65536"/>
                  <a:gd name="T7" fmla="*/ 0 60000 65536"/>
                  <a:gd name="T8" fmla="*/ 0 60000 65536"/>
                  <a:gd name="T9" fmla="*/ 0 w 21600"/>
                  <a:gd name="T10" fmla="*/ 0 h 32065"/>
                  <a:gd name="T11" fmla="*/ 21600 w 21600"/>
                  <a:gd name="T12" fmla="*/ 32065 h 32065"/>
                </a:gdLst>
                <a:ahLst/>
                <a:cxnLst>
                  <a:cxn ang="T6">
                    <a:pos x="T0" y="T1"/>
                  </a:cxn>
                  <a:cxn ang="T7">
                    <a:pos x="T2" y="T3"/>
                  </a:cxn>
                  <a:cxn ang="T8">
                    <a:pos x="T4" y="T5"/>
                  </a:cxn>
                </a:cxnLst>
                <a:rect l="T9" t="T10" r="T11" b="T12"/>
                <a:pathLst>
                  <a:path w="21600" h="32065" fill="none" extrusionOk="0">
                    <a:moveTo>
                      <a:pt x="9505" y="0"/>
                    </a:moveTo>
                    <a:cubicBezTo>
                      <a:pt x="16908" y="3627"/>
                      <a:pt x="21600" y="11152"/>
                      <a:pt x="21600" y="19396"/>
                    </a:cubicBezTo>
                    <a:cubicBezTo>
                      <a:pt x="21600" y="23945"/>
                      <a:pt x="20163" y="28379"/>
                      <a:pt x="17494" y="32064"/>
                    </a:cubicBezTo>
                  </a:path>
                  <a:path w="21600" h="32065" stroke="0" extrusionOk="0">
                    <a:moveTo>
                      <a:pt x="9505" y="0"/>
                    </a:moveTo>
                    <a:cubicBezTo>
                      <a:pt x="16908" y="3627"/>
                      <a:pt x="21600" y="11152"/>
                      <a:pt x="21600" y="19396"/>
                    </a:cubicBezTo>
                    <a:cubicBezTo>
                      <a:pt x="21600" y="23945"/>
                      <a:pt x="20163" y="28379"/>
                      <a:pt x="17494" y="32064"/>
                    </a:cubicBezTo>
                    <a:lnTo>
                      <a:pt x="0" y="19396"/>
                    </a:lnTo>
                    <a:close/>
                  </a:path>
                </a:pathLst>
              </a:custGeom>
              <a:noFill/>
              <a:ln w="50800">
                <a:solidFill>
                  <a:srgbClr val="FFFFFF"/>
                </a:solidFill>
                <a:round/>
                <a:headEnd/>
                <a:tailEnd/>
              </a:ln>
            </p:spPr>
            <p:txBody>
              <a:bodyPr wrap="none" anchor="ctr"/>
              <a:lstStyle/>
              <a:p>
                <a:endParaRPr lang="ja-JP" altLang="en-US"/>
              </a:p>
            </p:txBody>
          </p:sp>
          <p:sp>
            <p:nvSpPr>
              <p:cNvPr id="15388" name="Arc 89"/>
              <p:cNvSpPr>
                <a:spLocks noChangeAspect="1"/>
              </p:cNvSpPr>
              <p:nvPr/>
            </p:nvSpPr>
            <p:spPr bwMode="auto">
              <a:xfrm rot="4780255">
                <a:off x="3557" y="1396"/>
                <a:ext cx="192" cy="183"/>
              </a:xfrm>
              <a:custGeom>
                <a:avLst/>
                <a:gdLst>
                  <a:gd name="T0" fmla="*/ 0 w 21600"/>
                  <a:gd name="T1" fmla="*/ 0 h 27631"/>
                  <a:gd name="T2" fmla="*/ 0 w 21600"/>
                  <a:gd name="T3" fmla="*/ 0 h 27631"/>
                  <a:gd name="T4" fmla="*/ 0 w 21600"/>
                  <a:gd name="T5" fmla="*/ 0 h 27631"/>
                  <a:gd name="T6" fmla="*/ 0 60000 65536"/>
                  <a:gd name="T7" fmla="*/ 0 60000 65536"/>
                  <a:gd name="T8" fmla="*/ 0 60000 65536"/>
                  <a:gd name="T9" fmla="*/ 0 w 21600"/>
                  <a:gd name="T10" fmla="*/ 0 h 27631"/>
                  <a:gd name="T11" fmla="*/ 21600 w 21600"/>
                  <a:gd name="T12" fmla="*/ 27631 h 27631"/>
                </a:gdLst>
                <a:ahLst/>
                <a:cxnLst>
                  <a:cxn ang="T6">
                    <a:pos x="T0" y="T1"/>
                  </a:cxn>
                  <a:cxn ang="T7">
                    <a:pos x="T2" y="T3"/>
                  </a:cxn>
                  <a:cxn ang="T8">
                    <a:pos x="T4" y="T5"/>
                  </a:cxn>
                </a:cxnLst>
                <a:rect l="T9" t="T10" r="T11" b="T12"/>
                <a:pathLst>
                  <a:path w="21600" h="27631" fill="none" extrusionOk="0">
                    <a:moveTo>
                      <a:pt x="15179" y="0"/>
                    </a:moveTo>
                    <a:cubicBezTo>
                      <a:pt x="19287" y="4058"/>
                      <a:pt x="21600" y="9592"/>
                      <a:pt x="21600" y="15367"/>
                    </a:cubicBezTo>
                    <a:cubicBezTo>
                      <a:pt x="21600" y="19747"/>
                      <a:pt x="20268" y="24024"/>
                      <a:pt x="17780" y="27630"/>
                    </a:cubicBezTo>
                  </a:path>
                  <a:path w="21600" h="27631" stroke="0" extrusionOk="0">
                    <a:moveTo>
                      <a:pt x="15179" y="0"/>
                    </a:moveTo>
                    <a:cubicBezTo>
                      <a:pt x="19287" y="4058"/>
                      <a:pt x="21600" y="9592"/>
                      <a:pt x="21600" y="15367"/>
                    </a:cubicBezTo>
                    <a:cubicBezTo>
                      <a:pt x="21600" y="19747"/>
                      <a:pt x="20268" y="24024"/>
                      <a:pt x="17780" y="27630"/>
                    </a:cubicBezTo>
                    <a:lnTo>
                      <a:pt x="0" y="15367"/>
                    </a:lnTo>
                    <a:close/>
                  </a:path>
                </a:pathLst>
              </a:custGeom>
              <a:noFill/>
              <a:ln w="50800">
                <a:solidFill>
                  <a:srgbClr val="FFFFFF"/>
                </a:solidFill>
                <a:round/>
                <a:headEnd/>
                <a:tailEnd/>
              </a:ln>
            </p:spPr>
            <p:txBody>
              <a:bodyPr wrap="none" anchor="ctr"/>
              <a:lstStyle/>
              <a:p>
                <a:endParaRPr lang="ja-JP" altLang="en-US"/>
              </a:p>
            </p:txBody>
          </p:sp>
        </p:grpSp>
        <p:grpSp>
          <p:nvGrpSpPr>
            <p:cNvPr id="15373" name="Group 90"/>
            <p:cNvGrpSpPr>
              <a:grpSpLocks noChangeAspect="1"/>
            </p:cNvGrpSpPr>
            <p:nvPr/>
          </p:nvGrpSpPr>
          <p:grpSpPr bwMode="auto">
            <a:xfrm rot="389138">
              <a:off x="4166" y="2473"/>
              <a:ext cx="78" cy="212"/>
              <a:chOff x="2640" y="1166"/>
              <a:chExt cx="261" cy="706"/>
            </a:xfrm>
          </p:grpSpPr>
          <p:sp>
            <p:nvSpPr>
              <p:cNvPr id="15384" name="AutoShape 91"/>
              <p:cNvSpPr>
                <a:spLocks noChangeAspect="1" noChangeArrowheads="1"/>
              </p:cNvSpPr>
              <p:nvPr/>
            </p:nvSpPr>
            <p:spPr bwMode="auto">
              <a:xfrm rot="6300000" flipH="1" flipV="1">
                <a:off x="2442" y="1460"/>
                <a:ext cx="610" cy="213"/>
              </a:xfrm>
              <a:prstGeom prst="roundRect">
                <a:avLst>
                  <a:gd name="adj" fmla="val 50000"/>
                </a:avLst>
              </a:prstGeom>
              <a:solidFill>
                <a:srgbClr val="FF0000"/>
              </a:solidFill>
              <a:ln w="50800">
                <a:solidFill>
                  <a:srgbClr val="FFFFFF"/>
                </a:solidFill>
                <a:round/>
                <a:headEnd/>
                <a:tailEnd/>
              </a:ln>
            </p:spPr>
            <p:txBody>
              <a:bodyPr vert="eaVert" wrap="none" anchor="ctr"/>
              <a:lstStyle/>
              <a:p>
                <a:pPr algn="ctr"/>
                <a:endParaRPr lang="en-US" altLang="ja-JP" sz="2400"/>
              </a:p>
            </p:txBody>
          </p:sp>
          <p:sp>
            <p:nvSpPr>
              <p:cNvPr id="15385" name="Arc 92"/>
              <p:cNvSpPr>
                <a:spLocks noChangeAspect="1"/>
              </p:cNvSpPr>
              <p:nvPr/>
            </p:nvSpPr>
            <p:spPr bwMode="auto">
              <a:xfrm rot="7058627" flipH="1">
                <a:off x="2653" y="123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grpSp>
          <p:nvGrpSpPr>
            <p:cNvPr id="15374" name="Group 93"/>
            <p:cNvGrpSpPr>
              <a:grpSpLocks noChangeAspect="1"/>
            </p:cNvGrpSpPr>
            <p:nvPr/>
          </p:nvGrpSpPr>
          <p:grpSpPr bwMode="auto">
            <a:xfrm rot="4748753">
              <a:off x="3613" y="2545"/>
              <a:ext cx="225" cy="130"/>
              <a:chOff x="1792" y="720"/>
              <a:chExt cx="752" cy="432"/>
            </a:xfrm>
          </p:grpSpPr>
          <p:sp>
            <p:nvSpPr>
              <p:cNvPr id="15381" name="AutoShape 94"/>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ja-JP" altLang="en-US"/>
              </a:p>
            </p:txBody>
          </p:sp>
          <p:sp>
            <p:nvSpPr>
              <p:cNvPr id="15382" name="Arc 95"/>
              <p:cNvSpPr>
                <a:spLocks noChangeAspect="1"/>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sp>
            <p:nvSpPr>
              <p:cNvPr id="15383" name="Arc 96"/>
              <p:cNvSpPr>
                <a:spLocks noChangeAspect="1"/>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ja-JP" altLang="en-US"/>
              </a:p>
            </p:txBody>
          </p:sp>
        </p:grpSp>
        <p:sp>
          <p:nvSpPr>
            <p:cNvPr id="15375" name="AutoShape 97"/>
            <p:cNvSpPr>
              <a:spLocks noChangeAspect="1" noChangeArrowheads="1"/>
            </p:cNvSpPr>
            <p:nvPr/>
          </p:nvSpPr>
          <p:spPr bwMode="auto">
            <a:xfrm>
              <a:off x="3792" y="2184"/>
              <a:ext cx="182" cy="182"/>
            </a:xfrm>
            <a:prstGeom prst="star16">
              <a:avLst>
                <a:gd name="adj" fmla="val 29542"/>
              </a:avLst>
            </a:prstGeom>
            <a:gradFill rotWithShape="0">
              <a:gsLst>
                <a:gs pos="0">
                  <a:srgbClr val="FF0000"/>
                </a:gs>
                <a:gs pos="100000">
                  <a:srgbClr val="000000"/>
                </a:gs>
              </a:gsLst>
              <a:path path="shape">
                <a:fillToRect l="50000" t="50000" r="50000" b="50000"/>
              </a:path>
            </a:gradFill>
            <a:ln w="25400">
              <a:solidFill>
                <a:schemeClr val="tx1"/>
              </a:solidFill>
              <a:miter lim="800000"/>
              <a:headEnd/>
              <a:tailEnd/>
            </a:ln>
          </p:spPr>
          <p:txBody>
            <a:bodyPr/>
            <a:lstStyle/>
            <a:p>
              <a:endParaRPr lang="ja-JP" altLang="en-US"/>
            </a:p>
          </p:txBody>
        </p:sp>
        <p:sp>
          <p:nvSpPr>
            <p:cNvPr id="15376" name="AutoShape 98"/>
            <p:cNvSpPr>
              <a:spLocks noChangeAspect="1" noChangeArrowheads="1"/>
            </p:cNvSpPr>
            <p:nvPr/>
          </p:nvSpPr>
          <p:spPr bwMode="auto">
            <a:xfrm>
              <a:off x="3902" y="2545"/>
              <a:ext cx="181" cy="181"/>
            </a:xfrm>
            <a:prstGeom prst="star16">
              <a:avLst>
                <a:gd name="adj" fmla="val 29542"/>
              </a:avLst>
            </a:prstGeom>
            <a:gradFill rotWithShape="0">
              <a:gsLst>
                <a:gs pos="0">
                  <a:srgbClr val="000000"/>
                </a:gs>
                <a:gs pos="100000">
                  <a:srgbClr val="FF0000"/>
                </a:gs>
              </a:gsLst>
              <a:path path="shape">
                <a:fillToRect l="50000" t="50000" r="50000" b="50000"/>
              </a:path>
            </a:gradFill>
            <a:ln w="25400">
              <a:solidFill>
                <a:schemeClr val="tx1"/>
              </a:solidFill>
              <a:miter lim="800000"/>
              <a:headEnd/>
              <a:tailEnd/>
            </a:ln>
          </p:spPr>
          <p:txBody>
            <a:bodyPr/>
            <a:lstStyle/>
            <a:p>
              <a:endParaRPr lang="ja-JP" altLang="en-US"/>
            </a:p>
          </p:txBody>
        </p:sp>
        <p:sp>
          <p:nvSpPr>
            <p:cNvPr id="15377" name="AutoShape 99"/>
            <p:cNvSpPr>
              <a:spLocks noChangeAspect="1" noChangeArrowheads="1"/>
            </p:cNvSpPr>
            <p:nvPr/>
          </p:nvSpPr>
          <p:spPr bwMode="auto">
            <a:xfrm>
              <a:off x="4334" y="2304"/>
              <a:ext cx="288" cy="217"/>
            </a:xfrm>
            <a:prstGeom prst="rightArrow">
              <a:avLst>
                <a:gd name="adj1" fmla="val 41667"/>
                <a:gd name="adj2" fmla="val 61290"/>
              </a:avLst>
            </a:prstGeom>
            <a:gradFill rotWithShape="0">
              <a:gsLst>
                <a:gs pos="0">
                  <a:srgbClr val="FFFFFF"/>
                </a:gs>
                <a:gs pos="100000">
                  <a:srgbClr val="FF6600"/>
                </a:gs>
              </a:gsLst>
              <a:lin ang="0" scaled="1"/>
            </a:gradFill>
            <a:ln w="38100">
              <a:noFill/>
              <a:miter lim="800000"/>
              <a:headEnd/>
              <a:tailEnd/>
            </a:ln>
          </p:spPr>
          <p:txBody>
            <a:bodyPr wrap="none" anchor="ctr"/>
            <a:lstStyle/>
            <a:p>
              <a:endParaRPr lang="ja-JP" altLang="en-US"/>
            </a:p>
          </p:txBody>
        </p:sp>
        <p:sp>
          <p:nvSpPr>
            <p:cNvPr id="15378" name="Oval 100"/>
            <p:cNvSpPr>
              <a:spLocks noChangeAspect="1" noChangeArrowheads="1"/>
            </p:cNvSpPr>
            <p:nvPr/>
          </p:nvSpPr>
          <p:spPr bwMode="auto">
            <a:xfrm>
              <a:off x="4839" y="2112"/>
              <a:ext cx="168" cy="168"/>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sp>
          <p:nvSpPr>
            <p:cNvPr id="15379" name="Oval 101"/>
            <p:cNvSpPr>
              <a:spLocks noChangeAspect="1" noChangeArrowheads="1"/>
            </p:cNvSpPr>
            <p:nvPr/>
          </p:nvSpPr>
          <p:spPr bwMode="auto">
            <a:xfrm>
              <a:off x="4646" y="2304"/>
              <a:ext cx="169" cy="169"/>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sp>
          <p:nvSpPr>
            <p:cNvPr id="15380" name="Oval 102"/>
            <p:cNvSpPr>
              <a:spLocks noChangeAspect="1" noChangeArrowheads="1"/>
            </p:cNvSpPr>
            <p:nvPr/>
          </p:nvSpPr>
          <p:spPr bwMode="auto">
            <a:xfrm>
              <a:off x="4911" y="2425"/>
              <a:ext cx="168" cy="168"/>
            </a:xfrm>
            <a:prstGeom prst="ellipse">
              <a:avLst/>
            </a:prstGeom>
            <a:gradFill rotWithShape="0">
              <a:gsLst>
                <a:gs pos="0">
                  <a:srgbClr val="FFFFFF"/>
                </a:gs>
                <a:gs pos="100000">
                  <a:srgbClr val="00FFFF"/>
                </a:gs>
              </a:gsLst>
              <a:path path="shape">
                <a:fillToRect l="50000" t="50000" r="50000" b="50000"/>
              </a:path>
            </a:gradFill>
            <a:ln w="38100">
              <a:noFill/>
              <a:round/>
              <a:headEnd/>
              <a:tailEnd/>
            </a:ln>
          </p:spPr>
          <p:txBody>
            <a:bodyPr wrap="none" anchor="ctr"/>
            <a:lstStyle/>
            <a:p>
              <a:endParaRPr lang="ja-JP" altLang="en-US"/>
            </a:p>
          </p:txBody>
        </p:sp>
      </p:grpSp>
      <p:sp>
        <p:nvSpPr>
          <p:cNvPr id="15368" name="Text Box 103"/>
          <p:cNvSpPr txBox="1">
            <a:spLocks noChangeArrowheads="1"/>
          </p:cNvSpPr>
          <p:nvPr/>
        </p:nvSpPr>
        <p:spPr bwMode="auto">
          <a:xfrm>
            <a:off x="855663" y="5014913"/>
            <a:ext cx="7788275" cy="892552"/>
          </a:xfrm>
          <a:prstGeom prst="rect">
            <a:avLst/>
          </a:prstGeom>
          <a:noFill/>
          <a:ln w="38100">
            <a:noFill/>
            <a:miter lim="800000"/>
            <a:headEnd/>
            <a:tailEnd/>
          </a:ln>
        </p:spPr>
        <p:txBody>
          <a:bodyPr>
            <a:spAutoFit/>
          </a:bodyPr>
          <a:lstStyle/>
          <a:p>
            <a:r>
              <a:rPr lang="en-US" altLang="ja-JP" sz="2400" b="1" dirty="0" smtClean="0"/>
              <a:t>Lacto Bacillus + </a:t>
            </a:r>
            <a:r>
              <a:rPr lang="en-US" altLang="ja-JP" sz="2400" b="1" dirty="0" err="1" smtClean="0"/>
              <a:t>Bactérie</a:t>
            </a:r>
            <a:r>
              <a:rPr lang="en-US" altLang="ja-JP" sz="2400" b="1" dirty="0" smtClean="0"/>
              <a:t> </a:t>
            </a:r>
            <a:r>
              <a:rPr lang="en-US" altLang="ja-JP" sz="2400" b="1" dirty="0" err="1" smtClean="0"/>
              <a:t>phototrophique</a:t>
            </a:r>
            <a:r>
              <a:rPr lang="en-US" altLang="ja-JP" sz="2400" b="1" dirty="0" smtClean="0"/>
              <a:t> </a:t>
            </a:r>
            <a:r>
              <a:rPr lang="en-US" altLang="ja-JP" sz="2400" b="1" dirty="0"/>
              <a:t>+ </a:t>
            </a:r>
            <a:r>
              <a:rPr lang="en-US" altLang="ja-JP" sz="2400" b="1" dirty="0" err="1" smtClean="0"/>
              <a:t>Levure</a:t>
            </a:r>
            <a:r>
              <a:rPr lang="en-US" altLang="ja-JP" sz="2400" b="1" dirty="0" smtClean="0"/>
              <a:t>+</a:t>
            </a:r>
            <a:endParaRPr lang="en-US" altLang="ja-JP" sz="2400" b="1" dirty="0"/>
          </a:p>
          <a:p>
            <a:pPr algn="ctr"/>
            <a:r>
              <a:rPr lang="en-US" altLang="ja-JP" sz="2800" b="1" dirty="0" smtClean="0"/>
              <a:t>des microbes </a:t>
            </a:r>
            <a:r>
              <a:rPr lang="en-US" altLang="ja-JP" sz="2800" b="1" dirty="0" err="1" smtClean="0"/>
              <a:t>indigènes</a:t>
            </a:r>
            <a:endParaRPr lang="en-US" altLang="ja-JP" sz="28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973138" y="4510088"/>
            <a:ext cx="900112" cy="90011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6387" name="Text Box 3"/>
          <p:cNvSpPr txBox="1">
            <a:spLocks noChangeArrowheads="1"/>
          </p:cNvSpPr>
          <p:nvPr/>
        </p:nvSpPr>
        <p:spPr bwMode="auto">
          <a:xfrm>
            <a:off x="500063" y="3276600"/>
            <a:ext cx="1846979"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a:t>
            </a:r>
          </a:p>
          <a:p>
            <a:pPr algn="ctr"/>
            <a:r>
              <a:rPr lang="en-US" altLang="ja-JP" sz="3200" dirty="0" err="1" smtClean="0">
                <a:cs typeface="Arial" charset="0"/>
              </a:rPr>
              <a:t>Nuisibles</a:t>
            </a:r>
            <a:endParaRPr lang="en-US" altLang="ja-JP" sz="3200" dirty="0">
              <a:cs typeface="Arial" charset="0"/>
            </a:endParaRPr>
          </a:p>
        </p:txBody>
      </p:sp>
      <p:sp>
        <p:nvSpPr>
          <p:cNvPr id="16388" name="Text Box 4"/>
          <p:cNvSpPr txBox="1">
            <a:spLocks noChangeArrowheads="1"/>
          </p:cNvSpPr>
          <p:nvPr/>
        </p:nvSpPr>
        <p:spPr bwMode="auto">
          <a:xfrm>
            <a:off x="6875463" y="3276600"/>
            <a:ext cx="1846979"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a:t>
            </a:r>
          </a:p>
          <a:p>
            <a:pPr algn="ctr"/>
            <a:r>
              <a:rPr lang="en-US" altLang="ja-JP" sz="3200" dirty="0" err="1" smtClean="0">
                <a:cs typeface="Arial" charset="0"/>
              </a:rPr>
              <a:t>utiles</a:t>
            </a:r>
            <a:endParaRPr lang="en-US" altLang="ja-JP" sz="3200" dirty="0">
              <a:cs typeface="Arial" charset="0"/>
            </a:endParaRPr>
          </a:p>
        </p:txBody>
      </p:sp>
      <p:sp>
        <p:nvSpPr>
          <p:cNvPr id="16389" name="Oval 5"/>
          <p:cNvSpPr>
            <a:spLocks noChangeArrowheads="1"/>
          </p:cNvSpPr>
          <p:nvPr/>
        </p:nvSpPr>
        <p:spPr bwMode="auto">
          <a:xfrm>
            <a:off x="7407275" y="4510088"/>
            <a:ext cx="900113" cy="900112"/>
          </a:xfrm>
          <a:prstGeom prst="ellipse">
            <a:avLst/>
          </a:prstGeom>
          <a:gradFill rotWithShape="0">
            <a:gsLst>
              <a:gs pos="0">
                <a:srgbClr val="FFFFFF"/>
              </a:gs>
              <a:gs pos="100000">
                <a:srgbClr val="FFFF00"/>
              </a:gs>
            </a:gsLst>
            <a:path path="shape">
              <a:fillToRect l="50000" t="50000" r="50000" b="50000"/>
            </a:path>
          </a:gradFill>
          <a:ln w="76200">
            <a:noFill/>
            <a:round/>
            <a:headEnd/>
            <a:tailEnd/>
          </a:ln>
        </p:spPr>
        <p:txBody>
          <a:bodyPr/>
          <a:lstStyle/>
          <a:p>
            <a:endParaRPr lang="ja-JP" altLang="en-US"/>
          </a:p>
        </p:txBody>
      </p:sp>
      <p:sp>
        <p:nvSpPr>
          <p:cNvPr id="17414" name="Rectangle 6"/>
          <p:cNvSpPr>
            <a:spLocks noGrp="1" noChangeArrowheads="1"/>
          </p:cNvSpPr>
          <p:nvPr>
            <p:ph type="title"/>
          </p:nvPr>
        </p:nvSpPr>
        <p:spPr>
          <a:xfrm>
            <a:off x="142875" y="152400"/>
            <a:ext cx="8643967" cy="561956"/>
          </a:xfrm>
          <a:solidFill>
            <a:schemeClr val="accent2"/>
          </a:solidFill>
        </p:spPr>
        <p:txBody>
          <a:bodyPr/>
          <a:lstStyle/>
          <a:p>
            <a:pPr algn="ctr" eaLnBrk="1" hangingPunct="1">
              <a:defRPr/>
            </a:pPr>
            <a:r>
              <a:rPr lang="en-US" altLang="ja-JP" sz="2800" b="1" dirty="0" smtClean="0">
                <a:solidFill>
                  <a:schemeClr val="bg1"/>
                </a:solidFill>
                <a:latin typeface="Arial" pitchFamily="34" charset="0"/>
                <a:cs typeface="Arial" pitchFamily="34" charset="0"/>
              </a:rPr>
              <a:t>LE CONCEPT DE LA TECHNOLOGIE DES EM </a:t>
            </a:r>
            <a:endParaRPr lang="en-US" altLang="ja-JP" sz="2000" b="1" dirty="0" smtClean="0">
              <a:solidFill>
                <a:schemeClr val="bg1"/>
              </a:solidFill>
              <a:latin typeface="Arial" pitchFamily="34" charset="0"/>
              <a:cs typeface="Arial" pitchFamily="34" charset="0"/>
            </a:endParaRPr>
          </a:p>
        </p:txBody>
      </p:sp>
      <p:sp>
        <p:nvSpPr>
          <p:cNvPr id="16391" name="Text Box 7"/>
          <p:cNvSpPr txBox="1">
            <a:spLocks noChangeArrowheads="1"/>
          </p:cNvSpPr>
          <p:nvPr/>
        </p:nvSpPr>
        <p:spPr bwMode="auto">
          <a:xfrm>
            <a:off x="3262313" y="1828800"/>
            <a:ext cx="2643672"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 </a:t>
            </a:r>
          </a:p>
          <a:p>
            <a:pPr algn="ctr"/>
            <a:r>
              <a:rPr lang="en-US" altLang="ja-JP" sz="3200" dirty="0" err="1" smtClean="0">
                <a:cs typeface="Arial" charset="0"/>
              </a:rPr>
              <a:t>opportunistes</a:t>
            </a:r>
            <a:endParaRPr lang="en-US" altLang="ja-JP" sz="3200" dirty="0">
              <a:cs typeface="Arial" charset="0"/>
            </a:endParaRPr>
          </a:p>
        </p:txBody>
      </p:sp>
      <p:sp>
        <p:nvSpPr>
          <p:cNvPr id="16392" name="AutoShape 8"/>
          <p:cNvSpPr>
            <a:spLocks noChangeAspect="1" noChangeArrowheads="1"/>
          </p:cNvSpPr>
          <p:nvPr/>
        </p:nvSpPr>
        <p:spPr bwMode="auto">
          <a:xfrm>
            <a:off x="3352800" y="2971800"/>
            <a:ext cx="2514600" cy="2514600"/>
          </a:xfrm>
          <a:prstGeom prst="star16">
            <a:avLst>
              <a:gd name="adj" fmla="val 45236"/>
            </a:avLst>
          </a:prstGeom>
          <a:gradFill rotWithShape="0">
            <a:gsLst>
              <a:gs pos="0">
                <a:srgbClr val="007600"/>
              </a:gs>
              <a:gs pos="100000">
                <a:srgbClr val="00FF00"/>
              </a:gs>
            </a:gsLst>
            <a:path path="shape">
              <a:fillToRect l="50000" t="50000" r="50000" b="50000"/>
            </a:path>
          </a:gradFill>
          <a:ln w="38100">
            <a:solidFill>
              <a:srgbClr val="00FF00"/>
            </a:solidFill>
            <a:miter lim="800000"/>
            <a:headEnd/>
            <a:tailEnd/>
          </a:ln>
        </p:spPr>
        <p:txBody>
          <a:bodyPr/>
          <a:lstStyle/>
          <a:p>
            <a:endParaRPr lang="ja-JP" altLang="en-US"/>
          </a:p>
        </p:txBody>
      </p:sp>
      <p:sp>
        <p:nvSpPr>
          <p:cNvPr id="16393" name="Line 9"/>
          <p:cNvSpPr>
            <a:spLocks noChangeShapeType="1"/>
          </p:cNvSpPr>
          <p:nvPr/>
        </p:nvSpPr>
        <p:spPr bwMode="auto">
          <a:xfrm>
            <a:off x="914400" y="5715000"/>
            <a:ext cx="7391400" cy="0"/>
          </a:xfrm>
          <a:prstGeom prst="line">
            <a:avLst/>
          </a:prstGeom>
          <a:noFill/>
          <a:ln w="127000">
            <a:solidFill>
              <a:schemeClr val="tx1"/>
            </a:solidFill>
            <a:round/>
            <a:headEnd/>
            <a:tailEnd/>
          </a:ln>
        </p:spPr>
        <p:txBody>
          <a:bodyPr/>
          <a:lstStyle/>
          <a:p>
            <a:endParaRPr lang="ja-JP" altLang="en-US"/>
          </a:p>
        </p:txBody>
      </p:sp>
      <p:sp>
        <p:nvSpPr>
          <p:cNvPr id="16394" name="AutoShape 10"/>
          <p:cNvSpPr>
            <a:spLocks noChangeArrowheads="1"/>
          </p:cNvSpPr>
          <p:nvPr/>
        </p:nvSpPr>
        <p:spPr bwMode="auto">
          <a:xfrm>
            <a:off x="4251325" y="6062663"/>
            <a:ext cx="719138" cy="719137"/>
          </a:xfrm>
          <a:prstGeom prst="triangle">
            <a:avLst>
              <a:gd name="adj" fmla="val 50000"/>
            </a:avLst>
          </a:prstGeom>
          <a:gradFill rotWithShape="0">
            <a:gsLst>
              <a:gs pos="0">
                <a:srgbClr val="FFFFFF"/>
              </a:gs>
              <a:gs pos="100000">
                <a:srgbClr val="00FF00"/>
              </a:gs>
            </a:gsLst>
            <a:path path="shape">
              <a:fillToRect l="50000" t="50000" r="50000" b="50000"/>
            </a:path>
          </a:gradFill>
          <a:ln w="38100">
            <a:solidFill>
              <a:srgbClr val="00FF00"/>
            </a:solidFill>
            <a:miter lim="800000"/>
            <a:headEnd/>
            <a:tailEnd/>
          </a:ln>
        </p:spPr>
        <p:txBody>
          <a:bodyPr/>
          <a:lstStyle/>
          <a:p>
            <a:endParaRPr lang="ja-JP" altLang="en-US"/>
          </a:p>
        </p:txBody>
      </p:sp>
      <p:grpSp>
        <p:nvGrpSpPr>
          <p:cNvPr id="2" name="Group 13"/>
          <p:cNvGrpSpPr>
            <a:grpSpLocks/>
          </p:cNvGrpSpPr>
          <p:nvPr/>
        </p:nvGrpSpPr>
        <p:grpSpPr bwMode="auto">
          <a:xfrm>
            <a:off x="7162800" y="1000125"/>
            <a:ext cx="1454150" cy="2520950"/>
            <a:chOff x="2400" y="1196"/>
            <a:chExt cx="916" cy="1588"/>
          </a:xfrm>
        </p:grpSpPr>
        <p:sp>
          <p:nvSpPr>
            <p:cNvPr id="16396" name="Text Box 14"/>
            <p:cNvSpPr txBox="1">
              <a:spLocks noChangeArrowheads="1"/>
            </p:cNvSpPr>
            <p:nvPr/>
          </p:nvSpPr>
          <p:spPr bwMode="auto">
            <a:xfrm>
              <a:off x="2400" y="1196"/>
              <a:ext cx="916" cy="634"/>
            </a:xfrm>
            <a:prstGeom prst="rect">
              <a:avLst/>
            </a:prstGeom>
            <a:noFill/>
            <a:ln w="9525">
              <a:noFill/>
              <a:miter lim="800000"/>
              <a:headEnd/>
              <a:tailEnd/>
            </a:ln>
          </p:spPr>
          <p:txBody>
            <a:bodyPr wrap="none">
              <a:spAutoFit/>
            </a:bodyPr>
            <a:lstStyle/>
            <a:p>
              <a:pPr algn="ctr"/>
              <a:r>
                <a:rPr lang="en-US" altLang="ja-JP" sz="6000">
                  <a:solidFill>
                    <a:srgbClr val="FF9900"/>
                  </a:solidFill>
                  <a:latin typeface="Arial Black" pitchFamily="34" charset="0"/>
                </a:rPr>
                <a:t>EM</a:t>
              </a:r>
            </a:p>
          </p:txBody>
        </p:sp>
        <p:sp>
          <p:nvSpPr>
            <p:cNvPr id="13" name="AutoShape 15"/>
            <p:cNvSpPr>
              <a:spLocks noChangeArrowheads="1"/>
            </p:cNvSpPr>
            <p:nvPr/>
          </p:nvSpPr>
          <p:spPr bwMode="auto">
            <a:xfrm rot="5400000">
              <a:off x="2280" y="1944"/>
              <a:ext cx="1104" cy="576"/>
            </a:xfrm>
            <a:custGeom>
              <a:avLst/>
              <a:gdLst>
                <a:gd name="G0" fmla="+- 10173 0 0"/>
                <a:gd name="G1" fmla="+- 6787 0 0"/>
                <a:gd name="G2" fmla="+- 21600 0 6787"/>
                <a:gd name="G3" fmla="+- 10800 0 6787"/>
                <a:gd name="G4" fmla="+- 21600 0 10173"/>
                <a:gd name="G5" fmla="*/ G4 G3 10800"/>
                <a:gd name="G6" fmla="+- 21600 0 G5"/>
                <a:gd name="T0" fmla="*/ 10173 w 21600"/>
                <a:gd name="T1" fmla="*/ 0 h 21600"/>
                <a:gd name="T2" fmla="*/ 0 w 21600"/>
                <a:gd name="T3" fmla="*/ 10800 h 21600"/>
                <a:gd name="T4" fmla="*/ 10173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0173" y="0"/>
                  </a:moveTo>
                  <a:lnTo>
                    <a:pt x="10173" y="6787"/>
                  </a:lnTo>
                  <a:lnTo>
                    <a:pt x="3375" y="6787"/>
                  </a:lnTo>
                  <a:lnTo>
                    <a:pt x="3375" y="14813"/>
                  </a:lnTo>
                  <a:lnTo>
                    <a:pt x="10173" y="14813"/>
                  </a:lnTo>
                  <a:lnTo>
                    <a:pt x="10173" y="21600"/>
                  </a:lnTo>
                  <a:lnTo>
                    <a:pt x="21600" y="10800"/>
                  </a:lnTo>
                  <a:close/>
                </a:path>
                <a:path w="21600" h="21600">
                  <a:moveTo>
                    <a:pt x="1350" y="6787"/>
                  </a:moveTo>
                  <a:lnTo>
                    <a:pt x="1350" y="14813"/>
                  </a:lnTo>
                  <a:lnTo>
                    <a:pt x="2700" y="14813"/>
                  </a:lnTo>
                  <a:lnTo>
                    <a:pt x="2700" y="6787"/>
                  </a:lnTo>
                  <a:close/>
                </a:path>
                <a:path w="21600" h="21600">
                  <a:moveTo>
                    <a:pt x="0" y="6787"/>
                  </a:moveTo>
                  <a:lnTo>
                    <a:pt x="0" y="14813"/>
                  </a:lnTo>
                  <a:lnTo>
                    <a:pt x="675" y="14813"/>
                  </a:lnTo>
                  <a:lnTo>
                    <a:pt x="675" y="6787"/>
                  </a:lnTo>
                  <a:close/>
                </a:path>
              </a:pathLst>
            </a:custGeom>
            <a:gradFill rotWithShape="0">
              <a:gsLst>
                <a:gs pos="0">
                  <a:schemeClr val="accent1">
                    <a:gamma/>
                    <a:tint val="0"/>
                    <a:invGamma/>
                  </a:schemeClr>
                </a:gs>
                <a:gs pos="100000">
                  <a:schemeClr val="accent1"/>
                </a:gs>
              </a:gsLst>
              <a:lin ang="5400000" scaled="1"/>
            </a:gradFill>
            <a:ln w="9525">
              <a:noFill/>
              <a:miter lim="800000"/>
              <a:headEnd/>
              <a:tailEnd/>
            </a:ln>
            <a:effectLst/>
          </p:spPr>
          <p:txBody>
            <a:bodyPr wrap="none" anchor="ctr"/>
            <a:lstStyle/>
            <a:p>
              <a:pPr>
                <a:defRPr/>
              </a:pPr>
              <a:endParaRPr lang="ja-JP" altLang="en-US">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171575" y="3671888"/>
            <a:ext cx="900113" cy="90011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ja-JP" altLang="en-US"/>
          </a:p>
        </p:txBody>
      </p:sp>
      <p:sp>
        <p:nvSpPr>
          <p:cNvPr id="17413" name="Line 7"/>
          <p:cNvSpPr>
            <a:spLocks noChangeShapeType="1"/>
          </p:cNvSpPr>
          <p:nvPr/>
        </p:nvSpPr>
        <p:spPr bwMode="auto">
          <a:xfrm rot="900000">
            <a:off x="914400" y="5638800"/>
            <a:ext cx="7391400" cy="1588"/>
          </a:xfrm>
          <a:prstGeom prst="line">
            <a:avLst/>
          </a:prstGeom>
          <a:noFill/>
          <a:ln w="127000">
            <a:solidFill>
              <a:schemeClr val="tx1"/>
            </a:solidFill>
            <a:round/>
            <a:headEnd/>
            <a:tailEnd/>
          </a:ln>
        </p:spPr>
        <p:txBody>
          <a:bodyPr/>
          <a:lstStyle/>
          <a:p>
            <a:endParaRPr lang="ja-JP" altLang="en-US"/>
          </a:p>
        </p:txBody>
      </p:sp>
      <p:sp>
        <p:nvSpPr>
          <p:cNvPr id="17414" name="AutoShape 8"/>
          <p:cNvSpPr>
            <a:spLocks noChangeArrowheads="1"/>
          </p:cNvSpPr>
          <p:nvPr/>
        </p:nvSpPr>
        <p:spPr bwMode="auto">
          <a:xfrm>
            <a:off x="4251325" y="5986463"/>
            <a:ext cx="719138" cy="719137"/>
          </a:xfrm>
          <a:prstGeom prst="triangle">
            <a:avLst>
              <a:gd name="adj" fmla="val 50000"/>
            </a:avLst>
          </a:prstGeom>
          <a:gradFill rotWithShape="0">
            <a:gsLst>
              <a:gs pos="0">
                <a:srgbClr val="FFFFFF"/>
              </a:gs>
              <a:gs pos="100000">
                <a:srgbClr val="00FF00"/>
              </a:gs>
            </a:gsLst>
            <a:path path="shape">
              <a:fillToRect l="50000" t="50000" r="50000" b="50000"/>
            </a:path>
          </a:gradFill>
          <a:ln w="38100">
            <a:solidFill>
              <a:srgbClr val="00FF00"/>
            </a:solidFill>
            <a:miter lim="800000"/>
            <a:headEnd/>
            <a:tailEnd/>
          </a:ln>
        </p:spPr>
        <p:txBody>
          <a:bodyPr/>
          <a:lstStyle/>
          <a:p>
            <a:endParaRPr lang="ja-JP" altLang="en-US"/>
          </a:p>
        </p:txBody>
      </p:sp>
      <p:sp>
        <p:nvSpPr>
          <p:cNvPr id="583689" name="Oval 9"/>
          <p:cNvSpPr>
            <a:spLocks noChangeAspect="1" noChangeArrowheads="1"/>
          </p:cNvSpPr>
          <p:nvPr/>
        </p:nvSpPr>
        <p:spPr bwMode="auto">
          <a:xfrm>
            <a:off x="6781800" y="4565650"/>
            <a:ext cx="1647825" cy="1647825"/>
          </a:xfrm>
          <a:prstGeom prst="ellipse">
            <a:avLst/>
          </a:prstGeom>
          <a:gradFill rotWithShape="0">
            <a:gsLst>
              <a:gs pos="0">
                <a:srgbClr val="FFFFFF"/>
              </a:gs>
              <a:gs pos="100000">
                <a:srgbClr val="FFFF00"/>
              </a:gs>
            </a:gsLst>
            <a:path path="shape">
              <a:fillToRect l="50000" t="50000" r="50000" b="50000"/>
            </a:path>
          </a:gradFill>
          <a:ln w="76200">
            <a:noFill/>
            <a:round/>
            <a:headEnd/>
            <a:tailEnd/>
          </a:ln>
        </p:spPr>
        <p:txBody>
          <a:bodyPr/>
          <a:lstStyle/>
          <a:p>
            <a:endParaRPr lang="ja-JP" altLang="en-US"/>
          </a:p>
        </p:txBody>
      </p:sp>
      <p:sp>
        <p:nvSpPr>
          <p:cNvPr id="583690" name="AutoShape 10"/>
          <p:cNvSpPr>
            <a:spLocks noChangeAspect="1" noChangeArrowheads="1"/>
          </p:cNvSpPr>
          <p:nvPr/>
        </p:nvSpPr>
        <p:spPr bwMode="auto">
          <a:xfrm>
            <a:off x="3557588" y="3057525"/>
            <a:ext cx="2514600" cy="2514600"/>
          </a:xfrm>
          <a:prstGeom prst="star16">
            <a:avLst>
              <a:gd name="adj" fmla="val 45236"/>
            </a:avLst>
          </a:prstGeom>
          <a:gradFill rotWithShape="0">
            <a:gsLst>
              <a:gs pos="0">
                <a:srgbClr val="007600"/>
              </a:gs>
              <a:gs pos="100000">
                <a:srgbClr val="00FF00"/>
              </a:gs>
            </a:gsLst>
            <a:path path="shape">
              <a:fillToRect l="50000" t="50000" r="50000" b="50000"/>
            </a:path>
          </a:gradFill>
          <a:ln w="38100">
            <a:solidFill>
              <a:srgbClr val="00FF00"/>
            </a:solidFill>
            <a:miter lim="800000"/>
            <a:headEnd/>
            <a:tailEnd/>
          </a:ln>
        </p:spPr>
        <p:txBody>
          <a:bodyPr/>
          <a:lstStyle/>
          <a:p>
            <a:endParaRPr lang="ja-JP" altLang="en-US"/>
          </a:p>
        </p:txBody>
      </p:sp>
      <p:sp>
        <p:nvSpPr>
          <p:cNvPr id="17418" name="右矢印 12"/>
          <p:cNvSpPr>
            <a:spLocks noChangeArrowheads="1"/>
          </p:cNvSpPr>
          <p:nvPr/>
        </p:nvSpPr>
        <p:spPr bwMode="auto">
          <a:xfrm rot="1203108">
            <a:off x="5967413" y="4667250"/>
            <a:ext cx="685800" cy="762000"/>
          </a:xfrm>
          <a:prstGeom prst="rightArrow">
            <a:avLst>
              <a:gd name="adj1" fmla="val 50000"/>
              <a:gd name="adj2" fmla="val 50000"/>
            </a:avLst>
          </a:prstGeom>
          <a:solidFill>
            <a:schemeClr val="accent1"/>
          </a:solidFill>
          <a:ln w="9525" algn="ctr">
            <a:solidFill>
              <a:schemeClr val="tx1"/>
            </a:solidFill>
            <a:round/>
            <a:headEnd/>
            <a:tailEnd/>
          </a:ln>
        </p:spPr>
        <p:txBody>
          <a:bodyPr wrap="none">
            <a:spAutoFit/>
          </a:bodyPr>
          <a:lstStyle/>
          <a:p>
            <a:endParaRPr lang="ja-JP" altLang="en-US"/>
          </a:p>
        </p:txBody>
      </p:sp>
      <p:sp>
        <p:nvSpPr>
          <p:cNvPr id="14" name="Text Box 3"/>
          <p:cNvSpPr txBox="1">
            <a:spLocks noChangeArrowheads="1"/>
          </p:cNvSpPr>
          <p:nvPr/>
        </p:nvSpPr>
        <p:spPr bwMode="auto">
          <a:xfrm>
            <a:off x="785786" y="2643182"/>
            <a:ext cx="1846979"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a:t>
            </a:r>
          </a:p>
          <a:p>
            <a:pPr algn="ctr"/>
            <a:r>
              <a:rPr lang="en-US" altLang="ja-JP" sz="3200" dirty="0" err="1" smtClean="0">
                <a:cs typeface="Arial" charset="0"/>
              </a:rPr>
              <a:t>Nuisibles</a:t>
            </a:r>
            <a:endParaRPr lang="en-US" altLang="ja-JP" sz="3200" dirty="0">
              <a:cs typeface="Arial" charset="0"/>
            </a:endParaRPr>
          </a:p>
        </p:txBody>
      </p:sp>
      <p:sp>
        <p:nvSpPr>
          <p:cNvPr id="15" name="Text Box 4"/>
          <p:cNvSpPr txBox="1">
            <a:spLocks noChangeArrowheads="1"/>
          </p:cNvSpPr>
          <p:nvPr/>
        </p:nvSpPr>
        <p:spPr bwMode="auto">
          <a:xfrm>
            <a:off x="6875463" y="3276600"/>
            <a:ext cx="1846979"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a:t>
            </a:r>
          </a:p>
          <a:p>
            <a:pPr algn="ctr"/>
            <a:r>
              <a:rPr lang="en-US" altLang="ja-JP" sz="3200" dirty="0" err="1" smtClean="0">
                <a:cs typeface="Arial" charset="0"/>
              </a:rPr>
              <a:t>utiles</a:t>
            </a:r>
            <a:endParaRPr lang="en-US" altLang="ja-JP" sz="3200" dirty="0">
              <a:cs typeface="Arial" charset="0"/>
            </a:endParaRPr>
          </a:p>
        </p:txBody>
      </p:sp>
      <p:sp>
        <p:nvSpPr>
          <p:cNvPr id="16" name="Rectangle 6"/>
          <p:cNvSpPr txBox="1">
            <a:spLocks noChangeArrowheads="1"/>
          </p:cNvSpPr>
          <p:nvPr/>
        </p:nvSpPr>
        <p:spPr bwMode="auto">
          <a:xfrm>
            <a:off x="142875" y="152400"/>
            <a:ext cx="8643967" cy="8382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smtClean="0">
                <a:ln>
                  <a:noFill/>
                </a:ln>
                <a:solidFill>
                  <a:schemeClr val="tx1">
                    <a:lumMod val="85000"/>
                    <a:lumOff val="15000"/>
                  </a:schemeClr>
                </a:solidFill>
                <a:effectLst/>
                <a:uLnTx/>
                <a:uFillTx/>
                <a:latin typeface="Arial" pitchFamily="34" charset="0"/>
                <a:ea typeface="+mj-ea"/>
                <a:cs typeface="Arial" pitchFamily="34" charset="0"/>
              </a:rPr>
              <a:t>LE CONCEPT DE LA TECHNOLOGIE DES EM </a:t>
            </a:r>
            <a:endParaRPr kumimoji="1" lang="en-US" altLang="ja-JP" sz="2000" b="1"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j-ea"/>
              <a:cs typeface="Arial" pitchFamily="34" charset="0"/>
            </a:endParaRPr>
          </a:p>
        </p:txBody>
      </p:sp>
      <p:sp>
        <p:nvSpPr>
          <p:cNvPr id="17" name="Text Box 7"/>
          <p:cNvSpPr txBox="1">
            <a:spLocks noChangeArrowheads="1"/>
          </p:cNvSpPr>
          <p:nvPr/>
        </p:nvSpPr>
        <p:spPr bwMode="auto">
          <a:xfrm>
            <a:off x="3262313" y="1828800"/>
            <a:ext cx="2643672" cy="1077218"/>
          </a:xfrm>
          <a:prstGeom prst="rect">
            <a:avLst/>
          </a:prstGeom>
          <a:noFill/>
          <a:ln w="9525">
            <a:noFill/>
            <a:miter lim="800000"/>
            <a:headEnd/>
            <a:tailEnd/>
          </a:ln>
        </p:spPr>
        <p:txBody>
          <a:bodyPr wrap="none">
            <a:spAutoFit/>
          </a:bodyPr>
          <a:lstStyle/>
          <a:p>
            <a:pPr algn="ctr"/>
            <a:r>
              <a:rPr lang="en-US" altLang="ja-JP" sz="3200" dirty="0" smtClean="0">
                <a:cs typeface="Arial" charset="0"/>
              </a:rPr>
              <a:t>Microbes </a:t>
            </a:r>
          </a:p>
          <a:p>
            <a:pPr algn="ctr"/>
            <a:r>
              <a:rPr lang="en-US" altLang="ja-JP" sz="3200" dirty="0" err="1" smtClean="0">
                <a:cs typeface="Arial" charset="0"/>
              </a:rPr>
              <a:t>opportunistes</a:t>
            </a:r>
            <a:endParaRPr lang="en-US" altLang="ja-JP" sz="3200" dirty="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83689"/>
                                        </p:tgtEl>
                                      </p:cBhvr>
                                    </p:animEffect>
                                    <p:animScale>
                                      <p:cBhvr>
                                        <p:cTn id="7" dur="250" autoRev="1" fill="hold"/>
                                        <p:tgtEl>
                                          <p:spTgt spid="58368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33333E-6 3.46821E-7 L 0.34653 0.12601 " pathEditMode="relative" ptsTypes="AA">
                                      <p:cBhvr>
                                        <p:cTn id="11" dur="2000" fill="hold"/>
                                        <p:tgtEl>
                                          <p:spTgt spid="5836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9" grpId="0" animBg="1"/>
      <p:bldP spid="5836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
            <a:ext cx="8929718" cy="703263"/>
          </a:xfrm>
        </p:spPr>
        <p:txBody>
          <a:bodyPr/>
          <a:lstStyle/>
          <a:p>
            <a:pPr algn="ctr">
              <a:defRPr/>
            </a:pPr>
            <a:r>
              <a:rPr lang="en-US" altLang="ja-JP" sz="2400" b="1" dirty="0" smtClean="0">
                <a:solidFill>
                  <a:schemeClr val="tx1">
                    <a:lumMod val="85000"/>
                    <a:lumOff val="15000"/>
                  </a:schemeClr>
                </a:solidFill>
                <a:latin typeface="Arial" pitchFamily="34" charset="0"/>
                <a:cs typeface="Arial" pitchFamily="34" charset="0"/>
              </a:rPr>
              <a:t>LES MATÉRIAUX DE BASE POUR LA PRODUCTION D’EM</a:t>
            </a:r>
            <a:endParaRPr lang="ja-JP" altLang="en-US" sz="2400" b="1" dirty="0" smtClean="0">
              <a:solidFill>
                <a:schemeClr val="tx1">
                  <a:lumMod val="85000"/>
                  <a:lumOff val="15000"/>
                </a:schemeClr>
              </a:solidFill>
              <a:latin typeface="Arial" pitchFamily="34" charset="0"/>
              <a:cs typeface="Arial" pitchFamily="34" charset="0"/>
            </a:endParaRPr>
          </a:p>
        </p:txBody>
      </p:sp>
      <p:sp>
        <p:nvSpPr>
          <p:cNvPr id="19459" name="コンテンツ プレースホルダ 2"/>
          <p:cNvSpPr>
            <a:spLocks noGrp="1"/>
          </p:cNvSpPr>
          <p:nvPr>
            <p:ph sz="quarter" idx="1"/>
          </p:nvPr>
        </p:nvSpPr>
        <p:spPr>
          <a:xfrm>
            <a:off x="1643063" y="785813"/>
            <a:ext cx="5643562" cy="1714500"/>
          </a:xfrm>
        </p:spPr>
        <p:txBody>
          <a:bodyPr/>
          <a:lstStyle/>
          <a:p>
            <a:pPr>
              <a:buNone/>
            </a:pPr>
            <a:r>
              <a:rPr lang="en-US" altLang="ja-JP" dirty="0" smtClean="0"/>
              <a:t>     </a:t>
            </a:r>
            <a:r>
              <a:rPr lang="en-US" altLang="ja-JP" sz="2800" dirty="0" smtClean="0">
                <a:latin typeface="Arial" charset="0"/>
                <a:cs typeface="Arial" charset="0"/>
              </a:rPr>
              <a:t>EM</a:t>
            </a:r>
            <a:r>
              <a:rPr lang="ja-JP" altLang="en-US" sz="2800" dirty="0" smtClean="0">
                <a:latin typeface="Arial" charset="0"/>
                <a:cs typeface="Arial" charset="0"/>
              </a:rPr>
              <a:t>・</a:t>
            </a:r>
            <a:r>
              <a:rPr lang="en-US" altLang="ja-JP" sz="2800" dirty="0" smtClean="0">
                <a:latin typeface="Arial" charset="0"/>
                <a:cs typeface="Arial" charset="0"/>
              </a:rPr>
              <a:t>1 (solution </a:t>
            </a:r>
            <a:r>
              <a:rPr lang="en-US" altLang="ja-JP" sz="2800" dirty="0" err="1" smtClean="0">
                <a:latin typeface="Arial" charset="0"/>
                <a:cs typeface="Arial" charset="0"/>
              </a:rPr>
              <a:t>Originale</a:t>
            </a:r>
            <a:r>
              <a:rPr lang="en-US" altLang="ja-JP" sz="2800" dirty="0" smtClean="0">
                <a:latin typeface="Arial" charset="0"/>
                <a:cs typeface="Arial" charset="0"/>
              </a:rPr>
              <a:t> )</a:t>
            </a:r>
            <a:endParaRPr lang="ja-JP" altLang="en-US" sz="2800" dirty="0" smtClean="0">
              <a:latin typeface="Arial" charset="0"/>
              <a:cs typeface="Arial" charset="0"/>
            </a:endParaRPr>
          </a:p>
        </p:txBody>
      </p:sp>
      <p:sp>
        <p:nvSpPr>
          <p:cNvPr id="4" name="コンテンツ プレースホルダ 2"/>
          <p:cNvSpPr txBox="1">
            <a:spLocks/>
          </p:cNvSpPr>
          <p:nvPr/>
        </p:nvSpPr>
        <p:spPr bwMode="auto">
          <a:xfrm>
            <a:off x="-71438" y="5500688"/>
            <a:ext cx="4786313" cy="428625"/>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defRPr/>
            </a:pPr>
            <a:r>
              <a:rPr lang="en-US" altLang="ja-JP" b="1" dirty="0" smtClean="0">
                <a:latin typeface="Arial" pitchFamily="34" charset="0"/>
                <a:ea typeface="+mn-ea"/>
                <a:cs typeface="Arial" pitchFamily="34" charset="0"/>
              </a:rPr>
              <a:t>Solution </a:t>
            </a:r>
            <a:r>
              <a:rPr lang="en-US" altLang="ja-JP" b="1" dirty="0" err="1" smtClean="0">
                <a:latin typeface="Arial" pitchFamily="34" charset="0"/>
                <a:ea typeface="+mn-ea"/>
                <a:cs typeface="Arial" pitchFamily="34" charset="0"/>
              </a:rPr>
              <a:t>d’EM</a:t>
            </a:r>
            <a:r>
              <a:rPr lang="en-US" altLang="ja-JP" b="1" dirty="0" smtClean="0">
                <a:latin typeface="Arial" pitchFamily="34" charset="0"/>
                <a:ea typeface="+mn-ea"/>
                <a:cs typeface="Arial" pitchFamily="34" charset="0"/>
              </a:rPr>
              <a:t> </a:t>
            </a:r>
            <a:r>
              <a:rPr lang="en-US" altLang="ja-JP" b="1" dirty="0" err="1" smtClean="0">
                <a:latin typeface="Arial" pitchFamily="34" charset="0"/>
                <a:ea typeface="+mn-ea"/>
                <a:cs typeface="Arial" pitchFamily="34" charset="0"/>
              </a:rPr>
              <a:t>activée</a:t>
            </a:r>
            <a:r>
              <a:rPr lang="en-US" altLang="ja-JP" b="1" dirty="0" smtClean="0">
                <a:latin typeface="Arial" pitchFamily="34" charset="0"/>
                <a:ea typeface="+mn-ea"/>
                <a:cs typeface="Arial" pitchFamily="34" charset="0"/>
              </a:rPr>
              <a:t>  (EM </a:t>
            </a:r>
            <a:r>
              <a:rPr lang="en-US" altLang="ja-JP" b="1" dirty="0" err="1" smtClean="0">
                <a:latin typeface="Arial" pitchFamily="34" charset="0"/>
                <a:ea typeface="+mn-ea"/>
                <a:cs typeface="Arial" pitchFamily="34" charset="0"/>
              </a:rPr>
              <a:t>multipliée</a:t>
            </a:r>
            <a:r>
              <a:rPr lang="en-US" altLang="ja-JP" b="1" dirty="0" smtClean="0">
                <a:latin typeface="Arial" pitchFamily="34" charset="0"/>
                <a:ea typeface="+mn-ea"/>
                <a:cs typeface="Arial" pitchFamily="34" charset="0"/>
              </a:rPr>
              <a:t>)</a:t>
            </a:r>
            <a:endParaRPr lang="en-US" altLang="ja-JP" b="1" dirty="0">
              <a:latin typeface="Arial" pitchFamily="34" charset="0"/>
              <a:ea typeface="+mn-ea"/>
              <a:cs typeface="Arial" pitchFamily="34" charset="0"/>
            </a:endParaRP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pic>
        <p:nvPicPr>
          <p:cNvPr id="19461" name="Picture 2" descr="D:\Myanmar May 2009\Resized\P5090040.jpg"/>
          <p:cNvPicPr>
            <a:picLocks noChangeAspect="1" noChangeArrowheads="1"/>
          </p:cNvPicPr>
          <p:nvPr/>
        </p:nvPicPr>
        <p:blipFill>
          <a:blip r:embed="rId3"/>
          <a:srcRect/>
          <a:stretch>
            <a:fillRect/>
          </a:stretch>
        </p:blipFill>
        <p:spPr bwMode="auto">
          <a:xfrm>
            <a:off x="857250" y="3214688"/>
            <a:ext cx="3119438" cy="2339975"/>
          </a:xfrm>
          <a:prstGeom prst="rect">
            <a:avLst/>
          </a:prstGeom>
          <a:noFill/>
          <a:ln w="9525">
            <a:noFill/>
            <a:miter lim="800000"/>
            <a:headEnd/>
            <a:tailEnd/>
          </a:ln>
        </p:spPr>
      </p:pic>
      <p:pic>
        <p:nvPicPr>
          <p:cNvPr id="19462" name="Picture 4" descr="F:\DCIM\100OLYMP\Resized\PC230007.jpg"/>
          <p:cNvPicPr>
            <a:picLocks noChangeAspect="1" noChangeArrowheads="1"/>
          </p:cNvPicPr>
          <p:nvPr/>
        </p:nvPicPr>
        <p:blipFill>
          <a:blip r:embed="rId4"/>
          <a:srcRect r="-43"/>
          <a:stretch>
            <a:fillRect/>
          </a:stretch>
        </p:blipFill>
        <p:spPr bwMode="auto">
          <a:xfrm>
            <a:off x="3714750" y="1285875"/>
            <a:ext cx="1500188" cy="1535113"/>
          </a:xfrm>
          <a:prstGeom prst="rect">
            <a:avLst/>
          </a:prstGeom>
          <a:noFill/>
          <a:ln w="9525">
            <a:noFill/>
            <a:miter lim="800000"/>
            <a:headEnd/>
            <a:tailEnd/>
          </a:ln>
        </p:spPr>
      </p:pic>
      <p:sp>
        <p:nvSpPr>
          <p:cNvPr id="9" name="下矢印 8"/>
          <p:cNvSpPr/>
          <p:nvPr/>
        </p:nvSpPr>
        <p:spPr>
          <a:xfrm rot="1918766">
            <a:off x="2651125" y="2125663"/>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下矢印 9"/>
          <p:cNvSpPr/>
          <p:nvPr/>
        </p:nvSpPr>
        <p:spPr>
          <a:xfrm rot="19690718">
            <a:off x="5651500" y="2125663"/>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9465" name="Picture 3" descr="Bokashi 070"/>
          <p:cNvPicPr>
            <a:picLocks noChangeAspect="1" noChangeArrowheads="1"/>
          </p:cNvPicPr>
          <p:nvPr/>
        </p:nvPicPr>
        <p:blipFill>
          <a:blip r:embed="rId5">
            <a:lum bright="20000" contrast="10000"/>
          </a:blip>
          <a:srcRect/>
          <a:stretch>
            <a:fillRect/>
          </a:stretch>
        </p:blipFill>
        <p:spPr bwMode="auto">
          <a:xfrm>
            <a:off x="5143500" y="3143250"/>
            <a:ext cx="3143250" cy="2357438"/>
          </a:xfrm>
          <a:prstGeom prst="rect">
            <a:avLst/>
          </a:prstGeom>
          <a:noFill/>
          <a:ln w="9525">
            <a:noFill/>
            <a:miter lim="800000"/>
            <a:headEnd/>
            <a:tailEnd/>
          </a:ln>
        </p:spPr>
      </p:pic>
      <p:sp>
        <p:nvSpPr>
          <p:cNvPr id="19466" name="テキスト ボックス 11"/>
          <p:cNvSpPr txBox="1">
            <a:spLocks noChangeArrowheads="1"/>
          </p:cNvSpPr>
          <p:nvPr/>
        </p:nvSpPr>
        <p:spPr bwMode="auto">
          <a:xfrm>
            <a:off x="71438" y="2071688"/>
            <a:ext cx="2586990" cy="369332"/>
          </a:xfrm>
          <a:prstGeom prst="rect">
            <a:avLst/>
          </a:prstGeom>
          <a:noFill/>
          <a:ln w="9525">
            <a:noFill/>
            <a:miter lim="800000"/>
            <a:headEnd/>
            <a:tailEnd/>
          </a:ln>
        </p:spPr>
        <p:txBody>
          <a:bodyPr wrap="none">
            <a:spAutoFit/>
          </a:bodyPr>
          <a:lstStyle/>
          <a:p>
            <a:r>
              <a:rPr lang="en-US" altLang="ja-JP" b="1" dirty="0" smtClean="0"/>
              <a:t>Avec </a:t>
            </a:r>
            <a:r>
              <a:rPr lang="en-US" altLang="ja-JP" b="1" dirty="0" err="1" smtClean="0"/>
              <a:t>melasses</a:t>
            </a:r>
            <a:r>
              <a:rPr lang="en-US" altLang="ja-JP" b="1" dirty="0" smtClean="0"/>
              <a:t> et Eau</a:t>
            </a:r>
            <a:endParaRPr lang="ja-JP" altLang="en-US" b="1" dirty="0"/>
          </a:p>
        </p:txBody>
      </p:sp>
      <p:sp>
        <p:nvSpPr>
          <p:cNvPr id="19467" name="テキスト ボックス 12"/>
          <p:cNvSpPr txBox="1">
            <a:spLocks noChangeArrowheads="1"/>
          </p:cNvSpPr>
          <p:nvPr/>
        </p:nvSpPr>
        <p:spPr bwMode="auto">
          <a:xfrm>
            <a:off x="6105525" y="2071688"/>
            <a:ext cx="3048655" cy="369332"/>
          </a:xfrm>
          <a:prstGeom prst="rect">
            <a:avLst/>
          </a:prstGeom>
          <a:noFill/>
          <a:ln w="9525">
            <a:noFill/>
            <a:miter lim="800000"/>
            <a:headEnd/>
            <a:tailEnd/>
          </a:ln>
        </p:spPr>
        <p:txBody>
          <a:bodyPr wrap="none">
            <a:spAutoFit/>
          </a:bodyPr>
          <a:lstStyle/>
          <a:p>
            <a:r>
              <a:rPr lang="en-US" altLang="ja-JP" b="1" dirty="0" smtClean="0"/>
              <a:t>Avec </a:t>
            </a:r>
            <a:r>
              <a:rPr lang="en-US" altLang="ja-JP" b="1" dirty="0" err="1" smtClean="0"/>
              <a:t>matières</a:t>
            </a:r>
            <a:r>
              <a:rPr lang="en-US" altLang="ja-JP" b="1" dirty="0" smtClean="0"/>
              <a:t> </a:t>
            </a:r>
            <a:r>
              <a:rPr lang="en-US" altLang="ja-JP" b="1" dirty="0" err="1" smtClean="0"/>
              <a:t>organiques</a:t>
            </a:r>
            <a:endParaRPr lang="ja-JP" altLang="en-US" b="1" dirty="0"/>
          </a:p>
        </p:txBody>
      </p:sp>
      <p:sp>
        <p:nvSpPr>
          <p:cNvPr id="14" name="コンテンツ プレースホルダ 2"/>
          <p:cNvSpPr txBox="1">
            <a:spLocks/>
          </p:cNvSpPr>
          <p:nvPr/>
        </p:nvSpPr>
        <p:spPr bwMode="auto">
          <a:xfrm>
            <a:off x="3857620" y="5500688"/>
            <a:ext cx="5500726" cy="428625"/>
          </a:xfrm>
          <a:prstGeom prst="rect">
            <a:avLst/>
          </a:prstGeom>
          <a:noFill/>
          <a:ln w="9525">
            <a:noFill/>
            <a:miter lim="800000"/>
            <a:headEnd/>
            <a:tailEnd/>
          </a:ln>
        </p:spPr>
        <p:txBody>
          <a:bodyPr/>
          <a:lstStyle/>
          <a:p>
            <a:pPr marL="273050" indent="-273050" eaLnBrk="0" hangingPunct="0">
              <a:spcBef>
                <a:spcPts val="575"/>
              </a:spcBef>
              <a:buClr>
                <a:schemeClr val="accent1"/>
              </a:buClr>
              <a:buSzPct val="85000"/>
              <a:defRPr/>
            </a:pPr>
            <a:r>
              <a:rPr lang="en-US" altLang="ja-JP" sz="2600" dirty="0">
                <a:latin typeface="+mn-lt"/>
                <a:ea typeface="+mn-ea"/>
              </a:rPr>
              <a:t>     </a:t>
            </a:r>
            <a:r>
              <a:rPr lang="en-US" altLang="ja-JP" b="1" dirty="0">
                <a:latin typeface="Arial" pitchFamily="34" charset="0"/>
                <a:ea typeface="+mn-ea"/>
                <a:cs typeface="Arial" pitchFamily="34" charset="0"/>
              </a:rPr>
              <a:t>EM</a:t>
            </a:r>
            <a:r>
              <a:rPr lang="ja-JP" altLang="en-US" b="1" dirty="0">
                <a:latin typeface="Arial" pitchFamily="34" charset="0"/>
                <a:ea typeface="+mn-ea"/>
                <a:cs typeface="Arial" pitchFamily="34" charset="0"/>
              </a:rPr>
              <a:t> </a:t>
            </a:r>
            <a:r>
              <a:rPr lang="en-US" altLang="ja-JP" b="1" dirty="0" err="1">
                <a:latin typeface="Arial" pitchFamily="34" charset="0"/>
                <a:ea typeface="+mn-ea"/>
                <a:cs typeface="Arial" pitchFamily="34" charset="0"/>
              </a:rPr>
              <a:t>Bokashi</a:t>
            </a:r>
            <a:r>
              <a:rPr lang="en-US" altLang="ja-JP" b="1" dirty="0">
                <a:latin typeface="Arial" pitchFamily="34" charset="0"/>
                <a:ea typeface="+mn-ea"/>
                <a:cs typeface="Arial" pitchFamily="34" charset="0"/>
              </a:rPr>
              <a:t> </a:t>
            </a:r>
            <a:r>
              <a:rPr lang="en-US" altLang="ja-JP" b="1" dirty="0" smtClean="0">
                <a:latin typeface="Arial" pitchFamily="34" charset="0"/>
                <a:ea typeface="+mn-ea"/>
                <a:cs typeface="Arial" pitchFamily="34" charset="0"/>
              </a:rPr>
              <a:t>(</a:t>
            </a:r>
            <a:r>
              <a:rPr lang="en-US" altLang="ja-JP" b="1" dirty="0" err="1" smtClean="0">
                <a:latin typeface="Arial" pitchFamily="34" charset="0"/>
                <a:ea typeface="+mn-ea"/>
                <a:cs typeface="Arial" pitchFamily="34" charset="0"/>
              </a:rPr>
              <a:t>fertilisant</a:t>
            </a:r>
            <a:r>
              <a:rPr lang="en-US" altLang="ja-JP" b="1" dirty="0" smtClean="0">
                <a:latin typeface="Arial" pitchFamily="34" charset="0"/>
                <a:ea typeface="+mn-ea"/>
                <a:cs typeface="Arial" pitchFamily="34" charset="0"/>
              </a:rPr>
              <a:t> </a:t>
            </a:r>
            <a:r>
              <a:rPr lang="en-US" altLang="ja-JP" b="1" dirty="0" err="1" smtClean="0">
                <a:latin typeface="Arial" pitchFamily="34" charset="0"/>
                <a:ea typeface="+mn-ea"/>
                <a:cs typeface="Arial" pitchFamily="34" charset="0"/>
              </a:rPr>
              <a:t>biologique</a:t>
            </a:r>
            <a:r>
              <a:rPr lang="en-US" altLang="ja-JP" b="1" dirty="0" smtClean="0">
                <a:latin typeface="Arial" pitchFamily="34" charset="0"/>
                <a:ea typeface="+mn-ea"/>
                <a:cs typeface="Arial" pitchFamily="34" charset="0"/>
              </a:rPr>
              <a:t> </a:t>
            </a:r>
            <a:r>
              <a:rPr lang="en-US" altLang="ja-JP" b="1" dirty="0" err="1" smtClean="0">
                <a:latin typeface="Arial" pitchFamily="34" charset="0"/>
                <a:ea typeface="+mn-ea"/>
                <a:cs typeface="Arial" pitchFamily="34" charset="0"/>
              </a:rPr>
              <a:t>fermenté</a:t>
            </a:r>
            <a:r>
              <a:rPr lang="en-US" altLang="ja-JP" b="1" dirty="0" smtClean="0">
                <a:latin typeface="Arial" pitchFamily="34" charset="0"/>
                <a:ea typeface="+mn-ea"/>
                <a:cs typeface="Arial" pitchFamily="34" charset="0"/>
              </a:rPr>
              <a:t>)</a:t>
            </a:r>
            <a:endParaRPr lang="en-US" altLang="ja-JP" b="1" dirty="0">
              <a:latin typeface="Arial" pitchFamily="34" charset="0"/>
              <a:ea typeface="+mn-ea"/>
              <a:cs typeface="Arial" pitchFamily="34" charset="0"/>
            </a:endParaRPr>
          </a:p>
          <a:p>
            <a:pPr marL="273050" indent="-273050" eaLnBrk="0" hangingPunct="0">
              <a:spcBef>
                <a:spcPts val="575"/>
              </a:spcBef>
              <a:buClr>
                <a:schemeClr val="accent1"/>
              </a:buClr>
              <a:buSzPct val="85000"/>
              <a:defRPr/>
            </a:pPr>
            <a:endParaRPr lang="en-US" altLang="ja-JP" sz="2600" dirty="0">
              <a:latin typeface="+mn-lt"/>
              <a:ea typeface="+mn-ea"/>
            </a:endParaRPr>
          </a:p>
          <a:p>
            <a:pPr marL="273050" indent="-273050" eaLnBrk="0" hangingPunct="0">
              <a:spcBef>
                <a:spcPts val="575"/>
              </a:spcBef>
              <a:buClr>
                <a:schemeClr val="accent1"/>
              </a:buClr>
              <a:buSzPct val="85000"/>
              <a:defRPr/>
            </a:pPr>
            <a:endParaRPr lang="ja-JP" altLang="en-US" sz="2600" dirty="0">
              <a:latin typeface="+mn-lt"/>
              <a:ea typeface="+mn-ea"/>
            </a:endParaRPr>
          </a:p>
        </p:txBody>
      </p:sp>
      <p:sp>
        <p:nvSpPr>
          <p:cNvPr id="19469" name="テキスト ボックス 14"/>
          <p:cNvSpPr txBox="1">
            <a:spLocks noChangeArrowheads="1"/>
          </p:cNvSpPr>
          <p:nvPr/>
        </p:nvSpPr>
        <p:spPr bwMode="auto">
          <a:xfrm>
            <a:off x="666750" y="6072188"/>
            <a:ext cx="8534709" cy="523220"/>
          </a:xfrm>
          <a:prstGeom prst="rect">
            <a:avLst/>
          </a:prstGeom>
          <a:noFill/>
          <a:ln w="9525">
            <a:noFill/>
            <a:miter lim="800000"/>
            <a:headEnd/>
            <a:tailEnd/>
          </a:ln>
        </p:spPr>
        <p:txBody>
          <a:bodyPr wrap="none">
            <a:spAutoFit/>
          </a:bodyPr>
          <a:lstStyle/>
          <a:p>
            <a:r>
              <a:rPr lang="en-US" altLang="ja-JP" sz="2800" b="1" dirty="0" err="1" smtClean="0">
                <a:solidFill>
                  <a:srgbClr val="002060"/>
                </a:solidFill>
              </a:rPr>
              <a:t>Moins</a:t>
            </a:r>
            <a:r>
              <a:rPr lang="en-US" altLang="ja-JP" sz="2800" b="1" dirty="0" smtClean="0">
                <a:solidFill>
                  <a:srgbClr val="002060"/>
                </a:solidFill>
              </a:rPr>
              <a:t> </a:t>
            </a:r>
            <a:r>
              <a:rPr lang="en-US" altLang="ja-JP" sz="2800" b="1" dirty="0" err="1" smtClean="0">
                <a:solidFill>
                  <a:srgbClr val="002060"/>
                </a:solidFill>
              </a:rPr>
              <a:t>coûteux</a:t>
            </a:r>
            <a:r>
              <a:rPr lang="en-US" altLang="ja-JP" sz="2800" b="1" dirty="0" smtClean="0">
                <a:solidFill>
                  <a:srgbClr val="002060"/>
                </a:solidFill>
              </a:rPr>
              <a:t> et facile à </a:t>
            </a:r>
            <a:r>
              <a:rPr lang="en-US" altLang="ja-JP" sz="2800" b="1" dirty="0" err="1" smtClean="0">
                <a:solidFill>
                  <a:srgbClr val="002060"/>
                </a:solidFill>
              </a:rPr>
              <a:t>utiliser</a:t>
            </a:r>
            <a:r>
              <a:rPr lang="en-US" altLang="ja-JP" sz="2800" b="1" dirty="0" smtClean="0">
                <a:solidFill>
                  <a:srgbClr val="002060"/>
                </a:solidFill>
              </a:rPr>
              <a:t> </a:t>
            </a:r>
            <a:r>
              <a:rPr lang="en-US" altLang="ja-JP" sz="2800" b="1" dirty="0" err="1" smtClean="0">
                <a:solidFill>
                  <a:srgbClr val="002060"/>
                </a:solidFill>
              </a:rPr>
              <a:t>n’importe</a:t>
            </a:r>
            <a:r>
              <a:rPr lang="en-US" altLang="ja-JP" sz="2800" b="1" dirty="0" smtClean="0">
                <a:solidFill>
                  <a:srgbClr val="002060"/>
                </a:solidFill>
              </a:rPr>
              <a:t> </a:t>
            </a:r>
            <a:r>
              <a:rPr lang="en-US" altLang="ja-JP" sz="2800" b="1" dirty="0" err="1" smtClean="0">
                <a:solidFill>
                  <a:srgbClr val="002060"/>
                </a:solidFill>
              </a:rPr>
              <a:t>où</a:t>
            </a:r>
            <a:r>
              <a:rPr lang="en-US" altLang="ja-JP" sz="2800" b="1" dirty="0" smtClean="0">
                <a:solidFill>
                  <a:srgbClr val="002060"/>
                </a:solidFill>
              </a:rPr>
              <a:t> !!</a:t>
            </a:r>
            <a:endParaRPr lang="ja-JP" altLang="en-US" sz="2800" b="1"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76" y="214290"/>
            <a:ext cx="8929718" cy="703262"/>
          </a:xfrm>
          <a:solidFill>
            <a:schemeClr val="accent2"/>
          </a:solidFill>
        </p:spPr>
        <p:txBody>
          <a:bodyPr/>
          <a:lstStyle/>
          <a:p>
            <a:pPr>
              <a:defRPr/>
            </a:pPr>
            <a:r>
              <a:rPr lang="en-US" altLang="ja-JP" sz="2800" b="1" smtClean="0">
                <a:solidFill>
                  <a:schemeClr val="bg1"/>
                </a:solidFill>
                <a:latin typeface="Arial" pitchFamily="34" charset="0"/>
                <a:cs typeface="Arial" pitchFamily="34" charset="0"/>
              </a:rPr>
              <a:t>Technologies des EM pour la production végétale</a:t>
            </a:r>
            <a:endParaRPr lang="ja-JP" altLang="en-US" sz="2800" b="1" dirty="0" smtClean="0">
              <a:solidFill>
                <a:schemeClr val="bg1"/>
              </a:solidFill>
              <a:latin typeface="Arial" pitchFamily="34" charset="0"/>
              <a:cs typeface="Arial" pitchFamily="34" charset="0"/>
            </a:endParaRPr>
          </a:p>
        </p:txBody>
      </p:sp>
      <p:pic>
        <p:nvPicPr>
          <p:cNvPr id="20483" name="Picture 2" descr="PICT0019"/>
          <p:cNvPicPr>
            <a:picLocks noChangeAspect="1" noChangeArrowheads="1"/>
          </p:cNvPicPr>
          <p:nvPr/>
        </p:nvPicPr>
        <p:blipFill>
          <a:blip r:embed="rId3">
            <a:lum bright="10000" contrast="10000"/>
          </a:blip>
          <a:srcRect/>
          <a:stretch>
            <a:fillRect/>
          </a:stretch>
        </p:blipFill>
        <p:spPr bwMode="auto">
          <a:xfrm>
            <a:off x="714375" y="1071563"/>
            <a:ext cx="3643313" cy="2732087"/>
          </a:xfrm>
          <a:prstGeom prst="rect">
            <a:avLst/>
          </a:prstGeom>
          <a:noFill/>
          <a:ln w="9525">
            <a:noFill/>
            <a:miter lim="800000"/>
            <a:headEnd/>
            <a:tailEnd/>
          </a:ln>
        </p:spPr>
      </p:pic>
      <p:pic>
        <p:nvPicPr>
          <p:cNvPr id="20484" name="Picture 8" descr="7"/>
          <p:cNvPicPr>
            <a:picLocks noChangeAspect="1" noChangeArrowheads="1"/>
          </p:cNvPicPr>
          <p:nvPr/>
        </p:nvPicPr>
        <p:blipFill>
          <a:blip r:embed="rId4"/>
          <a:srcRect r="-49"/>
          <a:stretch>
            <a:fillRect/>
          </a:stretch>
        </p:blipFill>
        <p:spPr bwMode="auto">
          <a:xfrm>
            <a:off x="4714875" y="1071563"/>
            <a:ext cx="3643313" cy="2714625"/>
          </a:xfrm>
          <a:prstGeom prst="rect">
            <a:avLst/>
          </a:prstGeom>
          <a:noFill/>
          <a:ln w="9525">
            <a:noFill/>
            <a:miter lim="800000"/>
            <a:headEnd/>
            <a:tailEnd/>
          </a:ln>
        </p:spPr>
      </p:pic>
      <p:pic>
        <p:nvPicPr>
          <p:cNvPr id="20485" name="Picture 4" descr="02-09-07-26"/>
          <p:cNvPicPr>
            <a:picLocks noChangeAspect="1" noChangeArrowheads="1"/>
          </p:cNvPicPr>
          <p:nvPr/>
        </p:nvPicPr>
        <p:blipFill>
          <a:blip r:embed="rId5"/>
          <a:srcRect r="92"/>
          <a:stretch>
            <a:fillRect/>
          </a:stretch>
        </p:blipFill>
        <p:spPr bwMode="auto">
          <a:xfrm>
            <a:off x="5357813" y="3929063"/>
            <a:ext cx="3643312" cy="2695575"/>
          </a:xfrm>
          <a:prstGeom prst="rect">
            <a:avLst/>
          </a:prstGeom>
          <a:noFill/>
          <a:ln w="9525">
            <a:noFill/>
            <a:miter lim="800000"/>
            <a:headEnd/>
            <a:tailEnd/>
          </a:ln>
        </p:spPr>
      </p:pic>
      <p:pic>
        <p:nvPicPr>
          <p:cNvPr id="20487" name="Picture 4" descr="desechos de planta para bokashi"/>
          <p:cNvPicPr>
            <a:picLocks noChangeAspect="1" noChangeArrowheads="1"/>
          </p:cNvPicPr>
          <p:nvPr/>
        </p:nvPicPr>
        <p:blipFill>
          <a:blip r:embed="rId6"/>
          <a:srcRect/>
          <a:stretch>
            <a:fillRect/>
          </a:stretch>
        </p:blipFill>
        <p:spPr bwMode="auto">
          <a:xfrm>
            <a:off x="1339842" y="3857625"/>
            <a:ext cx="2089150" cy="2857500"/>
          </a:xfrm>
          <a:prstGeom prst="rect">
            <a:avLst/>
          </a:prstGeom>
          <a:noFill/>
          <a:ln w="9525">
            <a:noFill/>
            <a:miter lim="800000"/>
            <a:headEnd/>
            <a:tailEnd/>
          </a:ln>
        </p:spPr>
      </p:pic>
      <p:sp>
        <p:nvSpPr>
          <p:cNvPr id="10" name="角丸四角形 9"/>
          <p:cNvSpPr/>
          <p:nvPr/>
        </p:nvSpPr>
        <p:spPr>
          <a:xfrm>
            <a:off x="1142976" y="3443288"/>
            <a:ext cx="6929485" cy="41434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smtClean="0">
                <a:solidFill>
                  <a:schemeClr val="tx1"/>
                </a:solidFill>
                <a:latin typeface="Arial" pitchFamily="34" charset="0"/>
                <a:cs typeface="Arial" pitchFamily="34" charset="0"/>
              </a:rPr>
              <a:t>Augmente</a:t>
            </a:r>
            <a:r>
              <a:rPr lang="en-US" altLang="ja-JP" dirty="0" smtClean="0">
                <a:solidFill>
                  <a:schemeClr val="tx1"/>
                </a:solidFill>
                <a:latin typeface="Arial" pitchFamily="34" charset="0"/>
                <a:cs typeface="Arial" pitchFamily="34" charset="0"/>
              </a:rPr>
              <a:t> le </a:t>
            </a:r>
            <a:r>
              <a:rPr lang="en-US" altLang="ja-JP" dirty="0" err="1" smtClean="0">
                <a:solidFill>
                  <a:schemeClr val="tx1"/>
                </a:solidFill>
                <a:latin typeface="Arial" pitchFamily="34" charset="0"/>
                <a:cs typeface="Arial" pitchFamily="34" charset="0"/>
              </a:rPr>
              <a:t>rendement</a:t>
            </a:r>
            <a:r>
              <a:rPr lang="en-US" altLang="ja-JP" dirty="0" smtClean="0">
                <a:solidFill>
                  <a:schemeClr val="tx1"/>
                </a:solidFill>
                <a:latin typeface="Arial" pitchFamily="34" charset="0"/>
                <a:cs typeface="Arial" pitchFamily="34" charset="0"/>
              </a:rPr>
              <a:t> et </a:t>
            </a:r>
            <a:r>
              <a:rPr lang="en-US" altLang="ja-JP" dirty="0" err="1" smtClean="0">
                <a:solidFill>
                  <a:schemeClr val="tx1"/>
                </a:solidFill>
                <a:latin typeface="Arial" pitchFamily="34" charset="0"/>
                <a:cs typeface="Arial" pitchFamily="34" charset="0"/>
              </a:rPr>
              <a:t>améliore</a:t>
            </a:r>
            <a:r>
              <a:rPr lang="en-US" altLang="ja-JP" dirty="0" smtClean="0">
                <a:solidFill>
                  <a:schemeClr val="tx1"/>
                </a:solidFill>
                <a:latin typeface="Arial" pitchFamily="34" charset="0"/>
                <a:cs typeface="Arial" pitchFamily="34" charset="0"/>
              </a:rPr>
              <a:t> la </a:t>
            </a:r>
            <a:r>
              <a:rPr lang="en-US" altLang="ja-JP" dirty="0" err="1" smtClean="0">
                <a:solidFill>
                  <a:schemeClr val="tx1"/>
                </a:solidFill>
                <a:latin typeface="Arial" pitchFamily="34" charset="0"/>
                <a:cs typeface="Arial" pitchFamily="34" charset="0"/>
              </a:rPr>
              <a:t>qualité</a:t>
            </a:r>
            <a:r>
              <a:rPr lang="en-US" altLang="ja-JP" dirty="0" smtClean="0">
                <a:solidFill>
                  <a:schemeClr val="tx1"/>
                </a:solidFill>
                <a:latin typeface="Arial" pitchFamily="34" charset="0"/>
                <a:cs typeface="Arial" pitchFamily="34" charset="0"/>
              </a:rPr>
              <a:t> de la production </a:t>
            </a:r>
            <a:endParaRPr lang="ja-JP" altLang="en-US" dirty="0">
              <a:solidFill>
                <a:schemeClr val="tx1"/>
              </a:solidFill>
              <a:latin typeface="Arial" pitchFamily="34" charset="0"/>
              <a:cs typeface="Arial" pitchFamily="34" charset="0"/>
            </a:endParaRPr>
          </a:p>
        </p:txBody>
      </p:sp>
      <p:sp>
        <p:nvSpPr>
          <p:cNvPr id="11" name="角丸四角形 10"/>
          <p:cNvSpPr/>
          <p:nvPr/>
        </p:nvSpPr>
        <p:spPr>
          <a:xfrm>
            <a:off x="214313" y="6215082"/>
            <a:ext cx="4929187" cy="50004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err="1" smtClean="0">
                <a:solidFill>
                  <a:schemeClr val="tx1"/>
                </a:solidFill>
                <a:latin typeface="Arial" pitchFamily="34" charset="0"/>
                <a:cs typeface="Arial" pitchFamily="34" charset="0"/>
              </a:rPr>
              <a:t>Déchets</a:t>
            </a:r>
            <a:r>
              <a:rPr lang="en-US" altLang="ja-JP" sz="1600" b="1" dirty="0" smtClean="0">
                <a:solidFill>
                  <a:schemeClr val="tx1"/>
                </a:solidFill>
                <a:latin typeface="Arial" pitchFamily="34" charset="0"/>
                <a:cs typeface="Arial" pitchFamily="34" charset="0"/>
              </a:rPr>
              <a:t> </a:t>
            </a:r>
            <a:r>
              <a:rPr lang="en-US" altLang="ja-JP" sz="1600" b="1" dirty="0" err="1" smtClean="0">
                <a:solidFill>
                  <a:schemeClr val="tx1"/>
                </a:solidFill>
                <a:latin typeface="Arial" pitchFamily="34" charset="0"/>
                <a:cs typeface="Arial" pitchFamily="34" charset="0"/>
              </a:rPr>
              <a:t>organiques</a:t>
            </a:r>
            <a:r>
              <a:rPr lang="en-US" altLang="ja-JP" sz="1600" b="1" dirty="0" smtClean="0">
                <a:solidFill>
                  <a:schemeClr val="tx1"/>
                </a:solidFill>
                <a:latin typeface="Arial" pitchFamily="34" charset="0"/>
                <a:cs typeface="Arial" pitchFamily="34" charset="0"/>
              </a:rPr>
              <a:t> </a:t>
            </a:r>
            <a:r>
              <a:rPr lang="en-US" altLang="ja-JP" sz="1600" b="1" dirty="0" err="1" smtClean="0">
                <a:solidFill>
                  <a:schemeClr val="tx1"/>
                </a:solidFill>
                <a:latin typeface="Arial" pitchFamily="34" charset="0"/>
                <a:cs typeface="Arial" pitchFamily="34" charset="0"/>
              </a:rPr>
              <a:t>peuvent</a:t>
            </a:r>
            <a:r>
              <a:rPr lang="en-US" altLang="ja-JP" sz="1600" b="1" dirty="0" smtClean="0">
                <a:solidFill>
                  <a:schemeClr val="tx1"/>
                </a:solidFill>
                <a:latin typeface="Arial" pitchFamily="34" charset="0"/>
                <a:cs typeface="Arial" pitchFamily="34" charset="0"/>
              </a:rPr>
              <a:t> </a:t>
            </a:r>
            <a:r>
              <a:rPr lang="en-US" altLang="ja-JP" sz="1600" b="1" dirty="0" err="1" smtClean="0">
                <a:solidFill>
                  <a:schemeClr val="tx1"/>
                </a:solidFill>
                <a:latin typeface="Arial" pitchFamily="34" charset="0"/>
                <a:cs typeface="Arial" pitchFamily="34" charset="0"/>
              </a:rPr>
              <a:t>être</a:t>
            </a:r>
            <a:r>
              <a:rPr lang="en-US" altLang="ja-JP" sz="1600" b="1" dirty="0" smtClean="0">
                <a:solidFill>
                  <a:schemeClr val="tx1"/>
                </a:solidFill>
                <a:latin typeface="Arial" pitchFamily="34" charset="0"/>
                <a:cs typeface="Arial" pitchFamily="34" charset="0"/>
              </a:rPr>
              <a:t> </a:t>
            </a:r>
            <a:r>
              <a:rPr lang="en-US" altLang="ja-JP" sz="1600" b="1" dirty="0" err="1" smtClean="0">
                <a:solidFill>
                  <a:schemeClr val="tx1"/>
                </a:solidFill>
                <a:latin typeface="Arial" pitchFamily="34" charset="0"/>
                <a:cs typeface="Arial" pitchFamily="34" charset="0"/>
              </a:rPr>
              <a:t>transformés</a:t>
            </a:r>
            <a:r>
              <a:rPr lang="en-US" altLang="ja-JP" sz="1600" b="1" dirty="0" smtClean="0">
                <a:solidFill>
                  <a:schemeClr val="tx1"/>
                </a:solidFill>
                <a:latin typeface="Arial" pitchFamily="34" charset="0"/>
                <a:cs typeface="Arial" pitchFamily="34" charset="0"/>
              </a:rPr>
              <a:t> en </a:t>
            </a:r>
            <a:r>
              <a:rPr lang="en-US" altLang="ja-JP" sz="1600" b="1" dirty="0" err="1" smtClean="0">
                <a:solidFill>
                  <a:schemeClr val="tx1"/>
                </a:solidFill>
                <a:latin typeface="Arial" pitchFamily="34" charset="0"/>
                <a:cs typeface="Arial" pitchFamily="34" charset="0"/>
              </a:rPr>
              <a:t>fertilisant</a:t>
            </a:r>
            <a:endParaRPr lang="ja-JP" altLang="en-US" sz="1600" b="1" dirty="0">
              <a:solidFill>
                <a:schemeClr val="tx1"/>
              </a:solidFill>
              <a:latin typeface="Arial" pitchFamily="34" charset="0"/>
              <a:cs typeface="Arial" pitchFamily="34" charset="0"/>
            </a:endParaRPr>
          </a:p>
        </p:txBody>
      </p:sp>
      <p:sp>
        <p:nvSpPr>
          <p:cNvPr id="12" name="角丸四角形 11"/>
          <p:cNvSpPr/>
          <p:nvPr/>
        </p:nvSpPr>
        <p:spPr>
          <a:xfrm>
            <a:off x="5643563" y="6372225"/>
            <a:ext cx="3214687" cy="3429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smtClean="0">
                <a:solidFill>
                  <a:schemeClr val="tx1"/>
                </a:solidFill>
                <a:latin typeface="Arial" pitchFamily="34" charset="0"/>
                <a:cs typeface="Arial" pitchFamily="34" charset="0"/>
              </a:rPr>
              <a:t>Amélioration</a:t>
            </a:r>
            <a:r>
              <a:rPr lang="en-US" altLang="ja-JP" dirty="0" smtClean="0">
                <a:solidFill>
                  <a:schemeClr val="tx1"/>
                </a:solidFill>
                <a:latin typeface="Arial" pitchFamily="34" charset="0"/>
                <a:cs typeface="Arial" pitchFamily="34" charset="0"/>
              </a:rPr>
              <a:t> du sol</a:t>
            </a:r>
            <a:endParaRPr lang="ja-JP" alt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2" descr="DSC01136_0"/>
          <p:cNvPicPr>
            <a:picLocks noChangeAspect="1" noChangeArrowheads="1"/>
          </p:cNvPicPr>
          <p:nvPr/>
        </p:nvPicPr>
        <p:blipFill>
          <a:blip r:embed="rId3"/>
          <a:srcRect b="90"/>
          <a:stretch>
            <a:fillRect/>
          </a:stretch>
        </p:blipFill>
        <p:spPr bwMode="auto">
          <a:xfrm>
            <a:off x="4643438" y="1143000"/>
            <a:ext cx="3857625" cy="2786063"/>
          </a:xfrm>
          <a:prstGeom prst="rect">
            <a:avLst/>
          </a:prstGeom>
          <a:noFill/>
          <a:ln w="9525">
            <a:noFill/>
            <a:miter lim="800000"/>
            <a:headEnd/>
            <a:tailEnd/>
          </a:ln>
        </p:spPr>
      </p:pic>
      <p:sp>
        <p:nvSpPr>
          <p:cNvPr id="6" name="角丸四角形 5"/>
          <p:cNvSpPr/>
          <p:nvPr/>
        </p:nvSpPr>
        <p:spPr>
          <a:xfrm>
            <a:off x="571500" y="3357562"/>
            <a:ext cx="3429000" cy="57150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smtClean="0">
                <a:solidFill>
                  <a:schemeClr val="tx1"/>
                </a:solidFill>
                <a:latin typeface="Arial" pitchFamily="34" charset="0"/>
                <a:cs typeface="Arial" pitchFamily="34" charset="0"/>
              </a:rPr>
              <a:t>Pulvériser</a:t>
            </a:r>
            <a:r>
              <a:rPr lang="en-US" altLang="ja-JP" dirty="0" smtClean="0">
                <a:solidFill>
                  <a:schemeClr val="tx1"/>
                </a:solidFill>
                <a:latin typeface="Arial" pitchFamily="34" charset="0"/>
                <a:cs typeface="Arial" pitchFamily="34" charset="0"/>
              </a:rPr>
              <a:t> EM </a:t>
            </a:r>
            <a:r>
              <a:rPr lang="en-US" altLang="ja-JP" dirty="0" err="1" smtClean="0">
                <a:solidFill>
                  <a:schemeClr val="tx1"/>
                </a:solidFill>
                <a:latin typeface="Arial" pitchFamily="34" charset="0"/>
                <a:cs typeface="Arial" pitchFamily="34" charset="0"/>
              </a:rPr>
              <a:t>dans</a:t>
            </a:r>
            <a:r>
              <a:rPr lang="en-US" altLang="ja-JP" dirty="0" smtClean="0">
                <a:solidFill>
                  <a:schemeClr val="tx1"/>
                </a:solidFill>
                <a:latin typeface="Arial" pitchFamily="34" charset="0"/>
                <a:cs typeface="Arial" pitchFamily="34" charset="0"/>
              </a:rPr>
              <a:t> les </a:t>
            </a:r>
            <a:r>
              <a:rPr lang="en-US" altLang="ja-JP" dirty="0" err="1" smtClean="0">
                <a:solidFill>
                  <a:schemeClr val="tx1"/>
                </a:solidFill>
                <a:latin typeface="Arial" pitchFamily="34" charset="0"/>
                <a:cs typeface="Arial" pitchFamily="34" charset="0"/>
              </a:rPr>
              <a:t>élevages</a:t>
            </a:r>
            <a:r>
              <a:rPr lang="en-US" altLang="ja-JP" dirty="0" smtClean="0">
                <a:solidFill>
                  <a:schemeClr val="tx1"/>
                </a:solidFill>
                <a:latin typeface="Arial" pitchFamily="34" charset="0"/>
                <a:cs typeface="Arial" pitchFamily="34" charset="0"/>
              </a:rPr>
              <a:t> </a:t>
            </a:r>
            <a:endParaRPr lang="ja-JP" altLang="en-US" dirty="0">
              <a:solidFill>
                <a:schemeClr val="tx1"/>
              </a:solidFill>
              <a:latin typeface="Arial" pitchFamily="34" charset="0"/>
              <a:cs typeface="Arial" pitchFamily="34" charset="0"/>
            </a:endParaRPr>
          </a:p>
        </p:txBody>
      </p:sp>
      <p:sp>
        <p:nvSpPr>
          <p:cNvPr id="7" name="角丸四角形 6"/>
          <p:cNvSpPr/>
          <p:nvPr/>
        </p:nvSpPr>
        <p:spPr>
          <a:xfrm>
            <a:off x="500058" y="3929066"/>
            <a:ext cx="3429000" cy="4286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smtClean="0">
                <a:solidFill>
                  <a:schemeClr val="tx1"/>
                </a:solidFill>
                <a:latin typeface="Arial" pitchFamily="34" charset="0"/>
                <a:cs typeface="Arial" pitchFamily="34" charset="0"/>
              </a:rPr>
              <a:t>Mettre</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dans</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l’eau</a:t>
            </a:r>
            <a:r>
              <a:rPr lang="en-US" altLang="ja-JP" dirty="0" smtClean="0">
                <a:solidFill>
                  <a:schemeClr val="tx1"/>
                </a:solidFill>
                <a:latin typeface="Arial" pitchFamily="34" charset="0"/>
                <a:cs typeface="Arial" pitchFamily="34" charset="0"/>
              </a:rPr>
              <a:t> de </a:t>
            </a:r>
            <a:r>
              <a:rPr lang="en-US" altLang="ja-JP" dirty="0" err="1" smtClean="0">
                <a:solidFill>
                  <a:schemeClr val="tx1"/>
                </a:solidFill>
                <a:latin typeface="Arial" pitchFamily="34" charset="0"/>
                <a:cs typeface="Arial" pitchFamily="34" charset="0"/>
              </a:rPr>
              <a:t>boisson</a:t>
            </a:r>
            <a:endParaRPr lang="ja-JP" altLang="en-US" dirty="0">
              <a:solidFill>
                <a:schemeClr val="tx1"/>
              </a:solidFill>
              <a:latin typeface="Arial" pitchFamily="34" charset="0"/>
              <a:cs typeface="Arial" pitchFamily="34" charset="0"/>
            </a:endParaRPr>
          </a:p>
        </p:txBody>
      </p:sp>
      <p:sp>
        <p:nvSpPr>
          <p:cNvPr id="8" name="角丸四角形 7"/>
          <p:cNvSpPr/>
          <p:nvPr/>
        </p:nvSpPr>
        <p:spPr>
          <a:xfrm>
            <a:off x="4857750" y="3286124"/>
            <a:ext cx="3714750" cy="64293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err="1" smtClean="0">
                <a:solidFill>
                  <a:schemeClr val="tx1"/>
                </a:solidFill>
                <a:latin typeface="Arial" pitchFamily="34" charset="0"/>
                <a:cs typeface="Arial" pitchFamily="34" charset="0"/>
              </a:rPr>
              <a:t>Introduire</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l’EM</a:t>
            </a:r>
            <a:r>
              <a:rPr lang="en-US" altLang="ja-JP" dirty="0" smtClean="0">
                <a:solidFill>
                  <a:schemeClr val="tx1"/>
                </a:solidFill>
                <a:latin typeface="Arial" pitchFamily="34" charset="0"/>
                <a:cs typeface="Arial" pitchFamily="34" charset="0"/>
              </a:rPr>
              <a:t> </a:t>
            </a:r>
            <a:r>
              <a:rPr lang="en-US" altLang="ja-JP" dirty="0" err="1">
                <a:solidFill>
                  <a:schemeClr val="tx1"/>
                </a:solidFill>
                <a:latin typeface="Arial" pitchFamily="34" charset="0"/>
                <a:cs typeface="Arial" pitchFamily="34" charset="0"/>
              </a:rPr>
              <a:t>Bokashi</a:t>
            </a:r>
            <a:r>
              <a:rPr lang="en-US" altLang="ja-JP" dirty="0">
                <a:solidFill>
                  <a:schemeClr val="tx1"/>
                </a:solidFill>
                <a:latin typeface="Arial" pitchFamily="34" charset="0"/>
                <a:cs typeface="Arial" pitchFamily="34" charset="0"/>
              </a:rPr>
              <a:t> </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dans</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l’alimentation</a:t>
            </a:r>
            <a:endParaRPr lang="ja-JP" altLang="en-US" dirty="0">
              <a:solidFill>
                <a:schemeClr val="tx1"/>
              </a:solidFill>
              <a:latin typeface="Arial" pitchFamily="34" charset="0"/>
              <a:cs typeface="Arial" pitchFamily="34" charset="0"/>
            </a:endParaRPr>
          </a:p>
        </p:txBody>
      </p:sp>
      <p:sp>
        <p:nvSpPr>
          <p:cNvPr id="9" name="角丸四角形 8"/>
          <p:cNvSpPr/>
          <p:nvPr/>
        </p:nvSpPr>
        <p:spPr>
          <a:xfrm>
            <a:off x="428596" y="4500570"/>
            <a:ext cx="8286776" cy="221457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dirty="0">
                <a:solidFill>
                  <a:schemeClr val="tx1"/>
                </a:solidFill>
                <a:latin typeface="Arial" pitchFamily="34" charset="0"/>
                <a:cs typeface="Arial" pitchFamily="34" charset="0"/>
              </a:rPr>
              <a:t>EM </a:t>
            </a:r>
            <a:r>
              <a:rPr lang="en-US" altLang="ja-JP" dirty="0" err="1" smtClean="0">
                <a:solidFill>
                  <a:schemeClr val="tx1"/>
                </a:solidFill>
                <a:latin typeface="Arial" pitchFamily="34" charset="0"/>
                <a:cs typeface="Arial" pitchFamily="34" charset="0"/>
              </a:rPr>
              <a:t>peut</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aussi</a:t>
            </a:r>
            <a:r>
              <a:rPr lang="en-US" altLang="ja-JP" dirty="0" smtClean="0">
                <a:solidFill>
                  <a:schemeClr val="tx1"/>
                </a:solidFill>
                <a:latin typeface="Arial" pitchFamily="34" charset="0"/>
                <a:cs typeface="Arial" pitchFamily="34" charset="0"/>
              </a:rPr>
              <a:t> :</a:t>
            </a:r>
            <a:endParaRPr lang="en-US" altLang="ja-JP" dirty="0">
              <a:solidFill>
                <a:schemeClr val="tx1"/>
              </a:solidFill>
              <a:latin typeface="Arial" pitchFamily="34" charset="0"/>
              <a:cs typeface="Arial" pitchFamily="34" charset="0"/>
            </a:endParaRPr>
          </a:p>
          <a:p>
            <a:pPr>
              <a:buFontTx/>
              <a:buChar char="-"/>
              <a:defRPr/>
            </a:pPr>
            <a:r>
              <a:rPr lang="en-US" altLang="ja-JP" dirty="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Contrôler</a:t>
            </a:r>
            <a:r>
              <a:rPr lang="en-US" altLang="ja-JP" dirty="0" smtClean="0">
                <a:solidFill>
                  <a:schemeClr val="tx1"/>
                </a:solidFill>
                <a:latin typeface="Arial" pitchFamily="34" charset="0"/>
                <a:cs typeface="Arial" pitchFamily="34" charset="0"/>
              </a:rPr>
              <a:t> les </a:t>
            </a:r>
            <a:r>
              <a:rPr lang="en-US" altLang="ja-JP" dirty="0" err="1" smtClean="0">
                <a:solidFill>
                  <a:schemeClr val="tx1"/>
                </a:solidFill>
                <a:latin typeface="Arial" pitchFamily="34" charset="0"/>
                <a:cs typeface="Arial" pitchFamily="34" charset="0"/>
              </a:rPr>
              <a:t>odeurs</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nauséanbondes</a:t>
            </a:r>
            <a:r>
              <a:rPr lang="en-US" altLang="ja-JP" dirty="0" smtClean="0">
                <a:solidFill>
                  <a:schemeClr val="tx1"/>
                </a:solidFill>
                <a:latin typeface="Arial" pitchFamily="34" charset="0"/>
                <a:cs typeface="Arial" pitchFamily="34" charset="0"/>
              </a:rPr>
              <a:t> et les </a:t>
            </a:r>
            <a:r>
              <a:rPr lang="en-US" altLang="ja-JP" dirty="0" err="1" smtClean="0">
                <a:solidFill>
                  <a:schemeClr val="tx1"/>
                </a:solidFill>
                <a:latin typeface="Arial" pitchFamily="34" charset="0"/>
                <a:cs typeface="Arial" pitchFamily="34" charset="0"/>
              </a:rPr>
              <a:t>mouches</a:t>
            </a:r>
            <a:endParaRPr lang="en-US" altLang="ja-JP" dirty="0">
              <a:solidFill>
                <a:schemeClr val="tx1"/>
              </a:solidFill>
              <a:latin typeface="Arial" pitchFamily="34" charset="0"/>
              <a:cs typeface="Arial" pitchFamily="34" charset="0"/>
            </a:endParaRPr>
          </a:p>
          <a:p>
            <a:pPr>
              <a:buFontTx/>
              <a:buChar char="-"/>
              <a:defRPr/>
            </a:pPr>
            <a:r>
              <a:rPr lang="en-US" altLang="ja-JP" dirty="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Prévenir</a:t>
            </a:r>
            <a:r>
              <a:rPr lang="en-US" altLang="ja-JP" dirty="0" smtClean="0">
                <a:solidFill>
                  <a:schemeClr val="tx1"/>
                </a:solidFill>
                <a:latin typeface="Arial" pitchFamily="34" charset="0"/>
                <a:cs typeface="Arial" pitchFamily="34" charset="0"/>
              </a:rPr>
              <a:t> les maladies et </a:t>
            </a:r>
            <a:r>
              <a:rPr lang="en-US" altLang="ja-JP" dirty="0" err="1" smtClean="0">
                <a:solidFill>
                  <a:schemeClr val="tx1"/>
                </a:solidFill>
                <a:latin typeface="Arial" pitchFamily="34" charset="0"/>
                <a:cs typeface="Arial" pitchFamily="34" charset="0"/>
              </a:rPr>
              <a:t>améliorer</a:t>
            </a:r>
            <a:r>
              <a:rPr lang="en-US" altLang="ja-JP" dirty="0" smtClean="0">
                <a:solidFill>
                  <a:schemeClr val="tx1"/>
                </a:solidFill>
                <a:latin typeface="Arial" pitchFamily="34" charset="0"/>
                <a:cs typeface="Arial" pitchFamily="34" charset="0"/>
              </a:rPr>
              <a:t> le </a:t>
            </a:r>
            <a:r>
              <a:rPr lang="en-US" altLang="ja-JP" dirty="0" err="1" smtClean="0">
                <a:solidFill>
                  <a:schemeClr val="tx1"/>
                </a:solidFill>
                <a:latin typeface="Arial" pitchFamily="34" charset="0"/>
                <a:cs typeface="Arial" pitchFamily="34" charset="0"/>
              </a:rPr>
              <a:t>système</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immunitaire</a:t>
            </a:r>
            <a:r>
              <a:rPr lang="en-US" altLang="ja-JP" dirty="0" smtClean="0">
                <a:solidFill>
                  <a:schemeClr val="tx1"/>
                </a:solidFill>
                <a:latin typeface="Arial" pitchFamily="34" charset="0"/>
                <a:cs typeface="Arial" pitchFamily="34" charset="0"/>
              </a:rPr>
              <a:t> </a:t>
            </a:r>
          </a:p>
          <a:p>
            <a:pPr>
              <a:buFontTx/>
              <a:buChar char="-"/>
              <a:defRPr/>
            </a:pP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Améliorer</a:t>
            </a:r>
            <a:r>
              <a:rPr lang="en-US" altLang="ja-JP" dirty="0" smtClean="0">
                <a:solidFill>
                  <a:schemeClr val="tx1"/>
                </a:solidFill>
                <a:latin typeface="Arial" pitchFamily="34" charset="0"/>
                <a:cs typeface="Arial" pitchFamily="34" charset="0"/>
              </a:rPr>
              <a:t> la </a:t>
            </a:r>
            <a:r>
              <a:rPr lang="en-US" altLang="ja-JP" dirty="0" err="1" smtClean="0">
                <a:solidFill>
                  <a:schemeClr val="tx1"/>
                </a:solidFill>
                <a:latin typeface="Arial" pitchFamily="34" charset="0"/>
                <a:cs typeface="Arial" pitchFamily="34" charset="0"/>
              </a:rPr>
              <a:t>qualité</a:t>
            </a:r>
            <a:r>
              <a:rPr lang="en-US" altLang="ja-JP" dirty="0" smtClean="0">
                <a:solidFill>
                  <a:schemeClr val="tx1"/>
                </a:solidFill>
                <a:latin typeface="Arial" pitchFamily="34" charset="0"/>
                <a:cs typeface="Arial" pitchFamily="34" charset="0"/>
              </a:rPr>
              <a:t> des </a:t>
            </a:r>
            <a:r>
              <a:rPr lang="en-US" altLang="ja-JP" dirty="0" err="1" smtClean="0">
                <a:solidFill>
                  <a:schemeClr val="tx1"/>
                </a:solidFill>
                <a:latin typeface="Arial" pitchFamily="34" charset="0"/>
                <a:cs typeface="Arial" pitchFamily="34" charset="0"/>
              </a:rPr>
              <a:t>produits</a:t>
            </a:r>
            <a:r>
              <a:rPr lang="en-US" altLang="ja-JP" dirty="0" smtClean="0">
                <a:solidFill>
                  <a:schemeClr val="tx1"/>
                </a:solidFill>
                <a:latin typeface="Arial" pitchFamily="34" charset="0"/>
                <a:cs typeface="Arial" pitchFamily="34" charset="0"/>
              </a:rPr>
              <a:t> (oeuf, </a:t>
            </a:r>
            <a:r>
              <a:rPr lang="en-US" altLang="ja-JP" dirty="0" err="1" smtClean="0">
                <a:solidFill>
                  <a:schemeClr val="tx1"/>
                </a:solidFill>
                <a:latin typeface="Arial" pitchFamily="34" charset="0"/>
                <a:cs typeface="Arial" pitchFamily="34" charset="0"/>
              </a:rPr>
              <a:t>lait</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viande</a:t>
            </a:r>
            <a:r>
              <a:rPr lang="en-US" altLang="ja-JP" dirty="0" smtClean="0">
                <a:solidFill>
                  <a:schemeClr val="tx1"/>
                </a:solidFill>
                <a:latin typeface="Arial" pitchFamily="34" charset="0"/>
                <a:cs typeface="Arial" pitchFamily="34" charset="0"/>
              </a:rPr>
              <a:t>) </a:t>
            </a:r>
          </a:p>
          <a:p>
            <a:pPr>
              <a:buFontTx/>
              <a:buChar char="-"/>
              <a:defRPr/>
            </a:pP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Réduire</a:t>
            </a:r>
            <a:r>
              <a:rPr lang="en-US" altLang="ja-JP" dirty="0" smtClean="0">
                <a:solidFill>
                  <a:schemeClr val="tx1"/>
                </a:solidFill>
                <a:latin typeface="Arial" pitchFamily="34" charset="0"/>
                <a:cs typeface="Arial" pitchFamily="34" charset="0"/>
              </a:rPr>
              <a:t> les </a:t>
            </a:r>
            <a:r>
              <a:rPr lang="en-US" altLang="ja-JP" dirty="0" err="1" smtClean="0">
                <a:solidFill>
                  <a:schemeClr val="tx1"/>
                </a:solidFill>
                <a:latin typeface="Arial" pitchFamily="34" charset="0"/>
                <a:cs typeface="Arial" pitchFamily="34" charset="0"/>
              </a:rPr>
              <a:t>coûts</a:t>
            </a:r>
            <a:r>
              <a:rPr lang="en-US" altLang="ja-JP" dirty="0" smtClean="0">
                <a:solidFill>
                  <a:schemeClr val="tx1"/>
                </a:solidFill>
                <a:latin typeface="Arial" pitchFamily="34" charset="0"/>
                <a:cs typeface="Arial" pitchFamily="34" charset="0"/>
              </a:rPr>
              <a:t> de </a:t>
            </a:r>
            <a:r>
              <a:rPr lang="en-US" altLang="ja-JP" dirty="0" err="1" smtClean="0">
                <a:solidFill>
                  <a:schemeClr val="tx1"/>
                </a:solidFill>
                <a:latin typeface="Arial" pitchFamily="34" charset="0"/>
                <a:cs typeface="Arial" pitchFamily="34" charset="0"/>
              </a:rPr>
              <a:t>gestion</a:t>
            </a:r>
            <a:r>
              <a:rPr lang="en-US" altLang="ja-JP" dirty="0" smtClean="0">
                <a:solidFill>
                  <a:schemeClr val="tx1"/>
                </a:solidFill>
                <a:latin typeface="Arial" pitchFamily="34" charset="0"/>
                <a:cs typeface="Arial" pitchFamily="34" charset="0"/>
              </a:rPr>
              <a:t> des </a:t>
            </a:r>
            <a:r>
              <a:rPr lang="en-US" altLang="ja-JP" dirty="0" err="1" smtClean="0">
                <a:solidFill>
                  <a:schemeClr val="tx1"/>
                </a:solidFill>
                <a:latin typeface="Arial" pitchFamily="34" charset="0"/>
                <a:cs typeface="Arial" pitchFamily="34" charset="0"/>
              </a:rPr>
              <a:t>déchets</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compostage</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traitement</a:t>
            </a:r>
            <a:r>
              <a:rPr lang="en-US" altLang="ja-JP" dirty="0" smtClean="0">
                <a:solidFill>
                  <a:schemeClr val="tx1"/>
                </a:solidFill>
                <a:latin typeface="Arial" pitchFamily="34" charset="0"/>
                <a:cs typeface="Arial" pitchFamily="34" charset="0"/>
              </a:rPr>
              <a:t> des </a:t>
            </a:r>
            <a:r>
              <a:rPr lang="en-US" altLang="ja-JP" dirty="0" err="1" smtClean="0">
                <a:solidFill>
                  <a:schemeClr val="tx1"/>
                </a:solidFill>
                <a:latin typeface="Arial" pitchFamily="34" charset="0"/>
                <a:cs typeface="Arial" pitchFamily="34" charset="0"/>
              </a:rPr>
              <a:t>eaux</a:t>
            </a:r>
            <a:r>
              <a:rPr lang="en-US" altLang="ja-JP" dirty="0" smtClean="0">
                <a:solidFill>
                  <a:schemeClr val="tx1"/>
                </a:solidFill>
                <a:latin typeface="Arial" pitchFamily="34" charset="0"/>
                <a:cs typeface="Arial" pitchFamily="34" charset="0"/>
              </a:rPr>
              <a:t> </a:t>
            </a:r>
            <a:r>
              <a:rPr lang="en-US" altLang="ja-JP" dirty="0" err="1" smtClean="0">
                <a:solidFill>
                  <a:schemeClr val="tx1"/>
                </a:solidFill>
                <a:latin typeface="Arial" pitchFamily="34" charset="0"/>
                <a:cs typeface="Arial" pitchFamily="34" charset="0"/>
              </a:rPr>
              <a:t>usées</a:t>
            </a:r>
            <a:r>
              <a:rPr lang="en-US" altLang="ja-JP" dirty="0" smtClean="0">
                <a:solidFill>
                  <a:schemeClr val="tx1"/>
                </a:solidFill>
                <a:latin typeface="Arial" pitchFamily="34" charset="0"/>
                <a:cs typeface="Arial" pitchFamily="34" charset="0"/>
              </a:rPr>
              <a:t>)</a:t>
            </a:r>
            <a:endParaRPr lang="ja-JP" altLang="en-US" dirty="0">
              <a:solidFill>
                <a:schemeClr val="tx1"/>
              </a:solidFill>
              <a:latin typeface="Arial" pitchFamily="34" charset="0"/>
              <a:cs typeface="Arial" pitchFamily="34" charset="0"/>
            </a:endParaRPr>
          </a:p>
        </p:txBody>
      </p:sp>
      <p:sp>
        <p:nvSpPr>
          <p:cNvPr id="12" name="タイトル 1"/>
          <p:cNvSpPr txBox="1">
            <a:spLocks/>
          </p:cNvSpPr>
          <p:nvPr/>
        </p:nvSpPr>
        <p:spPr bwMode="auto">
          <a:xfrm>
            <a:off x="142844" y="214290"/>
            <a:ext cx="8929718" cy="703262"/>
          </a:xfrm>
          <a:prstGeom prst="rect">
            <a:avLst/>
          </a:prstGeom>
          <a:solidFill>
            <a:schemeClr val="accent2"/>
          </a:solid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Technologies des EM pour </a:t>
            </a:r>
            <a:r>
              <a:rPr kumimoji="1" lang="en-US" altLang="ja-JP" sz="36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l’élevage</a:t>
            </a:r>
            <a:endParaRPr kumimoji="1" lang="ja-JP" altLang="en-US" sz="36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13" name="Image 1" descr="pictures 469.jpg"/>
          <p:cNvPicPr>
            <a:picLocks noGrp="1" noChangeAspect="1"/>
          </p:cNvPicPr>
          <p:nvPr isPhoto="1"/>
        </p:nvPicPr>
        <p:blipFill>
          <a:blip r:embed="rId4" cstate="email"/>
          <a:srcRect/>
          <a:stretch>
            <a:fillRect/>
          </a:stretch>
        </p:blipFill>
        <p:spPr bwMode="auto">
          <a:xfrm>
            <a:off x="642910" y="1047733"/>
            <a:ext cx="3357586" cy="2238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428596" y="928670"/>
          <a:ext cx="8286808" cy="4556760"/>
        </p:xfrm>
        <a:graphic>
          <a:graphicData uri="http://schemas.openxmlformats.org/drawingml/2006/table">
            <a:tbl>
              <a:tblPr/>
              <a:tblGrid>
                <a:gridCol w="2071702"/>
                <a:gridCol w="2071702"/>
                <a:gridCol w="2071702"/>
                <a:gridCol w="2071702"/>
              </a:tblGrid>
              <a:tr h="0">
                <a:tc>
                  <a:txBody>
                    <a:bodyPr/>
                    <a:lstStyle/>
                    <a:p>
                      <a:pPr algn="ctr">
                        <a:lnSpc>
                          <a:spcPct val="115000"/>
                        </a:lnSpc>
                        <a:spcAft>
                          <a:spcPts val="0"/>
                        </a:spcAft>
                      </a:pPr>
                      <a:r>
                        <a:rPr lang="fr-FR" sz="2000" b="1">
                          <a:latin typeface="Calibri"/>
                          <a:ea typeface="Calibri"/>
                          <a:cs typeface="Times New Roman"/>
                        </a:rPr>
                        <a:t>PARAMETRE</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Calibri"/>
                          <a:ea typeface="Calibri"/>
                          <a:cs typeface="Times New Roman"/>
                        </a:rPr>
                        <a:t>L’AGRICULTURE  CONVENTIONELLE</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Calibri"/>
                          <a:ea typeface="Calibri"/>
                          <a:cs typeface="Times New Roman"/>
                        </a:rPr>
                        <a:t>L’AGRICULTURE TRADITIONNELLE</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a:latin typeface="Calibri"/>
                          <a:ea typeface="Calibri"/>
                          <a:cs typeface="Times New Roman"/>
                        </a:rPr>
                        <a:t>AGRICULTURE  INTEGREE, NATURELLE ET AUTHENTIQUE</a:t>
                      </a:r>
                      <a:endParaRPr lang="fr-FR" sz="2000">
                        <a:latin typeface="Calibri"/>
                        <a:ea typeface="Calibri"/>
                        <a:cs typeface="Times New Roman"/>
                      </a:endParaRPr>
                    </a:p>
                    <a:p>
                      <a:pPr algn="ctr">
                        <a:lnSpc>
                          <a:spcPct val="115000"/>
                        </a:lnSpc>
                        <a:spcAft>
                          <a:spcPts val="0"/>
                        </a:spcAft>
                      </a:pPr>
                      <a:r>
                        <a:rPr lang="fr-FR" sz="2000" b="1">
                          <a:latin typeface="Calibri"/>
                          <a:ea typeface="Calibri"/>
                          <a:cs typeface="Times New Roman"/>
                        </a:rPr>
                        <a:t>UTILISANT  LES  EM.</a:t>
                      </a:r>
                      <a:endParaRPr lang="fr-F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Rendement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 Moyen - 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 Faible - Moyen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Moyen - 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Quantité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Faible - Moyen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Moyen - 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Moyen - 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Coût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Faible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Faible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Toxicité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Elevé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Aucune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Aucune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Environnement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Endommagé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Protégé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Protégé et amélioré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fr-FR" sz="2000">
                          <a:latin typeface="Calibri"/>
                          <a:ea typeface="Calibri"/>
                          <a:cs typeface="Times New Roman"/>
                        </a:rPr>
                        <a:t>Durabilité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Pas  Durable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latin typeface="Calibri"/>
                          <a:ea typeface="Calibri"/>
                          <a:cs typeface="Times New Roman"/>
                        </a:rPr>
                        <a:t>Durable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latin typeface="Calibri"/>
                          <a:ea typeface="Calibri"/>
                          <a:cs typeface="Times New Roman"/>
                        </a:rPr>
                        <a:t>Durable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3"/>
          <p:cNvSpPr>
            <a:spLocks noGrp="1"/>
          </p:cNvSpPr>
          <p:nvPr>
            <p:ph type="subTitle" idx="4294967295"/>
          </p:nvPr>
        </p:nvSpPr>
        <p:spPr>
          <a:xfrm>
            <a:off x="357188" y="2286000"/>
            <a:ext cx="8305800" cy="4114800"/>
          </a:xfrm>
        </p:spPr>
        <p:txBody>
          <a:bodyPr/>
          <a:lstStyle/>
          <a:p>
            <a:pPr marL="82550" indent="0" algn="ctr" eaLnBrk="1" hangingPunct="1">
              <a:buFont typeface="Arial" pitchFamily="34" charset="0"/>
              <a:buNone/>
              <a:defRPr/>
            </a:pPr>
            <a:r>
              <a:rPr lang="fr-FR" sz="6000" b="1" dirty="0" err="1" smtClean="0">
                <a:solidFill>
                  <a:srgbClr val="000000"/>
                </a:solidFill>
                <a:latin typeface="Gill Sans MT" pitchFamily="34" charset="0"/>
                <a:ea typeface="宋体" pitchFamily="2" charset="-122"/>
              </a:rPr>
              <a:t>Zero</a:t>
            </a:r>
            <a:r>
              <a:rPr lang="fr-FR" sz="6000" b="1" dirty="0" smtClean="0">
                <a:solidFill>
                  <a:srgbClr val="000000"/>
                </a:solidFill>
                <a:latin typeface="Gill Sans MT" pitchFamily="34" charset="0"/>
                <a:ea typeface="宋体" pitchFamily="2" charset="-122"/>
              </a:rPr>
              <a:t> Emission </a:t>
            </a:r>
            <a:br>
              <a:rPr lang="fr-FR" sz="6000" b="1" dirty="0" smtClean="0">
                <a:solidFill>
                  <a:srgbClr val="000000"/>
                </a:solidFill>
                <a:latin typeface="Gill Sans MT" pitchFamily="34" charset="0"/>
                <a:ea typeface="宋体" pitchFamily="2" charset="-122"/>
              </a:rPr>
            </a:br>
            <a:r>
              <a:rPr lang="fr-FR" sz="6000" b="1" dirty="0" err="1" smtClean="0">
                <a:solidFill>
                  <a:srgbClr val="000000"/>
                </a:solidFill>
                <a:latin typeface="Gill Sans MT" pitchFamily="34" charset="0"/>
                <a:ea typeface="宋体" pitchFamily="2" charset="-122"/>
              </a:rPr>
              <a:t>Research</a:t>
            </a:r>
            <a:r>
              <a:rPr lang="fr-FR" sz="6000" b="1" dirty="0" smtClean="0">
                <a:solidFill>
                  <a:srgbClr val="000000"/>
                </a:solidFill>
                <a:latin typeface="Gill Sans MT" pitchFamily="34" charset="0"/>
                <a:ea typeface="宋体" pitchFamily="2" charset="-122"/>
              </a:rPr>
              <a:t> Initiative</a:t>
            </a:r>
          </a:p>
          <a:p>
            <a:pPr marL="82550" indent="0" algn="ctr" eaLnBrk="1" hangingPunct="1">
              <a:buFont typeface="Arial" pitchFamily="34" charset="0"/>
              <a:buNone/>
              <a:defRPr/>
            </a:pPr>
            <a:endParaRPr lang="fr-FR" sz="1600" b="1" dirty="0" smtClean="0">
              <a:solidFill>
                <a:srgbClr val="000000"/>
              </a:solidFill>
              <a:latin typeface="Gill Sans MT" pitchFamily="34" charset="0"/>
              <a:ea typeface="宋体" pitchFamily="2" charset="-122"/>
            </a:endParaRPr>
          </a:p>
          <a:p>
            <a:pPr marL="82550" indent="0" algn="ctr" eaLnBrk="1" hangingPunct="1">
              <a:buFont typeface="Arial" pitchFamily="34" charset="0"/>
              <a:buNone/>
              <a:defRPr/>
            </a:pPr>
            <a:r>
              <a:rPr lang="fr-FR" sz="1600" b="1" dirty="0" smtClean="0">
                <a:solidFill>
                  <a:srgbClr val="000000"/>
                </a:solidFill>
                <a:latin typeface="Gill Sans MT" pitchFamily="34" charset="0"/>
                <a:ea typeface="宋体" pitchFamily="2" charset="-122"/>
              </a:rPr>
              <a:t>-*-*-*-*-*-*-*-*-*-*-*-*-*-*-*-*-*</a:t>
            </a:r>
          </a:p>
          <a:p>
            <a:pPr marL="82550" indent="0" algn="ctr" eaLnBrk="1" hangingPunct="1">
              <a:buFont typeface="Arial" pitchFamily="34" charset="0"/>
              <a:buNone/>
              <a:defRPr/>
            </a:pPr>
            <a:r>
              <a:rPr lang="en-US" sz="4400" b="1" dirty="0" smtClean="0">
                <a:solidFill>
                  <a:schemeClr val="tx1"/>
                </a:solidFill>
                <a:ea typeface="宋体" pitchFamily="2" charset="-122"/>
              </a:rPr>
              <a:t>“</a:t>
            </a:r>
            <a:r>
              <a:rPr lang="en-US" sz="4400" b="1" dirty="0" err="1" smtClean="0">
                <a:solidFill>
                  <a:schemeClr val="tx1"/>
                </a:solidFill>
                <a:ea typeface="宋体" pitchFamily="2" charset="-122"/>
              </a:rPr>
              <a:t>Produire</a:t>
            </a:r>
            <a:r>
              <a:rPr lang="en-US" sz="4400" b="1" dirty="0" smtClean="0">
                <a:solidFill>
                  <a:schemeClr val="tx1"/>
                </a:solidFill>
                <a:ea typeface="宋体" pitchFamily="2" charset="-122"/>
              </a:rPr>
              <a:t> plus avec </a:t>
            </a:r>
            <a:r>
              <a:rPr lang="en-US" sz="4400" b="1" dirty="0" err="1" smtClean="0">
                <a:solidFill>
                  <a:schemeClr val="tx1"/>
                </a:solidFill>
                <a:ea typeface="宋体" pitchFamily="2" charset="-122"/>
              </a:rPr>
              <a:t>moins</a:t>
            </a:r>
            <a:r>
              <a:rPr lang="en-US" sz="4400" b="1" dirty="0" smtClean="0">
                <a:solidFill>
                  <a:schemeClr val="tx1"/>
                </a:solidFill>
                <a:ea typeface="宋体" pitchFamily="2" charset="-122"/>
              </a:rPr>
              <a:t>”</a:t>
            </a:r>
            <a:endParaRPr lang="fr-FR" sz="11500" b="1" dirty="0" smtClean="0">
              <a:solidFill>
                <a:schemeClr val="tx1"/>
              </a:solidFill>
              <a:latin typeface="Gill Sans MT" pitchFamily="34" charset="0"/>
              <a:ea typeface="宋体" pitchFamily="2" charset="-122"/>
            </a:endParaRPr>
          </a:p>
          <a:p>
            <a:pPr marL="82550" indent="0" algn="ctr" eaLnBrk="1" hangingPunct="1">
              <a:buFont typeface="Wingdings 2" pitchFamily="18" charset="2"/>
              <a:buNone/>
              <a:defRPr/>
            </a:pPr>
            <a:endParaRPr lang="en-US" sz="7200" b="1" dirty="0" smtClean="0">
              <a:solidFill>
                <a:srgbClr val="000000"/>
              </a:solidFill>
              <a:latin typeface="Gill Sans MT" pitchFamily="34" charset="0"/>
              <a:ea typeface="宋体" pitchFamily="2" charset="-122"/>
            </a:endParaRPr>
          </a:p>
        </p:txBody>
      </p:sp>
      <p:sp>
        <p:nvSpPr>
          <p:cNvPr id="13315" name="WordArt 4" descr="100_2663"/>
          <p:cNvSpPr>
            <a:spLocks noChangeArrowheads="1" noChangeShapeType="1" noTextEdit="1"/>
          </p:cNvSpPr>
          <p:nvPr/>
        </p:nvSpPr>
        <p:spPr bwMode="auto">
          <a:xfrm>
            <a:off x="3048000" y="1143000"/>
            <a:ext cx="2590800" cy="1066800"/>
          </a:xfrm>
          <a:prstGeom prst="rect">
            <a:avLst/>
          </a:prstGeom>
        </p:spPr>
        <p:txBody>
          <a:bodyPr wrap="none" fromWordArt="1">
            <a:prstTxWarp prst="textPlain">
              <a:avLst>
                <a:gd name="adj" fmla="val 50000"/>
              </a:avLst>
            </a:prstTxWarp>
          </a:bodyPr>
          <a:lstStyle/>
          <a:p>
            <a:r>
              <a:rPr lang="fr-FR" sz="3600" kern="10">
                <a:ln w="9525">
                  <a:solidFill>
                    <a:srgbClr val="000000"/>
                  </a:solidFill>
                  <a:round/>
                  <a:headEnd/>
                  <a:tailEnd/>
                </a:ln>
                <a:blipFill dpi="0" rotWithShape="1">
                  <a:blip r:embed="rId4"/>
                  <a:srcRect/>
                  <a:stretch>
                    <a:fillRect/>
                  </a:stretch>
                </a:blipFill>
                <a:latin typeface="Arial Black"/>
              </a:rPr>
              <a:t>Z E R I</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774825"/>
            <a:ext cx="8215313" cy="1501775"/>
            <a:chOff x="144" y="1118"/>
            <a:chExt cx="5175" cy="946"/>
          </a:xfrm>
        </p:grpSpPr>
        <p:grpSp>
          <p:nvGrpSpPr>
            <p:cNvPr id="3" name="Group 3"/>
            <p:cNvGrpSpPr>
              <a:grpSpLocks/>
            </p:cNvGrpSpPr>
            <p:nvPr/>
          </p:nvGrpSpPr>
          <p:grpSpPr bwMode="auto">
            <a:xfrm>
              <a:off x="1200" y="1118"/>
              <a:ext cx="3428" cy="946"/>
              <a:chOff x="1200" y="1118"/>
              <a:chExt cx="3428" cy="946"/>
            </a:xfrm>
          </p:grpSpPr>
          <p:grpSp>
            <p:nvGrpSpPr>
              <p:cNvPr id="4" name="Group 4"/>
              <p:cNvGrpSpPr>
                <a:grpSpLocks/>
              </p:cNvGrpSpPr>
              <p:nvPr/>
            </p:nvGrpSpPr>
            <p:grpSpPr bwMode="auto">
              <a:xfrm>
                <a:off x="1200" y="1118"/>
                <a:ext cx="528" cy="432"/>
                <a:chOff x="2640" y="1392"/>
                <a:chExt cx="528" cy="432"/>
              </a:xfrm>
            </p:grpSpPr>
            <p:sp>
              <p:nvSpPr>
                <p:cNvPr id="1101" name="Text Box 5"/>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102" name="Line 6"/>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p>
                  <a:endParaRPr lang="fr-FR"/>
                </a:p>
              </p:txBody>
            </p:sp>
          </p:grpSp>
          <p:grpSp>
            <p:nvGrpSpPr>
              <p:cNvPr id="5" name="Group 7"/>
              <p:cNvGrpSpPr>
                <a:grpSpLocks/>
              </p:cNvGrpSpPr>
              <p:nvPr/>
            </p:nvGrpSpPr>
            <p:grpSpPr bwMode="auto">
              <a:xfrm>
                <a:off x="2688" y="1350"/>
                <a:ext cx="528" cy="432"/>
                <a:chOff x="2640" y="1392"/>
                <a:chExt cx="528" cy="432"/>
              </a:xfrm>
            </p:grpSpPr>
            <p:sp>
              <p:nvSpPr>
                <p:cNvPr id="1099" name="Text Box 8"/>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100" name="Line 9"/>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p>
                  <a:endParaRPr lang="fr-FR"/>
                </a:p>
              </p:txBody>
            </p:sp>
          </p:grpSp>
          <p:grpSp>
            <p:nvGrpSpPr>
              <p:cNvPr id="6" name="Group 10"/>
              <p:cNvGrpSpPr>
                <a:grpSpLocks/>
              </p:cNvGrpSpPr>
              <p:nvPr/>
            </p:nvGrpSpPr>
            <p:grpSpPr bwMode="auto">
              <a:xfrm>
                <a:off x="4100" y="1632"/>
                <a:ext cx="528" cy="432"/>
                <a:chOff x="2640" y="1392"/>
                <a:chExt cx="528" cy="432"/>
              </a:xfrm>
            </p:grpSpPr>
            <p:sp>
              <p:nvSpPr>
                <p:cNvPr id="1097" name="Text Box 11"/>
                <p:cNvSpPr txBox="1">
                  <a:spLocks noChangeArrowheads="1"/>
                </p:cNvSpPr>
                <p:nvPr/>
              </p:nvSpPr>
              <p:spPr bwMode="auto">
                <a:xfrm>
                  <a:off x="2640" y="1536"/>
                  <a:ext cx="528"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098" name="Line 12"/>
                <p:cNvSpPr>
                  <a:spLocks noChangeShapeType="1"/>
                </p:cNvSpPr>
                <p:nvPr/>
              </p:nvSpPr>
              <p:spPr bwMode="auto">
                <a:xfrm flipV="1">
                  <a:off x="2856" y="1392"/>
                  <a:ext cx="0" cy="192"/>
                </a:xfrm>
                <a:prstGeom prst="line">
                  <a:avLst/>
                </a:prstGeom>
                <a:noFill/>
                <a:ln w="9525">
                  <a:solidFill>
                    <a:schemeClr val="tx1"/>
                  </a:solidFill>
                  <a:round/>
                  <a:headEnd/>
                  <a:tailEnd type="triangle" w="lg" len="lg"/>
                </a:ln>
              </p:spPr>
              <p:txBody>
                <a:bodyPr wrap="none" anchor="ctr"/>
                <a:lstStyle/>
                <a:p>
                  <a:endParaRPr lang="fr-FR"/>
                </a:p>
              </p:txBody>
            </p:sp>
          </p:grpSp>
        </p:grpSp>
        <p:grpSp>
          <p:nvGrpSpPr>
            <p:cNvPr id="7" name="Group 13"/>
            <p:cNvGrpSpPr>
              <a:grpSpLocks/>
            </p:cNvGrpSpPr>
            <p:nvPr/>
          </p:nvGrpSpPr>
          <p:grpSpPr bwMode="auto">
            <a:xfrm>
              <a:off x="144" y="1488"/>
              <a:ext cx="5175" cy="576"/>
              <a:chOff x="144" y="1488"/>
              <a:chExt cx="5175" cy="576"/>
            </a:xfrm>
          </p:grpSpPr>
          <p:grpSp>
            <p:nvGrpSpPr>
              <p:cNvPr id="8" name="Group 14"/>
              <p:cNvGrpSpPr>
                <a:grpSpLocks/>
              </p:cNvGrpSpPr>
              <p:nvPr/>
            </p:nvGrpSpPr>
            <p:grpSpPr bwMode="auto">
              <a:xfrm>
                <a:off x="192" y="1776"/>
                <a:ext cx="528" cy="288"/>
                <a:chOff x="162" y="1632"/>
                <a:chExt cx="528" cy="288"/>
              </a:xfrm>
            </p:grpSpPr>
            <p:sp>
              <p:nvSpPr>
                <p:cNvPr id="1092" name="Text Box 15"/>
                <p:cNvSpPr txBox="1">
                  <a:spLocks noChangeArrowheads="1"/>
                </p:cNvSpPr>
                <p:nvPr/>
              </p:nvSpPr>
              <p:spPr bwMode="auto">
                <a:xfrm>
                  <a:off x="162" y="1632"/>
                  <a:ext cx="528"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H</a:t>
                  </a:r>
                  <a:r>
                    <a:rPr lang="fr-FR" baseline="-25000">
                      <a:latin typeface="Times New Roman" pitchFamily="18" charset="0"/>
                    </a:rPr>
                    <a:t>2</a:t>
                  </a:r>
                  <a:r>
                    <a:rPr lang="fr-FR">
                      <a:latin typeface="Times New Roman" pitchFamily="18" charset="0"/>
                    </a:rPr>
                    <a:t>O</a:t>
                  </a:r>
                </a:p>
              </p:txBody>
            </p:sp>
            <p:sp>
              <p:nvSpPr>
                <p:cNvPr id="1093" name="Line 16"/>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p>
                  <a:endParaRPr lang="fr-FR"/>
                </a:p>
              </p:txBody>
            </p:sp>
          </p:grpSp>
          <p:grpSp>
            <p:nvGrpSpPr>
              <p:cNvPr id="9" name="Group 17"/>
              <p:cNvGrpSpPr>
                <a:grpSpLocks/>
              </p:cNvGrpSpPr>
              <p:nvPr/>
            </p:nvGrpSpPr>
            <p:grpSpPr bwMode="auto">
              <a:xfrm>
                <a:off x="144" y="1488"/>
                <a:ext cx="5175" cy="434"/>
                <a:chOff x="144" y="1488"/>
                <a:chExt cx="5175" cy="434"/>
              </a:xfrm>
            </p:grpSpPr>
            <p:grpSp>
              <p:nvGrpSpPr>
                <p:cNvPr id="10" name="Group 18"/>
                <p:cNvGrpSpPr>
                  <a:grpSpLocks/>
                </p:cNvGrpSpPr>
                <p:nvPr/>
              </p:nvGrpSpPr>
              <p:grpSpPr bwMode="auto">
                <a:xfrm>
                  <a:off x="144" y="1488"/>
                  <a:ext cx="528" cy="288"/>
                  <a:chOff x="144" y="1632"/>
                  <a:chExt cx="528" cy="288"/>
                </a:xfrm>
              </p:grpSpPr>
              <p:sp>
                <p:nvSpPr>
                  <p:cNvPr id="1090" name="Text Box 19"/>
                  <p:cNvSpPr txBox="1">
                    <a:spLocks noChangeArrowheads="1"/>
                  </p:cNvSpPr>
                  <p:nvPr/>
                </p:nvSpPr>
                <p:spPr bwMode="auto">
                  <a:xfrm>
                    <a:off x="144" y="1632"/>
                    <a:ext cx="528"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CO</a:t>
                    </a:r>
                    <a:r>
                      <a:rPr lang="fr-FR" baseline="-25000">
                        <a:latin typeface="Times New Roman" pitchFamily="18" charset="0"/>
                      </a:rPr>
                      <a:t>2</a:t>
                    </a:r>
                    <a:endParaRPr lang="fr-FR">
                      <a:latin typeface="Times New Roman" pitchFamily="18" charset="0"/>
                    </a:endParaRPr>
                  </a:p>
                </p:txBody>
              </p:sp>
              <p:sp>
                <p:nvSpPr>
                  <p:cNvPr id="1091" name="Line 20"/>
                  <p:cNvSpPr>
                    <a:spLocks noChangeShapeType="1"/>
                  </p:cNvSpPr>
                  <p:nvPr/>
                </p:nvSpPr>
                <p:spPr bwMode="auto">
                  <a:xfrm>
                    <a:off x="480" y="1776"/>
                    <a:ext cx="192" cy="0"/>
                  </a:xfrm>
                  <a:prstGeom prst="line">
                    <a:avLst/>
                  </a:prstGeom>
                  <a:noFill/>
                  <a:ln w="9525">
                    <a:solidFill>
                      <a:schemeClr val="tx1"/>
                    </a:solidFill>
                    <a:round/>
                    <a:headEnd/>
                    <a:tailEnd type="triangle" w="lg" len="lg"/>
                  </a:ln>
                </p:spPr>
                <p:txBody>
                  <a:bodyPr wrap="none" anchor="ctr"/>
                  <a:lstStyle/>
                  <a:p>
                    <a:endParaRPr lang="fr-FR"/>
                  </a:p>
                </p:txBody>
              </p:sp>
            </p:grpSp>
            <p:grpSp>
              <p:nvGrpSpPr>
                <p:cNvPr id="11" name="Group 21"/>
                <p:cNvGrpSpPr>
                  <a:grpSpLocks/>
                </p:cNvGrpSpPr>
                <p:nvPr/>
              </p:nvGrpSpPr>
              <p:grpSpPr bwMode="auto">
                <a:xfrm>
                  <a:off x="3360" y="1488"/>
                  <a:ext cx="451" cy="288"/>
                  <a:chOff x="3673" y="1356"/>
                  <a:chExt cx="451" cy="288"/>
                </a:xfrm>
              </p:grpSpPr>
              <p:sp>
                <p:nvSpPr>
                  <p:cNvPr id="1088" name="Text Box 22"/>
                  <p:cNvSpPr txBox="1">
                    <a:spLocks noChangeArrowheads="1"/>
                  </p:cNvSpPr>
                  <p:nvPr/>
                </p:nvSpPr>
                <p:spPr bwMode="auto">
                  <a:xfrm>
                    <a:off x="3788" y="1356"/>
                    <a:ext cx="336"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089" name="Line 23"/>
                  <p:cNvSpPr>
                    <a:spLocks noChangeShapeType="1"/>
                  </p:cNvSpPr>
                  <p:nvPr/>
                </p:nvSpPr>
                <p:spPr bwMode="auto">
                  <a:xfrm rot="3002547">
                    <a:off x="3768" y="1536"/>
                    <a:ext cx="1" cy="192"/>
                  </a:xfrm>
                  <a:prstGeom prst="line">
                    <a:avLst/>
                  </a:prstGeom>
                  <a:noFill/>
                  <a:ln w="9525">
                    <a:solidFill>
                      <a:schemeClr val="tx1"/>
                    </a:solidFill>
                    <a:round/>
                    <a:headEnd/>
                    <a:tailEnd type="triangle" w="lg" len="lg"/>
                  </a:ln>
                </p:spPr>
                <p:txBody>
                  <a:bodyPr wrap="none" anchor="ctr"/>
                  <a:lstStyle/>
                  <a:p>
                    <a:endParaRPr lang="fr-FR"/>
                  </a:p>
                </p:txBody>
              </p:sp>
            </p:grpSp>
            <p:grpSp>
              <p:nvGrpSpPr>
                <p:cNvPr id="12" name="Group 24"/>
                <p:cNvGrpSpPr>
                  <a:grpSpLocks/>
                </p:cNvGrpSpPr>
                <p:nvPr/>
              </p:nvGrpSpPr>
              <p:grpSpPr bwMode="auto">
                <a:xfrm>
                  <a:off x="4868" y="1634"/>
                  <a:ext cx="451" cy="288"/>
                  <a:chOff x="3673" y="1356"/>
                  <a:chExt cx="451" cy="288"/>
                </a:xfrm>
              </p:grpSpPr>
              <p:sp>
                <p:nvSpPr>
                  <p:cNvPr id="1086" name="Text Box 25"/>
                  <p:cNvSpPr txBox="1">
                    <a:spLocks noChangeArrowheads="1"/>
                  </p:cNvSpPr>
                  <p:nvPr/>
                </p:nvSpPr>
                <p:spPr bwMode="auto">
                  <a:xfrm>
                    <a:off x="3788" y="1356"/>
                    <a:ext cx="336" cy="288"/>
                  </a:xfrm>
                  <a:prstGeom prst="rect">
                    <a:avLst/>
                  </a:prstGeom>
                  <a:noFill/>
                  <a:ln w="9525">
                    <a:noFill/>
                    <a:miter lim="800000"/>
                    <a:headEnd/>
                    <a:tailEnd/>
                  </a:ln>
                </p:spPr>
                <p:txBody>
                  <a:bodyPr>
                    <a:spAutoFit/>
                  </a:bodyPr>
                  <a:lstStyle/>
                  <a:p>
                    <a:pPr>
                      <a:spcBef>
                        <a:spcPct val="50000"/>
                      </a:spcBef>
                    </a:pPr>
                    <a:r>
                      <a:rPr lang="fr-FR">
                        <a:latin typeface="Times New Roman" pitchFamily="18" charset="0"/>
                      </a:rPr>
                      <a:t>O</a:t>
                    </a:r>
                    <a:r>
                      <a:rPr lang="fr-FR" baseline="-25000">
                        <a:latin typeface="Times New Roman" pitchFamily="18" charset="0"/>
                      </a:rPr>
                      <a:t>2</a:t>
                    </a:r>
                    <a:endParaRPr lang="fr-FR">
                      <a:latin typeface="Times New Roman" pitchFamily="18" charset="0"/>
                    </a:endParaRPr>
                  </a:p>
                </p:txBody>
              </p:sp>
              <p:sp>
                <p:nvSpPr>
                  <p:cNvPr id="1087" name="Line 26"/>
                  <p:cNvSpPr>
                    <a:spLocks noChangeShapeType="1"/>
                  </p:cNvSpPr>
                  <p:nvPr/>
                </p:nvSpPr>
                <p:spPr bwMode="auto">
                  <a:xfrm rot="3002547">
                    <a:off x="3768" y="1536"/>
                    <a:ext cx="1" cy="192"/>
                  </a:xfrm>
                  <a:prstGeom prst="line">
                    <a:avLst/>
                  </a:prstGeom>
                  <a:noFill/>
                  <a:ln w="9525">
                    <a:solidFill>
                      <a:schemeClr val="tx1"/>
                    </a:solidFill>
                    <a:round/>
                    <a:headEnd/>
                    <a:tailEnd type="triangle" w="lg" len="lg"/>
                  </a:ln>
                </p:spPr>
                <p:txBody>
                  <a:bodyPr wrap="none" anchor="ctr"/>
                  <a:lstStyle/>
                  <a:p>
                    <a:endParaRPr lang="fr-FR"/>
                  </a:p>
                </p:txBody>
              </p:sp>
            </p:grpSp>
          </p:grpSp>
        </p:grpSp>
      </p:grpSp>
      <p:grpSp>
        <p:nvGrpSpPr>
          <p:cNvPr id="13" name="Group 28"/>
          <p:cNvGrpSpPr>
            <a:grpSpLocks/>
          </p:cNvGrpSpPr>
          <p:nvPr/>
        </p:nvGrpSpPr>
        <p:grpSpPr bwMode="auto">
          <a:xfrm>
            <a:off x="1219200" y="1066800"/>
            <a:ext cx="7162800" cy="5257800"/>
            <a:chOff x="768" y="672"/>
            <a:chExt cx="4512" cy="3312"/>
          </a:xfrm>
        </p:grpSpPr>
        <p:sp>
          <p:nvSpPr>
            <p:cNvPr id="1060" name="AutoShape 29"/>
            <p:cNvSpPr>
              <a:spLocks noChangeArrowheads="1"/>
            </p:cNvSpPr>
            <p:nvPr/>
          </p:nvSpPr>
          <p:spPr bwMode="auto">
            <a:xfrm>
              <a:off x="768" y="720"/>
              <a:ext cx="192" cy="624"/>
            </a:xfrm>
            <a:prstGeom prst="downArrow">
              <a:avLst>
                <a:gd name="adj1" fmla="val 50000"/>
                <a:gd name="adj2" fmla="val 62502"/>
              </a:avLst>
            </a:prstGeom>
            <a:solidFill>
              <a:schemeClr val="bg1"/>
            </a:solidFill>
            <a:ln w="9525">
              <a:solidFill>
                <a:schemeClr val="tx1"/>
              </a:solidFill>
              <a:miter lim="800000"/>
              <a:headEnd/>
              <a:tailEnd/>
            </a:ln>
          </p:spPr>
          <p:txBody>
            <a:bodyPr wrap="none" anchor="ctr"/>
            <a:lstStyle/>
            <a:p>
              <a:endParaRPr lang="fr-FR"/>
            </a:p>
          </p:txBody>
        </p:sp>
        <p:grpSp>
          <p:nvGrpSpPr>
            <p:cNvPr id="14" name="Group 30"/>
            <p:cNvGrpSpPr>
              <a:grpSpLocks/>
            </p:cNvGrpSpPr>
            <p:nvPr/>
          </p:nvGrpSpPr>
          <p:grpSpPr bwMode="auto">
            <a:xfrm>
              <a:off x="960" y="672"/>
              <a:ext cx="4320" cy="3312"/>
              <a:chOff x="960" y="672"/>
              <a:chExt cx="4320" cy="3312"/>
            </a:xfrm>
          </p:grpSpPr>
          <p:grpSp>
            <p:nvGrpSpPr>
              <p:cNvPr id="15" name="Group 31"/>
              <p:cNvGrpSpPr>
                <a:grpSpLocks/>
              </p:cNvGrpSpPr>
              <p:nvPr/>
            </p:nvGrpSpPr>
            <p:grpSpPr bwMode="auto">
              <a:xfrm>
                <a:off x="960" y="2208"/>
                <a:ext cx="3840" cy="1680"/>
                <a:chOff x="960" y="2208"/>
                <a:chExt cx="3840" cy="1680"/>
              </a:xfrm>
            </p:grpSpPr>
            <p:sp>
              <p:nvSpPr>
                <p:cNvPr id="1068" name="Line 32"/>
                <p:cNvSpPr>
                  <a:spLocks noChangeShapeType="1"/>
                </p:cNvSpPr>
                <p:nvPr/>
              </p:nvSpPr>
              <p:spPr bwMode="auto">
                <a:xfrm>
                  <a:off x="1392" y="2448"/>
                  <a:ext cx="672" cy="1056"/>
                </a:xfrm>
                <a:prstGeom prst="line">
                  <a:avLst/>
                </a:prstGeom>
                <a:noFill/>
                <a:ln w="9525">
                  <a:solidFill>
                    <a:schemeClr val="tx1"/>
                  </a:solidFill>
                  <a:round/>
                  <a:headEnd/>
                  <a:tailEnd type="triangle" w="lg" len="lg"/>
                </a:ln>
              </p:spPr>
              <p:txBody>
                <a:bodyPr wrap="none" anchor="ctr"/>
                <a:lstStyle/>
                <a:p>
                  <a:endParaRPr lang="fr-FR"/>
                </a:p>
              </p:txBody>
            </p:sp>
            <p:sp>
              <p:nvSpPr>
                <p:cNvPr id="1069" name="Line 33"/>
                <p:cNvSpPr>
                  <a:spLocks noChangeShapeType="1"/>
                </p:cNvSpPr>
                <p:nvPr/>
              </p:nvSpPr>
              <p:spPr bwMode="auto">
                <a:xfrm>
                  <a:off x="3216" y="2544"/>
                  <a:ext cx="48" cy="960"/>
                </a:xfrm>
                <a:prstGeom prst="line">
                  <a:avLst/>
                </a:prstGeom>
                <a:noFill/>
                <a:ln w="9525">
                  <a:solidFill>
                    <a:schemeClr val="tx1"/>
                  </a:solidFill>
                  <a:round/>
                  <a:headEnd/>
                  <a:tailEnd type="triangle" w="lg" len="lg"/>
                </a:ln>
              </p:spPr>
              <p:txBody>
                <a:bodyPr wrap="none" anchor="ctr"/>
                <a:lstStyle/>
                <a:p>
                  <a:endParaRPr lang="fr-FR"/>
                </a:p>
              </p:txBody>
            </p:sp>
            <p:sp>
              <p:nvSpPr>
                <p:cNvPr id="1070" name="Line 34"/>
                <p:cNvSpPr>
                  <a:spLocks noChangeShapeType="1"/>
                </p:cNvSpPr>
                <p:nvPr/>
              </p:nvSpPr>
              <p:spPr bwMode="auto">
                <a:xfrm flipV="1">
                  <a:off x="2640" y="2544"/>
                  <a:ext cx="192" cy="288"/>
                </a:xfrm>
                <a:prstGeom prst="line">
                  <a:avLst/>
                </a:prstGeom>
                <a:noFill/>
                <a:ln w="9525">
                  <a:solidFill>
                    <a:schemeClr val="tx1"/>
                  </a:solidFill>
                  <a:round/>
                  <a:headEnd/>
                  <a:tailEnd type="triangle" w="lg" len="lg"/>
                </a:ln>
              </p:spPr>
              <p:txBody>
                <a:bodyPr wrap="none" anchor="ctr"/>
                <a:lstStyle/>
                <a:p>
                  <a:endParaRPr lang="fr-FR"/>
                </a:p>
              </p:txBody>
            </p:sp>
            <p:sp>
              <p:nvSpPr>
                <p:cNvPr id="1071" name="Line 35"/>
                <p:cNvSpPr>
                  <a:spLocks noChangeShapeType="1"/>
                </p:cNvSpPr>
                <p:nvPr/>
              </p:nvSpPr>
              <p:spPr bwMode="auto">
                <a:xfrm flipH="1" flipV="1">
                  <a:off x="2736" y="3168"/>
                  <a:ext cx="336" cy="384"/>
                </a:xfrm>
                <a:prstGeom prst="line">
                  <a:avLst/>
                </a:prstGeom>
                <a:noFill/>
                <a:ln w="9525">
                  <a:solidFill>
                    <a:schemeClr val="tx1"/>
                  </a:solidFill>
                  <a:round/>
                  <a:headEnd/>
                  <a:tailEnd type="triangle" w="lg" len="lg"/>
                </a:ln>
              </p:spPr>
              <p:txBody>
                <a:bodyPr wrap="none" anchor="ctr"/>
                <a:lstStyle/>
                <a:p>
                  <a:endParaRPr lang="fr-FR"/>
                </a:p>
              </p:txBody>
            </p:sp>
            <p:sp>
              <p:nvSpPr>
                <p:cNvPr id="1072" name="Line 36"/>
                <p:cNvSpPr>
                  <a:spLocks noChangeShapeType="1"/>
                </p:cNvSpPr>
                <p:nvPr/>
              </p:nvSpPr>
              <p:spPr bwMode="auto">
                <a:xfrm flipV="1">
                  <a:off x="3840" y="3600"/>
                  <a:ext cx="720" cy="288"/>
                </a:xfrm>
                <a:prstGeom prst="line">
                  <a:avLst/>
                </a:prstGeom>
                <a:noFill/>
                <a:ln w="9525">
                  <a:solidFill>
                    <a:schemeClr val="tx1"/>
                  </a:solidFill>
                  <a:round/>
                  <a:headEnd/>
                  <a:tailEnd type="triangle" w="lg" len="lg"/>
                </a:ln>
              </p:spPr>
              <p:txBody>
                <a:bodyPr wrap="none" anchor="ctr"/>
                <a:lstStyle/>
                <a:p>
                  <a:endParaRPr lang="fr-FR"/>
                </a:p>
              </p:txBody>
            </p:sp>
            <p:sp>
              <p:nvSpPr>
                <p:cNvPr id="1073" name="Line 37"/>
                <p:cNvSpPr>
                  <a:spLocks noChangeShapeType="1"/>
                </p:cNvSpPr>
                <p:nvPr/>
              </p:nvSpPr>
              <p:spPr bwMode="auto">
                <a:xfrm flipH="1" flipV="1">
                  <a:off x="1632" y="3648"/>
                  <a:ext cx="336" cy="192"/>
                </a:xfrm>
                <a:prstGeom prst="line">
                  <a:avLst/>
                </a:prstGeom>
                <a:noFill/>
                <a:ln w="9525">
                  <a:solidFill>
                    <a:schemeClr val="tx1"/>
                  </a:solidFill>
                  <a:round/>
                  <a:headEnd/>
                  <a:tailEnd type="triangle" w="lg" len="lg"/>
                </a:ln>
              </p:spPr>
              <p:txBody>
                <a:bodyPr wrap="none" anchor="ctr"/>
                <a:lstStyle/>
                <a:p>
                  <a:endParaRPr lang="fr-FR"/>
                </a:p>
              </p:txBody>
            </p:sp>
            <p:sp>
              <p:nvSpPr>
                <p:cNvPr id="1074" name="Line 38"/>
                <p:cNvSpPr>
                  <a:spLocks noChangeShapeType="1"/>
                </p:cNvSpPr>
                <p:nvPr/>
              </p:nvSpPr>
              <p:spPr bwMode="auto">
                <a:xfrm flipH="1" flipV="1">
                  <a:off x="960" y="2448"/>
                  <a:ext cx="144" cy="816"/>
                </a:xfrm>
                <a:prstGeom prst="line">
                  <a:avLst/>
                </a:prstGeom>
                <a:noFill/>
                <a:ln w="9525">
                  <a:solidFill>
                    <a:schemeClr val="tx1"/>
                  </a:solidFill>
                  <a:round/>
                  <a:headEnd/>
                  <a:tailEnd type="triangle" w="lg" len="lg"/>
                </a:ln>
              </p:spPr>
              <p:txBody>
                <a:bodyPr wrap="none" anchor="ctr"/>
                <a:lstStyle/>
                <a:p>
                  <a:endParaRPr lang="fr-FR"/>
                </a:p>
              </p:txBody>
            </p:sp>
            <p:sp>
              <p:nvSpPr>
                <p:cNvPr id="1075" name="Line 39"/>
                <p:cNvSpPr>
                  <a:spLocks noChangeShapeType="1"/>
                </p:cNvSpPr>
                <p:nvPr/>
              </p:nvSpPr>
              <p:spPr bwMode="auto">
                <a:xfrm flipV="1">
                  <a:off x="4800" y="2880"/>
                  <a:ext cx="0" cy="384"/>
                </a:xfrm>
                <a:prstGeom prst="line">
                  <a:avLst/>
                </a:prstGeom>
                <a:noFill/>
                <a:ln w="9525">
                  <a:solidFill>
                    <a:schemeClr val="tx1"/>
                  </a:solidFill>
                  <a:round/>
                  <a:headEnd/>
                  <a:tailEnd type="triangle" w="lg" len="lg"/>
                </a:ln>
              </p:spPr>
              <p:txBody>
                <a:bodyPr wrap="none" anchor="ctr"/>
                <a:lstStyle/>
                <a:p>
                  <a:endParaRPr lang="fr-FR"/>
                </a:p>
              </p:txBody>
            </p:sp>
            <p:sp>
              <p:nvSpPr>
                <p:cNvPr id="1076" name="Line 40"/>
                <p:cNvSpPr>
                  <a:spLocks noChangeShapeType="1"/>
                </p:cNvSpPr>
                <p:nvPr/>
              </p:nvSpPr>
              <p:spPr bwMode="auto">
                <a:xfrm flipH="1">
                  <a:off x="3840" y="2784"/>
                  <a:ext cx="624" cy="960"/>
                </a:xfrm>
                <a:prstGeom prst="line">
                  <a:avLst/>
                </a:prstGeom>
                <a:noFill/>
                <a:ln w="9525">
                  <a:solidFill>
                    <a:schemeClr val="tx1"/>
                  </a:solidFill>
                  <a:round/>
                  <a:headEnd/>
                  <a:tailEnd type="triangle" w="lg" len="lg"/>
                </a:ln>
              </p:spPr>
              <p:txBody>
                <a:bodyPr wrap="none" anchor="ctr"/>
                <a:lstStyle/>
                <a:p>
                  <a:endParaRPr lang="fr-FR"/>
                </a:p>
              </p:txBody>
            </p:sp>
            <p:sp>
              <p:nvSpPr>
                <p:cNvPr id="1077" name="Line 41"/>
                <p:cNvSpPr>
                  <a:spLocks noChangeShapeType="1"/>
                </p:cNvSpPr>
                <p:nvPr/>
              </p:nvSpPr>
              <p:spPr bwMode="auto">
                <a:xfrm>
                  <a:off x="1776" y="2208"/>
                  <a:ext cx="624" cy="0"/>
                </a:xfrm>
                <a:prstGeom prst="line">
                  <a:avLst/>
                </a:prstGeom>
                <a:noFill/>
                <a:ln w="9525">
                  <a:solidFill>
                    <a:schemeClr val="tx1"/>
                  </a:solidFill>
                  <a:round/>
                  <a:headEnd/>
                  <a:tailEnd type="triangle" w="lg" len="lg"/>
                </a:ln>
              </p:spPr>
              <p:txBody>
                <a:bodyPr wrap="none" anchor="ctr"/>
                <a:lstStyle/>
                <a:p>
                  <a:endParaRPr lang="fr-FR"/>
                </a:p>
              </p:txBody>
            </p:sp>
            <p:sp>
              <p:nvSpPr>
                <p:cNvPr id="1078" name="Line 42"/>
                <p:cNvSpPr>
                  <a:spLocks noChangeShapeType="1"/>
                </p:cNvSpPr>
                <p:nvPr/>
              </p:nvSpPr>
              <p:spPr bwMode="auto">
                <a:xfrm>
                  <a:off x="3408" y="2208"/>
                  <a:ext cx="768" cy="144"/>
                </a:xfrm>
                <a:prstGeom prst="line">
                  <a:avLst/>
                </a:prstGeom>
                <a:noFill/>
                <a:ln w="9525">
                  <a:solidFill>
                    <a:schemeClr val="tx1"/>
                  </a:solidFill>
                  <a:round/>
                  <a:headEnd/>
                  <a:tailEnd type="triangle" w="lg" len="lg"/>
                </a:ln>
              </p:spPr>
              <p:txBody>
                <a:bodyPr wrap="none" anchor="ctr"/>
                <a:lstStyle/>
                <a:p>
                  <a:endParaRPr lang="fr-FR"/>
                </a:p>
              </p:txBody>
            </p:sp>
          </p:grpSp>
          <p:grpSp>
            <p:nvGrpSpPr>
              <p:cNvPr id="16" name="Group 43"/>
              <p:cNvGrpSpPr>
                <a:grpSpLocks/>
              </p:cNvGrpSpPr>
              <p:nvPr/>
            </p:nvGrpSpPr>
            <p:grpSpPr bwMode="auto">
              <a:xfrm>
                <a:off x="1248" y="672"/>
                <a:ext cx="4032" cy="3312"/>
                <a:chOff x="1248" y="672"/>
                <a:chExt cx="4032" cy="3312"/>
              </a:xfrm>
            </p:grpSpPr>
            <p:sp>
              <p:nvSpPr>
                <p:cNvPr id="1064" name="Line 44"/>
                <p:cNvSpPr>
                  <a:spLocks noChangeShapeType="1"/>
                </p:cNvSpPr>
                <p:nvPr/>
              </p:nvSpPr>
              <p:spPr bwMode="auto">
                <a:xfrm flipV="1">
                  <a:off x="1248" y="672"/>
                  <a:ext cx="2832" cy="960"/>
                </a:xfrm>
                <a:prstGeom prst="line">
                  <a:avLst/>
                </a:prstGeom>
                <a:noFill/>
                <a:ln w="9525">
                  <a:solidFill>
                    <a:schemeClr val="tx1"/>
                  </a:solidFill>
                  <a:prstDash val="sysDot"/>
                  <a:round/>
                  <a:headEnd/>
                  <a:tailEnd type="triangle" w="lg" len="lg"/>
                </a:ln>
              </p:spPr>
              <p:txBody>
                <a:bodyPr wrap="none" anchor="ctr"/>
                <a:lstStyle/>
                <a:p>
                  <a:endParaRPr lang="fr-FR"/>
                </a:p>
              </p:txBody>
            </p:sp>
            <p:sp>
              <p:nvSpPr>
                <p:cNvPr id="1065" name="Line 45"/>
                <p:cNvSpPr>
                  <a:spLocks noChangeShapeType="1"/>
                </p:cNvSpPr>
                <p:nvPr/>
              </p:nvSpPr>
              <p:spPr bwMode="auto">
                <a:xfrm flipV="1">
                  <a:off x="3168" y="768"/>
                  <a:ext cx="1104" cy="1008"/>
                </a:xfrm>
                <a:prstGeom prst="line">
                  <a:avLst/>
                </a:prstGeom>
                <a:noFill/>
                <a:ln w="9525">
                  <a:solidFill>
                    <a:schemeClr val="tx1"/>
                  </a:solidFill>
                  <a:prstDash val="sysDot"/>
                  <a:round/>
                  <a:headEnd/>
                  <a:tailEnd type="triangle" w="lg" len="lg"/>
                </a:ln>
              </p:spPr>
              <p:txBody>
                <a:bodyPr wrap="none" anchor="ctr"/>
                <a:lstStyle/>
                <a:p>
                  <a:endParaRPr lang="fr-FR"/>
                </a:p>
              </p:txBody>
            </p:sp>
            <p:sp>
              <p:nvSpPr>
                <p:cNvPr id="1066" name="Line 46"/>
                <p:cNvSpPr>
                  <a:spLocks noChangeShapeType="1"/>
                </p:cNvSpPr>
                <p:nvPr/>
              </p:nvSpPr>
              <p:spPr bwMode="auto">
                <a:xfrm flipV="1">
                  <a:off x="4704" y="816"/>
                  <a:ext cx="96" cy="1152"/>
                </a:xfrm>
                <a:prstGeom prst="line">
                  <a:avLst/>
                </a:prstGeom>
                <a:noFill/>
                <a:ln w="9525">
                  <a:solidFill>
                    <a:schemeClr val="tx1"/>
                  </a:solidFill>
                  <a:prstDash val="sysDot"/>
                  <a:round/>
                  <a:headEnd/>
                  <a:tailEnd type="triangle" w="lg" len="lg"/>
                </a:ln>
              </p:spPr>
              <p:txBody>
                <a:bodyPr wrap="none" anchor="ctr"/>
                <a:lstStyle/>
                <a:p>
                  <a:endParaRPr lang="fr-FR"/>
                </a:p>
              </p:txBody>
            </p:sp>
            <p:sp>
              <p:nvSpPr>
                <p:cNvPr id="1067" name="Freeform 47"/>
                <p:cNvSpPr>
                  <a:spLocks/>
                </p:cNvSpPr>
                <p:nvPr/>
              </p:nvSpPr>
              <p:spPr bwMode="auto">
                <a:xfrm>
                  <a:off x="3840" y="672"/>
                  <a:ext cx="1440" cy="3312"/>
                </a:xfrm>
                <a:custGeom>
                  <a:avLst/>
                  <a:gdLst>
                    <a:gd name="T0" fmla="*/ 0 w 1440"/>
                    <a:gd name="T1" fmla="*/ 3312 h 3312"/>
                    <a:gd name="T2" fmla="*/ 1440 w 1440"/>
                    <a:gd name="T3" fmla="*/ 3216 h 3312"/>
                    <a:gd name="T4" fmla="*/ 1440 w 1440"/>
                    <a:gd name="T5" fmla="*/ 0 h 3312"/>
                    <a:gd name="T6" fmla="*/ 0 60000 65536"/>
                    <a:gd name="T7" fmla="*/ 0 60000 65536"/>
                    <a:gd name="T8" fmla="*/ 0 60000 65536"/>
                    <a:gd name="T9" fmla="*/ 0 w 1440"/>
                    <a:gd name="T10" fmla="*/ 0 h 3312"/>
                    <a:gd name="T11" fmla="*/ 1440 w 1440"/>
                    <a:gd name="T12" fmla="*/ 3312 h 3312"/>
                  </a:gdLst>
                  <a:ahLst/>
                  <a:cxnLst>
                    <a:cxn ang="T6">
                      <a:pos x="T0" y="T1"/>
                    </a:cxn>
                    <a:cxn ang="T7">
                      <a:pos x="T2" y="T3"/>
                    </a:cxn>
                    <a:cxn ang="T8">
                      <a:pos x="T4" y="T5"/>
                    </a:cxn>
                  </a:cxnLst>
                  <a:rect l="T9" t="T10" r="T11" b="T12"/>
                  <a:pathLst>
                    <a:path w="1440" h="3312">
                      <a:moveTo>
                        <a:pt x="0" y="3312"/>
                      </a:moveTo>
                      <a:lnTo>
                        <a:pt x="1440" y="3216"/>
                      </a:lnTo>
                      <a:lnTo>
                        <a:pt x="1440" y="0"/>
                      </a:lnTo>
                    </a:path>
                  </a:pathLst>
                </a:custGeom>
                <a:noFill/>
                <a:ln w="9525">
                  <a:solidFill>
                    <a:schemeClr val="tx1"/>
                  </a:solidFill>
                  <a:round/>
                  <a:headEnd/>
                  <a:tailEnd type="stealth" w="lg" len="lg"/>
                </a:ln>
              </p:spPr>
              <p:txBody>
                <a:bodyPr wrap="none" anchor="ctr"/>
                <a:lstStyle/>
                <a:p>
                  <a:endParaRPr lang="fr-FR"/>
                </a:p>
              </p:txBody>
            </p:sp>
          </p:grpSp>
        </p:grpSp>
      </p:grpSp>
      <p:grpSp>
        <p:nvGrpSpPr>
          <p:cNvPr id="17" name="Group 48"/>
          <p:cNvGrpSpPr>
            <a:grpSpLocks/>
          </p:cNvGrpSpPr>
          <p:nvPr/>
        </p:nvGrpSpPr>
        <p:grpSpPr bwMode="auto">
          <a:xfrm>
            <a:off x="838200" y="2209800"/>
            <a:ext cx="7391400" cy="2338388"/>
            <a:chOff x="528" y="1392"/>
            <a:chExt cx="4656" cy="1473"/>
          </a:xfrm>
        </p:grpSpPr>
        <p:grpSp>
          <p:nvGrpSpPr>
            <p:cNvPr id="18" name="Group 49"/>
            <p:cNvGrpSpPr>
              <a:grpSpLocks/>
            </p:cNvGrpSpPr>
            <p:nvPr/>
          </p:nvGrpSpPr>
          <p:grpSpPr bwMode="auto">
            <a:xfrm>
              <a:off x="2304" y="1776"/>
              <a:ext cx="1200" cy="792"/>
              <a:chOff x="1104" y="2400"/>
              <a:chExt cx="1728" cy="1080"/>
            </a:xfrm>
          </p:grpSpPr>
          <p:grpSp>
            <p:nvGrpSpPr>
              <p:cNvPr id="19" name="Group 50"/>
              <p:cNvGrpSpPr>
                <a:grpSpLocks/>
              </p:cNvGrpSpPr>
              <p:nvPr/>
            </p:nvGrpSpPr>
            <p:grpSpPr bwMode="auto">
              <a:xfrm>
                <a:off x="2448" y="2880"/>
                <a:ext cx="160" cy="245"/>
                <a:chOff x="4394" y="2255"/>
                <a:chExt cx="160" cy="245"/>
              </a:xfrm>
            </p:grpSpPr>
            <p:sp>
              <p:nvSpPr>
                <p:cNvPr id="1054" name="Freeform 51"/>
                <p:cNvSpPr>
                  <a:spLocks/>
                </p:cNvSpPr>
                <p:nvPr/>
              </p:nvSpPr>
              <p:spPr bwMode="auto">
                <a:xfrm>
                  <a:off x="4470" y="2347"/>
                  <a:ext cx="61" cy="153"/>
                </a:xfrm>
                <a:custGeom>
                  <a:avLst/>
                  <a:gdLst>
                    <a:gd name="T0" fmla="*/ 0 w 247"/>
                    <a:gd name="T1" fmla="*/ 0 h 611"/>
                    <a:gd name="T2" fmla="*/ 0 w 247"/>
                    <a:gd name="T3" fmla="*/ 0 h 611"/>
                    <a:gd name="T4" fmla="*/ 0 w 247"/>
                    <a:gd name="T5" fmla="*/ 0 h 611"/>
                    <a:gd name="T6" fmla="*/ 0 w 247"/>
                    <a:gd name="T7" fmla="*/ 0 h 611"/>
                    <a:gd name="T8" fmla="*/ 0 w 247"/>
                    <a:gd name="T9" fmla="*/ 0 h 611"/>
                    <a:gd name="T10" fmla="*/ 0 w 247"/>
                    <a:gd name="T11" fmla="*/ 0 h 611"/>
                    <a:gd name="T12" fmla="*/ 0 w 247"/>
                    <a:gd name="T13" fmla="*/ 0 h 611"/>
                    <a:gd name="T14" fmla="*/ 0 w 247"/>
                    <a:gd name="T15" fmla="*/ 0 h 611"/>
                    <a:gd name="T16" fmla="*/ 0 w 247"/>
                    <a:gd name="T17" fmla="*/ 0 h 611"/>
                    <a:gd name="T18" fmla="*/ 0 w 247"/>
                    <a:gd name="T19" fmla="*/ 0 h 611"/>
                    <a:gd name="T20" fmla="*/ 0 w 247"/>
                    <a:gd name="T21" fmla="*/ 0 h 611"/>
                    <a:gd name="T22" fmla="*/ 0 w 247"/>
                    <a:gd name="T23" fmla="*/ 0 h 611"/>
                    <a:gd name="T24" fmla="*/ 0 w 247"/>
                    <a:gd name="T25" fmla="*/ 0 h 611"/>
                    <a:gd name="T26" fmla="*/ 0 w 247"/>
                    <a:gd name="T27" fmla="*/ 0 h 611"/>
                    <a:gd name="T28" fmla="*/ 0 w 247"/>
                    <a:gd name="T29" fmla="*/ 0 h 611"/>
                    <a:gd name="T30" fmla="*/ 0 w 247"/>
                    <a:gd name="T31" fmla="*/ 0 h 611"/>
                    <a:gd name="T32" fmla="*/ 0 w 247"/>
                    <a:gd name="T33" fmla="*/ 0 h 611"/>
                    <a:gd name="T34" fmla="*/ 0 w 247"/>
                    <a:gd name="T35" fmla="*/ 0 h 611"/>
                    <a:gd name="T36" fmla="*/ 0 w 247"/>
                    <a:gd name="T37" fmla="*/ 0 h 611"/>
                    <a:gd name="T38" fmla="*/ 0 w 247"/>
                    <a:gd name="T39" fmla="*/ 0 h 611"/>
                    <a:gd name="T40" fmla="*/ 0 w 247"/>
                    <a:gd name="T41" fmla="*/ 0 h 611"/>
                    <a:gd name="T42" fmla="*/ 0 w 247"/>
                    <a:gd name="T43" fmla="*/ 0 h 6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7"/>
                    <a:gd name="T67" fmla="*/ 0 h 611"/>
                    <a:gd name="T68" fmla="*/ 247 w 247"/>
                    <a:gd name="T69" fmla="*/ 611 h 6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7" h="611">
                      <a:moveTo>
                        <a:pt x="153" y="0"/>
                      </a:moveTo>
                      <a:lnTo>
                        <a:pt x="233" y="97"/>
                      </a:lnTo>
                      <a:lnTo>
                        <a:pt x="247" y="177"/>
                      </a:lnTo>
                      <a:lnTo>
                        <a:pt x="233" y="284"/>
                      </a:lnTo>
                      <a:lnTo>
                        <a:pt x="218" y="382"/>
                      </a:lnTo>
                      <a:lnTo>
                        <a:pt x="162" y="504"/>
                      </a:lnTo>
                      <a:lnTo>
                        <a:pt x="158" y="418"/>
                      </a:lnTo>
                      <a:lnTo>
                        <a:pt x="158" y="293"/>
                      </a:lnTo>
                      <a:lnTo>
                        <a:pt x="168" y="162"/>
                      </a:lnTo>
                      <a:lnTo>
                        <a:pt x="153" y="91"/>
                      </a:lnTo>
                      <a:lnTo>
                        <a:pt x="111" y="219"/>
                      </a:lnTo>
                      <a:lnTo>
                        <a:pt x="118" y="349"/>
                      </a:lnTo>
                      <a:lnTo>
                        <a:pt x="102" y="415"/>
                      </a:lnTo>
                      <a:lnTo>
                        <a:pt x="88" y="495"/>
                      </a:lnTo>
                      <a:lnTo>
                        <a:pt x="22" y="611"/>
                      </a:lnTo>
                      <a:lnTo>
                        <a:pt x="22" y="522"/>
                      </a:lnTo>
                      <a:lnTo>
                        <a:pt x="0" y="418"/>
                      </a:lnTo>
                      <a:lnTo>
                        <a:pt x="0" y="344"/>
                      </a:lnTo>
                      <a:lnTo>
                        <a:pt x="20" y="278"/>
                      </a:lnTo>
                      <a:lnTo>
                        <a:pt x="69" y="162"/>
                      </a:lnTo>
                      <a:lnTo>
                        <a:pt x="153" y="0"/>
                      </a:lnTo>
                      <a:close/>
                    </a:path>
                  </a:pathLst>
                </a:custGeom>
                <a:solidFill>
                  <a:srgbClr val="9CB366"/>
                </a:solidFill>
                <a:ln w="9525">
                  <a:noFill/>
                  <a:round/>
                  <a:headEnd/>
                  <a:tailEnd/>
                </a:ln>
              </p:spPr>
              <p:txBody>
                <a:bodyPr/>
                <a:lstStyle/>
                <a:p>
                  <a:endParaRPr lang="fr-FR"/>
                </a:p>
              </p:txBody>
            </p:sp>
            <p:sp>
              <p:nvSpPr>
                <p:cNvPr id="1055" name="Freeform 52"/>
                <p:cNvSpPr>
                  <a:spLocks/>
                </p:cNvSpPr>
                <p:nvPr/>
              </p:nvSpPr>
              <p:spPr bwMode="auto">
                <a:xfrm>
                  <a:off x="4394" y="2255"/>
                  <a:ext cx="130" cy="216"/>
                </a:xfrm>
                <a:custGeom>
                  <a:avLst/>
                  <a:gdLst>
                    <a:gd name="T0" fmla="*/ 0 w 520"/>
                    <a:gd name="T1" fmla="*/ 0 h 862"/>
                    <a:gd name="T2" fmla="*/ 0 w 520"/>
                    <a:gd name="T3" fmla="*/ 0 h 862"/>
                    <a:gd name="T4" fmla="*/ 0 w 520"/>
                    <a:gd name="T5" fmla="*/ 0 h 862"/>
                    <a:gd name="T6" fmla="*/ 0 w 520"/>
                    <a:gd name="T7" fmla="*/ 0 h 862"/>
                    <a:gd name="T8" fmla="*/ 0 w 520"/>
                    <a:gd name="T9" fmla="*/ 0 h 862"/>
                    <a:gd name="T10" fmla="*/ 0 w 520"/>
                    <a:gd name="T11" fmla="*/ 0 h 862"/>
                    <a:gd name="T12" fmla="*/ 0 w 520"/>
                    <a:gd name="T13" fmla="*/ 0 h 862"/>
                    <a:gd name="T14" fmla="*/ 0 w 520"/>
                    <a:gd name="T15" fmla="*/ 0 h 862"/>
                    <a:gd name="T16" fmla="*/ 0 w 520"/>
                    <a:gd name="T17" fmla="*/ 0 h 862"/>
                    <a:gd name="T18" fmla="*/ 0 w 520"/>
                    <a:gd name="T19" fmla="*/ 0 h 862"/>
                    <a:gd name="T20" fmla="*/ 0 w 520"/>
                    <a:gd name="T21" fmla="*/ 0 h 862"/>
                    <a:gd name="T22" fmla="*/ 0 w 520"/>
                    <a:gd name="T23" fmla="*/ 0 h 862"/>
                    <a:gd name="T24" fmla="*/ 0 w 520"/>
                    <a:gd name="T25" fmla="*/ 0 h 862"/>
                    <a:gd name="T26" fmla="*/ 0 w 520"/>
                    <a:gd name="T27" fmla="*/ 0 h 862"/>
                    <a:gd name="T28" fmla="*/ 0 w 520"/>
                    <a:gd name="T29" fmla="*/ 0 h 862"/>
                    <a:gd name="T30" fmla="*/ 0 w 520"/>
                    <a:gd name="T31" fmla="*/ 0 h 862"/>
                    <a:gd name="T32" fmla="*/ 0 w 520"/>
                    <a:gd name="T33" fmla="*/ 0 h 862"/>
                    <a:gd name="T34" fmla="*/ 0 w 520"/>
                    <a:gd name="T35" fmla="*/ 0 h 862"/>
                    <a:gd name="T36" fmla="*/ 0 w 520"/>
                    <a:gd name="T37" fmla="*/ 0 h 862"/>
                    <a:gd name="T38" fmla="*/ 0 w 520"/>
                    <a:gd name="T39" fmla="*/ 0 h 862"/>
                    <a:gd name="T40" fmla="*/ 0 w 520"/>
                    <a:gd name="T41" fmla="*/ 0 h 862"/>
                    <a:gd name="T42" fmla="*/ 0 w 520"/>
                    <a:gd name="T43" fmla="*/ 0 h 862"/>
                    <a:gd name="T44" fmla="*/ 0 w 520"/>
                    <a:gd name="T45" fmla="*/ 0 h 862"/>
                    <a:gd name="T46" fmla="*/ 0 w 520"/>
                    <a:gd name="T47" fmla="*/ 0 h 862"/>
                    <a:gd name="T48" fmla="*/ 0 w 520"/>
                    <a:gd name="T49" fmla="*/ 0 h 8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0"/>
                    <a:gd name="T76" fmla="*/ 0 h 862"/>
                    <a:gd name="T77" fmla="*/ 520 w 520"/>
                    <a:gd name="T78" fmla="*/ 862 h 8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0" h="862">
                      <a:moveTo>
                        <a:pt x="434" y="0"/>
                      </a:moveTo>
                      <a:lnTo>
                        <a:pt x="487" y="89"/>
                      </a:lnTo>
                      <a:lnTo>
                        <a:pt x="511" y="153"/>
                      </a:lnTo>
                      <a:lnTo>
                        <a:pt x="520" y="227"/>
                      </a:lnTo>
                      <a:lnTo>
                        <a:pt x="505" y="325"/>
                      </a:lnTo>
                      <a:lnTo>
                        <a:pt x="458" y="449"/>
                      </a:lnTo>
                      <a:lnTo>
                        <a:pt x="407" y="515"/>
                      </a:lnTo>
                      <a:lnTo>
                        <a:pt x="310" y="636"/>
                      </a:lnTo>
                      <a:lnTo>
                        <a:pt x="194" y="734"/>
                      </a:lnTo>
                      <a:lnTo>
                        <a:pt x="180" y="805"/>
                      </a:lnTo>
                      <a:lnTo>
                        <a:pt x="142" y="847"/>
                      </a:lnTo>
                      <a:lnTo>
                        <a:pt x="67" y="862"/>
                      </a:lnTo>
                      <a:lnTo>
                        <a:pt x="0" y="862"/>
                      </a:lnTo>
                      <a:lnTo>
                        <a:pt x="76" y="711"/>
                      </a:lnTo>
                      <a:lnTo>
                        <a:pt x="121" y="678"/>
                      </a:lnTo>
                      <a:lnTo>
                        <a:pt x="154" y="684"/>
                      </a:lnTo>
                      <a:lnTo>
                        <a:pt x="185" y="707"/>
                      </a:lnTo>
                      <a:lnTo>
                        <a:pt x="292" y="604"/>
                      </a:lnTo>
                      <a:lnTo>
                        <a:pt x="390" y="482"/>
                      </a:lnTo>
                      <a:lnTo>
                        <a:pt x="463" y="360"/>
                      </a:lnTo>
                      <a:lnTo>
                        <a:pt x="496" y="254"/>
                      </a:lnTo>
                      <a:lnTo>
                        <a:pt x="473" y="138"/>
                      </a:lnTo>
                      <a:lnTo>
                        <a:pt x="416" y="26"/>
                      </a:lnTo>
                      <a:lnTo>
                        <a:pt x="434" y="0"/>
                      </a:lnTo>
                      <a:close/>
                    </a:path>
                  </a:pathLst>
                </a:custGeom>
                <a:solidFill>
                  <a:srgbClr val="9CB366"/>
                </a:solidFill>
                <a:ln w="9525">
                  <a:noFill/>
                  <a:round/>
                  <a:headEnd/>
                  <a:tailEnd/>
                </a:ln>
              </p:spPr>
              <p:txBody>
                <a:bodyPr/>
                <a:lstStyle/>
                <a:p>
                  <a:endParaRPr lang="fr-FR"/>
                </a:p>
              </p:txBody>
            </p:sp>
            <p:sp>
              <p:nvSpPr>
                <p:cNvPr id="1056" name="Freeform 53"/>
                <p:cNvSpPr>
                  <a:spLocks/>
                </p:cNvSpPr>
                <p:nvPr/>
              </p:nvSpPr>
              <p:spPr bwMode="auto">
                <a:xfrm>
                  <a:off x="4464" y="2257"/>
                  <a:ext cx="80" cy="183"/>
                </a:xfrm>
                <a:custGeom>
                  <a:avLst/>
                  <a:gdLst>
                    <a:gd name="T0" fmla="*/ 0 w 320"/>
                    <a:gd name="T1" fmla="*/ 0 h 730"/>
                    <a:gd name="T2" fmla="*/ 0 w 320"/>
                    <a:gd name="T3" fmla="*/ 0 h 730"/>
                    <a:gd name="T4" fmla="*/ 0 w 320"/>
                    <a:gd name="T5" fmla="*/ 0 h 730"/>
                    <a:gd name="T6" fmla="*/ 0 w 320"/>
                    <a:gd name="T7" fmla="*/ 0 h 730"/>
                    <a:gd name="T8" fmla="*/ 0 w 320"/>
                    <a:gd name="T9" fmla="*/ 0 h 730"/>
                    <a:gd name="T10" fmla="*/ 0 w 320"/>
                    <a:gd name="T11" fmla="*/ 0 h 730"/>
                    <a:gd name="T12" fmla="*/ 0 w 320"/>
                    <a:gd name="T13" fmla="*/ 0 h 730"/>
                    <a:gd name="T14" fmla="*/ 0 w 320"/>
                    <a:gd name="T15" fmla="*/ 0 h 730"/>
                    <a:gd name="T16" fmla="*/ 0 w 320"/>
                    <a:gd name="T17" fmla="*/ 0 h 730"/>
                    <a:gd name="T18" fmla="*/ 0 w 320"/>
                    <a:gd name="T19" fmla="*/ 0 h 730"/>
                    <a:gd name="T20" fmla="*/ 0 w 320"/>
                    <a:gd name="T21" fmla="*/ 0 h 730"/>
                    <a:gd name="T22" fmla="*/ 0 w 320"/>
                    <a:gd name="T23" fmla="*/ 0 h 730"/>
                    <a:gd name="T24" fmla="*/ 0 w 320"/>
                    <a:gd name="T25" fmla="*/ 0 h 730"/>
                    <a:gd name="T26" fmla="*/ 0 w 320"/>
                    <a:gd name="T27" fmla="*/ 0 h 730"/>
                    <a:gd name="T28" fmla="*/ 0 w 320"/>
                    <a:gd name="T29" fmla="*/ 0 h 7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730"/>
                    <a:gd name="T47" fmla="*/ 320 w 320"/>
                    <a:gd name="T48" fmla="*/ 730 h 7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730">
                      <a:moveTo>
                        <a:pt x="213" y="0"/>
                      </a:moveTo>
                      <a:lnTo>
                        <a:pt x="260" y="94"/>
                      </a:lnTo>
                      <a:lnTo>
                        <a:pt x="296" y="183"/>
                      </a:lnTo>
                      <a:lnTo>
                        <a:pt x="296" y="279"/>
                      </a:lnTo>
                      <a:lnTo>
                        <a:pt x="260" y="392"/>
                      </a:lnTo>
                      <a:lnTo>
                        <a:pt x="131" y="592"/>
                      </a:lnTo>
                      <a:lnTo>
                        <a:pt x="0" y="730"/>
                      </a:lnTo>
                      <a:lnTo>
                        <a:pt x="149" y="596"/>
                      </a:lnTo>
                      <a:lnTo>
                        <a:pt x="255" y="448"/>
                      </a:lnTo>
                      <a:lnTo>
                        <a:pt x="305" y="335"/>
                      </a:lnTo>
                      <a:lnTo>
                        <a:pt x="320" y="201"/>
                      </a:lnTo>
                      <a:lnTo>
                        <a:pt x="296" y="107"/>
                      </a:lnTo>
                      <a:lnTo>
                        <a:pt x="231" y="0"/>
                      </a:lnTo>
                      <a:lnTo>
                        <a:pt x="213" y="0"/>
                      </a:lnTo>
                      <a:close/>
                    </a:path>
                  </a:pathLst>
                </a:custGeom>
                <a:solidFill>
                  <a:srgbClr val="000000"/>
                </a:solidFill>
                <a:ln w="9525">
                  <a:noFill/>
                  <a:round/>
                  <a:headEnd/>
                  <a:tailEnd/>
                </a:ln>
              </p:spPr>
              <p:txBody>
                <a:bodyPr/>
                <a:lstStyle/>
                <a:p>
                  <a:endParaRPr lang="fr-FR"/>
                </a:p>
              </p:txBody>
            </p:sp>
            <p:sp>
              <p:nvSpPr>
                <p:cNvPr id="1057" name="Freeform 54"/>
                <p:cNvSpPr>
                  <a:spLocks/>
                </p:cNvSpPr>
                <p:nvPr/>
              </p:nvSpPr>
              <p:spPr bwMode="auto">
                <a:xfrm>
                  <a:off x="4402" y="2378"/>
                  <a:ext cx="67" cy="30"/>
                </a:xfrm>
                <a:custGeom>
                  <a:avLst/>
                  <a:gdLst>
                    <a:gd name="T0" fmla="*/ 0 w 265"/>
                    <a:gd name="T1" fmla="*/ 0 h 118"/>
                    <a:gd name="T2" fmla="*/ 0 w 265"/>
                    <a:gd name="T3" fmla="*/ 0 h 118"/>
                    <a:gd name="T4" fmla="*/ 0 w 265"/>
                    <a:gd name="T5" fmla="*/ 0 h 118"/>
                    <a:gd name="T6" fmla="*/ 0 w 265"/>
                    <a:gd name="T7" fmla="*/ 0 h 118"/>
                    <a:gd name="T8" fmla="*/ 0 w 265"/>
                    <a:gd name="T9" fmla="*/ 0 h 118"/>
                    <a:gd name="T10" fmla="*/ 0 w 265"/>
                    <a:gd name="T11" fmla="*/ 0 h 118"/>
                    <a:gd name="T12" fmla="*/ 0 w 265"/>
                    <a:gd name="T13" fmla="*/ 0 h 118"/>
                    <a:gd name="T14" fmla="*/ 0 w 265"/>
                    <a:gd name="T15" fmla="*/ 0 h 118"/>
                    <a:gd name="T16" fmla="*/ 0 w 265"/>
                    <a:gd name="T17" fmla="*/ 0 h 118"/>
                    <a:gd name="T18" fmla="*/ 0 w 265"/>
                    <a:gd name="T19" fmla="*/ 0 h 118"/>
                    <a:gd name="T20" fmla="*/ 0 w 265"/>
                    <a:gd name="T21" fmla="*/ 0 h 118"/>
                    <a:gd name="T22" fmla="*/ 0 w 265"/>
                    <a:gd name="T23" fmla="*/ 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18"/>
                    <a:gd name="T38" fmla="*/ 265 w 265"/>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18">
                      <a:moveTo>
                        <a:pt x="242" y="118"/>
                      </a:moveTo>
                      <a:lnTo>
                        <a:pt x="138" y="104"/>
                      </a:lnTo>
                      <a:lnTo>
                        <a:pt x="78" y="71"/>
                      </a:lnTo>
                      <a:lnTo>
                        <a:pt x="0" y="47"/>
                      </a:lnTo>
                      <a:lnTo>
                        <a:pt x="78" y="0"/>
                      </a:lnTo>
                      <a:lnTo>
                        <a:pt x="149" y="0"/>
                      </a:lnTo>
                      <a:lnTo>
                        <a:pt x="200" y="12"/>
                      </a:lnTo>
                      <a:lnTo>
                        <a:pt x="233" y="38"/>
                      </a:lnTo>
                      <a:lnTo>
                        <a:pt x="256" y="78"/>
                      </a:lnTo>
                      <a:lnTo>
                        <a:pt x="265" y="113"/>
                      </a:lnTo>
                      <a:lnTo>
                        <a:pt x="242" y="118"/>
                      </a:lnTo>
                      <a:close/>
                    </a:path>
                  </a:pathLst>
                </a:custGeom>
                <a:solidFill>
                  <a:srgbClr val="9CB366"/>
                </a:solidFill>
                <a:ln w="9525">
                  <a:noFill/>
                  <a:round/>
                  <a:headEnd/>
                  <a:tailEnd/>
                </a:ln>
              </p:spPr>
              <p:txBody>
                <a:bodyPr/>
                <a:lstStyle/>
                <a:p>
                  <a:endParaRPr lang="fr-FR"/>
                </a:p>
              </p:txBody>
            </p:sp>
            <p:sp>
              <p:nvSpPr>
                <p:cNvPr id="1058" name="Freeform 55"/>
                <p:cNvSpPr>
                  <a:spLocks/>
                </p:cNvSpPr>
                <p:nvPr/>
              </p:nvSpPr>
              <p:spPr bwMode="auto">
                <a:xfrm>
                  <a:off x="4413" y="2349"/>
                  <a:ext cx="84" cy="28"/>
                </a:xfrm>
                <a:custGeom>
                  <a:avLst/>
                  <a:gdLst>
                    <a:gd name="T0" fmla="*/ 0 w 338"/>
                    <a:gd name="T1" fmla="*/ 0 h 113"/>
                    <a:gd name="T2" fmla="*/ 0 w 338"/>
                    <a:gd name="T3" fmla="*/ 0 h 113"/>
                    <a:gd name="T4" fmla="*/ 0 w 338"/>
                    <a:gd name="T5" fmla="*/ 0 h 113"/>
                    <a:gd name="T6" fmla="*/ 0 w 338"/>
                    <a:gd name="T7" fmla="*/ 0 h 113"/>
                    <a:gd name="T8" fmla="*/ 0 w 338"/>
                    <a:gd name="T9" fmla="*/ 0 h 113"/>
                    <a:gd name="T10" fmla="*/ 0 w 338"/>
                    <a:gd name="T11" fmla="*/ 0 h 113"/>
                    <a:gd name="T12" fmla="*/ 0 w 338"/>
                    <a:gd name="T13" fmla="*/ 0 h 113"/>
                    <a:gd name="T14" fmla="*/ 0 w 338"/>
                    <a:gd name="T15" fmla="*/ 0 h 113"/>
                    <a:gd name="T16" fmla="*/ 0 w 338"/>
                    <a:gd name="T17" fmla="*/ 0 h 113"/>
                    <a:gd name="T18" fmla="*/ 0 w 33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113"/>
                    <a:gd name="T32" fmla="*/ 338 w 33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113">
                      <a:moveTo>
                        <a:pt x="338" y="80"/>
                      </a:moveTo>
                      <a:lnTo>
                        <a:pt x="260" y="24"/>
                      </a:lnTo>
                      <a:lnTo>
                        <a:pt x="202" y="0"/>
                      </a:lnTo>
                      <a:lnTo>
                        <a:pt x="89" y="15"/>
                      </a:lnTo>
                      <a:lnTo>
                        <a:pt x="24" y="62"/>
                      </a:lnTo>
                      <a:lnTo>
                        <a:pt x="0" y="95"/>
                      </a:lnTo>
                      <a:lnTo>
                        <a:pt x="109" y="113"/>
                      </a:lnTo>
                      <a:lnTo>
                        <a:pt x="234" y="97"/>
                      </a:lnTo>
                      <a:lnTo>
                        <a:pt x="338" y="80"/>
                      </a:lnTo>
                      <a:close/>
                    </a:path>
                  </a:pathLst>
                </a:custGeom>
                <a:solidFill>
                  <a:srgbClr val="9CB366"/>
                </a:solidFill>
                <a:ln w="9525">
                  <a:noFill/>
                  <a:round/>
                  <a:headEnd/>
                  <a:tailEnd/>
                </a:ln>
              </p:spPr>
              <p:txBody>
                <a:bodyPr/>
                <a:lstStyle/>
                <a:p>
                  <a:endParaRPr lang="fr-FR"/>
                </a:p>
              </p:txBody>
            </p:sp>
            <p:sp>
              <p:nvSpPr>
                <p:cNvPr id="1059" name="Freeform 56"/>
                <p:cNvSpPr>
                  <a:spLocks/>
                </p:cNvSpPr>
                <p:nvPr/>
              </p:nvSpPr>
              <p:spPr bwMode="auto">
                <a:xfrm>
                  <a:off x="4520" y="2286"/>
                  <a:ext cx="34" cy="110"/>
                </a:xfrm>
                <a:custGeom>
                  <a:avLst/>
                  <a:gdLst>
                    <a:gd name="T0" fmla="*/ 0 w 136"/>
                    <a:gd name="T1" fmla="*/ 0 h 438"/>
                    <a:gd name="T2" fmla="*/ 0 w 136"/>
                    <a:gd name="T3" fmla="*/ 0 h 438"/>
                    <a:gd name="T4" fmla="*/ 0 w 136"/>
                    <a:gd name="T5" fmla="*/ 0 h 438"/>
                    <a:gd name="T6" fmla="*/ 0 w 136"/>
                    <a:gd name="T7" fmla="*/ 0 h 438"/>
                    <a:gd name="T8" fmla="*/ 0 w 136"/>
                    <a:gd name="T9" fmla="*/ 0 h 438"/>
                    <a:gd name="T10" fmla="*/ 0 w 136"/>
                    <a:gd name="T11" fmla="*/ 0 h 438"/>
                    <a:gd name="T12" fmla="*/ 0 w 136"/>
                    <a:gd name="T13" fmla="*/ 0 h 438"/>
                    <a:gd name="T14" fmla="*/ 0 w 136"/>
                    <a:gd name="T15" fmla="*/ 0 h 438"/>
                    <a:gd name="T16" fmla="*/ 0 w 136"/>
                    <a:gd name="T17" fmla="*/ 0 h 438"/>
                    <a:gd name="T18" fmla="*/ 0 w 136"/>
                    <a:gd name="T19" fmla="*/ 0 h 438"/>
                    <a:gd name="T20" fmla="*/ 0 w 136"/>
                    <a:gd name="T21" fmla="*/ 0 h 438"/>
                    <a:gd name="T22" fmla="*/ 0 w 136"/>
                    <a:gd name="T23" fmla="*/ 0 h 4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438"/>
                    <a:gd name="T38" fmla="*/ 136 w 136"/>
                    <a:gd name="T39" fmla="*/ 438 h 4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438">
                      <a:moveTo>
                        <a:pt x="0" y="0"/>
                      </a:moveTo>
                      <a:lnTo>
                        <a:pt x="56" y="94"/>
                      </a:lnTo>
                      <a:lnTo>
                        <a:pt x="122" y="178"/>
                      </a:lnTo>
                      <a:lnTo>
                        <a:pt x="136" y="258"/>
                      </a:lnTo>
                      <a:lnTo>
                        <a:pt x="124" y="356"/>
                      </a:lnTo>
                      <a:lnTo>
                        <a:pt x="91" y="438"/>
                      </a:lnTo>
                      <a:lnTo>
                        <a:pt x="51" y="349"/>
                      </a:lnTo>
                      <a:lnTo>
                        <a:pt x="42" y="269"/>
                      </a:lnTo>
                      <a:lnTo>
                        <a:pt x="15" y="145"/>
                      </a:lnTo>
                      <a:lnTo>
                        <a:pt x="9" y="89"/>
                      </a:lnTo>
                      <a:lnTo>
                        <a:pt x="0" y="0"/>
                      </a:lnTo>
                      <a:close/>
                    </a:path>
                  </a:pathLst>
                </a:custGeom>
                <a:solidFill>
                  <a:srgbClr val="9CB366"/>
                </a:solidFill>
                <a:ln w="9525">
                  <a:noFill/>
                  <a:round/>
                  <a:headEnd/>
                  <a:tailEnd/>
                </a:ln>
              </p:spPr>
              <p:txBody>
                <a:bodyPr/>
                <a:lstStyle/>
                <a:p>
                  <a:endParaRPr lang="fr-FR"/>
                </a:p>
              </p:txBody>
            </p:sp>
          </p:grpSp>
          <p:graphicFrame>
            <p:nvGraphicFramePr>
              <p:cNvPr id="1034" name="Object 57"/>
              <p:cNvGraphicFramePr>
                <a:graphicFrameLocks noChangeAspect="1"/>
              </p:cNvGraphicFramePr>
              <p:nvPr/>
            </p:nvGraphicFramePr>
            <p:xfrm>
              <a:off x="1104" y="2400"/>
              <a:ext cx="1728" cy="1080"/>
            </p:xfrm>
            <a:graphic>
              <a:graphicData uri="http://schemas.openxmlformats.org/presentationml/2006/ole">
                <mc:AlternateContent xmlns:mc="http://schemas.openxmlformats.org/markup-compatibility/2006">
                  <mc:Choice xmlns:v="urn:schemas-microsoft-com:vml" Requires="v">
                    <p:oleObj spid="_x0000_s1062" name="Clip" r:id="rId5" imgW="2743200" imgH="1714680" progId="">
                      <p:embed/>
                    </p:oleObj>
                  </mc:Choice>
                  <mc:Fallback>
                    <p:oleObj name="Clip" r:id="rId5" imgW="2743200" imgH="1714680" progId="">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2400"/>
                            <a:ext cx="1728" cy="1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26" name="Object 58"/>
            <p:cNvGraphicFramePr>
              <a:graphicFrameLocks noChangeAspect="1"/>
            </p:cNvGraphicFramePr>
            <p:nvPr/>
          </p:nvGraphicFramePr>
          <p:xfrm>
            <a:off x="4272" y="1968"/>
            <a:ext cx="912" cy="897"/>
          </p:xfrm>
          <a:graphic>
            <a:graphicData uri="http://schemas.openxmlformats.org/presentationml/2006/ole">
              <mc:AlternateContent xmlns:mc="http://schemas.openxmlformats.org/markup-compatibility/2006">
                <mc:Choice xmlns:v="urn:schemas-microsoft-com:vml" Requires="v">
                  <p:oleObj spid="_x0000_s1063" name="Clip" r:id="rId7" imgW="853560" imgH="838080" progId="">
                    <p:embed/>
                  </p:oleObj>
                </mc:Choice>
                <mc:Fallback>
                  <p:oleObj name="Clip" r:id="rId7" imgW="853560" imgH="838080" progId="">
                    <p:embed/>
                    <p:pic>
                      <p:nvPicPr>
                        <p:cNvPr id="0" name="Object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1968"/>
                          <a:ext cx="912" cy="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59"/>
            <p:cNvGrpSpPr>
              <a:grpSpLocks/>
            </p:cNvGrpSpPr>
            <p:nvPr/>
          </p:nvGrpSpPr>
          <p:grpSpPr bwMode="auto">
            <a:xfrm>
              <a:off x="528" y="1392"/>
              <a:ext cx="1248" cy="1113"/>
              <a:chOff x="528" y="1392"/>
              <a:chExt cx="1248" cy="1113"/>
            </a:xfrm>
          </p:grpSpPr>
          <p:graphicFrame>
            <p:nvGraphicFramePr>
              <p:cNvPr id="1027" name="Object 60"/>
              <p:cNvGraphicFramePr>
                <a:graphicFrameLocks noChangeAspect="1"/>
              </p:cNvGraphicFramePr>
              <p:nvPr/>
            </p:nvGraphicFramePr>
            <p:xfrm>
              <a:off x="528" y="1824"/>
              <a:ext cx="806" cy="643"/>
            </p:xfrm>
            <a:graphic>
              <a:graphicData uri="http://schemas.openxmlformats.org/presentationml/2006/ole">
                <mc:AlternateContent xmlns:mc="http://schemas.openxmlformats.org/markup-compatibility/2006">
                  <mc:Choice xmlns:v="urn:schemas-microsoft-com:vml" Requires="v">
                    <p:oleObj spid="_x0000_s1064" name="Clip" r:id="rId9" imgW="1280160" imgH="1020960" progId="">
                      <p:embed/>
                    </p:oleObj>
                  </mc:Choice>
                  <mc:Fallback>
                    <p:oleObj name="Clip" r:id="rId9" imgW="1280160" imgH="1020960" progId="">
                      <p:embed/>
                      <p:pic>
                        <p:nvPicPr>
                          <p:cNvPr id="0"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 y="1824"/>
                            <a:ext cx="806" cy="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1"/>
              <p:cNvGraphicFramePr>
                <a:graphicFrameLocks noChangeAspect="1"/>
              </p:cNvGraphicFramePr>
              <p:nvPr/>
            </p:nvGraphicFramePr>
            <p:xfrm>
              <a:off x="624" y="1392"/>
              <a:ext cx="700" cy="696"/>
            </p:xfrm>
            <a:graphic>
              <a:graphicData uri="http://schemas.openxmlformats.org/presentationml/2006/ole">
                <mc:AlternateContent xmlns:mc="http://schemas.openxmlformats.org/markup-compatibility/2006">
                  <mc:Choice xmlns:v="urn:schemas-microsoft-com:vml" Requires="v">
                    <p:oleObj spid="_x0000_s1065" name="Clip" r:id="rId11" imgW="1112400" imgH="1104840" progId="">
                      <p:embed/>
                    </p:oleObj>
                  </mc:Choice>
                  <mc:Fallback>
                    <p:oleObj name="Clip" r:id="rId11" imgW="1112400" imgH="1104840" progId="">
                      <p:embed/>
                      <p:pic>
                        <p:nvPicPr>
                          <p:cNvPr id="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 y="1392"/>
                            <a:ext cx="700" cy="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62"/>
              <p:cNvGrpSpPr>
                <a:grpSpLocks/>
              </p:cNvGrpSpPr>
              <p:nvPr/>
            </p:nvGrpSpPr>
            <p:grpSpPr bwMode="auto">
              <a:xfrm>
                <a:off x="1056" y="1920"/>
                <a:ext cx="720" cy="585"/>
                <a:chOff x="624" y="1948"/>
                <a:chExt cx="905" cy="729"/>
              </a:xfrm>
            </p:grpSpPr>
            <p:graphicFrame>
              <p:nvGraphicFramePr>
                <p:cNvPr id="1029" name="Object 63"/>
                <p:cNvGraphicFramePr>
                  <a:graphicFrameLocks noChangeAspect="1"/>
                </p:cNvGraphicFramePr>
                <p:nvPr/>
              </p:nvGraphicFramePr>
              <p:xfrm>
                <a:off x="976" y="1948"/>
                <a:ext cx="307" cy="547"/>
              </p:xfrm>
              <a:graphic>
                <a:graphicData uri="http://schemas.openxmlformats.org/presentationml/2006/ole">
                  <mc:AlternateContent xmlns:mc="http://schemas.openxmlformats.org/markup-compatibility/2006">
                    <mc:Choice xmlns:v="urn:schemas-microsoft-com:vml" Requires="v">
                      <p:oleObj spid="_x0000_s1066" name="Clip" r:id="rId13" imgW="700920" imgH="1249560" progId="">
                        <p:embed/>
                      </p:oleObj>
                    </mc:Choice>
                    <mc:Fallback>
                      <p:oleObj name="Clip" r:id="rId13" imgW="700920" imgH="1249560" progId="">
                        <p:embed/>
                        <p:pic>
                          <p:nvPicPr>
                            <p:cNvPr id="0" name="Object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6" y="1948"/>
                              <a:ext cx="307" cy="5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4"/>
                <p:cNvGraphicFramePr>
                  <a:graphicFrameLocks noChangeAspect="1"/>
                </p:cNvGraphicFramePr>
                <p:nvPr/>
              </p:nvGraphicFramePr>
              <p:xfrm>
                <a:off x="768" y="2016"/>
                <a:ext cx="276" cy="533"/>
              </p:xfrm>
              <a:graphic>
                <a:graphicData uri="http://schemas.openxmlformats.org/presentationml/2006/ole">
                  <mc:AlternateContent xmlns:mc="http://schemas.openxmlformats.org/markup-compatibility/2006">
                    <mc:Choice xmlns:v="urn:schemas-microsoft-com:vml" Requires="v">
                      <p:oleObj spid="_x0000_s1067" name="Clip" r:id="rId15" imgW="556200" imgH="1074600" progId="">
                        <p:embed/>
                      </p:oleObj>
                    </mc:Choice>
                    <mc:Fallback>
                      <p:oleObj name="Clip" r:id="rId15" imgW="556200" imgH="1074600" progId="">
                        <p:embed/>
                        <p:pic>
                          <p:nvPicPr>
                            <p:cNvPr id="0" name="Object 6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8" y="2016"/>
                              <a:ext cx="276" cy="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65"/>
                <p:cNvGraphicFramePr>
                  <a:graphicFrameLocks noChangeAspect="1"/>
                </p:cNvGraphicFramePr>
                <p:nvPr/>
              </p:nvGraphicFramePr>
              <p:xfrm>
                <a:off x="1196" y="2112"/>
                <a:ext cx="333" cy="494"/>
              </p:xfrm>
              <a:graphic>
                <a:graphicData uri="http://schemas.openxmlformats.org/presentationml/2006/ole">
                  <mc:AlternateContent xmlns:mc="http://schemas.openxmlformats.org/markup-compatibility/2006">
                    <mc:Choice xmlns:v="urn:schemas-microsoft-com:vml" Requires="v">
                      <p:oleObj spid="_x0000_s1068" name="Clip" r:id="rId17" imgW="784800" imgH="1166040" progId="">
                        <p:embed/>
                      </p:oleObj>
                    </mc:Choice>
                    <mc:Fallback>
                      <p:oleObj name="Clip" r:id="rId17" imgW="784800" imgH="1166040" progId="">
                        <p:embed/>
                        <p:pic>
                          <p:nvPicPr>
                            <p:cNvPr id="0" name="Object 6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96" y="2112"/>
                              <a:ext cx="333" cy="4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66"/>
                <p:cNvGraphicFramePr>
                  <a:graphicFrameLocks noChangeAspect="1"/>
                </p:cNvGraphicFramePr>
                <p:nvPr/>
              </p:nvGraphicFramePr>
              <p:xfrm>
                <a:off x="816" y="2304"/>
                <a:ext cx="480" cy="373"/>
              </p:xfrm>
              <a:graphic>
                <a:graphicData uri="http://schemas.openxmlformats.org/presentationml/2006/ole">
                  <mc:AlternateContent xmlns:mc="http://schemas.openxmlformats.org/markup-compatibility/2006">
                    <mc:Choice xmlns:v="urn:schemas-microsoft-com:vml" Requires="v">
                      <p:oleObj spid="_x0000_s1069" name="Clip" r:id="rId19" imgW="1020960" imgH="792360" progId="">
                        <p:embed/>
                      </p:oleObj>
                    </mc:Choice>
                    <mc:Fallback>
                      <p:oleObj name="Clip" r:id="rId19" imgW="1020960" imgH="792360" progId="">
                        <p:embed/>
                        <p:pic>
                          <p:nvPicPr>
                            <p:cNvPr id="0" name="Object 6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6" y="2304"/>
                              <a:ext cx="480" cy="3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67"/>
                <p:cNvGraphicFramePr>
                  <a:graphicFrameLocks noChangeAspect="1"/>
                </p:cNvGraphicFramePr>
                <p:nvPr/>
              </p:nvGraphicFramePr>
              <p:xfrm>
                <a:off x="624" y="2208"/>
                <a:ext cx="239" cy="427"/>
              </p:xfrm>
              <a:graphic>
                <a:graphicData uri="http://schemas.openxmlformats.org/presentationml/2006/ole">
                  <mc:AlternateContent xmlns:mc="http://schemas.openxmlformats.org/markup-compatibility/2006">
                    <mc:Choice xmlns:v="urn:schemas-microsoft-com:vml" Requires="v">
                      <p:oleObj spid="_x0000_s1070" name="Clip" r:id="rId21" imgW="594360" imgH="1059120" progId="">
                        <p:embed/>
                      </p:oleObj>
                    </mc:Choice>
                    <mc:Fallback>
                      <p:oleObj name="Clip" r:id="rId21" imgW="594360" imgH="1059120" progId="">
                        <p:embed/>
                        <p:pic>
                          <p:nvPicPr>
                            <p:cNvPr id="0" name="Object 6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 y="2208"/>
                              <a:ext cx="239" cy="4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1038" name="WordArt 68"/>
          <p:cNvSpPr>
            <a:spLocks noChangeArrowheads="1" noChangeShapeType="1" noTextEdit="1"/>
          </p:cNvSpPr>
          <p:nvPr/>
        </p:nvSpPr>
        <p:spPr bwMode="auto">
          <a:xfrm rot="-1091601">
            <a:off x="2843213" y="1385888"/>
            <a:ext cx="3076575" cy="327025"/>
          </a:xfrm>
          <a:prstGeom prst="rect">
            <a:avLst/>
          </a:prstGeom>
        </p:spPr>
        <p:txBody>
          <a:bodyPr wrap="none" fromWordArt="1">
            <a:prstTxWarp prst="textPlain">
              <a:avLst>
                <a:gd name="adj" fmla="val 50000"/>
              </a:avLst>
            </a:prstTxWarp>
          </a:bodyPr>
          <a:lstStyle/>
          <a:p>
            <a:r>
              <a:rPr lang="fr-FR" sz="1600" kern="10">
                <a:ln w="9525">
                  <a:solidFill>
                    <a:srgbClr val="000000"/>
                  </a:solidFill>
                  <a:round/>
                  <a:headEnd/>
                  <a:tailEnd/>
                </a:ln>
                <a:solidFill>
                  <a:srgbClr val="FFFFFF"/>
                </a:solidFill>
                <a:latin typeface="Arial Black"/>
              </a:rPr>
              <a:t>TRANSPIRATION / EVAPORATION</a:t>
            </a:r>
          </a:p>
        </p:txBody>
      </p:sp>
      <p:sp>
        <p:nvSpPr>
          <p:cNvPr id="1039" name="Oval 72"/>
          <p:cNvSpPr>
            <a:spLocks noChangeArrowheads="1"/>
          </p:cNvSpPr>
          <p:nvPr/>
        </p:nvSpPr>
        <p:spPr bwMode="auto">
          <a:xfrm>
            <a:off x="6477000" y="152400"/>
            <a:ext cx="2057400" cy="1066800"/>
          </a:xfrm>
          <a:prstGeom prst="ellipse">
            <a:avLst/>
          </a:prstGeom>
          <a:solidFill>
            <a:srgbClr val="D6CE32"/>
          </a:solidFill>
          <a:ln w="9525">
            <a:solidFill>
              <a:schemeClr val="tx1"/>
            </a:solidFill>
            <a:round/>
            <a:headEnd/>
            <a:tailEnd/>
          </a:ln>
        </p:spPr>
        <p:txBody>
          <a:bodyPr wrap="none" anchor="ctr"/>
          <a:lstStyle/>
          <a:p>
            <a:pPr algn="ctr"/>
            <a:r>
              <a:rPr lang="fr-FR" sz="2800">
                <a:latin typeface="Times New Roman" pitchFamily="18" charset="0"/>
              </a:rPr>
              <a:t>SOLEIL</a:t>
            </a:r>
          </a:p>
        </p:txBody>
      </p:sp>
      <p:sp>
        <p:nvSpPr>
          <p:cNvPr id="83021" name="Rectangle 77"/>
          <p:cNvSpPr>
            <a:spLocks noChangeArrowheads="1"/>
          </p:cNvSpPr>
          <p:nvPr/>
        </p:nvSpPr>
        <p:spPr bwMode="auto">
          <a:xfrm>
            <a:off x="3200400" y="5638800"/>
            <a:ext cx="2819400" cy="762000"/>
          </a:xfrm>
          <a:prstGeom prst="rect">
            <a:avLst/>
          </a:prstGeom>
          <a:solidFill>
            <a:schemeClr val="accent2"/>
          </a:solidFill>
          <a:ln w="9525">
            <a:solidFill>
              <a:schemeClr val="bg1"/>
            </a:solidFill>
            <a:miter lim="800000"/>
            <a:headEnd/>
            <a:tailEnd/>
          </a:ln>
          <a:effectLst/>
        </p:spPr>
        <p:txBody>
          <a:bodyPr wrap="none" anchor="ctr"/>
          <a:lstStyle/>
          <a:p>
            <a:pPr>
              <a:defRPr/>
            </a:pPr>
            <a:endParaRPr lang="fr-FR" sz="1600" dirty="0">
              <a:solidFill>
                <a:schemeClr val="bg1"/>
              </a:solidFill>
              <a:latin typeface="Times New Roman" pitchFamily="18" charset="0"/>
              <a:cs typeface="Arial" charset="0"/>
            </a:endParaRPr>
          </a:p>
          <a:p>
            <a:pPr algn="ctr">
              <a:defRPr/>
            </a:pPr>
            <a:r>
              <a:rPr lang="fr-FR" b="1" dirty="0">
                <a:solidFill>
                  <a:schemeClr val="bg1"/>
                </a:solidFill>
                <a:effectLst>
                  <a:outerShdw blurRad="38100" dist="38100" dir="2700000" algn="tl">
                    <a:srgbClr val="FFFFFF"/>
                  </a:outerShdw>
                </a:effectLst>
                <a:latin typeface="Times New Roman" pitchFamily="18" charset="0"/>
                <a:cs typeface="Arial" charset="0"/>
              </a:rPr>
              <a:t>RECYCLAGE</a:t>
            </a:r>
            <a:endParaRPr lang="fr-FR" dirty="0">
              <a:solidFill>
                <a:schemeClr val="bg1"/>
              </a:solidFill>
              <a:effectLst>
                <a:outerShdw blurRad="38100" dist="38100" dir="2700000" algn="tl">
                  <a:srgbClr val="FFFFFF"/>
                </a:outerShdw>
              </a:effectLst>
              <a:latin typeface="Times New Roman" pitchFamily="18" charset="0"/>
              <a:cs typeface="Arial" charset="0"/>
            </a:endParaRPr>
          </a:p>
          <a:p>
            <a:pPr>
              <a:defRPr/>
            </a:pPr>
            <a:r>
              <a:rPr lang="fr-FR" sz="1600" dirty="0">
                <a:solidFill>
                  <a:schemeClr val="bg1"/>
                </a:solidFill>
                <a:latin typeface="Times New Roman" pitchFamily="18" charset="0"/>
                <a:cs typeface="Arial" charset="0"/>
              </a:rPr>
              <a:t> </a:t>
            </a:r>
            <a:endParaRPr lang="fr-FR" dirty="0">
              <a:solidFill>
                <a:schemeClr val="bg1"/>
              </a:solidFill>
              <a:latin typeface="Times New Roman" pitchFamily="18" charset="0"/>
              <a:cs typeface="Arial" charset="0"/>
            </a:endParaRPr>
          </a:p>
        </p:txBody>
      </p:sp>
      <p:sp>
        <p:nvSpPr>
          <p:cNvPr id="1041" name="Oval 78"/>
          <p:cNvSpPr>
            <a:spLocks noChangeArrowheads="1"/>
          </p:cNvSpPr>
          <p:nvPr/>
        </p:nvSpPr>
        <p:spPr bwMode="auto">
          <a:xfrm>
            <a:off x="990600" y="5257800"/>
            <a:ext cx="1676400" cy="609600"/>
          </a:xfrm>
          <a:prstGeom prst="ellipse">
            <a:avLst/>
          </a:prstGeom>
          <a:solidFill>
            <a:srgbClr val="993366"/>
          </a:solidFill>
          <a:ln w="9525">
            <a:solidFill>
              <a:schemeClr val="tx1"/>
            </a:solidFill>
            <a:round/>
            <a:headEnd/>
            <a:tailEnd/>
          </a:ln>
        </p:spPr>
        <p:txBody>
          <a:bodyPr wrap="none" anchor="ctr"/>
          <a:lstStyle/>
          <a:p>
            <a:r>
              <a:rPr lang="fr-FR" sz="1600" b="1">
                <a:solidFill>
                  <a:schemeClr val="bg1"/>
                </a:solidFill>
                <a:latin typeface="Times New Roman" pitchFamily="18" charset="0"/>
              </a:rPr>
              <a:t>COMPOST</a:t>
            </a:r>
            <a:endParaRPr lang="fr-FR" b="1">
              <a:solidFill>
                <a:schemeClr val="bg1"/>
              </a:solidFill>
              <a:latin typeface="Times New Roman" pitchFamily="18" charset="0"/>
            </a:endParaRPr>
          </a:p>
        </p:txBody>
      </p:sp>
      <p:sp>
        <p:nvSpPr>
          <p:cNvPr id="1042" name="Oval 79"/>
          <p:cNvSpPr>
            <a:spLocks noChangeArrowheads="1"/>
          </p:cNvSpPr>
          <p:nvPr/>
        </p:nvSpPr>
        <p:spPr bwMode="auto">
          <a:xfrm>
            <a:off x="2971800" y="4267200"/>
            <a:ext cx="1905000" cy="838200"/>
          </a:xfrm>
          <a:prstGeom prst="ellipse">
            <a:avLst/>
          </a:prstGeom>
          <a:solidFill>
            <a:srgbClr val="FF8F57"/>
          </a:solidFill>
          <a:ln w="9525">
            <a:solidFill>
              <a:schemeClr val="tx1"/>
            </a:solidFill>
            <a:round/>
            <a:headEnd/>
            <a:tailEnd/>
          </a:ln>
        </p:spPr>
        <p:txBody>
          <a:bodyPr wrap="none" anchor="ctr"/>
          <a:lstStyle/>
          <a:p>
            <a:pPr algn="ctr"/>
            <a:r>
              <a:rPr lang="fr-FR" sz="1600" b="1">
                <a:solidFill>
                  <a:schemeClr val="bg1"/>
                </a:solidFill>
                <a:latin typeface="Times New Roman" pitchFamily="18" charset="0"/>
              </a:rPr>
              <a:t>ALIMENTS </a:t>
            </a:r>
          </a:p>
          <a:p>
            <a:pPr algn="ctr"/>
            <a:r>
              <a:rPr lang="fr-FR" sz="1600" b="1">
                <a:solidFill>
                  <a:schemeClr val="bg1"/>
                </a:solidFill>
                <a:latin typeface="Times New Roman" pitchFamily="18" charset="0"/>
              </a:rPr>
              <a:t>POUR BETAIL</a:t>
            </a:r>
            <a:endParaRPr lang="fr-FR" b="1">
              <a:solidFill>
                <a:schemeClr val="bg1"/>
              </a:solidFill>
              <a:latin typeface="Times New Roman" pitchFamily="18" charset="0"/>
            </a:endParaRPr>
          </a:p>
        </p:txBody>
      </p:sp>
      <p:sp>
        <p:nvSpPr>
          <p:cNvPr id="1043" name="AutoShape 80"/>
          <p:cNvSpPr>
            <a:spLocks noChangeArrowheads="1"/>
          </p:cNvSpPr>
          <p:nvPr/>
        </p:nvSpPr>
        <p:spPr bwMode="auto">
          <a:xfrm>
            <a:off x="6934200" y="4953000"/>
            <a:ext cx="1371600" cy="1066800"/>
          </a:xfrm>
          <a:prstGeom prst="irregularSeal1">
            <a:avLst/>
          </a:prstGeom>
          <a:solidFill>
            <a:srgbClr val="FFFF99"/>
          </a:solidFill>
          <a:ln w="9525">
            <a:solidFill>
              <a:schemeClr val="accent1"/>
            </a:solidFill>
            <a:miter lim="800000"/>
            <a:headEnd/>
            <a:tailEnd/>
          </a:ln>
        </p:spPr>
        <p:txBody>
          <a:bodyPr wrap="none" anchor="ctr"/>
          <a:lstStyle/>
          <a:p>
            <a:pPr algn="ctr"/>
            <a:r>
              <a:rPr lang="fr-FR" sz="1600" b="1">
                <a:solidFill>
                  <a:srgbClr val="003366"/>
                </a:solidFill>
                <a:latin typeface="Times New Roman" pitchFamily="18" charset="0"/>
              </a:rPr>
              <a:t>BIOGAZ</a:t>
            </a:r>
          </a:p>
        </p:txBody>
      </p:sp>
      <p:sp>
        <p:nvSpPr>
          <p:cNvPr id="1044" name="Oval 72"/>
          <p:cNvSpPr>
            <a:spLocks noChangeArrowheads="1"/>
          </p:cNvSpPr>
          <p:nvPr/>
        </p:nvSpPr>
        <p:spPr bwMode="auto">
          <a:xfrm>
            <a:off x="381000" y="0"/>
            <a:ext cx="2057400" cy="1066800"/>
          </a:xfrm>
          <a:prstGeom prst="ellipse">
            <a:avLst/>
          </a:prstGeom>
          <a:solidFill>
            <a:srgbClr val="D6CE32"/>
          </a:solidFill>
          <a:ln w="9525">
            <a:solidFill>
              <a:schemeClr val="tx1"/>
            </a:solidFill>
            <a:round/>
            <a:headEnd/>
            <a:tailEnd/>
          </a:ln>
        </p:spPr>
        <p:txBody>
          <a:bodyPr wrap="none" anchor="ctr"/>
          <a:lstStyle/>
          <a:p>
            <a:pPr algn="ctr"/>
            <a:r>
              <a:rPr lang="fr-FR" sz="2800">
                <a:latin typeface="Times New Roman" pitchFamily="18" charset="0"/>
              </a:rPr>
              <a:t>SOLEIL</a:t>
            </a:r>
          </a:p>
        </p:txBody>
      </p:sp>
      <p:sp>
        <p:nvSpPr>
          <p:cNvPr id="1045" name="Oval 78"/>
          <p:cNvSpPr>
            <a:spLocks noChangeArrowheads="1"/>
          </p:cNvSpPr>
          <p:nvPr/>
        </p:nvSpPr>
        <p:spPr bwMode="auto">
          <a:xfrm>
            <a:off x="228600" y="4343400"/>
            <a:ext cx="1219200" cy="609600"/>
          </a:xfrm>
          <a:prstGeom prst="ellipse">
            <a:avLst/>
          </a:prstGeom>
          <a:solidFill>
            <a:schemeClr val="accent1"/>
          </a:solidFill>
          <a:ln w="9525">
            <a:solidFill>
              <a:schemeClr val="tx1"/>
            </a:solidFill>
            <a:round/>
            <a:headEnd/>
            <a:tailEnd/>
          </a:ln>
        </p:spPr>
        <p:txBody>
          <a:bodyPr wrap="none" anchor="ctr"/>
          <a:lstStyle/>
          <a:p>
            <a:pPr algn="ctr"/>
            <a:r>
              <a:rPr lang="fr-FR" sz="1600" b="1">
                <a:solidFill>
                  <a:schemeClr val="bg1"/>
                </a:solidFill>
                <a:latin typeface="Times New Roman" pitchFamily="18" charset="0"/>
              </a:rPr>
              <a:t>GASIFIER</a:t>
            </a:r>
            <a:endParaRPr lang="fr-FR" b="1">
              <a:solidFill>
                <a:schemeClr val="bg1"/>
              </a:solidFill>
              <a:latin typeface="Times New Roman" pitchFamily="18" charset="0"/>
            </a:endParaRPr>
          </a:p>
        </p:txBody>
      </p:sp>
      <p:sp>
        <p:nvSpPr>
          <p:cNvPr id="1046" name="Line 38"/>
          <p:cNvSpPr>
            <a:spLocks noChangeShapeType="1"/>
          </p:cNvSpPr>
          <p:nvPr/>
        </p:nvSpPr>
        <p:spPr bwMode="auto">
          <a:xfrm flipV="1">
            <a:off x="762000" y="3698875"/>
            <a:ext cx="304800" cy="609600"/>
          </a:xfrm>
          <a:prstGeom prst="line">
            <a:avLst/>
          </a:prstGeom>
          <a:noFill/>
          <a:ln w="9525">
            <a:solidFill>
              <a:schemeClr val="tx1"/>
            </a:solidFill>
            <a:round/>
            <a:headEnd/>
            <a:tailEnd type="triangle" w="lg" len="lg"/>
          </a:ln>
        </p:spPr>
        <p:txBody>
          <a:bodyPr wrap="none" anchor="ctr"/>
          <a:lstStyle/>
          <a:p>
            <a:endParaRPr lang="fr-FR"/>
          </a:p>
        </p:txBody>
      </p:sp>
      <p:sp>
        <p:nvSpPr>
          <p:cNvPr id="1047" name="Line 38"/>
          <p:cNvSpPr>
            <a:spLocks noChangeShapeType="1"/>
          </p:cNvSpPr>
          <p:nvPr/>
        </p:nvSpPr>
        <p:spPr bwMode="auto">
          <a:xfrm flipV="1">
            <a:off x="990600" y="3810000"/>
            <a:ext cx="228600" cy="533400"/>
          </a:xfrm>
          <a:prstGeom prst="line">
            <a:avLst/>
          </a:prstGeom>
          <a:noFill/>
          <a:ln w="9525">
            <a:solidFill>
              <a:schemeClr val="tx1"/>
            </a:solidFill>
            <a:round/>
            <a:headEnd type="triangle" w="med" len="med"/>
            <a:tailEnd/>
          </a:ln>
        </p:spPr>
        <p:txBody>
          <a:bodyPr wrap="none" anchor="ctr"/>
          <a:lstStyle/>
          <a:p>
            <a:endParaRPr lang="fr-FR"/>
          </a:p>
        </p:txBody>
      </p:sp>
      <p:sp>
        <p:nvSpPr>
          <p:cNvPr id="1048" name="WordArt 68"/>
          <p:cNvSpPr>
            <a:spLocks noChangeArrowheads="1" noChangeShapeType="1" noTextEdit="1"/>
          </p:cNvSpPr>
          <p:nvPr/>
        </p:nvSpPr>
        <p:spPr bwMode="auto">
          <a:xfrm rot="-2423017">
            <a:off x="4664075" y="1714500"/>
            <a:ext cx="1944688" cy="442913"/>
          </a:xfrm>
          <a:prstGeom prst="rect">
            <a:avLst/>
          </a:prstGeom>
        </p:spPr>
        <p:txBody>
          <a:bodyPr wrap="none" fromWordArt="1">
            <a:prstTxWarp prst="textPlain">
              <a:avLst>
                <a:gd name="adj" fmla="val 50000"/>
              </a:avLst>
            </a:prstTxWarp>
          </a:bodyPr>
          <a:lstStyle/>
          <a:p>
            <a:r>
              <a:rPr lang="fr-FR" sz="1600" kern="10">
                <a:ln w="9525">
                  <a:solidFill>
                    <a:srgbClr val="000000"/>
                  </a:solidFill>
                  <a:round/>
                  <a:headEnd/>
                  <a:tailEnd/>
                </a:ln>
                <a:solidFill>
                  <a:srgbClr val="FFFFFF"/>
                </a:solidFill>
                <a:latin typeface="Arial Black"/>
              </a:rPr>
              <a:t>TRANSPIRATION </a:t>
            </a:r>
          </a:p>
          <a:p>
            <a:r>
              <a:rPr lang="fr-FR" sz="1600" kern="10">
                <a:ln w="9525">
                  <a:solidFill>
                    <a:srgbClr val="000000"/>
                  </a:solidFill>
                  <a:round/>
                  <a:headEnd/>
                  <a:tailEnd/>
                </a:ln>
                <a:solidFill>
                  <a:srgbClr val="FFFFFF"/>
                </a:solidFill>
                <a:latin typeface="Arial Black"/>
              </a:rPr>
              <a:t> EVAPORATION</a:t>
            </a:r>
          </a:p>
        </p:txBody>
      </p:sp>
      <p:sp>
        <p:nvSpPr>
          <p:cNvPr id="1049" name="WordArt 68"/>
          <p:cNvSpPr>
            <a:spLocks noChangeArrowheads="1" noChangeShapeType="1" noTextEdit="1"/>
          </p:cNvSpPr>
          <p:nvPr/>
        </p:nvSpPr>
        <p:spPr bwMode="auto">
          <a:xfrm rot="-4945175">
            <a:off x="6309519" y="1991519"/>
            <a:ext cx="1944687" cy="441325"/>
          </a:xfrm>
          <a:prstGeom prst="rect">
            <a:avLst/>
          </a:prstGeom>
        </p:spPr>
        <p:txBody>
          <a:bodyPr wrap="none" fromWordArt="1">
            <a:prstTxWarp prst="textPlain">
              <a:avLst>
                <a:gd name="adj" fmla="val 50000"/>
              </a:avLst>
            </a:prstTxWarp>
          </a:bodyPr>
          <a:lstStyle/>
          <a:p>
            <a:r>
              <a:rPr lang="fr-FR" sz="1600" kern="10">
                <a:ln w="9525">
                  <a:solidFill>
                    <a:srgbClr val="000000"/>
                  </a:solidFill>
                  <a:round/>
                  <a:headEnd/>
                  <a:tailEnd/>
                </a:ln>
                <a:solidFill>
                  <a:srgbClr val="FFFFFF"/>
                </a:solidFill>
                <a:latin typeface="Arial Black"/>
              </a:rPr>
              <a:t>TRANSPIRATION </a:t>
            </a:r>
          </a:p>
          <a:p>
            <a:r>
              <a:rPr lang="fr-FR" sz="1600" kern="10">
                <a:ln w="9525">
                  <a:solidFill>
                    <a:srgbClr val="000000"/>
                  </a:solidFill>
                  <a:round/>
                  <a:headEnd/>
                  <a:tailEnd/>
                </a:ln>
                <a:solidFill>
                  <a:srgbClr val="FFFFFF"/>
                </a:solidFill>
                <a:latin typeface="Arial Black"/>
              </a:rPr>
              <a:t> EVAPORATION</a:t>
            </a:r>
          </a:p>
        </p:txBody>
      </p:sp>
    </p:spTree>
    <p:custDataLst>
      <p:tags r:id="rId2"/>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4"/>
          <p:cNvGrpSpPr>
            <a:grpSpLocks/>
          </p:cNvGrpSpPr>
          <p:nvPr/>
        </p:nvGrpSpPr>
        <p:grpSpPr bwMode="auto">
          <a:xfrm>
            <a:off x="4132263" y="5029200"/>
            <a:ext cx="827087" cy="601663"/>
            <a:chOff x="2517" y="3134"/>
            <a:chExt cx="521" cy="379"/>
          </a:xfrm>
        </p:grpSpPr>
        <p:sp>
          <p:nvSpPr>
            <p:cNvPr id="14495" name="Line 145"/>
            <p:cNvSpPr>
              <a:spLocks noChangeShapeType="1"/>
            </p:cNvSpPr>
            <p:nvPr/>
          </p:nvSpPr>
          <p:spPr bwMode="auto">
            <a:xfrm rot="2700000">
              <a:off x="2522" y="3129"/>
              <a:ext cx="317" cy="328"/>
            </a:xfrm>
            <a:prstGeom prst="line">
              <a:avLst/>
            </a:prstGeom>
            <a:noFill/>
            <a:ln w="15875">
              <a:solidFill>
                <a:srgbClr val="0000FE"/>
              </a:solidFill>
              <a:round/>
              <a:headEnd/>
              <a:tailEnd type="stealth" w="lg" len="lg"/>
            </a:ln>
          </p:spPr>
          <p:txBody>
            <a:bodyPr wrap="none" anchor="ctr"/>
            <a:lstStyle/>
            <a:p>
              <a:endParaRPr lang="fr-FR"/>
            </a:p>
          </p:txBody>
        </p:sp>
        <p:sp>
          <p:nvSpPr>
            <p:cNvPr id="14496" name="Line 146"/>
            <p:cNvSpPr>
              <a:spLocks noChangeShapeType="1"/>
            </p:cNvSpPr>
            <p:nvPr/>
          </p:nvSpPr>
          <p:spPr bwMode="auto">
            <a:xfrm>
              <a:off x="2680" y="3513"/>
              <a:ext cx="358" cy="0"/>
            </a:xfrm>
            <a:prstGeom prst="line">
              <a:avLst/>
            </a:prstGeom>
            <a:noFill/>
            <a:ln w="15875">
              <a:solidFill>
                <a:srgbClr val="0000FF"/>
              </a:solidFill>
              <a:round/>
              <a:headEnd/>
              <a:tailEnd type="stealth" w="lg" len="lg"/>
            </a:ln>
          </p:spPr>
          <p:txBody>
            <a:bodyPr wrap="none" anchor="ctr"/>
            <a:lstStyle/>
            <a:p>
              <a:endParaRPr lang="fr-FR"/>
            </a:p>
          </p:txBody>
        </p:sp>
        <p:sp>
          <p:nvSpPr>
            <p:cNvPr id="14497" name="Line 147"/>
            <p:cNvSpPr>
              <a:spLocks noChangeShapeType="1"/>
            </p:cNvSpPr>
            <p:nvPr/>
          </p:nvSpPr>
          <p:spPr bwMode="auto">
            <a:xfrm>
              <a:off x="2680" y="3377"/>
              <a:ext cx="358" cy="0"/>
            </a:xfrm>
            <a:prstGeom prst="line">
              <a:avLst/>
            </a:prstGeom>
            <a:noFill/>
            <a:ln w="15875">
              <a:solidFill>
                <a:srgbClr val="0000FF"/>
              </a:solidFill>
              <a:round/>
              <a:headEnd/>
              <a:tailEnd type="stealth" w="lg" len="lg"/>
            </a:ln>
          </p:spPr>
          <p:txBody>
            <a:bodyPr wrap="none" anchor="ctr"/>
            <a:lstStyle/>
            <a:p>
              <a:endParaRPr lang="fr-FR"/>
            </a:p>
          </p:txBody>
        </p:sp>
      </p:grpSp>
      <p:sp>
        <p:nvSpPr>
          <p:cNvPr id="14339" name="Text Box 4"/>
          <p:cNvSpPr txBox="1">
            <a:spLocks noChangeArrowheads="1"/>
          </p:cNvSpPr>
          <p:nvPr/>
        </p:nvSpPr>
        <p:spPr bwMode="auto">
          <a:xfrm>
            <a:off x="303213" y="3554413"/>
            <a:ext cx="1296987" cy="2444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Infrastructures</a:t>
            </a:r>
          </a:p>
        </p:txBody>
      </p:sp>
      <p:sp>
        <p:nvSpPr>
          <p:cNvPr id="14340" name="Text Box 5"/>
          <p:cNvSpPr txBox="1">
            <a:spLocks noChangeArrowheads="1"/>
          </p:cNvSpPr>
          <p:nvPr/>
        </p:nvSpPr>
        <p:spPr bwMode="auto">
          <a:xfrm>
            <a:off x="169863" y="4652963"/>
            <a:ext cx="1116012" cy="2444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Alimentation</a:t>
            </a:r>
          </a:p>
        </p:txBody>
      </p:sp>
      <p:sp>
        <p:nvSpPr>
          <p:cNvPr id="14341" name="Text Box 6"/>
          <p:cNvSpPr txBox="1">
            <a:spLocks noChangeArrowheads="1"/>
          </p:cNvSpPr>
          <p:nvPr/>
        </p:nvSpPr>
        <p:spPr bwMode="auto">
          <a:xfrm>
            <a:off x="619125" y="5013325"/>
            <a:ext cx="666750" cy="2444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Eau</a:t>
            </a:r>
            <a:endParaRPr lang="fr-FR">
              <a:latin typeface="Tahoma" pitchFamily="34" charset="0"/>
            </a:endParaRPr>
          </a:p>
        </p:txBody>
      </p:sp>
      <p:sp>
        <p:nvSpPr>
          <p:cNvPr id="14342" name="Text Box 7"/>
          <p:cNvSpPr txBox="1">
            <a:spLocks noChangeArrowheads="1"/>
          </p:cNvSpPr>
          <p:nvPr/>
        </p:nvSpPr>
        <p:spPr bwMode="auto">
          <a:xfrm>
            <a:off x="398463" y="5373688"/>
            <a:ext cx="874712" cy="2444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Énergie</a:t>
            </a:r>
          </a:p>
        </p:txBody>
      </p:sp>
      <p:sp>
        <p:nvSpPr>
          <p:cNvPr id="14343" name="Text Box 8"/>
          <p:cNvSpPr txBox="1">
            <a:spLocks noChangeArrowheads="1"/>
          </p:cNvSpPr>
          <p:nvPr/>
        </p:nvSpPr>
        <p:spPr bwMode="auto">
          <a:xfrm>
            <a:off x="139700" y="3933825"/>
            <a:ext cx="1189038" cy="3968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Poussin d’un jour</a:t>
            </a:r>
          </a:p>
        </p:txBody>
      </p:sp>
      <p:grpSp>
        <p:nvGrpSpPr>
          <p:cNvPr id="3" name="Group 9"/>
          <p:cNvGrpSpPr>
            <a:grpSpLocks/>
          </p:cNvGrpSpPr>
          <p:nvPr/>
        </p:nvGrpSpPr>
        <p:grpSpPr bwMode="auto">
          <a:xfrm>
            <a:off x="6397625" y="679450"/>
            <a:ext cx="1028700" cy="927100"/>
            <a:chOff x="3923" y="428"/>
            <a:chExt cx="648" cy="584"/>
          </a:xfrm>
        </p:grpSpPr>
        <p:sp>
          <p:nvSpPr>
            <p:cNvPr id="14492" name="Text Box 10"/>
            <p:cNvSpPr txBox="1">
              <a:spLocks noChangeArrowheads="1"/>
            </p:cNvSpPr>
            <p:nvPr/>
          </p:nvSpPr>
          <p:spPr bwMode="auto">
            <a:xfrm>
              <a:off x="4002" y="428"/>
              <a:ext cx="425" cy="173"/>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Eau</a:t>
              </a:r>
              <a:r>
                <a:rPr lang="fr-FR" sz="1200">
                  <a:solidFill>
                    <a:srgbClr val="4E630B"/>
                  </a:solidFill>
                  <a:latin typeface="Times New Roman" pitchFamily="18" charset="0"/>
                </a:rPr>
                <a:t> </a:t>
              </a:r>
            </a:p>
          </p:txBody>
        </p:sp>
        <p:sp>
          <p:nvSpPr>
            <p:cNvPr id="14493" name="Text Box 11"/>
            <p:cNvSpPr txBox="1">
              <a:spLocks noChangeArrowheads="1"/>
            </p:cNvSpPr>
            <p:nvPr/>
          </p:nvSpPr>
          <p:spPr bwMode="auto">
            <a:xfrm>
              <a:off x="3941" y="639"/>
              <a:ext cx="485" cy="174"/>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Energie</a:t>
              </a:r>
              <a:r>
                <a:rPr lang="fr-FR" sz="1200">
                  <a:solidFill>
                    <a:srgbClr val="4E630B"/>
                  </a:solidFill>
                  <a:latin typeface="Times New Roman" pitchFamily="18" charset="0"/>
                </a:rPr>
                <a:t> </a:t>
              </a:r>
            </a:p>
          </p:txBody>
        </p:sp>
        <p:sp>
          <p:nvSpPr>
            <p:cNvPr id="14494" name="Text Box 12"/>
            <p:cNvSpPr txBox="1">
              <a:spLocks noChangeArrowheads="1"/>
            </p:cNvSpPr>
            <p:nvPr/>
          </p:nvSpPr>
          <p:spPr bwMode="auto">
            <a:xfrm>
              <a:off x="3923" y="839"/>
              <a:ext cx="648" cy="173"/>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Accessoires</a:t>
              </a:r>
            </a:p>
          </p:txBody>
        </p:sp>
      </p:grpSp>
      <p:sp>
        <p:nvSpPr>
          <p:cNvPr id="14345" name="Text Box 13"/>
          <p:cNvSpPr txBox="1">
            <a:spLocks noChangeArrowheads="1"/>
          </p:cNvSpPr>
          <p:nvPr/>
        </p:nvSpPr>
        <p:spPr bwMode="auto">
          <a:xfrm>
            <a:off x="914400" y="0"/>
            <a:ext cx="7010400" cy="860425"/>
          </a:xfrm>
          <a:prstGeom prst="rect">
            <a:avLst/>
          </a:prstGeom>
          <a:noFill/>
          <a:ln w="9525">
            <a:noFill/>
            <a:miter lim="800000"/>
            <a:headEnd/>
            <a:tailEnd/>
          </a:ln>
        </p:spPr>
        <p:txBody>
          <a:bodyPr>
            <a:spAutoFit/>
          </a:bodyPr>
          <a:lstStyle/>
          <a:p>
            <a:pPr>
              <a:lnSpc>
                <a:spcPct val="90000"/>
              </a:lnSpc>
              <a:spcBef>
                <a:spcPct val="50000"/>
              </a:spcBef>
            </a:pPr>
            <a:r>
              <a:rPr lang="fr-FR" sz="2800" u="sng" dirty="0">
                <a:solidFill>
                  <a:schemeClr val="accent1"/>
                </a:solidFill>
                <a:latin typeface="Copperplate Gothic Bold" pitchFamily="34" charset="0"/>
              </a:rPr>
              <a:t>CHAINE DE PRODUCTION DE VOLAILLE </a:t>
            </a:r>
          </a:p>
        </p:txBody>
      </p:sp>
      <p:sp>
        <p:nvSpPr>
          <p:cNvPr id="14346" name="Rectangle 16"/>
          <p:cNvSpPr>
            <a:spLocks noChangeArrowheads="1"/>
          </p:cNvSpPr>
          <p:nvPr/>
        </p:nvSpPr>
        <p:spPr bwMode="auto">
          <a:xfrm>
            <a:off x="1862138" y="3357563"/>
            <a:ext cx="762000" cy="2514600"/>
          </a:xfrm>
          <a:prstGeom prst="rect">
            <a:avLst/>
          </a:prstGeom>
          <a:solidFill>
            <a:schemeClr val="accent1"/>
          </a:solidFill>
          <a:ln w="9525">
            <a:solidFill>
              <a:schemeClr val="tx1"/>
            </a:solidFill>
            <a:miter lim="800000"/>
            <a:headEnd/>
            <a:tailEnd/>
          </a:ln>
        </p:spPr>
        <p:txBody>
          <a:bodyPr wrap="none" anchor="ctr"/>
          <a:lstStyle/>
          <a:p>
            <a:endParaRPr lang="fr-FR" sz="2000">
              <a:latin typeface="Times New Roman" pitchFamily="18" charset="0"/>
            </a:endParaRPr>
          </a:p>
        </p:txBody>
      </p:sp>
      <p:sp>
        <p:nvSpPr>
          <p:cNvPr id="14347" name="WordArt 17"/>
          <p:cNvSpPr>
            <a:spLocks noChangeArrowheads="1" noChangeShapeType="1" noTextEdit="1"/>
          </p:cNvSpPr>
          <p:nvPr/>
        </p:nvSpPr>
        <p:spPr bwMode="auto">
          <a:xfrm rot="5400000">
            <a:off x="1058863" y="4464050"/>
            <a:ext cx="2368550" cy="3048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PRODUCTION </a:t>
            </a:r>
          </a:p>
        </p:txBody>
      </p:sp>
      <p:sp>
        <p:nvSpPr>
          <p:cNvPr id="14348" name="Rectangle 26"/>
          <p:cNvSpPr>
            <a:spLocks noChangeArrowheads="1"/>
          </p:cNvSpPr>
          <p:nvPr/>
        </p:nvSpPr>
        <p:spPr bwMode="auto">
          <a:xfrm>
            <a:off x="4284663" y="2819400"/>
            <a:ext cx="812800" cy="23622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49" name="WordArt 27"/>
          <p:cNvSpPr>
            <a:spLocks noChangeArrowheads="1" noChangeShapeType="1" noTextEdit="1"/>
          </p:cNvSpPr>
          <p:nvPr/>
        </p:nvSpPr>
        <p:spPr bwMode="auto">
          <a:xfrm rot="5400000">
            <a:off x="3516313" y="3863975"/>
            <a:ext cx="2286000" cy="2794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TRANSFORMATION</a:t>
            </a:r>
          </a:p>
        </p:txBody>
      </p:sp>
      <p:sp>
        <p:nvSpPr>
          <p:cNvPr id="14350" name="Text Box 34"/>
          <p:cNvSpPr txBox="1">
            <a:spLocks noChangeArrowheads="1"/>
          </p:cNvSpPr>
          <p:nvPr/>
        </p:nvSpPr>
        <p:spPr bwMode="auto">
          <a:xfrm>
            <a:off x="4905375" y="5195888"/>
            <a:ext cx="1055688"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Eaux usées</a:t>
            </a:r>
          </a:p>
        </p:txBody>
      </p:sp>
      <p:sp>
        <p:nvSpPr>
          <p:cNvPr id="14351" name="Text Box 35"/>
          <p:cNvSpPr txBox="1">
            <a:spLocks noChangeArrowheads="1"/>
          </p:cNvSpPr>
          <p:nvPr/>
        </p:nvSpPr>
        <p:spPr bwMode="auto">
          <a:xfrm>
            <a:off x="4906963" y="5405438"/>
            <a:ext cx="765175"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Intestins</a:t>
            </a:r>
          </a:p>
        </p:txBody>
      </p:sp>
      <p:grpSp>
        <p:nvGrpSpPr>
          <p:cNvPr id="4" name="Group 36"/>
          <p:cNvGrpSpPr>
            <a:grpSpLocks/>
          </p:cNvGrpSpPr>
          <p:nvPr/>
        </p:nvGrpSpPr>
        <p:grpSpPr bwMode="auto">
          <a:xfrm>
            <a:off x="1212850" y="3716338"/>
            <a:ext cx="630238" cy="1801812"/>
            <a:chOff x="657" y="2341"/>
            <a:chExt cx="397" cy="1135"/>
          </a:xfrm>
        </p:grpSpPr>
        <p:sp>
          <p:nvSpPr>
            <p:cNvPr id="14486" name="Line 37"/>
            <p:cNvSpPr>
              <a:spLocks noChangeShapeType="1"/>
            </p:cNvSpPr>
            <p:nvPr/>
          </p:nvSpPr>
          <p:spPr bwMode="auto">
            <a:xfrm>
              <a:off x="691" y="3022"/>
              <a:ext cx="359" cy="0"/>
            </a:xfrm>
            <a:prstGeom prst="line">
              <a:avLst/>
            </a:prstGeom>
            <a:noFill/>
            <a:ln w="9525">
              <a:solidFill>
                <a:schemeClr val="tx1"/>
              </a:solidFill>
              <a:round/>
              <a:headEnd/>
              <a:tailEnd type="triangle" w="lg" len="lg"/>
            </a:ln>
          </p:spPr>
          <p:txBody>
            <a:bodyPr wrap="none" anchor="ctr"/>
            <a:lstStyle/>
            <a:p>
              <a:endParaRPr lang="fr-FR"/>
            </a:p>
          </p:txBody>
        </p:sp>
        <p:sp>
          <p:nvSpPr>
            <p:cNvPr id="14487" name="Line 38"/>
            <p:cNvSpPr>
              <a:spLocks noChangeShapeType="1"/>
            </p:cNvSpPr>
            <p:nvPr/>
          </p:nvSpPr>
          <p:spPr bwMode="auto">
            <a:xfrm>
              <a:off x="695" y="2568"/>
              <a:ext cx="359" cy="0"/>
            </a:xfrm>
            <a:prstGeom prst="line">
              <a:avLst/>
            </a:prstGeom>
            <a:noFill/>
            <a:ln w="9525">
              <a:solidFill>
                <a:schemeClr val="tx1"/>
              </a:solidFill>
              <a:round/>
              <a:headEnd/>
              <a:tailEnd type="triangle" w="lg" len="lg"/>
            </a:ln>
          </p:spPr>
          <p:txBody>
            <a:bodyPr wrap="none" anchor="ctr"/>
            <a:lstStyle/>
            <a:p>
              <a:endParaRPr lang="fr-FR"/>
            </a:p>
          </p:txBody>
        </p:sp>
        <p:sp>
          <p:nvSpPr>
            <p:cNvPr id="14488" name="Line 39"/>
            <p:cNvSpPr>
              <a:spLocks noChangeShapeType="1"/>
            </p:cNvSpPr>
            <p:nvPr/>
          </p:nvSpPr>
          <p:spPr bwMode="auto">
            <a:xfrm>
              <a:off x="695" y="2341"/>
              <a:ext cx="359" cy="0"/>
            </a:xfrm>
            <a:prstGeom prst="line">
              <a:avLst/>
            </a:prstGeom>
            <a:noFill/>
            <a:ln w="9525">
              <a:solidFill>
                <a:schemeClr val="tx1"/>
              </a:solidFill>
              <a:round/>
              <a:headEnd/>
              <a:tailEnd type="triangle" w="lg" len="lg"/>
            </a:ln>
          </p:spPr>
          <p:txBody>
            <a:bodyPr wrap="none" anchor="ctr"/>
            <a:lstStyle/>
            <a:p>
              <a:endParaRPr lang="fr-FR"/>
            </a:p>
          </p:txBody>
        </p:sp>
        <p:sp>
          <p:nvSpPr>
            <p:cNvPr id="14489" name="Line 40"/>
            <p:cNvSpPr>
              <a:spLocks noChangeShapeType="1"/>
            </p:cNvSpPr>
            <p:nvPr/>
          </p:nvSpPr>
          <p:spPr bwMode="auto">
            <a:xfrm>
              <a:off x="691" y="2795"/>
              <a:ext cx="359" cy="0"/>
            </a:xfrm>
            <a:prstGeom prst="line">
              <a:avLst/>
            </a:prstGeom>
            <a:noFill/>
            <a:ln w="9525">
              <a:solidFill>
                <a:schemeClr val="tx1"/>
              </a:solidFill>
              <a:round/>
              <a:headEnd/>
              <a:tailEnd type="triangle" w="lg" len="lg"/>
            </a:ln>
          </p:spPr>
          <p:txBody>
            <a:bodyPr wrap="none" anchor="ctr"/>
            <a:lstStyle/>
            <a:p>
              <a:endParaRPr lang="fr-FR"/>
            </a:p>
          </p:txBody>
        </p:sp>
        <p:sp>
          <p:nvSpPr>
            <p:cNvPr id="14490" name="Line 41"/>
            <p:cNvSpPr>
              <a:spLocks noChangeShapeType="1"/>
            </p:cNvSpPr>
            <p:nvPr/>
          </p:nvSpPr>
          <p:spPr bwMode="auto">
            <a:xfrm flipV="1">
              <a:off x="659" y="3249"/>
              <a:ext cx="383" cy="1"/>
            </a:xfrm>
            <a:prstGeom prst="line">
              <a:avLst/>
            </a:prstGeom>
            <a:noFill/>
            <a:ln w="9525">
              <a:solidFill>
                <a:schemeClr val="tx1"/>
              </a:solidFill>
              <a:round/>
              <a:headEnd/>
              <a:tailEnd type="triangle" w="lg" len="lg"/>
            </a:ln>
          </p:spPr>
          <p:txBody>
            <a:bodyPr wrap="none" anchor="ctr"/>
            <a:lstStyle/>
            <a:p>
              <a:endParaRPr lang="fr-FR"/>
            </a:p>
          </p:txBody>
        </p:sp>
        <p:sp>
          <p:nvSpPr>
            <p:cNvPr id="14491" name="Line 42"/>
            <p:cNvSpPr>
              <a:spLocks noChangeShapeType="1"/>
            </p:cNvSpPr>
            <p:nvPr/>
          </p:nvSpPr>
          <p:spPr bwMode="auto">
            <a:xfrm flipV="1">
              <a:off x="657" y="3475"/>
              <a:ext cx="383" cy="1"/>
            </a:xfrm>
            <a:prstGeom prst="line">
              <a:avLst/>
            </a:prstGeom>
            <a:noFill/>
            <a:ln w="9525">
              <a:solidFill>
                <a:schemeClr val="tx1"/>
              </a:solidFill>
              <a:round/>
              <a:headEnd/>
              <a:tailEnd type="triangle" w="lg" len="lg"/>
            </a:ln>
          </p:spPr>
          <p:txBody>
            <a:bodyPr wrap="none" anchor="ctr"/>
            <a:lstStyle/>
            <a:p>
              <a:endParaRPr lang="fr-FR"/>
            </a:p>
          </p:txBody>
        </p:sp>
      </p:grpSp>
      <p:grpSp>
        <p:nvGrpSpPr>
          <p:cNvPr id="5" name="Group 43"/>
          <p:cNvGrpSpPr>
            <a:grpSpLocks/>
          </p:cNvGrpSpPr>
          <p:nvPr/>
        </p:nvGrpSpPr>
        <p:grpSpPr bwMode="auto">
          <a:xfrm>
            <a:off x="1674813" y="5995988"/>
            <a:ext cx="830262" cy="601662"/>
            <a:chOff x="948" y="3777"/>
            <a:chExt cx="523" cy="379"/>
          </a:xfrm>
        </p:grpSpPr>
        <p:sp>
          <p:nvSpPr>
            <p:cNvPr id="14482" name="Line 44"/>
            <p:cNvSpPr>
              <a:spLocks noChangeShapeType="1"/>
            </p:cNvSpPr>
            <p:nvPr/>
          </p:nvSpPr>
          <p:spPr bwMode="auto">
            <a:xfrm rot="2700000">
              <a:off x="953" y="3772"/>
              <a:ext cx="317" cy="328"/>
            </a:xfrm>
            <a:prstGeom prst="line">
              <a:avLst/>
            </a:prstGeom>
            <a:noFill/>
            <a:ln w="15875">
              <a:solidFill>
                <a:srgbClr val="0000FE"/>
              </a:solidFill>
              <a:round/>
              <a:headEnd/>
              <a:tailEnd type="stealth" w="lg" len="lg"/>
            </a:ln>
          </p:spPr>
          <p:txBody>
            <a:bodyPr wrap="none" anchor="ctr"/>
            <a:lstStyle/>
            <a:p>
              <a:endParaRPr lang="fr-FR"/>
            </a:p>
          </p:txBody>
        </p:sp>
        <p:sp>
          <p:nvSpPr>
            <p:cNvPr id="14483" name="Line 45"/>
            <p:cNvSpPr>
              <a:spLocks noChangeShapeType="1"/>
            </p:cNvSpPr>
            <p:nvPr/>
          </p:nvSpPr>
          <p:spPr bwMode="auto">
            <a:xfrm>
              <a:off x="1111" y="4156"/>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84" name="Line 46"/>
            <p:cNvSpPr>
              <a:spLocks noChangeShapeType="1"/>
            </p:cNvSpPr>
            <p:nvPr/>
          </p:nvSpPr>
          <p:spPr bwMode="auto">
            <a:xfrm>
              <a:off x="1111" y="4020"/>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85" name="Line 47"/>
            <p:cNvSpPr>
              <a:spLocks noChangeShapeType="1"/>
            </p:cNvSpPr>
            <p:nvPr/>
          </p:nvSpPr>
          <p:spPr bwMode="auto">
            <a:xfrm>
              <a:off x="1111" y="3884"/>
              <a:ext cx="360" cy="0"/>
            </a:xfrm>
            <a:prstGeom prst="line">
              <a:avLst/>
            </a:prstGeom>
            <a:noFill/>
            <a:ln w="9525">
              <a:solidFill>
                <a:srgbClr val="0000FF"/>
              </a:solidFill>
              <a:round/>
              <a:headEnd/>
              <a:tailEnd type="triangle" w="lg" len="lg"/>
            </a:ln>
          </p:spPr>
          <p:txBody>
            <a:bodyPr wrap="none" anchor="ctr"/>
            <a:lstStyle/>
            <a:p>
              <a:endParaRPr lang="fr-FR"/>
            </a:p>
          </p:txBody>
        </p:sp>
      </p:grpSp>
      <p:grpSp>
        <p:nvGrpSpPr>
          <p:cNvPr id="6" name="Group 48"/>
          <p:cNvGrpSpPr>
            <a:grpSpLocks/>
          </p:cNvGrpSpPr>
          <p:nvPr/>
        </p:nvGrpSpPr>
        <p:grpSpPr bwMode="auto">
          <a:xfrm>
            <a:off x="2438400" y="6021388"/>
            <a:ext cx="1008063" cy="819150"/>
            <a:chOff x="1429" y="3788"/>
            <a:chExt cx="635" cy="522"/>
          </a:xfrm>
        </p:grpSpPr>
        <p:sp>
          <p:nvSpPr>
            <p:cNvPr id="14479" name="Text Box 49"/>
            <p:cNvSpPr txBox="1">
              <a:spLocks noChangeArrowheads="1"/>
            </p:cNvSpPr>
            <p:nvPr/>
          </p:nvSpPr>
          <p:spPr bwMode="auto">
            <a:xfrm>
              <a:off x="1429" y="4057"/>
              <a:ext cx="635" cy="253"/>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Animaux morts</a:t>
              </a:r>
            </a:p>
          </p:txBody>
        </p:sp>
        <p:sp>
          <p:nvSpPr>
            <p:cNvPr id="14480" name="Text Box 50"/>
            <p:cNvSpPr txBox="1">
              <a:spLocks noChangeArrowheads="1"/>
            </p:cNvSpPr>
            <p:nvPr/>
          </p:nvSpPr>
          <p:spPr bwMode="auto">
            <a:xfrm>
              <a:off x="1429" y="3917"/>
              <a:ext cx="499" cy="154"/>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imes New Roman" pitchFamily="18" charset="0"/>
                </a:rPr>
                <a:t>Vidange</a:t>
              </a:r>
            </a:p>
          </p:txBody>
        </p:sp>
        <p:sp>
          <p:nvSpPr>
            <p:cNvPr id="14481" name="Text Box 51"/>
            <p:cNvSpPr txBox="1">
              <a:spLocks noChangeArrowheads="1"/>
            </p:cNvSpPr>
            <p:nvPr/>
          </p:nvSpPr>
          <p:spPr bwMode="auto">
            <a:xfrm>
              <a:off x="1429" y="3788"/>
              <a:ext cx="453" cy="156"/>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Fumier</a:t>
              </a:r>
            </a:p>
          </p:txBody>
        </p:sp>
      </p:grpSp>
      <p:sp>
        <p:nvSpPr>
          <p:cNvPr id="14355" name="Text Box 53"/>
          <p:cNvSpPr txBox="1">
            <a:spLocks noChangeArrowheads="1"/>
          </p:cNvSpPr>
          <p:nvPr/>
        </p:nvSpPr>
        <p:spPr bwMode="auto">
          <a:xfrm>
            <a:off x="3743325" y="5229225"/>
            <a:ext cx="842963"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Sang</a:t>
            </a:r>
          </a:p>
        </p:txBody>
      </p:sp>
      <p:sp>
        <p:nvSpPr>
          <p:cNvPr id="14356" name="Text Box 54"/>
          <p:cNvSpPr txBox="1">
            <a:spLocks noChangeArrowheads="1"/>
          </p:cNvSpPr>
          <p:nvPr/>
        </p:nvSpPr>
        <p:spPr bwMode="auto">
          <a:xfrm>
            <a:off x="3743325" y="5426075"/>
            <a:ext cx="676275" cy="215900"/>
          </a:xfrm>
          <a:prstGeom prst="rect">
            <a:avLst/>
          </a:prstGeom>
          <a:noFill/>
          <a:ln w="9525" algn="ctr">
            <a:noFill/>
            <a:miter lim="800000"/>
            <a:headEnd/>
            <a:tailEnd/>
          </a:ln>
        </p:spPr>
        <p:txBody>
          <a:bodyPr>
            <a:spAutoFit/>
          </a:bodyPr>
          <a:lstStyle/>
          <a:p>
            <a:pPr>
              <a:spcBef>
                <a:spcPct val="50000"/>
              </a:spcBef>
            </a:pPr>
            <a:r>
              <a:rPr lang="fr-FR" sz="800">
                <a:solidFill>
                  <a:srgbClr val="0000FE"/>
                </a:solidFill>
                <a:latin typeface="Times New Roman" pitchFamily="18" charset="0"/>
              </a:rPr>
              <a:t>Plume</a:t>
            </a:r>
          </a:p>
        </p:txBody>
      </p:sp>
      <p:sp>
        <p:nvSpPr>
          <p:cNvPr id="14357" name="Text Box 55"/>
          <p:cNvSpPr txBox="1">
            <a:spLocks noChangeArrowheads="1"/>
          </p:cNvSpPr>
          <p:nvPr/>
        </p:nvSpPr>
        <p:spPr bwMode="auto">
          <a:xfrm>
            <a:off x="3744913" y="5661025"/>
            <a:ext cx="795337"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Os</a:t>
            </a:r>
          </a:p>
        </p:txBody>
      </p:sp>
      <p:sp>
        <p:nvSpPr>
          <p:cNvPr id="14358" name="Text Box 56"/>
          <p:cNvSpPr txBox="1">
            <a:spLocks noChangeArrowheads="1"/>
          </p:cNvSpPr>
          <p:nvPr/>
        </p:nvSpPr>
        <p:spPr bwMode="auto">
          <a:xfrm>
            <a:off x="3827463" y="5943600"/>
            <a:ext cx="665162"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Graisse</a:t>
            </a:r>
          </a:p>
        </p:txBody>
      </p:sp>
      <p:sp>
        <p:nvSpPr>
          <p:cNvPr id="14359" name="Text Box 57"/>
          <p:cNvSpPr txBox="1">
            <a:spLocks noChangeArrowheads="1"/>
          </p:cNvSpPr>
          <p:nvPr/>
        </p:nvSpPr>
        <p:spPr bwMode="auto">
          <a:xfrm>
            <a:off x="3827463" y="6172200"/>
            <a:ext cx="1312862"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Eaux usées</a:t>
            </a:r>
          </a:p>
        </p:txBody>
      </p:sp>
      <p:sp>
        <p:nvSpPr>
          <p:cNvPr id="14360" name="Rectangle 65"/>
          <p:cNvSpPr>
            <a:spLocks noChangeArrowheads="1"/>
          </p:cNvSpPr>
          <p:nvPr/>
        </p:nvSpPr>
        <p:spPr bwMode="auto">
          <a:xfrm>
            <a:off x="7096125" y="1916113"/>
            <a:ext cx="609600" cy="1905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61" name="WordArt 66"/>
          <p:cNvSpPr>
            <a:spLocks noChangeArrowheads="1" noChangeShapeType="1" noTextEdit="1"/>
          </p:cNvSpPr>
          <p:nvPr/>
        </p:nvSpPr>
        <p:spPr bwMode="auto">
          <a:xfrm rot="5400000">
            <a:off x="6488113" y="2728913"/>
            <a:ext cx="1828800" cy="3048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CUISINE</a:t>
            </a:r>
          </a:p>
        </p:txBody>
      </p:sp>
      <p:sp>
        <p:nvSpPr>
          <p:cNvPr id="14362" name="Text Box 71"/>
          <p:cNvSpPr txBox="1">
            <a:spLocks noChangeArrowheads="1"/>
          </p:cNvSpPr>
          <p:nvPr/>
        </p:nvSpPr>
        <p:spPr bwMode="auto">
          <a:xfrm>
            <a:off x="5749925" y="4581525"/>
            <a:ext cx="1079500" cy="5492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Perte post récolte et de stckage</a:t>
            </a:r>
          </a:p>
        </p:txBody>
      </p:sp>
      <p:sp>
        <p:nvSpPr>
          <p:cNvPr id="14363" name="Text Box 73"/>
          <p:cNvSpPr txBox="1">
            <a:spLocks noChangeArrowheads="1"/>
          </p:cNvSpPr>
          <p:nvPr/>
        </p:nvSpPr>
        <p:spPr bwMode="auto">
          <a:xfrm>
            <a:off x="7637463" y="4419600"/>
            <a:ext cx="990600" cy="3968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Parties non présentables</a:t>
            </a:r>
          </a:p>
        </p:txBody>
      </p:sp>
      <p:sp>
        <p:nvSpPr>
          <p:cNvPr id="14364" name="Text Box 74"/>
          <p:cNvSpPr txBox="1">
            <a:spLocks noChangeArrowheads="1"/>
          </p:cNvSpPr>
          <p:nvPr/>
        </p:nvSpPr>
        <p:spPr bwMode="auto">
          <a:xfrm>
            <a:off x="7637463" y="4114800"/>
            <a:ext cx="701675" cy="2444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Os   </a:t>
            </a:r>
          </a:p>
        </p:txBody>
      </p:sp>
      <p:grpSp>
        <p:nvGrpSpPr>
          <p:cNvPr id="7" name="Group 75"/>
          <p:cNvGrpSpPr>
            <a:grpSpLocks/>
          </p:cNvGrpSpPr>
          <p:nvPr/>
        </p:nvGrpSpPr>
        <p:grpSpPr bwMode="auto">
          <a:xfrm>
            <a:off x="3884613" y="3213100"/>
            <a:ext cx="438150" cy="1511300"/>
            <a:chOff x="2332" y="2341"/>
            <a:chExt cx="276" cy="635"/>
          </a:xfrm>
        </p:grpSpPr>
        <p:sp>
          <p:nvSpPr>
            <p:cNvPr id="14471" name="Line 76"/>
            <p:cNvSpPr>
              <a:spLocks noChangeShapeType="1"/>
            </p:cNvSpPr>
            <p:nvPr/>
          </p:nvSpPr>
          <p:spPr bwMode="auto">
            <a:xfrm>
              <a:off x="2332" y="2341"/>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2" name="Line 77"/>
            <p:cNvSpPr>
              <a:spLocks noChangeShapeType="1"/>
            </p:cNvSpPr>
            <p:nvPr/>
          </p:nvSpPr>
          <p:spPr bwMode="auto">
            <a:xfrm>
              <a:off x="2336" y="2432"/>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3" name="Line 78"/>
            <p:cNvSpPr>
              <a:spLocks noChangeShapeType="1"/>
            </p:cNvSpPr>
            <p:nvPr/>
          </p:nvSpPr>
          <p:spPr bwMode="auto">
            <a:xfrm>
              <a:off x="2336" y="2523"/>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4" name="Line 79"/>
            <p:cNvSpPr>
              <a:spLocks noChangeShapeType="1"/>
            </p:cNvSpPr>
            <p:nvPr/>
          </p:nvSpPr>
          <p:spPr bwMode="auto">
            <a:xfrm>
              <a:off x="2336" y="261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5" name="Line 80"/>
            <p:cNvSpPr>
              <a:spLocks noChangeShapeType="1"/>
            </p:cNvSpPr>
            <p:nvPr/>
          </p:nvSpPr>
          <p:spPr bwMode="auto">
            <a:xfrm>
              <a:off x="2336" y="270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6" name="Line 81"/>
            <p:cNvSpPr>
              <a:spLocks noChangeShapeType="1"/>
            </p:cNvSpPr>
            <p:nvPr/>
          </p:nvSpPr>
          <p:spPr bwMode="auto">
            <a:xfrm>
              <a:off x="2336" y="2795"/>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7" name="Line 82"/>
            <p:cNvSpPr>
              <a:spLocks noChangeShapeType="1"/>
            </p:cNvSpPr>
            <p:nvPr/>
          </p:nvSpPr>
          <p:spPr bwMode="auto">
            <a:xfrm>
              <a:off x="2336" y="2886"/>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8" name="Line 83"/>
            <p:cNvSpPr>
              <a:spLocks noChangeShapeType="1"/>
            </p:cNvSpPr>
            <p:nvPr/>
          </p:nvSpPr>
          <p:spPr bwMode="auto">
            <a:xfrm>
              <a:off x="2336" y="2976"/>
              <a:ext cx="272" cy="0"/>
            </a:xfrm>
            <a:prstGeom prst="line">
              <a:avLst/>
            </a:prstGeom>
            <a:noFill/>
            <a:ln w="19050">
              <a:solidFill>
                <a:srgbClr val="800000"/>
              </a:solidFill>
              <a:round/>
              <a:headEnd/>
              <a:tailEnd type="triangle" w="med" len="med"/>
            </a:ln>
          </p:spPr>
          <p:txBody>
            <a:bodyPr wrap="none" anchor="ctr"/>
            <a:lstStyle/>
            <a:p>
              <a:endParaRPr lang="fr-FR"/>
            </a:p>
          </p:txBody>
        </p:sp>
      </p:grpSp>
      <p:grpSp>
        <p:nvGrpSpPr>
          <p:cNvPr id="8" name="Group 84"/>
          <p:cNvGrpSpPr>
            <a:grpSpLocks/>
          </p:cNvGrpSpPr>
          <p:nvPr/>
        </p:nvGrpSpPr>
        <p:grpSpPr bwMode="auto">
          <a:xfrm>
            <a:off x="2654300" y="3573463"/>
            <a:ext cx="438150" cy="1368425"/>
            <a:chOff x="2332" y="2341"/>
            <a:chExt cx="276" cy="635"/>
          </a:xfrm>
        </p:grpSpPr>
        <p:sp>
          <p:nvSpPr>
            <p:cNvPr id="14463" name="Line 85"/>
            <p:cNvSpPr>
              <a:spLocks noChangeShapeType="1"/>
            </p:cNvSpPr>
            <p:nvPr/>
          </p:nvSpPr>
          <p:spPr bwMode="auto">
            <a:xfrm>
              <a:off x="2332" y="2341"/>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4" name="Line 86"/>
            <p:cNvSpPr>
              <a:spLocks noChangeShapeType="1"/>
            </p:cNvSpPr>
            <p:nvPr/>
          </p:nvSpPr>
          <p:spPr bwMode="auto">
            <a:xfrm>
              <a:off x="2336" y="2432"/>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5" name="Line 87"/>
            <p:cNvSpPr>
              <a:spLocks noChangeShapeType="1"/>
            </p:cNvSpPr>
            <p:nvPr/>
          </p:nvSpPr>
          <p:spPr bwMode="auto">
            <a:xfrm>
              <a:off x="2336" y="2523"/>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6" name="Line 88"/>
            <p:cNvSpPr>
              <a:spLocks noChangeShapeType="1"/>
            </p:cNvSpPr>
            <p:nvPr/>
          </p:nvSpPr>
          <p:spPr bwMode="auto">
            <a:xfrm>
              <a:off x="2336" y="261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7" name="Line 89"/>
            <p:cNvSpPr>
              <a:spLocks noChangeShapeType="1"/>
            </p:cNvSpPr>
            <p:nvPr/>
          </p:nvSpPr>
          <p:spPr bwMode="auto">
            <a:xfrm>
              <a:off x="2336" y="270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8" name="Line 90"/>
            <p:cNvSpPr>
              <a:spLocks noChangeShapeType="1"/>
            </p:cNvSpPr>
            <p:nvPr/>
          </p:nvSpPr>
          <p:spPr bwMode="auto">
            <a:xfrm>
              <a:off x="2336" y="2795"/>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69" name="Line 91"/>
            <p:cNvSpPr>
              <a:spLocks noChangeShapeType="1"/>
            </p:cNvSpPr>
            <p:nvPr/>
          </p:nvSpPr>
          <p:spPr bwMode="auto">
            <a:xfrm>
              <a:off x="2336" y="2886"/>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70" name="Line 92"/>
            <p:cNvSpPr>
              <a:spLocks noChangeShapeType="1"/>
            </p:cNvSpPr>
            <p:nvPr/>
          </p:nvSpPr>
          <p:spPr bwMode="auto">
            <a:xfrm>
              <a:off x="2336" y="2976"/>
              <a:ext cx="272" cy="0"/>
            </a:xfrm>
            <a:prstGeom prst="line">
              <a:avLst/>
            </a:prstGeom>
            <a:noFill/>
            <a:ln w="19050">
              <a:solidFill>
                <a:srgbClr val="800000"/>
              </a:solidFill>
              <a:round/>
              <a:headEnd/>
              <a:tailEnd type="triangle" w="med" len="med"/>
            </a:ln>
          </p:spPr>
          <p:txBody>
            <a:bodyPr wrap="none" anchor="ctr"/>
            <a:lstStyle/>
            <a:p>
              <a:endParaRPr lang="fr-FR"/>
            </a:p>
          </p:txBody>
        </p:sp>
      </p:grpSp>
      <p:grpSp>
        <p:nvGrpSpPr>
          <p:cNvPr id="9" name="Group 93"/>
          <p:cNvGrpSpPr>
            <a:grpSpLocks/>
          </p:cNvGrpSpPr>
          <p:nvPr/>
        </p:nvGrpSpPr>
        <p:grpSpPr bwMode="auto">
          <a:xfrm>
            <a:off x="2581275" y="3357563"/>
            <a:ext cx="533400" cy="1401762"/>
            <a:chOff x="1519" y="2115"/>
            <a:chExt cx="336" cy="883"/>
          </a:xfrm>
        </p:grpSpPr>
        <p:sp>
          <p:nvSpPr>
            <p:cNvPr id="14459" name="Text Box 94"/>
            <p:cNvSpPr txBox="1">
              <a:spLocks noChangeArrowheads="1"/>
            </p:cNvSpPr>
            <p:nvPr/>
          </p:nvSpPr>
          <p:spPr bwMode="auto">
            <a:xfrm>
              <a:off x="1519" y="2873"/>
              <a:ext cx="336" cy="125"/>
            </a:xfrm>
            <a:prstGeom prst="rect">
              <a:avLst/>
            </a:prstGeom>
            <a:noFill/>
            <a:ln w="9525">
              <a:noFill/>
              <a:miter lim="800000"/>
              <a:headEnd/>
              <a:tailEnd/>
            </a:ln>
          </p:spPr>
          <p:txBody>
            <a:bodyPr>
              <a:spAutoFit/>
            </a:bodyPr>
            <a:lstStyle/>
            <a:p>
              <a:pPr>
                <a:spcBef>
                  <a:spcPct val="50000"/>
                </a:spcBef>
              </a:pPr>
              <a:r>
                <a:rPr lang="fr-FR" sz="700">
                  <a:solidFill>
                    <a:srgbClr val="F93211"/>
                  </a:solidFill>
                  <a:latin typeface="Times New Roman" pitchFamily="18" charset="0"/>
                </a:rPr>
                <a:t>Canard</a:t>
              </a:r>
            </a:p>
          </p:txBody>
        </p:sp>
        <p:sp>
          <p:nvSpPr>
            <p:cNvPr id="14460" name="Text Box 95"/>
            <p:cNvSpPr txBox="1">
              <a:spLocks noChangeArrowheads="1"/>
            </p:cNvSpPr>
            <p:nvPr/>
          </p:nvSpPr>
          <p:spPr bwMode="auto">
            <a:xfrm>
              <a:off x="1519" y="2369"/>
              <a:ext cx="336" cy="125"/>
            </a:xfrm>
            <a:prstGeom prst="rect">
              <a:avLst/>
            </a:prstGeom>
            <a:noFill/>
            <a:ln w="9525">
              <a:noFill/>
              <a:miter lim="800000"/>
              <a:headEnd/>
              <a:tailEnd/>
            </a:ln>
          </p:spPr>
          <p:txBody>
            <a:bodyPr>
              <a:spAutoFit/>
            </a:bodyPr>
            <a:lstStyle/>
            <a:p>
              <a:pPr>
                <a:spcBef>
                  <a:spcPct val="50000"/>
                </a:spcBef>
              </a:pPr>
              <a:r>
                <a:rPr lang="fr-FR" sz="700">
                  <a:solidFill>
                    <a:srgbClr val="F93211"/>
                  </a:solidFill>
                  <a:latin typeface="Times New Roman" pitchFamily="18" charset="0"/>
                </a:rPr>
                <a:t>cailles</a:t>
              </a:r>
            </a:p>
          </p:txBody>
        </p:sp>
        <p:sp>
          <p:nvSpPr>
            <p:cNvPr id="14461" name="Text Box 96"/>
            <p:cNvSpPr txBox="1">
              <a:spLocks noChangeArrowheads="1"/>
            </p:cNvSpPr>
            <p:nvPr/>
          </p:nvSpPr>
          <p:spPr bwMode="auto">
            <a:xfrm>
              <a:off x="1519" y="2614"/>
              <a:ext cx="336" cy="125"/>
            </a:xfrm>
            <a:prstGeom prst="rect">
              <a:avLst/>
            </a:prstGeom>
            <a:noFill/>
            <a:ln w="9525">
              <a:noFill/>
              <a:miter lim="800000"/>
              <a:headEnd/>
              <a:tailEnd/>
            </a:ln>
          </p:spPr>
          <p:txBody>
            <a:bodyPr>
              <a:spAutoFit/>
            </a:bodyPr>
            <a:lstStyle/>
            <a:p>
              <a:pPr>
                <a:spcBef>
                  <a:spcPct val="50000"/>
                </a:spcBef>
              </a:pPr>
              <a:r>
                <a:rPr lang="fr-FR" sz="700">
                  <a:solidFill>
                    <a:srgbClr val="F93211"/>
                  </a:solidFill>
                  <a:latin typeface="Times New Roman" pitchFamily="18" charset="0"/>
                </a:rPr>
                <a:t>Dindon</a:t>
              </a:r>
            </a:p>
          </p:txBody>
        </p:sp>
        <p:sp>
          <p:nvSpPr>
            <p:cNvPr id="14462" name="Text Box 97"/>
            <p:cNvSpPr txBox="1">
              <a:spLocks noChangeArrowheads="1"/>
            </p:cNvSpPr>
            <p:nvPr/>
          </p:nvSpPr>
          <p:spPr bwMode="auto">
            <a:xfrm>
              <a:off x="1519" y="2115"/>
              <a:ext cx="336" cy="125"/>
            </a:xfrm>
            <a:prstGeom prst="rect">
              <a:avLst/>
            </a:prstGeom>
            <a:noFill/>
            <a:ln w="9525">
              <a:noFill/>
              <a:miter lim="800000"/>
              <a:headEnd/>
              <a:tailEnd/>
            </a:ln>
          </p:spPr>
          <p:txBody>
            <a:bodyPr>
              <a:spAutoFit/>
            </a:bodyPr>
            <a:lstStyle/>
            <a:p>
              <a:pPr>
                <a:spcBef>
                  <a:spcPct val="50000"/>
                </a:spcBef>
              </a:pPr>
              <a:r>
                <a:rPr lang="fr-FR" sz="700">
                  <a:solidFill>
                    <a:srgbClr val="F93211"/>
                  </a:solidFill>
                  <a:latin typeface="Times New Roman" pitchFamily="18" charset="0"/>
                </a:rPr>
                <a:t>ppc</a:t>
              </a:r>
            </a:p>
          </p:txBody>
        </p:sp>
      </p:grpSp>
      <p:grpSp>
        <p:nvGrpSpPr>
          <p:cNvPr id="10" name="Group 98"/>
          <p:cNvGrpSpPr>
            <a:grpSpLocks/>
          </p:cNvGrpSpPr>
          <p:nvPr/>
        </p:nvGrpSpPr>
        <p:grpSpPr bwMode="auto">
          <a:xfrm>
            <a:off x="3805238" y="3141663"/>
            <a:ext cx="504825" cy="1514475"/>
            <a:chOff x="2290" y="1999"/>
            <a:chExt cx="318" cy="954"/>
          </a:xfrm>
        </p:grpSpPr>
        <p:sp>
          <p:nvSpPr>
            <p:cNvPr id="14455" name="Text Box 99"/>
            <p:cNvSpPr txBox="1">
              <a:spLocks noChangeArrowheads="1"/>
            </p:cNvSpPr>
            <p:nvPr/>
          </p:nvSpPr>
          <p:spPr bwMode="auto">
            <a:xfrm>
              <a:off x="2290" y="2828"/>
              <a:ext cx="318" cy="125"/>
            </a:xfrm>
            <a:prstGeom prst="rect">
              <a:avLst/>
            </a:prstGeom>
            <a:noFill/>
            <a:ln w="9525" algn="ctr">
              <a:noFill/>
              <a:miter lim="800000"/>
              <a:headEnd/>
              <a:tailEnd/>
            </a:ln>
          </p:spPr>
          <p:txBody>
            <a:bodyPr>
              <a:spAutoFit/>
            </a:bodyPr>
            <a:lstStyle/>
            <a:p>
              <a:pPr>
                <a:spcBef>
                  <a:spcPct val="50000"/>
                </a:spcBef>
              </a:pPr>
              <a:r>
                <a:rPr lang="fr-FR" sz="700">
                  <a:solidFill>
                    <a:srgbClr val="F93211"/>
                  </a:solidFill>
                  <a:latin typeface="Tahoma" pitchFamily="34" charset="0"/>
                </a:rPr>
                <a:t>Viande</a:t>
              </a:r>
            </a:p>
          </p:txBody>
        </p:sp>
        <p:sp>
          <p:nvSpPr>
            <p:cNvPr id="14456" name="Text Box 100"/>
            <p:cNvSpPr txBox="1">
              <a:spLocks noChangeArrowheads="1"/>
            </p:cNvSpPr>
            <p:nvPr/>
          </p:nvSpPr>
          <p:spPr bwMode="auto">
            <a:xfrm>
              <a:off x="2290" y="2284"/>
              <a:ext cx="318" cy="125"/>
            </a:xfrm>
            <a:prstGeom prst="rect">
              <a:avLst/>
            </a:prstGeom>
            <a:noFill/>
            <a:ln w="9525" algn="ctr">
              <a:noFill/>
              <a:miter lim="800000"/>
              <a:headEnd/>
              <a:tailEnd/>
            </a:ln>
          </p:spPr>
          <p:txBody>
            <a:bodyPr>
              <a:spAutoFit/>
            </a:bodyPr>
            <a:lstStyle/>
            <a:p>
              <a:pPr>
                <a:spcBef>
                  <a:spcPct val="50000"/>
                </a:spcBef>
              </a:pPr>
              <a:r>
                <a:rPr lang="fr-FR" sz="700">
                  <a:solidFill>
                    <a:srgbClr val="F93211"/>
                  </a:solidFill>
                  <a:latin typeface="Tahoma" pitchFamily="34" charset="0"/>
                </a:rPr>
                <a:t>Viande</a:t>
              </a:r>
            </a:p>
          </p:txBody>
        </p:sp>
        <p:sp>
          <p:nvSpPr>
            <p:cNvPr id="14457" name="Text Box 101"/>
            <p:cNvSpPr txBox="1">
              <a:spLocks noChangeArrowheads="1"/>
            </p:cNvSpPr>
            <p:nvPr/>
          </p:nvSpPr>
          <p:spPr bwMode="auto">
            <a:xfrm>
              <a:off x="2290" y="2552"/>
              <a:ext cx="318" cy="125"/>
            </a:xfrm>
            <a:prstGeom prst="rect">
              <a:avLst/>
            </a:prstGeom>
            <a:noFill/>
            <a:ln w="9525" algn="ctr">
              <a:noFill/>
              <a:miter lim="800000"/>
              <a:headEnd/>
              <a:tailEnd/>
            </a:ln>
          </p:spPr>
          <p:txBody>
            <a:bodyPr>
              <a:spAutoFit/>
            </a:bodyPr>
            <a:lstStyle/>
            <a:p>
              <a:pPr>
                <a:spcBef>
                  <a:spcPct val="50000"/>
                </a:spcBef>
              </a:pPr>
              <a:r>
                <a:rPr lang="fr-FR" sz="700">
                  <a:solidFill>
                    <a:srgbClr val="F93211"/>
                  </a:solidFill>
                  <a:latin typeface="Tahoma" pitchFamily="34" charset="0"/>
                </a:rPr>
                <a:t>Viande</a:t>
              </a:r>
            </a:p>
          </p:txBody>
        </p:sp>
        <p:sp>
          <p:nvSpPr>
            <p:cNvPr id="14458" name="Text Box 102"/>
            <p:cNvSpPr txBox="1">
              <a:spLocks noChangeArrowheads="1"/>
            </p:cNvSpPr>
            <p:nvPr/>
          </p:nvSpPr>
          <p:spPr bwMode="auto">
            <a:xfrm>
              <a:off x="2290" y="1999"/>
              <a:ext cx="318" cy="125"/>
            </a:xfrm>
            <a:prstGeom prst="rect">
              <a:avLst/>
            </a:prstGeom>
            <a:noFill/>
            <a:ln w="9525" algn="ctr">
              <a:noFill/>
              <a:miter lim="800000"/>
              <a:headEnd/>
              <a:tailEnd/>
            </a:ln>
          </p:spPr>
          <p:txBody>
            <a:bodyPr>
              <a:spAutoFit/>
            </a:bodyPr>
            <a:lstStyle/>
            <a:p>
              <a:pPr>
                <a:spcBef>
                  <a:spcPct val="50000"/>
                </a:spcBef>
              </a:pPr>
              <a:r>
                <a:rPr lang="fr-FR" sz="700">
                  <a:solidFill>
                    <a:srgbClr val="F93211"/>
                  </a:solidFill>
                  <a:latin typeface="Tahoma" pitchFamily="34" charset="0"/>
                </a:rPr>
                <a:t>Viande</a:t>
              </a:r>
            </a:p>
          </p:txBody>
        </p:sp>
      </p:grpSp>
      <p:sp>
        <p:nvSpPr>
          <p:cNvPr id="14369" name="Line 110"/>
          <p:cNvSpPr>
            <a:spLocks noChangeShapeType="1"/>
          </p:cNvSpPr>
          <p:nvPr/>
        </p:nvSpPr>
        <p:spPr bwMode="auto">
          <a:xfrm>
            <a:off x="5253038" y="3800475"/>
            <a:ext cx="431800" cy="0"/>
          </a:xfrm>
          <a:prstGeom prst="line">
            <a:avLst/>
          </a:prstGeom>
          <a:noFill/>
          <a:ln w="19050">
            <a:solidFill>
              <a:srgbClr val="800000"/>
            </a:solidFill>
            <a:round/>
            <a:headEnd/>
            <a:tailEnd type="triangle" w="med" len="med"/>
          </a:ln>
        </p:spPr>
        <p:txBody>
          <a:bodyPr wrap="none" anchor="ctr"/>
          <a:lstStyle/>
          <a:p>
            <a:endParaRPr lang="fr-FR"/>
          </a:p>
        </p:txBody>
      </p:sp>
      <p:sp>
        <p:nvSpPr>
          <p:cNvPr id="14370" name="Line 111"/>
          <p:cNvSpPr>
            <a:spLocks noChangeShapeType="1"/>
          </p:cNvSpPr>
          <p:nvPr/>
        </p:nvSpPr>
        <p:spPr bwMode="auto">
          <a:xfrm>
            <a:off x="5253038" y="4005263"/>
            <a:ext cx="431800" cy="0"/>
          </a:xfrm>
          <a:prstGeom prst="line">
            <a:avLst/>
          </a:prstGeom>
          <a:noFill/>
          <a:ln w="19050">
            <a:solidFill>
              <a:srgbClr val="800000"/>
            </a:solidFill>
            <a:round/>
            <a:headEnd/>
            <a:tailEnd type="triangle" w="med" len="med"/>
          </a:ln>
        </p:spPr>
        <p:txBody>
          <a:bodyPr wrap="none" anchor="ctr"/>
          <a:lstStyle/>
          <a:p>
            <a:endParaRPr lang="fr-FR"/>
          </a:p>
        </p:txBody>
      </p:sp>
      <p:grpSp>
        <p:nvGrpSpPr>
          <p:cNvPr id="11" name="Group 116"/>
          <p:cNvGrpSpPr>
            <a:grpSpLocks/>
          </p:cNvGrpSpPr>
          <p:nvPr/>
        </p:nvGrpSpPr>
        <p:grpSpPr bwMode="auto">
          <a:xfrm>
            <a:off x="6577013" y="2349500"/>
            <a:ext cx="431800" cy="1295400"/>
            <a:chOff x="4036" y="1661"/>
            <a:chExt cx="272" cy="816"/>
          </a:xfrm>
        </p:grpSpPr>
        <p:sp>
          <p:nvSpPr>
            <p:cNvPr id="14451" name="Line 117"/>
            <p:cNvSpPr>
              <a:spLocks noChangeShapeType="1"/>
            </p:cNvSpPr>
            <p:nvPr/>
          </p:nvSpPr>
          <p:spPr bwMode="auto">
            <a:xfrm>
              <a:off x="4036" y="1661"/>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52" name="Line 118"/>
            <p:cNvSpPr>
              <a:spLocks noChangeShapeType="1"/>
            </p:cNvSpPr>
            <p:nvPr/>
          </p:nvSpPr>
          <p:spPr bwMode="auto">
            <a:xfrm>
              <a:off x="4036" y="193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53" name="Line 119"/>
            <p:cNvSpPr>
              <a:spLocks noChangeShapeType="1"/>
            </p:cNvSpPr>
            <p:nvPr/>
          </p:nvSpPr>
          <p:spPr bwMode="auto">
            <a:xfrm>
              <a:off x="4036" y="2206"/>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54" name="Line 120"/>
            <p:cNvSpPr>
              <a:spLocks noChangeShapeType="1"/>
            </p:cNvSpPr>
            <p:nvPr/>
          </p:nvSpPr>
          <p:spPr bwMode="auto">
            <a:xfrm>
              <a:off x="4036" y="2477"/>
              <a:ext cx="272" cy="0"/>
            </a:xfrm>
            <a:prstGeom prst="line">
              <a:avLst/>
            </a:prstGeom>
            <a:noFill/>
            <a:ln w="19050">
              <a:solidFill>
                <a:srgbClr val="800000"/>
              </a:solidFill>
              <a:round/>
              <a:headEnd/>
              <a:tailEnd type="triangle" w="med" len="med"/>
            </a:ln>
          </p:spPr>
          <p:txBody>
            <a:bodyPr wrap="none" anchor="ctr"/>
            <a:lstStyle/>
            <a:p>
              <a:endParaRPr lang="fr-FR"/>
            </a:p>
          </p:txBody>
        </p:sp>
      </p:grpSp>
      <p:sp>
        <p:nvSpPr>
          <p:cNvPr id="14372" name="Text Box 123"/>
          <p:cNvSpPr txBox="1">
            <a:spLocks noChangeArrowheads="1"/>
          </p:cNvSpPr>
          <p:nvPr/>
        </p:nvSpPr>
        <p:spPr bwMode="auto">
          <a:xfrm>
            <a:off x="6438900" y="3286125"/>
            <a:ext cx="719138" cy="336550"/>
          </a:xfrm>
          <a:prstGeom prst="rect">
            <a:avLst/>
          </a:prstGeom>
          <a:noFill/>
          <a:ln w="9525" algn="ctr">
            <a:noFill/>
            <a:miter lim="800000"/>
            <a:headEnd/>
            <a:tailEnd/>
          </a:ln>
        </p:spPr>
        <p:txBody>
          <a:bodyPr>
            <a:spAutoFit/>
          </a:bodyPr>
          <a:lstStyle/>
          <a:p>
            <a:pPr>
              <a:spcBef>
                <a:spcPct val="50000"/>
              </a:spcBef>
            </a:pPr>
            <a:r>
              <a:rPr lang="fr-FR" sz="800">
                <a:solidFill>
                  <a:srgbClr val="F93211"/>
                </a:solidFill>
                <a:latin typeface="Tahoma" pitchFamily="34" charset="0"/>
              </a:rPr>
              <a:t>Produits stockés</a:t>
            </a:r>
          </a:p>
        </p:txBody>
      </p:sp>
      <p:grpSp>
        <p:nvGrpSpPr>
          <p:cNvPr id="12" name="Group 124"/>
          <p:cNvGrpSpPr>
            <a:grpSpLocks/>
          </p:cNvGrpSpPr>
          <p:nvPr/>
        </p:nvGrpSpPr>
        <p:grpSpPr bwMode="auto">
          <a:xfrm>
            <a:off x="7766050" y="1916113"/>
            <a:ext cx="438150" cy="1625600"/>
            <a:chOff x="4781" y="1525"/>
            <a:chExt cx="276" cy="1114"/>
          </a:xfrm>
        </p:grpSpPr>
        <p:grpSp>
          <p:nvGrpSpPr>
            <p:cNvPr id="13" name="Group 125"/>
            <p:cNvGrpSpPr>
              <a:grpSpLocks/>
            </p:cNvGrpSpPr>
            <p:nvPr/>
          </p:nvGrpSpPr>
          <p:grpSpPr bwMode="auto">
            <a:xfrm>
              <a:off x="4785" y="1525"/>
              <a:ext cx="272" cy="953"/>
              <a:chOff x="4036" y="1661"/>
              <a:chExt cx="272" cy="816"/>
            </a:xfrm>
          </p:grpSpPr>
          <p:sp>
            <p:nvSpPr>
              <p:cNvPr id="14447" name="Line 126"/>
              <p:cNvSpPr>
                <a:spLocks noChangeShapeType="1"/>
              </p:cNvSpPr>
              <p:nvPr/>
            </p:nvSpPr>
            <p:spPr bwMode="auto">
              <a:xfrm>
                <a:off x="4036" y="1661"/>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48" name="Line 127"/>
              <p:cNvSpPr>
                <a:spLocks noChangeShapeType="1"/>
              </p:cNvSpPr>
              <p:nvPr/>
            </p:nvSpPr>
            <p:spPr bwMode="auto">
              <a:xfrm>
                <a:off x="4036" y="193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49" name="Line 128"/>
              <p:cNvSpPr>
                <a:spLocks noChangeShapeType="1"/>
              </p:cNvSpPr>
              <p:nvPr/>
            </p:nvSpPr>
            <p:spPr bwMode="auto">
              <a:xfrm>
                <a:off x="4036" y="2206"/>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50" name="Line 129"/>
              <p:cNvSpPr>
                <a:spLocks noChangeShapeType="1"/>
              </p:cNvSpPr>
              <p:nvPr/>
            </p:nvSpPr>
            <p:spPr bwMode="auto">
              <a:xfrm>
                <a:off x="4036" y="2477"/>
                <a:ext cx="272" cy="0"/>
              </a:xfrm>
              <a:prstGeom prst="line">
                <a:avLst/>
              </a:prstGeom>
              <a:noFill/>
              <a:ln w="19050">
                <a:solidFill>
                  <a:srgbClr val="800000"/>
                </a:solidFill>
                <a:round/>
                <a:headEnd/>
                <a:tailEnd type="triangle" w="med" len="med"/>
              </a:ln>
            </p:spPr>
            <p:txBody>
              <a:bodyPr wrap="none" anchor="ctr"/>
              <a:lstStyle/>
              <a:p>
                <a:endParaRPr lang="fr-FR"/>
              </a:p>
            </p:txBody>
          </p:sp>
        </p:grpSp>
        <p:grpSp>
          <p:nvGrpSpPr>
            <p:cNvPr id="14" name="Group 130"/>
            <p:cNvGrpSpPr>
              <a:grpSpLocks/>
            </p:cNvGrpSpPr>
            <p:nvPr/>
          </p:nvGrpSpPr>
          <p:grpSpPr bwMode="auto">
            <a:xfrm>
              <a:off x="4781" y="1686"/>
              <a:ext cx="272" cy="953"/>
              <a:chOff x="4036" y="1661"/>
              <a:chExt cx="272" cy="816"/>
            </a:xfrm>
          </p:grpSpPr>
          <p:sp>
            <p:nvSpPr>
              <p:cNvPr id="14443" name="Line 131"/>
              <p:cNvSpPr>
                <a:spLocks noChangeShapeType="1"/>
              </p:cNvSpPr>
              <p:nvPr/>
            </p:nvSpPr>
            <p:spPr bwMode="auto">
              <a:xfrm>
                <a:off x="4036" y="1661"/>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44" name="Line 132"/>
              <p:cNvSpPr>
                <a:spLocks noChangeShapeType="1"/>
              </p:cNvSpPr>
              <p:nvPr/>
            </p:nvSpPr>
            <p:spPr bwMode="auto">
              <a:xfrm>
                <a:off x="4036" y="1934"/>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45" name="Line 133"/>
              <p:cNvSpPr>
                <a:spLocks noChangeShapeType="1"/>
              </p:cNvSpPr>
              <p:nvPr/>
            </p:nvSpPr>
            <p:spPr bwMode="auto">
              <a:xfrm>
                <a:off x="4036" y="2206"/>
                <a:ext cx="272" cy="0"/>
              </a:xfrm>
              <a:prstGeom prst="line">
                <a:avLst/>
              </a:prstGeom>
              <a:noFill/>
              <a:ln w="19050">
                <a:solidFill>
                  <a:srgbClr val="800000"/>
                </a:solidFill>
                <a:round/>
                <a:headEnd/>
                <a:tailEnd type="triangle" w="med" len="med"/>
              </a:ln>
            </p:spPr>
            <p:txBody>
              <a:bodyPr wrap="none" anchor="ctr"/>
              <a:lstStyle/>
              <a:p>
                <a:endParaRPr lang="fr-FR"/>
              </a:p>
            </p:txBody>
          </p:sp>
          <p:sp>
            <p:nvSpPr>
              <p:cNvPr id="14446" name="Line 134"/>
              <p:cNvSpPr>
                <a:spLocks noChangeShapeType="1"/>
              </p:cNvSpPr>
              <p:nvPr/>
            </p:nvSpPr>
            <p:spPr bwMode="auto">
              <a:xfrm>
                <a:off x="4036" y="2477"/>
                <a:ext cx="272" cy="0"/>
              </a:xfrm>
              <a:prstGeom prst="line">
                <a:avLst/>
              </a:prstGeom>
              <a:noFill/>
              <a:ln w="19050">
                <a:solidFill>
                  <a:srgbClr val="800000"/>
                </a:solidFill>
                <a:round/>
                <a:headEnd/>
                <a:tailEnd type="triangle" w="med" len="med"/>
              </a:ln>
            </p:spPr>
            <p:txBody>
              <a:bodyPr wrap="none" anchor="ctr"/>
              <a:lstStyle/>
              <a:p>
                <a:endParaRPr lang="fr-FR"/>
              </a:p>
            </p:txBody>
          </p:sp>
        </p:grpSp>
      </p:grpSp>
      <p:grpSp>
        <p:nvGrpSpPr>
          <p:cNvPr id="15" name="Group 135"/>
          <p:cNvGrpSpPr>
            <a:grpSpLocks/>
          </p:cNvGrpSpPr>
          <p:nvPr/>
        </p:nvGrpSpPr>
        <p:grpSpPr bwMode="auto">
          <a:xfrm>
            <a:off x="2841625" y="5176838"/>
            <a:ext cx="1014413" cy="1085850"/>
            <a:chOff x="1683" y="3261"/>
            <a:chExt cx="639" cy="684"/>
          </a:xfrm>
        </p:grpSpPr>
        <p:sp>
          <p:nvSpPr>
            <p:cNvPr id="14435" name="Line 136"/>
            <p:cNvSpPr>
              <a:spLocks noChangeShapeType="1"/>
            </p:cNvSpPr>
            <p:nvPr/>
          </p:nvSpPr>
          <p:spPr bwMode="auto">
            <a:xfrm rot="2700000">
              <a:off x="1675" y="3269"/>
              <a:ext cx="569" cy="553"/>
            </a:xfrm>
            <a:prstGeom prst="line">
              <a:avLst/>
            </a:prstGeom>
            <a:noFill/>
            <a:ln w="15875">
              <a:solidFill>
                <a:srgbClr val="0000FE"/>
              </a:solidFill>
              <a:round/>
              <a:headEnd/>
              <a:tailEnd type="stealth" w="lg" len="lg"/>
            </a:ln>
          </p:spPr>
          <p:txBody>
            <a:bodyPr wrap="none" anchor="ctr"/>
            <a:lstStyle/>
            <a:p>
              <a:endParaRPr lang="fr-FR"/>
            </a:p>
          </p:txBody>
        </p:sp>
        <p:sp>
          <p:nvSpPr>
            <p:cNvPr id="14436" name="Line 137"/>
            <p:cNvSpPr>
              <a:spLocks noChangeShapeType="1"/>
            </p:cNvSpPr>
            <p:nvPr/>
          </p:nvSpPr>
          <p:spPr bwMode="auto">
            <a:xfrm>
              <a:off x="1957" y="3673"/>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37" name="Line 138"/>
            <p:cNvSpPr>
              <a:spLocks noChangeShapeType="1"/>
            </p:cNvSpPr>
            <p:nvPr/>
          </p:nvSpPr>
          <p:spPr bwMode="auto">
            <a:xfrm>
              <a:off x="1960" y="3537"/>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38" name="Line 139"/>
            <p:cNvSpPr>
              <a:spLocks noChangeShapeType="1"/>
            </p:cNvSpPr>
            <p:nvPr/>
          </p:nvSpPr>
          <p:spPr bwMode="auto">
            <a:xfrm>
              <a:off x="1957" y="3401"/>
              <a:ext cx="360" cy="0"/>
            </a:xfrm>
            <a:prstGeom prst="line">
              <a:avLst/>
            </a:prstGeom>
            <a:noFill/>
            <a:ln w="9525">
              <a:solidFill>
                <a:srgbClr val="0000FF"/>
              </a:solidFill>
              <a:round/>
              <a:headEnd/>
              <a:tailEnd type="triangle" w="lg" len="lg"/>
            </a:ln>
          </p:spPr>
          <p:txBody>
            <a:bodyPr wrap="none" anchor="ctr"/>
            <a:lstStyle/>
            <a:p>
              <a:endParaRPr lang="fr-FR"/>
            </a:p>
          </p:txBody>
        </p:sp>
        <p:sp>
          <p:nvSpPr>
            <p:cNvPr id="14439" name="Line 140"/>
            <p:cNvSpPr>
              <a:spLocks noChangeShapeType="1"/>
            </p:cNvSpPr>
            <p:nvPr/>
          </p:nvSpPr>
          <p:spPr bwMode="auto">
            <a:xfrm>
              <a:off x="1960" y="3809"/>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40" name="Line 141"/>
            <p:cNvSpPr>
              <a:spLocks noChangeShapeType="1"/>
            </p:cNvSpPr>
            <p:nvPr/>
          </p:nvSpPr>
          <p:spPr bwMode="auto">
            <a:xfrm>
              <a:off x="1964" y="3945"/>
              <a:ext cx="358" cy="0"/>
            </a:xfrm>
            <a:prstGeom prst="line">
              <a:avLst/>
            </a:prstGeom>
            <a:noFill/>
            <a:ln w="9525">
              <a:solidFill>
                <a:srgbClr val="0000FF"/>
              </a:solidFill>
              <a:round/>
              <a:headEnd/>
              <a:tailEnd type="triangle" w="lg" len="lg"/>
            </a:ln>
          </p:spPr>
          <p:txBody>
            <a:bodyPr wrap="none" anchor="ctr"/>
            <a:lstStyle/>
            <a:p>
              <a:endParaRPr lang="fr-FR"/>
            </a:p>
          </p:txBody>
        </p:sp>
      </p:grpSp>
      <p:sp>
        <p:nvSpPr>
          <p:cNvPr id="14375" name="Rectangle 142"/>
          <p:cNvSpPr>
            <a:spLocks noChangeArrowheads="1"/>
          </p:cNvSpPr>
          <p:nvPr/>
        </p:nvSpPr>
        <p:spPr bwMode="auto">
          <a:xfrm>
            <a:off x="3095625" y="2976563"/>
            <a:ext cx="762000" cy="21336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76" name="WordArt 143"/>
          <p:cNvSpPr>
            <a:spLocks noChangeArrowheads="1" noChangeShapeType="1" noTextEdit="1"/>
          </p:cNvSpPr>
          <p:nvPr/>
        </p:nvSpPr>
        <p:spPr bwMode="auto">
          <a:xfrm rot="5400000">
            <a:off x="2450306" y="3894932"/>
            <a:ext cx="2049463" cy="2286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ABATTOIR</a:t>
            </a:r>
          </a:p>
        </p:txBody>
      </p:sp>
      <p:sp>
        <p:nvSpPr>
          <p:cNvPr id="14377" name="Line 148"/>
          <p:cNvSpPr>
            <a:spLocks noChangeShapeType="1"/>
          </p:cNvSpPr>
          <p:nvPr/>
        </p:nvSpPr>
        <p:spPr bwMode="auto">
          <a:xfrm rot="2635950">
            <a:off x="5689600" y="4064000"/>
            <a:ext cx="503238" cy="520700"/>
          </a:xfrm>
          <a:prstGeom prst="line">
            <a:avLst/>
          </a:prstGeom>
          <a:noFill/>
          <a:ln w="15875">
            <a:solidFill>
              <a:srgbClr val="0000FE"/>
            </a:solidFill>
            <a:round/>
            <a:headEnd/>
            <a:tailEnd type="stealth" w="lg" len="lg"/>
          </a:ln>
        </p:spPr>
        <p:txBody>
          <a:bodyPr wrap="none" anchor="ctr"/>
          <a:lstStyle/>
          <a:p>
            <a:endParaRPr lang="fr-FR"/>
          </a:p>
        </p:txBody>
      </p:sp>
      <p:sp>
        <p:nvSpPr>
          <p:cNvPr id="14378" name="Rectangle 150"/>
          <p:cNvSpPr>
            <a:spLocks noChangeArrowheads="1"/>
          </p:cNvSpPr>
          <p:nvPr/>
        </p:nvSpPr>
        <p:spPr bwMode="auto">
          <a:xfrm>
            <a:off x="5884863" y="2190750"/>
            <a:ext cx="685800" cy="1905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79" name="WordArt 151"/>
          <p:cNvSpPr>
            <a:spLocks noChangeArrowheads="1" noChangeShapeType="1" noTextEdit="1"/>
          </p:cNvSpPr>
          <p:nvPr/>
        </p:nvSpPr>
        <p:spPr bwMode="auto">
          <a:xfrm rot="5400000">
            <a:off x="5319713" y="2997200"/>
            <a:ext cx="1828800" cy="3048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STOCKAGE</a:t>
            </a:r>
          </a:p>
        </p:txBody>
      </p:sp>
      <p:grpSp>
        <p:nvGrpSpPr>
          <p:cNvPr id="16" name="Group 152"/>
          <p:cNvGrpSpPr>
            <a:grpSpLocks/>
          </p:cNvGrpSpPr>
          <p:nvPr/>
        </p:nvGrpSpPr>
        <p:grpSpPr bwMode="auto">
          <a:xfrm>
            <a:off x="6902450" y="3933825"/>
            <a:ext cx="827088" cy="601663"/>
            <a:chOff x="2517" y="3134"/>
            <a:chExt cx="521" cy="379"/>
          </a:xfrm>
        </p:grpSpPr>
        <p:sp>
          <p:nvSpPr>
            <p:cNvPr id="14432" name="Line 153"/>
            <p:cNvSpPr>
              <a:spLocks noChangeShapeType="1"/>
            </p:cNvSpPr>
            <p:nvPr/>
          </p:nvSpPr>
          <p:spPr bwMode="auto">
            <a:xfrm rot="2700000">
              <a:off x="2522" y="3129"/>
              <a:ext cx="317" cy="328"/>
            </a:xfrm>
            <a:prstGeom prst="line">
              <a:avLst/>
            </a:prstGeom>
            <a:noFill/>
            <a:ln w="15875">
              <a:solidFill>
                <a:srgbClr val="0000FE"/>
              </a:solidFill>
              <a:round/>
              <a:headEnd/>
              <a:tailEnd type="stealth" w="lg" len="lg"/>
            </a:ln>
          </p:spPr>
          <p:txBody>
            <a:bodyPr wrap="none" anchor="ctr"/>
            <a:lstStyle/>
            <a:p>
              <a:endParaRPr lang="fr-FR"/>
            </a:p>
          </p:txBody>
        </p:sp>
        <p:sp>
          <p:nvSpPr>
            <p:cNvPr id="14433" name="Line 154"/>
            <p:cNvSpPr>
              <a:spLocks noChangeShapeType="1"/>
            </p:cNvSpPr>
            <p:nvPr/>
          </p:nvSpPr>
          <p:spPr bwMode="auto">
            <a:xfrm>
              <a:off x="2680" y="3513"/>
              <a:ext cx="358" cy="0"/>
            </a:xfrm>
            <a:prstGeom prst="line">
              <a:avLst/>
            </a:prstGeom>
            <a:noFill/>
            <a:ln w="9525">
              <a:solidFill>
                <a:srgbClr val="0000FF"/>
              </a:solidFill>
              <a:round/>
              <a:headEnd/>
              <a:tailEnd type="triangle" w="lg" len="lg"/>
            </a:ln>
          </p:spPr>
          <p:txBody>
            <a:bodyPr wrap="none" anchor="ctr"/>
            <a:lstStyle/>
            <a:p>
              <a:endParaRPr lang="fr-FR"/>
            </a:p>
          </p:txBody>
        </p:sp>
        <p:sp>
          <p:nvSpPr>
            <p:cNvPr id="14434" name="Line 155"/>
            <p:cNvSpPr>
              <a:spLocks noChangeShapeType="1"/>
            </p:cNvSpPr>
            <p:nvPr/>
          </p:nvSpPr>
          <p:spPr bwMode="auto">
            <a:xfrm>
              <a:off x="2680" y="3377"/>
              <a:ext cx="358" cy="0"/>
            </a:xfrm>
            <a:prstGeom prst="line">
              <a:avLst/>
            </a:prstGeom>
            <a:noFill/>
            <a:ln w="9525">
              <a:solidFill>
                <a:srgbClr val="0000FF"/>
              </a:solidFill>
              <a:round/>
              <a:headEnd/>
              <a:tailEnd type="triangle" w="lg" len="lg"/>
            </a:ln>
          </p:spPr>
          <p:txBody>
            <a:bodyPr wrap="none" anchor="ctr"/>
            <a:lstStyle/>
            <a:p>
              <a:endParaRPr lang="fr-FR"/>
            </a:p>
          </p:txBody>
        </p:sp>
      </p:grpSp>
      <p:sp>
        <p:nvSpPr>
          <p:cNvPr id="14381" name="Line 156"/>
          <p:cNvSpPr>
            <a:spLocks noChangeShapeType="1"/>
          </p:cNvSpPr>
          <p:nvPr/>
        </p:nvSpPr>
        <p:spPr bwMode="auto">
          <a:xfrm rot="2635950">
            <a:off x="8126413" y="3644900"/>
            <a:ext cx="503237" cy="520700"/>
          </a:xfrm>
          <a:prstGeom prst="line">
            <a:avLst/>
          </a:prstGeom>
          <a:noFill/>
          <a:ln w="15875">
            <a:solidFill>
              <a:srgbClr val="0000FE"/>
            </a:solidFill>
            <a:round/>
            <a:headEnd/>
            <a:tailEnd type="stealth" w="lg" len="lg"/>
          </a:ln>
        </p:spPr>
        <p:txBody>
          <a:bodyPr wrap="none" anchor="ctr"/>
          <a:lstStyle/>
          <a:p>
            <a:endParaRPr lang="fr-FR"/>
          </a:p>
        </p:txBody>
      </p:sp>
      <p:sp>
        <p:nvSpPr>
          <p:cNvPr id="14382" name="Text Box 157"/>
          <p:cNvSpPr txBox="1">
            <a:spLocks noChangeArrowheads="1"/>
          </p:cNvSpPr>
          <p:nvPr/>
        </p:nvSpPr>
        <p:spPr bwMode="auto">
          <a:xfrm>
            <a:off x="8399463" y="4191000"/>
            <a:ext cx="820737" cy="3968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Os et restes</a:t>
            </a:r>
          </a:p>
        </p:txBody>
      </p:sp>
      <p:sp>
        <p:nvSpPr>
          <p:cNvPr id="14383" name="Rectangle 159"/>
          <p:cNvSpPr>
            <a:spLocks noChangeArrowheads="1"/>
          </p:cNvSpPr>
          <p:nvPr/>
        </p:nvSpPr>
        <p:spPr bwMode="auto">
          <a:xfrm>
            <a:off x="8221663" y="1628775"/>
            <a:ext cx="533400" cy="1905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384" name="WordArt 160"/>
          <p:cNvSpPr>
            <a:spLocks noChangeArrowheads="1" noChangeShapeType="1" noTextEdit="1"/>
          </p:cNvSpPr>
          <p:nvPr/>
        </p:nvSpPr>
        <p:spPr bwMode="auto">
          <a:xfrm rot="5400000">
            <a:off x="7572375" y="2428875"/>
            <a:ext cx="1828800" cy="304800"/>
          </a:xfrm>
          <a:prstGeom prst="rect">
            <a:avLst/>
          </a:prstGeom>
        </p:spPr>
        <p:txBody>
          <a:bodyPr vert="wordArtVert" wrap="none" fromWordArt="1">
            <a:prstTxWarp prst="textPlain">
              <a:avLst>
                <a:gd name="adj" fmla="val 49829"/>
              </a:avLst>
            </a:prstTxWarp>
          </a:bodyPr>
          <a:lstStyle/>
          <a:p>
            <a:pPr algn="dist" fontAlgn="auto"/>
            <a:r>
              <a:rPr lang="fr-FR" sz="1000" kern="10">
                <a:ln w="0">
                  <a:solidFill>
                    <a:schemeClr val="tx1"/>
                  </a:solidFill>
                  <a:round/>
                  <a:headEnd/>
                  <a:tailEnd/>
                </a:ln>
                <a:solidFill>
                  <a:srgbClr val="808080"/>
                </a:solidFill>
                <a:latin typeface="Arial"/>
                <a:cs typeface="Arial"/>
              </a:rPr>
              <a:t>CONSOMMATEUR</a:t>
            </a:r>
          </a:p>
        </p:txBody>
      </p:sp>
      <p:sp>
        <p:nvSpPr>
          <p:cNvPr id="64692" name="Text Box 180"/>
          <p:cNvSpPr txBox="1">
            <a:spLocks noChangeArrowheads="1"/>
          </p:cNvSpPr>
          <p:nvPr/>
        </p:nvSpPr>
        <p:spPr bwMode="auto">
          <a:xfrm>
            <a:off x="5122863" y="2819400"/>
            <a:ext cx="762000" cy="819150"/>
          </a:xfrm>
          <a:prstGeom prst="rect">
            <a:avLst/>
          </a:prstGeom>
          <a:noFill/>
          <a:ln w="9525">
            <a:noFill/>
            <a:miter lim="800000"/>
            <a:headEnd/>
            <a:tailEnd/>
          </a:ln>
          <a:effectLst/>
        </p:spPr>
        <p:txBody>
          <a:bodyPr lIns="0" tIns="0" rIns="0" bIns="0">
            <a:spAutoFit/>
          </a:bodyPr>
          <a:lstStyle/>
          <a:p>
            <a:pPr>
              <a:spcBef>
                <a:spcPct val="50000"/>
              </a:spcBef>
              <a:defRPr/>
            </a:pPr>
            <a:r>
              <a:rPr lang="en-US" sz="900">
                <a:effectLst>
                  <a:outerShdw blurRad="38100" dist="38100" dir="2700000" algn="tl">
                    <a:srgbClr val="FFFFFF"/>
                  </a:outerShdw>
                </a:effectLst>
                <a:latin typeface="Copperplate Gothic Bold" pitchFamily="34" charset="0"/>
                <a:cs typeface="Arial" charset="0"/>
              </a:rPr>
              <a:t>PRODUITS CHARCUTIERS TRANSFORMES ET EMBALLES</a:t>
            </a:r>
          </a:p>
        </p:txBody>
      </p:sp>
      <p:grpSp>
        <p:nvGrpSpPr>
          <p:cNvPr id="17" name="Group 160"/>
          <p:cNvGrpSpPr>
            <a:grpSpLocks/>
          </p:cNvGrpSpPr>
          <p:nvPr/>
        </p:nvGrpSpPr>
        <p:grpSpPr bwMode="auto">
          <a:xfrm>
            <a:off x="779463" y="836613"/>
            <a:ext cx="7467600" cy="2146300"/>
            <a:chOff x="609600" y="836613"/>
            <a:chExt cx="7467600" cy="2146300"/>
          </a:xfrm>
        </p:grpSpPr>
        <p:grpSp>
          <p:nvGrpSpPr>
            <p:cNvPr id="18" name="Group 18"/>
            <p:cNvGrpSpPr>
              <a:grpSpLocks/>
            </p:cNvGrpSpPr>
            <p:nvPr/>
          </p:nvGrpSpPr>
          <p:grpSpPr bwMode="auto">
            <a:xfrm>
              <a:off x="2411413" y="1916113"/>
              <a:ext cx="569912" cy="1066800"/>
              <a:chOff x="1652" y="1197"/>
              <a:chExt cx="359" cy="672"/>
            </a:xfrm>
          </p:grpSpPr>
          <p:sp>
            <p:nvSpPr>
              <p:cNvPr id="14426" name="Line 19"/>
              <p:cNvSpPr>
                <a:spLocks noChangeShapeType="1"/>
              </p:cNvSpPr>
              <p:nvPr/>
            </p:nvSpPr>
            <p:spPr bwMode="auto">
              <a:xfrm>
                <a:off x="2011" y="1197"/>
                <a:ext cx="0" cy="672"/>
              </a:xfrm>
              <a:prstGeom prst="line">
                <a:avLst/>
              </a:prstGeom>
              <a:noFill/>
              <a:ln w="15875">
                <a:solidFill>
                  <a:srgbClr val="993300"/>
                </a:solidFill>
                <a:round/>
                <a:headEnd/>
                <a:tailEnd type="triangle" w="med" len="med"/>
              </a:ln>
            </p:spPr>
            <p:txBody>
              <a:bodyPr wrap="none" anchor="ctr"/>
              <a:lstStyle/>
              <a:p>
                <a:endParaRPr lang="fr-FR"/>
              </a:p>
            </p:txBody>
          </p:sp>
          <p:grpSp>
            <p:nvGrpSpPr>
              <p:cNvPr id="19" name="Group 20"/>
              <p:cNvGrpSpPr>
                <a:grpSpLocks/>
              </p:cNvGrpSpPr>
              <p:nvPr/>
            </p:nvGrpSpPr>
            <p:grpSpPr bwMode="auto">
              <a:xfrm>
                <a:off x="1652" y="1227"/>
                <a:ext cx="359" cy="479"/>
                <a:chOff x="1652" y="1227"/>
                <a:chExt cx="359" cy="479"/>
              </a:xfrm>
            </p:grpSpPr>
            <p:sp>
              <p:nvSpPr>
                <p:cNvPr id="14428" name="Line 21"/>
                <p:cNvSpPr>
                  <a:spLocks noChangeShapeType="1"/>
                </p:cNvSpPr>
                <p:nvPr/>
              </p:nvSpPr>
              <p:spPr bwMode="auto">
                <a:xfrm>
                  <a:off x="1652" y="138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29" name="Line 22"/>
                <p:cNvSpPr>
                  <a:spLocks noChangeShapeType="1"/>
                </p:cNvSpPr>
                <p:nvPr/>
              </p:nvSpPr>
              <p:spPr bwMode="auto">
                <a:xfrm>
                  <a:off x="1652" y="1227"/>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30" name="Line 23"/>
                <p:cNvSpPr>
                  <a:spLocks noChangeShapeType="1"/>
                </p:cNvSpPr>
                <p:nvPr/>
              </p:nvSpPr>
              <p:spPr bwMode="auto">
                <a:xfrm>
                  <a:off x="1652" y="1706"/>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31" name="Line 24"/>
                <p:cNvSpPr>
                  <a:spLocks noChangeShapeType="1"/>
                </p:cNvSpPr>
                <p:nvPr/>
              </p:nvSpPr>
              <p:spPr bwMode="auto">
                <a:xfrm>
                  <a:off x="1652" y="1552"/>
                  <a:ext cx="359" cy="0"/>
                </a:xfrm>
                <a:prstGeom prst="line">
                  <a:avLst/>
                </a:prstGeom>
                <a:noFill/>
                <a:ln w="9525">
                  <a:solidFill>
                    <a:srgbClr val="993300"/>
                  </a:solidFill>
                  <a:round/>
                  <a:headEnd/>
                  <a:tailEnd type="triangle" w="lg" len="lg"/>
                </a:ln>
              </p:spPr>
              <p:txBody>
                <a:bodyPr wrap="none" anchor="ctr"/>
                <a:lstStyle/>
                <a:p>
                  <a:endParaRPr lang="fr-FR"/>
                </a:p>
              </p:txBody>
            </p:sp>
          </p:grpSp>
        </p:grpSp>
        <p:sp>
          <p:nvSpPr>
            <p:cNvPr id="14390" name="Text Box 29"/>
            <p:cNvSpPr txBox="1">
              <a:spLocks noChangeArrowheads="1"/>
            </p:cNvSpPr>
            <p:nvPr/>
          </p:nvSpPr>
          <p:spPr bwMode="auto">
            <a:xfrm>
              <a:off x="1692275" y="1795463"/>
              <a:ext cx="674688" cy="276999"/>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Eau</a:t>
              </a:r>
            </a:p>
          </p:txBody>
        </p:sp>
        <p:sp>
          <p:nvSpPr>
            <p:cNvPr id="14391" name="Text Box 30"/>
            <p:cNvSpPr txBox="1">
              <a:spLocks noChangeArrowheads="1"/>
            </p:cNvSpPr>
            <p:nvPr/>
          </p:nvSpPr>
          <p:spPr bwMode="auto">
            <a:xfrm>
              <a:off x="609600" y="2024063"/>
              <a:ext cx="1757363" cy="276999"/>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Main d’oeuvre</a:t>
              </a:r>
            </a:p>
          </p:txBody>
        </p:sp>
        <p:sp>
          <p:nvSpPr>
            <p:cNvPr id="14392" name="Text Box 31"/>
            <p:cNvSpPr txBox="1">
              <a:spLocks noChangeArrowheads="1"/>
            </p:cNvSpPr>
            <p:nvPr/>
          </p:nvSpPr>
          <p:spPr bwMode="auto">
            <a:xfrm>
              <a:off x="1066800" y="2286000"/>
              <a:ext cx="1295400" cy="276999"/>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Equipement </a:t>
              </a:r>
            </a:p>
          </p:txBody>
        </p:sp>
        <p:sp>
          <p:nvSpPr>
            <p:cNvPr id="14393" name="Text Box 32"/>
            <p:cNvSpPr txBox="1">
              <a:spLocks noChangeArrowheads="1"/>
            </p:cNvSpPr>
            <p:nvPr/>
          </p:nvSpPr>
          <p:spPr bwMode="auto">
            <a:xfrm>
              <a:off x="1187450" y="2546350"/>
              <a:ext cx="1201738" cy="276999"/>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a:t>
              </a:r>
            </a:p>
          </p:txBody>
        </p:sp>
        <p:sp>
          <p:nvSpPr>
            <p:cNvPr id="14394" name="Text Box 59"/>
            <p:cNvSpPr txBox="1">
              <a:spLocks noChangeArrowheads="1"/>
            </p:cNvSpPr>
            <p:nvPr/>
          </p:nvSpPr>
          <p:spPr bwMode="auto">
            <a:xfrm>
              <a:off x="3348038" y="1285875"/>
              <a:ext cx="920750" cy="276999"/>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Emballage</a:t>
              </a:r>
              <a:r>
                <a:rPr lang="fr-FR" sz="1200">
                  <a:solidFill>
                    <a:srgbClr val="4E630B"/>
                  </a:solidFill>
                  <a:latin typeface="Times New Roman" pitchFamily="18" charset="0"/>
                </a:rPr>
                <a:t> </a:t>
              </a:r>
            </a:p>
          </p:txBody>
        </p:sp>
        <p:sp>
          <p:nvSpPr>
            <p:cNvPr id="14395" name="Text Box 60"/>
            <p:cNvSpPr txBox="1">
              <a:spLocks noChangeArrowheads="1"/>
            </p:cNvSpPr>
            <p:nvPr/>
          </p:nvSpPr>
          <p:spPr bwMode="auto">
            <a:xfrm>
              <a:off x="3505200" y="990600"/>
              <a:ext cx="749300" cy="276999"/>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Eau</a:t>
              </a:r>
            </a:p>
          </p:txBody>
        </p:sp>
        <p:sp>
          <p:nvSpPr>
            <p:cNvPr id="14396" name="Text Box 61"/>
            <p:cNvSpPr txBox="1">
              <a:spLocks noChangeArrowheads="1"/>
            </p:cNvSpPr>
            <p:nvPr/>
          </p:nvSpPr>
          <p:spPr bwMode="auto">
            <a:xfrm>
              <a:off x="2971800" y="1524000"/>
              <a:ext cx="1227138" cy="276999"/>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Equipement</a:t>
              </a:r>
              <a:r>
                <a:rPr lang="fr-FR" sz="1200">
                  <a:solidFill>
                    <a:srgbClr val="4E630B"/>
                  </a:solidFill>
                  <a:latin typeface="Times New Roman" pitchFamily="18" charset="0"/>
                </a:rPr>
                <a:t> </a:t>
              </a:r>
            </a:p>
          </p:txBody>
        </p:sp>
        <p:sp>
          <p:nvSpPr>
            <p:cNvPr id="14397" name="Text Box 63"/>
            <p:cNvSpPr txBox="1">
              <a:spLocks noChangeArrowheads="1"/>
            </p:cNvSpPr>
            <p:nvPr/>
          </p:nvSpPr>
          <p:spPr bwMode="auto">
            <a:xfrm>
              <a:off x="3113088" y="2038350"/>
              <a:ext cx="1165225" cy="461665"/>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Epices/ Condiments</a:t>
              </a:r>
            </a:p>
          </p:txBody>
        </p:sp>
        <p:grpSp>
          <p:nvGrpSpPr>
            <p:cNvPr id="20" name="Group 67"/>
            <p:cNvGrpSpPr>
              <a:grpSpLocks/>
            </p:cNvGrpSpPr>
            <p:nvPr/>
          </p:nvGrpSpPr>
          <p:grpSpPr bwMode="auto">
            <a:xfrm>
              <a:off x="4787900" y="974725"/>
              <a:ext cx="1257300" cy="1035051"/>
              <a:chOff x="3016" y="614"/>
              <a:chExt cx="792" cy="652"/>
            </a:xfrm>
          </p:grpSpPr>
          <p:sp>
            <p:nvSpPr>
              <p:cNvPr id="14423" name="Text Box 68"/>
              <p:cNvSpPr txBox="1">
                <a:spLocks noChangeArrowheads="1"/>
              </p:cNvSpPr>
              <p:nvPr/>
            </p:nvSpPr>
            <p:spPr bwMode="auto">
              <a:xfrm>
                <a:off x="3034" y="614"/>
                <a:ext cx="756" cy="174"/>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a:t>
                </a:r>
              </a:p>
            </p:txBody>
          </p:sp>
          <p:sp>
            <p:nvSpPr>
              <p:cNvPr id="14424" name="Text Box 69"/>
              <p:cNvSpPr txBox="1">
                <a:spLocks noChangeArrowheads="1"/>
              </p:cNvSpPr>
              <p:nvPr/>
            </p:nvSpPr>
            <p:spPr bwMode="auto">
              <a:xfrm>
                <a:off x="3016" y="833"/>
                <a:ext cx="792" cy="174"/>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Refrigeration</a:t>
                </a:r>
              </a:p>
            </p:txBody>
          </p:sp>
          <p:sp>
            <p:nvSpPr>
              <p:cNvPr id="14425" name="Text Box 70"/>
              <p:cNvSpPr txBox="1">
                <a:spLocks noChangeArrowheads="1"/>
              </p:cNvSpPr>
              <p:nvPr/>
            </p:nvSpPr>
            <p:spPr bwMode="auto">
              <a:xfrm>
                <a:off x="3166" y="1092"/>
                <a:ext cx="440" cy="174"/>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Argent</a:t>
                </a:r>
                <a:endParaRPr lang="fr-FR" sz="1200">
                  <a:solidFill>
                    <a:srgbClr val="4E630B"/>
                  </a:solidFill>
                  <a:latin typeface="Times New Roman" pitchFamily="18" charset="0"/>
                </a:endParaRPr>
              </a:p>
            </p:txBody>
          </p:sp>
        </p:grpSp>
        <p:sp>
          <p:nvSpPr>
            <p:cNvPr id="14399" name="Line 104"/>
            <p:cNvSpPr>
              <a:spLocks noChangeShapeType="1"/>
            </p:cNvSpPr>
            <p:nvPr/>
          </p:nvSpPr>
          <p:spPr bwMode="auto">
            <a:xfrm>
              <a:off x="5076825" y="2565400"/>
              <a:ext cx="431800" cy="0"/>
            </a:xfrm>
            <a:prstGeom prst="line">
              <a:avLst/>
            </a:prstGeom>
            <a:noFill/>
            <a:ln w="19050">
              <a:solidFill>
                <a:srgbClr val="800000"/>
              </a:solidFill>
              <a:round/>
              <a:headEnd/>
              <a:tailEnd type="triangle" w="med" len="med"/>
            </a:ln>
          </p:spPr>
          <p:txBody>
            <a:bodyPr wrap="none" anchor="ctr"/>
            <a:lstStyle/>
            <a:p>
              <a:endParaRPr lang="fr-FR"/>
            </a:p>
          </p:txBody>
        </p:sp>
        <p:sp>
          <p:nvSpPr>
            <p:cNvPr id="14400" name="Line 105"/>
            <p:cNvSpPr>
              <a:spLocks noChangeShapeType="1"/>
            </p:cNvSpPr>
            <p:nvPr/>
          </p:nvSpPr>
          <p:spPr bwMode="auto">
            <a:xfrm>
              <a:off x="5083175" y="2771775"/>
              <a:ext cx="431800" cy="0"/>
            </a:xfrm>
            <a:prstGeom prst="line">
              <a:avLst/>
            </a:prstGeom>
            <a:noFill/>
            <a:ln w="19050">
              <a:solidFill>
                <a:srgbClr val="800000"/>
              </a:solidFill>
              <a:round/>
              <a:headEnd/>
              <a:tailEnd type="triangle" w="med" len="med"/>
            </a:ln>
          </p:spPr>
          <p:txBody>
            <a:bodyPr wrap="none" anchor="ctr"/>
            <a:lstStyle/>
            <a:p>
              <a:endParaRPr lang="fr-FR"/>
            </a:p>
          </p:txBody>
        </p:sp>
        <p:sp>
          <p:nvSpPr>
            <p:cNvPr id="14401" name="Text Box 122"/>
            <p:cNvSpPr txBox="1">
              <a:spLocks noChangeArrowheads="1"/>
            </p:cNvSpPr>
            <p:nvPr/>
          </p:nvSpPr>
          <p:spPr bwMode="auto">
            <a:xfrm>
              <a:off x="6299200" y="2349500"/>
              <a:ext cx="649288" cy="461665"/>
            </a:xfrm>
            <a:prstGeom prst="rect">
              <a:avLst/>
            </a:prstGeom>
            <a:noFill/>
            <a:ln w="9525" algn="ctr">
              <a:noFill/>
              <a:miter lim="800000"/>
              <a:headEnd/>
              <a:tailEnd/>
            </a:ln>
          </p:spPr>
          <p:txBody>
            <a:bodyPr>
              <a:spAutoFit/>
            </a:bodyPr>
            <a:lstStyle/>
            <a:p>
              <a:pPr>
                <a:spcBef>
                  <a:spcPct val="50000"/>
                </a:spcBef>
              </a:pPr>
              <a:r>
                <a:rPr lang="fr-FR" sz="800">
                  <a:solidFill>
                    <a:srgbClr val="F93211"/>
                  </a:solidFill>
                  <a:latin typeface="Tahoma" pitchFamily="34" charset="0"/>
                </a:rPr>
                <a:t>Viande  assaisonnée</a:t>
              </a:r>
            </a:p>
          </p:txBody>
        </p:sp>
        <p:grpSp>
          <p:nvGrpSpPr>
            <p:cNvPr id="21" name="Group 161"/>
            <p:cNvGrpSpPr>
              <a:grpSpLocks/>
            </p:cNvGrpSpPr>
            <p:nvPr/>
          </p:nvGrpSpPr>
          <p:grpSpPr bwMode="auto">
            <a:xfrm>
              <a:off x="4211638" y="1196975"/>
              <a:ext cx="576262" cy="1298575"/>
              <a:chOff x="2653" y="754"/>
              <a:chExt cx="363" cy="818"/>
            </a:xfrm>
          </p:grpSpPr>
          <p:sp>
            <p:nvSpPr>
              <p:cNvPr id="14417" name="Line 162"/>
              <p:cNvSpPr>
                <a:spLocks noChangeShapeType="1"/>
              </p:cNvSpPr>
              <p:nvPr/>
            </p:nvSpPr>
            <p:spPr bwMode="auto">
              <a:xfrm flipH="1">
                <a:off x="3012" y="754"/>
                <a:ext cx="4" cy="818"/>
              </a:xfrm>
              <a:prstGeom prst="line">
                <a:avLst/>
              </a:prstGeom>
              <a:noFill/>
              <a:ln w="15875">
                <a:solidFill>
                  <a:srgbClr val="993300"/>
                </a:solidFill>
                <a:round/>
                <a:headEnd/>
                <a:tailEnd type="triangle" w="med" len="med"/>
              </a:ln>
            </p:spPr>
            <p:txBody>
              <a:bodyPr wrap="none" anchor="ctr"/>
              <a:lstStyle/>
              <a:p>
                <a:endParaRPr lang="fr-FR"/>
              </a:p>
            </p:txBody>
          </p:sp>
          <p:sp>
            <p:nvSpPr>
              <p:cNvPr id="14418" name="Line 163"/>
              <p:cNvSpPr>
                <a:spLocks noChangeShapeType="1"/>
              </p:cNvSpPr>
              <p:nvPr/>
            </p:nvSpPr>
            <p:spPr bwMode="auto">
              <a:xfrm>
                <a:off x="2653" y="1082"/>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19" name="Line 164"/>
              <p:cNvSpPr>
                <a:spLocks noChangeShapeType="1"/>
              </p:cNvSpPr>
              <p:nvPr/>
            </p:nvSpPr>
            <p:spPr bwMode="auto">
              <a:xfrm>
                <a:off x="2653" y="920"/>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20" name="Line 165"/>
              <p:cNvSpPr>
                <a:spLocks noChangeShapeType="1"/>
              </p:cNvSpPr>
              <p:nvPr/>
            </p:nvSpPr>
            <p:spPr bwMode="auto">
              <a:xfrm>
                <a:off x="2653" y="139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21" name="Line 166"/>
              <p:cNvSpPr>
                <a:spLocks noChangeShapeType="1"/>
              </p:cNvSpPr>
              <p:nvPr/>
            </p:nvSpPr>
            <p:spPr bwMode="auto">
              <a:xfrm>
                <a:off x="2653" y="1245"/>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22" name="Line 167"/>
              <p:cNvSpPr>
                <a:spLocks noChangeShapeType="1"/>
              </p:cNvSpPr>
              <p:nvPr/>
            </p:nvSpPr>
            <p:spPr bwMode="auto">
              <a:xfrm>
                <a:off x="2653" y="754"/>
                <a:ext cx="359" cy="0"/>
              </a:xfrm>
              <a:prstGeom prst="line">
                <a:avLst/>
              </a:prstGeom>
              <a:noFill/>
              <a:ln w="9525">
                <a:solidFill>
                  <a:srgbClr val="993300"/>
                </a:solidFill>
                <a:round/>
                <a:headEnd/>
                <a:tailEnd type="triangle" w="lg" len="lg"/>
              </a:ln>
            </p:spPr>
            <p:txBody>
              <a:bodyPr wrap="none" anchor="ctr"/>
              <a:lstStyle/>
              <a:p>
                <a:endParaRPr lang="fr-FR"/>
              </a:p>
            </p:txBody>
          </p:sp>
        </p:grpSp>
        <p:grpSp>
          <p:nvGrpSpPr>
            <p:cNvPr id="22" name="Group 168"/>
            <p:cNvGrpSpPr>
              <a:grpSpLocks/>
            </p:cNvGrpSpPr>
            <p:nvPr/>
          </p:nvGrpSpPr>
          <p:grpSpPr bwMode="auto">
            <a:xfrm>
              <a:off x="5657850" y="1125538"/>
              <a:ext cx="569913" cy="1066800"/>
              <a:chOff x="3560" y="709"/>
              <a:chExt cx="359" cy="672"/>
            </a:xfrm>
          </p:grpSpPr>
          <p:sp>
            <p:nvSpPr>
              <p:cNvPr id="14412" name="Line 169"/>
              <p:cNvSpPr>
                <a:spLocks noChangeShapeType="1"/>
              </p:cNvSpPr>
              <p:nvPr/>
            </p:nvSpPr>
            <p:spPr bwMode="auto">
              <a:xfrm>
                <a:off x="3919" y="709"/>
                <a:ext cx="0" cy="672"/>
              </a:xfrm>
              <a:prstGeom prst="line">
                <a:avLst/>
              </a:prstGeom>
              <a:noFill/>
              <a:ln w="15875">
                <a:solidFill>
                  <a:srgbClr val="993300"/>
                </a:solidFill>
                <a:round/>
                <a:headEnd/>
                <a:tailEnd type="triangle" w="med" len="med"/>
              </a:ln>
            </p:spPr>
            <p:txBody>
              <a:bodyPr wrap="none" anchor="ctr"/>
              <a:lstStyle/>
              <a:p>
                <a:endParaRPr lang="fr-FR"/>
              </a:p>
            </p:txBody>
          </p:sp>
          <p:grpSp>
            <p:nvGrpSpPr>
              <p:cNvPr id="23" name="Group 170"/>
              <p:cNvGrpSpPr>
                <a:grpSpLocks/>
              </p:cNvGrpSpPr>
              <p:nvPr/>
            </p:nvGrpSpPr>
            <p:grpSpPr bwMode="auto">
              <a:xfrm>
                <a:off x="3560" y="739"/>
                <a:ext cx="359" cy="468"/>
                <a:chOff x="3560" y="739"/>
                <a:chExt cx="359" cy="325"/>
              </a:xfrm>
            </p:grpSpPr>
            <p:sp>
              <p:nvSpPr>
                <p:cNvPr id="14414" name="Line 171"/>
                <p:cNvSpPr>
                  <a:spLocks noChangeShapeType="1"/>
                </p:cNvSpPr>
                <p:nvPr/>
              </p:nvSpPr>
              <p:spPr bwMode="auto">
                <a:xfrm>
                  <a:off x="3560" y="901"/>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15" name="Line 172"/>
                <p:cNvSpPr>
                  <a:spLocks noChangeShapeType="1"/>
                </p:cNvSpPr>
                <p:nvPr/>
              </p:nvSpPr>
              <p:spPr bwMode="auto">
                <a:xfrm>
                  <a:off x="3560" y="73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16" name="Line 173"/>
                <p:cNvSpPr>
                  <a:spLocks noChangeShapeType="1"/>
                </p:cNvSpPr>
                <p:nvPr/>
              </p:nvSpPr>
              <p:spPr bwMode="auto">
                <a:xfrm>
                  <a:off x="3560" y="1064"/>
                  <a:ext cx="359" cy="0"/>
                </a:xfrm>
                <a:prstGeom prst="line">
                  <a:avLst/>
                </a:prstGeom>
                <a:noFill/>
                <a:ln w="9525">
                  <a:solidFill>
                    <a:srgbClr val="993300"/>
                  </a:solidFill>
                  <a:round/>
                  <a:headEnd/>
                  <a:tailEnd type="triangle" w="lg" len="lg"/>
                </a:ln>
              </p:spPr>
              <p:txBody>
                <a:bodyPr wrap="none" anchor="ctr"/>
                <a:lstStyle/>
                <a:p>
                  <a:endParaRPr lang="fr-FR"/>
                </a:p>
              </p:txBody>
            </p:sp>
          </p:grpSp>
        </p:grpSp>
        <p:grpSp>
          <p:nvGrpSpPr>
            <p:cNvPr id="24" name="Group 174"/>
            <p:cNvGrpSpPr>
              <a:grpSpLocks/>
            </p:cNvGrpSpPr>
            <p:nvPr/>
          </p:nvGrpSpPr>
          <p:grpSpPr bwMode="auto">
            <a:xfrm>
              <a:off x="6948488" y="836613"/>
              <a:ext cx="569912" cy="1066800"/>
              <a:chOff x="4377" y="527"/>
              <a:chExt cx="359" cy="672"/>
            </a:xfrm>
          </p:grpSpPr>
          <p:sp>
            <p:nvSpPr>
              <p:cNvPr id="14407" name="Line 175"/>
              <p:cNvSpPr>
                <a:spLocks noChangeShapeType="1"/>
              </p:cNvSpPr>
              <p:nvPr/>
            </p:nvSpPr>
            <p:spPr bwMode="auto">
              <a:xfrm>
                <a:off x="4736" y="527"/>
                <a:ext cx="0" cy="672"/>
              </a:xfrm>
              <a:prstGeom prst="line">
                <a:avLst/>
              </a:prstGeom>
              <a:noFill/>
              <a:ln w="15875">
                <a:solidFill>
                  <a:srgbClr val="993300"/>
                </a:solidFill>
                <a:round/>
                <a:headEnd/>
                <a:tailEnd type="triangle" w="med" len="med"/>
              </a:ln>
            </p:spPr>
            <p:txBody>
              <a:bodyPr wrap="none" anchor="ctr"/>
              <a:lstStyle/>
              <a:p>
                <a:endParaRPr lang="fr-FR"/>
              </a:p>
            </p:txBody>
          </p:sp>
          <p:grpSp>
            <p:nvGrpSpPr>
              <p:cNvPr id="25" name="Group 176"/>
              <p:cNvGrpSpPr>
                <a:grpSpLocks/>
              </p:cNvGrpSpPr>
              <p:nvPr/>
            </p:nvGrpSpPr>
            <p:grpSpPr bwMode="auto">
              <a:xfrm>
                <a:off x="4377" y="557"/>
                <a:ext cx="359" cy="424"/>
                <a:chOff x="3560" y="739"/>
                <a:chExt cx="359" cy="325"/>
              </a:xfrm>
            </p:grpSpPr>
            <p:sp>
              <p:nvSpPr>
                <p:cNvPr id="14409" name="Line 177"/>
                <p:cNvSpPr>
                  <a:spLocks noChangeShapeType="1"/>
                </p:cNvSpPr>
                <p:nvPr/>
              </p:nvSpPr>
              <p:spPr bwMode="auto">
                <a:xfrm>
                  <a:off x="3560" y="901"/>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10" name="Line 178"/>
                <p:cNvSpPr>
                  <a:spLocks noChangeShapeType="1"/>
                </p:cNvSpPr>
                <p:nvPr/>
              </p:nvSpPr>
              <p:spPr bwMode="auto">
                <a:xfrm>
                  <a:off x="3560" y="73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4411" name="Line 179"/>
                <p:cNvSpPr>
                  <a:spLocks noChangeShapeType="1"/>
                </p:cNvSpPr>
                <p:nvPr/>
              </p:nvSpPr>
              <p:spPr bwMode="auto">
                <a:xfrm>
                  <a:off x="3560" y="1064"/>
                  <a:ext cx="359" cy="0"/>
                </a:xfrm>
                <a:prstGeom prst="line">
                  <a:avLst/>
                </a:prstGeom>
                <a:noFill/>
                <a:ln w="9525">
                  <a:solidFill>
                    <a:srgbClr val="993300"/>
                  </a:solidFill>
                  <a:round/>
                  <a:headEnd/>
                  <a:tailEnd type="triangle" w="lg" len="lg"/>
                </a:ln>
              </p:spPr>
              <p:txBody>
                <a:bodyPr wrap="none" anchor="ctr"/>
                <a:lstStyle/>
                <a:p>
                  <a:endParaRPr lang="fr-FR"/>
                </a:p>
              </p:txBody>
            </p:sp>
          </p:grpSp>
        </p:grpSp>
        <p:sp>
          <p:nvSpPr>
            <p:cNvPr id="64693" name="Text Box 181"/>
            <p:cNvSpPr txBox="1">
              <a:spLocks noChangeArrowheads="1"/>
            </p:cNvSpPr>
            <p:nvPr/>
          </p:nvSpPr>
          <p:spPr bwMode="auto">
            <a:xfrm>
              <a:off x="7467600" y="2438400"/>
              <a:ext cx="609600" cy="123825"/>
            </a:xfrm>
            <a:prstGeom prst="rect">
              <a:avLst/>
            </a:prstGeom>
            <a:noFill/>
            <a:ln w="9525">
              <a:noFill/>
              <a:miter lim="800000"/>
              <a:headEnd/>
              <a:tailEnd/>
            </a:ln>
            <a:effectLst/>
          </p:spPr>
          <p:txBody>
            <a:bodyPr lIns="0" tIns="0" rIns="0" bIns="0">
              <a:spAutoFit/>
            </a:bodyPr>
            <a:lstStyle/>
            <a:p>
              <a:pPr>
                <a:spcBef>
                  <a:spcPct val="50000"/>
                </a:spcBef>
                <a:defRPr/>
              </a:pPr>
              <a:r>
                <a:rPr lang="en-US" sz="800" dirty="0">
                  <a:effectLst>
                    <a:outerShdw blurRad="38100" dist="38100" dir="2700000" algn="tl">
                      <a:srgbClr val="FFFFFF"/>
                    </a:outerShdw>
                  </a:effectLst>
                  <a:latin typeface="Copperplate Gothic Bold" pitchFamily="34" charset="0"/>
                  <a:cs typeface="Arial" charset="0"/>
                </a:rPr>
                <a:t>MARCHE</a:t>
              </a:r>
            </a:p>
          </p:txBody>
        </p:sp>
        <p:sp>
          <p:nvSpPr>
            <p:cNvPr id="14406" name="Text Box 183"/>
            <p:cNvSpPr txBox="1">
              <a:spLocks noChangeArrowheads="1"/>
            </p:cNvSpPr>
            <p:nvPr/>
          </p:nvSpPr>
          <p:spPr bwMode="auto">
            <a:xfrm>
              <a:off x="2590800" y="1704201"/>
              <a:ext cx="1757363" cy="276999"/>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Main d’oeuvre</a:t>
              </a:r>
            </a:p>
          </p:txBody>
        </p:sp>
      </p:grpSp>
      <p:sp>
        <p:nvSpPr>
          <p:cNvPr id="14387" name="Text Box 184"/>
          <p:cNvSpPr txBox="1">
            <a:spLocks noChangeArrowheads="1"/>
          </p:cNvSpPr>
          <p:nvPr/>
        </p:nvSpPr>
        <p:spPr bwMode="auto">
          <a:xfrm>
            <a:off x="223838" y="4267200"/>
            <a:ext cx="1757362" cy="246063"/>
          </a:xfrm>
          <a:prstGeom prst="rect">
            <a:avLst/>
          </a:prstGeom>
          <a:noFill/>
          <a:ln w="9525" algn="ctr">
            <a:noFill/>
            <a:miter lim="800000"/>
            <a:headEnd/>
            <a:tailEnd/>
          </a:ln>
        </p:spPr>
        <p:txBody>
          <a:bodyPr>
            <a:spAutoFit/>
          </a:bodyPr>
          <a:lstStyle/>
          <a:p>
            <a:pPr>
              <a:spcBef>
                <a:spcPct val="50000"/>
              </a:spcBef>
            </a:pPr>
            <a:r>
              <a:rPr lang="fr-FR" sz="1000">
                <a:latin typeface="Trebuchet MS" pitchFamily="34" charset="0"/>
              </a:rPr>
              <a:t>Main d’oeuvre</a:t>
            </a:r>
          </a:p>
        </p:txBody>
      </p:sp>
      <p:sp>
        <p:nvSpPr>
          <p:cNvPr id="14388" name="Text Box 185"/>
          <p:cNvSpPr txBox="1">
            <a:spLocks noChangeArrowheads="1"/>
          </p:cNvSpPr>
          <p:nvPr/>
        </p:nvSpPr>
        <p:spPr bwMode="auto">
          <a:xfrm>
            <a:off x="4970463" y="5562600"/>
            <a:ext cx="990600" cy="396875"/>
          </a:xfrm>
          <a:prstGeom prst="rect">
            <a:avLst/>
          </a:prstGeom>
          <a:noFill/>
          <a:ln w="9525" algn="ctr">
            <a:noFill/>
            <a:miter lim="800000"/>
            <a:headEnd/>
            <a:tailEnd/>
          </a:ln>
        </p:spPr>
        <p:txBody>
          <a:bodyPr>
            <a:spAutoFit/>
          </a:bodyPr>
          <a:lstStyle/>
          <a:p>
            <a:pPr>
              <a:spcBef>
                <a:spcPct val="50000"/>
              </a:spcBef>
            </a:pPr>
            <a:r>
              <a:rPr lang="fr-FR" sz="1000">
                <a:solidFill>
                  <a:srgbClr val="0000FE"/>
                </a:solidFill>
                <a:latin typeface="Trebuchet MS" pitchFamily="34" charset="0"/>
              </a:rPr>
              <a:t>Parties non présentables</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488"/>
            <a:ext cx="8839200" cy="5857916"/>
          </a:xfrm>
        </p:spPr>
        <p:txBody>
          <a:bodyPr>
            <a:noAutofit/>
          </a:bodyPr>
          <a:lstStyle/>
          <a:p>
            <a:pPr algn="ctr">
              <a:spcBef>
                <a:spcPts val="0"/>
              </a:spcBef>
              <a:buFont typeface="Arial" charset="0"/>
              <a:buNone/>
              <a:defRPr/>
            </a:pPr>
            <a:r>
              <a:rPr lang="fr-FR" sz="1800" b="1" i="1" dirty="0" smtClean="0">
                <a:solidFill>
                  <a:schemeClr val="tx1"/>
                </a:solidFill>
                <a:latin typeface="Arial" pitchFamily="34" charset="0"/>
                <a:cs typeface="Arial" pitchFamily="34" charset="0"/>
              </a:rPr>
              <a:t>		</a:t>
            </a:r>
            <a:endParaRPr lang="fr-FR" sz="2800" dirty="0" smtClean="0">
              <a:latin typeface="Arial" pitchFamily="34" charset="0"/>
              <a:cs typeface="Arial" pitchFamily="34" charset="0"/>
            </a:endParaRPr>
          </a:p>
          <a:p>
            <a:pPr marL="514350" indent="-514350" algn="just">
              <a:lnSpc>
                <a:spcPct val="120000"/>
              </a:lnSpc>
              <a:spcBef>
                <a:spcPts val="0"/>
              </a:spcBef>
              <a:buFont typeface="Arial" charset="0"/>
              <a:buNone/>
              <a:defRPr/>
            </a:pPr>
            <a:r>
              <a:rPr lang="fr-FR" sz="2400" dirty="0" smtClean="0">
                <a:solidFill>
                  <a:schemeClr val="tx1"/>
                </a:solidFill>
                <a:latin typeface="Arial" pitchFamily="34" charset="0"/>
                <a:cs typeface="Arial" pitchFamily="34" charset="0"/>
              </a:rPr>
              <a:t>	</a:t>
            </a:r>
            <a:r>
              <a:rPr lang="fr-FR" sz="2800" dirty="0" smtClean="0">
                <a:solidFill>
                  <a:schemeClr val="tx1"/>
                </a:solidFill>
                <a:latin typeface="Arial" pitchFamily="34" charset="0"/>
                <a:cs typeface="Arial" pitchFamily="34" charset="0"/>
              </a:rPr>
              <a:t>Cette agriculture doit être à la hauteur des défis suivants pour constituer un élément déclencheur:</a:t>
            </a:r>
          </a:p>
          <a:p>
            <a:pPr marL="514350" indent="-514350" algn="just">
              <a:lnSpc>
                <a:spcPct val="120000"/>
              </a:lnSpc>
              <a:spcBef>
                <a:spcPts val="0"/>
              </a:spcBef>
              <a:buFont typeface="Arial" charset="0"/>
              <a:buNone/>
              <a:defRPr/>
            </a:pPr>
            <a:r>
              <a:rPr lang="fr-FR" sz="500" dirty="0" smtClean="0">
                <a:solidFill>
                  <a:schemeClr val="tx1"/>
                </a:solidFill>
                <a:latin typeface="Arial" pitchFamily="34" charset="0"/>
                <a:cs typeface="Arial" pitchFamily="34" charset="0"/>
              </a:rPr>
              <a:t/>
            </a:r>
            <a:br>
              <a:rPr lang="fr-FR" sz="500" dirty="0" smtClean="0">
                <a:solidFill>
                  <a:schemeClr val="tx1"/>
                </a:solidFill>
                <a:latin typeface="Arial" pitchFamily="34" charset="0"/>
                <a:cs typeface="Arial" pitchFamily="34" charset="0"/>
              </a:rPr>
            </a:br>
            <a:r>
              <a:rPr lang="fr-FR" sz="2800" dirty="0" smtClean="0">
                <a:solidFill>
                  <a:schemeClr val="tx1"/>
                </a:solidFill>
                <a:latin typeface="Arial" pitchFamily="34" charset="0"/>
                <a:cs typeface="Arial" pitchFamily="34" charset="0"/>
              </a:rPr>
              <a:t>1 - Fournir de la nourriture en quantité suffisante pour une population qui est de plus en plus exigeante en termes de qualité et de diversité de productions. </a:t>
            </a:r>
          </a:p>
          <a:p>
            <a:pPr marL="514350" indent="-514350" algn="just">
              <a:lnSpc>
                <a:spcPct val="120000"/>
              </a:lnSpc>
              <a:spcBef>
                <a:spcPts val="0"/>
              </a:spcBef>
              <a:buFont typeface="Arial" charset="0"/>
              <a:buNone/>
              <a:defRPr/>
            </a:pPr>
            <a:r>
              <a:rPr lang="fr-FR" sz="300" dirty="0" smtClean="0">
                <a:solidFill>
                  <a:schemeClr val="tx1"/>
                </a:solidFill>
                <a:latin typeface="Arial" pitchFamily="34" charset="0"/>
                <a:cs typeface="Arial" pitchFamily="34" charset="0"/>
              </a:rPr>
              <a:t/>
            </a:r>
            <a:br>
              <a:rPr lang="fr-FR" sz="300" dirty="0" smtClean="0">
                <a:solidFill>
                  <a:schemeClr val="tx1"/>
                </a:solidFill>
                <a:latin typeface="Arial" pitchFamily="34" charset="0"/>
                <a:cs typeface="Arial" pitchFamily="34" charset="0"/>
              </a:rPr>
            </a:br>
            <a:r>
              <a:rPr lang="fr-FR" sz="2800" dirty="0" smtClean="0">
                <a:solidFill>
                  <a:schemeClr val="tx1"/>
                </a:solidFill>
                <a:latin typeface="Arial" pitchFamily="34" charset="0"/>
                <a:cs typeface="Arial" pitchFamily="34" charset="0"/>
              </a:rPr>
              <a:t>2- Fournir des intrants/matières premières compétitives pour l'industrie agro-alimentaire</a:t>
            </a:r>
            <a:r>
              <a:rPr lang="en-US" sz="2400" dirty="0" smtClean="0">
                <a:solidFill>
                  <a:schemeClr val="tx1"/>
                </a:solidFill>
                <a:latin typeface="Arial" pitchFamily="34" charset="0"/>
                <a:cs typeface="Arial" pitchFamily="34" charset="0"/>
              </a:rPr>
              <a:t>	</a:t>
            </a:r>
          </a:p>
          <a:p>
            <a:pPr marL="514350" indent="-514350" algn="just">
              <a:buFont typeface="Arial" charset="0"/>
              <a:buNone/>
              <a:defRPr/>
            </a:pPr>
            <a:endParaRPr lang="en-US" sz="1200" dirty="0" smtClean="0">
              <a:solidFill>
                <a:schemeClr val="tx1"/>
              </a:solidFill>
              <a:latin typeface="Arial" pitchFamily="34" charset="0"/>
              <a:cs typeface="Arial" pitchFamily="34" charset="0"/>
            </a:endParaRPr>
          </a:p>
          <a:p>
            <a:pPr algn="just">
              <a:buFont typeface="Arial" charset="0"/>
              <a:buNone/>
              <a:defRPr/>
            </a:pPr>
            <a:endParaRPr lang="en-US" sz="1800" i="1" dirty="0">
              <a:solidFill>
                <a:schemeClr val="tx1"/>
              </a:solidFill>
              <a:latin typeface="Arial" pitchFamily="34" charset="0"/>
              <a:cs typeface="Arial" pitchFamily="34" charset="0"/>
            </a:endParaRPr>
          </a:p>
        </p:txBody>
      </p:sp>
      <p:sp>
        <p:nvSpPr>
          <p:cNvPr id="4" name="Title 1"/>
          <p:cNvSpPr>
            <a:spLocks noGrp="1"/>
          </p:cNvSpPr>
          <p:nvPr>
            <p:ph type="title"/>
          </p:nvPr>
        </p:nvSpPr>
        <p:spPr>
          <a:xfrm>
            <a:off x="500034" y="142852"/>
            <a:ext cx="8215370" cy="1714512"/>
          </a:xfrm>
          <a:solidFill>
            <a:schemeClr val="accent1"/>
          </a:solidFill>
        </p:spPr>
        <p:txBody>
          <a:bodyPr/>
          <a:lstStyle/>
          <a:p>
            <a:pPr algn="ctr">
              <a:defRPr/>
            </a:pPr>
            <a:r>
              <a:rPr lang="fr-FR" sz="3600" b="1" dirty="0" smtClean="0">
                <a:solidFill>
                  <a:schemeClr val="bg1"/>
                </a:solidFill>
              </a:rPr>
              <a:t>UNE AGRICULTURE MULTIFONCTIONNELLE QUI EST DURABLE, VIABLE ET </a:t>
            </a:r>
            <a:r>
              <a:rPr lang="en-US" sz="3600" b="1" dirty="0" smtClean="0">
                <a:solidFill>
                  <a:schemeClr val="bg1"/>
                </a:solidFill>
              </a:rPr>
              <a:t>COMP</a:t>
            </a:r>
            <a:r>
              <a:rPr lang="fr-FR" sz="3600" b="1" dirty="0" smtClean="0">
                <a:solidFill>
                  <a:schemeClr val="bg1"/>
                </a:solidFill>
              </a:rPr>
              <a:t>É</a:t>
            </a:r>
            <a:r>
              <a:rPr lang="en-US" sz="3600" b="1" dirty="0" smtClean="0">
                <a:solidFill>
                  <a:schemeClr val="bg1"/>
                </a:solidFill>
              </a:rPr>
              <a:t>TITIVE</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55563"/>
            <a:ext cx="5715000" cy="630237"/>
          </a:xfrm>
          <a:prstGeom prst="rect">
            <a:avLst/>
          </a:prstGeom>
          <a:noFill/>
          <a:ln w="9525">
            <a:noFill/>
            <a:miter lim="800000"/>
            <a:headEnd/>
            <a:tailEnd/>
          </a:ln>
        </p:spPr>
        <p:txBody>
          <a:bodyPr>
            <a:spAutoFit/>
          </a:bodyPr>
          <a:lstStyle/>
          <a:p>
            <a:pPr>
              <a:lnSpc>
                <a:spcPct val="60000"/>
              </a:lnSpc>
              <a:spcBef>
                <a:spcPct val="50000"/>
              </a:spcBef>
            </a:pPr>
            <a:r>
              <a:rPr lang="fr-FR" sz="2000" b="1" u="sng" dirty="0">
                <a:solidFill>
                  <a:schemeClr val="accent1"/>
                </a:solidFill>
                <a:latin typeface="Times New Roman" pitchFamily="18" charset="0"/>
              </a:rPr>
              <a:t>ALTERNATIVE PROPOSEE</a:t>
            </a:r>
          </a:p>
          <a:p>
            <a:pPr>
              <a:lnSpc>
                <a:spcPct val="60000"/>
              </a:lnSpc>
              <a:spcBef>
                <a:spcPct val="50000"/>
              </a:spcBef>
            </a:pPr>
            <a:r>
              <a:rPr lang="fr-FR" sz="2000" b="1" u="sng" dirty="0">
                <a:solidFill>
                  <a:schemeClr val="accent1"/>
                </a:solidFill>
                <a:latin typeface="Times New Roman" pitchFamily="18" charset="0"/>
              </a:rPr>
              <a:t> PAR SONGHAI</a:t>
            </a:r>
          </a:p>
        </p:txBody>
      </p:sp>
      <p:sp>
        <p:nvSpPr>
          <p:cNvPr id="61443" name="Rectangle 3"/>
          <p:cNvSpPr>
            <a:spLocks noChangeArrowheads="1"/>
          </p:cNvSpPr>
          <p:nvPr/>
        </p:nvSpPr>
        <p:spPr bwMode="auto">
          <a:xfrm>
            <a:off x="0" y="4941888"/>
            <a:ext cx="1371600" cy="293687"/>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miter lim="800000"/>
            <a:headEnd/>
            <a:tailEnd/>
          </a:ln>
          <a:effectLst/>
        </p:spPr>
        <p:txBody>
          <a:bodyPr wrap="none" anchor="ctr"/>
          <a:lstStyle/>
          <a:p>
            <a:pPr>
              <a:lnSpc>
                <a:spcPct val="80000"/>
              </a:lnSpc>
              <a:defRPr/>
            </a:pPr>
            <a:r>
              <a:rPr lang="fr-FR" sz="1400">
                <a:latin typeface="Times New Roman" pitchFamily="18" charset="0"/>
                <a:cs typeface="Arial" charset="0"/>
              </a:rPr>
              <a:t>PISCICULTURE  </a:t>
            </a:r>
          </a:p>
        </p:txBody>
      </p:sp>
      <p:sp>
        <p:nvSpPr>
          <p:cNvPr id="61444" name="Rectangle 4"/>
          <p:cNvSpPr>
            <a:spLocks noChangeArrowheads="1"/>
          </p:cNvSpPr>
          <p:nvPr/>
        </p:nvSpPr>
        <p:spPr bwMode="auto">
          <a:xfrm>
            <a:off x="0" y="6453188"/>
            <a:ext cx="1447800" cy="328612"/>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miter lim="800000"/>
            <a:headEnd/>
            <a:tailEnd/>
          </a:ln>
          <a:effectLst/>
        </p:spPr>
        <p:txBody>
          <a:bodyPr wrap="none" anchor="ctr"/>
          <a:lstStyle/>
          <a:p>
            <a:pPr>
              <a:lnSpc>
                <a:spcPct val="80000"/>
              </a:lnSpc>
              <a:defRPr/>
            </a:pPr>
            <a:r>
              <a:rPr lang="fr-FR" sz="1400">
                <a:latin typeface="Times New Roman" pitchFamily="18" charset="0"/>
                <a:cs typeface="Arial" charset="0"/>
              </a:rPr>
              <a:t> AGRICULTURE  </a:t>
            </a:r>
          </a:p>
        </p:txBody>
      </p:sp>
      <p:sp>
        <p:nvSpPr>
          <p:cNvPr id="15365" name="AutoShape 9"/>
          <p:cNvSpPr>
            <a:spLocks noChangeArrowheads="1"/>
          </p:cNvSpPr>
          <p:nvPr/>
        </p:nvSpPr>
        <p:spPr bwMode="auto">
          <a:xfrm flipV="1">
            <a:off x="3203575" y="4508500"/>
            <a:ext cx="863600" cy="153988"/>
          </a:xfrm>
          <a:prstGeom prst="rightArrow">
            <a:avLst>
              <a:gd name="adj1" fmla="val 50000"/>
              <a:gd name="adj2" fmla="val 140206"/>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nvGrpSpPr>
          <p:cNvPr id="2" name="Group 10"/>
          <p:cNvGrpSpPr>
            <a:grpSpLocks/>
          </p:cNvGrpSpPr>
          <p:nvPr/>
        </p:nvGrpSpPr>
        <p:grpSpPr bwMode="auto">
          <a:xfrm>
            <a:off x="6561138" y="1168400"/>
            <a:ext cx="1016000" cy="2422525"/>
            <a:chOff x="4088" y="736"/>
            <a:chExt cx="640" cy="1526"/>
          </a:xfrm>
        </p:grpSpPr>
        <p:sp>
          <p:nvSpPr>
            <p:cNvPr id="15526" name="Rectangle 11"/>
            <p:cNvSpPr>
              <a:spLocks noChangeArrowheads="1"/>
            </p:cNvSpPr>
            <p:nvPr/>
          </p:nvSpPr>
          <p:spPr bwMode="auto">
            <a:xfrm>
              <a:off x="4128" y="744"/>
              <a:ext cx="528" cy="1500"/>
            </a:xfrm>
            <a:prstGeom prst="rect">
              <a:avLst/>
            </a:prstGeom>
            <a:solidFill>
              <a:schemeClr val="accent1"/>
            </a:solidFill>
            <a:ln w="9525">
              <a:solidFill>
                <a:schemeClr val="tx1"/>
              </a:solidFill>
              <a:miter lim="800000"/>
              <a:headEnd/>
              <a:tailEnd/>
            </a:ln>
          </p:spPr>
          <p:txBody>
            <a:bodyPr wrap="none" anchor="ctr"/>
            <a:lstStyle/>
            <a:p>
              <a:endParaRPr lang="fr-FR" sz="1200">
                <a:latin typeface="Times New Roman" pitchFamily="18" charset="0"/>
              </a:endParaRPr>
            </a:p>
          </p:txBody>
        </p:sp>
        <p:sp>
          <p:nvSpPr>
            <p:cNvPr id="15527" name="Text Box 12"/>
            <p:cNvSpPr txBox="1">
              <a:spLocks noChangeArrowheads="1"/>
            </p:cNvSpPr>
            <p:nvPr/>
          </p:nvSpPr>
          <p:spPr bwMode="auto">
            <a:xfrm>
              <a:off x="4088" y="736"/>
              <a:ext cx="640" cy="582"/>
            </a:xfrm>
            <a:prstGeom prst="rect">
              <a:avLst/>
            </a:prstGeom>
            <a:noFill/>
            <a:ln w="9525" algn="ctr">
              <a:noFill/>
              <a:miter lim="800000"/>
              <a:headEnd/>
              <a:tailEnd/>
            </a:ln>
          </p:spPr>
          <p:txBody>
            <a:bodyPr>
              <a:spAutoFit/>
            </a:bodyPr>
            <a:lstStyle/>
            <a:p>
              <a:pPr>
                <a:spcBef>
                  <a:spcPct val="50000"/>
                </a:spcBef>
              </a:pPr>
              <a:r>
                <a:rPr lang="fr-FR" sz="1200">
                  <a:latin typeface="Times New Roman" pitchFamily="18" charset="0"/>
                </a:rPr>
                <a:t>STOCKAGE DE PRODUITS</a:t>
              </a:r>
            </a:p>
            <a:p>
              <a:pPr>
                <a:spcBef>
                  <a:spcPct val="50000"/>
                </a:spcBef>
              </a:pPr>
              <a:r>
                <a:rPr lang="fr-FR" sz="1200">
                  <a:latin typeface="Times New Roman" pitchFamily="18" charset="0"/>
                </a:rPr>
                <a:t>BOUTIQUE </a:t>
              </a:r>
            </a:p>
          </p:txBody>
        </p:sp>
        <p:sp>
          <p:nvSpPr>
            <p:cNvPr id="15528" name="Text Box 13"/>
            <p:cNvSpPr txBox="1">
              <a:spLocks noChangeArrowheads="1"/>
            </p:cNvSpPr>
            <p:nvPr/>
          </p:nvSpPr>
          <p:spPr bwMode="auto">
            <a:xfrm>
              <a:off x="4150" y="1455"/>
              <a:ext cx="499" cy="807"/>
            </a:xfrm>
            <a:prstGeom prst="rect">
              <a:avLst/>
            </a:prstGeom>
            <a:noFill/>
            <a:ln w="9525" algn="ctr">
              <a:noFill/>
              <a:miter lim="800000"/>
              <a:headEnd/>
              <a:tailEnd/>
            </a:ln>
          </p:spPr>
          <p:txBody>
            <a:bodyPr anchor="ctr">
              <a:spAutoFit/>
            </a:bodyPr>
            <a:lstStyle/>
            <a:p>
              <a:pPr>
                <a:spcBef>
                  <a:spcPct val="50000"/>
                </a:spcBef>
              </a:pPr>
              <a:r>
                <a:rPr lang="fr-FR" sz="1200">
                  <a:latin typeface="Times New Roman" pitchFamily="18" charset="0"/>
                </a:rPr>
                <a:t>Poulets fumés</a:t>
              </a:r>
            </a:p>
            <a:p>
              <a:pPr>
                <a:spcBef>
                  <a:spcPct val="50000"/>
                </a:spcBef>
              </a:pPr>
              <a:r>
                <a:rPr lang="fr-FR" sz="1200">
                  <a:latin typeface="Times New Roman" pitchFamily="18" charset="0"/>
                </a:rPr>
                <a:t>Cote </a:t>
              </a:r>
            </a:p>
            <a:p>
              <a:pPr>
                <a:spcBef>
                  <a:spcPct val="50000"/>
                </a:spcBef>
              </a:pPr>
              <a:r>
                <a:rPr lang="fr-FR" sz="1200">
                  <a:latin typeface="Times New Roman" pitchFamily="18" charset="0"/>
                </a:rPr>
                <a:t>Gigot</a:t>
              </a:r>
            </a:p>
            <a:p>
              <a:pPr>
                <a:spcBef>
                  <a:spcPct val="50000"/>
                </a:spcBef>
              </a:pPr>
              <a:r>
                <a:rPr lang="fr-FR" sz="1200">
                  <a:latin typeface="Times New Roman" pitchFamily="18" charset="0"/>
                </a:rPr>
                <a:t>Saucisse</a:t>
              </a:r>
            </a:p>
          </p:txBody>
        </p:sp>
      </p:grpSp>
      <p:sp>
        <p:nvSpPr>
          <p:cNvPr id="15367" name="Text Box 14"/>
          <p:cNvSpPr txBox="1">
            <a:spLocks noChangeArrowheads="1"/>
          </p:cNvSpPr>
          <p:nvPr/>
        </p:nvSpPr>
        <p:spPr bwMode="auto">
          <a:xfrm>
            <a:off x="157163" y="677863"/>
            <a:ext cx="1606550" cy="590550"/>
          </a:xfrm>
          <a:prstGeom prst="rect">
            <a:avLst/>
          </a:prstGeom>
          <a:solidFill>
            <a:schemeClr val="folHlink"/>
          </a:solidFill>
          <a:ln w="9525">
            <a:solidFill>
              <a:schemeClr val="tx1"/>
            </a:solidFill>
            <a:miter lim="800000"/>
            <a:headEnd/>
            <a:tailEnd/>
          </a:ln>
        </p:spPr>
        <p:txBody>
          <a:bodyPr>
            <a:spAutoFit/>
          </a:bodyPr>
          <a:lstStyle/>
          <a:p>
            <a:pPr>
              <a:spcBef>
                <a:spcPct val="50000"/>
              </a:spcBef>
            </a:pPr>
            <a:r>
              <a:rPr lang="fr-FR" sz="1600">
                <a:solidFill>
                  <a:srgbClr val="FFC000"/>
                </a:solidFill>
                <a:latin typeface="Times New Roman" pitchFamily="18" charset="0"/>
              </a:rPr>
              <a:t>PRODUCTION DE VOLAILLE</a:t>
            </a:r>
          </a:p>
        </p:txBody>
      </p:sp>
      <p:sp>
        <p:nvSpPr>
          <p:cNvPr id="61455" name="Rectangle 15"/>
          <p:cNvSpPr>
            <a:spLocks noChangeArrowheads="1"/>
          </p:cNvSpPr>
          <p:nvPr/>
        </p:nvSpPr>
        <p:spPr bwMode="auto">
          <a:xfrm>
            <a:off x="179388" y="1844675"/>
            <a:ext cx="1039812" cy="288925"/>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miter lim="800000"/>
            <a:headEnd/>
            <a:tailEnd/>
          </a:ln>
          <a:effectLst/>
        </p:spPr>
        <p:txBody>
          <a:bodyPr wrap="none" anchor="ctr"/>
          <a:lstStyle/>
          <a:p>
            <a:pPr>
              <a:lnSpc>
                <a:spcPct val="80000"/>
              </a:lnSpc>
              <a:defRPr/>
            </a:pPr>
            <a:r>
              <a:rPr lang="fr-FR" sz="1400">
                <a:latin typeface="Times New Roman" pitchFamily="18" charset="0"/>
                <a:cs typeface="Arial" charset="0"/>
              </a:rPr>
              <a:t> INDUSTRIE </a:t>
            </a:r>
          </a:p>
        </p:txBody>
      </p:sp>
      <p:sp>
        <p:nvSpPr>
          <p:cNvPr id="61456" name="Oval 16"/>
          <p:cNvSpPr>
            <a:spLocks noChangeArrowheads="1"/>
          </p:cNvSpPr>
          <p:nvPr/>
        </p:nvSpPr>
        <p:spPr bwMode="auto">
          <a:xfrm>
            <a:off x="1371600" y="1447800"/>
            <a:ext cx="762000" cy="6096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lnSpc>
                <a:spcPct val="60000"/>
              </a:lnSpc>
              <a:defRPr/>
            </a:pPr>
            <a:r>
              <a:rPr lang="fr-FR" sz="1400">
                <a:latin typeface="Tahoma" pitchFamily="34" charset="0"/>
                <a:cs typeface="Arial" charset="0"/>
              </a:rPr>
              <a:t>Dr</a:t>
            </a:r>
            <a:r>
              <a:rPr lang="en-US" sz="1400">
                <a:latin typeface="Tahoma" pitchFamily="34" charset="0"/>
                <a:cs typeface="Tahoma" pitchFamily="34" charset="0"/>
              </a:rPr>
              <a:t>ê</a:t>
            </a:r>
            <a:r>
              <a:rPr lang="fr-FR" sz="1400">
                <a:latin typeface="Tahoma" pitchFamily="34" charset="0"/>
                <a:cs typeface="Arial" charset="0"/>
              </a:rPr>
              <a:t>che</a:t>
            </a:r>
          </a:p>
        </p:txBody>
      </p:sp>
      <p:sp>
        <p:nvSpPr>
          <p:cNvPr id="61457" name="Oval 17"/>
          <p:cNvSpPr>
            <a:spLocks noChangeArrowheads="1"/>
          </p:cNvSpPr>
          <p:nvPr/>
        </p:nvSpPr>
        <p:spPr bwMode="auto">
          <a:xfrm>
            <a:off x="1066800" y="2362200"/>
            <a:ext cx="1295400" cy="6858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lnSpc>
                <a:spcPct val="80000"/>
              </a:lnSpc>
              <a:defRPr/>
            </a:pPr>
            <a:r>
              <a:rPr lang="fr-FR" sz="1000">
                <a:latin typeface="Tahoma" pitchFamily="34" charset="0"/>
                <a:cs typeface="Arial" charset="0"/>
              </a:rPr>
              <a:t>Déchets </a:t>
            </a:r>
          </a:p>
          <a:p>
            <a:pPr>
              <a:lnSpc>
                <a:spcPct val="80000"/>
              </a:lnSpc>
              <a:defRPr/>
            </a:pPr>
            <a:r>
              <a:rPr lang="fr-FR" sz="1000">
                <a:latin typeface="Tahoma" pitchFamily="34" charset="0"/>
                <a:cs typeface="Arial" charset="0"/>
              </a:rPr>
              <a:t>Agro alimentaire</a:t>
            </a:r>
          </a:p>
        </p:txBody>
      </p:sp>
      <p:sp>
        <p:nvSpPr>
          <p:cNvPr id="15371" name="Rectangle 18"/>
          <p:cNvSpPr>
            <a:spLocks noChangeArrowheads="1"/>
          </p:cNvSpPr>
          <p:nvPr/>
        </p:nvSpPr>
        <p:spPr bwMode="auto">
          <a:xfrm>
            <a:off x="2667000" y="2362200"/>
            <a:ext cx="685800" cy="2286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5372" name="Text Box 19"/>
          <p:cNvSpPr txBox="1">
            <a:spLocks noChangeArrowheads="1"/>
          </p:cNvSpPr>
          <p:nvPr/>
        </p:nvSpPr>
        <p:spPr bwMode="auto">
          <a:xfrm>
            <a:off x="2819400" y="2362200"/>
            <a:ext cx="252413" cy="274638"/>
          </a:xfrm>
          <a:prstGeom prst="rect">
            <a:avLst/>
          </a:prstGeom>
          <a:noFill/>
          <a:ln w="9525" algn="ctr">
            <a:noFill/>
            <a:miter lim="800000"/>
            <a:headEnd/>
            <a:tailEnd/>
          </a:ln>
        </p:spPr>
        <p:txBody>
          <a:bodyPr>
            <a:spAutoFit/>
          </a:bodyPr>
          <a:lstStyle/>
          <a:p>
            <a:pPr>
              <a:spcBef>
                <a:spcPct val="50000"/>
              </a:spcBef>
            </a:pPr>
            <a:endParaRPr lang="fr-FR">
              <a:latin typeface="Times New Roman" pitchFamily="18" charset="0"/>
            </a:endParaRPr>
          </a:p>
        </p:txBody>
      </p:sp>
      <p:sp>
        <p:nvSpPr>
          <p:cNvPr id="15373" name="Text Box 20"/>
          <p:cNvSpPr txBox="1">
            <a:spLocks noChangeArrowheads="1"/>
          </p:cNvSpPr>
          <p:nvPr/>
        </p:nvSpPr>
        <p:spPr bwMode="auto">
          <a:xfrm>
            <a:off x="685800" y="3062288"/>
            <a:ext cx="1725613" cy="779462"/>
          </a:xfrm>
          <a:prstGeom prst="rect">
            <a:avLst/>
          </a:prstGeom>
          <a:noFill/>
          <a:ln w="9525">
            <a:noFill/>
            <a:miter lim="800000"/>
            <a:headEnd/>
            <a:tailEnd/>
          </a:ln>
        </p:spPr>
        <p:txBody>
          <a:bodyPr anchor="ctr">
            <a:spAutoFit/>
          </a:bodyPr>
          <a:lstStyle/>
          <a:p>
            <a:pPr>
              <a:lnSpc>
                <a:spcPct val="80000"/>
              </a:lnSpc>
              <a:spcBef>
                <a:spcPct val="50000"/>
              </a:spcBef>
            </a:pPr>
            <a:r>
              <a:rPr lang="fr-FR" sz="1000">
                <a:latin typeface="Tahoma" pitchFamily="34" charset="0"/>
              </a:rPr>
              <a:t>- Gâteau (soja, cacahouète, noix de palme, coton, coco, tournesol…)</a:t>
            </a:r>
          </a:p>
          <a:p>
            <a:pPr>
              <a:lnSpc>
                <a:spcPct val="80000"/>
              </a:lnSpc>
              <a:spcBef>
                <a:spcPct val="50000"/>
              </a:spcBef>
            </a:pPr>
            <a:r>
              <a:rPr lang="fr-FR" sz="1000">
                <a:latin typeface="Tahoma" pitchFamily="34" charset="0"/>
              </a:rPr>
              <a:t>- Epulchures de manoic</a:t>
            </a:r>
          </a:p>
        </p:txBody>
      </p:sp>
      <p:sp>
        <p:nvSpPr>
          <p:cNvPr id="61461" name="Oval 21"/>
          <p:cNvSpPr>
            <a:spLocks noChangeArrowheads="1"/>
          </p:cNvSpPr>
          <p:nvPr/>
        </p:nvSpPr>
        <p:spPr bwMode="auto">
          <a:xfrm>
            <a:off x="1403350" y="4149725"/>
            <a:ext cx="838200" cy="6096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lnSpc>
                <a:spcPct val="80000"/>
              </a:lnSpc>
              <a:defRPr/>
            </a:pPr>
            <a:r>
              <a:rPr lang="fr-FR" sz="1200" dirty="0">
                <a:latin typeface="Times New Roman" pitchFamily="18" charset="0"/>
                <a:cs typeface="Arial" charset="0"/>
              </a:rPr>
              <a:t>POISSON</a:t>
            </a:r>
          </a:p>
        </p:txBody>
      </p:sp>
      <p:grpSp>
        <p:nvGrpSpPr>
          <p:cNvPr id="3" name="Group 22"/>
          <p:cNvGrpSpPr>
            <a:grpSpLocks/>
          </p:cNvGrpSpPr>
          <p:nvPr/>
        </p:nvGrpSpPr>
        <p:grpSpPr bwMode="auto">
          <a:xfrm>
            <a:off x="914400" y="1752600"/>
            <a:ext cx="457200" cy="685800"/>
            <a:chOff x="576" y="1104"/>
            <a:chExt cx="288" cy="432"/>
          </a:xfrm>
        </p:grpSpPr>
        <p:sp>
          <p:nvSpPr>
            <p:cNvPr id="15524" name="Line 23"/>
            <p:cNvSpPr>
              <a:spLocks noChangeShapeType="1"/>
            </p:cNvSpPr>
            <p:nvPr/>
          </p:nvSpPr>
          <p:spPr bwMode="auto">
            <a:xfrm flipV="1">
              <a:off x="576" y="1104"/>
              <a:ext cx="288" cy="96"/>
            </a:xfrm>
            <a:prstGeom prst="line">
              <a:avLst/>
            </a:prstGeom>
            <a:noFill/>
            <a:ln w="9525">
              <a:solidFill>
                <a:schemeClr val="tx1"/>
              </a:solidFill>
              <a:round/>
              <a:headEnd/>
              <a:tailEnd type="triangle" w="med" len="med"/>
            </a:ln>
          </p:spPr>
          <p:txBody>
            <a:bodyPr wrap="none" anchor="ctr"/>
            <a:lstStyle/>
            <a:p>
              <a:endParaRPr lang="fr-FR"/>
            </a:p>
          </p:txBody>
        </p:sp>
        <p:sp>
          <p:nvSpPr>
            <p:cNvPr id="15525" name="Line 24"/>
            <p:cNvSpPr>
              <a:spLocks noChangeShapeType="1"/>
            </p:cNvSpPr>
            <p:nvPr/>
          </p:nvSpPr>
          <p:spPr bwMode="auto">
            <a:xfrm>
              <a:off x="576" y="1344"/>
              <a:ext cx="288" cy="192"/>
            </a:xfrm>
            <a:prstGeom prst="line">
              <a:avLst/>
            </a:prstGeom>
            <a:noFill/>
            <a:ln w="9525">
              <a:solidFill>
                <a:schemeClr val="tx1"/>
              </a:solidFill>
              <a:round/>
              <a:headEnd/>
              <a:tailEnd type="triangle" w="med" len="med"/>
            </a:ln>
          </p:spPr>
          <p:txBody>
            <a:bodyPr wrap="none" anchor="ctr"/>
            <a:lstStyle/>
            <a:p>
              <a:endParaRPr lang="fr-FR"/>
            </a:p>
          </p:txBody>
        </p:sp>
      </p:grpSp>
      <p:sp>
        <p:nvSpPr>
          <p:cNvPr id="15376" name="Line 25"/>
          <p:cNvSpPr>
            <a:spLocks noChangeShapeType="1"/>
          </p:cNvSpPr>
          <p:nvPr/>
        </p:nvSpPr>
        <p:spPr bwMode="auto">
          <a:xfrm rot="1018304" flipV="1">
            <a:off x="2306638" y="4595813"/>
            <a:ext cx="228600" cy="914400"/>
          </a:xfrm>
          <a:prstGeom prst="line">
            <a:avLst/>
          </a:prstGeom>
          <a:noFill/>
          <a:ln w="9525">
            <a:solidFill>
              <a:schemeClr val="tx1"/>
            </a:solidFill>
            <a:round/>
            <a:headEnd/>
            <a:tailEnd type="triangle" w="med" len="med"/>
          </a:ln>
        </p:spPr>
        <p:txBody>
          <a:bodyPr wrap="none" anchor="ctr"/>
          <a:lstStyle/>
          <a:p>
            <a:endParaRPr lang="fr-FR"/>
          </a:p>
        </p:txBody>
      </p:sp>
      <p:sp>
        <p:nvSpPr>
          <p:cNvPr id="15377" name="Line 26"/>
          <p:cNvSpPr>
            <a:spLocks noChangeShapeType="1"/>
          </p:cNvSpPr>
          <p:nvPr/>
        </p:nvSpPr>
        <p:spPr bwMode="auto">
          <a:xfrm flipV="1">
            <a:off x="971550" y="6059488"/>
            <a:ext cx="609600" cy="393700"/>
          </a:xfrm>
          <a:prstGeom prst="line">
            <a:avLst/>
          </a:prstGeom>
          <a:noFill/>
          <a:ln w="9525">
            <a:solidFill>
              <a:schemeClr val="tx1"/>
            </a:solidFill>
            <a:round/>
            <a:headEnd/>
            <a:tailEnd type="triangle" w="med" len="med"/>
          </a:ln>
        </p:spPr>
        <p:txBody>
          <a:bodyPr wrap="none" anchor="ctr"/>
          <a:lstStyle/>
          <a:p>
            <a:endParaRPr lang="fr-FR"/>
          </a:p>
        </p:txBody>
      </p:sp>
      <p:sp>
        <p:nvSpPr>
          <p:cNvPr id="15378" name="Text Box 27"/>
          <p:cNvSpPr txBox="1">
            <a:spLocks noChangeArrowheads="1"/>
          </p:cNvSpPr>
          <p:nvPr/>
        </p:nvSpPr>
        <p:spPr bwMode="auto">
          <a:xfrm>
            <a:off x="3348038" y="3141663"/>
            <a:ext cx="790575" cy="473075"/>
          </a:xfrm>
          <a:prstGeom prst="rect">
            <a:avLst/>
          </a:prstGeom>
          <a:noFill/>
          <a:ln w="9525">
            <a:noFill/>
            <a:miter lim="800000"/>
            <a:headEnd/>
            <a:tailEnd/>
          </a:ln>
        </p:spPr>
        <p:txBody>
          <a:bodyPr>
            <a:spAutoFit/>
          </a:bodyPr>
          <a:lstStyle/>
          <a:p>
            <a:pPr>
              <a:spcBef>
                <a:spcPct val="50000"/>
              </a:spcBef>
            </a:pPr>
            <a:r>
              <a:rPr lang="fr-FR" sz="1000">
                <a:latin typeface="Tahoma" pitchFamily="34" charset="0"/>
              </a:rPr>
              <a:t>Volaille</a:t>
            </a:r>
          </a:p>
          <a:p>
            <a:pPr>
              <a:spcBef>
                <a:spcPct val="50000"/>
              </a:spcBef>
            </a:pPr>
            <a:r>
              <a:rPr lang="fr-FR" sz="1000">
                <a:latin typeface="Tahoma" pitchFamily="34" charset="0"/>
              </a:rPr>
              <a:t>vivante</a:t>
            </a:r>
          </a:p>
        </p:txBody>
      </p:sp>
      <p:sp>
        <p:nvSpPr>
          <p:cNvPr id="15379" name="Rectangle 29"/>
          <p:cNvSpPr>
            <a:spLocks noChangeArrowheads="1"/>
          </p:cNvSpPr>
          <p:nvPr/>
        </p:nvSpPr>
        <p:spPr bwMode="auto">
          <a:xfrm>
            <a:off x="4787900" y="6524625"/>
            <a:ext cx="1143000" cy="230188"/>
          </a:xfrm>
          <a:prstGeom prst="rect">
            <a:avLst/>
          </a:prstGeom>
          <a:solidFill>
            <a:schemeClr val="accent1"/>
          </a:solidFill>
          <a:ln w="9525" algn="ctr">
            <a:solidFill>
              <a:schemeClr val="tx1"/>
            </a:solidFill>
            <a:miter lim="800000"/>
            <a:headEnd/>
            <a:tailEnd/>
          </a:ln>
        </p:spPr>
        <p:txBody>
          <a:bodyPr wrap="none" anchor="ctr"/>
          <a:lstStyle/>
          <a:p>
            <a:pPr>
              <a:lnSpc>
                <a:spcPct val="90000"/>
              </a:lnSpc>
            </a:pPr>
            <a:r>
              <a:rPr lang="fr-FR" sz="1000">
                <a:latin typeface="Tahoma" pitchFamily="34" charset="0"/>
              </a:rPr>
              <a:t> AGRICULTURE  </a:t>
            </a:r>
          </a:p>
        </p:txBody>
      </p:sp>
      <p:sp>
        <p:nvSpPr>
          <p:cNvPr id="15380" name="Rectangle 30"/>
          <p:cNvSpPr>
            <a:spLocks noChangeArrowheads="1"/>
          </p:cNvSpPr>
          <p:nvPr/>
        </p:nvSpPr>
        <p:spPr bwMode="auto">
          <a:xfrm>
            <a:off x="3348038" y="5373688"/>
            <a:ext cx="838200" cy="247650"/>
          </a:xfrm>
          <a:prstGeom prst="rect">
            <a:avLst/>
          </a:prstGeom>
          <a:solidFill>
            <a:schemeClr val="accent1"/>
          </a:solidFill>
          <a:ln w="9525" algn="ctr">
            <a:solidFill>
              <a:schemeClr val="tx1"/>
            </a:solidFill>
            <a:miter lim="800000"/>
            <a:headEnd/>
            <a:tailEnd/>
          </a:ln>
        </p:spPr>
        <p:txBody>
          <a:bodyPr wrap="none" anchor="ctr"/>
          <a:lstStyle/>
          <a:p>
            <a:pPr>
              <a:lnSpc>
                <a:spcPct val="120000"/>
              </a:lnSpc>
            </a:pPr>
            <a:r>
              <a:rPr lang="fr-FR" sz="1000">
                <a:latin typeface="Tahoma" pitchFamily="34" charset="0"/>
              </a:rPr>
              <a:t> BIOGAZ</a:t>
            </a:r>
          </a:p>
        </p:txBody>
      </p:sp>
      <p:sp>
        <p:nvSpPr>
          <p:cNvPr id="15381" name="Rectangle 31"/>
          <p:cNvSpPr>
            <a:spLocks noChangeArrowheads="1"/>
          </p:cNvSpPr>
          <p:nvPr/>
        </p:nvSpPr>
        <p:spPr bwMode="auto">
          <a:xfrm>
            <a:off x="3203575" y="6524625"/>
            <a:ext cx="1457325" cy="333375"/>
          </a:xfrm>
          <a:prstGeom prst="rect">
            <a:avLst/>
          </a:prstGeom>
          <a:solidFill>
            <a:schemeClr val="accent1"/>
          </a:solidFill>
          <a:ln w="9525">
            <a:solidFill>
              <a:schemeClr val="tx1"/>
            </a:solidFill>
            <a:miter lim="800000"/>
            <a:headEnd/>
            <a:tailEnd/>
          </a:ln>
        </p:spPr>
        <p:txBody>
          <a:bodyPr wrap="none" anchor="ctr"/>
          <a:lstStyle/>
          <a:p>
            <a:pPr>
              <a:lnSpc>
                <a:spcPct val="120000"/>
              </a:lnSpc>
            </a:pPr>
            <a:r>
              <a:rPr lang="fr-FR" sz="1000">
                <a:latin typeface="Tahoma" pitchFamily="34" charset="0"/>
              </a:rPr>
              <a:t>PISCICULTURE</a:t>
            </a:r>
          </a:p>
          <a:p>
            <a:pPr>
              <a:lnSpc>
                <a:spcPct val="120000"/>
              </a:lnSpc>
            </a:pPr>
            <a:r>
              <a:rPr lang="fr-FR" sz="900">
                <a:latin typeface="Tahoma" pitchFamily="34" charset="0"/>
              </a:rPr>
              <a:t>PRODUCTION ANIMALE</a:t>
            </a:r>
            <a:r>
              <a:rPr lang="fr-FR" sz="1000">
                <a:latin typeface="Tahoma" pitchFamily="34" charset="0"/>
              </a:rPr>
              <a:t> </a:t>
            </a:r>
          </a:p>
        </p:txBody>
      </p:sp>
      <p:sp>
        <p:nvSpPr>
          <p:cNvPr id="15382" name="Rectangle 32"/>
          <p:cNvSpPr>
            <a:spLocks noChangeArrowheads="1"/>
          </p:cNvSpPr>
          <p:nvPr/>
        </p:nvSpPr>
        <p:spPr bwMode="auto">
          <a:xfrm>
            <a:off x="7885113" y="5589588"/>
            <a:ext cx="1266825" cy="288925"/>
          </a:xfrm>
          <a:prstGeom prst="rect">
            <a:avLst/>
          </a:prstGeom>
          <a:solidFill>
            <a:schemeClr val="accent1"/>
          </a:solidFill>
          <a:ln w="9525" algn="ctr">
            <a:solidFill>
              <a:schemeClr val="tx1"/>
            </a:solidFill>
            <a:miter lim="800000"/>
            <a:headEnd/>
            <a:tailEnd/>
          </a:ln>
        </p:spPr>
        <p:txBody>
          <a:bodyPr wrap="none" anchor="ctr"/>
          <a:lstStyle/>
          <a:p>
            <a:pPr>
              <a:lnSpc>
                <a:spcPct val="90000"/>
              </a:lnSpc>
            </a:pPr>
            <a:r>
              <a:rPr lang="fr-FR" sz="1000">
                <a:latin typeface="Tahoma" pitchFamily="34" charset="0"/>
              </a:rPr>
              <a:t>CHARCUTERIE</a:t>
            </a:r>
          </a:p>
        </p:txBody>
      </p:sp>
      <p:grpSp>
        <p:nvGrpSpPr>
          <p:cNvPr id="4" name="Group 33"/>
          <p:cNvGrpSpPr>
            <a:grpSpLocks/>
          </p:cNvGrpSpPr>
          <p:nvPr/>
        </p:nvGrpSpPr>
        <p:grpSpPr bwMode="auto">
          <a:xfrm>
            <a:off x="2133600" y="1828800"/>
            <a:ext cx="533400" cy="1295400"/>
            <a:chOff x="1344" y="1152"/>
            <a:chExt cx="336" cy="816"/>
          </a:xfrm>
        </p:grpSpPr>
        <p:sp>
          <p:nvSpPr>
            <p:cNvPr id="15522" name="Line 34"/>
            <p:cNvSpPr>
              <a:spLocks noChangeShapeType="1"/>
            </p:cNvSpPr>
            <p:nvPr/>
          </p:nvSpPr>
          <p:spPr bwMode="auto">
            <a:xfrm>
              <a:off x="1488" y="1680"/>
              <a:ext cx="192" cy="288"/>
            </a:xfrm>
            <a:prstGeom prst="line">
              <a:avLst/>
            </a:prstGeom>
            <a:noFill/>
            <a:ln w="9525">
              <a:solidFill>
                <a:schemeClr val="tx1"/>
              </a:solidFill>
              <a:round/>
              <a:headEnd/>
              <a:tailEnd type="triangle" w="med" len="med"/>
            </a:ln>
          </p:spPr>
          <p:txBody>
            <a:bodyPr wrap="none" anchor="ctr"/>
            <a:lstStyle/>
            <a:p>
              <a:endParaRPr lang="fr-FR"/>
            </a:p>
          </p:txBody>
        </p:sp>
        <p:sp>
          <p:nvSpPr>
            <p:cNvPr id="15523" name="Line 35"/>
            <p:cNvSpPr>
              <a:spLocks noChangeShapeType="1"/>
            </p:cNvSpPr>
            <p:nvPr/>
          </p:nvSpPr>
          <p:spPr bwMode="auto">
            <a:xfrm>
              <a:off x="1344" y="1152"/>
              <a:ext cx="336" cy="576"/>
            </a:xfrm>
            <a:prstGeom prst="line">
              <a:avLst/>
            </a:prstGeom>
            <a:noFill/>
            <a:ln w="9525">
              <a:solidFill>
                <a:schemeClr val="tx1"/>
              </a:solidFill>
              <a:round/>
              <a:headEnd/>
              <a:tailEnd type="triangle" w="med" len="med"/>
            </a:ln>
          </p:spPr>
          <p:txBody>
            <a:bodyPr wrap="none" anchor="ctr"/>
            <a:lstStyle/>
            <a:p>
              <a:endParaRPr lang="fr-FR"/>
            </a:p>
          </p:txBody>
        </p:sp>
      </p:grpSp>
      <p:sp>
        <p:nvSpPr>
          <p:cNvPr id="15384" name="Rectangle 36"/>
          <p:cNvSpPr>
            <a:spLocks noChangeArrowheads="1"/>
          </p:cNvSpPr>
          <p:nvPr/>
        </p:nvSpPr>
        <p:spPr bwMode="auto">
          <a:xfrm>
            <a:off x="8215313" y="6308725"/>
            <a:ext cx="928687" cy="285750"/>
          </a:xfrm>
          <a:prstGeom prst="rect">
            <a:avLst/>
          </a:prstGeom>
          <a:solidFill>
            <a:schemeClr val="accent1"/>
          </a:solidFill>
          <a:ln w="9525" algn="ctr">
            <a:solidFill>
              <a:schemeClr val="tx1"/>
            </a:solidFill>
            <a:miter lim="800000"/>
            <a:headEnd/>
            <a:tailEnd/>
          </a:ln>
        </p:spPr>
        <p:txBody>
          <a:bodyPr wrap="none" anchor="ctr"/>
          <a:lstStyle/>
          <a:p>
            <a:pPr>
              <a:lnSpc>
                <a:spcPct val="90000"/>
              </a:lnSpc>
            </a:pPr>
            <a:r>
              <a:rPr lang="fr-FR" sz="1000">
                <a:latin typeface="Tahoma" pitchFamily="34" charset="0"/>
              </a:rPr>
              <a:t>NUTRITION</a:t>
            </a:r>
          </a:p>
          <a:p>
            <a:pPr>
              <a:lnSpc>
                <a:spcPct val="90000"/>
              </a:lnSpc>
            </a:pPr>
            <a:r>
              <a:rPr lang="fr-FR" sz="1000">
                <a:latin typeface="Tahoma" pitchFamily="34" charset="0"/>
              </a:rPr>
              <a:t>ANIMALE</a:t>
            </a:r>
          </a:p>
        </p:txBody>
      </p:sp>
      <p:sp>
        <p:nvSpPr>
          <p:cNvPr id="15385" name="Rectangle 37"/>
          <p:cNvSpPr>
            <a:spLocks noChangeArrowheads="1"/>
          </p:cNvSpPr>
          <p:nvPr/>
        </p:nvSpPr>
        <p:spPr bwMode="auto">
          <a:xfrm>
            <a:off x="8143875" y="4859338"/>
            <a:ext cx="1008063" cy="225425"/>
          </a:xfrm>
          <a:prstGeom prst="rect">
            <a:avLst/>
          </a:prstGeom>
          <a:solidFill>
            <a:schemeClr val="accent1"/>
          </a:solidFill>
          <a:ln w="9525" algn="ctr">
            <a:solidFill>
              <a:schemeClr val="tx1"/>
            </a:solidFill>
            <a:miter lim="800000"/>
            <a:headEnd/>
            <a:tailEnd/>
          </a:ln>
        </p:spPr>
        <p:txBody>
          <a:bodyPr wrap="none" anchor="ctr"/>
          <a:lstStyle/>
          <a:p>
            <a:pPr>
              <a:lnSpc>
                <a:spcPct val="90000"/>
              </a:lnSpc>
            </a:pPr>
            <a:r>
              <a:rPr lang="fr-FR" sz="1000">
                <a:latin typeface="Tahoma" pitchFamily="34" charset="0"/>
              </a:rPr>
              <a:t> AGRICULTURE  </a:t>
            </a:r>
          </a:p>
        </p:txBody>
      </p:sp>
      <p:sp>
        <p:nvSpPr>
          <p:cNvPr id="15386" name="Rectangle 38"/>
          <p:cNvSpPr>
            <a:spLocks noChangeArrowheads="1"/>
          </p:cNvSpPr>
          <p:nvPr/>
        </p:nvSpPr>
        <p:spPr bwMode="auto">
          <a:xfrm>
            <a:off x="8243888" y="3860800"/>
            <a:ext cx="900112" cy="352425"/>
          </a:xfrm>
          <a:prstGeom prst="rect">
            <a:avLst/>
          </a:prstGeom>
          <a:solidFill>
            <a:schemeClr val="accent1"/>
          </a:solidFill>
          <a:ln w="9525">
            <a:solidFill>
              <a:schemeClr val="tx1"/>
            </a:solidFill>
            <a:miter lim="800000"/>
            <a:headEnd/>
            <a:tailEnd/>
          </a:ln>
        </p:spPr>
        <p:txBody>
          <a:bodyPr wrap="none"/>
          <a:lstStyle/>
          <a:p>
            <a:pPr>
              <a:lnSpc>
                <a:spcPct val="90000"/>
              </a:lnSpc>
            </a:pPr>
            <a:r>
              <a:rPr lang="fr-FR" sz="1000">
                <a:latin typeface="Tahoma" pitchFamily="34" charset="0"/>
              </a:rPr>
              <a:t>NUTRITION </a:t>
            </a:r>
          </a:p>
          <a:p>
            <a:pPr>
              <a:lnSpc>
                <a:spcPct val="90000"/>
              </a:lnSpc>
            </a:pPr>
            <a:r>
              <a:rPr lang="fr-FR" sz="1000">
                <a:latin typeface="Tahoma" pitchFamily="34" charset="0"/>
              </a:rPr>
              <a:t>ANIMALE</a:t>
            </a:r>
          </a:p>
          <a:p>
            <a:pPr>
              <a:lnSpc>
                <a:spcPct val="90000"/>
              </a:lnSpc>
            </a:pPr>
            <a:r>
              <a:rPr lang="fr-FR" sz="1000">
                <a:latin typeface="Tahoma" pitchFamily="34" charset="0"/>
              </a:rPr>
              <a:t> </a:t>
            </a:r>
          </a:p>
        </p:txBody>
      </p:sp>
      <p:sp>
        <p:nvSpPr>
          <p:cNvPr id="15387" name="Rectangle 39"/>
          <p:cNvSpPr>
            <a:spLocks noChangeArrowheads="1"/>
          </p:cNvSpPr>
          <p:nvPr/>
        </p:nvSpPr>
        <p:spPr bwMode="auto">
          <a:xfrm>
            <a:off x="5334000" y="1600200"/>
            <a:ext cx="647700" cy="2447925"/>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5388" name="Rectangle 41"/>
          <p:cNvSpPr>
            <a:spLocks noChangeArrowheads="1"/>
          </p:cNvSpPr>
          <p:nvPr/>
        </p:nvSpPr>
        <p:spPr bwMode="auto">
          <a:xfrm>
            <a:off x="8153400" y="1123950"/>
            <a:ext cx="685800" cy="245745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5389" name="Text Box 42"/>
          <p:cNvSpPr txBox="1">
            <a:spLocks noChangeArrowheads="1"/>
          </p:cNvSpPr>
          <p:nvPr/>
        </p:nvSpPr>
        <p:spPr bwMode="auto">
          <a:xfrm>
            <a:off x="8326438" y="1389063"/>
            <a:ext cx="304800" cy="274637"/>
          </a:xfrm>
          <a:prstGeom prst="rect">
            <a:avLst/>
          </a:prstGeom>
          <a:noFill/>
          <a:ln w="9525">
            <a:noFill/>
            <a:miter lim="800000"/>
            <a:headEnd/>
            <a:tailEnd/>
          </a:ln>
        </p:spPr>
        <p:txBody>
          <a:bodyPr>
            <a:spAutoFit/>
          </a:bodyPr>
          <a:lstStyle/>
          <a:p>
            <a:pPr>
              <a:spcBef>
                <a:spcPct val="50000"/>
              </a:spcBef>
            </a:pPr>
            <a:endParaRPr lang="fr-FR">
              <a:latin typeface="Times New Roman" pitchFamily="18" charset="0"/>
            </a:endParaRPr>
          </a:p>
        </p:txBody>
      </p:sp>
      <p:grpSp>
        <p:nvGrpSpPr>
          <p:cNvPr id="5" name="Group 43"/>
          <p:cNvGrpSpPr>
            <a:grpSpLocks/>
          </p:cNvGrpSpPr>
          <p:nvPr/>
        </p:nvGrpSpPr>
        <p:grpSpPr bwMode="auto">
          <a:xfrm>
            <a:off x="1042988" y="3716338"/>
            <a:ext cx="1514475" cy="1296987"/>
            <a:chOff x="657" y="2341"/>
            <a:chExt cx="954" cy="817"/>
          </a:xfrm>
        </p:grpSpPr>
        <p:sp>
          <p:nvSpPr>
            <p:cNvPr id="15520" name="Line 44"/>
            <p:cNvSpPr>
              <a:spLocks noChangeShapeType="1"/>
            </p:cNvSpPr>
            <p:nvPr/>
          </p:nvSpPr>
          <p:spPr bwMode="auto">
            <a:xfrm rot="685048" flipV="1">
              <a:off x="657" y="2870"/>
              <a:ext cx="240" cy="288"/>
            </a:xfrm>
            <a:prstGeom prst="line">
              <a:avLst/>
            </a:prstGeom>
            <a:noFill/>
            <a:ln w="9525">
              <a:solidFill>
                <a:schemeClr val="tx1"/>
              </a:solidFill>
              <a:round/>
              <a:headEnd/>
              <a:tailEnd type="triangle" w="med" len="med"/>
            </a:ln>
          </p:spPr>
          <p:txBody>
            <a:bodyPr wrap="none" anchor="ctr"/>
            <a:lstStyle/>
            <a:p>
              <a:endParaRPr lang="fr-FR"/>
            </a:p>
          </p:txBody>
        </p:sp>
        <p:sp>
          <p:nvSpPr>
            <p:cNvPr id="15521" name="Line 45"/>
            <p:cNvSpPr>
              <a:spLocks noChangeShapeType="1"/>
            </p:cNvSpPr>
            <p:nvPr/>
          </p:nvSpPr>
          <p:spPr bwMode="auto">
            <a:xfrm rot="1143140" flipV="1">
              <a:off x="1384" y="2341"/>
              <a:ext cx="227" cy="354"/>
            </a:xfrm>
            <a:prstGeom prst="line">
              <a:avLst/>
            </a:prstGeom>
            <a:noFill/>
            <a:ln w="9525">
              <a:solidFill>
                <a:schemeClr val="tx1"/>
              </a:solidFill>
              <a:round/>
              <a:headEnd/>
              <a:tailEnd type="triangle" w="med" len="med"/>
            </a:ln>
          </p:spPr>
          <p:txBody>
            <a:bodyPr wrap="none" anchor="ctr"/>
            <a:lstStyle/>
            <a:p>
              <a:endParaRPr lang="fr-FR"/>
            </a:p>
          </p:txBody>
        </p:sp>
      </p:grpSp>
      <p:sp>
        <p:nvSpPr>
          <p:cNvPr id="61486" name="Oval 46"/>
          <p:cNvSpPr>
            <a:spLocks noChangeArrowheads="1"/>
          </p:cNvSpPr>
          <p:nvPr/>
        </p:nvSpPr>
        <p:spPr bwMode="auto">
          <a:xfrm>
            <a:off x="1476375" y="5229225"/>
            <a:ext cx="1676400" cy="11430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lgn="ctr">
            <a:solidFill>
              <a:schemeClr val="tx1"/>
            </a:solidFill>
            <a:round/>
            <a:headEnd/>
            <a:tailEnd/>
          </a:ln>
          <a:effectLst/>
        </p:spPr>
        <p:txBody>
          <a:bodyPr wrap="none" anchor="ctr"/>
          <a:lstStyle/>
          <a:p>
            <a:pPr>
              <a:lnSpc>
                <a:spcPct val="80000"/>
              </a:lnSpc>
              <a:defRPr/>
            </a:pPr>
            <a:r>
              <a:rPr lang="fr-FR" sz="1400">
                <a:latin typeface="Tahoma" pitchFamily="34" charset="0"/>
                <a:cs typeface="Arial" charset="0"/>
              </a:rPr>
              <a:t>Mais, Riz, </a:t>
            </a:r>
          </a:p>
          <a:p>
            <a:pPr>
              <a:lnSpc>
                <a:spcPct val="80000"/>
              </a:lnSpc>
              <a:defRPr/>
            </a:pPr>
            <a:r>
              <a:rPr lang="fr-FR" sz="1400">
                <a:latin typeface="Tahoma" pitchFamily="34" charset="0"/>
                <a:cs typeface="Arial" charset="0"/>
              </a:rPr>
              <a:t>Sorgho, Soja,</a:t>
            </a:r>
          </a:p>
          <a:p>
            <a:pPr>
              <a:lnSpc>
                <a:spcPct val="80000"/>
              </a:lnSpc>
              <a:defRPr/>
            </a:pPr>
            <a:r>
              <a:rPr lang="fr-FR" sz="1400">
                <a:latin typeface="Tahoma" pitchFamily="34" charset="0"/>
                <a:cs typeface="Arial" charset="0"/>
              </a:rPr>
              <a:t>Moringa, etc  </a:t>
            </a:r>
          </a:p>
        </p:txBody>
      </p:sp>
      <p:grpSp>
        <p:nvGrpSpPr>
          <p:cNvPr id="6" name="Group 47"/>
          <p:cNvGrpSpPr>
            <a:grpSpLocks/>
          </p:cNvGrpSpPr>
          <p:nvPr/>
        </p:nvGrpSpPr>
        <p:grpSpPr bwMode="auto">
          <a:xfrm>
            <a:off x="6011863" y="1700213"/>
            <a:ext cx="608012" cy="1296987"/>
            <a:chOff x="3787" y="1071"/>
            <a:chExt cx="383" cy="817"/>
          </a:xfrm>
        </p:grpSpPr>
        <p:sp>
          <p:nvSpPr>
            <p:cNvPr id="15515" name="AutoShape 48"/>
            <p:cNvSpPr>
              <a:spLocks noChangeArrowheads="1"/>
            </p:cNvSpPr>
            <p:nvPr/>
          </p:nvSpPr>
          <p:spPr bwMode="auto">
            <a:xfrm flipV="1">
              <a:off x="3787" y="1071"/>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6" name="AutoShape 49"/>
            <p:cNvSpPr>
              <a:spLocks noChangeArrowheads="1"/>
            </p:cNvSpPr>
            <p:nvPr/>
          </p:nvSpPr>
          <p:spPr bwMode="auto">
            <a:xfrm flipV="1">
              <a:off x="3787" y="1253"/>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7" name="AutoShape 50"/>
            <p:cNvSpPr>
              <a:spLocks noChangeArrowheads="1"/>
            </p:cNvSpPr>
            <p:nvPr/>
          </p:nvSpPr>
          <p:spPr bwMode="auto">
            <a:xfrm flipV="1">
              <a:off x="3787" y="1434"/>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8" name="AutoShape 51"/>
            <p:cNvSpPr>
              <a:spLocks noChangeArrowheads="1"/>
            </p:cNvSpPr>
            <p:nvPr/>
          </p:nvSpPr>
          <p:spPr bwMode="auto">
            <a:xfrm flipV="1">
              <a:off x="3787" y="1616"/>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9" name="AutoShape 52"/>
            <p:cNvSpPr>
              <a:spLocks noChangeArrowheads="1"/>
            </p:cNvSpPr>
            <p:nvPr/>
          </p:nvSpPr>
          <p:spPr bwMode="auto">
            <a:xfrm flipV="1">
              <a:off x="3787" y="1804"/>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grpSp>
        <p:nvGrpSpPr>
          <p:cNvPr id="7" name="Group 53"/>
          <p:cNvGrpSpPr>
            <a:grpSpLocks/>
          </p:cNvGrpSpPr>
          <p:nvPr/>
        </p:nvGrpSpPr>
        <p:grpSpPr bwMode="auto">
          <a:xfrm>
            <a:off x="7483475" y="1679575"/>
            <a:ext cx="617538" cy="1317625"/>
            <a:chOff x="4714" y="1058"/>
            <a:chExt cx="389" cy="830"/>
          </a:xfrm>
        </p:grpSpPr>
        <p:sp>
          <p:nvSpPr>
            <p:cNvPr id="15510" name="AutoShape 54"/>
            <p:cNvSpPr>
              <a:spLocks noChangeArrowheads="1"/>
            </p:cNvSpPr>
            <p:nvPr/>
          </p:nvSpPr>
          <p:spPr bwMode="auto">
            <a:xfrm flipV="1">
              <a:off x="4714" y="1058"/>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1" name="AutoShape 55"/>
            <p:cNvSpPr>
              <a:spLocks noChangeArrowheads="1"/>
            </p:cNvSpPr>
            <p:nvPr/>
          </p:nvSpPr>
          <p:spPr bwMode="auto">
            <a:xfrm flipV="1">
              <a:off x="4720" y="1260"/>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2" name="AutoShape 56"/>
            <p:cNvSpPr>
              <a:spLocks noChangeArrowheads="1"/>
            </p:cNvSpPr>
            <p:nvPr/>
          </p:nvSpPr>
          <p:spPr bwMode="auto">
            <a:xfrm flipV="1">
              <a:off x="4720" y="1441"/>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3" name="AutoShape 57"/>
            <p:cNvSpPr>
              <a:spLocks noChangeArrowheads="1"/>
            </p:cNvSpPr>
            <p:nvPr/>
          </p:nvSpPr>
          <p:spPr bwMode="auto">
            <a:xfrm flipV="1">
              <a:off x="4720" y="1616"/>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14" name="AutoShape 58"/>
            <p:cNvSpPr>
              <a:spLocks noChangeArrowheads="1"/>
            </p:cNvSpPr>
            <p:nvPr/>
          </p:nvSpPr>
          <p:spPr bwMode="auto">
            <a:xfrm flipV="1">
              <a:off x="4720" y="1804"/>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sp>
        <p:nvSpPr>
          <p:cNvPr id="15394" name="AutoShape 61"/>
          <p:cNvSpPr>
            <a:spLocks noChangeArrowheads="1"/>
          </p:cNvSpPr>
          <p:nvPr/>
        </p:nvSpPr>
        <p:spPr bwMode="auto">
          <a:xfrm flipV="1">
            <a:off x="4757738" y="2454275"/>
            <a:ext cx="608012" cy="133350"/>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395" name="AutoShape 63"/>
          <p:cNvSpPr>
            <a:spLocks noChangeArrowheads="1"/>
          </p:cNvSpPr>
          <p:nvPr/>
        </p:nvSpPr>
        <p:spPr bwMode="auto">
          <a:xfrm flipV="1">
            <a:off x="4757738" y="3317875"/>
            <a:ext cx="608012" cy="133350"/>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396" name="Text Box 64"/>
          <p:cNvSpPr txBox="1">
            <a:spLocks noChangeArrowheads="1"/>
          </p:cNvSpPr>
          <p:nvPr/>
        </p:nvSpPr>
        <p:spPr bwMode="auto">
          <a:xfrm>
            <a:off x="4648200" y="2574925"/>
            <a:ext cx="787400" cy="625475"/>
          </a:xfrm>
          <a:prstGeom prst="rect">
            <a:avLst/>
          </a:prstGeom>
          <a:noFill/>
          <a:ln w="9525" algn="ctr">
            <a:noFill/>
            <a:miter lim="800000"/>
            <a:headEnd/>
            <a:tailEnd/>
          </a:ln>
        </p:spPr>
        <p:txBody>
          <a:bodyPr>
            <a:spAutoFit/>
          </a:bodyPr>
          <a:lstStyle/>
          <a:p>
            <a:pPr>
              <a:spcBef>
                <a:spcPct val="50000"/>
              </a:spcBef>
            </a:pPr>
            <a:r>
              <a:rPr lang="fr-FR" sz="1000">
                <a:latin typeface="Tahoma" pitchFamily="34" charset="0"/>
              </a:rPr>
              <a:t>Volaille</a:t>
            </a:r>
          </a:p>
          <a:p>
            <a:pPr>
              <a:spcBef>
                <a:spcPct val="50000"/>
              </a:spcBef>
            </a:pPr>
            <a:r>
              <a:rPr lang="fr-FR" sz="1000">
                <a:latin typeface="Tahoma" pitchFamily="34" charset="0"/>
              </a:rPr>
              <a:t>assaisonnée</a:t>
            </a:r>
          </a:p>
        </p:txBody>
      </p:sp>
      <p:grpSp>
        <p:nvGrpSpPr>
          <p:cNvPr id="8" name="Group 65"/>
          <p:cNvGrpSpPr>
            <a:grpSpLocks/>
          </p:cNvGrpSpPr>
          <p:nvPr/>
        </p:nvGrpSpPr>
        <p:grpSpPr bwMode="auto">
          <a:xfrm>
            <a:off x="3448050" y="2708275"/>
            <a:ext cx="617538" cy="1317625"/>
            <a:chOff x="2172" y="1706"/>
            <a:chExt cx="389" cy="830"/>
          </a:xfrm>
        </p:grpSpPr>
        <p:sp>
          <p:nvSpPr>
            <p:cNvPr id="15506" name="AutoShape 66"/>
            <p:cNvSpPr>
              <a:spLocks noChangeArrowheads="1"/>
            </p:cNvSpPr>
            <p:nvPr/>
          </p:nvSpPr>
          <p:spPr bwMode="auto">
            <a:xfrm flipV="1">
              <a:off x="2172" y="1706"/>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07" name="AutoShape 67"/>
            <p:cNvSpPr>
              <a:spLocks noChangeArrowheads="1"/>
            </p:cNvSpPr>
            <p:nvPr/>
          </p:nvSpPr>
          <p:spPr bwMode="auto">
            <a:xfrm flipV="1">
              <a:off x="2178" y="1908"/>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08" name="AutoShape 68"/>
            <p:cNvSpPr>
              <a:spLocks noChangeArrowheads="1"/>
            </p:cNvSpPr>
            <p:nvPr/>
          </p:nvSpPr>
          <p:spPr bwMode="auto">
            <a:xfrm flipV="1">
              <a:off x="2178" y="2264"/>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sp>
          <p:nvSpPr>
            <p:cNvPr id="15509" name="AutoShape 69"/>
            <p:cNvSpPr>
              <a:spLocks noChangeArrowheads="1"/>
            </p:cNvSpPr>
            <p:nvPr/>
          </p:nvSpPr>
          <p:spPr bwMode="auto">
            <a:xfrm flipV="1">
              <a:off x="2178" y="2452"/>
              <a:ext cx="383" cy="84"/>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sp>
        <p:nvSpPr>
          <p:cNvPr id="15398" name="Text Box 79"/>
          <p:cNvSpPr txBox="1">
            <a:spLocks noChangeArrowheads="1"/>
          </p:cNvSpPr>
          <p:nvPr/>
        </p:nvSpPr>
        <p:spPr bwMode="auto">
          <a:xfrm>
            <a:off x="1905000" y="1630363"/>
            <a:ext cx="1263650" cy="461962"/>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Equipement</a:t>
            </a:r>
            <a:r>
              <a:rPr lang="fr-FR">
                <a:solidFill>
                  <a:srgbClr val="800000"/>
                </a:solidFill>
                <a:latin typeface="Trebuchet MS" pitchFamily="34" charset="0"/>
              </a:rPr>
              <a:t> </a:t>
            </a:r>
          </a:p>
        </p:txBody>
      </p:sp>
      <p:sp>
        <p:nvSpPr>
          <p:cNvPr id="15399" name="Text Box 80"/>
          <p:cNvSpPr txBox="1">
            <a:spLocks noChangeArrowheads="1"/>
          </p:cNvSpPr>
          <p:nvPr/>
        </p:nvSpPr>
        <p:spPr bwMode="auto">
          <a:xfrm>
            <a:off x="1908175" y="1898650"/>
            <a:ext cx="1201738" cy="274638"/>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a:t>
            </a:r>
          </a:p>
        </p:txBody>
      </p:sp>
      <p:sp>
        <p:nvSpPr>
          <p:cNvPr id="15400" name="AutoShape 121"/>
          <p:cNvSpPr>
            <a:spLocks noChangeArrowheads="1"/>
          </p:cNvSpPr>
          <p:nvPr/>
        </p:nvSpPr>
        <p:spPr bwMode="auto">
          <a:xfrm flipV="1">
            <a:off x="6011863" y="3860800"/>
            <a:ext cx="1368425" cy="144463"/>
          </a:xfrm>
          <a:prstGeom prst="rightArrow">
            <a:avLst>
              <a:gd name="adj1" fmla="val 50000"/>
              <a:gd name="adj2" fmla="val 236812"/>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nvGrpSpPr>
          <p:cNvPr id="9" name="Group 122"/>
          <p:cNvGrpSpPr>
            <a:grpSpLocks/>
          </p:cNvGrpSpPr>
          <p:nvPr/>
        </p:nvGrpSpPr>
        <p:grpSpPr bwMode="auto">
          <a:xfrm>
            <a:off x="7380288" y="3860800"/>
            <a:ext cx="1079500" cy="647700"/>
            <a:chOff x="4649" y="2432"/>
            <a:chExt cx="680" cy="408"/>
          </a:xfrm>
        </p:grpSpPr>
        <p:sp>
          <p:nvSpPr>
            <p:cNvPr id="15503" name="Text Box 123"/>
            <p:cNvSpPr txBox="1">
              <a:spLocks noChangeArrowheads="1"/>
            </p:cNvSpPr>
            <p:nvPr/>
          </p:nvSpPr>
          <p:spPr bwMode="auto">
            <a:xfrm>
              <a:off x="4650" y="2498"/>
              <a:ext cx="362" cy="116"/>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Os</a:t>
              </a:r>
            </a:p>
          </p:txBody>
        </p:sp>
        <p:sp>
          <p:nvSpPr>
            <p:cNvPr id="15504" name="Text Box 124"/>
            <p:cNvSpPr txBox="1">
              <a:spLocks noChangeArrowheads="1"/>
            </p:cNvSpPr>
            <p:nvPr/>
          </p:nvSpPr>
          <p:spPr bwMode="auto">
            <a:xfrm>
              <a:off x="4649" y="2704"/>
              <a:ext cx="680" cy="116"/>
            </a:xfrm>
            <a:prstGeom prst="rect">
              <a:avLst/>
            </a:prstGeom>
            <a:noFill/>
            <a:ln w="9525">
              <a:noFill/>
              <a:miter lim="800000"/>
              <a:headEnd/>
              <a:tailEnd/>
            </a:ln>
          </p:spPr>
          <p:txBody>
            <a:bodyPr>
              <a:spAutoFit/>
            </a:bodyPr>
            <a:lstStyle/>
            <a:p>
              <a:pPr>
                <a:lnSpc>
                  <a:spcPct val="60000"/>
                </a:lnSpc>
                <a:spcBef>
                  <a:spcPct val="50000"/>
                </a:spcBef>
              </a:pPr>
              <a:r>
                <a:rPr lang="fr-FR" sz="1000">
                  <a:latin typeface="Tahoma" pitchFamily="34" charset="0"/>
                </a:rPr>
                <a:t>Eaux usées </a:t>
              </a:r>
            </a:p>
          </p:txBody>
        </p:sp>
        <p:sp>
          <p:nvSpPr>
            <p:cNvPr id="15505" name="Line 125"/>
            <p:cNvSpPr>
              <a:spLocks noChangeShapeType="1"/>
            </p:cNvSpPr>
            <p:nvPr/>
          </p:nvSpPr>
          <p:spPr bwMode="auto">
            <a:xfrm>
              <a:off x="4694" y="2432"/>
              <a:ext cx="0" cy="408"/>
            </a:xfrm>
            <a:prstGeom prst="line">
              <a:avLst/>
            </a:prstGeom>
            <a:noFill/>
            <a:ln w="25400">
              <a:solidFill>
                <a:schemeClr val="tx1"/>
              </a:solidFill>
              <a:round/>
              <a:headEnd/>
              <a:tailEnd/>
            </a:ln>
          </p:spPr>
          <p:txBody>
            <a:bodyPr/>
            <a:lstStyle/>
            <a:p>
              <a:endParaRPr lang="fr-FR"/>
            </a:p>
          </p:txBody>
        </p:sp>
      </p:grpSp>
      <p:sp>
        <p:nvSpPr>
          <p:cNvPr id="15402" name="AutoShape 126"/>
          <p:cNvSpPr>
            <a:spLocks noChangeArrowheads="1"/>
          </p:cNvSpPr>
          <p:nvPr/>
        </p:nvSpPr>
        <p:spPr bwMode="auto">
          <a:xfrm flipV="1">
            <a:off x="4716463" y="4076700"/>
            <a:ext cx="647700" cy="144463"/>
          </a:xfrm>
          <a:prstGeom prst="rightArrow">
            <a:avLst>
              <a:gd name="adj1" fmla="val 50000"/>
              <a:gd name="adj2" fmla="val 1120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a:p>
        </p:txBody>
      </p:sp>
      <p:grpSp>
        <p:nvGrpSpPr>
          <p:cNvPr id="10" name="Group 127"/>
          <p:cNvGrpSpPr>
            <a:grpSpLocks/>
          </p:cNvGrpSpPr>
          <p:nvPr/>
        </p:nvGrpSpPr>
        <p:grpSpPr bwMode="auto">
          <a:xfrm>
            <a:off x="4114800" y="1905000"/>
            <a:ext cx="635000" cy="2286000"/>
            <a:chOff x="2592" y="1200"/>
            <a:chExt cx="400" cy="1440"/>
          </a:xfrm>
        </p:grpSpPr>
        <p:sp>
          <p:nvSpPr>
            <p:cNvPr id="15501" name="Rectangle 128"/>
            <p:cNvSpPr>
              <a:spLocks noChangeArrowheads="1"/>
            </p:cNvSpPr>
            <p:nvPr/>
          </p:nvSpPr>
          <p:spPr bwMode="auto">
            <a:xfrm>
              <a:off x="2592" y="1200"/>
              <a:ext cx="400" cy="144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5502" name="Text Box 129"/>
            <p:cNvSpPr txBox="1">
              <a:spLocks noChangeArrowheads="1"/>
            </p:cNvSpPr>
            <p:nvPr/>
          </p:nvSpPr>
          <p:spPr bwMode="auto">
            <a:xfrm>
              <a:off x="2703" y="1296"/>
              <a:ext cx="154" cy="173"/>
            </a:xfrm>
            <a:prstGeom prst="rect">
              <a:avLst/>
            </a:prstGeom>
            <a:noFill/>
            <a:ln w="9525" algn="ctr">
              <a:noFill/>
              <a:miter lim="800000"/>
              <a:headEnd/>
              <a:tailEnd/>
            </a:ln>
          </p:spPr>
          <p:txBody>
            <a:bodyPr>
              <a:spAutoFit/>
            </a:bodyPr>
            <a:lstStyle/>
            <a:p>
              <a:pPr>
                <a:spcBef>
                  <a:spcPct val="50000"/>
                </a:spcBef>
              </a:pPr>
              <a:endParaRPr lang="fr-FR">
                <a:latin typeface="Times New Roman" pitchFamily="18" charset="0"/>
              </a:endParaRPr>
            </a:p>
          </p:txBody>
        </p:sp>
      </p:grpSp>
      <p:grpSp>
        <p:nvGrpSpPr>
          <p:cNvPr id="11" name="Group 130"/>
          <p:cNvGrpSpPr>
            <a:grpSpLocks/>
          </p:cNvGrpSpPr>
          <p:nvPr/>
        </p:nvGrpSpPr>
        <p:grpSpPr bwMode="auto">
          <a:xfrm>
            <a:off x="5364163" y="4149725"/>
            <a:ext cx="576262" cy="2159000"/>
            <a:chOff x="3606" y="2614"/>
            <a:chExt cx="363" cy="1360"/>
          </a:xfrm>
        </p:grpSpPr>
        <p:sp>
          <p:nvSpPr>
            <p:cNvPr id="15497" name="Line 131"/>
            <p:cNvSpPr>
              <a:spLocks noChangeShapeType="1"/>
            </p:cNvSpPr>
            <p:nvPr/>
          </p:nvSpPr>
          <p:spPr bwMode="auto">
            <a:xfrm>
              <a:off x="3606" y="2614"/>
              <a:ext cx="363" cy="317"/>
            </a:xfrm>
            <a:prstGeom prst="line">
              <a:avLst/>
            </a:prstGeom>
            <a:noFill/>
            <a:ln w="9525">
              <a:solidFill>
                <a:schemeClr val="tx1"/>
              </a:solidFill>
              <a:round/>
              <a:headEnd/>
              <a:tailEnd type="triangle" w="med" len="med"/>
            </a:ln>
          </p:spPr>
          <p:txBody>
            <a:bodyPr/>
            <a:lstStyle/>
            <a:p>
              <a:endParaRPr lang="fr-FR"/>
            </a:p>
          </p:txBody>
        </p:sp>
        <p:sp>
          <p:nvSpPr>
            <p:cNvPr id="15498" name="Line 132"/>
            <p:cNvSpPr>
              <a:spLocks noChangeShapeType="1"/>
            </p:cNvSpPr>
            <p:nvPr/>
          </p:nvSpPr>
          <p:spPr bwMode="auto">
            <a:xfrm>
              <a:off x="3606" y="2614"/>
              <a:ext cx="363" cy="680"/>
            </a:xfrm>
            <a:prstGeom prst="line">
              <a:avLst/>
            </a:prstGeom>
            <a:noFill/>
            <a:ln w="9525">
              <a:solidFill>
                <a:schemeClr val="tx1"/>
              </a:solidFill>
              <a:round/>
              <a:headEnd/>
              <a:tailEnd type="triangle" w="med" len="med"/>
            </a:ln>
          </p:spPr>
          <p:txBody>
            <a:bodyPr/>
            <a:lstStyle/>
            <a:p>
              <a:endParaRPr lang="fr-FR"/>
            </a:p>
          </p:txBody>
        </p:sp>
        <p:sp>
          <p:nvSpPr>
            <p:cNvPr id="15499" name="Line 133"/>
            <p:cNvSpPr>
              <a:spLocks noChangeShapeType="1"/>
            </p:cNvSpPr>
            <p:nvPr/>
          </p:nvSpPr>
          <p:spPr bwMode="auto">
            <a:xfrm>
              <a:off x="3606" y="2614"/>
              <a:ext cx="363" cy="1043"/>
            </a:xfrm>
            <a:prstGeom prst="line">
              <a:avLst/>
            </a:prstGeom>
            <a:noFill/>
            <a:ln w="9525">
              <a:solidFill>
                <a:schemeClr val="tx1"/>
              </a:solidFill>
              <a:round/>
              <a:headEnd/>
              <a:tailEnd type="triangle" w="med" len="med"/>
            </a:ln>
          </p:spPr>
          <p:txBody>
            <a:bodyPr/>
            <a:lstStyle/>
            <a:p>
              <a:endParaRPr lang="fr-FR"/>
            </a:p>
          </p:txBody>
        </p:sp>
        <p:sp>
          <p:nvSpPr>
            <p:cNvPr id="15500" name="Line 134"/>
            <p:cNvSpPr>
              <a:spLocks noChangeShapeType="1"/>
            </p:cNvSpPr>
            <p:nvPr/>
          </p:nvSpPr>
          <p:spPr bwMode="auto">
            <a:xfrm>
              <a:off x="3606" y="2614"/>
              <a:ext cx="363" cy="1360"/>
            </a:xfrm>
            <a:prstGeom prst="line">
              <a:avLst/>
            </a:prstGeom>
            <a:noFill/>
            <a:ln w="9525">
              <a:solidFill>
                <a:schemeClr val="tx1"/>
              </a:solidFill>
              <a:round/>
              <a:headEnd/>
              <a:tailEnd type="triangle" w="med" len="med"/>
            </a:ln>
          </p:spPr>
          <p:txBody>
            <a:bodyPr/>
            <a:lstStyle/>
            <a:p>
              <a:endParaRPr lang="fr-FR"/>
            </a:p>
          </p:txBody>
        </p:sp>
      </p:grpSp>
      <p:grpSp>
        <p:nvGrpSpPr>
          <p:cNvPr id="12" name="Group 135"/>
          <p:cNvGrpSpPr>
            <a:grpSpLocks/>
          </p:cNvGrpSpPr>
          <p:nvPr/>
        </p:nvGrpSpPr>
        <p:grpSpPr bwMode="auto">
          <a:xfrm>
            <a:off x="7380288" y="4652963"/>
            <a:ext cx="720725" cy="576262"/>
            <a:chOff x="4649" y="2931"/>
            <a:chExt cx="454" cy="363"/>
          </a:xfrm>
        </p:grpSpPr>
        <p:sp>
          <p:nvSpPr>
            <p:cNvPr id="15495" name="Line 136"/>
            <p:cNvSpPr>
              <a:spLocks noChangeShapeType="1"/>
            </p:cNvSpPr>
            <p:nvPr/>
          </p:nvSpPr>
          <p:spPr bwMode="auto">
            <a:xfrm flipV="1">
              <a:off x="4649" y="3158"/>
              <a:ext cx="454" cy="136"/>
            </a:xfrm>
            <a:prstGeom prst="line">
              <a:avLst/>
            </a:prstGeom>
            <a:noFill/>
            <a:ln w="9525">
              <a:solidFill>
                <a:schemeClr val="tx1"/>
              </a:solidFill>
              <a:round/>
              <a:headEnd/>
              <a:tailEnd type="triangle" w="med" len="med"/>
            </a:ln>
          </p:spPr>
          <p:txBody>
            <a:bodyPr/>
            <a:lstStyle/>
            <a:p>
              <a:endParaRPr lang="fr-FR"/>
            </a:p>
          </p:txBody>
        </p:sp>
        <p:sp>
          <p:nvSpPr>
            <p:cNvPr id="15496" name="Line 137"/>
            <p:cNvSpPr>
              <a:spLocks noChangeShapeType="1"/>
            </p:cNvSpPr>
            <p:nvPr/>
          </p:nvSpPr>
          <p:spPr bwMode="auto">
            <a:xfrm>
              <a:off x="4785" y="2931"/>
              <a:ext cx="318" cy="182"/>
            </a:xfrm>
            <a:prstGeom prst="line">
              <a:avLst/>
            </a:prstGeom>
            <a:noFill/>
            <a:ln w="9525">
              <a:solidFill>
                <a:schemeClr val="tx1"/>
              </a:solidFill>
              <a:round/>
              <a:headEnd/>
              <a:tailEnd type="triangle" w="med" len="med"/>
            </a:ln>
          </p:spPr>
          <p:txBody>
            <a:bodyPr/>
            <a:lstStyle/>
            <a:p>
              <a:endParaRPr lang="fr-FR"/>
            </a:p>
          </p:txBody>
        </p:sp>
      </p:grpSp>
      <p:grpSp>
        <p:nvGrpSpPr>
          <p:cNvPr id="13" name="Group 138"/>
          <p:cNvGrpSpPr>
            <a:grpSpLocks/>
          </p:cNvGrpSpPr>
          <p:nvPr/>
        </p:nvGrpSpPr>
        <p:grpSpPr bwMode="auto">
          <a:xfrm>
            <a:off x="7812088" y="4048125"/>
            <a:ext cx="792162" cy="820738"/>
            <a:chOff x="4921" y="2550"/>
            <a:chExt cx="499" cy="517"/>
          </a:xfrm>
        </p:grpSpPr>
        <p:sp>
          <p:nvSpPr>
            <p:cNvPr id="15493" name="Line 139"/>
            <p:cNvSpPr>
              <a:spLocks noChangeShapeType="1"/>
            </p:cNvSpPr>
            <p:nvPr/>
          </p:nvSpPr>
          <p:spPr bwMode="auto">
            <a:xfrm>
              <a:off x="5193" y="2795"/>
              <a:ext cx="227" cy="272"/>
            </a:xfrm>
            <a:prstGeom prst="line">
              <a:avLst/>
            </a:prstGeom>
            <a:noFill/>
            <a:ln w="9525">
              <a:solidFill>
                <a:schemeClr val="tx1"/>
              </a:solidFill>
              <a:round/>
              <a:headEnd/>
              <a:tailEnd type="triangle" w="med" len="med"/>
            </a:ln>
          </p:spPr>
          <p:txBody>
            <a:bodyPr/>
            <a:lstStyle/>
            <a:p>
              <a:endParaRPr lang="fr-FR"/>
            </a:p>
          </p:txBody>
        </p:sp>
        <p:sp>
          <p:nvSpPr>
            <p:cNvPr id="15494" name="Line 140"/>
            <p:cNvSpPr>
              <a:spLocks noChangeShapeType="1"/>
            </p:cNvSpPr>
            <p:nvPr/>
          </p:nvSpPr>
          <p:spPr bwMode="auto">
            <a:xfrm>
              <a:off x="4921" y="2550"/>
              <a:ext cx="272" cy="0"/>
            </a:xfrm>
            <a:prstGeom prst="line">
              <a:avLst/>
            </a:prstGeom>
            <a:noFill/>
            <a:ln w="9525">
              <a:solidFill>
                <a:schemeClr val="tx1"/>
              </a:solidFill>
              <a:round/>
              <a:headEnd/>
              <a:tailEnd type="triangle" w="med" len="med"/>
            </a:ln>
          </p:spPr>
          <p:txBody>
            <a:bodyPr/>
            <a:lstStyle/>
            <a:p>
              <a:endParaRPr lang="fr-FR"/>
            </a:p>
          </p:txBody>
        </p:sp>
      </p:grpSp>
      <p:sp>
        <p:nvSpPr>
          <p:cNvPr id="15407" name="Text Box 141"/>
          <p:cNvSpPr txBox="1">
            <a:spLocks noChangeArrowheads="1"/>
          </p:cNvSpPr>
          <p:nvPr/>
        </p:nvSpPr>
        <p:spPr bwMode="auto">
          <a:xfrm>
            <a:off x="6732588" y="4508500"/>
            <a:ext cx="1008062" cy="396875"/>
          </a:xfrm>
          <a:prstGeom prst="rect">
            <a:avLst/>
          </a:prstGeom>
          <a:noFill/>
          <a:ln w="9525" algn="ctr">
            <a:noFill/>
            <a:miter lim="800000"/>
            <a:headEnd/>
            <a:tailEnd/>
          </a:ln>
        </p:spPr>
        <p:txBody>
          <a:bodyPr anchor="b">
            <a:spAutoFit/>
          </a:bodyPr>
          <a:lstStyle/>
          <a:p>
            <a:pPr>
              <a:spcBef>
                <a:spcPct val="50000"/>
              </a:spcBef>
            </a:pPr>
            <a:r>
              <a:rPr lang="fr-FR" sz="1000">
                <a:latin typeface="Tahoma" pitchFamily="34" charset="0"/>
              </a:rPr>
              <a:t>Fertilisation d’eau</a:t>
            </a:r>
          </a:p>
        </p:txBody>
      </p:sp>
      <p:sp>
        <p:nvSpPr>
          <p:cNvPr id="15408" name="Text Box 142"/>
          <p:cNvSpPr txBox="1">
            <a:spLocks noChangeArrowheads="1"/>
          </p:cNvSpPr>
          <p:nvPr/>
        </p:nvSpPr>
        <p:spPr bwMode="auto">
          <a:xfrm>
            <a:off x="5867400" y="4589463"/>
            <a:ext cx="1008063" cy="244475"/>
          </a:xfrm>
          <a:prstGeom prst="rect">
            <a:avLst/>
          </a:prstGeom>
          <a:noFill/>
          <a:ln w="9525" algn="ctr">
            <a:noFill/>
            <a:miter lim="800000"/>
            <a:headEnd/>
            <a:tailEnd/>
          </a:ln>
        </p:spPr>
        <p:txBody>
          <a:bodyPr anchor="b">
            <a:spAutoFit/>
          </a:bodyPr>
          <a:lstStyle/>
          <a:p>
            <a:pPr>
              <a:spcBef>
                <a:spcPct val="50000"/>
              </a:spcBef>
            </a:pPr>
            <a:r>
              <a:rPr lang="fr-FR" sz="1000">
                <a:latin typeface="Tahoma" pitchFamily="34" charset="0"/>
              </a:rPr>
              <a:t>Eaux usées</a:t>
            </a:r>
          </a:p>
        </p:txBody>
      </p:sp>
      <p:sp>
        <p:nvSpPr>
          <p:cNvPr id="15409" name="Line 143"/>
          <p:cNvSpPr>
            <a:spLocks noChangeShapeType="1"/>
          </p:cNvSpPr>
          <p:nvPr/>
        </p:nvSpPr>
        <p:spPr bwMode="auto">
          <a:xfrm>
            <a:off x="6372225" y="4800600"/>
            <a:ext cx="431800" cy="0"/>
          </a:xfrm>
          <a:prstGeom prst="line">
            <a:avLst/>
          </a:prstGeom>
          <a:noFill/>
          <a:ln w="9525">
            <a:solidFill>
              <a:schemeClr val="tx1"/>
            </a:solidFill>
            <a:round/>
            <a:headEnd/>
            <a:tailEnd type="triangle" w="med" len="med"/>
          </a:ln>
        </p:spPr>
        <p:txBody>
          <a:bodyPr/>
          <a:lstStyle/>
          <a:p>
            <a:endParaRPr lang="fr-FR"/>
          </a:p>
        </p:txBody>
      </p:sp>
      <p:grpSp>
        <p:nvGrpSpPr>
          <p:cNvPr id="14" name="Group 144"/>
          <p:cNvGrpSpPr>
            <a:grpSpLocks/>
          </p:cNvGrpSpPr>
          <p:nvPr/>
        </p:nvGrpSpPr>
        <p:grpSpPr bwMode="auto">
          <a:xfrm>
            <a:off x="5867400" y="5156200"/>
            <a:ext cx="1657350" cy="193675"/>
            <a:chOff x="3696" y="3248"/>
            <a:chExt cx="1044" cy="122"/>
          </a:xfrm>
        </p:grpSpPr>
        <p:sp>
          <p:nvSpPr>
            <p:cNvPr id="15490" name="Text Box 145"/>
            <p:cNvSpPr txBox="1">
              <a:spLocks noChangeArrowheads="1"/>
            </p:cNvSpPr>
            <p:nvPr/>
          </p:nvSpPr>
          <p:spPr bwMode="auto">
            <a:xfrm>
              <a:off x="4241" y="3254"/>
              <a:ext cx="499" cy="116"/>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Compost</a:t>
              </a:r>
            </a:p>
          </p:txBody>
        </p:sp>
        <p:sp>
          <p:nvSpPr>
            <p:cNvPr id="15491" name="Text Box 146"/>
            <p:cNvSpPr txBox="1">
              <a:spLocks noChangeArrowheads="1"/>
            </p:cNvSpPr>
            <p:nvPr/>
          </p:nvSpPr>
          <p:spPr bwMode="auto">
            <a:xfrm>
              <a:off x="3696" y="3248"/>
              <a:ext cx="499" cy="116"/>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Plume</a:t>
              </a:r>
            </a:p>
          </p:txBody>
        </p:sp>
        <p:sp>
          <p:nvSpPr>
            <p:cNvPr id="15492" name="Line 147"/>
            <p:cNvSpPr>
              <a:spLocks noChangeShapeType="1"/>
            </p:cNvSpPr>
            <p:nvPr/>
          </p:nvSpPr>
          <p:spPr bwMode="auto">
            <a:xfrm>
              <a:off x="4059" y="3300"/>
              <a:ext cx="227" cy="0"/>
            </a:xfrm>
            <a:prstGeom prst="line">
              <a:avLst/>
            </a:prstGeom>
            <a:noFill/>
            <a:ln w="9525">
              <a:solidFill>
                <a:schemeClr val="tx1"/>
              </a:solidFill>
              <a:round/>
              <a:headEnd/>
              <a:tailEnd type="triangle" w="med" len="med"/>
            </a:ln>
          </p:spPr>
          <p:txBody>
            <a:bodyPr/>
            <a:lstStyle/>
            <a:p>
              <a:endParaRPr lang="fr-FR"/>
            </a:p>
          </p:txBody>
        </p:sp>
      </p:grpSp>
      <p:sp>
        <p:nvSpPr>
          <p:cNvPr id="15411" name="Text Box 148"/>
          <p:cNvSpPr txBox="1">
            <a:spLocks noChangeArrowheads="1"/>
          </p:cNvSpPr>
          <p:nvPr/>
        </p:nvSpPr>
        <p:spPr bwMode="auto">
          <a:xfrm>
            <a:off x="6732588" y="5734050"/>
            <a:ext cx="719137" cy="184150"/>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        </a:t>
            </a:r>
          </a:p>
        </p:txBody>
      </p:sp>
      <p:sp>
        <p:nvSpPr>
          <p:cNvPr id="15412" name="Text Box 149"/>
          <p:cNvSpPr txBox="1">
            <a:spLocks noChangeArrowheads="1"/>
          </p:cNvSpPr>
          <p:nvPr/>
        </p:nvSpPr>
        <p:spPr bwMode="auto">
          <a:xfrm>
            <a:off x="6732588" y="6265863"/>
            <a:ext cx="1368425" cy="184150"/>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Farine de sang</a:t>
            </a:r>
          </a:p>
        </p:txBody>
      </p:sp>
      <p:sp>
        <p:nvSpPr>
          <p:cNvPr id="15413" name="Text Box 150"/>
          <p:cNvSpPr txBox="1">
            <a:spLocks noChangeArrowheads="1"/>
          </p:cNvSpPr>
          <p:nvPr/>
        </p:nvSpPr>
        <p:spPr bwMode="auto">
          <a:xfrm>
            <a:off x="5867400" y="5761038"/>
            <a:ext cx="719138" cy="184150"/>
          </a:xfrm>
          <a:prstGeom prst="rect">
            <a:avLst/>
          </a:prstGeom>
          <a:noFill/>
          <a:ln w="9525" algn="ctr">
            <a:noFill/>
            <a:miter lim="800000"/>
            <a:headEnd/>
            <a:tailEnd/>
          </a:ln>
        </p:spPr>
        <p:txBody>
          <a:bodyPr anchor="b">
            <a:spAutoFit/>
          </a:bodyPr>
          <a:lstStyle/>
          <a:p>
            <a:pPr>
              <a:lnSpc>
                <a:spcPct val="60000"/>
              </a:lnSpc>
              <a:spcBef>
                <a:spcPct val="50000"/>
              </a:spcBef>
            </a:pPr>
            <a:r>
              <a:rPr lang="fr-FR" sz="1000">
                <a:latin typeface="Tahoma" pitchFamily="34" charset="0"/>
              </a:rPr>
              <a:t>Sang </a:t>
            </a:r>
          </a:p>
        </p:txBody>
      </p:sp>
      <p:sp>
        <p:nvSpPr>
          <p:cNvPr id="15414" name="Line 151"/>
          <p:cNvSpPr>
            <a:spLocks noChangeShapeType="1"/>
          </p:cNvSpPr>
          <p:nvPr/>
        </p:nvSpPr>
        <p:spPr bwMode="auto">
          <a:xfrm flipV="1">
            <a:off x="6372225" y="5791200"/>
            <a:ext cx="1247775" cy="52388"/>
          </a:xfrm>
          <a:prstGeom prst="line">
            <a:avLst/>
          </a:prstGeom>
          <a:noFill/>
          <a:ln w="9525">
            <a:solidFill>
              <a:schemeClr val="tx1"/>
            </a:solidFill>
            <a:round/>
            <a:headEnd/>
            <a:tailEnd type="triangle" w="med" len="med"/>
          </a:ln>
        </p:spPr>
        <p:txBody>
          <a:bodyPr/>
          <a:lstStyle/>
          <a:p>
            <a:endParaRPr lang="fr-FR"/>
          </a:p>
        </p:txBody>
      </p:sp>
      <p:sp>
        <p:nvSpPr>
          <p:cNvPr id="15415" name="Line 152"/>
          <p:cNvSpPr>
            <a:spLocks noChangeShapeType="1"/>
          </p:cNvSpPr>
          <p:nvPr/>
        </p:nvSpPr>
        <p:spPr bwMode="auto">
          <a:xfrm>
            <a:off x="6372225" y="5834063"/>
            <a:ext cx="360363" cy="503237"/>
          </a:xfrm>
          <a:prstGeom prst="line">
            <a:avLst/>
          </a:prstGeom>
          <a:noFill/>
          <a:ln w="9525">
            <a:solidFill>
              <a:schemeClr val="tx1"/>
            </a:solidFill>
            <a:round/>
            <a:headEnd/>
            <a:tailEnd type="triangle" w="med" len="med"/>
          </a:ln>
        </p:spPr>
        <p:txBody>
          <a:bodyPr/>
          <a:lstStyle/>
          <a:p>
            <a:endParaRPr lang="fr-FR"/>
          </a:p>
        </p:txBody>
      </p:sp>
      <p:grpSp>
        <p:nvGrpSpPr>
          <p:cNvPr id="15" name="Group 153"/>
          <p:cNvGrpSpPr>
            <a:grpSpLocks/>
          </p:cNvGrpSpPr>
          <p:nvPr/>
        </p:nvGrpSpPr>
        <p:grpSpPr bwMode="auto">
          <a:xfrm>
            <a:off x="5867400" y="6235700"/>
            <a:ext cx="1657350" cy="622300"/>
            <a:chOff x="3696" y="3928"/>
            <a:chExt cx="1044" cy="392"/>
          </a:xfrm>
        </p:grpSpPr>
        <p:sp>
          <p:nvSpPr>
            <p:cNvPr id="15487" name="Text Box 154"/>
            <p:cNvSpPr txBox="1">
              <a:spLocks noChangeArrowheads="1"/>
            </p:cNvSpPr>
            <p:nvPr/>
          </p:nvSpPr>
          <p:spPr bwMode="auto">
            <a:xfrm>
              <a:off x="4241" y="4204"/>
              <a:ext cx="499" cy="116"/>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Asticots</a:t>
              </a:r>
            </a:p>
          </p:txBody>
        </p:sp>
        <p:sp>
          <p:nvSpPr>
            <p:cNvPr id="15488" name="Text Box 155"/>
            <p:cNvSpPr txBox="1">
              <a:spLocks noChangeArrowheads="1"/>
            </p:cNvSpPr>
            <p:nvPr/>
          </p:nvSpPr>
          <p:spPr bwMode="auto">
            <a:xfrm>
              <a:off x="3696" y="3928"/>
              <a:ext cx="499" cy="116"/>
            </a:xfrm>
            <a:prstGeom prst="rect">
              <a:avLst/>
            </a:prstGeom>
            <a:noFill/>
            <a:ln w="9525" algn="ctr">
              <a:noFill/>
              <a:miter lim="800000"/>
              <a:headEnd/>
              <a:tailEnd/>
            </a:ln>
          </p:spPr>
          <p:txBody>
            <a:bodyPr>
              <a:spAutoFit/>
            </a:bodyPr>
            <a:lstStyle/>
            <a:p>
              <a:pPr>
                <a:lnSpc>
                  <a:spcPct val="60000"/>
                </a:lnSpc>
                <a:spcBef>
                  <a:spcPct val="50000"/>
                </a:spcBef>
              </a:pPr>
              <a:r>
                <a:rPr lang="fr-FR" sz="1000">
                  <a:latin typeface="Tahoma" pitchFamily="34" charset="0"/>
                </a:rPr>
                <a:t>intestin</a:t>
              </a:r>
            </a:p>
          </p:txBody>
        </p:sp>
        <p:sp>
          <p:nvSpPr>
            <p:cNvPr id="15489" name="Line 156"/>
            <p:cNvSpPr>
              <a:spLocks noChangeShapeType="1"/>
            </p:cNvSpPr>
            <p:nvPr/>
          </p:nvSpPr>
          <p:spPr bwMode="auto">
            <a:xfrm>
              <a:off x="4059" y="4020"/>
              <a:ext cx="227" cy="181"/>
            </a:xfrm>
            <a:prstGeom prst="line">
              <a:avLst/>
            </a:prstGeom>
            <a:noFill/>
            <a:ln w="9525">
              <a:solidFill>
                <a:schemeClr val="tx1"/>
              </a:solidFill>
              <a:round/>
              <a:headEnd/>
              <a:tailEnd type="triangle" w="med" len="med"/>
            </a:ln>
          </p:spPr>
          <p:txBody>
            <a:bodyPr/>
            <a:lstStyle/>
            <a:p>
              <a:endParaRPr lang="fr-FR"/>
            </a:p>
          </p:txBody>
        </p:sp>
      </p:grpSp>
      <p:grpSp>
        <p:nvGrpSpPr>
          <p:cNvPr id="16" name="Group 157"/>
          <p:cNvGrpSpPr>
            <a:grpSpLocks/>
          </p:cNvGrpSpPr>
          <p:nvPr/>
        </p:nvGrpSpPr>
        <p:grpSpPr bwMode="auto">
          <a:xfrm>
            <a:off x="7380288" y="6308725"/>
            <a:ext cx="792162" cy="433388"/>
            <a:chOff x="4649" y="3974"/>
            <a:chExt cx="499" cy="273"/>
          </a:xfrm>
        </p:grpSpPr>
        <p:sp>
          <p:nvSpPr>
            <p:cNvPr id="15485" name="Line 158"/>
            <p:cNvSpPr>
              <a:spLocks noChangeShapeType="1"/>
            </p:cNvSpPr>
            <p:nvPr/>
          </p:nvSpPr>
          <p:spPr bwMode="auto">
            <a:xfrm>
              <a:off x="4967" y="3974"/>
              <a:ext cx="181" cy="91"/>
            </a:xfrm>
            <a:prstGeom prst="line">
              <a:avLst/>
            </a:prstGeom>
            <a:noFill/>
            <a:ln w="9525">
              <a:solidFill>
                <a:schemeClr val="tx1"/>
              </a:solidFill>
              <a:round/>
              <a:headEnd/>
              <a:tailEnd type="triangle" w="med" len="med"/>
            </a:ln>
          </p:spPr>
          <p:txBody>
            <a:bodyPr/>
            <a:lstStyle/>
            <a:p>
              <a:endParaRPr lang="fr-FR"/>
            </a:p>
          </p:txBody>
        </p:sp>
        <p:sp>
          <p:nvSpPr>
            <p:cNvPr id="15486" name="Line 159"/>
            <p:cNvSpPr>
              <a:spLocks noChangeShapeType="1"/>
            </p:cNvSpPr>
            <p:nvPr/>
          </p:nvSpPr>
          <p:spPr bwMode="auto">
            <a:xfrm flipV="1">
              <a:off x="4649" y="4110"/>
              <a:ext cx="499" cy="137"/>
            </a:xfrm>
            <a:prstGeom prst="line">
              <a:avLst/>
            </a:prstGeom>
            <a:noFill/>
            <a:ln w="9525">
              <a:solidFill>
                <a:schemeClr val="tx1"/>
              </a:solidFill>
              <a:round/>
              <a:headEnd/>
              <a:tailEnd type="triangle" w="med" len="med"/>
            </a:ln>
          </p:spPr>
          <p:txBody>
            <a:bodyPr/>
            <a:lstStyle/>
            <a:p>
              <a:endParaRPr lang="fr-FR"/>
            </a:p>
          </p:txBody>
        </p:sp>
      </p:grpSp>
      <p:grpSp>
        <p:nvGrpSpPr>
          <p:cNvPr id="17" name="Group 160"/>
          <p:cNvGrpSpPr>
            <a:grpSpLocks/>
          </p:cNvGrpSpPr>
          <p:nvPr/>
        </p:nvGrpSpPr>
        <p:grpSpPr bwMode="auto">
          <a:xfrm>
            <a:off x="3962400" y="4648200"/>
            <a:ext cx="844550" cy="661988"/>
            <a:chOff x="2484" y="2886"/>
            <a:chExt cx="532" cy="417"/>
          </a:xfrm>
        </p:grpSpPr>
        <p:sp>
          <p:nvSpPr>
            <p:cNvPr id="15482" name="Text Box 161"/>
            <p:cNvSpPr txBox="1">
              <a:spLocks noChangeArrowheads="1"/>
            </p:cNvSpPr>
            <p:nvPr/>
          </p:nvSpPr>
          <p:spPr bwMode="auto">
            <a:xfrm>
              <a:off x="2517" y="3149"/>
              <a:ext cx="499" cy="154"/>
            </a:xfrm>
            <a:prstGeom prst="rect">
              <a:avLst/>
            </a:prstGeom>
            <a:noFill/>
            <a:ln w="9525" algn="ctr">
              <a:noFill/>
              <a:miter lim="800000"/>
              <a:headEnd/>
              <a:tailEnd/>
            </a:ln>
          </p:spPr>
          <p:txBody>
            <a:bodyPr anchor="b">
              <a:spAutoFit/>
            </a:bodyPr>
            <a:lstStyle/>
            <a:p>
              <a:pPr>
                <a:spcBef>
                  <a:spcPct val="50000"/>
                </a:spcBef>
              </a:pPr>
              <a:endParaRPr lang="fr-FR" sz="1000">
                <a:latin typeface="Tahoma" pitchFamily="34" charset="0"/>
              </a:endParaRPr>
            </a:p>
          </p:txBody>
        </p:sp>
        <p:sp>
          <p:nvSpPr>
            <p:cNvPr id="15483" name="Text Box 162"/>
            <p:cNvSpPr txBox="1">
              <a:spLocks noChangeArrowheads="1"/>
            </p:cNvSpPr>
            <p:nvPr/>
          </p:nvSpPr>
          <p:spPr bwMode="auto">
            <a:xfrm>
              <a:off x="2484" y="2886"/>
              <a:ext cx="499" cy="154"/>
            </a:xfrm>
            <a:prstGeom prst="rect">
              <a:avLst/>
            </a:prstGeom>
            <a:noFill/>
            <a:ln w="9525" algn="ctr">
              <a:noFill/>
              <a:miter lim="800000"/>
              <a:headEnd/>
              <a:tailEnd/>
            </a:ln>
          </p:spPr>
          <p:txBody>
            <a:bodyPr anchor="b">
              <a:spAutoFit/>
            </a:bodyPr>
            <a:lstStyle/>
            <a:p>
              <a:pPr>
                <a:spcBef>
                  <a:spcPct val="50000"/>
                </a:spcBef>
              </a:pPr>
              <a:endParaRPr lang="fr-FR" sz="1000">
                <a:latin typeface="Tahoma" pitchFamily="34" charset="0"/>
              </a:endParaRPr>
            </a:p>
          </p:txBody>
        </p:sp>
        <p:sp>
          <p:nvSpPr>
            <p:cNvPr id="15484" name="Line 163"/>
            <p:cNvSpPr>
              <a:spLocks noChangeShapeType="1"/>
            </p:cNvSpPr>
            <p:nvPr/>
          </p:nvSpPr>
          <p:spPr bwMode="auto">
            <a:xfrm>
              <a:off x="2562" y="2886"/>
              <a:ext cx="0" cy="408"/>
            </a:xfrm>
            <a:prstGeom prst="line">
              <a:avLst/>
            </a:prstGeom>
            <a:noFill/>
            <a:ln w="25400">
              <a:solidFill>
                <a:schemeClr val="tx1"/>
              </a:solidFill>
              <a:round/>
              <a:headEnd/>
              <a:tailEnd/>
            </a:ln>
          </p:spPr>
          <p:txBody>
            <a:bodyPr/>
            <a:lstStyle/>
            <a:p>
              <a:endParaRPr lang="fr-FR"/>
            </a:p>
          </p:txBody>
        </p:sp>
      </p:grpSp>
      <p:grpSp>
        <p:nvGrpSpPr>
          <p:cNvPr id="18" name="Group 164"/>
          <p:cNvGrpSpPr>
            <a:grpSpLocks/>
          </p:cNvGrpSpPr>
          <p:nvPr/>
        </p:nvGrpSpPr>
        <p:grpSpPr bwMode="auto">
          <a:xfrm>
            <a:off x="4643438" y="4724400"/>
            <a:ext cx="1223962" cy="1800225"/>
            <a:chOff x="2925" y="2976"/>
            <a:chExt cx="771" cy="1134"/>
          </a:xfrm>
        </p:grpSpPr>
        <p:sp>
          <p:nvSpPr>
            <p:cNvPr id="15479" name="Text Box 165"/>
            <p:cNvSpPr txBox="1">
              <a:spLocks noChangeArrowheads="1"/>
            </p:cNvSpPr>
            <p:nvPr/>
          </p:nvSpPr>
          <p:spPr bwMode="auto">
            <a:xfrm>
              <a:off x="3061" y="3702"/>
              <a:ext cx="635" cy="154"/>
            </a:xfrm>
            <a:prstGeom prst="rect">
              <a:avLst/>
            </a:prstGeom>
            <a:noFill/>
            <a:ln w="9525" algn="ctr">
              <a:noFill/>
              <a:miter lim="800000"/>
              <a:headEnd/>
              <a:tailEnd/>
            </a:ln>
          </p:spPr>
          <p:txBody>
            <a:bodyPr anchor="b">
              <a:spAutoFit/>
            </a:bodyPr>
            <a:lstStyle/>
            <a:p>
              <a:pPr>
                <a:spcBef>
                  <a:spcPct val="50000"/>
                </a:spcBef>
              </a:pPr>
              <a:r>
                <a:rPr lang="fr-FR" sz="1000">
                  <a:latin typeface="Tahoma" pitchFamily="34" charset="0"/>
                </a:rPr>
                <a:t>Fertilisation </a:t>
              </a:r>
            </a:p>
          </p:txBody>
        </p:sp>
        <p:sp>
          <p:nvSpPr>
            <p:cNvPr id="15480" name="Arc 166"/>
            <p:cNvSpPr>
              <a:spLocks/>
            </p:cNvSpPr>
            <p:nvPr/>
          </p:nvSpPr>
          <p:spPr bwMode="auto">
            <a:xfrm>
              <a:off x="2925" y="2976"/>
              <a:ext cx="454" cy="72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lg" len="lg"/>
            </a:ln>
          </p:spPr>
          <p:txBody>
            <a:bodyPr wrap="none" anchor="ctr"/>
            <a:lstStyle/>
            <a:p>
              <a:endParaRPr lang="fr-FR"/>
            </a:p>
          </p:txBody>
        </p:sp>
        <p:sp>
          <p:nvSpPr>
            <p:cNvPr id="15481" name="Line 167"/>
            <p:cNvSpPr>
              <a:spLocks noChangeShapeType="1"/>
            </p:cNvSpPr>
            <p:nvPr/>
          </p:nvSpPr>
          <p:spPr bwMode="auto">
            <a:xfrm>
              <a:off x="3379" y="3838"/>
              <a:ext cx="0" cy="272"/>
            </a:xfrm>
            <a:prstGeom prst="line">
              <a:avLst/>
            </a:prstGeom>
            <a:noFill/>
            <a:ln w="9525">
              <a:solidFill>
                <a:schemeClr val="tx1"/>
              </a:solidFill>
              <a:round/>
              <a:headEnd/>
              <a:tailEnd type="triangle" w="med" len="med"/>
            </a:ln>
          </p:spPr>
          <p:txBody>
            <a:bodyPr/>
            <a:lstStyle/>
            <a:p>
              <a:endParaRPr lang="fr-FR"/>
            </a:p>
          </p:txBody>
        </p:sp>
      </p:grpSp>
      <p:sp>
        <p:nvSpPr>
          <p:cNvPr id="15420" name="Arc 168"/>
          <p:cNvSpPr>
            <a:spLocks/>
          </p:cNvSpPr>
          <p:nvPr/>
        </p:nvSpPr>
        <p:spPr bwMode="auto">
          <a:xfrm rot="11448832" flipH="1">
            <a:off x="3733800" y="5019675"/>
            <a:ext cx="215900" cy="374650"/>
          </a:xfrm>
          <a:custGeom>
            <a:avLst/>
            <a:gdLst>
              <a:gd name="T0" fmla="*/ 0 w 21600"/>
              <a:gd name="T1" fmla="*/ 0 h 28143"/>
              <a:gd name="T2" fmla="*/ 2147483647 w 21600"/>
              <a:gd name="T3" fmla="*/ 2147483647 h 28143"/>
              <a:gd name="T4" fmla="*/ 0 w 21600"/>
              <a:gd name="T5" fmla="*/ 2147483647 h 28143"/>
              <a:gd name="T6" fmla="*/ 0 60000 65536"/>
              <a:gd name="T7" fmla="*/ 0 60000 65536"/>
              <a:gd name="T8" fmla="*/ 0 60000 65536"/>
              <a:gd name="T9" fmla="*/ 0 w 21600"/>
              <a:gd name="T10" fmla="*/ 0 h 28143"/>
              <a:gd name="T11" fmla="*/ 21600 w 21600"/>
              <a:gd name="T12" fmla="*/ 28143 h 28143"/>
            </a:gdLst>
            <a:ahLst/>
            <a:cxnLst>
              <a:cxn ang="T6">
                <a:pos x="T0" y="T1"/>
              </a:cxn>
              <a:cxn ang="T7">
                <a:pos x="T2" y="T3"/>
              </a:cxn>
              <a:cxn ang="T8">
                <a:pos x="T4" y="T5"/>
              </a:cxn>
            </a:cxnLst>
            <a:rect l="T9" t="T10" r="T11" b="T12"/>
            <a:pathLst>
              <a:path w="21600" h="28143" fill="none" extrusionOk="0">
                <a:moveTo>
                  <a:pt x="-1" y="0"/>
                </a:moveTo>
                <a:cubicBezTo>
                  <a:pt x="11929" y="0"/>
                  <a:pt x="21600" y="9670"/>
                  <a:pt x="21600" y="21600"/>
                </a:cubicBezTo>
                <a:cubicBezTo>
                  <a:pt x="21600" y="23820"/>
                  <a:pt x="21257" y="26027"/>
                  <a:pt x="20585" y="28143"/>
                </a:cubicBezTo>
              </a:path>
              <a:path w="21600" h="28143" stroke="0" extrusionOk="0">
                <a:moveTo>
                  <a:pt x="-1" y="0"/>
                </a:moveTo>
                <a:cubicBezTo>
                  <a:pt x="11929" y="0"/>
                  <a:pt x="21600" y="9670"/>
                  <a:pt x="21600" y="21600"/>
                </a:cubicBezTo>
                <a:cubicBezTo>
                  <a:pt x="21600" y="23820"/>
                  <a:pt x="21257" y="26027"/>
                  <a:pt x="20585" y="28143"/>
                </a:cubicBezTo>
                <a:lnTo>
                  <a:pt x="0" y="21600"/>
                </a:lnTo>
                <a:close/>
              </a:path>
            </a:pathLst>
          </a:custGeom>
          <a:noFill/>
          <a:ln w="9525">
            <a:solidFill>
              <a:schemeClr val="tx1"/>
            </a:solidFill>
            <a:round/>
            <a:headEnd type="stealth" w="lg" len="lg"/>
            <a:tailEnd type="none" w="lg" len="lg"/>
          </a:ln>
        </p:spPr>
        <p:txBody>
          <a:bodyPr wrap="none" anchor="ctr"/>
          <a:lstStyle/>
          <a:p>
            <a:endParaRPr lang="fr-FR"/>
          </a:p>
        </p:txBody>
      </p:sp>
      <p:grpSp>
        <p:nvGrpSpPr>
          <p:cNvPr id="19" name="Group 169"/>
          <p:cNvGrpSpPr>
            <a:grpSpLocks/>
          </p:cNvGrpSpPr>
          <p:nvPr/>
        </p:nvGrpSpPr>
        <p:grpSpPr bwMode="auto">
          <a:xfrm>
            <a:off x="3779838" y="5589588"/>
            <a:ext cx="1223962" cy="863600"/>
            <a:chOff x="2381" y="3521"/>
            <a:chExt cx="771" cy="544"/>
          </a:xfrm>
        </p:grpSpPr>
        <p:sp>
          <p:nvSpPr>
            <p:cNvPr id="15476" name="Text Box 170"/>
            <p:cNvSpPr txBox="1">
              <a:spLocks noChangeArrowheads="1"/>
            </p:cNvSpPr>
            <p:nvPr/>
          </p:nvSpPr>
          <p:spPr bwMode="auto">
            <a:xfrm>
              <a:off x="2517" y="3521"/>
              <a:ext cx="635" cy="250"/>
            </a:xfrm>
            <a:prstGeom prst="rect">
              <a:avLst/>
            </a:prstGeom>
            <a:noFill/>
            <a:ln w="9525" algn="ctr">
              <a:noFill/>
              <a:miter lim="800000"/>
              <a:headEnd/>
              <a:tailEnd/>
            </a:ln>
          </p:spPr>
          <p:txBody>
            <a:bodyPr anchor="b">
              <a:spAutoFit/>
            </a:bodyPr>
            <a:lstStyle/>
            <a:p>
              <a:pPr>
                <a:spcBef>
                  <a:spcPct val="50000"/>
                </a:spcBef>
              </a:pPr>
              <a:r>
                <a:rPr lang="fr-FR" sz="1000">
                  <a:latin typeface="Tahoma" pitchFamily="34" charset="0"/>
                </a:rPr>
                <a:t>Fertilisation de bassin</a:t>
              </a:r>
            </a:p>
          </p:txBody>
        </p:sp>
        <p:sp>
          <p:nvSpPr>
            <p:cNvPr id="15477" name="Arc 171"/>
            <p:cNvSpPr>
              <a:spLocks/>
            </p:cNvSpPr>
            <p:nvPr/>
          </p:nvSpPr>
          <p:spPr bwMode="auto">
            <a:xfrm rot="10645556">
              <a:off x="2381" y="3566"/>
              <a:ext cx="181"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lg" len="lg"/>
              <a:tailEnd/>
            </a:ln>
          </p:spPr>
          <p:txBody>
            <a:bodyPr wrap="none" anchor="ctr"/>
            <a:lstStyle/>
            <a:p>
              <a:endParaRPr lang="fr-FR"/>
            </a:p>
          </p:txBody>
        </p:sp>
        <p:sp>
          <p:nvSpPr>
            <p:cNvPr id="15478" name="Arc 172"/>
            <p:cNvSpPr>
              <a:spLocks/>
            </p:cNvSpPr>
            <p:nvPr/>
          </p:nvSpPr>
          <p:spPr bwMode="auto">
            <a:xfrm flipH="1">
              <a:off x="2517" y="3748"/>
              <a:ext cx="272" cy="31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lg" len="lg"/>
            </a:ln>
          </p:spPr>
          <p:txBody>
            <a:bodyPr wrap="none" anchor="ctr"/>
            <a:lstStyle/>
            <a:p>
              <a:endParaRPr lang="fr-FR"/>
            </a:p>
          </p:txBody>
        </p:sp>
      </p:grpSp>
      <p:sp>
        <p:nvSpPr>
          <p:cNvPr id="15422" name="Rectangle 173"/>
          <p:cNvSpPr>
            <a:spLocks noChangeArrowheads="1"/>
          </p:cNvSpPr>
          <p:nvPr/>
        </p:nvSpPr>
        <p:spPr bwMode="auto">
          <a:xfrm flipH="1">
            <a:off x="6629400" y="6172200"/>
            <a:ext cx="1295400" cy="92075"/>
          </a:xfrm>
          <a:prstGeom prst="rect">
            <a:avLst/>
          </a:prstGeom>
          <a:noFill/>
          <a:ln w="9525">
            <a:noFill/>
            <a:miter lim="800000"/>
            <a:headEnd/>
            <a:tailEnd/>
          </a:ln>
        </p:spPr>
        <p:txBody>
          <a:bodyPr lIns="0" tIns="0" rIns="0" bIns="0">
            <a:spAutoFit/>
          </a:bodyPr>
          <a:lstStyle/>
          <a:p>
            <a:pPr>
              <a:lnSpc>
                <a:spcPct val="60000"/>
              </a:lnSpc>
              <a:spcBef>
                <a:spcPct val="50000"/>
              </a:spcBef>
            </a:pPr>
            <a:endParaRPr lang="fr-FR" sz="1000">
              <a:latin typeface="Tahoma" pitchFamily="34" charset="0"/>
            </a:endParaRPr>
          </a:p>
        </p:txBody>
      </p:sp>
      <p:sp>
        <p:nvSpPr>
          <p:cNvPr id="15423" name="Text Box 174"/>
          <p:cNvSpPr txBox="1">
            <a:spLocks noChangeArrowheads="1"/>
          </p:cNvSpPr>
          <p:nvPr/>
        </p:nvSpPr>
        <p:spPr bwMode="auto">
          <a:xfrm>
            <a:off x="3429000" y="4953000"/>
            <a:ext cx="533400" cy="152400"/>
          </a:xfrm>
          <a:prstGeom prst="rect">
            <a:avLst/>
          </a:prstGeom>
          <a:noFill/>
          <a:ln w="9525">
            <a:noFill/>
            <a:miter lim="800000"/>
            <a:headEnd/>
            <a:tailEnd/>
          </a:ln>
        </p:spPr>
        <p:txBody>
          <a:bodyPr lIns="0" tIns="0" rIns="0" bIns="0">
            <a:spAutoFit/>
          </a:bodyPr>
          <a:lstStyle/>
          <a:p>
            <a:pPr>
              <a:spcBef>
                <a:spcPct val="50000"/>
              </a:spcBef>
            </a:pPr>
            <a:r>
              <a:rPr lang="fr-FR" sz="1000">
                <a:latin typeface="Tahoma" pitchFamily="34" charset="0"/>
              </a:rPr>
              <a:t>Fumier</a:t>
            </a:r>
            <a:endParaRPr lang="en-US" sz="1000">
              <a:latin typeface="Tahoma" pitchFamily="34" charset="0"/>
            </a:endParaRPr>
          </a:p>
        </p:txBody>
      </p:sp>
      <p:sp>
        <p:nvSpPr>
          <p:cNvPr id="15424" name="WordArt 176"/>
          <p:cNvSpPr>
            <a:spLocks noChangeArrowheads="1" noChangeShapeType="1" noTextEdit="1"/>
          </p:cNvSpPr>
          <p:nvPr/>
        </p:nvSpPr>
        <p:spPr bwMode="auto">
          <a:xfrm rot="5400000">
            <a:off x="4533900" y="2628900"/>
            <a:ext cx="2209800" cy="304800"/>
          </a:xfrm>
          <a:prstGeom prst="rect">
            <a:avLst/>
          </a:prstGeom>
        </p:spPr>
        <p:txBody>
          <a:bodyPr wrap="none" fromWordArt="1">
            <a:prstTxWarp prst="textPlain">
              <a:avLst>
                <a:gd name="adj" fmla="val 50000"/>
              </a:avLst>
            </a:prstTxWarp>
          </a:bodyPr>
          <a:lstStyle/>
          <a:p>
            <a:pPr algn="dist"/>
            <a:r>
              <a:rPr lang="fr-FR" kern="10">
                <a:ln w="9525">
                  <a:solidFill>
                    <a:srgbClr val="000000"/>
                  </a:solidFill>
                  <a:round/>
                  <a:headEnd/>
                  <a:tailEnd/>
                </a:ln>
                <a:solidFill>
                  <a:srgbClr val="FFFFFF"/>
                </a:solidFill>
                <a:latin typeface="Arial Black"/>
              </a:rPr>
              <a:t>TRANSFORMATION</a:t>
            </a:r>
          </a:p>
        </p:txBody>
      </p:sp>
      <p:sp>
        <p:nvSpPr>
          <p:cNvPr id="15425" name="WordArt 177"/>
          <p:cNvSpPr>
            <a:spLocks noChangeArrowheads="1" noChangeShapeType="1" noTextEdit="1"/>
          </p:cNvSpPr>
          <p:nvPr/>
        </p:nvSpPr>
        <p:spPr bwMode="auto">
          <a:xfrm rot="5400000">
            <a:off x="3609975" y="2714625"/>
            <a:ext cx="1600200" cy="438150"/>
          </a:xfrm>
          <a:prstGeom prst="rect">
            <a:avLst/>
          </a:prstGeom>
        </p:spPr>
        <p:txBody>
          <a:bodyPr wrap="none" fromWordArt="1">
            <a:prstTxWarp prst="textPlain">
              <a:avLst>
                <a:gd name="adj" fmla="val 50000"/>
              </a:avLst>
            </a:prstTxWarp>
          </a:bodyPr>
          <a:lstStyle/>
          <a:p>
            <a:pPr algn="dist"/>
            <a:r>
              <a:rPr lang="fr-FR" kern="10">
                <a:ln w="9525">
                  <a:solidFill>
                    <a:srgbClr val="000000"/>
                  </a:solidFill>
                  <a:round/>
                  <a:headEnd/>
                  <a:tailEnd/>
                </a:ln>
                <a:solidFill>
                  <a:srgbClr val="FFFFFF"/>
                </a:solidFill>
                <a:latin typeface="Arial Black"/>
              </a:rPr>
              <a:t>ABATTOIR </a:t>
            </a:r>
          </a:p>
        </p:txBody>
      </p:sp>
      <p:sp>
        <p:nvSpPr>
          <p:cNvPr id="15426" name="WordArt 178"/>
          <p:cNvSpPr>
            <a:spLocks noChangeArrowheads="1" noChangeShapeType="1" noTextEdit="1"/>
          </p:cNvSpPr>
          <p:nvPr/>
        </p:nvSpPr>
        <p:spPr bwMode="auto">
          <a:xfrm rot="5400000">
            <a:off x="2009775" y="3324225"/>
            <a:ext cx="2057400" cy="438150"/>
          </a:xfrm>
          <a:prstGeom prst="rect">
            <a:avLst/>
          </a:prstGeom>
        </p:spPr>
        <p:txBody>
          <a:bodyPr wrap="none" fromWordArt="1">
            <a:prstTxWarp prst="textPlain">
              <a:avLst>
                <a:gd name="adj" fmla="val 50000"/>
              </a:avLst>
            </a:prstTxWarp>
          </a:bodyPr>
          <a:lstStyle/>
          <a:p>
            <a:pPr algn="dist"/>
            <a:r>
              <a:rPr lang="fr-FR" kern="10">
                <a:ln w="9525">
                  <a:solidFill>
                    <a:srgbClr val="000000"/>
                  </a:solidFill>
                  <a:round/>
                  <a:headEnd/>
                  <a:tailEnd/>
                </a:ln>
                <a:solidFill>
                  <a:srgbClr val="FFFFFF"/>
                </a:solidFill>
                <a:latin typeface="Arial Black"/>
              </a:rPr>
              <a:t>PRODUCTION </a:t>
            </a:r>
          </a:p>
        </p:txBody>
      </p:sp>
      <p:sp>
        <p:nvSpPr>
          <p:cNvPr id="15427" name="WordArt 179"/>
          <p:cNvSpPr>
            <a:spLocks noChangeArrowheads="1" noChangeShapeType="1" noTextEdit="1"/>
          </p:cNvSpPr>
          <p:nvPr/>
        </p:nvSpPr>
        <p:spPr bwMode="auto">
          <a:xfrm rot="5400000">
            <a:off x="7458075" y="2143125"/>
            <a:ext cx="1981200" cy="438150"/>
          </a:xfrm>
          <a:prstGeom prst="rect">
            <a:avLst/>
          </a:prstGeom>
        </p:spPr>
        <p:txBody>
          <a:bodyPr wrap="none" fromWordArt="1">
            <a:prstTxWarp prst="textPlain">
              <a:avLst>
                <a:gd name="adj" fmla="val 50000"/>
              </a:avLst>
            </a:prstTxWarp>
          </a:bodyPr>
          <a:lstStyle/>
          <a:p>
            <a:pPr algn="dist"/>
            <a:r>
              <a:rPr lang="fr-FR" kern="10">
                <a:ln w="9525">
                  <a:solidFill>
                    <a:srgbClr val="000000"/>
                  </a:solidFill>
                  <a:round/>
                  <a:headEnd/>
                  <a:tailEnd/>
                </a:ln>
                <a:solidFill>
                  <a:srgbClr val="FFFFFF"/>
                </a:solidFill>
                <a:latin typeface="Arial Black"/>
              </a:rPr>
              <a:t>MARKETING</a:t>
            </a:r>
          </a:p>
        </p:txBody>
      </p:sp>
      <p:grpSp>
        <p:nvGrpSpPr>
          <p:cNvPr id="20" name="Group 167"/>
          <p:cNvGrpSpPr>
            <a:grpSpLocks/>
          </p:cNvGrpSpPr>
          <p:nvPr/>
        </p:nvGrpSpPr>
        <p:grpSpPr bwMode="auto">
          <a:xfrm>
            <a:off x="1981200" y="0"/>
            <a:ext cx="5480050" cy="2362200"/>
            <a:chOff x="1981200" y="0"/>
            <a:chExt cx="5480050" cy="2362200"/>
          </a:xfrm>
        </p:grpSpPr>
        <p:grpSp>
          <p:nvGrpSpPr>
            <p:cNvPr id="21" name="Group 5"/>
            <p:cNvGrpSpPr>
              <a:grpSpLocks/>
            </p:cNvGrpSpPr>
            <p:nvPr/>
          </p:nvGrpSpPr>
          <p:grpSpPr bwMode="auto">
            <a:xfrm>
              <a:off x="6516688" y="0"/>
              <a:ext cx="792162" cy="436563"/>
              <a:chOff x="2336" y="210"/>
              <a:chExt cx="499" cy="275"/>
            </a:xfrm>
          </p:grpSpPr>
          <p:sp>
            <p:nvSpPr>
              <p:cNvPr id="15474" name="Text Box 6"/>
              <p:cNvSpPr txBox="1">
                <a:spLocks noChangeArrowheads="1"/>
              </p:cNvSpPr>
              <p:nvPr/>
            </p:nvSpPr>
            <p:spPr bwMode="auto">
              <a:xfrm>
                <a:off x="2336" y="210"/>
                <a:ext cx="499" cy="174"/>
              </a:xfrm>
              <a:prstGeom prst="rect">
                <a:avLst/>
              </a:prstGeom>
              <a:noFill/>
              <a:ln w="9525">
                <a:noFill/>
                <a:miter lim="800000"/>
                <a:headEnd/>
                <a:tailEnd/>
              </a:ln>
            </p:spPr>
            <p:txBody>
              <a:bodyPr>
                <a:spAutoFit/>
              </a:bodyPr>
              <a:lstStyle/>
              <a:p>
                <a:pPr>
                  <a:spcBef>
                    <a:spcPct val="50000"/>
                  </a:spcBef>
                </a:pPr>
                <a:r>
                  <a:rPr lang="fr-FR" sz="1200">
                    <a:latin typeface="Times New Roman" pitchFamily="18" charset="0"/>
                  </a:rPr>
                  <a:t>Biogaz </a:t>
                </a:r>
              </a:p>
            </p:txBody>
          </p:sp>
          <p:sp>
            <p:nvSpPr>
              <p:cNvPr id="15475" name="AutoShape 7"/>
              <p:cNvSpPr>
                <a:spLocks noChangeArrowheads="1"/>
              </p:cNvSpPr>
              <p:nvPr/>
            </p:nvSpPr>
            <p:spPr bwMode="auto">
              <a:xfrm rot="5400000" flipV="1">
                <a:off x="2665" y="334"/>
                <a:ext cx="230" cy="72"/>
              </a:xfrm>
              <a:prstGeom prst="rightArrow">
                <a:avLst>
                  <a:gd name="adj1" fmla="val 50000"/>
                  <a:gd name="adj2" fmla="val 79861"/>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sz="1200"/>
              </a:p>
            </p:txBody>
          </p:sp>
        </p:grpSp>
        <p:sp>
          <p:nvSpPr>
            <p:cNvPr id="61468" name="AutoShape 28"/>
            <p:cNvSpPr>
              <a:spLocks noChangeArrowheads="1"/>
            </p:cNvSpPr>
            <p:nvPr/>
          </p:nvSpPr>
          <p:spPr bwMode="auto">
            <a:xfrm>
              <a:off x="6948488" y="2133600"/>
              <a:ext cx="144462" cy="228600"/>
            </a:xfrm>
            <a:prstGeom prst="downArrow">
              <a:avLst>
                <a:gd name="adj1" fmla="val 50000"/>
                <a:gd name="adj2" fmla="val 39561"/>
              </a:avLst>
            </a:prstGeom>
            <a:gradFill rotWithShape="1">
              <a:gsLst>
                <a:gs pos="0">
                  <a:schemeClr val="accent2"/>
                </a:gs>
                <a:gs pos="100000">
                  <a:schemeClr val="accent2">
                    <a:gamma/>
                    <a:shade val="57647"/>
                    <a:invGamma/>
                  </a:schemeClr>
                </a:gs>
              </a:gsLst>
              <a:path path="rect">
                <a:fillToRect l="50000" t="50000" r="50000" b="50000"/>
              </a:path>
            </a:gradFill>
            <a:ln w="9525">
              <a:solidFill>
                <a:schemeClr val="tx1"/>
              </a:solidFill>
              <a:miter lim="800000"/>
              <a:headEnd/>
              <a:tailEnd/>
            </a:ln>
            <a:effectLst/>
          </p:spPr>
          <p:txBody>
            <a:bodyPr wrap="none" anchor="ctr"/>
            <a:lstStyle/>
            <a:p>
              <a:pPr>
                <a:defRPr/>
              </a:pPr>
              <a:endParaRPr lang="en-US" sz="1200">
                <a:cs typeface="Arial" charset="0"/>
              </a:endParaRPr>
            </a:p>
          </p:txBody>
        </p:sp>
        <p:sp>
          <p:nvSpPr>
            <p:cNvPr id="15431" name="Text Box 40"/>
            <p:cNvSpPr txBox="1">
              <a:spLocks noChangeArrowheads="1"/>
            </p:cNvSpPr>
            <p:nvPr/>
          </p:nvSpPr>
          <p:spPr bwMode="auto">
            <a:xfrm>
              <a:off x="5478463" y="1600200"/>
              <a:ext cx="388937" cy="274638"/>
            </a:xfrm>
            <a:prstGeom prst="rect">
              <a:avLst/>
            </a:prstGeom>
            <a:noFill/>
            <a:ln w="9525">
              <a:noFill/>
              <a:miter lim="800000"/>
              <a:headEnd/>
              <a:tailEnd/>
            </a:ln>
          </p:spPr>
          <p:txBody>
            <a:bodyPr>
              <a:spAutoFit/>
            </a:bodyPr>
            <a:lstStyle/>
            <a:p>
              <a:pPr>
                <a:spcBef>
                  <a:spcPct val="50000"/>
                </a:spcBef>
              </a:pPr>
              <a:endParaRPr lang="fr-FR" sz="1200">
                <a:latin typeface="Times New Roman" pitchFamily="18" charset="0"/>
              </a:endParaRPr>
            </a:p>
          </p:txBody>
        </p:sp>
        <p:sp>
          <p:nvSpPr>
            <p:cNvPr id="15432" name="AutoShape 60"/>
            <p:cNvSpPr>
              <a:spLocks noChangeArrowheads="1"/>
            </p:cNvSpPr>
            <p:nvPr/>
          </p:nvSpPr>
          <p:spPr bwMode="auto">
            <a:xfrm flipV="1">
              <a:off x="4748213" y="2133600"/>
              <a:ext cx="608012" cy="133350"/>
            </a:xfrm>
            <a:prstGeom prst="rightArrow">
              <a:avLst>
                <a:gd name="adj1" fmla="val 50000"/>
                <a:gd name="adj2" fmla="val 113988"/>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sz="1200"/>
            </a:p>
          </p:txBody>
        </p:sp>
        <p:sp>
          <p:nvSpPr>
            <p:cNvPr id="15433" name="Line 71"/>
            <p:cNvSpPr>
              <a:spLocks noChangeShapeType="1"/>
            </p:cNvSpPr>
            <p:nvPr/>
          </p:nvSpPr>
          <p:spPr bwMode="auto">
            <a:xfrm>
              <a:off x="3341688" y="1268413"/>
              <a:ext cx="0" cy="1066800"/>
            </a:xfrm>
            <a:prstGeom prst="line">
              <a:avLst/>
            </a:prstGeom>
            <a:noFill/>
            <a:ln w="15875">
              <a:solidFill>
                <a:srgbClr val="993300"/>
              </a:solidFill>
              <a:round/>
              <a:headEnd/>
              <a:tailEnd type="triangle" w="med" len="med"/>
            </a:ln>
          </p:spPr>
          <p:txBody>
            <a:bodyPr wrap="none" anchor="ctr"/>
            <a:lstStyle/>
            <a:p>
              <a:endParaRPr lang="fr-FR"/>
            </a:p>
          </p:txBody>
        </p:sp>
        <p:grpSp>
          <p:nvGrpSpPr>
            <p:cNvPr id="22" name="Group 72"/>
            <p:cNvGrpSpPr>
              <a:grpSpLocks/>
            </p:cNvGrpSpPr>
            <p:nvPr/>
          </p:nvGrpSpPr>
          <p:grpSpPr bwMode="auto">
            <a:xfrm>
              <a:off x="2771775" y="1316038"/>
              <a:ext cx="569913" cy="760412"/>
              <a:chOff x="1652" y="1227"/>
              <a:chExt cx="359" cy="479"/>
            </a:xfrm>
          </p:grpSpPr>
          <p:sp>
            <p:nvSpPr>
              <p:cNvPr id="15470" name="Line 73"/>
              <p:cNvSpPr>
                <a:spLocks noChangeShapeType="1"/>
              </p:cNvSpPr>
              <p:nvPr/>
            </p:nvSpPr>
            <p:spPr bwMode="auto">
              <a:xfrm>
                <a:off x="1652" y="138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71" name="Line 74"/>
              <p:cNvSpPr>
                <a:spLocks noChangeShapeType="1"/>
              </p:cNvSpPr>
              <p:nvPr/>
            </p:nvSpPr>
            <p:spPr bwMode="auto">
              <a:xfrm>
                <a:off x="1652" y="1227"/>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72" name="Line 75"/>
              <p:cNvSpPr>
                <a:spLocks noChangeShapeType="1"/>
              </p:cNvSpPr>
              <p:nvPr/>
            </p:nvSpPr>
            <p:spPr bwMode="auto">
              <a:xfrm>
                <a:off x="1652" y="1706"/>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73" name="Line 76"/>
              <p:cNvSpPr>
                <a:spLocks noChangeShapeType="1"/>
              </p:cNvSpPr>
              <p:nvPr/>
            </p:nvSpPr>
            <p:spPr bwMode="auto">
              <a:xfrm>
                <a:off x="1652" y="1552"/>
                <a:ext cx="359" cy="0"/>
              </a:xfrm>
              <a:prstGeom prst="line">
                <a:avLst/>
              </a:prstGeom>
              <a:noFill/>
              <a:ln w="9525">
                <a:solidFill>
                  <a:srgbClr val="993300"/>
                </a:solidFill>
                <a:round/>
                <a:headEnd/>
                <a:tailEnd type="triangle" w="lg" len="lg"/>
              </a:ln>
            </p:spPr>
            <p:txBody>
              <a:bodyPr wrap="none" anchor="ctr"/>
              <a:lstStyle/>
              <a:p>
                <a:endParaRPr lang="fr-FR"/>
              </a:p>
            </p:txBody>
          </p:sp>
        </p:grpSp>
        <p:sp>
          <p:nvSpPr>
            <p:cNvPr id="15435" name="Text Box 77"/>
            <p:cNvSpPr txBox="1">
              <a:spLocks noChangeArrowheads="1"/>
            </p:cNvSpPr>
            <p:nvPr/>
          </p:nvSpPr>
          <p:spPr bwMode="auto">
            <a:xfrm>
              <a:off x="2133600" y="990600"/>
              <a:ext cx="674688" cy="274638"/>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Eau</a:t>
              </a:r>
            </a:p>
          </p:txBody>
        </p:sp>
        <p:sp>
          <p:nvSpPr>
            <p:cNvPr id="15436" name="Text Box 78"/>
            <p:cNvSpPr txBox="1">
              <a:spLocks noChangeArrowheads="1"/>
            </p:cNvSpPr>
            <p:nvPr/>
          </p:nvSpPr>
          <p:spPr bwMode="auto">
            <a:xfrm>
              <a:off x="1981200" y="1295400"/>
              <a:ext cx="963613" cy="457200"/>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Main d’oeuvre</a:t>
              </a:r>
            </a:p>
          </p:txBody>
        </p:sp>
        <p:sp>
          <p:nvSpPr>
            <p:cNvPr id="15437" name="Line 82"/>
            <p:cNvSpPr>
              <a:spLocks noChangeShapeType="1"/>
            </p:cNvSpPr>
            <p:nvPr/>
          </p:nvSpPr>
          <p:spPr bwMode="auto">
            <a:xfrm>
              <a:off x="4716463" y="836613"/>
              <a:ext cx="0" cy="1079500"/>
            </a:xfrm>
            <a:prstGeom prst="line">
              <a:avLst/>
            </a:prstGeom>
            <a:noFill/>
            <a:ln w="15875">
              <a:solidFill>
                <a:srgbClr val="993300"/>
              </a:solidFill>
              <a:round/>
              <a:headEnd/>
              <a:tailEnd type="triangle" w="med" len="med"/>
            </a:ln>
          </p:spPr>
          <p:txBody>
            <a:bodyPr wrap="none" anchor="ctr"/>
            <a:lstStyle/>
            <a:p>
              <a:endParaRPr lang="fr-FR"/>
            </a:p>
          </p:txBody>
        </p:sp>
        <p:grpSp>
          <p:nvGrpSpPr>
            <p:cNvPr id="23" name="Group 84"/>
            <p:cNvGrpSpPr>
              <a:grpSpLocks/>
            </p:cNvGrpSpPr>
            <p:nvPr/>
          </p:nvGrpSpPr>
          <p:grpSpPr bwMode="auto">
            <a:xfrm>
              <a:off x="4140200" y="842963"/>
              <a:ext cx="569913" cy="760412"/>
              <a:chOff x="1652" y="1227"/>
              <a:chExt cx="359" cy="479"/>
            </a:xfrm>
          </p:grpSpPr>
          <p:sp>
            <p:nvSpPr>
              <p:cNvPr id="15466" name="Line 85"/>
              <p:cNvSpPr>
                <a:spLocks noChangeShapeType="1"/>
              </p:cNvSpPr>
              <p:nvPr/>
            </p:nvSpPr>
            <p:spPr bwMode="auto">
              <a:xfrm>
                <a:off x="1652" y="1389"/>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67" name="Line 86"/>
              <p:cNvSpPr>
                <a:spLocks noChangeShapeType="1"/>
              </p:cNvSpPr>
              <p:nvPr/>
            </p:nvSpPr>
            <p:spPr bwMode="auto">
              <a:xfrm>
                <a:off x="1652" y="1227"/>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68" name="Line 87"/>
              <p:cNvSpPr>
                <a:spLocks noChangeShapeType="1"/>
              </p:cNvSpPr>
              <p:nvPr/>
            </p:nvSpPr>
            <p:spPr bwMode="auto">
              <a:xfrm>
                <a:off x="1652" y="1706"/>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69" name="Line 88"/>
              <p:cNvSpPr>
                <a:spLocks noChangeShapeType="1"/>
              </p:cNvSpPr>
              <p:nvPr/>
            </p:nvSpPr>
            <p:spPr bwMode="auto">
              <a:xfrm>
                <a:off x="1652" y="1552"/>
                <a:ext cx="359" cy="0"/>
              </a:xfrm>
              <a:prstGeom prst="line">
                <a:avLst/>
              </a:prstGeom>
              <a:noFill/>
              <a:ln w="9525">
                <a:solidFill>
                  <a:srgbClr val="993300"/>
                </a:solidFill>
                <a:round/>
                <a:headEnd/>
                <a:tailEnd type="triangle" w="lg" len="lg"/>
              </a:ln>
            </p:spPr>
            <p:txBody>
              <a:bodyPr wrap="none" anchor="ctr"/>
              <a:lstStyle/>
              <a:p>
                <a:endParaRPr lang="fr-FR"/>
              </a:p>
            </p:txBody>
          </p:sp>
        </p:grpSp>
        <p:sp>
          <p:nvSpPr>
            <p:cNvPr id="15439" name="Text Box 89"/>
            <p:cNvSpPr txBox="1">
              <a:spLocks noChangeArrowheads="1"/>
            </p:cNvSpPr>
            <p:nvPr/>
          </p:nvSpPr>
          <p:spPr bwMode="auto">
            <a:xfrm>
              <a:off x="3276600" y="674688"/>
              <a:ext cx="819150" cy="274637"/>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Energie</a:t>
              </a:r>
            </a:p>
          </p:txBody>
        </p:sp>
        <p:sp>
          <p:nvSpPr>
            <p:cNvPr id="15440" name="Text Box 91"/>
            <p:cNvSpPr txBox="1">
              <a:spLocks noChangeArrowheads="1"/>
            </p:cNvSpPr>
            <p:nvPr/>
          </p:nvSpPr>
          <p:spPr bwMode="auto">
            <a:xfrm>
              <a:off x="3276600" y="1150938"/>
              <a:ext cx="1177925" cy="274637"/>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Equipement </a:t>
              </a:r>
            </a:p>
          </p:txBody>
        </p:sp>
        <p:sp>
          <p:nvSpPr>
            <p:cNvPr id="15441" name="Text Box 92"/>
            <p:cNvSpPr txBox="1">
              <a:spLocks noChangeArrowheads="1"/>
            </p:cNvSpPr>
            <p:nvPr/>
          </p:nvSpPr>
          <p:spPr bwMode="auto">
            <a:xfrm>
              <a:off x="3276600" y="1425575"/>
              <a:ext cx="1201738" cy="274638"/>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a:t>
              </a:r>
            </a:p>
          </p:txBody>
        </p:sp>
        <p:grpSp>
          <p:nvGrpSpPr>
            <p:cNvPr id="24" name="Group 93"/>
            <p:cNvGrpSpPr>
              <a:grpSpLocks/>
            </p:cNvGrpSpPr>
            <p:nvPr/>
          </p:nvGrpSpPr>
          <p:grpSpPr bwMode="auto">
            <a:xfrm>
              <a:off x="3779838" y="361950"/>
              <a:ext cx="792162" cy="436563"/>
              <a:chOff x="2336" y="210"/>
              <a:chExt cx="499" cy="275"/>
            </a:xfrm>
          </p:grpSpPr>
          <p:sp>
            <p:nvSpPr>
              <p:cNvPr id="15464" name="Text Box 94"/>
              <p:cNvSpPr txBox="1">
                <a:spLocks noChangeArrowheads="1"/>
              </p:cNvSpPr>
              <p:nvPr/>
            </p:nvSpPr>
            <p:spPr bwMode="auto">
              <a:xfrm>
                <a:off x="2336" y="210"/>
                <a:ext cx="499" cy="174"/>
              </a:xfrm>
              <a:prstGeom prst="rect">
                <a:avLst/>
              </a:prstGeom>
              <a:noFill/>
              <a:ln w="9525">
                <a:noFill/>
                <a:miter lim="800000"/>
                <a:headEnd/>
                <a:tailEnd/>
              </a:ln>
            </p:spPr>
            <p:txBody>
              <a:bodyPr>
                <a:spAutoFit/>
              </a:bodyPr>
              <a:lstStyle/>
              <a:p>
                <a:pPr>
                  <a:spcBef>
                    <a:spcPct val="50000"/>
                  </a:spcBef>
                </a:pPr>
                <a:r>
                  <a:rPr lang="fr-FR" sz="1200">
                    <a:latin typeface="Times New Roman" pitchFamily="18" charset="0"/>
                  </a:rPr>
                  <a:t>Biogaz </a:t>
                </a:r>
              </a:p>
            </p:txBody>
          </p:sp>
          <p:sp>
            <p:nvSpPr>
              <p:cNvPr id="15465" name="AutoShape 95"/>
              <p:cNvSpPr>
                <a:spLocks noChangeArrowheads="1"/>
              </p:cNvSpPr>
              <p:nvPr/>
            </p:nvSpPr>
            <p:spPr bwMode="auto">
              <a:xfrm rot="5400000" flipV="1">
                <a:off x="2665" y="334"/>
                <a:ext cx="230" cy="72"/>
              </a:xfrm>
              <a:prstGeom prst="rightArrow">
                <a:avLst>
                  <a:gd name="adj1" fmla="val 50000"/>
                  <a:gd name="adj2" fmla="val 79861"/>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sz="1200"/>
              </a:p>
            </p:txBody>
          </p:sp>
        </p:grpSp>
        <p:sp>
          <p:nvSpPr>
            <p:cNvPr id="15443" name="Line 98"/>
            <p:cNvSpPr>
              <a:spLocks noChangeShapeType="1"/>
            </p:cNvSpPr>
            <p:nvPr/>
          </p:nvSpPr>
          <p:spPr bwMode="auto">
            <a:xfrm flipH="1">
              <a:off x="5983288" y="908050"/>
              <a:ext cx="19050" cy="701675"/>
            </a:xfrm>
            <a:prstGeom prst="line">
              <a:avLst/>
            </a:prstGeom>
            <a:noFill/>
            <a:ln w="15875">
              <a:solidFill>
                <a:srgbClr val="993300"/>
              </a:solidFill>
              <a:round/>
              <a:headEnd/>
              <a:tailEnd type="triangle" w="med" len="med"/>
            </a:ln>
          </p:spPr>
          <p:txBody>
            <a:bodyPr wrap="none" anchor="ctr"/>
            <a:lstStyle/>
            <a:p>
              <a:endParaRPr lang="fr-FR"/>
            </a:p>
          </p:txBody>
        </p:sp>
        <p:grpSp>
          <p:nvGrpSpPr>
            <p:cNvPr id="25" name="Group 99"/>
            <p:cNvGrpSpPr>
              <a:grpSpLocks/>
            </p:cNvGrpSpPr>
            <p:nvPr/>
          </p:nvGrpSpPr>
          <p:grpSpPr bwMode="auto">
            <a:xfrm>
              <a:off x="5416550" y="908050"/>
              <a:ext cx="569913" cy="504825"/>
              <a:chOff x="3412" y="338"/>
              <a:chExt cx="359" cy="325"/>
            </a:xfrm>
          </p:grpSpPr>
          <p:sp>
            <p:nvSpPr>
              <p:cNvPr id="15461" name="Line 100"/>
              <p:cNvSpPr>
                <a:spLocks noChangeShapeType="1"/>
              </p:cNvSpPr>
              <p:nvPr/>
            </p:nvSpPr>
            <p:spPr bwMode="auto">
              <a:xfrm>
                <a:off x="3412" y="500"/>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62" name="Line 101"/>
              <p:cNvSpPr>
                <a:spLocks noChangeShapeType="1"/>
              </p:cNvSpPr>
              <p:nvPr/>
            </p:nvSpPr>
            <p:spPr bwMode="auto">
              <a:xfrm>
                <a:off x="3412" y="338"/>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63" name="Line 102"/>
              <p:cNvSpPr>
                <a:spLocks noChangeShapeType="1"/>
              </p:cNvSpPr>
              <p:nvPr/>
            </p:nvSpPr>
            <p:spPr bwMode="auto">
              <a:xfrm>
                <a:off x="3412" y="663"/>
                <a:ext cx="359" cy="0"/>
              </a:xfrm>
              <a:prstGeom prst="line">
                <a:avLst/>
              </a:prstGeom>
              <a:noFill/>
              <a:ln w="9525">
                <a:solidFill>
                  <a:srgbClr val="993300"/>
                </a:solidFill>
                <a:round/>
                <a:headEnd/>
                <a:tailEnd type="triangle" w="lg" len="lg"/>
              </a:ln>
            </p:spPr>
            <p:txBody>
              <a:bodyPr wrap="none" anchor="ctr"/>
              <a:lstStyle/>
              <a:p>
                <a:endParaRPr lang="fr-FR"/>
              </a:p>
            </p:txBody>
          </p:sp>
        </p:grpSp>
        <p:sp>
          <p:nvSpPr>
            <p:cNvPr id="15445" name="Text Box 104"/>
            <p:cNvSpPr txBox="1">
              <a:spLocks noChangeArrowheads="1"/>
            </p:cNvSpPr>
            <p:nvPr/>
          </p:nvSpPr>
          <p:spPr bwMode="auto">
            <a:xfrm>
              <a:off x="4876800" y="706438"/>
              <a:ext cx="847725" cy="274637"/>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Energie</a:t>
              </a:r>
            </a:p>
          </p:txBody>
        </p:sp>
        <p:sp>
          <p:nvSpPr>
            <p:cNvPr id="15446" name="Text Box 105"/>
            <p:cNvSpPr txBox="1">
              <a:spLocks noChangeArrowheads="1"/>
            </p:cNvSpPr>
            <p:nvPr/>
          </p:nvSpPr>
          <p:spPr bwMode="auto">
            <a:xfrm>
              <a:off x="4875213" y="955675"/>
              <a:ext cx="920750" cy="274638"/>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Emballage</a:t>
              </a:r>
            </a:p>
          </p:txBody>
        </p:sp>
        <p:sp>
          <p:nvSpPr>
            <p:cNvPr id="15447" name="Text Box 106"/>
            <p:cNvSpPr txBox="1">
              <a:spLocks noChangeArrowheads="1"/>
            </p:cNvSpPr>
            <p:nvPr/>
          </p:nvSpPr>
          <p:spPr bwMode="auto">
            <a:xfrm>
              <a:off x="4572000" y="1190625"/>
              <a:ext cx="1268413" cy="457200"/>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 (refrigeration)</a:t>
              </a:r>
            </a:p>
          </p:txBody>
        </p:sp>
        <p:grpSp>
          <p:nvGrpSpPr>
            <p:cNvPr id="26" name="Group 107"/>
            <p:cNvGrpSpPr>
              <a:grpSpLocks/>
            </p:cNvGrpSpPr>
            <p:nvPr/>
          </p:nvGrpSpPr>
          <p:grpSpPr bwMode="auto">
            <a:xfrm>
              <a:off x="5076825" y="404813"/>
              <a:ext cx="792163" cy="436562"/>
              <a:chOff x="2336" y="210"/>
              <a:chExt cx="499" cy="275"/>
            </a:xfrm>
          </p:grpSpPr>
          <p:sp>
            <p:nvSpPr>
              <p:cNvPr id="15459" name="Text Box 108"/>
              <p:cNvSpPr txBox="1">
                <a:spLocks noChangeArrowheads="1"/>
              </p:cNvSpPr>
              <p:nvPr/>
            </p:nvSpPr>
            <p:spPr bwMode="auto">
              <a:xfrm>
                <a:off x="2336" y="210"/>
                <a:ext cx="499" cy="174"/>
              </a:xfrm>
              <a:prstGeom prst="rect">
                <a:avLst/>
              </a:prstGeom>
              <a:noFill/>
              <a:ln w="9525">
                <a:noFill/>
                <a:miter lim="800000"/>
                <a:headEnd/>
                <a:tailEnd/>
              </a:ln>
            </p:spPr>
            <p:txBody>
              <a:bodyPr>
                <a:spAutoFit/>
              </a:bodyPr>
              <a:lstStyle/>
              <a:p>
                <a:pPr>
                  <a:spcBef>
                    <a:spcPct val="50000"/>
                  </a:spcBef>
                </a:pPr>
                <a:r>
                  <a:rPr lang="fr-FR" sz="1200">
                    <a:latin typeface="Times New Roman" pitchFamily="18" charset="0"/>
                  </a:rPr>
                  <a:t>Biogaz </a:t>
                </a:r>
              </a:p>
            </p:txBody>
          </p:sp>
          <p:sp>
            <p:nvSpPr>
              <p:cNvPr id="15460" name="AutoShape 109"/>
              <p:cNvSpPr>
                <a:spLocks noChangeArrowheads="1"/>
              </p:cNvSpPr>
              <p:nvPr/>
            </p:nvSpPr>
            <p:spPr bwMode="auto">
              <a:xfrm rot="5400000" flipV="1">
                <a:off x="2665" y="334"/>
                <a:ext cx="230" cy="72"/>
              </a:xfrm>
              <a:prstGeom prst="rightArrow">
                <a:avLst>
                  <a:gd name="adj1" fmla="val 50000"/>
                  <a:gd name="adj2" fmla="val 79861"/>
                </a:avLst>
              </a:prstGeom>
              <a:gradFill rotWithShape="1">
                <a:gsLst>
                  <a:gs pos="0">
                    <a:srgbClr val="FF9966"/>
                  </a:gs>
                  <a:gs pos="50000">
                    <a:srgbClr val="76472F"/>
                  </a:gs>
                  <a:gs pos="100000">
                    <a:srgbClr val="FF9966"/>
                  </a:gs>
                </a:gsLst>
                <a:lin ang="2700000" scaled="1"/>
              </a:gradFill>
              <a:ln w="9525" algn="ctr">
                <a:solidFill>
                  <a:schemeClr val="tx1"/>
                </a:solidFill>
                <a:miter lim="800000"/>
                <a:headEnd/>
                <a:tailEnd/>
              </a:ln>
            </p:spPr>
            <p:txBody>
              <a:bodyPr wrap="none" anchor="ctr"/>
              <a:lstStyle/>
              <a:p>
                <a:endParaRPr lang="fr-FR" sz="1200"/>
              </a:p>
            </p:txBody>
          </p:sp>
        </p:grpSp>
        <p:grpSp>
          <p:nvGrpSpPr>
            <p:cNvPr id="27" name="Group 111"/>
            <p:cNvGrpSpPr>
              <a:grpSpLocks/>
            </p:cNvGrpSpPr>
            <p:nvPr/>
          </p:nvGrpSpPr>
          <p:grpSpPr bwMode="auto">
            <a:xfrm>
              <a:off x="6875463" y="466725"/>
              <a:ext cx="585787" cy="701675"/>
              <a:chOff x="3412" y="572"/>
              <a:chExt cx="369" cy="442"/>
            </a:xfrm>
          </p:grpSpPr>
          <p:sp>
            <p:nvSpPr>
              <p:cNvPr id="15454" name="Line 112"/>
              <p:cNvSpPr>
                <a:spLocks noChangeShapeType="1"/>
              </p:cNvSpPr>
              <p:nvPr/>
            </p:nvSpPr>
            <p:spPr bwMode="auto">
              <a:xfrm flipH="1">
                <a:off x="3769" y="572"/>
                <a:ext cx="12" cy="442"/>
              </a:xfrm>
              <a:prstGeom prst="line">
                <a:avLst/>
              </a:prstGeom>
              <a:noFill/>
              <a:ln w="15875">
                <a:solidFill>
                  <a:srgbClr val="993300"/>
                </a:solidFill>
                <a:round/>
                <a:headEnd/>
                <a:tailEnd type="triangle" w="med" len="med"/>
              </a:ln>
            </p:spPr>
            <p:txBody>
              <a:bodyPr wrap="none" anchor="ctr"/>
              <a:lstStyle/>
              <a:p>
                <a:endParaRPr lang="fr-FR"/>
              </a:p>
            </p:txBody>
          </p:sp>
          <p:grpSp>
            <p:nvGrpSpPr>
              <p:cNvPr id="28" name="Group 113"/>
              <p:cNvGrpSpPr>
                <a:grpSpLocks/>
              </p:cNvGrpSpPr>
              <p:nvPr/>
            </p:nvGrpSpPr>
            <p:grpSpPr bwMode="auto">
              <a:xfrm>
                <a:off x="3412" y="572"/>
                <a:ext cx="359" cy="318"/>
                <a:chOff x="3412" y="338"/>
                <a:chExt cx="359" cy="325"/>
              </a:xfrm>
            </p:grpSpPr>
            <p:sp>
              <p:nvSpPr>
                <p:cNvPr id="15456" name="Line 114"/>
                <p:cNvSpPr>
                  <a:spLocks noChangeShapeType="1"/>
                </p:cNvSpPr>
                <p:nvPr/>
              </p:nvSpPr>
              <p:spPr bwMode="auto">
                <a:xfrm>
                  <a:off x="3412" y="500"/>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57" name="Line 115"/>
                <p:cNvSpPr>
                  <a:spLocks noChangeShapeType="1"/>
                </p:cNvSpPr>
                <p:nvPr/>
              </p:nvSpPr>
              <p:spPr bwMode="auto">
                <a:xfrm>
                  <a:off x="3412" y="338"/>
                  <a:ext cx="359" cy="0"/>
                </a:xfrm>
                <a:prstGeom prst="line">
                  <a:avLst/>
                </a:prstGeom>
                <a:noFill/>
                <a:ln w="9525">
                  <a:solidFill>
                    <a:srgbClr val="993300"/>
                  </a:solidFill>
                  <a:round/>
                  <a:headEnd/>
                  <a:tailEnd type="triangle" w="lg" len="lg"/>
                </a:ln>
              </p:spPr>
              <p:txBody>
                <a:bodyPr wrap="none" anchor="ctr"/>
                <a:lstStyle/>
                <a:p>
                  <a:endParaRPr lang="fr-FR"/>
                </a:p>
              </p:txBody>
            </p:sp>
            <p:sp>
              <p:nvSpPr>
                <p:cNvPr id="15458" name="Line 116"/>
                <p:cNvSpPr>
                  <a:spLocks noChangeShapeType="1"/>
                </p:cNvSpPr>
                <p:nvPr/>
              </p:nvSpPr>
              <p:spPr bwMode="auto">
                <a:xfrm>
                  <a:off x="3412" y="663"/>
                  <a:ext cx="359" cy="0"/>
                </a:xfrm>
                <a:prstGeom prst="line">
                  <a:avLst/>
                </a:prstGeom>
                <a:noFill/>
                <a:ln w="9525">
                  <a:solidFill>
                    <a:srgbClr val="993300"/>
                  </a:solidFill>
                  <a:round/>
                  <a:headEnd/>
                  <a:tailEnd type="triangle" w="lg" len="lg"/>
                </a:ln>
              </p:spPr>
              <p:txBody>
                <a:bodyPr wrap="none" anchor="ctr"/>
                <a:lstStyle/>
                <a:p>
                  <a:endParaRPr lang="fr-FR"/>
                </a:p>
              </p:txBody>
            </p:sp>
          </p:grpSp>
        </p:grpSp>
        <p:sp>
          <p:nvSpPr>
            <p:cNvPr id="15450" name="Text Box 118"/>
            <p:cNvSpPr txBox="1">
              <a:spLocks noChangeArrowheads="1"/>
            </p:cNvSpPr>
            <p:nvPr/>
          </p:nvSpPr>
          <p:spPr bwMode="auto">
            <a:xfrm>
              <a:off x="6324600" y="265113"/>
              <a:ext cx="858838" cy="274637"/>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Energie</a:t>
              </a:r>
            </a:p>
          </p:txBody>
        </p:sp>
        <p:sp>
          <p:nvSpPr>
            <p:cNvPr id="15451" name="Text Box 119"/>
            <p:cNvSpPr txBox="1">
              <a:spLocks noChangeArrowheads="1"/>
            </p:cNvSpPr>
            <p:nvPr/>
          </p:nvSpPr>
          <p:spPr bwMode="auto">
            <a:xfrm>
              <a:off x="6334125" y="514350"/>
              <a:ext cx="920750" cy="274638"/>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Emballage</a:t>
              </a:r>
            </a:p>
          </p:txBody>
        </p:sp>
        <p:sp>
          <p:nvSpPr>
            <p:cNvPr id="15452" name="Text Box 120"/>
            <p:cNvSpPr txBox="1">
              <a:spLocks noChangeArrowheads="1"/>
            </p:cNvSpPr>
            <p:nvPr/>
          </p:nvSpPr>
          <p:spPr bwMode="auto">
            <a:xfrm>
              <a:off x="6030913" y="749300"/>
              <a:ext cx="1268412" cy="457200"/>
            </a:xfrm>
            <a:prstGeom prst="rect">
              <a:avLst/>
            </a:prstGeom>
            <a:noFill/>
            <a:ln w="9525">
              <a:noFill/>
              <a:miter lim="800000"/>
              <a:headEnd/>
              <a:tailEnd/>
            </a:ln>
          </p:spPr>
          <p:txBody>
            <a:bodyPr>
              <a:spAutoFit/>
            </a:bodyPr>
            <a:lstStyle/>
            <a:p>
              <a:pPr>
                <a:spcBef>
                  <a:spcPct val="50000"/>
                </a:spcBef>
              </a:pPr>
              <a:r>
                <a:rPr lang="fr-FR" sz="1200">
                  <a:solidFill>
                    <a:srgbClr val="800000"/>
                  </a:solidFill>
                  <a:latin typeface="Trebuchet MS" pitchFamily="34" charset="0"/>
                </a:rPr>
                <a:t>Infrastructure (refrigeration)</a:t>
              </a:r>
            </a:p>
          </p:txBody>
        </p:sp>
        <p:sp>
          <p:nvSpPr>
            <p:cNvPr id="15453" name="Text Box 180"/>
            <p:cNvSpPr txBox="1">
              <a:spLocks noChangeArrowheads="1"/>
            </p:cNvSpPr>
            <p:nvPr/>
          </p:nvSpPr>
          <p:spPr bwMode="auto">
            <a:xfrm>
              <a:off x="3124200" y="838200"/>
              <a:ext cx="963613" cy="457200"/>
            </a:xfrm>
            <a:prstGeom prst="rect">
              <a:avLst/>
            </a:prstGeom>
            <a:noFill/>
            <a:ln w="9525" algn="ctr">
              <a:noFill/>
              <a:miter lim="800000"/>
              <a:headEnd/>
              <a:tailEnd/>
            </a:ln>
          </p:spPr>
          <p:txBody>
            <a:bodyPr>
              <a:spAutoFit/>
            </a:bodyPr>
            <a:lstStyle/>
            <a:p>
              <a:pPr>
                <a:spcBef>
                  <a:spcPct val="50000"/>
                </a:spcBef>
              </a:pPr>
              <a:r>
                <a:rPr lang="fr-FR" sz="1200">
                  <a:solidFill>
                    <a:srgbClr val="800000"/>
                  </a:solidFill>
                  <a:latin typeface="Trebuchet MS" pitchFamily="34" charset="0"/>
                </a:rPr>
                <a:t>Main d’oeuvre</a:t>
              </a:r>
            </a:p>
          </p:txBody>
        </p:sp>
      </p:gr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762000" y="3536950"/>
            <a:ext cx="2741613" cy="1828800"/>
          </a:xfrm>
          <a:prstGeom prst="ellipse">
            <a:avLst/>
          </a:prstGeom>
          <a:noFill/>
          <a:ln w="38100">
            <a:solidFill>
              <a:schemeClr val="tx1"/>
            </a:solidFill>
            <a:round/>
            <a:headEnd type="none" w="sm" len="sm"/>
            <a:tailEnd type="none" w="sm" len="sm"/>
          </a:ln>
        </p:spPr>
        <p:txBody>
          <a:bodyPr wrap="none" anchor="ctr"/>
          <a:lstStyle/>
          <a:p>
            <a:pPr algn="ctr"/>
            <a:r>
              <a:rPr lang="en-US" sz="2800"/>
              <a:t>Production</a:t>
            </a:r>
          </a:p>
          <a:p>
            <a:pPr algn="ctr"/>
            <a:r>
              <a:rPr lang="en-US" sz="2800"/>
              <a:t>secondaire</a:t>
            </a:r>
          </a:p>
        </p:txBody>
      </p:sp>
      <p:sp>
        <p:nvSpPr>
          <p:cNvPr id="53251" name="Oval 3"/>
          <p:cNvSpPr>
            <a:spLocks noChangeArrowheads="1"/>
          </p:cNvSpPr>
          <p:nvPr/>
        </p:nvSpPr>
        <p:spPr bwMode="auto">
          <a:xfrm>
            <a:off x="5867400" y="3536950"/>
            <a:ext cx="2741613" cy="1828800"/>
          </a:xfrm>
          <a:prstGeom prst="ellipse">
            <a:avLst/>
          </a:prstGeom>
          <a:noFill/>
          <a:ln w="38100">
            <a:solidFill>
              <a:schemeClr val="tx1"/>
            </a:solidFill>
            <a:round/>
            <a:headEnd type="none" w="sm" len="sm"/>
            <a:tailEnd type="none" w="sm" len="sm"/>
          </a:ln>
        </p:spPr>
        <p:txBody>
          <a:bodyPr wrap="none" anchor="ctr"/>
          <a:lstStyle/>
          <a:p>
            <a:pPr algn="ctr"/>
            <a:r>
              <a:rPr lang="en-US" sz="2800"/>
              <a:t>Production</a:t>
            </a:r>
          </a:p>
          <a:p>
            <a:pPr algn="ctr"/>
            <a:r>
              <a:rPr lang="en-US" sz="2800"/>
              <a:t>tertiaire</a:t>
            </a:r>
          </a:p>
        </p:txBody>
      </p:sp>
      <p:sp>
        <p:nvSpPr>
          <p:cNvPr id="53252" name="Text Box 4"/>
          <p:cNvSpPr txBox="1">
            <a:spLocks noChangeArrowheads="1"/>
          </p:cNvSpPr>
          <p:nvPr/>
        </p:nvSpPr>
        <p:spPr bwMode="auto">
          <a:xfrm>
            <a:off x="5638800" y="5410200"/>
            <a:ext cx="3505200" cy="1016000"/>
          </a:xfrm>
          <a:prstGeom prst="rect">
            <a:avLst/>
          </a:prstGeom>
          <a:noFill/>
          <a:ln w="38100">
            <a:noFill/>
            <a:miter lim="800000"/>
            <a:headEnd type="none" w="sm" len="sm"/>
            <a:tailEnd type="none" w="sm" len="sm"/>
          </a:ln>
        </p:spPr>
        <p:txBody>
          <a:bodyPr>
            <a:spAutoFit/>
          </a:bodyPr>
          <a:lstStyle/>
          <a:p>
            <a:pPr marL="230188" indent="-230188">
              <a:buFontTx/>
              <a:buChar char="•"/>
            </a:pPr>
            <a:r>
              <a:rPr lang="en-US" sz="2000"/>
              <a:t>Restaurant</a:t>
            </a:r>
          </a:p>
          <a:p>
            <a:pPr marL="230188" indent="-230188">
              <a:buFontTx/>
              <a:buChar char="•"/>
            </a:pPr>
            <a:r>
              <a:rPr lang="en-US" sz="2000"/>
              <a:t>Transport</a:t>
            </a:r>
          </a:p>
          <a:p>
            <a:pPr marL="230188" indent="-230188">
              <a:buFontTx/>
              <a:buChar char="•"/>
            </a:pPr>
            <a:r>
              <a:rPr lang="en-US" sz="2000"/>
              <a:t>Commercialisation</a:t>
            </a:r>
          </a:p>
        </p:txBody>
      </p:sp>
      <p:sp>
        <p:nvSpPr>
          <p:cNvPr id="53253" name="Text Box 5"/>
          <p:cNvSpPr txBox="1">
            <a:spLocks noChangeArrowheads="1"/>
          </p:cNvSpPr>
          <p:nvPr/>
        </p:nvSpPr>
        <p:spPr bwMode="auto">
          <a:xfrm>
            <a:off x="990600" y="5305425"/>
            <a:ext cx="3200400" cy="1323975"/>
          </a:xfrm>
          <a:prstGeom prst="rect">
            <a:avLst/>
          </a:prstGeom>
          <a:noFill/>
          <a:ln w="38100">
            <a:noFill/>
            <a:miter lim="800000"/>
            <a:headEnd type="none" w="sm" len="sm"/>
            <a:tailEnd type="none" w="sm" len="sm"/>
          </a:ln>
        </p:spPr>
        <p:txBody>
          <a:bodyPr>
            <a:spAutoFit/>
          </a:bodyPr>
          <a:lstStyle/>
          <a:p>
            <a:pPr marL="230188" indent="-230188">
              <a:buFontTx/>
              <a:buChar char="•"/>
            </a:pPr>
            <a:r>
              <a:rPr lang="en-US" sz="2000"/>
              <a:t>Transformation</a:t>
            </a:r>
          </a:p>
          <a:p>
            <a:pPr marL="230188" indent="-230188">
              <a:buFontTx/>
              <a:buChar char="•"/>
            </a:pPr>
            <a:r>
              <a:rPr lang="en-US" sz="2000"/>
              <a:t>Fabrication mécanique</a:t>
            </a:r>
          </a:p>
          <a:p>
            <a:pPr marL="230188" indent="-230188">
              <a:buFontTx/>
              <a:buChar char="•"/>
            </a:pPr>
            <a:r>
              <a:rPr lang="en-US" sz="2000"/>
              <a:t>Construction</a:t>
            </a:r>
          </a:p>
        </p:txBody>
      </p:sp>
      <p:sp>
        <p:nvSpPr>
          <p:cNvPr id="53254" name="Oval 6"/>
          <p:cNvSpPr>
            <a:spLocks noChangeArrowheads="1"/>
          </p:cNvSpPr>
          <p:nvPr/>
        </p:nvSpPr>
        <p:spPr bwMode="auto">
          <a:xfrm>
            <a:off x="3200400" y="76200"/>
            <a:ext cx="2741613" cy="1828800"/>
          </a:xfrm>
          <a:prstGeom prst="ellipse">
            <a:avLst/>
          </a:prstGeom>
          <a:solidFill>
            <a:srgbClr val="FFC000"/>
          </a:solidFill>
          <a:ln w="38100">
            <a:solidFill>
              <a:schemeClr val="tx1"/>
            </a:solidFill>
            <a:round/>
            <a:headEnd type="none" w="sm" len="sm"/>
            <a:tailEnd type="none" w="sm" len="sm"/>
          </a:ln>
        </p:spPr>
        <p:txBody>
          <a:bodyPr wrap="none" anchor="ctr"/>
          <a:lstStyle/>
          <a:p>
            <a:r>
              <a:rPr lang="en-US" sz="2800"/>
              <a:t>Production</a:t>
            </a:r>
          </a:p>
          <a:p>
            <a:r>
              <a:rPr lang="en-US" sz="2800"/>
              <a:t>Primaire</a:t>
            </a:r>
          </a:p>
        </p:txBody>
      </p:sp>
      <p:sp>
        <p:nvSpPr>
          <p:cNvPr id="53255" name="Text Box 7"/>
          <p:cNvSpPr txBox="1">
            <a:spLocks noChangeArrowheads="1"/>
          </p:cNvSpPr>
          <p:nvPr/>
        </p:nvSpPr>
        <p:spPr bwMode="auto">
          <a:xfrm>
            <a:off x="6019800" y="200025"/>
            <a:ext cx="3124200" cy="1552575"/>
          </a:xfrm>
          <a:prstGeom prst="rect">
            <a:avLst/>
          </a:prstGeom>
          <a:noFill/>
          <a:ln w="38100">
            <a:noFill/>
            <a:miter lim="800000"/>
            <a:headEnd type="none" w="sm" len="sm"/>
            <a:tailEnd type="none" w="sm" len="sm"/>
          </a:ln>
        </p:spPr>
        <p:txBody>
          <a:bodyPr>
            <a:spAutoFit/>
          </a:bodyPr>
          <a:lstStyle/>
          <a:p>
            <a:pPr marL="230188" indent="-230188">
              <a:buFontTx/>
              <a:buChar char="•"/>
            </a:pPr>
            <a:r>
              <a:rPr lang="en-US"/>
              <a:t>Végétale</a:t>
            </a:r>
          </a:p>
          <a:p>
            <a:pPr marL="230188" indent="-230188">
              <a:buFontTx/>
              <a:buChar char="•"/>
            </a:pPr>
            <a:r>
              <a:rPr lang="en-US"/>
              <a:t>Animale</a:t>
            </a:r>
          </a:p>
          <a:p>
            <a:pPr marL="230188" indent="-230188">
              <a:buFontTx/>
              <a:buChar char="•"/>
            </a:pPr>
            <a:r>
              <a:rPr lang="en-US"/>
              <a:t>Pisculture</a:t>
            </a:r>
          </a:p>
          <a:p>
            <a:pPr marL="230188" indent="-230188">
              <a:buFontTx/>
              <a:buChar char="•"/>
            </a:pPr>
            <a:endParaRPr lang="en-US"/>
          </a:p>
        </p:txBody>
      </p:sp>
      <p:sp>
        <p:nvSpPr>
          <p:cNvPr id="53256" name="Oval 8"/>
          <p:cNvSpPr>
            <a:spLocks noChangeArrowheads="1"/>
          </p:cNvSpPr>
          <p:nvPr/>
        </p:nvSpPr>
        <p:spPr bwMode="auto">
          <a:xfrm>
            <a:off x="3521075" y="2424113"/>
            <a:ext cx="2193925" cy="1462087"/>
          </a:xfrm>
          <a:prstGeom prst="ellipse">
            <a:avLst/>
          </a:prstGeom>
          <a:noFill/>
          <a:ln w="38100">
            <a:solidFill>
              <a:schemeClr val="tx1"/>
            </a:solidFill>
            <a:round/>
            <a:headEnd type="none" w="sm" len="sm"/>
            <a:tailEnd type="none" w="sm" len="sm"/>
          </a:ln>
        </p:spPr>
        <p:txBody>
          <a:bodyPr wrap="none" anchor="ctr"/>
          <a:lstStyle/>
          <a:p>
            <a:pPr algn="ctr"/>
            <a:r>
              <a:rPr lang="en-US" sz="2000"/>
              <a:t>Technologies</a:t>
            </a:r>
          </a:p>
        </p:txBody>
      </p:sp>
      <p:grpSp>
        <p:nvGrpSpPr>
          <p:cNvPr id="2" name="Group 9"/>
          <p:cNvGrpSpPr>
            <a:grpSpLocks/>
          </p:cNvGrpSpPr>
          <p:nvPr/>
        </p:nvGrpSpPr>
        <p:grpSpPr bwMode="auto">
          <a:xfrm>
            <a:off x="2700338" y="1501775"/>
            <a:ext cx="3929062" cy="2949575"/>
            <a:chOff x="1701" y="994"/>
            <a:chExt cx="2475" cy="1858"/>
          </a:xfrm>
        </p:grpSpPr>
        <p:sp>
          <p:nvSpPr>
            <p:cNvPr id="53258" name="Line 10"/>
            <p:cNvSpPr>
              <a:spLocks noChangeShapeType="1"/>
            </p:cNvSpPr>
            <p:nvPr/>
          </p:nvSpPr>
          <p:spPr bwMode="auto">
            <a:xfrm rot="-3600000">
              <a:off x="1124" y="1571"/>
              <a:ext cx="1351" cy="198"/>
            </a:xfrm>
            <a:prstGeom prst="line">
              <a:avLst/>
            </a:prstGeom>
            <a:noFill/>
            <a:ln w="38100">
              <a:solidFill>
                <a:schemeClr val="tx1"/>
              </a:solidFill>
              <a:round/>
              <a:headEnd type="stealth" w="lg" len="lg"/>
              <a:tailEnd type="stealth" w="lg" len="lg"/>
            </a:ln>
          </p:spPr>
          <p:txBody>
            <a:bodyPr wrap="none" anchor="ctr"/>
            <a:lstStyle/>
            <a:p>
              <a:endParaRPr lang="fr-FR"/>
            </a:p>
          </p:txBody>
        </p:sp>
        <p:sp>
          <p:nvSpPr>
            <p:cNvPr id="53259" name="Line 11"/>
            <p:cNvSpPr>
              <a:spLocks noChangeShapeType="1"/>
            </p:cNvSpPr>
            <p:nvPr/>
          </p:nvSpPr>
          <p:spPr bwMode="auto">
            <a:xfrm>
              <a:off x="2304" y="2852"/>
              <a:ext cx="1296" cy="0"/>
            </a:xfrm>
            <a:prstGeom prst="line">
              <a:avLst/>
            </a:prstGeom>
            <a:noFill/>
            <a:ln w="38100">
              <a:solidFill>
                <a:schemeClr val="tx1"/>
              </a:solidFill>
              <a:round/>
              <a:headEnd type="stealth" w="lg" len="lg"/>
              <a:tailEnd type="stealth" w="lg" len="lg"/>
            </a:ln>
          </p:spPr>
          <p:txBody>
            <a:bodyPr wrap="none" anchor="ctr"/>
            <a:lstStyle/>
            <a:p>
              <a:endParaRPr lang="fr-FR"/>
            </a:p>
          </p:txBody>
        </p:sp>
        <p:sp>
          <p:nvSpPr>
            <p:cNvPr id="53260" name="Line 12"/>
            <p:cNvSpPr>
              <a:spLocks noChangeShapeType="1"/>
            </p:cNvSpPr>
            <p:nvPr/>
          </p:nvSpPr>
          <p:spPr bwMode="auto">
            <a:xfrm>
              <a:off x="2880" y="1248"/>
              <a:ext cx="0" cy="336"/>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1" name="Line 13"/>
            <p:cNvSpPr>
              <a:spLocks noChangeShapeType="1"/>
            </p:cNvSpPr>
            <p:nvPr/>
          </p:nvSpPr>
          <p:spPr bwMode="auto">
            <a:xfrm flipH="1">
              <a:off x="2112" y="2352"/>
              <a:ext cx="288" cy="192"/>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2" name="Line 14"/>
            <p:cNvSpPr>
              <a:spLocks noChangeShapeType="1"/>
            </p:cNvSpPr>
            <p:nvPr/>
          </p:nvSpPr>
          <p:spPr bwMode="auto">
            <a:xfrm>
              <a:off x="3504" y="2352"/>
              <a:ext cx="288" cy="192"/>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3" name="Line 15"/>
            <p:cNvSpPr>
              <a:spLocks noChangeShapeType="1"/>
            </p:cNvSpPr>
            <p:nvPr/>
          </p:nvSpPr>
          <p:spPr bwMode="auto">
            <a:xfrm rot="3600000" flipH="1">
              <a:off x="3401" y="1585"/>
              <a:ext cx="1351" cy="198"/>
            </a:xfrm>
            <a:prstGeom prst="line">
              <a:avLst/>
            </a:prstGeom>
            <a:noFill/>
            <a:ln w="38100">
              <a:solidFill>
                <a:schemeClr val="tx1"/>
              </a:solidFill>
              <a:round/>
              <a:headEnd type="stealth" w="lg" len="lg"/>
              <a:tailEnd type="stealth" w="lg" len="lg"/>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
          <p:cNvSpPr>
            <a:spLocks noChangeArrowheads="1"/>
          </p:cNvSpPr>
          <p:nvPr/>
        </p:nvSpPr>
        <p:spPr bwMode="auto">
          <a:xfrm>
            <a:off x="3810000" y="1143000"/>
            <a:ext cx="2133600" cy="1524000"/>
          </a:xfrm>
          <a:prstGeom prst="ellipse">
            <a:avLst/>
          </a:prstGeom>
          <a:noFill/>
          <a:ln w="38100">
            <a:solidFill>
              <a:schemeClr val="accent2"/>
            </a:solidFill>
            <a:round/>
            <a:headEnd type="none" w="sm" len="sm"/>
            <a:tailEnd type="none" w="sm" len="sm"/>
          </a:ln>
        </p:spPr>
        <p:txBody>
          <a:bodyPr wrap="none" anchor="ct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34819" name="Oval 3"/>
          <p:cNvSpPr>
            <a:spLocks noChangeArrowheads="1"/>
          </p:cNvSpPr>
          <p:nvPr/>
        </p:nvSpPr>
        <p:spPr bwMode="auto">
          <a:xfrm>
            <a:off x="838200" y="4876800"/>
            <a:ext cx="2438400" cy="1376363"/>
          </a:xfrm>
          <a:prstGeom prst="ellipse">
            <a:avLst/>
          </a:prstGeom>
          <a:noFill/>
          <a:ln w="38100">
            <a:solidFill>
              <a:schemeClr val="accent2"/>
            </a:solidFill>
            <a:round/>
            <a:headEnd type="none" w="sm" len="sm"/>
            <a:tailEnd type="none" w="sm" len="sm"/>
          </a:ln>
        </p:spPr>
        <p:txBody>
          <a:bodyPr wrap="none" anchor="ctr"/>
          <a:lstStyle/>
          <a:p>
            <a:r>
              <a:rPr lang="en-US" sz="2800"/>
              <a:t>Pisciculture </a:t>
            </a:r>
            <a:r>
              <a:rPr lang="en-US" sz="4000"/>
              <a:t> </a:t>
            </a:r>
          </a:p>
        </p:txBody>
      </p:sp>
      <p:sp>
        <p:nvSpPr>
          <p:cNvPr id="34820" name="Oval 4"/>
          <p:cNvSpPr>
            <a:spLocks noChangeArrowheads="1"/>
          </p:cNvSpPr>
          <p:nvPr/>
        </p:nvSpPr>
        <p:spPr bwMode="auto">
          <a:xfrm>
            <a:off x="6172200" y="4876800"/>
            <a:ext cx="2284413" cy="1371600"/>
          </a:xfrm>
          <a:prstGeom prst="ellipse">
            <a:avLst/>
          </a:prstGeom>
          <a:noFill/>
          <a:ln w="38100">
            <a:solidFill>
              <a:schemeClr val="accent2"/>
            </a:solidFill>
            <a:round/>
            <a:headEnd type="none" w="sm" len="sm"/>
            <a:tailEnd type="none" w="sm" len="sm"/>
          </a:ln>
        </p:spPr>
        <p:txBody>
          <a:bodyPr wrap="none" anchor="ctr"/>
          <a:lstStyle/>
          <a:p>
            <a:endParaRPr lang="en-US" sz="2800"/>
          </a:p>
          <a:p>
            <a:endParaRPr lang="en-US" sz="2800"/>
          </a:p>
          <a:p>
            <a:endParaRPr lang="en-US" sz="2800"/>
          </a:p>
        </p:txBody>
      </p:sp>
      <p:sp>
        <p:nvSpPr>
          <p:cNvPr id="34821" name="Oval 5"/>
          <p:cNvSpPr>
            <a:spLocks noChangeArrowheads="1"/>
          </p:cNvSpPr>
          <p:nvPr/>
        </p:nvSpPr>
        <p:spPr bwMode="auto">
          <a:xfrm>
            <a:off x="3505200" y="3719513"/>
            <a:ext cx="2438400" cy="1081087"/>
          </a:xfrm>
          <a:prstGeom prst="ellipse">
            <a:avLst/>
          </a:prstGeom>
          <a:solidFill>
            <a:srgbClr val="FFC000"/>
          </a:solidFill>
          <a:ln w="38100">
            <a:solidFill>
              <a:schemeClr val="accent2"/>
            </a:solidFill>
            <a:round/>
            <a:headEnd type="none" w="sm" len="sm"/>
            <a:tailEnd type="none" w="sm" len="sm"/>
          </a:ln>
        </p:spPr>
        <p:txBody>
          <a:bodyPr wrap="none" anchor="ctr"/>
          <a:lstStyle/>
          <a:p>
            <a:r>
              <a:rPr lang="en-US" sz="2800"/>
              <a:t>Bio energie </a:t>
            </a:r>
            <a:endParaRPr lang="en-US" sz="3600"/>
          </a:p>
        </p:txBody>
      </p:sp>
      <p:sp>
        <p:nvSpPr>
          <p:cNvPr id="128006" name="Line 6"/>
          <p:cNvSpPr>
            <a:spLocks noChangeShapeType="1"/>
          </p:cNvSpPr>
          <p:nvPr/>
        </p:nvSpPr>
        <p:spPr bwMode="auto">
          <a:xfrm rot="18000000" flipH="1">
            <a:off x="1524000" y="35814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7" name="Line 7"/>
          <p:cNvSpPr>
            <a:spLocks noChangeShapeType="1"/>
          </p:cNvSpPr>
          <p:nvPr/>
        </p:nvSpPr>
        <p:spPr bwMode="auto">
          <a:xfrm>
            <a:off x="4878388" y="2895600"/>
            <a:ext cx="0" cy="762000"/>
          </a:xfrm>
          <a:prstGeom prst="line">
            <a:avLst/>
          </a:prstGeom>
          <a:noFill/>
          <a:ln w="28575">
            <a:solidFill>
              <a:schemeClr val="accent2"/>
            </a:solidFill>
            <a:round/>
            <a:headEnd type="triangle"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8" name="Line 8"/>
          <p:cNvSpPr>
            <a:spLocks noChangeShapeType="1"/>
          </p:cNvSpPr>
          <p:nvPr/>
        </p:nvSpPr>
        <p:spPr bwMode="auto">
          <a:xfrm flipH="1">
            <a:off x="31242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9" name="Line 9"/>
          <p:cNvSpPr>
            <a:spLocks noChangeShapeType="1"/>
          </p:cNvSpPr>
          <p:nvPr/>
        </p:nvSpPr>
        <p:spPr bwMode="auto">
          <a:xfrm>
            <a:off x="58674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0" name="Line 10"/>
          <p:cNvSpPr>
            <a:spLocks noChangeShapeType="1"/>
          </p:cNvSpPr>
          <p:nvPr/>
        </p:nvSpPr>
        <p:spPr bwMode="auto">
          <a:xfrm rot="-18000000">
            <a:off x="5257800" y="35052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1" name="Line 11"/>
          <p:cNvSpPr>
            <a:spLocks noChangeShapeType="1"/>
          </p:cNvSpPr>
          <p:nvPr/>
        </p:nvSpPr>
        <p:spPr bwMode="auto">
          <a:xfrm>
            <a:off x="3657600" y="5562600"/>
            <a:ext cx="2057400" cy="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3" name="Rectangle 13"/>
          <p:cNvSpPr>
            <a:spLocks noGrp="1" noChangeArrowheads="1"/>
          </p:cNvSpPr>
          <p:nvPr>
            <p:ph type="title"/>
          </p:nvPr>
        </p:nvSpPr>
        <p:spPr>
          <a:xfrm>
            <a:off x="838200" y="785794"/>
            <a:ext cx="8305800" cy="609600"/>
          </a:xfrm>
        </p:spPr>
        <p:txBody>
          <a:bodyPr/>
          <a:lstStyle/>
          <a:p>
            <a:pPr eaLnBrk="1" hangingPunct="1">
              <a:defRPr/>
            </a:pPr>
            <a:r>
              <a:rPr lang="en-US" sz="4000" b="1" dirty="0" smtClean="0">
                <a:solidFill>
                  <a:schemeClr val="accent1"/>
                </a:solidFill>
                <a:effectLst/>
              </a:rPr>
              <a:t>SYSTEME INTEGRE SONGHAI </a:t>
            </a:r>
            <a:br>
              <a:rPr lang="en-US" sz="4000" b="1" dirty="0" smtClean="0">
                <a:solidFill>
                  <a:schemeClr val="accent1"/>
                </a:solidFill>
                <a:effectLst/>
              </a:rPr>
            </a:br>
            <a:endParaRPr lang="en-US" sz="4000" b="1" dirty="0" smtClean="0">
              <a:solidFill>
                <a:schemeClr val="accent1"/>
              </a:solidFill>
              <a:effectLst/>
            </a:endParaRPr>
          </a:p>
        </p:txBody>
      </p:sp>
      <p:sp>
        <p:nvSpPr>
          <p:cNvPr id="34829" name="Rectangle 12"/>
          <p:cNvSpPr>
            <a:spLocks noChangeArrowheads="1"/>
          </p:cNvSpPr>
          <p:nvPr/>
        </p:nvSpPr>
        <p:spPr bwMode="auto">
          <a:xfrm>
            <a:off x="6705600" y="5334000"/>
            <a:ext cx="1484313" cy="523875"/>
          </a:xfrm>
          <a:prstGeom prst="rect">
            <a:avLst/>
          </a:prstGeom>
          <a:noFill/>
          <a:ln w="9525">
            <a:noFill/>
            <a:miter lim="800000"/>
            <a:headEnd/>
            <a:tailEnd/>
          </a:ln>
        </p:spPr>
        <p:txBody>
          <a:bodyPr wrap="none">
            <a:spAutoFit/>
          </a:bodyPr>
          <a:lstStyle/>
          <a:p>
            <a:r>
              <a:rPr lang="en-US" sz="2800"/>
              <a:t>Elevage</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63" name="Image 1" descr="Photo 009.jpg"/>
          <p:cNvPicPr>
            <a:picLocks noGrp="1" noChangeAspect="1"/>
          </p:cNvPicPr>
          <p:nvPr isPhoto="1"/>
        </p:nvPicPr>
        <p:blipFill>
          <a:blip r:embed="rId3"/>
          <a:srcRect/>
          <a:stretch>
            <a:fillRect/>
          </a:stretch>
        </p:blipFill>
        <p:spPr bwMode="auto">
          <a:xfrm>
            <a:off x="0" y="0"/>
            <a:ext cx="4165600" cy="3124200"/>
          </a:xfrm>
          <a:prstGeom prst="rect">
            <a:avLst/>
          </a:prstGeom>
          <a:noFill/>
          <a:ln w="9525">
            <a:noFill/>
            <a:miter lim="800000"/>
            <a:headEnd/>
            <a:tailEnd/>
          </a:ln>
        </p:spPr>
      </p:pic>
      <p:pic>
        <p:nvPicPr>
          <p:cNvPr id="15364" name="Image 1" descr="Photo 169.jpg"/>
          <p:cNvPicPr>
            <a:picLocks noGrp="1" noChangeAspect="1"/>
          </p:cNvPicPr>
          <p:nvPr isPhoto="1"/>
        </p:nvPicPr>
        <p:blipFill>
          <a:blip r:embed="rId4"/>
          <a:srcRect/>
          <a:stretch>
            <a:fillRect/>
          </a:stretch>
        </p:blipFill>
        <p:spPr bwMode="auto">
          <a:xfrm>
            <a:off x="0" y="3657600"/>
            <a:ext cx="4267200" cy="3200400"/>
          </a:xfrm>
          <a:prstGeom prst="rect">
            <a:avLst/>
          </a:prstGeom>
          <a:noFill/>
          <a:ln w="9525">
            <a:noFill/>
            <a:miter lim="800000"/>
            <a:headEnd/>
            <a:tailEnd/>
          </a:ln>
        </p:spPr>
      </p:pic>
      <p:pic>
        <p:nvPicPr>
          <p:cNvPr id="15365" name="Image 1" descr="Photo 025.jpg"/>
          <p:cNvPicPr>
            <a:picLocks noChangeAspect="1"/>
          </p:cNvPicPr>
          <p:nvPr/>
        </p:nvPicPr>
        <p:blipFill>
          <a:blip r:embed="rId5"/>
          <a:srcRect/>
          <a:stretch>
            <a:fillRect/>
          </a:stretch>
        </p:blipFill>
        <p:spPr bwMode="auto">
          <a:xfrm>
            <a:off x="4775200" y="3581400"/>
            <a:ext cx="4368800" cy="3276600"/>
          </a:xfrm>
          <a:prstGeom prst="rect">
            <a:avLst/>
          </a:prstGeom>
          <a:noFill/>
          <a:ln w="9525">
            <a:noFill/>
            <a:miter lim="800000"/>
            <a:headEnd/>
            <a:tailEnd/>
          </a:ln>
        </p:spPr>
      </p:pic>
      <p:pic>
        <p:nvPicPr>
          <p:cNvPr id="15366" name="Image 1" descr="100_0105.jpg"/>
          <p:cNvPicPr>
            <a:picLocks noGrp="1" noChangeAspect="1"/>
          </p:cNvPicPr>
          <p:nvPr isPhoto="1"/>
        </p:nvPicPr>
        <p:blipFill>
          <a:blip r:embed="rId6"/>
          <a:srcRect/>
          <a:stretch>
            <a:fillRect/>
          </a:stretch>
        </p:blipFill>
        <p:spPr bwMode="auto">
          <a:xfrm>
            <a:off x="4876800" y="0"/>
            <a:ext cx="4267200" cy="3200400"/>
          </a:xfrm>
          <a:prstGeom prst="rect">
            <a:avLst/>
          </a:prstGeom>
          <a:noFill/>
          <a:ln w="9525">
            <a:noFill/>
            <a:miter lim="800000"/>
            <a:headEnd/>
            <a:tailEnd/>
          </a:ln>
        </p:spPr>
      </p:pic>
      <p:sp>
        <p:nvSpPr>
          <p:cNvPr id="15367" name="Text Box 4"/>
          <p:cNvSpPr txBox="1">
            <a:spLocks noChangeArrowheads="1"/>
          </p:cNvSpPr>
          <p:nvPr/>
        </p:nvSpPr>
        <p:spPr bwMode="auto">
          <a:xfrm>
            <a:off x="0" y="3200400"/>
            <a:ext cx="9144000" cy="381000"/>
          </a:xfrm>
          <a:prstGeom prst="rect">
            <a:avLst/>
          </a:prstGeom>
          <a:solidFill>
            <a:srgbClr val="FFFFFF"/>
          </a:solidFill>
          <a:ln w="9525">
            <a:noFill/>
            <a:miter lim="800000"/>
            <a:headEnd/>
            <a:tailEnd/>
          </a:ln>
        </p:spPr>
        <p:txBody>
          <a:bodyPr/>
          <a:lstStyle/>
          <a:p>
            <a:pPr algn="ctr">
              <a:spcAft>
                <a:spcPts val="1000"/>
              </a:spcAft>
            </a:pPr>
            <a:r>
              <a:rPr lang="en-US" altLang="en-US" sz="1600" b="1" dirty="0" smtClean="0">
                <a:latin typeface="Calibri" pitchFamily="34" charset="0"/>
              </a:rPr>
              <a:t>UTILISATION DE LA JACYNTHE D’EAU POUR L’EPURATION VERTE ET LA PRODUCTION D’ENERGIE </a:t>
            </a:r>
            <a:endParaRPr lang="fr-FR"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387" name="Picture 2"/>
          <p:cNvPicPr>
            <a:picLocks noChangeAspect="1" noChangeArrowheads="1"/>
          </p:cNvPicPr>
          <p:nvPr/>
        </p:nvPicPr>
        <p:blipFill>
          <a:blip r:embed="rId4"/>
          <a:srcRect/>
          <a:stretch>
            <a:fillRect/>
          </a:stretch>
        </p:blipFill>
        <p:spPr bwMode="auto">
          <a:xfrm>
            <a:off x="0" y="3657600"/>
            <a:ext cx="3776663" cy="3200400"/>
          </a:xfrm>
          <a:prstGeom prst="rect">
            <a:avLst/>
          </a:prstGeom>
          <a:noFill/>
          <a:ln w="9525">
            <a:noFill/>
            <a:miter lim="800000"/>
            <a:headEnd/>
            <a:tailEnd/>
          </a:ln>
        </p:spPr>
      </p:pic>
      <p:pic>
        <p:nvPicPr>
          <p:cNvPr id="16388" name="Picture 5"/>
          <p:cNvPicPr>
            <a:picLocks noChangeAspect="1" noChangeArrowheads="1"/>
          </p:cNvPicPr>
          <p:nvPr/>
        </p:nvPicPr>
        <p:blipFill>
          <a:blip r:embed="rId5"/>
          <a:srcRect/>
          <a:stretch>
            <a:fillRect/>
          </a:stretch>
        </p:blipFill>
        <p:spPr bwMode="auto">
          <a:xfrm>
            <a:off x="5410200" y="3694113"/>
            <a:ext cx="3733800" cy="3163887"/>
          </a:xfrm>
          <a:prstGeom prst="rect">
            <a:avLst/>
          </a:prstGeom>
          <a:noFill/>
          <a:ln w="9525">
            <a:noFill/>
            <a:miter lim="800000"/>
            <a:headEnd/>
            <a:tailEnd/>
          </a:ln>
        </p:spPr>
      </p:pic>
      <p:pic>
        <p:nvPicPr>
          <p:cNvPr id="16389" name="Picture 2" descr="100_6972.JPG"/>
          <p:cNvPicPr>
            <a:picLocks noChangeAspect="1" noChangeArrowheads="1"/>
          </p:cNvPicPr>
          <p:nvPr/>
        </p:nvPicPr>
        <p:blipFill>
          <a:blip r:embed="rId6"/>
          <a:srcRect/>
          <a:stretch>
            <a:fillRect/>
          </a:stretch>
        </p:blipFill>
        <p:spPr bwMode="auto">
          <a:xfrm>
            <a:off x="457200" y="76200"/>
            <a:ext cx="2362200" cy="3149600"/>
          </a:xfrm>
          <a:prstGeom prst="rect">
            <a:avLst/>
          </a:prstGeom>
          <a:noFill/>
          <a:ln w="9525">
            <a:noFill/>
            <a:miter lim="800000"/>
            <a:headEnd/>
            <a:tailEnd/>
          </a:ln>
        </p:spPr>
      </p:pic>
      <p:pic>
        <p:nvPicPr>
          <p:cNvPr id="16390" name="Picture 5" descr="100_6975.JPG"/>
          <p:cNvPicPr>
            <a:picLocks noChangeAspect="1" noChangeArrowheads="1"/>
          </p:cNvPicPr>
          <p:nvPr/>
        </p:nvPicPr>
        <p:blipFill>
          <a:blip r:embed="rId7">
            <a:lum bright="-20000"/>
          </a:blip>
          <a:srcRect/>
          <a:stretch>
            <a:fillRect/>
          </a:stretch>
        </p:blipFill>
        <p:spPr bwMode="auto">
          <a:xfrm>
            <a:off x="4648200" y="0"/>
            <a:ext cx="4314825" cy="3235325"/>
          </a:xfrm>
          <a:prstGeom prst="rect">
            <a:avLst/>
          </a:prstGeom>
          <a:noFill/>
          <a:ln w="9525">
            <a:noFill/>
            <a:miter lim="800000"/>
            <a:headEnd/>
            <a:tailEnd/>
          </a:ln>
        </p:spPr>
      </p:pic>
      <p:sp>
        <p:nvSpPr>
          <p:cNvPr id="16391" name="TextBox 2"/>
          <p:cNvSpPr txBox="1">
            <a:spLocks noChangeArrowheads="1"/>
          </p:cNvSpPr>
          <p:nvPr/>
        </p:nvSpPr>
        <p:spPr bwMode="auto">
          <a:xfrm>
            <a:off x="2819400" y="1371600"/>
            <a:ext cx="1828800" cy="461963"/>
          </a:xfrm>
          <a:prstGeom prst="rect">
            <a:avLst/>
          </a:prstGeom>
          <a:solidFill>
            <a:schemeClr val="tx1"/>
          </a:solidFill>
          <a:ln w="9525">
            <a:noFill/>
            <a:miter lim="800000"/>
            <a:headEnd/>
            <a:tailEnd/>
          </a:ln>
        </p:spPr>
        <p:txBody>
          <a:bodyPr>
            <a:spAutoFit/>
          </a:bodyPr>
          <a:lstStyle/>
          <a:p>
            <a:pPr algn="ctr"/>
            <a:r>
              <a:rPr lang="en-US" altLang="en-US" sz="2400" b="1">
                <a:solidFill>
                  <a:schemeClr val="bg1"/>
                </a:solidFill>
              </a:rPr>
              <a:t>GASIFIER</a:t>
            </a:r>
          </a:p>
        </p:txBody>
      </p:sp>
      <p:sp>
        <p:nvSpPr>
          <p:cNvPr id="16392" name="TextBox 2"/>
          <p:cNvSpPr txBox="1">
            <a:spLocks noChangeArrowheads="1"/>
          </p:cNvSpPr>
          <p:nvPr/>
        </p:nvSpPr>
        <p:spPr bwMode="auto">
          <a:xfrm>
            <a:off x="3733800" y="6172200"/>
            <a:ext cx="1676400" cy="461963"/>
          </a:xfrm>
          <a:prstGeom prst="rect">
            <a:avLst/>
          </a:prstGeom>
          <a:solidFill>
            <a:schemeClr val="tx1"/>
          </a:solidFill>
          <a:ln w="9525">
            <a:noFill/>
            <a:miter lim="800000"/>
            <a:headEnd/>
            <a:tailEnd/>
          </a:ln>
        </p:spPr>
        <p:txBody>
          <a:bodyPr>
            <a:spAutoFit/>
          </a:bodyPr>
          <a:lstStyle/>
          <a:p>
            <a:pPr algn="ctr"/>
            <a:r>
              <a:rPr lang="en-US" altLang="en-US" sz="2400" b="1" dirty="0" smtClean="0">
                <a:solidFill>
                  <a:schemeClr val="bg1"/>
                </a:solidFill>
              </a:rPr>
              <a:t>BIOGAZ</a:t>
            </a:r>
            <a:endParaRPr lang="en-US" altLang="en-US" sz="2400" b="1" dirty="0">
              <a:solidFill>
                <a:schemeClr val="bg1"/>
              </a:solidFill>
            </a:endParaRPr>
          </a:p>
        </p:txBody>
      </p:sp>
      <p:sp>
        <p:nvSpPr>
          <p:cNvPr id="16393" name="TextBox 2"/>
          <p:cNvSpPr txBox="1">
            <a:spLocks noChangeArrowheads="1"/>
          </p:cNvSpPr>
          <p:nvPr/>
        </p:nvSpPr>
        <p:spPr bwMode="auto">
          <a:xfrm>
            <a:off x="1071538" y="3195638"/>
            <a:ext cx="7058052" cy="461665"/>
          </a:xfrm>
          <a:prstGeom prst="rect">
            <a:avLst/>
          </a:prstGeom>
          <a:solidFill>
            <a:schemeClr val="tx1"/>
          </a:solidFill>
          <a:ln w="9525">
            <a:noFill/>
            <a:miter lim="800000"/>
            <a:headEnd/>
            <a:tailEnd/>
          </a:ln>
        </p:spPr>
        <p:txBody>
          <a:bodyPr wrap="square">
            <a:spAutoFit/>
          </a:bodyPr>
          <a:lstStyle/>
          <a:p>
            <a:pPr algn="ctr"/>
            <a:r>
              <a:rPr lang="en-US" altLang="en-US" sz="2400" b="1" dirty="0" smtClean="0">
                <a:solidFill>
                  <a:schemeClr val="bg1"/>
                </a:solidFill>
              </a:rPr>
              <a:t>PRODUCTION D’ENERGIE DECENTRALISEE</a:t>
            </a:r>
            <a:endParaRPr lang="en-US" altLang="en-US" sz="2400" b="1"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7411" name="Image 1" descr="jardin.jpg"/>
          <p:cNvPicPr>
            <a:picLocks noChangeAspect="1"/>
          </p:cNvPicPr>
          <p:nvPr/>
        </p:nvPicPr>
        <p:blipFill>
          <a:blip r:embed="rId3" cstate="email"/>
          <a:srcRect/>
          <a:stretch>
            <a:fillRect/>
          </a:stretch>
        </p:blipFill>
        <p:spPr bwMode="auto">
          <a:xfrm>
            <a:off x="4876800" y="0"/>
            <a:ext cx="4267200" cy="3200400"/>
          </a:xfrm>
          <a:prstGeom prst="rect">
            <a:avLst/>
          </a:prstGeom>
          <a:noFill/>
          <a:ln w="9525">
            <a:noFill/>
            <a:miter lim="800000"/>
            <a:headEnd/>
            <a:tailEnd/>
          </a:ln>
        </p:spPr>
      </p:pic>
      <p:pic>
        <p:nvPicPr>
          <p:cNvPr id="17412" name="Image 1" descr="Photo 025.jpg"/>
          <p:cNvPicPr>
            <a:picLocks noChangeAspect="1"/>
          </p:cNvPicPr>
          <p:nvPr/>
        </p:nvPicPr>
        <p:blipFill>
          <a:blip r:embed="rId4" cstate="email"/>
          <a:srcRect/>
          <a:stretch>
            <a:fillRect/>
          </a:stretch>
        </p:blipFill>
        <p:spPr bwMode="auto">
          <a:xfrm>
            <a:off x="0" y="0"/>
            <a:ext cx="4165600" cy="3124200"/>
          </a:xfrm>
          <a:prstGeom prst="rect">
            <a:avLst/>
          </a:prstGeom>
          <a:noFill/>
          <a:ln w="9525">
            <a:noFill/>
            <a:miter lim="800000"/>
            <a:headEnd/>
            <a:tailEnd/>
          </a:ln>
        </p:spPr>
      </p:pic>
      <p:pic>
        <p:nvPicPr>
          <p:cNvPr id="17414" name="Image 1" descr="DSC04800.JPG"/>
          <p:cNvPicPr>
            <a:picLocks noGrp="1" noChangeAspect="1"/>
          </p:cNvPicPr>
          <p:nvPr isPhoto="1"/>
        </p:nvPicPr>
        <p:blipFill>
          <a:blip r:embed="rId5" cstate="email"/>
          <a:srcRect/>
          <a:stretch>
            <a:fillRect/>
          </a:stretch>
        </p:blipFill>
        <p:spPr bwMode="auto">
          <a:xfrm>
            <a:off x="0" y="3352800"/>
            <a:ext cx="4419600" cy="2946400"/>
          </a:xfrm>
          <a:prstGeom prst="rect">
            <a:avLst/>
          </a:prstGeom>
          <a:noFill/>
          <a:ln w="9525">
            <a:noFill/>
            <a:miter lim="800000"/>
            <a:headEnd/>
            <a:tailEnd/>
          </a:ln>
        </p:spPr>
      </p:pic>
      <p:pic>
        <p:nvPicPr>
          <p:cNvPr id="17415" name="Image 1" descr="DSC04815.JPG"/>
          <p:cNvPicPr>
            <a:picLocks noGrp="1" noChangeAspect="1"/>
          </p:cNvPicPr>
          <p:nvPr isPhoto="1"/>
        </p:nvPicPr>
        <p:blipFill>
          <a:blip r:embed="rId6" cstate="email"/>
          <a:srcRect/>
          <a:stretch>
            <a:fillRect/>
          </a:stretch>
        </p:blipFill>
        <p:spPr bwMode="auto">
          <a:xfrm>
            <a:off x="4419600" y="3327400"/>
            <a:ext cx="4724400" cy="3149600"/>
          </a:xfrm>
          <a:prstGeom prst="rect">
            <a:avLst/>
          </a:prstGeom>
          <a:noFill/>
          <a:ln w="9525">
            <a:noFill/>
            <a:miter lim="800000"/>
            <a:headEnd/>
            <a:tailEnd/>
          </a:ln>
        </p:spPr>
      </p:pic>
      <p:sp>
        <p:nvSpPr>
          <p:cNvPr id="6" name="Text Box 4"/>
          <p:cNvSpPr txBox="1">
            <a:spLocks noChangeArrowheads="1"/>
          </p:cNvSpPr>
          <p:nvPr/>
        </p:nvSpPr>
        <p:spPr bwMode="auto">
          <a:xfrm>
            <a:off x="0" y="2928934"/>
            <a:ext cx="9144000" cy="830997"/>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4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PRODUCTION D’ENERGIE ELECTRIQUE A PARTIR DE LA BIOMASSE </a:t>
            </a:r>
            <a:endParaRPr lang="en-US" sz="24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3810000" y="1143000"/>
            <a:ext cx="2133600" cy="1524000"/>
          </a:xfrm>
          <a:prstGeom prst="ellipse">
            <a:avLst/>
          </a:prstGeom>
          <a:solidFill>
            <a:srgbClr val="FFC000"/>
          </a:solidFill>
          <a:ln w="38100">
            <a:solidFill>
              <a:schemeClr val="accent2"/>
            </a:solidFill>
            <a:round/>
            <a:headEnd type="none" w="sm" len="sm"/>
            <a:tailEnd type="none" w="sm" len="sm"/>
          </a:ln>
        </p:spPr>
        <p:txBody>
          <a:bodyPr wrap="none" anchor="ct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54275" name="Oval 3"/>
          <p:cNvSpPr>
            <a:spLocks noChangeArrowheads="1"/>
          </p:cNvSpPr>
          <p:nvPr/>
        </p:nvSpPr>
        <p:spPr bwMode="auto">
          <a:xfrm>
            <a:off x="838200" y="4876800"/>
            <a:ext cx="2438400" cy="1376363"/>
          </a:xfrm>
          <a:prstGeom prst="ellipse">
            <a:avLst/>
          </a:prstGeom>
          <a:noFill/>
          <a:ln w="38100">
            <a:solidFill>
              <a:schemeClr val="accent2"/>
            </a:solidFill>
            <a:round/>
            <a:headEnd type="none" w="sm" len="sm"/>
            <a:tailEnd type="none" w="sm" len="sm"/>
          </a:ln>
        </p:spPr>
        <p:txBody>
          <a:bodyPr wrap="none" anchor="ctr"/>
          <a:lstStyle/>
          <a:p>
            <a:r>
              <a:rPr lang="en-US" sz="2800"/>
              <a:t>Pisciculture </a:t>
            </a:r>
            <a:r>
              <a:rPr lang="en-US" sz="4000"/>
              <a:t> </a:t>
            </a:r>
          </a:p>
        </p:txBody>
      </p:sp>
      <p:sp>
        <p:nvSpPr>
          <p:cNvPr id="54276" name="Oval 4"/>
          <p:cNvSpPr>
            <a:spLocks noChangeArrowheads="1"/>
          </p:cNvSpPr>
          <p:nvPr/>
        </p:nvSpPr>
        <p:spPr bwMode="auto">
          <a:xfrm>
            <a:off x="6172200" y="4876800"/>
            <a:ext cx="2284413" cy="1371600"/>
          </a:xfrm>
          <a:prstGeom prst="ellipse">
            <a:avLst/>
          </a:prstGeom>
          <a:noFill/>
          <a:ln w="38100">
            <a:solidFill>
              <a:schemeClr val="accent2"/>
            </a:solidFill>
            <a:round/>
            <a:headEnd type="none" w="sm" len="sm"/>
            <a:tailEnd type="none" w="sm" len="sm"/>
          </a:ln>
        </p:spPr>
        <p:txBody>
          <a:bodyPr wrap="none" anchor="ctr"/>
          <a:lstStyle/>
          <a:p>
            <a:endParaRPr lang="en-US" sz="2800"/>
          </a:p>
          <a:p>
            <a:endParaRPr lang="en-US" sz="2800"/>
          </a:p>
          <a:p>
            <a:endParaRPr lang="en-US" sz="2800"/>
          </a:p>
        </p:txBody>
      </p:sp>
      <p:sp>
        <p:nvSpPr>
          <p:cNvPr id="54277" name="Oval 5"/>
          <p:cNvSpPr>
            <a:spLocks noChangeArrowheads="1"/>
          </p:cNvSpPr>
          <p:nvPr/>
        </p:nvSpPr>
        <p:spPr bwMode="auto">
          <a:xfrm>
            <a:off x="3505200" y="3719513"/>
            <a:ext cx="2438400" cy="1081087"/>
          </a:xfrm>
          <a:prstGeom prst="ellipse">
            <a:avLst/>
          </a:prstGeom>
          <a:noFill/>
          <a:ln w="38100">
            <a:solidFill>
              <a:schemeClr val="accent2"/>
            </a:solidFill>
            <a:round/>
            <a:headEnd type="none" w="sm" len="sm"/>
            <a:tailEnd type="none" w="sm" len="sm"/>
          </a:ln>
        </p:spPr>
        <p:txBody>
          <a:bodyPr wrap="none" anchor="ctr"/>
          <a:lstStyle/>
          <a:p>
            <a:r>
              <a:rPr lang="en-US" sz="2800"/>
              <a:t>Bio energie </a:t>
            </a:r>
            <a:endParaRPr lang="en-US" sz="3600"/>
          </a:p>
        </p:txBody>
      </p:sp>
      <p:sp>
        <p:nvSpPr>
          <p:cNvPr id="128006" name="Line 6"/>
          <p:cNvSpPr>
            <a:spLocks noChangeShapeType="1"/>
          </p:cNvSpPr>
          <p:nvPr/>
        </p:nvSpPr>
        <p:spPr bwMode="auto">
          <a:xfrm rot="18000000" flipH="1">
            <a:off x="1524000" y="35814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7" name="Line 7"/>
          <p:cNvSpPr>
            <a:spLocks noChangeShapeType="1"/>
          </p:cNvSpPr>
          <p:nvPr/>
        </p:nvSpPr>
        <p:spPr bwMode="auto">
          <a:xfrm>
            <a:off x="4878388" y="2895600"/>
            <a:ext cx="0" cy="762000"/>
          </a:xfrm>
          <a:prstGeom prst="line">
            <a:avLst/>
          </a:prstGeom>
          <a:noFill/>
          <a:ln w="28575">
            <a:solidFill>
              <a:schemeClr val="accent2"/>
            </a:solidFill>
            <a:round/>
            <a:headEnd type="triangle"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8" name="Line 8"/>
          <p:cNvSpPr>
            <a:spLocks noChangeShapeType="1"/>
          </p:cNvSpPr>
          <p:nvPr/>
        </p:nvSpPr>
        <p:spPr bwMode="auto">
          <a:xfrm flipH="1">
            <a:off x="31242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9" name="Line 9"/>
          <p:cNvSpPr>
            <a:spLocks noChangeShapeType="1"/>
          </p:cNvSpPr>
          <p:nvPr/>
        </p:nvSpPr>
        <p:spPr bwMode="auto">
          <a:xfrm>
            <a:off x="58674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0" name="Line 10"/>
          <p:cNvSpPr>
            <a:spLocks noChangeShapeType="1"/>
          </p:cNvSpPr>
          <p:nvPr/>
        </p:nvSpPr>
        <p:spPr bwMode="auto">
          <a:xfrm rot="-18000000">
            <a:off x="5257800" y="35052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1" name="Line 11"/>
          <p:cNvSpPr>
            <a:spLocks noChangeShapeType="1"/>
          </p:cNvSpPr>
          <p:nvPr/>
        </p:nvSpPr>
        <p:spPr bwMode="auto">
          <a:xfrm>
            <a:off x="3657600" y="5562600"/>
            <a:ext cx="2057400" cy="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3" name="Rectangle 13"/>
          <p:cNvSpPr>
            <a:spLocks noGrp="1" noChangeArrowheads="1"/>
          </p:cNvSpPr>
          <p:nvPr>
            <p:ph type="title"/>
          </p:nvPr>
        </p:nvSpPr>
        <p:spPr>
          <a:xfrm>
            <a:off x="838200" y="785794"/>
            <a:ext cx="8305800" cy="609600"/>
          </a:xfrm>
        </p:spPr>
        <p:txBody>
          <a:bodyPr/>
          <a:lstStyle/>
          <a:p>
            <a:pPr eaLnBrk="1" hangingPunct="1">
              <a:defRPr/>
            </a:pPr>
            <a:r>
              <a:rPr lang="en-US" sz="4000" dirty="0" smtClean="0">
                <a:effectLst/>
              </a:rPr>
              <a:t>SYSTEME INTEGRE SONGHAI </a:t>
            </a:r>
            <a:r>
              <a:rPr lang="en-US" sz="4000" dirty="0" smtClean="0">
                <a:solidFill>
                  <a:srgbClr val="008000"/>
                </a:solidFill>
                <a:effectLst/>
              </a:rPr>
              <a:t/>
            </a:r>
            <a:br>
              <a:rPr lang="en-US" sz="4000" dirty="0" smtClean="0">
                <a:solidFill>
                  <a:srgbClr val="008000"/>
                </a:solidFill>
                <a:effectLst/>
              </a:rPr>
            </a:br>
            <a:endParaRPr lang="en-US" sz="4000" dirty="0" smtClean="0">
              <a:solidFill>
                <a:srgbClr val="008000"/>
              </a:solidFill>
              <a:effectLst/>
            </a:endParaRPr>
          </a:p>
        </p:txBody>
      </p:sp>
      <p:sp>
        <p:nvSpPr>
          <p:cNvPr id="54285" name="Rectangle 12"/>
          <p:cNvSpPr>
            <a:spLocks noChangeArrowheads="1"/>
          </p:cNvSpPr>
          <p:nvPr/>
        </p:nvSpPr>
        <p:spPr bwMode="auto">
          <a:xfrm>
            <a:off x="6705600" y="5334000"/>
            <a:ext cx="1484313" cy="523875"/>
          </a:xfrm>
          <a:prstGeom prst="rect">
            <a:avLst/>
          </a:prstGeom>
          <a:noFill/>
          <a:ln w="9525">
            <a:noFill/>
            <a:miter lim="800000"/>
            <a:headEnd/>
            <a:tailEnd/>
          </a:ln>
        </p:spPr>
        <p:txBody>
          <a:bodyPr wrap="none">
            <a:spAutoFit/>
          </a:bodyPr>
          <a:lstStyle/>
          <a:p>
            <a:r>
              <a:rPr lang="en-US" sz="2800"/>
              <a:t>Elevage</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20131014_175123-1.jpg"/>
          <p:cNvPicPr>
            <a:picLocks noGrp="1" noChangeAspect="1"/>
          </p:cNvPicPr>
          <p:nvPr isPhoto="1"/>
        </p:nvPicPr>
        <p:blipFill>
          <a:blip r:embed="rId2" cstate="email">
            <a:lum bright="10000"/>
          </a:blip>
          <a:srcRect/>
          <a:stretch>
            <a:fillRect/>
          </a:stretch>
        </p:blipFill>
        <p:spPr bwMode="auto">
          <a:xfrm>
            <a:off x="4348163" y="0"/>
            <a:ext cx="4795837" cy="2895600"/>
          </a:xfrm>
          <a:prstGeom prst="rect">
            <a:avLst/>
          </a:prstGeom>
          <a:noFill/>
          <a:ln w="9525">
            <a:noFill/>
            <a:miter lim="800000"/>
            <a:headEnd/>
            <a:tailEnd/>
          </a:ln>
        </p:spPr>
      </p:pic>
      <p:pic>
        <p:nvPicPr>
          <p:cNvPr id="19459" name="Picture 3" descr="20131014_175130.jpg"/>
          <p:cNvPicPr>
            <a:picLocks noGrp="1" noChangeAspect="1"/>
          </p:cNvPicPr>
          <p:nvPr isPhoto="1"/>
        </p:nvPicPr>
        <p:blipFill>
          <a:blip r:embed="rId3" cstate="email">
            <a:lum bright="10000"/>
          </a:blip>
          <a:srcRect/>
          <a:stretch>
            <a:fillRect/>
          </a:stretch>
        </p:blipFill>
        <p:spPr bwMode="auto">
          <a:xfrm>
            <a:off x="0" y="76200"/>
            <a:ext cx="4525963" cy="2819400"/>
          </a:xfrm>
          <a:prstGeom prst="rect">
            <a:avLst/>
          </a:prstGeom>
          <a:noFill/>
          <a:ln w="9525">
            <a:noFill/>
            <a:miter lim="800000"/>
            <a:headEnd/>
            <a:tailEnd/>
          </a:ln>
        </p:spPr>
      </p:pic>
      <p:pic>
        <p:nvPicPr>
          <p:cNvPr id="19460" name="Picture 4" descr="20131014_174823-1.jpg"/>
          <p:cNvPicPr>
            <a:picLocks noGrp="1" noChangeAspect="1"/>
          </p:cNvPicPr>
          <p:nvPr isPhoto="1"/>
        </p:nvPicPr>
        <p:blipFill>
          <a:blip r:embed="rId4" cstate="email"/>
          <a:srcRect/>
          <a:stretch>
            <a:fillRect/>
          </a:stretch>
        </p:blipFill>
        <p:spPr bwMode="auto">
          <a:xfrm>
            <a:off x="4489450" y="3486150"/>
            <a:ext cx="4654550" cy="3352800"/>
          </a:xfrm>
          <a:prstGeom prst="rect">
            <a:avLst/>
          </a:prstGeom>
          <a:noFill/>
          <a:ln w="9525">
            <a:noFill/>
            <a:miter lim="800000"/>
            <a:headEnd/>
            <a:tailEnd/>
          </a:ln>
        </p:spPr>
      </p:pic>
      <p:pic>
        <p:nvPicPr>
          <p:cNvPr id="19461" name="Image 1" descr="100_3624.JPG"/>
          <p:cNvPicPr>
            <a:picLocks noGrp="1" noChangeAspect="1"/>
          </p:cNvPicPr>
          <p:nvPr isPhoto="1"/>
        </p:nvPicPr>
        <p:blipFill>
          <a:blip r:embed="rId5" cstate="email"/>
          <a:srcRect/>
          <a:stretch>
            <a:fillRect/>
          </a:stretch>
        </p:blipFill>
        <p:spPr bwMode="auto">
          <a:xfrm>
            <a:off x="0" y="3486150"/>
            <a:ext cx="4495800" cy="3371850"/>
          </a:xfrm>
          <a:prstGeom prst="rect">
            <a:avLst/>
          </a:prstGeom>
          <a:noFill/>
          <a:ln w="9525">
            <a:noFill/>
            <a:miter lim="800000"/>
            <a:headEnd/>
            <a:tailEnd/>
          </a:ln>
        </p:spPr>
      </p:pic>
      <p:sp>
        <p:nvSpPr>
          <p:cNvPr id="19462" name="TextBox 2"/>
          <p:cNvSpPr txBox="1">
            <a:spLocks noChangeArrowheads="1"/>
          </p:cNvSpPr>
          <p:nvPr/>
        </p:nvSpPr>
        <p:spPr bwMode="auto">
          <a:xfrm>
            <a:off x="0" y="3225800"/>
            <a:ext cx="9144000" cy="584200"/>
          </a:xfrm>
          <a:prstGeom prst="rect">
            <a:avLst/>
          </a:prstGeom>
          <a:solidFill>
            <a:schemeClr val="tx1"/>
          </a:solidFill>
          <a:ln w="9525">
            <a:noFill/>
            <a:miter lim="800000"/>
            <a:headEnd/>
            <a:tailEnd/>
          </a:ln>
        </p:spPr>
        <p:txBody>
          <a:bodyPr>
            <a:spAutoFit/>
          </a:bodyPr>
          <a:lstStyle/>
          <a:p>
            <a:pPr algn="ctr"/>
            <a:r>
              <a:rPr lang="en-US" altLang="en-US" sz="3200" b="1" dirty="0" smtClean="0">
                <a:solidFill>
                  <a:schemeClr val="bg1"/>
                </a:solidFill>
              </a:rPr>
              <a:t>MAÏS A HAUT RENDEMENT SUR </a:t>
            </a:r>
            <a:r>
              <a:rPr lang="en-US" altLang="en-US" sz="3200" b="1" dirty="0">
                <a:solidFill>
                  <a:schemeClr val="bg1"/>
                </a:solidFill>
              </a:rPr>
              <a:t>SUPER SOIL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0483" name="Image 1" descr="Image3.jpg"/>
          <p:cNvPicPr>
            <a:picLocks noGrp="1" noChangeAspect="1"/>
          </p:cNvPicPr>
          <p:nvPr isPhoto="1"/>
        </p:nvPicPr>
        <p:blipFill>
          <a:blip r:embed="rId2" cstate="email"/>
          <a:srcRect/>
          <a:stretch>
            <a:fillRect/>
          </a:stretch>
        </p:blipFill>
        <p:spPr bwMode="auto">
          <a:xfrm>
            <a:off x="0" y="0"/>
            <a:ext cx="4189413" cy="3143250"/>
          </a:xfrm>
          <a:prstGeom prst="rect">
            <a:avLst/>
          </a:prstGeom>
          <a:noFill/>
          <a:ln w="9525">
            <a:noFill/>
            <a:miter lim="800000"/>
            <a:headEnd/>
            <a:tailEnd/>
          </a:ln>
        </p:spPr>
      </p:pic>
      <p:pic>
        <p:nvPicPr>
          <p:cNvPr id="20484" name="Image 2" descr="Image4.jpg"/>
          <p:cNvPicPr>
            <a:picLocks noGrp="1" noChangeAspect="1"/>
          </p:cNvPicPr>
          <p:nvPr isPhoto="1"/>
        </p:nvPicPr>
        <p:blipFill>
          <a:blip r:embed="rId3"/>
          <a:srcRect/>
          <a:stretch>
            <a:fillRect/>
          </a:stretch>
        </p:blipFill>
        <p:spPr bwMode="auto">
          <a:xfrm>
            <a:off x="4929188" y="0"/>
            <a:ext cx="4214812" cy="3165475"/>
          </a:xfrm>
          <a:prstGeom prst="rect">
            <a:avLst/>
          </a:prstGeom>
          <a:noFill/>
          <a:ln w="9525">
            <a:noFill/>
            <a:miter lim="800000"/>
            <a:headEnd/>
            <a:tailEnd/>
          </a:ln>
        </p:spPr>
      </p:pic>
      <p:pic>
        <p:nvPicPr>
          <p:cNvPr id="20485" name="Image 3" descr="101_1337.JPG"/>
          <p:cNvPicPr>
            <a:picLocks noGrp="1" noChangeAspect="1"/>
          </p:cNvPicPr>
          <p:nvPr isPhoto="1"/>
        </p:nvPicPr>
        <p:blipFill>
          <a:blip r:embed="rId4"/>
          <a:srcRect/>
          <a:stretch>
            <a:fillRect/>
          </a:stretch>
        </p:blipFill>
        <p:spPr bwMode="auto">
          <a:xfrm>
            <a:off x="6205538" y="3429000"/>
            <a:ext cx="2938462" cy="3429000"/>
          </a:xfrm>
          <a:prstGeom prst="rect">
            <a:avLst/>
          </a:prstGeom>
          <a:noFill/>
          <a:ln w="9525">
            <a:noFill/>
            <a:miter lim="800000"/>
            <a:headEnd/>
            <a:tailEnd/>
          </a:ln>
        </p:spPr>
      </p:pic>
      <p:pic>
        <p:nvPicPr>
          <p:cNvPr id="20486" name="Image 4" descr="101_1341.JPG"/>
          <p:cNvPicPr>
            <a:picLocks noGrp="1" noChangeAspect="1"/>
          </p:cNvPicPr>
          <p:nvPr isPhoto="1"/>
        </p:nvPicPr>
        <p:blipFill>
          <a:blip r:embed="rId5"/>
          <a:srcRect/>
          <a:stretch>
            <a:fillRect/>
          </a:stretch>
        </p:blipFill>
        <p:spPr bwMode="auto">
          <a:xfrm>
            <a:off x="0" y="3643313"/>
            <a:ext cx="4286250" cy="3214687"/>
          </a:xfrm>
          <a:prstGeom prst="rect">
            <a:avLst/>
          </a:prstGeom>
          <a:noFill/>
          <a:ln w="9525">
            <a:noFill/>
            <a:miter lim="800000"/>
            <a:headEnd/>
            <a:tailEnd/>
          </a:ln>
        </p:spPr>
      </p:pic>
      <p:sp>
        <p:nvSpPr>
          <p:cNvPr id="8" name="TextBox 2"/>
          <p:cNvSpPr txBox="1">
            <a:spLocks noChangeArrowheads="1"/>
          </p:cNvSpPr>
          <p:nvPr/>
        </p:nvSpPr>
        <p:spPr bwMode="auto">
          <a:xfrm>
            <a:off x="0" y="3071810"/>
            <a:ext cx="9144000" cy="584200"/>
          </a:xfrm>
          <a:prstGeom prst="rect">
            <a:avLst/>
          </a:prstGeom>
          <a:solidFill>
            <a:schemeClr val="tx1"/>
          </a:solidFill>
          <a:ln w="9525">
            <a:noFill/>
            <a:miter lim="800000"/>
            <a:headEnd/>
            <a:tailEnd/>
          </a:ln>
        </p:spPr>
        <p:txBody>
          <a:bodyPr>
            <a:spAutoFit/>
          </a:bodyPr>
          <a:lstStyle/>
          <a:p>
            <a:pPr algn="ctr"/>
            <a:r>
              <a:rPr lang="en-US" altLang="en-US" sz="3200" b="1" dirty="0" smtClean="0">
                <a:solidFill>
                  <a:schemeClr val="bg1"/>
                </a:solidFill>
              </a:rPr>
              <a:t>MAÏS A HAUT RENDEMENT SUR </a:t>
            </a:r>
            <a:r>
              <a:rPr lang="en-US" altLang="en-US" sz="3200" b="1" dirty="0">
                <a:solidFill>
                  <a:schemeClr val="bg1"/>
                </a:solidFill>
              </a:rPr>
              <a:t>SUPER SOIL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1507" name="Picture 1" descr="IMG_1689.jpg"/>
          <p:cNvPicPr>
            <a:picLocks noGrp="1" noChangeAspect="1"/>
          </p:cNvPicPr>
          <p:nvPr isPhoto="1"/>
        </p:nvPicPr>
        <p:blipFill>
          <a:blip r:embed="rId2" cstate="email"/>
          <a:srcRect/>
          <a:stretch>
            <a:fillRect/>
          </a:stretch>
        </p:blipFill>
        <p:spPr bwMode="auto">
          <a:xfrm>
            <a:off x="4953000" y="685800"/>
            <a:ext cx="4191000" cy="5588000"/>
          </a:xfrm>
          <a:prstGeom prst="rect">
            <a:avLst/>
          </a:prstGeom>
          <a:noFill/>
          <a:ln w="9525">
            <a:noFill/>
            <a:miter lim="800000"/>
            <a:headEnd/>
            <a:tailEnd/>
          </a:ln>
        </p:spPr>
      </p:pic>
      <p:pic>
        <p:nvPicPr>
          <p:cNvPr id="21508" name="Picture 2" descr="IMG_1682.jpg"/>
          <p:cNvPicPr>
            <a:picLocks noGrp="1" noChangeAspect="1"/>
          </p:cNvPicPr>
          <p:nvPr isPhoto="1"/>
        </p:nvPicPr>
        <p:blipFill>
          <a:blip r:embed="rId3">
            <a:lum bright="20000"/>
          </a:blip>
          <a:srcRect/>
          <a:stretch>
            <a:fillRect/>
          </a:stretch>
        </p:blipFill>
        <p:spPr bwMode="auto">
          <a:xfrm>
            <a:off x="0" y="1143000"/>
            <a:ext cx="4956175" cy="4800600"/>
          </a:xfrm>
          <a:prstGeom prst="rect">
            <a:avLst/>
          </a:prstGeom>
          <a:noFill/>
          <a:ln w="9525">
            <a:noFill/>
            <a:miter lim="800000"/>
            <a:headEnd/>
            <a:tailEnd/>
          </a:ln>
        </p:spPr>
      </p:pic>
      <p:sp>
        <p:nvSpPr>
          <p:cNvPr id="21509" name="TextBox 2"/>
          <p:cNvSpPr txBox="1">
            <a:spLocks noChangeArrowheads="1"/>
          </p:cNvSpPr>
          <p:nvPr/>
        </p:nvSpPr>
        <p:spPr bwMode="auto">
          <a:xfrm>
            <a:off x="0" y="228600"/>
            <a:ext cx="9144000" cy="584200"/>
          </a:xfrm>
          <a:prstGeom prst="rect">
            <a:avLst/>
          </a:prstGeom>
          <a:solidFill>
            <a:schemeClr val="tx1"/>
          </a:solidFill>
          <a:ln w="9525">
            <a:noFill/>
            <a:miter lim="800000"/>
            <a:headEnd/>
            <a:tailEnd/>
          </a:ln>
        </p:spPr>
        <p:txBody>
          <a:bodyPr>
            <a:spAutoFit/>
          </a:bodyPr>
          <a:lstStyle/>
          <a:p>
            <a:pPr algn="ctr"/>
            <a:r>
              <a:rPr lang="en-US" altLang="en-US" sz="3200" b="1" dirty="0" smtClean="0">
                <a:solidFill>
                  <a:schemeClr val="bg1"/>
                </a:solidFill>
              </a:rPr>
              <a:t>RECOLTE DE MAÏS</a:t>
            </a:r>
            <a:endParaRPr lang="en-US" altLang="en-US" sz="32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214282" y="-96830"/>
            <a:ext cx="8515381" cy="4525962"/>
          </a:xfrm>
        </p:spPr>
        <p:txBody>
          <a:bodyPr>
            <a:noAutofit/>
          </a:bodyPr>
          <a:lstStyle/>
          <a:p>
            <a:pPr>
              <a:buFont typeface="Arial" pitchFamily="34" charset="0"/>
              <a:buNone/>
              <a:defRPr/>
            </a:pPr>
            <a:endParaRPr lang="fr-FR" sz="2400" dirty="0" smtClean="0">
              <a:solidFill>
                <a:schemeClr val="tx1"/>
              </a:solidFill>
              <a:latin typeface="Arial" pitchFamily="34" charset="0"/>
              <a:ea typeface="宋体" pitchFamily="2" charset="-122"/>
              <a:cs typeface="Arial" pitchFamily="34" charset="0"/>
            </a:endParaRPr>
          </a:p>
          <a:p>
            <a:pPr algn="just">
              <a:spcBef>
                <a:spcPts val="0"/>
              </a:spcBef>
              <a:buFont typeface="Arial" pitchFamily="34" charset="0"/>
              <a:buNone/>
              <a:defRPr/>
            </a:pPr>
            <a:r>
              <a:rPr lang="fr-FR" sz="2400" dirty="0" smtClean="0">
                <a:solidFill>
                  <a:schemeClr val="tx1"/>
                </a:solidFill>
                <a:latin typeface="Arial" pitchFamily="34" charset="0"/>
                <a:ea typeface="宋体" pitchFamily="2" charset="-122"/>
                <a:cs typeface="Arial" pitchFamily="34" charset="0"/>
              </a:rPr>
              <a:t>	</a:t>
            </a:r>
            <a:r>
              <a:rPr lang="fr-FR" sz="2800" dirty="0" smtClean="0">
                <a:solidFill>
                  <a:schemeClr val="tx1"/>
                </a:solidFill>
                <a:latin typeface="Arial" pitchFamily="34" charset="0"/>
                <a:cs typeface="Arial" pitchFamily="34" charset="0"/>
              </a:rPr>
              <a:t>3- Fournir de la matière première pour la production d'énergies renouvelables non seulement pour l’agriculture mais aussi pour les autres secteurs d’activités socio-économiques. Cette Agriculture doit être conçue pour devenir une source d'énergie au lieu d’être une consommatrice passive d'énergie</a:t>
            </a:r>
          </a:p>
          <a:p>
            <a:pPr algn="just">
              <a:spcBef>
                <a:spcPts val="0"/>
              </a:spcBef>
              <a:buFont typeface="Arial" pitchFamily="34" charset="0"/>
              <a:buNone/>
              <a:defRPr/>
            </a:pPr>
            <a:r>
              <a:rPr lang="fr-FR" sz="1050" dirty="0" smtClean="0">
                <a:solidFill>
                  <a:schemeClr val="tx1"/>
                </a:solidFill>
                <a:latin typeface="Arial" pitchFamily="34" charset="0"/>
                <a:cs typeface="Arial" pitchFamily="34" charset="0"/>
              </a:rPr>
              <a:t/>
            </a:r>
            <a:br>
              <a:rPr lang="fr-FR" sz="1050" dirty="0" smtClean="0">
                <a:solidFill>
                  <a:schemeClr val="tx1"/>
                </a:solidFill>
                <a:latin typeface="Arial" pitchFamily="34" charset="0"/>
                <a:cs typeface="Arial" pitchFamily="34" charset="0"/>
              </a:rPr>
            </a:br>
            <a:r>
              <a:rPr lang="fr-FR" sz="2800" dirty="0" smtClean="0">
                <a:solidFill>
                  <a:schemeClr val="tx1"/>
                </a:solidFill>
                <a:latin typeface="Arial" pitchFamily="34" charset="0"/>
                <a:cs typeface="Arial" pitchFamily="34" charset="0"/>
              </a:rPr>
              <a:t>4- Elle doit fournir de nouveaux produits et services environnementaux</a:t>
            </a:r>
          </a:p>
          <a:p>
            <a:pPr algn="just">
              <a:spcBef>
                <a:spcPts val="0"/>
              </a:spcBef>
              <a:buFont typeface="Arial" pitchFamily="34" charset="0"/>
              <a:buNone/>
              <a:defRPr/>
            </a:pPr>
            <a:endParaRPr lang="fr-FR" sz="1200" dirty="0" smtClean="0">
              <a:solidFill>
                <a:schemeClr val="tx1"/>
              </a:solidFill>
              <a:latin typeface="Arial" pitchFamily="34" charset="0"/>
              <a:cs typeface="Arial" pitchFamily="34" charset="0"/>
            </a:endParaRPr>
          </a:p>
          <a:p>
            <a:pPr algn="just">
              <a:spcBef>
                <a:spcPts val="0"/>
              </a:spcBef>
              <a:buFont typeface="Arial" pitchFamily="34" charset="0"/>
              <a:buNone/>
              <a:defRPr/>
            </a:pPr>
            <a:r>
              <a:rPr lang="fr-FR" sz="2800" dirty="0" smtClean="0">
                <a:latin typeface="Arial" pitchFamily="34" charset="0"/>
                <a:cs typeface="Arial" pitchFamily="34" charset="0"/>
              </a:rPr>
              <a:t>    5- Etre é</a:t>
            </a:r>
            <a:r>
              <a:rPr lang="en-US" sz="2800" dirty="0" err="1" smtClean="0">
                <a:latin typeface="Arial" pitchFamily="34" charset="0"/>
                <a:cs typeface="Arial" pitchFamily="34" charset="0"/>
              </a:rPr>
              <a:t>conomiquement</a:t>
            </a:r>
            <a:r>
              <a:rPr lang="en-US" sz="2800" dirty="0" smtClean="0">
                <a:latin typeface="Arial" pitchFamily="34" charset="0"/>
                <a:cs typeface="Arial" pitchFamily="34" charset="0"/>
              </a:rPr>
              <a:t> et </a:t>
            </a:r>
            <a:r>
              <a:rPr lang="en-US" sz="2800" dirty="0" err="1" smtClean="0">
                <a:latin typeface="Arial" pitchFamily="34" charset="0"/>
                <a:cs typeface="Arial" pitchFamily="34" charset="0"/>
              </a:rPr>
              <a:t>spirituellement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bénéfique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aussi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bien</a:t>
            </a:r>
            <a:r>
              <a:rPr lang="en-US" sz="2800" dirty="0" smtClean="0">
                <a:latin typeface="Arial" pitchFamily="34" charset="0"/>
                <a:cs typeface="Arial" pitchFamily="34" charset="0"/>
              </a:rPr>
              <a:t> pour les </a:t>
            </a:r>
            <a:r>
              <a:rPr lang="en-US" sz="2800" dirty="0" err="1" smtClean="0">
                <a:latin typeface="Arial" pitchFamily="34" charset="0"/>
                <a:cs typeface="Arial" pitchFamily="34" charset="0"/>
              </a:rPr>
              <a:t>producteurs</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que</a:t>
            </a:r>
            <a:r>
              <a:rPr lang="en-US" sz="2800" dirty="0" smtClean="0">
                <a:latin typeface="Arial" pitchFamily="34" charset="0"/>
                <a:cs typeface="Arial" pitchFamily="34" charset="0"/>
              </a:rPr>
              <a:t> pour les </a:t>
            </a:r>
            <a:r>
              <a:rPr lang="en-US" sz="2800" dirty="0" err="1" smtClean="0">
                <a:latin typeface="Arial" pitchFamily="34" charset="0"/>
                <a:cs typeface="Arial" pitchFamily="34" charset="0"/>
              </a:rPr>
              <a:t>consommateurs</a:t>
            </a:r>
            <a:endParaRPr lang="en-US" sz="2800" dirty="0" smtClean="0">
              <a:latin typeface="Arial" pitchFamily="34" charset="0"/>
              <a:cs typeface="Arial" pitchFamily="34" charset="0"/>
            </a:endParaRPr>
          </a:p>
          <a:p>
            <a:pPr algn="just">
              <a:spcBef>
                <a:spcPts val="0"/>
              </a:spcBef>
              <a:buFont typeface="Arial" pitchFamily="34" charset="0"/>
              <a:buNone/>
              <a:defRPr/>
            </a:pPr>
            <a:endParaRPr lang="fr-FR" sz="1400" dirty="0" smtClean="0">
              <a:latin typeface="Arial" pitchFamily="34" charset="0"/>
              <a:cs typeface="Arial" pitchFamily="34" charset="0"/>
            </a:endParaRPr>
          </a:p>
          <a:p>
            <a:pPr>
              <a:buNone/>
              <a:defRPr/>
            </a:pPr>
            <a:r>
              <a:rPr lang="en-US" sz="2800" dirty="0" smtClean="0">
                <a:latin typeface="Arial" pitchFamily="34" charset="0"/>
                <a:cs typeface="Arial" pitchFamily="34" charset="0"/>
              </a:rPr>
              <a:t>     6- </a:t>
            </a:r>
            <a:r>
              <a:rPr lang="en-US" sz="2800" dirty="0" err="1" smtClean="0">
                <a:latin typeface="Arial" pitchFamily="34" charset="0"/>
                <a:cs typeface="Arial" pitchFamily="34" charset="0"/>
              </a:rPr>
              <a:t>Etre</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conforme</a:t>
            </a:r>
            <a:r>
              <a:rPr lang="en-US" sz="2800" dirty="0" smtClean="0">
                <a:latin typeface="Arial" pitchFamily="34" charset="0"/>
                <a:cs typeface="Arial" pitchFamily="34" charset="0"/>
              </a:rPr>
              <a:t> à </a:t>
            </a:r>
            <a:r>
              <a:rPr lang="en-US" sz="2800" dirty="0" err="1" smtClean="0">
                <a:latin typeface="Arial" pitchFamily="34" charset="0"/>
                <a:cs typeface="Arial" pitchFamily="34" charset="0"/>
              </a:rPr>
              <a:t>l’environnement</a:t>
            </a:r>
            <a:r>
              <a:rPr lang="en-US" sz="2800" dirty="0" smtClean="0">
                <a:latin typeface="Arial" pitchFamily="34" charset="0"/>
                <a:cs typeface="Arial" pitchFamily="34" charset="0"/>
              </a:rPr>
              <a:t> et le </a:t>
            </a:r>
            <a:r>
              <a:rPr lang="en-US" sz="2800" dirty="0" err="1" smtClean="0">
                <a:latin typeface="Arial" pitchFamily="34" charset="0"/>
                <a:cs typeface="Arial" pitchFamily="34" charset="0"/>
              </a:rPr>
              <a:t>renforce</a:t>
            </a:r>
            <a:endParaRPr lang="fr-FR" sz="2800" dirty="0" smtClean="0">
              <a:latin typeface="Arial" pitchFamily="34" charset="0"/>
              <a:cs typeface="Arial" pitchFamily="34" charset="0"/>
            </a:endParaRPr>
          </a:p>
          <a:p>
            <a:pPr algn="just">
              <a:spcBef>
                <a:spcPts val="0"/>
              </a:spcBef>
              <a:buFont typeface="Arial" pitchFamily="34" charset="0"/>
              <a:buNone/>
              <a:defRPr/>
            </a:pPr>
            <a:endParaRPr lang="fr-FR" sz="2800" dirty="0" smtClean="0">
              <a:solidFill>
                <a:schemeClr val="tx1"/>
              </a:solidFill>
              <a:latin typeface="Arial" pitchFamily="34" charset="0"/>
              <a:cs typeface="Arial" pitchFamily="34" charset="0"/>
            </a:endParaRPr>
          </a:p>
          <a:p>
            <a:pPr algn="just">
              <a:lnSpc>
                <a:spcPct val="120000"/>
              </a:lnSpc>
              <a:buFont typeface="Arial" pitchFamily="34" charset="0"/>
              <a:buNone/>
              <a:defRPr/>
            </a:pPr>
            <a:r>
              <a:rPr lang="fr-FR" sz="1200" dirty="0" smtClean="0">
                <a:solidFill>
                  <a:schemeClr val="tx1"/>
                </a:solidFill>
                <a:latin typeface="Arial" pitchFamily="34" charset="0"/>
                <a:cs typeface="Arial" pitchFamily="34" charset="0"/>
              </a:rPr>
              <a:t/>
            </a:r>
            <a:br>
              <a:rPr lang="fr-FR" sz="1200" dirty="0" smtClean="0">
                <a:solidFill>
                  <a:schemeClr val="tx1"/>
                </a:solidFill>
                <a:latin typeface="Arial" pitchFamily="34" charset="0"/>
                <a:cs typeface="Arial" pitchFamily="34" charset="0"/>
              </a:rPr>
            </a:br>
            <a:r>
              <a:rPr lang="fr-FR" sz="2800" dirty="0" smtClean="0">
                <a:solidFill>
                  <a:schemeClr val="tx1"/>
                </a:solidFill>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2531" name="Picture 2" descr="IMG_1672.jpg"/>
          <p:cNvPicPr>
            <a:picLocks noGrp="1" noChangeAspect="1"/>
          </p:cNvPicPr>
          <p:nvPr isPhoto="1"/>
        </p:nvPicPr>
        <p:blipFill>
          <a:blip r:embed="rId2" cstate="email"/>
          <a:srcRect/>
          <a:stretch>
            <a:fillRect/>
          </a:stretch>
        </p:blipFill>
        <p:spPr bwMode="auto">
          <a:xfrm>
            <a:off x="5334000" y="0"/>
            <a:ext cx="3810000" cy="4298950"/>
          </a:xfrm>
          <a:prstGeom prst="rect">
            <a:avLst/>
          </a:prstGeom>
          <a:noFill/>
          <a:ln w="9525">
            <a:noFill/>
            <a:miter lim="800000"/>
            <a:headEnd/>
            <a:tailEnd/>
          </a:ln>
        </p:spPr>
      </p:pic>
      <p:pic>
        <p:nvPicPr>
          <p:cNvPr id="22532" name="Image 1" descr="photo 237.jpg"/>
          <p:cNvPicPr>
            <a:picLocks noGrp="1" noChangeAspect="1"/>
          </p:cNvPicPr>
          <p:nvPr isPhoto="1"/>
        </p:nvPicPr>
        <p:blipFill>
          <a:blip r:embed="rId3" cstate="email"/>
          <a:srcRect/>
          <a:stretch>
            <a:fillRect/>
          </a:stretch>
        </p:blipFill>
        <p:spPr bwMode="auto">
          <a:xfrm>
            <a:off x="0" y="0"/>
            <a:ext cx="5105400" cy="3829050"/>
          </a:xfrm>
          <a:prstGeom prst="rect">
            <a:avLst/>
          </a:prstGeom>
          <a:noFill/>
          <a:ln w="9525">
            <a:noFill/>
            <a:miter lim="800000"/>
            <a:headEnd/>
            <a:tailEnd/>
          </a:ln>
        </p:spPr>
      </p:pic>
      <p:pic>
        <p:nvPicPr>
          <p:cNvPr id="22533" name="Image 1" descr="photo 242.jpg"/>
          <p:cNvPicPr>
            <a:picLocks noGrp="1" noChangeAspect="1"/>
          </p:cNvPicPr>
          <p:nvPr isPhoto="1"/>
        </p:nvPicPr>
        <p:blipFill>
          <a:blip r:embed="rId4" cstate="email"/>
          <a:srcRect/>
          <a:stretch>
            <a:fillRect/>
          </a:stretch>
        </p:blipFill>
        <p:spPr bwMode="auto">
          <a:xfrm>
            <a:off x="5232400" y="3657600"/>
            <a:ext cx="3911600" cy="3200400"/>
          </a:xfrm>
          <a:prstGeom prst="rect">
            <a:avLst/>
          </a:prstGeom>
          <a:noFill/>
          <a:ln w="9525">
            <a:noFill/>
            <a:miter lim="800000"/>
            <a:headEnd/>
            <a:tailEnd/>
          </a:ln>
        </p:spPr>
      </p:pic>
      <p:sp>
        <p:nvSpPr>
          <p:cNvPr id="7" name="Text Box 5"/>
          <p:cNvSpPr txBox="1">
            <a:spLocks noChangeArrowheads="1"/>
          </p:cNvSpPr>
          <p:nvPr/>
        </p:nvSpPr>
        <p:spPr bwMode="auto">
          <a:xfrm>
            <a:off x="0" y="4876800"/>
            <a:ext cx="5029200" cy="646113"/>
          </a:xfrm>
          <a:prstGeom prst="rect">
            <a:avLst/>
          </a:prstGeom>
          <a:solidFill>
            <a:schemeClr val="tx1"/>
          </a:solidFill>
          <a:ln w="9525">
            <a:noFill/>
            <a:miter lim="800000"/>
            <a:headEnd/>
            <a:tailEnd/>
          </a:ln>
        </p:spPr>
        <p:txBody>
          <a:bodyPr>
            <a:spAutoFit/>
          </a:bodyPr>
          <a:lstStyle/>
          <a:p>
            <a:pPr algn="ctr">
              <a:spcBef>
                <a:spcPct val="50000"/>
              </a:spcBef>
              <a:defRPr/>
            </a:pPr>
            <a:r>
              <a:rPr lang="en-US" sz="3600" dirty="0" smtClean="0">
                <a:solidFill>
                  <a:schemeClr val="bg1"/>
                </a:solidFill>
                <a:effectLst>
                  <a:outerShdw blurRad="38100" dist="38100" dir="2700000" algn="tl">
                    <a:srgbClr val="FFFFFF"/>
                  </a:outerShdw>
                </a:effectLst>
                <a:latin typeface="Arial" charset="0"/>
                <a:cs typeface="Arial" charset="0"/>
              </a:rPr>
              <a:t>EGRENAGE DE MAÏS</a:t>
            </a:r>
            <a:endParaRPr lang="en-US" sz="3600" dirty="0">
              <a:solidFill>
                <a:schemeClr val="bg1"/>
              </a:solidFill>
              <a:effectLst>
                <a:outerShdw blurRad="38100" dist="38100" dir="2700000" algn="tl">
                  <a:srgbClr val="FFFFFF"/>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3555" name="Image 8" descr="CHOU2.jpg"/>
          <p:cNvPicPr>
            <a:picLocks noGrp="1" noChangeAspect="1"/>
          </p:cNvPicPr>
          <p:nvPr isPhoto="1"/>
        </p:nvPicPr>
        <p:blipFill>
          <a:blip r:embed="rId2"/>
          <a:srcRect/>
          <a:stretch>
            <a:fillRect/>
          </a:stretch>
        </p:blipFill>
        <p:spPr bwMode="auto">
          <a:xfrm>
            <a:off x="0" y="3657600"/>
            <a:ext cx="4419600" cy="3200400"/>
          </a:xfrm>
          <a:prstGeom prst="rect">
            <a:avLst/>
          </a:prstGeom>
          <a:noFill/>
          <a:ln w="9525">
            <a:noFill/>
            <a:miter lim="800000"/>
            <a:headEnd/>
            <a:tailEnd/>
          </a:ln>
        </p:spPr>
      </p:pic>
      <p:sp>
        <p:nvSpPr>
          <p:cNvPr id="23556" name="TextBox 2"/>
          <p:cNvSpPr txBox="1">
            <a:spLocks noChangeArrowheads="1"/>
          </p:cNvSpPr>
          <p:nvPr/>
        </p:nvSpPr>
        <p:spPr bwMode="auto">
          <a:xfrm>
            <a:off x="381000" y="62484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rgbClr val="FFFF00"/>
                </a:solidFill>
              </a:rPr>
              <a:t>CHOU</a:t>
            </a:r>
            <a:endParaRPr lang="en-US" altLang="en-US" sz="3200" b="1" dirty="0">
              <a:solidFill>
                <a:srgbClr val="FFFF00"/>
              </a:solidFill>
            </a:endParaRPr>
          </a:p>
        </p:txBody>
      </p:sp>
      <p:pic>
        <p:nvPicPr>
          <p:cNvPr id="23557" name="Image 10" descr="CHOU.jpg"/>
          <p:cNvPicPr>
            <a:picLocks noGrp="1" noChangeAspect="1"/>
          </p:cNvPicPr>
          <p:nvPr isPhoto="1"/>
        </p:nvPicPr>
        <p:blipFill>
          <a:blip r:embed="rId3" cstate="email"/>
          <a:srcRect/>
          <a:stretch>
            <a:fillRect/>
          </a:stretch>
        </p:blipFill>
        <p:spPr bwMode="auto">
          <a:xfrm>
            <a:off x="4724400" y="3581400"/>
            <a:ext cx="4419600" cy="3314700"/>
          </a:xfrm>
          <a:prstGeom prst="rect">
            <a:avLst/>
          </a:prstGeom>
          <a:noFill/>
          <a:ln w="9525">
            <a:noFill/>
            <a:miter lim="800000"/>
            <a:headEnd/>
            <a:tailEnd/>
          </a:ln>
        </p:spPr>
      </p:pic>
      <p:pic>
        <p:nvPicPr>
          <p:cNvPr id="23558" name="Image 26" descr="Image16bis.jpg"/>
          <p:cNvPicPr>
            <a:picLocks noGrp="1" noChangeAspect="1"/>
          </p:cNvPicPr>
          <p:nvPr isPhoto="1"/>
        </p:nvPicPr>
        <p:blipFill>
          <a:blip r:embed="rId4"/>
          <a:srcRect/>
          <a:stretch>
            <a:fillRect/>
          </a:stretch>
        </p:blipFill>
        <p:spPr bwMode="auto">
          <a:xfrm>
            <a:off x="5334000" y="217488"/>
            <a:ext cx="3376613" cy="3211512"/>
          </a:xfrm>
          <a:prstGeom prst="rect">
            <a:avLst/>
          </a:prstGeom>
          <a:noFill/>
          <a:ln w="9525">
            <a:noFill/>
            <a:miter lim="800000"/>
            <a:headEnd/>
            <a:tailEnd/>
          </a:ln>
        </p:spPr>
      </p:pic>
      <p:pic>
        <p:nvPicPr>
          <p:cNvPr id="23559" name="Picture 2" descr="C:\Documents and Settings\Administrateur\Mes documents\Mes images\Photo\Photo 096.jpg"/>
          <p:cNvPicPr>
            <a:picLocks noChangeAspect="1" noChangeArrowheads="1"/>
          </p:cNvPicPr>
          <p:nvPr/>
        </p:nvPicPr>
        <p:blipFill>
          <a:blip r:embed="rId5"/>
          <a:srcRect/>
          <a:stretch>
            <a:fillRect/>
          </a:stretch>
        </p:blipFill>
        <p:spPr bwMode="auto">
          <a:xfrm>
            <a:off x="228600" y="228600"/>
            <a:ext cx="4267200" cy="3200400"/>
          </a:xfrm>
          <a:prstGeom prst="rect">
            <a:avLst/>
          </a:prstGeom>
          <a:noFill/>
          <a:ln w="9525">
            <a:noFill/>
            <a:miter lim="800000"/>
            <a:headEnd/>
            <a:tailEnd/>
          </a:ln>
        </p:spPr>
      </p:pic>
      <p:sp>
        <p:nvSpPr>
          <p:cNvPr id="23560" name="TextBox 2"/>
          <p:cNvSpPr txBox="1">
            <a:spLocks noChangeArrowheads="1"/>
          </p:cNvSpPr>
          <p:nvPr/>
        </p:nvSpPr>
        <p:spPr bwMode="auto">
          <a:xfrm>
            <a:off x="457200" y="26670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rgbClr val="FFFF00"/>
                </a:solidFill>
              </a:rPr>
              <a:t>LAITUE</a:t>
            </a:r>
            <a:endParaRPr lang="en-US" altLang="en-US" sz="32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4579" name="Image 9" descr="POIVRON 2.jpg"/>
          <p:cNvPicPr>
            <a:picLocks noGrp="1" noChangeAspect="1"/>
          </p:cNvPicPr>
          <p:nvPr isPhoto="1"/>
        </p:nvPicPr>
        <p:blipFill>
          <a:blip r:embed="rId2"/>
          <a:srcRect/>
          <a:stretch>
            <a:fillRect/>
          </a:stretch>
        </p:blipFill>
        <p:spPr bwMode="auto">
          <a:xfrm>
            <a:off x="0" y="0"/>
            <a:ext cx="4708525" cy="3124200"/>
          </a:xfrm>
          <a:prstGeom prst="rect">
            <a:avLst/>
          </a:prstGeom>
          <a:noFill/>
          <a:ln w="9525">
            <a:noFill/>
            <a:miter lim="800000"/>
            <a:headEnd/>
            <a:tailEnd/>
          </a:ln>
        </p:spPr>
      </p:pic>
      <p:sp>
        <p:nvSpPr>
          <p:cNvPr id="24580" name="Image 11" descr="101_1359.JPG"/>
          <p:cNvSpPr>
            <a:spLocks noGrp="1" noChangeAspect="1"/>
          </p:cNvSpPr>
          <p:nvPr isPhoto="1"/>
        </p:nvSpPr>
        <p:spPr bwMode="auto">
          <a:xfrm>
            <a:off x="381000" y="3200400"/>
            <a:ext cx="2743200" cy="3657600"/>
          </a:xfrm>
          <a:prstGeom prst="rect">
            <a:avLst/>
          </a:prstGeom>
          <a:noFill/>
          <a:ln w="9525">
            <a:noFill/>
            <a:miter lim="800000"/>
            <a:headEnd/>
            <a:tailEnd/>
          </a:ln>
        </p:spPr>
        <p:txBody>
          <a:bodyPr/>
          <a:lstStyle/>
          <a:p>
            <a:endParaRPr lang="fr-FR" altLang="en-US"/>
          </a:p>
        </p:txBody>
      </p:sp>
      <p:sp>
        <p:nvSpPr>
          <p:cNvPr id="24581" name="TextBox 2"/>
          <p:cNvSpPr txBox="1">
            <a:spLocks noChangeArrowheads="1"/>
          </p:cNvSpPr>
          <p:nvPr/>
        </p:nvSpPr>
        <p:spPr bwMode="auto">
          <a:xfrm>
            <a:off x="4800600" y="22860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t>POIVRON</a:t>
            </a:r>
            <a:endParaRPr lang="en-US" altLang="en-US" sz="3200" b="1" dirty="0"/>
          </a:p>
        </p:txBody>
      </p:sp>
      <p:pic>
        <p:nvPicPr>
          <p:cNvPr id="24582" name="Image 16" descr="POIVRON.jpg"/>
          <p:cNvPicPr>
            <a:picLocks noGrp="1" noChangeAspect="1"/>
          </p:cNvPicPr>
          <p:nvPr isPhoto="1"/>
        </p:nvPicPr>
        <p:blipFill>
          <a:blip r:embed="rId3" cstate="email"/>
          <a:srcRect/>
          <a:stretch>
            <a:fillRect/>
          </a:stretch>
        </p:blipFill>
        <p:spPr bwMode="auto">
          <a:xfrm>
            <a:off x="4800600" y="838200"/>
            <a:ext cx="4160838" cy="1447800"/>
          </a:xfrm>
          <a:prstGeom prst="rect">
            <a:avLst/>
          </a:prstGeom>
          <a:noFill/>
          <a:ln w="9525">
            <a:noFill/>
            <a:miter lim="800000"/>
            <a:headEnd/>
            <a:tailEnd/>
          </a:ln>
        </p:spPr>
      </p:pic>
      <p:pic>
        <p:nvPicPr>
          <p:cNvPr id="24583" name="Image 11" descr="101_1359.JPG"/>
          <p:cNvPicPr>
            <a:picLocks noGrp="1" noChangeAspect="1"/>
          </p:cNvPicPr>
          <p:nvPr isPhoto="1"/>
        </p:nvPicPr>
        <p:blipFill>
          <a:blip r:embed="rId4" cstate="email"/>
          <a:srcRect/>
          <a:stretch>
            <a:fillRect/>
          </a:stretch>
        </p:blipFill>
        <p:spPr bwMode="auto">
          <a:xfrm>
            <a:off x="533400" y="3124200"/>
            <a:ext cx="2743200" cy="3657600"/>
          </a:xfrm>
          <a:prstGeom prst="rect">
            <a:avLst/>
          </a:prstGeom>
          <a:noFill/>
          <a:ln w="9525">
            <a:noFill/>
            <a:miter lim="800000"/>
            <a:headEnd/>
            <a:tailEnd/>
          </a:ln>
        </p:spPr>
      </p:pic>
      <p:pic>
        <p:nvPicPr>
          <p:cNvPr id="24584" name="Picture 2"/>
          <p:cNvPicPr>
            <a:picLocks noChangeAspect="1" noChangeArrowheads="1"/>
          </p:cNvPicPr>
          <p:nvPr/>
        </p:nvPicPr>
        <p:blipFill>
          <a:blip r:embed="rId5"/>
          <a:srcRect/>
          <a:stretch>
            <a:fillRect/>
          </a:stretch>
        </p:blipFill>
        <p:spPr bwMode="auto">
          <a:xfrm>
            <a:off x="5029200" y="3276600"/>
            <a:ext cx="3733800" cy="3319463"/>
          </a:xfrm>
          <a:prstGeom prst="rect">
            <a:avLst/>
          </a:prstGeom>
          <a:noFill/>
          <a:ln w="9525">
            <a:noFill/>
            <a:miter lim="800000"/>
            <a:headEnd/>
            <a:tailEnd/>
          </a:ln>
        </p:spPr>
      </p:pic>
      <p:sp>
        <p:nvSpPr>
          <p:cNvPr id="24585" name="TextBox 2"/>
          <p:cNvSpPr txBox="1">
            <a:spLocks noChangeArrowheads="1"/>
          </p:cNvSpPr>
          <p:nvPr/>
        </p:nvSpPr>
        <p:spPr bwMode="auto">
          <a:xfrm>
            <a:off x="3581400" y="6273800"/>
            <a:ext cx="3962400" cy="584200"/>
          </a:xfrm>
          <a:prstGeom prst="rect">
            <a:avLst/>
          </a:prstGeom>
          <a:noFill/>
          <a:ln w="9525">
            <a:noFill/>
            <a:miter lim="800000"/>
            <a:headEnd/>
            <a:tailEnd/>
          </a:ln>
        </p:spPr>
        <p:txBody>
          <a:bodyPr>
            <a:spAutoFit/>
          </a:bodyPr>
          <a:lstStyle/>
          <a:p>
            <a:pPr eaLnBrk="1" hangingPunct="1"/>
            <a:r>
              <a:rPr lang="en-US" altLang="en-US" sz="3200" b="1" dirty="0" smtClean="0"/>
              <a:t>PAPAYE</a:t>
            </a:r>
            <a:endParaRPr lang="en-US" altLang="en-US" sz="32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5603" name="TextBox 2"/>
          <p:cNvSpPr txBox="1">
            <a:spLocks noChangeArrowheads="1"/>
          </p:cNvSpPr>
          <p:nvPr/>
        </p:nvSpPr>
        <p:spPr bwMode="auto">
          <a:xfrm>
            <a:off x="0" y="2438400"/>
            <a:ext cx="3962400" cy="584200"/>
          </a:xfrm>
          <a:prstGeom prst="rect">
            <a:avLst/>
          </a:prstGeom>
          <a:noFill/>
          <a:ln w="9525">
            <a:noFill/>
            <a:miter lim="800000"/>
            <a:headEnd/>
            <a:tailEnd/>
          </a:ln>
        </p:spPr>
        <p:txBody>
          <a:bodyPr>
            <a:spAutoFit/>
          </a:bodyPr>
          <a:lstStyle/>
          <a:p>
            <a:pPr algn="ctr" eaLnBrk="1" hangingPunct="1"/>
            <a:r>
              <a:rPr lang="en-US" altLang="en-US" sz="3200" b="1">
                <a:solidFill>
                  <a:srgbClr val="FFFF00"/>
                </a:solidFill>
              </a:rPr>
              <a:t>CABBAGE </a:t>
            </a:r>
          </a:p>
        </p:txBody>
      </p:sp>
      <p:sp>
        <p:nvSpPr>
          <p:cNvPr id="25604" name="TextBox 2"/>
          <p:cNvSpPr txBox="1">
            <a:spLocks noChangeArrowheads="1"/>
          </p:cNvSpPr>
          <p:nvPr/>
        </p:nvSpPr>
        <p:spPr bwMode="auto">
          <a:xfrm>
            <a:off x="4724400" y="6096000"/>
            <a:ext cx="3962400" cy="584200"/>
          </a:xfrm>
          <a:prstGeom prst="rect">
            <a:avLst/>
          </a:prstGeom>
          <a:noFill/>
          <a:ln w="9525">
            <a:noFill/>
            <a:miter lim="800000"/>
            <a:headEnd/>
            <a:tailEnd/>
          </a:ln>
        </p:spPr>
        <p:txBody>
          <a:bodyPr>
            <a:spAutoFit/>
          </a:bodyPr>
          <a:lstStyle/>
          <a:p>
            <a:pPr algn="ctr" eaLnBrk="1" hangingPunct="1"/>
            <a:r>
              <a:rPr lang="en-US" altLang="en-US" sz="3200" b="1"/>
              <a:t>BANANA</a:t>
            </a:r>
            <a:endParaRPr lang="en-US" altLang="en-US" sz="3200" b="1">
              <a:solidFill>
                <a:srgbClr val="FFFF00"/>
              </a:solidFill>
            </a:endParaRPr>
          </a:p>
        </p:txBody>
      </p:sp>
      <p:pic>
        <p:nvPicPr>
          <p:cNvPr id="25605" name="Image 14" descr="101_1646.JPG"/>
          <p:cNvPicPr>
            <a:picLocks noGrp="1" noChangeAspect="1"/>
          </p:cNvPicPr>
          <p:nvPr isPhoto="1"/>
        </p:nvPicPr>
        <p:blipFill>
          <a:blip r:embed="rId2" cstate="email"/>
          <a:srcRect/>
          <a:stretch>
            <a:fillRect/>
          </a:stretch>
        </p:blipFill>
        <p:spPr bwMode="auto">
          <a:xfrm>
            <a:off x="5734050" y="3124200"/>
            <a:ext cx="2800350" cy="3733800"/>
          </a:xfrm>
          <a:prstGeom prst="rect">
            <a:avLst/>
          </a:prstGeom>
          <a:noFill/>
          <a:ln w="9525">
            <a:noFill/>
            <a:miter lim="800000"/>
            <a:headEnd/>
            <a:tailEnd/>
          </a:ln>
        </p:spPr>
      </p:pic>
      <p:pic>
        <p:nvPicPr>
          <p:cNvPr id="25606" name="Image 15" descr="Image11.jpg"/>
          <p:cNvPicPr>
            <a:picLocks noGrp="1" noChangeAspect="1"/>
          </p:cNvPicPr>
          <p:nvPr isPhoto="1"/>
        </p:nvPicPr>
        <p:blipFill>
          <a:blip r:embed="rId3" cstate="email"/>
          <a:srcRect/>
          <a:stretch>
            <a:fillRect/>
          </a:stretch>
        </p:blipFill>
        <p:spPr bwMode="auto">
          <a:xfrm>
            <a:off x="0" y="0"/>
            <a:ext cx="4114800" cy="3044825"/>
          </a:xfrm>
          <a:prstGeom prst="rect">
            <a:avLst/>
          </a:prstGeom>
          <a:noFill/>
          <a:ln w="9525">
            <a:noFill/>
            <a:miter lim="800000"/>
            <a:headEnd/>
            <a:tailEnd/>
          </a:ln>
        </p:spPr>
      </p:pic>
      <p:sp>
        <p:nvSpPr>
          <p:cNvPr id="25607" name="TextBox 2"/>
          <p:cNvSpPr txBox="1">
            <a:spLocks noChangeArrowheads="1"/>
          </p:cNvSpPr>
          <p:nvPr/>
        </p:nvSpPr>
        <p:spPr bwMode="auto">
          <a:xfrm>
            <a:off x="0" y="23622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chemeClr val="bg1"/>
                </a:solidFill>
              </a:rPr>
              <a:t>GOMBO</a:t>
            </a:r>
            <a:endParaRPr lang="en-US" altLang="en-US" sz="3200" b="1" dirty="0">
              <a:solidFill>
                <a:schemeClr val="bg1"/>
              </a:solidFill>
            </a:endParaRPr>
          </a:p>
        </p:txBody>
      </p:sp>
      <p:pic>
        <p:nvPicPr>
          <p:cNvPr id="25608" name="Image 17" descr="Image14.jpg"/>
          <p:cNvPicPr>
            <a:picLocks noGrp="1" noChangeAspect="1"/>
          </p:cNvPicPr>
          <p:nvPr isPhoto="1"/>
        </p:nvPicPr>
        <p:blipFill>
          <a:blip r:embed="rId4"/>
          <a:srcRect/>
          <a:stretch>
            <a:fillRect/>
          </a:stretch>
        </p:blipFill>
        <p:spPr bwMode="auto">
          <a:xfrm>
            <a:off x="5181600" y="0"/>
            <a:ext cx="3962400" cy="2895600"/>
          </a:xfrm>
          <a:prstGeom prst="rect">
            <a:avLst/>
          </a:prstGeom>
          <a:noFill/>
          <a:ln w="9525">
            <a:noFill/>
            <a:miter lim="800000"/>
            <a:headEnd/>
            <a:tailEnd/>
          </a:ln>
        </p:spPr>
      </p:pic>
      <p:sp>
        <p:nvSpPr>
          <p:cNvPr id="25609" name="TextBox 2"/>
          <p:cNvSpPr txBox="1">
            <a:spLocks noChangeArrowheads="1"/>
          </p:cNvSpPr>
          <p:nvPr/>
        </p:nvSpPr>
        <p:spPr bwMode="auto">
          <a:xfrm>
            <a:off x="5181600" y="22860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chemeClr val="bg1"/>
                </a:solidFill>
              </a:rPr>
              <a:t>HARICOT VERT</a:t>
            </a:r>
            <a:endParaRPr lang="en-US" altLang="en-US" sz="3200" b="1" dirty="0">
              <a:solidFill>
                <a:schemeClr val="bg1"/>
              </a:solidFill>
            </a:endParaRPr>
          </a:p>
        </p:txBody>
      </p:sp>
      <p:sp>
        <p:nvSpPr>
          <p:cNvPr id="25610" name="TextBox 2"/>
          <p:cNvSpPr txBox="1">
            <a:spLocks noChangeArrowheads="1"/>
          </p:cNvSpPr>
          <p:nvPr/>
        </p:nvSpPr>
        <p:spPr bwMode="auto">
          <a:xfrm>
            <a:off x="5029200" y="59436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chemeClr val="bg1"/>
                </a:solidFill>
              </a:rPr>
              <a:t>BANANE</a:t>
            </a:r>
            <a:endParaRPr lang="en-US" altLang="en-US" sz="3200" b="1" dirty="0">
              <a:solidFill>
                <a:schemeClr val="bg1"/>
              </a:solidFill>
            </a:endParaRPr>
          </a:p>
        </p:txBody>
      </p:sp>
      <p:pic>
        <p:nvPicPr>
          <p:cNvPr id="25611" name="Image 19" descr="Image10.jpg"/>
          <p:cNvPicPr>
            <a:picLocks noGrp="1" noChangeAspect="1"/>
          </p:cNvPicPr>
          <p:nvPr isPhoto="1"/>
        </p:nvPicPr>
        <p:blipFill>
          <a:blip r:embed="rId5" cstate="email"/>
          <a:srcRect/>
          <a:stretch>
            <a:fillRect/>
          </a:stretch>
        </p:blipFill>
        <p:spPr bwMode="auto">
          <a:xfrm>
            <a:off x="0" y="3352800"/>
            <a:ext cx="4648200" cy="3429000"/>
          </a:xfrm>
          <a:prstGeom prst="rect">
            <a:avLst/>
          </a:prstGeom>
          <a:noFill/>
          <a:ln w="9525">
            <a:noFill/>
            <a:miter lim="800000"/>
            <a:headEnd/>
            <a:tailEnd/>
          </a:ln>
        </p:spPr>
      </p:pic>
      <p:sp>
        <p:nvSpPr>
          <p:cNvPr id="25612" name="TextBox 2"/>
          <p:cNvSpPr txBox="1">
            <a:spLocks noChangeArrowheads="1"/>
          </p:cNvSpPr>
          <p:nvPr/>
        </p:nvSpPr>
        <p:spPr bwMode="auto">
          <a:xfrm>
            <a:off x="381000" y="60960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chemeClr val="bg1"/>
                </a:solidFill>
              </a:rPr>
              <a:t>PIMENT</a:t>
            </a:r>
            <a:endParaRPr lang="en-US" altLang="en-US" sz="3200"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1" descr="DSC08562.jpg"/>
          <p:cNvPicPr>
            <a:picLocks noGrp="1" noChangeAspect="1"/>
          </p:cNvPicPr>
          <p:nvPr isPhoto="1"/>
        </p:nvPicPr>
        <p:blipFill>
          <a:blip r:embed="rId2" cstate="email">
            <a:lum bright="-10000"/>
          </a:blip>
          <a:srcRect/>
          <a:stretch>
            <a:fillRect/>
          </a:stretch>
        </p:blipFill>
        <p:spPr bwMode="auto">
          <a:xfrm>
            <a:off x="0" y="0"/>
            <a:ext cx="7277100" cy="2819400"/>
          </a:xfrm>
          <a:prstGeom prst="rect">
            <a:avLst/>
          </a:prstGeom>
          <a:noFill/>
          <a:ln w="9525">
            <a:noFill/>
            <a:miter lim="800000"/>
            <a:headEnd/>
            <a:tailEnd/>
          </a:ln>
        </p:spPr>
      </p:pic>
      <p:pic>
        <p:nvPicPr>
          <p:cNvPr id="26627" name="Image 1" descr="pict4.jpg"/>
          <p:cNvPicPr>
            <a:picLocks noGrp="1" noChangeAspect="1"/>
          </p:cNvPicPr>
          <p:nvPr isPhoto="1"/>
        </p:nvPicPr>
        <p:blipFill>
          <a:blip r:embed="rId3">
            <a:lum bright="-10000"/>
          </a:blip>
          <a:srcRect/>
          <a:stretch>
            <a:fillRect/>
          </a:stretch>
        </p:blipFill>
        <p:spPr bwMode="auto">
          <a:xfrm>
            <a:off x="4572000" y="3429000"/>
            <a:ext cx="4572000" cy="3429000"/>
          </a:xfrm>
          <a:prstGeom prst="rect">
            <a:avLst/>
          </a:prstGeom>
          <a:noFill/>
          <a:ln w="9525">
            <a:noFill/>
            <a:miter lim="800000"/>
            <a:headEnd/>
            <a:tailEnd/>
          </a:ln>
        </p:spPr>
      </p:pic>
      <p:pic>
        <p:nvPicPr>
          <p:cNvPr id="26628" name="Image 1" descr="pictures 527.jpg"/>
          <p:cNvPicPr>
            <a:picLocks noGrp="1" noChangeAspect="1"/>
          </p:cNvPicPr>
          <p:nvPr isPhoto="1"/>
        </p:nvPicPr>
        <p:blipFill>
          <a:blip r:embed="rId4"/>
          <a:srcRect/>
          <a:stretch>
            <a:fillRect/>
          </a:stretch>
        </p:blipFill>
        <p:spPr bwMode="auto">
          <a:xfrm>
            <a:off x="0" y="3429000"/>
            <a:ext cx="4543425" cy="3429000"/>
          </a:xfrm>
          <a:prstGeom prst="rect">
            <a:avLst/>
          </a:prstGeom>
          <a:noFill/>
          <a:ln w="9525">
            <a:noFill/>
            <a:miter lim="800000"/>
            <a:headEnd/>
            <a:tailEnd/>
          </a:ln>
        </p:spPr>
      </p:pic>
      <p:sp>
        <p:nvSpPr>
          <p:cNvPr id="4" name="Text Box 5"/>
          <p:cNvSpPr txBox="1">
            <a:spLocks noChangeArrowheads="1"/>
          </p:cNvSpPr>
          <p:nvPr/>
        </p:nvSpPr>
        <p:spPr bwMode="auto">
          <a:xfrm>
            <a:off x="0" y="2819400"/>
            <a:ext cx="9144000" cy="641350"/>
          </a:xfrm>
          <a:prstGeom prst="rect">
            <a:avLst/>
          </a:prstGeom>
          <a:solidFill>
            <a:schemeClr val="tx1"/>
          </a:solidFill>
          <a:ln w="9525">
            <a:noFill/>
            <a:miter lim="800000"/>
            <a:headEnd/>
            <a:tailEnd/>
          </a:ln>
        </p:spPr>
        <p:txBody>
          <a:bodyPr>
            <a:spAutoFit/>
          </a:bodyPr>
          <a:lstStyle/>
          <a:p>
            <a:pPr algn="ctr">
              <a:spcBef>
                <a:spcPct val="50000"/>
              </a:spcBef>
              <a:defRPr/>
            </a:pPr>
            <a:r>
              <a:rPr lang="en-US" sz="3600" dirty="0" smtClean="0">
                <a:solidFill>
                  <a:schemeClr val="bg1"/>
                </a:solidFill>
                <a:effectLst>
                  <a:outerShdw blurRad="38100" dist="38100" dir="2700000" algn="tl">
                    <a:srgbClr val="FFFFFF"/>
                  </a:outerShdw>
                </a:effectLst>
                <a:latin typeface="Arial" charset="0"/>
                <a:cs typeface="Arial" charset="0"/>
              </a:rPr>
              <a:t>ANANAS</a:t>
            </a:r>
            <a:endParaRPr lang="en-US" sz="3600" dirty="0">
              <a:solidFill>
                <a:schemeClr val="bg1"/>
              </a:solidFill>
              <a:effectLst>
                <a:outerShdw blurRad="38100" dist="38100" dir="2700000" algn="tl">
                  <a:srgbClr val="FFFFFF"/>
                </a:outerShdw>
              </a:effectLst>
              <a:latin typeface="Arial" charset="0"/>
              <a:cs typeface="Arial" charset="0"/>
            </a:endParaRPr>
          </a:p>
        </p:txBody>
      </p:sp>
      <p:pic>
        <p:nvPicPr>
          <p:cNvPr id="26630" name="Image 1" descr="100_2477.JPG"/>
          <p:cNvPicPr>
            <a:picLocks noGrp="1" noChangeAspect="1"/>
          </p:cNvPicPr>
          <p:nvPr isPhoto="1"/>
        </p:nvPicPr>
        <p:blipFill>
          <a:blip r:embed="rId5" cstate="email"/>
          <a:srcRect/>
          <a:stretch>
            <a:fillRect/>
          </a:stretch>
        </p:blipFill>
        <p:spPr bwMode="auto">
          <a:xfrm>
            <a:off x="5384800" y="0"/>
            <a:ext cx="3759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7651" name="Image 1" descr="100_6530.JPG"/>
          <p:cNvPicPr>
            <a:picLocks noGrp="1" noChangeAspect="1"/>
          </p:cNvPicPr>
          <p:nvPr isPhoto="1"/>
        </p:nvPicPr>
        <p:blipFill>
          <a:blip r:embed="rId2"/>
          <a:srcRect/>
          <a:stretch>
            <a:fillRect/>
          </a:stretch>
        </p:blipFill>
        <p:spPr bwMode="auto">
          <a:xfrm>
            <a:off x="0" y="0"/>
            <a:ext cx="4095750" cy="3071813"/>
          </a:xfrm>
          <a:prstGeom prst="rect">
            <a:avLst/>
          </a:prstGeom>
          <a:noFill/>
          <a:ln w="9525">
            <a:noFill/>
            <a:miter lim="800000"/>
            <a:headEnd/>
            <a:tailEnd/>
          </a:ln>
        </p:spPr>
      </p:pic>
      <p:pic>
        <p:nvPicPr>
          <p:cNvPr id="27652" name="Image 2" descr="100_6536.JPG"/>
          <p:cNvPicPr>
            <a:picLocks noGrp="1" noChangeAspect="1"/>
          </p:cNvPicPr>
          <p:nvPr isPhoto="1"/>
        </p:nvPicPr>
        <p:blipFill>
          <a:blip r:embed="rId3" cstate="email"/>
          <a:srcRect/>
          <a:stretch>
            <a:fillRect/>
          </a:stretch>
        </p:blipFill>
        <p:spPr bwMode="auto">
          <a:xfrm>
            <a:off x="4643438" y="0"/>
            <a:ext cx="4191000" cy="3143250"/>
          </a:xfrm>
          <a:prstGeom prst="rect">
            <a:avLst/>
          </a:prstGeom>
          <a:noFill/>
          <a:ln w="9525">
            <a:noFill/>
            <a:miter lim="800000"/>
            <a:headEnd/>
            <a:tailEnd/>
          </a:ln>
        </p:spPr>
      </p:pic>
      <p:pic>
        <p:nvPicPr>
          <p:cNvPr id="27653" name="Image 4" descr="scan 016.jpg"/>
          <p:cNvPicPr>
            <a:picLocks noGrp="1" noChangeAspect="1"/>
          </p:cNvPicPr>
          <p:nvPr isPhoto="1"/>
        </p:nvPicPr>
        <p:blipFill>
          <a:blip r:embed="rId4"/>
          <a:srcRect/>
          <a:stretch>
            <a:fillRect/>
          </a:stretch>
        </p:blipFill>
        <p:spPr bwMode="auto">
          <a:xfrm>
            <a:off x="0" y="3535363"/>
            <a:ext cx="4429125" cy="3322637"/>
          </a:xfrm>
          <a:prstGeom prst="rect">
            <a:avLst/>
          </a:prstGeom>
          <a:noFill/>
          <a:ln w="9525">
            <a:noFill/>
            <a:miter lim="800000"/>
            <a:headEnd/>
            <a:tailEnd/>
          </a:ln>
        </p:spPr>
      </p:pic>
      <p:pic>
        <p:nvPicPr>
          <p:cNvPr id="27654" name="Image 5" descr="scan 018.jpg"/>
          <p:cNvPicPr>
            <a:picLocks noGrp="1" noChangeAspect="1"/>
          </p:cNvPicPr>
          <p:nvPr isPhoto="1"/>
        </p:nvPicPr>
        <p:blipFill>
          <a:blip r:embed="rId5"/>
          <a:srcRect/>
          <a:stretch>
            <a:fillRect/>
          </a:stretch>
        </p:blipFill>
        <p:spPr bwMode="auto">
          <a:xfrm>
            <a:off x="4762500" y="3571875"/>
            <a:ext cx="4381500" cy="3286125"/>
          </a:xfrm>
          <a:prstGeom prst="rect">
            <a:avLst/>
          </a:prstGeom>
          <a:noFill/>
          <a:ln w="9525">
            <a:noFill/>
            <a:miter lim="800000"/>
            <a:headEnd/>
            <a:tailEnd/>
          </a:ln>
        </p:spPr>
      </p:pic>
      <p:sp>
        <p:nvSpPr>
          <p:cNvPr id="7" name="Text Box 5"/>
          <p:cNvSpPr txBox="1">
            <a:spLocks noChangeArrowheads="1"/>
          </p:cNvSpPr>
          <p:nvPr/>
        </p:nvSpPr>
        <p:spPr bwMode="auto">
          <a:xfrm>
            <a:off x="2286000" y="3048000"/>
            <a:ext cx="4495800" cy="523875"/>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800" dirty="0" smtClean="0">
                <a:solidFill>
                  <a:schemeClr val="bg1"/>
                </a:solidFill>
                <a:effectLst>
                  <a:outerShdw blurRad="38100" dist="38100" dir="2700000" algn="tl">
                    <a:srgbClr val="FFFFFF"/>
                  </a:outerShdw>
                </a:effectLst>
                <a:latin typeface="Arial" charset="0"/>
                <a:cs typeface="Arial" charset="0"/>
              </a:rPr>
              <a:t>OIGNON</a:t>
            </a:r>
            <a:endParaRPr lang="en-US" sz="2800" dirty="0">
              <a:solidFill>
                <a:schemeClr val="bg1"/>
              </a:solidFill>
              <a:effectLst>
                <a:outerShdw blurRad="38100" dist="38100" dir="2700000" algn="tl">
                  <a:srgbClr val="FFFFFF"/>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8675" name="Image 1" descr="visite 021.jpg"/>
          <p:cNvPicPr>
            <a:picLocks noGrp="1" noChangeAspect="1"/>
          </p:cNvPicPr>
          <p:nvPr isPhoto="1"/>
        </p:nvPicPr>
        <p:blipFill>
          <a:blip r:embed="rId2" cstate="email"/>
          <a:srcRect/>
          <a:stretch>
            <a:fillRect/>
          </a:stretch>
        </p:blipFill>
        <p:spPr bwMode="auto">
          <a:xfrm>
            <a:off x="0" y="0"/>
            <a:ext cx="4343400" cy="3257550"/>
          </a:xfrm>
          <a:prstGeom prst="rect">
            <a:avLst/>
          </a:prstGeom>
          <a:noFill/>
          <a:ln w="9525">
            <a:noFill/>
            <a:miter lim="800000"/>
            <a:headEnd/>
            <a:tailEnd/>
          </a:ln>
        </p:spPr>
      </p:pic>
      <p:pic>
        <p:nvPicPr>
          <p:cNvPr id="28676" name="Image 1" descr="pictures 503.jpg"/>
          <p:cNvPicPr>
            <a:picLocks noGrp="1" noChangeAspect="1"/>
          </p:cNvPicPr>
          <p:nvPr isPhoto="1"/>
        </p:nvPicPr>
        <p:blipFill>
          <a:blip r:embed="rId3" cstate="email">
            <a:lum bright="10000"/>
          </a:blip>
          <a:srcRect/>
          <a:stretch>
            <a:fillRect/>
          </a:stretch>
        </p:blipFill>
        <p:spPr bwMode="auto">
          <a:xfrm>
            <a:off x="4419600" y="0"/>
            <a:ext cx="4724400" cy="3276600"/>
          </a:xfrm>
          <a:prstGeom prst="rect">
            <a:avLst/>
          </a:prstGeom>
          <a:noFill/>
          <a:ln w="9525">
            <a:noFill/>
            <a:miter lim="800000"/>
            <a:headEnd/>
            <a:tailEnd/>
          </a:ln>
        </p:spPr>
      </p:pic>
      <p:pic>
        <p:nvPicPr>
          <p:cNvPr id="28677" name="Image 1" descr="greenhouse 024.jpg"/>
          <p:cNvPicPr>
            <a:picLocks noGrp="1" noChangeAspect="1"/>
          </p:cNvPicPr>
          <p:nvPr isPhoto="1"/>
        </p:nvPicPr>
        <p:blipFill>
          <a:blip r:embed="rId4" cstate="email">
            <a:lum bright="10000"/>
          </a:blip>
          <a:srcRect/>
          <a:stretch>
            <a:fillRect/>
          </a:stretch>
        </p:blipFill>
        <p:spPr bwMode="auto">
          <a:xfrm>
            <a:off x="5257800" y="3943350"/>
            <a:ext cx="3886200" cy="2914650"/>
          </a:xfrm>
          <a:prstGeom prst="rect">
            <a:avLst/>
          </a:prstGeom>
          <a:noFill/>
          <a:ln w="9525">
            <a:noFill/>
            <a:miter lim="800000"/>
            <a:headEnd/>
            <a:tailEnd/>
          </a:ln>
        </p:spPr>
      </p:pic>
      <p:pic>
        <p:nvPicPr>
          <p:cNvPr id="28678" name="Image 1" descr="DSC01724.JPG"/>
          <p:cNvPicPr>
            <a:picLocks noGrp="1" noChangeAspect="1"/>
          </p:cNvPicPr>
          <p:nvPr isPhoto="1"/>
        </p:nvPicPr>
        <p:blipFill>
          <a:blip r:embed="rId5" cstate="email"/>
          <a:srcRect/>
          <a:stretch>
            <a:fillRect/>
          </a:stretch>
        </p:blipFill>
        <p:spPr bwMode="auto">
          <a:xfrm>
            <a:off x="0" y="3810000"/>
            <a:ext cx="4064000" cy="3048000"/>
          </a:xfrm>
          <a:prstGeom prst="rect">
            <a:avLst/>
          </a:prstGeom>
          <a:noFill/>
          <a:ln w="9525">
            <a:noFill/>
            <a:miter lim="800000"/>
            <a:headEnd/>
            <a:tailEnd/>
          </a:ln>
        </p:spPr>
      </p:pic>
      <p:sp>
        <p:nvSpPr>
          <p:cNvPr id="4" name="Text Box 5"/>
          <p:cNvSpPr txBox="1">
            <a:spLocks noChangeArrowheads="1"/>
          </p:cNvSpPr>
          <p:nvPr/>
        </p:nvSpPr>
        <p:spPr bwMode="auto">
          <a:xfrm>
            <a:off x="0" y="3302000"/>
            <a:ext cx="9144000" cy="584775"/>
          </a:xfrm>
          <a:prstGeom prst="rect">
            <a:avLst/>
          </a:prstGeom>
          <a:solidFill>
            <a:schemeClr val="tx1"/>
          </a:solidFill>
          <a:ln w="9525">
            <a:noFill/>
            <a:miter lim="800000"/>
            <a:headEnd/>
            <a:tailEnd/>
          </a:ln>
        </p:spPr>
        <p:txBody>
          <a:bodyPr>
            <a:spAutoFit/>
          </a:bodyPr>
          <a:lstStyle/>
          <a:p>
            <a:pPr algn="ctr">
              <a:spcBef>
                <a:spcPct val="50000"/>
              </a:spcBef>
              <a:defRPr/>
            </a:pPr>
            <a:r>
              <a:rPr lang="en-US" sz="3200" dirty="0" smtClean="0">
                <a:solidFill>
                  <a:schemeClr val="bg1"/>
                </a:solidFill>
                <a:effectLst>
                  <a:outerShdw blurRad="38100" dist="38100" dir="2700000" algn="tl">
                    <a:srgbClr val="000000">
                      <a:alpha val="43137"/>
                    </a:srgbClr>
                  </a:outerShdw>
                </a:effectLst>
                <a:latin typeface="+mj-lt"/>
                <a:ea typeface="+mj-ea"/>
                <a:cs typeface="+mj-cs"/>
              </a:rPr>
              <a:t>PRODUCTION DE TOMATE</a:t>
            </a:r>
            <a:endParaRPr lang="en-US" sz="3200"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29699" name="Image 1" descr="GREEN 009.jpg"/>
          <p:cNvPicPr>
            <a:picLocks noGrp="1" noChangeAspect="1"/>
          </p:cNvPicPr>
          <p:nvPr isPhoto="1"/>
        </p:nvPicPr>
        <p:blipFill>
          <a:blip r:embed="rId2" cstate="email"/>
          <a:srcRect/>
          <a:stretch>
            <a:fillRect/>
          </a:stretch>
        </p:blipFill>
        <p:spPr bwMode="auto">
          <a:xfrm>
            <a:off x="4724400" y="3543300"/>
            <a:ext cx="4419600" cy="3314700"/>
          </a:xfrm>
          <a:prstGeom prst="rect">
            <a:avLst/>
          </a:prstGeom>
          <a:noFill/>
          <a:ln w="9525">
            <a:noFill/>
            <a:miter lim="800000"/>
            <a:headEnd/>
            <a:tailEnd/>
          </a:ln>
        </p:spPr>
      </p:pic>
      <p:pic>
        <p:nvPicPr>
          <p:cNvPr id="29700" name="Image 1" descr="Makis.jpg"/>
          <p:cNvPicPr>
            <a:picLocks noGrp="1" noChangeAspect="1"/>
          </p:cNvPicPr>
          <p:nvPr isPhoto="1"/>
        </p:nvPicPr>
        <p:blipFill>
          <a:blip r:embed="rId3" cstate="email"/>
          <a:srcRect/>
          <a:stretch>
            <a:fillRect/>
          </a:stretch>
        </p:blipFill>
        <p:spPr bwMode="auto">
          <a:xfrm>
            <a:off x="0" y="0"/>
            <a:ext cx="4343400" cy="3257550"/>
          </a:xfrm>
          <a:prstGeom prst="rect">
            <a:avLst/>
          </a:prstGeom>
          <a:noFill/>
          <a:ln w="9525">
            <a:noFill/>
            <a:miter lim="800000"/>
            <a:headEnd/>
            <a:tailEnd/>
          </a:ln>
        </p:spPr>
      </p:pic>
      <p:pic>
        <p:nvPicPr>
          <p:cNvPr id="29701" name="Image 1" descr="pictures 604.jpg"/>
          <p:cNvPicPr>
            <a:picLocks noGrp="1" noChangeAspect="1"/>
          </p:cNvPicPr>
          <p:nvPr isPhoto="1"/>
        </p:nvPicPr>
        <p:blipFill>
          <a:blip r:embed="rId4" cstate="email"/>
          <a:srcRect/>
          <a:stretch>
            <a:fillRect/>
          </a:stretch>
        </p:blipFill>
        <p:spPr bwMode="auto">
          <a:xfrm>
            <a:off x="0" y="3733800"/>
            <a:ext cx="4686300" cy="3124200"/>
          </a:xfrm>
          <a:prstGeom prst="rect">
            <a:avLst/>
          </a:prstGeom>
          <a:noFill/>
          <a:ln w="9525">
            <a:noFill/>
            <a:miter lim="800000"/>
            <a:headEnd/>
            <a:tailEnd/>
          </a:ln>
        </p:spPr>
      </p:pic>
      <p:pic>
        <p:nvPicPr>
          <p:cNvPr id="29702" name="Image 1" descr="Tomatoes adani-2.JPG"/>
          <p:cNvPicPr>
            <a:picLocks noGrp="1" noChangeAspect="1"/>
          </p:cNvPicPr>
          <p:nvPr isPhoto="1"/>
        </p:nvPicPr>
        <p:blipFill>
          <a:blip r:embed="rId5" cstate="email"/>
          <a:srcRect/>
          <a:stretch>
            <a:fillRect/>
          </a:stretch>
        </p:blipFill>
        <p:spPr bwMode="auto">
          <a:xfrm>
            <a:off x="4495800" y="0"/>
            <a:ext cx="4648200" cy="3486150"/>
          </a:xfrm>
          <a:prstGeom prst="rect">
            <a:avLst/>
          </a:prstGeom>
          <a:noFill/>
          <a:ln w="9525">
            <a:noFill/>
            <a:miter lim="800000"/>
            <a:headEnd/>
            <a:tailEnd/>
          </a:ln>
        </p:spPr>
      </p:pic>
      <p:sp>
        <p:nvSpPr>
          <p:cNvPr id="4" name="Text Box 5"/>
          <p:cNvSpPr txBox="1">
            <a:spLocks noChangeArrowheads="1"/>
          </p:cNvSpPr>
          <p:nvPr/>
        </p:nvSpPr>
        <p:spPr bwMode="auto">
          <a:xfrm>
            <a:off x="0" y="2895600"/>
            <a:ext cx="9144000" cy="584200"/>
          </a:xfrm>
          <a:prstGeom prst="rect">
            <a:avLst/>
          </a:prstGeom>
          <a:solidFill>
            <a:schemeClr val="tx1"/>
          </a:solidFill>
          <a:ln w="9525">
            <a:noFill/>
            <a:miter lim="800000"/>
            <a:headEnd/>
            <a:tailEnd/>
          </a:ln>
        </p:spPr>
        <p:txBody>
          <a:bodyPr>
            <a:spAutoFit/>
          </a:bodyPr>
          <a:lstStyle/>
          <a:p>
            <a:pPr algn="ctr">
              <a:spcBef>
                <a:spcPct val="50000"/>
              </a:spcBef>
              <a:defRPr/>
            </a:pPr>
            <a:r>
              <a:rPr lang="en-US" sz="3200" dirty="0" smtClean="0">
                <a:solidFill>
                  <a:schemeClr val="bg1"/>
                </a:solidFill>
                <a:effectLst>
                  <a:outerShdw blurRad="38100" dist="38100" dir="2700000" algn="tl">
                    <a:srgbClr val="000000">
                      <a:alpha val="43137"/>
                    </a:srgbClr>
                  </a:outerShdw>
                </a:effectLst>
                <a:latin typeface="+mj-lt"/>
                <a:ea typeface="+mj-ea"/>
                <a:cs typeface="+mj-cs"/>
              </a:rPr>
              <a:t>PRODUCTION ET RECOLTE DE TOMATE</a:t>
            </a:r>
            <a:endParaRPr lang="en-US" sz="3200" dirty="0">
              <a:solidFill>
                <a:schemeClr val="bg1"/>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0723" name="Image 9" descr="Image12.jpg"/>
          <p:cNvPicPr>
            <a:picLocks noGrp="1" noChangeAspect="1"/>
          </p:cNvPicPr>
          <p:nvPr isPhoto="1"/>
        </p:nvPicPr>
        <p:blipFill>
          <a:blip r:embed="rId2" cstate="email"/>
          <a:srcRect/>
          <a:stretch>
            <a:fillRect/>
          </a:stretch>
        </p:blipFill>
        <p:spPr bwMode="auto">
          <a:xfrm>
            <a:off x="4724400" y="0"/>
            <a:ext cx="4225925" cy="3200400"/>
          </a:xfrm>
          <a:prstGeom prst="rect">
            <a:avLst/>
          </a:prstGeom>
          <a:noFill/>
          <a:ln w="9525">
            <a:noFill/>
            <a:miter lim="800000"/>
            <a:headEnd/>
            <a:tailEnd/>
          </a:ln>
        </p:spPr>
      </p:pic>
      <p:pic>
        <p:nvPicPr>
          <p:cNvPr id="30724" name="Image 11" descr="Image9.jpg"/>
          <p:cNvPicPr>
            <a:picLocks noGrp="1" noChangeAspect="1"/>
          </p:cNvPicPr>
          <p:nvPr isPhoto="1"/>
        </p:nvPicPr>
        <p:blipFill>
          <a:blip r:embed="rId3"/>
          <a:srcRect/>
          <a:stretch>
            <a:fillRect/>
          </a:stretch>
        </p:blipFill>
        <p:spPr bwMode="auto">
          <a:xfrm>
            <a:off x="4953000" y="3581400"/>
            <a:ext cx="4191000" cy="3270250"/>
          </a:xfrm>
          <a:prstGeom prst="rect">
            <a:avLst/>
          </a:prstGeom>
          <a:noFill/>
          <a:ln w="9525">
            <a:noFill/>
            <a:miter lim="800000"/>
            <a:headEnd/>
            <a:tailEnd/>
          </a:ln>
        </p:spPr>
      </p:pic>
      <p:sp>
        <p:nvSpPr>
          <p:cNvPr id="30725" name="TextBox 2"/>
          <p:cNvSpPr txBox="1">
            <a:spLocks noChangeArrowheads="1"/>
          </p:cNvSpPr>
          <p:nvPr/>
        </p:nvSpPr>
        <p:spPr bwMode="auto">
          <a:xfrm>
            <a:off x="4876800" y="62738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rgbClr val="FFFF00"/>
                </a:solidFill>
              </a:rPr>
              <a:t>CONCOMBRE</a:t>
            </a:r>
            <a:endParaRPr lang="en-US" altLang="en-US" sz="3200" b="1" dirty="0">
              <a:solidFill>
                <a:srgbClr val="FFFF00"/>
              </a:solidFill>
            </a:endParaRPr>
          </a:p>
        </p:txBody>
      </p:sp>
      <p:pic>
        <p:nvPicPr>
          <p:cNvPr id="30726" name="Image 13" descr="CAROTTE.jpg"/>
          <p:cNvPicPr>
            <a:picLocks noGrp="1" noChangeAspect="1"/>
          </p:cNvPicPr>
          <p:nvPr isPhoto="1"/>
        </p:nvPicPr>
        <p:blipFill>
          <a:blip r:embed="rId4"/>
          <a:srcRect/>
          <a:stretch>
            <a:fillRect/>
          </a:stretch>
        </p:blipFill>
        <p:spPr bwMode="auto">
          <a:xfrm>
            <a:off x="0" y="3709988"/>
            <a:ext cx="4681538" cy="3071812"/>
          </a:xfrm>
          <a:prstGeom prst="rect">
            <a:avLst/>
          </a:prstGeom>
          <a:noFill/>
          <a:ln w="9525">
            <a:noFill/>
            <a:miter lim="800000"/>
            <a:headEnd/>
            <a:tailEnd/>
          </a:ln>
        </p:spPr>
      </p:pic>
      <p:sp>
        <p:nvSpPr>
          <p:cNvPr id="30727" name="TextBox 2"/>
          <p:cNvSpPr txBox="1">
            <a:spLocks noChangeArrowheads="1"/>
          </p:cNvSpPr>
          <p:nvPr/>
        </p:nvSpPr>
        <p:spPr bwMode="auto">
          <a:xfrm>
            <a:off x="533400" y="619760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rgbClr val="FFFF00"/>
                </a:solidFill>
              </a:rPr>
              <a:t>CAROTTE </a:t>
            </a:r>
            <a:endParaRPr lang="en-US" altLang="en-US" sz="3200" b="1" dirty="0">
              <a:solidFill>
                <a:srgbClr val="FFFF00"/>
              </a:solidFill>
            </a:endParaRPr>
          </a:p>
        </p:txBody>
      </p:sp>
      <p:pic>
        <p:nvPicPr>
          <p:cNvPr id="30728" name="Picture 2" descr="C:\Documents and Settings\Administrateur\Bureau\100PHOTO\SAM_0993.JPG"/>
          <p:cNvPicPr>
            <a:picLocks noChangeAspect="1" noChangeArrowheads="1"/>
          </p:cNvPicPr>
          <p:nvPr/>
        </p:nvPicPr>
        <p:blipFill>
          <a:blip r:embed="rId5" cstate="email"/>
          <a:srcRect/>
          <a:stretch>
            <a:fillRect/>
          </a:stretch>
        </p:blipFill>
        <p:spPr bwMode="auto">
          <a:xfrm>
            <a:off x="0" y="0"/>
            <a:ext cx="4343400" cy="3257550"/>
          </a:xfrm>
          <a:prstGeom prst="rect">
            <a:avLst/>
          </a:prstGeom>
          <a:noFill/>
          <a:ln w="9525">
            <a:noFill/>
            <a:miter lim="800000"/>
            <a:headEnd/>
            <a:tailEnd/>
          </a:ln>
        </p:spPr>
      </p:pic>
      <p:sp>
        <p:nvSpPr>
          <p:cNvPr id="30729" name="TextBox 2"/>
          <p:cNvSpPr txBox="1">
            <a:spLocks noChangeArrowheads="1"/>
          </p:cNvSpPr>
          <p:nvPr/>
        </p:nvSpPr>
        <p:spPr bwMode="auto">
          <a:xfrm>
            <a:off x="1371600" y="0"/>
            <a:ext cx="3962400" cy="584200"/>
          </a:xfrm>
          <a:prstGeom prst="rect">
            <a:avLst/>
          </a:prstGeom>
          <a:noFill/>
          <a:ln w="9525">
            <a:noFill/>
            <a:miter lim="800000"/>
            <a:headEnd/>
            <a:tailEnd/>
          </a:ln>
        </p:spPr>
        <p:txBody>
          <a:bodyPr>
            <a:spAutoFit/>
          </a:bodyPr>
          <a:lstStyle/>
          <a:p>
            <a:pPr algn="ctr" eaLnBrk="1" hangingPunct="1"/>
            <a:r>
              <a:rPr lang="en-US" altLang="en-US" sz="3200" b="1" dirty="0" smtClean="0">
                <a:solidFill>
                  <a:schemeClr val="bg1"/>
                </a:solidFill>
              </a:rPr>
              <a:t>TOMATE</a:t>
            </a:r>
            <a:endParaRPr lang="en-US" altLang="en-US" sz="32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93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1747" name="Picture 2" descr="G:\DCIM\100PHOTO\SAM_2489.JPG"/>
          <p:cNvPicPr>
            <a:picLocks noChangeAspect="1" noChangeArrowheads="1"/>
          </p:cNvPicPr>
          <p:nvPr/>
        </p:nvPicPr>
        <p:blipFill>
          <a:blip r:embed="rId2" cstate="email"/>
          <a:srcRect/>
          <a:stretch>
            <a:fillRect/>
          </a:stretch>
        </p:blipFill>
        <p:spPr bwMode="auto">
          <a:xfrm>
            <a:off x="4857750" y="3714750"/>
            <a:ext cx="4286250" cy="3214688"/>
          </a:xfrm>
          <a:prstGeom prst="rect">
            <a:avLst/>
          </a:prstGeom>
          <a:noFill/>
          <a:ln w="9525">
            <a:noFill/>
            <a:miter lim="800000"/>
            <a:headEnd/>
            <a:tailEnd/>
          </a:ln>
        </p:spPr>
      </p:pic>
      <p:pic>
        <p:nvPicPr>
          <p:cNvPr id="31748" name="Picture 2" descr="G:\DCIM\100PHOTO\SAM_2494.JPG"/>
          <p:cNvPicPr>
            <a:picLocks noChangeAspect="1" noChangeArrowheads="1"/>
          </p:cNvPicPr>
          <p:nvPr/>
        </p:nvPicPr>
        <p:blipFill>
          <a:blip r:embed="rId3" cstate="email"/>
          <a:srcRect/>
          <a:stretch>
            <a:fillRect/>
          </a:stretch>
        </p:blipFill>
        <p:spPr bwMode="auto">
          <a:xfrm>
            <a:off x="0" y="3857625"/>
            <a:ext cx="4000500" cy="3000375"/>
          </a:xfrm>
          <a:prstGeom prst="rect">
            <a:avLst/>
          </a:prstGeom>
          <a:noFill/>
          <a:ln w="9525">
            <a:noFill/>
            <a:miter lim="800000"/>
            <a:headEnd/>
            <a:tailEnd/>
          </a:ln>
        </p:spPr>
      </p:pic>
      <p:pic>
        <p:nvPicPr>
          <p:cNvPr id="31749" name="Image 6" descr="champ riz.jpg"/>
          <p:cNvPicPr>
            <a:picLocks noGrp="1" noChangeAspect="1"/>
          </p:cNvPicPr>
          <p:nvPr isPhoto="1"/>
        </p:nvPicPr>
        <p:blipFill>
          <a:blip r:embed="rId4" cstate="email"/>
          <a:srcRect/>
          <a:stretch>
            <a:fillRect/>
          </a:stretch>
        </p:blipFill>
        <p:spPr bwMode="auto">
          <a:xfrm>
            <a:off x="4786313" y="0"/>
            <a:ext cx="3997325" cy="3000375"/>
          </a:xfrm>
          <a:prstGeom prst="rect">
            <a:avLst/>
          </a:prstGeom>
          <a:noFill/>
          <a:ln w="9525">
            <a:noFill/>
            <a:miter lim="800000"/>
            <a:headEnd/>
            <a:tailEnd/>
          </a:ln>
        </p:spPr>
      </p:pic>
      <p:sp>
        <p:nvSpPr>
          <p:cNvPr id="31750" name="Titre 1"/>
          <p:cNvSpPr>
            <a:spLocks noGrp="1"/>
          </p:cNvSpPr>
          <p:nvPr>
            <p:ph type="title"/>
          </p:nvPr>
        </p:nvSpPr>
        <p:spPr>
          <a:xfrm>
            <a:off x="0" y="3143250"/>
            <a:ext cx="9144000" cy="488950"/>
          </a:xfrm>
          <a:solidFill>
            <a:schemeClr val="tx1"/>
          </a:solidFill>
        </p:spPr>
        <p:txBody>
          <a:bodyPr/>
          <a:lstStyle/>
          <a:p>
            <a:pPr algn="ctr" eaLnBrk="1" hangingPunct="1"/>
            <a:r>
              <a:rPr lang="fr-FR" altLang="en-US" sz="2000" b="1" dirty="0" smtClean="0">
                <a:solidFill>
                  <a:schemeClr val="bg1"/>
                </a:solidFill>
              </a:rPr>
              <a:t>RIZ A HAUT RENDEMENT– 6 Tonnes/ha 3 fois par an</a:t>
            </a:r>
          </a:p>
        </p:txBody>
      </p:sp>
      <p:pic>
        <p:nvPicPr>
          <p:cNvPr id="31751" name="Image 1" descr="DSC04318.JPG"/>
          <p:cNvPicPr>
            <a:picLocks noGrp="1" noChangeAspect="1"/>
          </p:cNvPicPr>
          <p:nvPr isPhoto="1"/>
        </p:nvPicPr>
        <p:blipFill>
          <a:blip r:embed="rId5" cstate="email"/>
          <a:srcRect/>
          <a:stretch>
            <a:fillRect/>
          </a:stretch>
        </p:blipFill>
        <p:spPr bwMode="auto">
          <a:xfrm>
            <a:off x="152400" y="0"/>
            <a:ext cx="4198938"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428625"/>
            <a:ext cx="8229600" cy="5697538"/>
          </a:xfrm>
        </p:spPr>
        <p:txBody>
          <a:bodyPr/>
          <a:lstStyle/>
          <a:p>
            <a:pPr algn="just" eaLnBrk="1" hangingPunct="1"/>
            <a:r>
              <a:rPr lang="en-US" sz="2800" dirty="0" smtClean="0">
                <a:latin typeface="Arial" pitchFamily="34" charset="0"/>
                <a:ea typeface="HG創英ﾌﾟﾚｾﾞﾝｽEB"/>
                <a:cs typeface="Arial" pitchFamily="34" charset="0"/>
              </a:rPr>
              <a:t>Il </a:t>
            </a:r>
            <a:r>
              <a:rPr lang="en-US" sz="2800" dirty="0" err="1" smtClean="0">
                <a:latin typeface="Arial" pitchFamily="34" charset="0"/>
                <a:ea typeface="HG創英ﾌﾟﾚｾﾞﾝｽEB"/>
                <a:cs typeface="Arial" pitchFamily="34" charset="0"/>
              </a:rPr>
              <a:t>est</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évident</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que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cette</a:t>
            </a:r>
            <a:r>
              <a:rPr lang="en-US" sz="2800" dirty="0" smtClean="0">
                <a:latin typeface="Arial" pitchFamily="34" charset="0"/>
                <a:ea typeface="HG創英ﾌﾟﾚｾﾞﾝｽEB"/>
                <a:cs typeface="Arial" pitchFamily="34" charset="0"/>
              </a:rPr>
              <a:t> agriculture ne sera plus </a:t>
            </a:r>
            <a:r>
              <a:rPr lang="en-US" sz="2800" dirty="0" err="1" smtClean="0">
                <a:latin typeface="Arial" pitchFamily="34" charset="0"/>
                <a:ea typeface="HG創英ﾌﾟﾚｾﾞﾝｽEB"/>
                <a:cs typeface="Arial" pitchFamily="34" charset="0"/>
              </a:rPr>
              <a:t>prioritairement</a:t>
            </a:r>
            <a:r>
              <a:rPr lang="en-US" sz="2800" dirty="0" smtClean="0">
                <a:latin typeface="Arial" pitchFamily="34" charset="0"/>
                <a:ea typeface="HG創英ﾌﾟﾚｾﾞﾝｽEB"/>
                <a:cs typeface="Arial" pitchFamily="34" charset="0"/>
              </a:rPr>
              <a:t> un </a:t>
            </a:r>
            <a:r>
              <a:rPr lang="en-US" sz="2800" dirty="0" err="1" smtClean="0">
                <a:latin typeface="Arial" pitchFamily="34" charset="0"/>
                <a:ea typeface="HG創英ﾌﾟﾚｾﾞﾝｽEB"/>
                <a:cs typeface="Arial" pitchFamily="34" charset="0"/>
              </a:rPr>
              <a:t>processus</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chimique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comme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l’agriculture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conventionnelle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mais</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largement</a:t>
            </a:r>
            <a:r>
              <a:rPr lang="en-US" sz="2800" dirty="0" smtClean="0">
                <a:latin typeface="Arial" pitchFamily="34" charset="0"/>
                <a:ea typeface="HG創英ﾌﾟﾚｾﾞﾝｽEB"/>
                <a:cs typeface="Arial" pitchFamily="34" charset="0"/>
              </a:rPr>
              <a:t> un </a:t>
            </a:r>
            <a:r>
              <a:rPr lang="en-US" sz="2800" dirty="0" err="1" smtClean="0">
                <a:latin typeface="Arial" pitchFamily="34" charset="0"/>
                <a:ea typeface="HG創英ﾌﾟﾚｾﾞﾝｽEB"/>
                <a:cs typeface="Arial" pitchFamily="34" charset="0"/>
              </a:rPr>
              <a:t>processus</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biologique</a:t>
            </a:r>
            <a:r>
              <a:rPr lang="en-US" sz="2800" dirty="0" smtClean="0">
                <a:latin typeface="Arial" pitchFamily="34" charset="0"/>
                <a:ea typeface="HG創英ﾌﾟﾚｾﾞﾝｽEB"/>
                <a:cs typeface="Arial" pitchFamily="34" charset="0"/>
              </a:rPr>
              <a:t> – </a:t>
            </a:r>
            <a:r>
              <a:rPr lang="en-US" sz="2800" dirty="0" err="1" smtClean="0">
                <a:latin typeface="Arial" pitchFamily="34" charset="0"/>
                <a:ea typeface="HG創英ﾌﾟﾚｾﾞﾝｽEB"/>
                <a:cs typeface="Arial" pitchFamily="34" charset="0"/>
              </a:rPr>
              <a:t>où</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notre</a:t>
            </a:r>
            <a:r>
              <a:rPr lang="en-US" sz="2800" dirty="0" smtClean="0">
                <a:latin typeface="Arial" pitchFamily="34" charset="0"/>
                <a:ea typeface="HG創英ﾌﾟﾚｾﾞﾝｽEB"/>
                <a:cs typeface="Arial" pitchFamily="34" charset="0"/>
              </a:rPr>
              <a:t> capital </a:t>
            </a:r>
            <a:r>
              <a:rPr lang="en-US" sz="2800" dirty="0" err="1" smtClean="0">
                <a:latin typeface="Arial" pitchFamily="34" charset="0"/>
                <a:ea typeface="HG創英ﾌﾟﾚｾﾞﾝｽEB"/>
                <a:cs typeface="Arial" pitchFamily="34" charset="0"/>
              </a:rPr>
              <a:t>environnemental</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est</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entièrement</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valorisé</a:t>
            </a:r>
            <a:r>
              <a:rPr lang="en-US" sz="2800" dirty="0" smtClean="0">
                <a:latin typeface="Arial" pitchFamily="34" charset="0"/>
                <a:ea typeface="HG創英ﾌﾟﾚｾﾞﾝｽEB"/>
                <a:cs typeface="Arial" pitchFamily="34" charset="0"/>
              </a:rPr>
              <a:t>. </a:t>
            </a:r>
          </a:p>
          <a:p>
            <a:pPr algn="just" eaLnBrk="1" hangingPunct="1">
              <a:buFont typeface="Wingdings 2" pitchFamily="18" charset="2"/>
              <a:buNone/>
            </a:pPr>
            <a:endParaRPr lang="en-US" sz="1600" dirty="0" smtClean="0">
              <a:latin typeface="Arial" pitchFamily="34" charset="0"/>
              <a:ea typeface="HG創英ﾌﾟﾚｾﾞﾝｽEB"/>
              <a:cs typeface="Arial" pitchFamily="34" charset="0"/>
            </a:endParaRPr>
          </a:p>
          <a:p>
            <a:pPr algn="just" eaLnBrk="1" hangingPunct="1"/>
            <a:r>
              <a:rPr lang="en-US" sz="2800" dirty="0" smtClean="0">
                <a:latin typeface="Arial" pitchFamily="34" charset="0"/>
                <a:ea typeface="HG創英ﾌﾟﾚｾﾞﾝｽEB"/>
                <a:cs typeface="Arial" pitchFamily="34" charset="0"/>
              </a:rPr>
              <a:t>Nous </a:t>
            </a:r>
            <a:r>
              <a:rPr lang="en-US" sz="2800" dirty="0" err="1" smtClean="0">
                <a:latin typeface="Arial" pitchFamily="34" charset="0"/>
                <a:ea typeface="HG創英ﾌﾟﾚｾﾞﾝｽEB"/>
                <a:cs typeface="Arial" pitchFamily="34" charset="0"/>
              </a:rPr>
              <a:t>devrons</a:t>
            </a:r>
            <a:r>
              <a:rPr lang="en-US" sz="2800" dirty="0" smtClean="0">
                <a:latin typeface="Arial" pitchFamily="34" charset="0"/>
                <a:ea typeface="HG創英ﾌﾟﾚｾﾞﾝｽEB"/>
                <a:cs typeface="Arial" pitchFamily="34" charset="0"/>
              </a:rPr>
              <a:t> par </a:t>
            </a:r>
            <a:r>
              <a:rPr lang="en-US" sz="2800" dirty="0" err="1" smtClean="0">
                <a:latin typeface="Arial" pitchFamily="34" charset="0"/>
                <a:ea typeface="HG創英ﾌﾟﾚｾﾞﾝｽEB"/>
                <a:cs typeface="Arial" pitchFamily="34" charset="0"/>
              </a:rPr>
              <a:t>conséquent</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réapprendre</a:t>
            </a:r>
            <a:r>
              <a:rPr lang="en-US" sz="2800" dirty="0" smtClean="0">
                <a:latin typeface="Arial" pitchFamily="34" charset="0"/>
                <a:ea typeface="HG創英ﾌﾟﾚｾﾞﾝｽEB"/>
                <a:cs typeface="Arial" pitchFamily="34" charset="0"/>
              </a:rPr>
              <a:t> la </a:t>
            </a:r>
            <a:r>
              <a:rPr lang="en-US" sz="2800" dirty="0" err="1" smtClean="0">
                <a:latin typeface="Arial" pitchFamily="34" charset="0"/>
                <a:ea typeface="HG創英ﾌﾟﾚｾﾞﾝｽEB"/>
                <a:cs typeface="Arial" pitchFamily="34" charset="0"/>
              </a:rPr>
              <a:t>manière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dont</a:t>
            </a:r>
            <a:r>
              <a:rPr lang="en-US" sz="2800" dirty="0" smtClean="0">
                <a:latin typeface="Arial" pitchFamily="34" charset="0"/>
                <a:ea typeface="HG創英ﾌﾟﾚｾﾞﾝｽEB"/>
                <a:cs typeface="Arial" pitchFamily="34" charset="0"/>
              </a:rPr>
              <a:t> nous </a:t>
            </a:r>
            <a:r>
              <a:rPr lang="en-US" sz="2800" dirty="0" err="1" smtClean="0">
                <a:latin typeface="Arial" pitchFamily="34" charset="0"/>
                <a:ea typeface="HG創英ﾌﾟﾚｾﾞﾝｽEB"/>
                <a:cs typeface="Arial" pitchFamily="34" charset="0"/>
              </a:rPr>
              <a:t>pratiquons</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l’agriculture</a:t>
            </a:r>
            <a:r>
              <a:rPr lang="en-US" sz="2800" dirty="0" smtClean="0">
                <a:latin typeface="Arial" pitchFamily="34" charset="0"/>
                <a:ea typeface="HG創英ﾌﾟﾚｾﾞﾝｽEB"/>
                <a:cs typeface="Arial" pitchFamily="34" charset="0"/>
              </a:rPr>
              <a:t> - de la </a:t>
            </a:r>
            <a:r>
              <a:rPr lang="en-US" sz="2800" dirty="0" err="1" smtClean="0">
                <a:latin typeface="Arial" pitchFamily="34" charset="0"/>
                <a:ea typeface="HG創英ﾌﾟﾚｾﾞﾝｽEB"/>
                <a:cs typeface="Arial" pitchFamily="34" charset="0"/>
              </a:rPr>
              <a:t>manière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dont</a:t>
            </a:r>
            <a:r>
              <a:rPr lang="en-US" sz="2800" dirty="0" smtClean="0">
                <a:latin typeface="Arial" pitchFamily="34" charset="0"/>
                <a:ea typeface="HG創英ﾌﾟﾚｾﾞﾝｽEB"/>
                <a:cs typeface="Arial" pitchFamily="34" charset="0"/>
              </a:rPr>
              <a:t> nous </a:t>
            </a:r>
            <a:r>
              <a:rPr lang="en-US" sz="2800" dirty="0" err="1" smtClean="0">
                <a:latin typeface="Arial" pitchFamily="34" charset="0"/>
                <a:ea typeface="HG創英ﾌﾟﾚｾﾞﾝｽEB"/>
                <a:cs typeface="Arial" pitchFamily="34" charset="0"/>
              </a:rPr>
              <a:t>percevons</a:t>
            </a:r>
            <a:r>
              <a:rPr lang="en-US" sz="2800" dirty="0" smtClean="0">
                <a:latin typeface="Arial" pitchFamily="34" charset="0"/>
                <a:ea typeface="HG創英ﾌﾟﾚｾﾞﾝｽEB"/>
                <a:cs typeface="Arial" pitchFamily="34" charset="0"/>
              </a:rPr>
              <a:t> le sol et </a:t>
            </a:r>
            <a:r>
              <a:rPr lang="en-US" sz="2800" dirty="0" err="1" smtClean="0">
                <a:latin typeface="Arial" pitchFamily="34" charset="0"/>
                <a:ea typeface="HG創英ﾌﾟﾚｾﾞﾝｽEB"/>
                <a:cs typeface="Arial" pitchFamily="34" charset="0"/>
              </a:rPr>
              <a:t>sa</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fertilisation</a:t>
            </a:r>
            <a:r>
              <a:rPr lang="en-US" sz="2800" dirty="0" smtClean="0">
                <a:latin typeface="Arial" pitchFamily="34" charset="0"/>
                <a:ea typeface="HG創英ﾌﾟﾚｾﾞﾝｽEB"/>
                <a:cs typeface="Arial" pitchFamily="34" charset="0"/>
              </a:rPr>
              <a:t>, la </a:t>
            </a:r>
            <a:r>
              <a:rPr lang="en-US" sz="2800" dirty="0" err="1" smtClean="0">
                <a:latin typeface="Arial" pitchFamily="34" charset="0"/>
                <a:ea typeface="HG創英ﾌﾟﾚｾﾞﾝｽEB"/>
                <a:cs typeface="Arial" pitchFamily="34" charset="0"/>
              </a:rPr>
              <a:t>manière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dont</a:t>
            </a:r>
            <a:r>
              <a:rPr lang="en-US" sz="2800" dirty="0" smtClean="0">
                <a:latin typeface="Arial" pitchFamily="34" charset="0"/>
                <a:ea typeface="HG創英ﾌﾟﾚｾﾞﾝｽEB"/>
                <a:cs typeface="Arial" pitchFamily="34" charset="0"/>
              </a:rPr>
              <a:t> nous </a:t>
            </a:r>
            <a:r>
              <a:rPr lang="en-US" sz="2800" dirty="0" err="1" smtClean="0">
                <a:latin typeface="Arial" pitchFamily="34" charset="0"/>
                <a:ea typeface="HG創英ﾌﾟﾚｾﾞﾝｽEB"/>
                <a:cs typeface="Arial" pitchFamily="34" charset="0"/>
              </a:rPr>
              <a:t>maintenons</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nourrissons</a:t>
            </a:r>
            <a:r>
              <a:rPr lang="en-US" sz="2800" dirty="0" smtClean="0">
                <a:latin typeface="Arial" pitchFamily="34" charset="0"/>
                <a:ea typeface="HG創英ﾌﾟﾚｾﾞﾝｽEB"/>
                <a:cs typeface="Arial" pitchFamily="34" charset="0"/>
              </a:rPr>
              <a:t> et </a:t>
            </a:r>
            <a:r>
              <a:rPr lang="en-US" sz="2800" dirty="0" err="1" smtClean="0">
                <a:latin typeface="Arial" pitchFamily="34" charset="0"/>
                <a:ea typeface="HG創英ﾌﾟﾚｾﾞﾝｽEB"/>
                <a:cs typeface="Arial" pitchFamily="34" charset="0"/>
              </a:rPr>
              <a:t>protégeons</a:t>
            </a:r>
            <a:r>
              <a:rPr lang="en-US" sz="2800" dirty="0" smtClean="0">
                <a:latin typeface="Arial" pitchFamily="34" charset="0"/>
                <a:ea typeface="HG創英ﾌﾟﾚｾﾞﾝｽEB"/>
                <a:cs typeface="Arial" pitchFamily="34" charset="0"/>
              </a:rPr>
              <a:t> les </a:t>
            </a:r>
            <a:r>
              <a:rPr lang="en-US" sz="2800" dirty="0" err="1" smtClean="0">
                <a:latin typeface="Arial" pitchFamily="34" charset="0"/>
                <a:ea typeface="HG創英ﾌﾟﾚｾﾞﾝｽEB"/>
                <a:cs typeface="Arial" pitchFamily="34" charset="0"/>
              </a:rPr>
              <a:t>plantes</a:t>
            </a:r>
            <a:r>
              <a:rPr lang="en-US" sz="2800" dirty="0" smtClean="0">
                <a:latin typeface="Arial" pitchFamily="34" charset="0"/>
                <a:ea typeface="HG創英ﾌﾟﾚｾﾞﾝｽEB"/>
                <a:cs typeface="Arial" pitchFamily="34" charset="0"/>
              </a:rPr>
              <a:t> et les </a:t>
            </a:r>
            <a:r>
              <a:rPr lang="en-US" sz="2800" dirty="0" err="1" smtClean="0">
                <a:latin typeface="Arial" pitchFamily="34" charset="0"/>
                <a:ea typeface="HG創英ﾌﾟﾚｾﾞﾝｽEB"/>
                <a:cs typeface="Arial" pitchFamily="34" charset="0"/>
              </a:rPr>
              <a:t>animaux</a:t>
            </a:r>
            <a:r>
              <a:rPr lang="en-US" sz="2800" dirty="0" smtClean="0">
                <a:latin typeface="Arial" pitchFamily="34" charset="0"/>
                <a:ea typeface="HG創英ﾌﾟﾚｾﾞﾝｽEB"/>
                <a:cs typeface="Arial" pitchFamily="34" charset="0"/>
              </a:rPr>
              <a:t> et la </a:t>
            </a:r>
            <a:r>
              <a:rPr lang="en-US" sz="2800" dirty="0" err="1" smtClean="0">
                <a:latin typeface="Arial" pitchFamily="34" charset="0"/>
                <a:ea typeface="HG創英ﾌﾟﾚｾﾞﾝｽEB"/>
                <a:cs typeface="Arial" pitchFamily="34" charset="0"/>
              </a:rPr>
              <a:t>manière</a:t>
            </a:r>
            <a:r>
              <a:rPr lang="en-US" sz="2800" dirty="0" smtClean="0">
                <a:latin typeface="Arial" pitchFamily="34" charset="0"/>
                <a:ea typeface="HG創英ﾌﾟﾚｾﾞﾝｽEB"/>
                <a:cs typeface="Arial" pitchFamily="34" charset="0"/>
              </a:rPr>
              <a:t> </a:t>
            </a:r>
            <a:r>
              <a:rPr lang="en-US" sz="2800" dirty="0" err="1" smtClean="0">
                <a:latin typeface="Arial" pitchFamily="34" charset="0"/>
                <a:ea typeface="HG創英ﾌﾟﾚｾﾞﾝｽEB"/>
                <a:cs typeface="Arial" pitchFamily="34" charset="0"/>
              </a:rPr>
              <a:t>dont</a:t>
            </a:r>
            <a:r>
              <a:rPr lang="en-US" sz="2800" dirty="0" smtClean="0">
                <a:latin typeface="Arial" pitchFamily="34" charset="0"/>
                <a:ea typeface="HG創英ﾌﾟﾚｾﾞﾝｽEB"/>
                <a:cs typeface="Arial" pitchFamily="34" charset="0"/>
              </a:rPr>
              <a:t> nous les </a:t>
            </a:r>
            <a:r>
              <a:rPr lang="en-US" sz="2800" dirty="0" err="1" smtClean="0">
                <a:latin typeface="Arial" pitchFamily="34" charset="0"/>
                <a:ea typeface="HG創英ﾌﾟﾚｾﾞﾝｽEB"/>
                <a:cs typeface="Arial" pitchFamily="34" charset="0"/>
              </a:rPr>
              <a:t>conditionnons</a:t>
            </a:r>
            <a:r>
              <a:rPr lang="en-US" sz="2800" dirty="0" smtClean="0">
                <a:latin typeface="Arial" pitchFamily="34" charset="0"/>
                <a:ea typeface="HG創英ﾌﾟﾚｾﾞﾝｽEB"/>
                <a:cs typeface="Arial" pitchFamily="34" charset="0"/>
              </a:rPr>
              <a:t> et les </a:t>
            </a:r>
            <a:r>
              <a:rPr lang="en-US" sz="2800" dirty="0" err="1" smtClean="0">
                <a:latin typeface="Arial" pitchFamily="34" charset="0"/>
                <a:ea typeface="HG創英ﾌﾟﾚｾﾞﾝｽEB"/>
                <a:cs typeface="Arial" pitchFamily="34" charset="0"/>
              </a:rPr>
              <a:t>commercialisons</a:t>
            </a:r>
            <a:r>
              <a:rPr lang="en-US" sz="2800" dirty="0" smtClean="0">
                <a:latin typeface="Arial" pitchFamily="34" charset="0"/>
                <a:ea typeface="HG創英ﾌﾟﾚｾﾞﾝｽEB"/>
                <a:cs typeface="Arial" pitchFamily="34" charset="0"/>
              </a:rPr>
              <a:t>. </a:t>
            </a:r>
            <a:endParaRPr lang="en-US" sz="2800" dirty="0" smtClean="0">
              <a:latin typeface="Arial" pitchFamily="34" charset="0"/>
              <a:ea typeface="SimSun" pitchFamily="2" charset="-122"/>
              <a:cs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2774" name="Image 1" descr="SL730026.JPG"/>
          <p:cNvPicPr>
            <a:picLocks noGrp="1" noChangeAspect="1"/>
          </p:cNvPicPr>
          <p:nvPr isPhoto="1"/>
        </p:nvPicPr>
        <p:blipFill>
          <a:blip r:embed="rId2" cstate="email"/>
          <a:srcRect/>
          <a:stretch>
            <a:fillRect/>
          </a:stretch>
        </p:blipFill>
        <p:spPr bwMode="auto">
          <a:xfrm>
            <a:off x="2552688" y="0"/>
            <a:ext cx="4495800" cy="3371850"/>
          </a:xfrm>
          <a:prstGeom prst="rect">
            <a:avLst/>
          </a:prstGeom>
          <a:noFill/>
          <a:ln w="9525">
            <a:noFill/>
            <a:miter lim="800000"/>
            <a:headEnd/>
            <a:tailEnd/>
          </a:ln>
        </p:spPr>
      </p:pic>
      <p:sp>
        <p:nvSpPr>
          <p:cNvPr id="10" name="Text Box 4"/>
          <p:cNvSpPr txBox="1">
            <a:spLocks noChangeArrowheads="1"/>
          </p:cNvSpPr>
          <p:nvPr/>
        </p:nvSpPr>
        <p:spPr bwMode="auto">
          <a:xfrm>
            <a:off x="2857488" y="2895600"/>
            <a:ext cx="4114800" cy="523875"/>
          </a:xfrm>
          <a:prstGeom prst="rect">
            <a:avLst/>
          </a:prstGeom>
          <a:solidFill>
            <a:schemeClr val="tx1"/>
          </a:solidFill>
          <a:ln w="9525">
            <a:noFill/>
            <a:miter lim="800000"/>
            <a:headEnd/>
            <a:tailEnd/>
          </a:ln>
        </p:spPr>
        <p:txBody>
          <a:bodyPr>
            <a:spAutoFit/>
          </a:bodyPr>
          <a:lstStyle/>
          <a:p>
            <a:pPr algn="ctr">
              <a:spcBef>
                <a:spcPct val="50000"/>
              </a:spcBef>
              <a:defRPr/>
            </a:pP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Arial" charset="0"/>
              </a:rPr>
              <a:t>FRAISE</a:t>
            </a:r>
            <a:endParaRPr lang="en-US" sz="2800" b="1"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pic>
        <p:nvPicPr>
          <p:cNvPr id="32776" name="Image 1" descr="DSC00750.JPG"/>
          <p:cNvPicPr>
            <a:picLocks noGrp="1" noChangeAspect="1"/>
          </p:cNvPicPr>
          <p:nvPr isPhoto="1"/>
        </p:nvPicPr>
        <p:blipFill>
          <a:blip r:embed="rId3" cstate="email"/>
          <a:srcRect/>
          <a:stretch>
            <a:fillRect/>
          </a:stretch>
        </p:blipFill>
        <p:spPr bwMode="auto">
          <a:xfrm>
            <a:off x="4775200" y="3581400"/>
            <a:ext cx="4368800" cy="3276600"/>
          </a:xfrm>
          <a:prstGeom prst="rect">
            <a:avLst/>
          </a:prstGeom>
          <a:noFill/>
          <a:ln w="9525">
            <a:noFill/>
            <a:miter lim="800000"/>
            <a:headEnd/>
            <a:tailEnd/>
          </a:ln>
        </p:spPr>
      </p:pic>
      <p:pic>
        <p:nvPicPr>
          <p:cNvPr id="32777" name="Image 1" descr="Adani 23.06.11 041.JPG"/>
          <p:cNvPicPr>
            <a:picLocks noGrp="1" noChangeAspect="1"/>
          </p:cNvPicPr>
          <p:nvPr isPhoto="1"/>
        </p:nvPicPr>
        <p:blipFill>
          <a:blip r:embed="rId4" cstate="email"/>
          <a:srcRect/>
          <a:stretch>
            <a:fillRect/>
          </a:stretch>
        </p:blipFill>
        <p:spPr bwMode="auto">
          <a:xfrm>
            <a:off x="0" y="3886200"/>
            <a:ext cx="3962400" cy="2971800"/>
          </a:xfrm>
          <a:prstGeom prst="rect">
            <a:avLst/>
          </a:prstGeom>
          <a:noFill/>
          <a:ln w="9525">
            <a:noFill/>
            <a:miter lim="800000"/>
            <a:headEnd/>
            <a:tailEnd/>
          </a:ln>
        </p:spPr>
      </p:pic>
      <p:sp>
        <p:nvSpPr>
          <p:cNvPr id="32778" name="TextBox 2"/>
          <p:cNvSpPr txBox="1">
            <a:spLocks noChangeArrowheads="1"/>
          </p:cNvSpPr>
          <p:nvPr/>
        </p:nvSpPr>
        <p:spPr bwMode="auto">
          <a:xfrm>
            <a:off x="0" y="6457950"/>
            <a:ext cx="4000496" cy="400050"/>
          </a:xfrm>
          <a:prstGeom prst="rect">
            <a:avLst/>
          </a:prstGeom>
          <a:solidFill>
            <a:schemeClr val="tx1"/>
          </a:solidFill>
          <a:ln w="9525">
            <a:noFill/>
            <a:miter lim="800000"/>
            <a:headEnd/>
            <a:tailEnd/>
          </a:ln>
        </p:spPr>
        <p:txBody>
          <a:bodyPr wrap="square">
            <a:spAutoFit/>
          </a:bodyPr>
          <a:lstStyle/>
          <a:p>
            <a:pPr algn="ctr" eaLnBrk="1" hangingPunct="1"/>
            <a:r>
              <a:rPr lang="en-US" altLang="en-US" sz="2000" b="1" dirty="0" smtClean="0">
                <a:solidFill>
                  <a:schemeClr val="bg1"/>
                </a:solidFill>
                <a:latin typeface="Calibri" pitchFamily="34" charset="0"/>
              </a:rPr>
              <a:t>PASTEQUE</a:t>
            </a:r>
            <a:endParaRPr lang="en-US" altLang="en-US" sz="20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3810000" y="1143000"/>
            <a:ext cx="2133600" cy="1524000"/>
          </a:xfrm>
          <a:prstGeom prst="ellipse">
            <a:avLst/>
          </a:prstGeom>
          <a:noFill/>
          <a:ln w="38100">
            <a:solidFill>
              <a:schemeClr val="accent2"/>
            </a:solidFill>
            <a:round/>
            <a:headEnd type="none" w="sm" len="sm"/>
            <a:tailEnd type="none" w="sm" len="sm"/>
          </a:ln>
        </p:spPr>
        <p:txBody>
          <a:bodyPr wrap="none" anchor="ct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36195" name="Oval 3"/>
          <p:cNvSpPr>
            <a:spLocks noChangeArrowheads="1"/>
          </p:cNvSpPr>
          <p:nvPr/>
        </p:nvSpPr>
        <p:spPr bwMode="auto">
          <a:xfrm>
            <a:off x="838200" y="4876800"/>
            <a:ext cx="2438400" cy="1376363"/>
          </a:xfrm>
          <a:prstGeom prst="ellipse">
            <a:avLst/>
          </a:prstGeom>
          <a:noFill/>
          <a:ln w="38100">
            <a:solidFill>
              <a:schemeClr val="accent2"/>
            </a:solidFill>
            <a:round/>
            <a:headEnd type="none" w="sm" len="sm"/>
            <a:tailEnd type="none" w="sm" len="sm"/>
          </a:ln>
        </p:spPr>
        <p:txBody>
          <a:bodyPr wrap="none" anchor="ctr"/>
          <a:lstStyle/>
          <a:p>
            <a:r>
              <a:rPr lang="en-US" sz="2800"/>
              <a:t>Pisciculture </a:t>
            </a:r>
            <a:r>
              <a:rPr lang="en-US" sz="4000"/>
              <a:t> </a:t>
            </a:r>
          </a:p>
        </p:txBody>
      </p:sp>
      <p:sp>
        <p:nvSpPr>
          <p:cNvPr id="136196" name="Oval 4"/>
          <p:cNvSpPr>
            <a:spLocks noChangeArrowheads="1"/>
          </p:cNvSpPr>
          <p:nvPr/>
        </p:nvSpPr>
        <p:spPr bwMode="auto">
          <a:xfrm>
            <a:off x="6172200" y="4876800"/>
            <a:ext cx="2284413" cy="1371600"/>
          </a:xfrm>
          <a:prstGeom prst="ellipse">
            <a:avLst/>
          </a:prstGeom>
          <a:solidFill>
            <a:srgbClr val="FFC000"/>
          </a:solidFill>
          <a:ln w="38100">
            <a:solidFill>
              <a:schemeClr val="accent2"/>
            </a:solidFill>
            <a:round/>
            <a:headEnd type="none" w="sm" len="sm"/>
            <a:tailEnd type="none" w="sm" len="sm"/>
          </a:ln>
        </p:spPr>
        <p:txBody>
          <a:bodyPr wrap="none" anchor="ctr"/>
          <a:lstStyle/>
          <a:p>
            <a:endParaRPr lang="en-US" sz="2800" b="1"/>
          </a:p>
          <a:p>
            <a:endParaRPr lang="en-US" sz="2800" b="1"/>
          </a:p>
          <a:p>
            <a:endParaRPr lang="en-US" sz="2800" b="1"/>
          </a:p>
        </p:txBody>
      </p:sp>
      <p:sp>
        <p:nvSpPr>
          <p:cNvPr id="136197" name="Oval 5"/>
          <p:cNvSpPr>
            <a:spLocks noChangeArrowheads="1"/>
          </p:cNvSpPr>
          <p:nvPr/>
        </p:nvSpPr>
        <p:spPr bwMode="auto">
          <a:xfrm>
            <a:off x="3505200" y="3719513"/>
            <a:ext cx="2438400" cy="1081087"/>
          </a:xfrm>
          <a:prstGeom prst="ellipse">
            <a:avLst/>
          </a:prstGeom>
          <a:noFill/>
          <a:ln w="38100">
            <a:solidFill>
              <a:schemeClr val="accent2"/>
            </a:solidFill>
            <a:round/>
            <a:headEnd type="none" w="sm" len="sm"/>
            <a:tailEnd type="none" w="sm" len="sm"/>
          </a:ln>
        </p:spPr>
        <p:txBody>
          <a:bodyPr wrap="none" anchor="ctr"/>
          <a:lstStyle/>
          <a:p>
            <a:r>
              <a:rPr lang="en-US" sz="2800"/>
              <a:t>Bio energie </a:t>
            </a:r>
            <a:endParaRPr lang="en-US" sz="3600"/>
          </a:p>
        </p:txBody>
      </p:sp>
      <p:sp>
        <p:nvSpPr>
          <p:cNvPr id="128006" name="Line 6"/>
          <p:cNvSpPr>
            <a:spLocks noChangeShapeType="1"/>
          </p:cNvSpPr>
          <p:nvPr/>
        </p:nvSpPr>
        <p:spPr bwMode="auto">
          <a:xfrm rot="18000000" flipH="1">
            <a:off x="1524000" y="35814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7" name="Line 7"/>
          <p:cNvSpPr>
            <a:spLocks noChangeShapeType="1"/>
          </p:cNvSpPr>
          <p:nvPr/>
        </p:nvSpPr>
        <p:spPr bwMode="auto">
          <a:xfrm>
            <a:off x="4878388" y="2895600"/>
            <a:ext cx="0" cy="762000"/>
          </a:xfrm>
          <a:prstGeom prst="line">
            <a:avLst/>
          </a:prstGeom>
          <a:noFill/>
          <a:ln w="28575">
            <a:solidFill>
              <a:schemeClr val="accent2"/>
            </a:solidFill>
            <a:round/>
            <a:headEnd type="triangle"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8" name="Line 8"/>
          <p:cNvSpPr>
            <a:spLocks noChangeShapeType="1"/>
          </p:cNvSpPr>
          <p:nvPr/>
        </p:nvSpPr>
        <p:spPr bwMode="auto">
          <a:xfrm flipH="1">
            <a:off x="31242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9" name="Line 9"/>
          <p:cNvSpPr>
            <a:spLocks noChangeShapeType="1"/>
          </p:cNvSpPr>
          <p:nvPr/>
        </p:nvSpPr>
        <p:spPr bwMode="auto">
          <a:xfrm>
            <a:off x="58674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0" name="Line 10"/>
          <p:cNvSpPr>
            <a:spLocks noChangeShapeType="1"/>
          </p:cNvSpPr>
          <p:nvPr/>
        </p:nvSpPr>
        <p:spPr bwMode="auto">
          <a:xfrm rot="-18000000">
            <a:off x="5257800" y="35052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1" name="Line 11"/>
          <p:cNvSpPr>
            <a:spLocks noChangeShapeType="1"/>
          </p:cNvSpPr>
          <p:nvPr/>
        </p:nvSpPr>
        <p:spPr bwMode="auto">
          <a:xfrm>
            <a:off x="3657600" y="5562600"/>
            <a:ext cx="2057400" cy="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3" name="Rectangle 13"/>
          <p:cNvSpPr>
            <a:spLocks noGrp="1" noChangeArrowheads="1"/>
          </p:cNvSpPr>
          <p:nvPr>
            <p:ph type="title"/>
          </p:nvPr>
        </p:nvSpPr>
        <p:spPr>
          <a:xfrm>
            <a:off x="838200" y="785794"/>
            <a:ext cx="8305800" cy="609600"/>
          </a:xfrm>
        </p:spPr>
        <p:txBody>
          <a:bodyPr/>
          <a:lstStyle/>
          <a:p>
            <a:pPr eaLnBrk="1" hangingPunct="1">
              <a:defRPr/>
            </a:pPr>
            <a:r>
              <a:rPr lang="en-US" sz="4000" dirty="0" smtClean="0">
                <a:solidFill>
                  <a:schemeClr val="accent1"/>
                </a:solidFill>
                <a:effectLst/>
              </a:rPr>
              <a:t>SYSTEME INTEGRE SONGHAI </a:t>
            </a:r>
            <a:br>
              <a:rPr lang="en-US" sz="4000" dirty="0" smtClean="0">
                <a:solidFill>
                  <a:schemeClr val="accent1"/>
                </a:solidFill>
                <a:effectLst/>
              </a:rPr>
            </a:br>
            <a:endParaRPr lang="en-US" sz="4000" dirty="0" smtClean="0">
              <a:solidFill>
                <a:schemeClr val="accent1"/>
              </a:solidFill>
              <a:effectLst/>
            </a:endParaRPr>
          </a:p>
        </p:txBody>
      </p:sp>
      <p:sp>
        <p:nvSpPr>
          <p:cNvPr id="136205" name="Rectangle 12"/>
          <p:cNvSpPr>
            <a:spLocks noChangeArrowheads="1"/>
          </p:cNvSpPr>
          <p:nvPr/>
        </p:nvSpPr>
        <p:spPr bwMode="auto">
          <a:xfrm>
            <a:off x="6705600" y="5334000"/>
            <a:ext cx="1484313" cy="523875"/>
          </a:xfrm>
          <a:prstGeom prst="rect">
            <a:avLst/>
          </a:prstGeom>
          <a:noFill/>
          <a:ln w="9525">
            <a:noFill/>
            <a:miter lim="800000"/>
            <a:headEnd/>
            <a:tailEnd/>
          </a:ln>
        </p:spPr>
        <p:txBody>
          <a:bodyPr wrap="none">
            <a:spAutoFit/>
          </a:bodyPr>
          <a:lstStyle/>
          <a:p>
            <a:r>
              <a:rPr lang="en-US" sz="2800"/>
              <a:t>Elevage</a:t>
            </a: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5843" name="Image 1" descr="Photo 188.jpg"/>
          <p:cNvPicPr>
            <a:picLocks noGrp="1" noChangeAspect="1"/>
          </p:cNvPicPr>
          <p:nvPr isPhoto="1"/>
        </p:nvPicPr>
        <p:blipFill>
          <a:blip r:embed="rId2"/>
          <a:srcRect/>
          <a:stretch>
            <a:fillRect/>
          </a:stretch>
        </p:blipFill>
        <p:spPr bwMode="auto">
          <a:xfrm>
            <a:off x="0" y="0"/>
            <a:ext cx="4165600" cy="3124200"/>
          </a:xfrm>
          <a:prstGeom prst="rect">
            <a:avLst/>
          </a:prstGeom>
          <a:noFill/>
          <a:ln w="9525">
            <a:noFill/>
            <a:miter lim="800000"/>
            <a:headEnd/>
            <a:tailEnd/>
          </a:ln>
        </p:spPr>
      </p:pic>
      <p:pic>
        <p:nvPicPr>
          <p:cNvPr id="35844" name="Image 1" descr="100_2706.jpg"/>
          <p:cNvPicPr>
            <a:picLocks noGrp="1" noChangeAspect="1"/>
          </p:cNvPicPr>
          <p:nvPr isPhoto="1"/>
        </p:nvPicPr>
        <p:blipFill>
          <a:blip r:embed="rId3"/>
          <a:srcRect/>
          <a:stretch>
            <a:fillRect/>
          </a:stretch>
        </p:blipFill>
        <p:spPr bwMode="auto">
          <a:xfrm>
            <a:off x="0" y="3492500"/>
            <a:ext cx="4368800" cy="3276600"/>
          </a:xfrm>
          <a:prstGeom prst="rect">
            <a:avLst/>
          </a:prstGeom>
          <a:noFill/>
          <a:ln w="9525">
            <a:noFill/>
            <a:miter lim="800000"/>
            <a:headEnd/>
            <a:tailEnd/>
          </a:ln>
        </p:spPr>
      </p:pic>
      <p:sp>
        <p:nvSpPr>
          <p:cNvPr id="35845" name="Text Box 3"/>
          <p:cNvSpPr txBox="1">
            <a:spLocks noChangeArrowheads="1"/>
          </p:cNvSpPr>
          <p:nvPr/>
        </p:nvSpPr>
        <p:spPr bwMode="auto">
          <a:xfrm>
            <a:off x="0" y="6027738"/>
            <a:ext cx="4500562" cy="646331"/>
          </a:xfrm>
          <a:prstGeom prst="rect">
            <a:avLst/>
          </a:prstGeom>
          <a:solidFill>
            <a:schemeClr val="tx1"/>
          </a:solidFill>
          <a:ln w="9525">
            <a:noFill/>
            <a:miter lim="800000"/>
            <a:headEnd/>
            <a:tailEnd/>
          </a:ln>
        </p:spPr>
        <p:txBody>
          <a:bodyPr wrap="square">
            <a:spAutoFit/>
          </a:bodyPr>
          <a:lstStyle/>
          <a:p>
            <a:pPr algn="ctr">
              <a:spcBef>
                <a:spcPct val="50000"/>
              </a:spcBef>
            </a:pPr>
            <a:r>
              <a:rPr lang="en-US" altLang="en-US" b="1" dirty="0" smtClean="0">
                <a:solidFill>
                  <a:schemeClr val="bg1"/>
                </a:solidFill>
              </a:rPr>
              <a:t>POULES POLYVALENTES : Production </a:t>
            </a:r>
            <a:r>
              <a:rPr lang="en-US" altLang="en-US" b="1" dirty="0" err="1" smtClean="0">
                <a:solidFill>
                  <a:schemeClr val="bg1"/>
                </a:solidFill>
              </a:rPr>
              <a:t>d’oeufs</a:t>
            </a:r>
            <a:r>
              <a:rPr lang="en-US" altLang="en-US" b="1" dirty="0" smtClean="0">
                <a:solidFill>
                  <a:schemeClr val="bg1"/>
                </a:solidFill>
              </a:rPr>
              <a:t> et de chair</a:t>
            </a:r>
            <a:endParaRPr lang="en-US" altLang="en-US" b="1" dirty="0">
              <a:solidFill>
                <a:schemeClr val="bg1"/>
              </a:solidFill>
            </a:endParaRPr>
          </a:p>
        </p:txBody>
      </p:sp>
      <p:pic>
        <p:nvPicPr>
          <p:cNvPr id="35846" name="Image 1" descr="100_0929.JPG"/>
          <p:cNvPicPr>
            <a:picLocks noGrp="1" noChangeAspect="1"/>
          </p:cNvPicPr>
          <p:nvPr isPhoto="1"/>
        </p:nvPicPr>
        <p:blipFill>
          <a:blip r:embed="rId4"/>
          <a:srcRect/>
          <a:stretch>
            <a:fillRect/>
          </a:stretch>
        </p:blipFill>
        <p:spPr bwMode="auto">
          <a:xfrm>
            <a:off x="4419600" y="3492500"/>
            <a:ext cx="4724400" cy="3276600"/>
          </a:xfrm>
          <a:prstGeom prst="rect">
            <a:avLst/>
          </a:prstGeom>
          <a:noFill/>
          <a:ln w="9525">
            <a:noFill/>
            <a:miter lim="800000"/>
            <a:headEnd/>
            <a:tailEnd/>
          </a:ln>
        </p:spPr>
      </p:pic>
      <p:sp>
        <p:nvSpPr>
          <p:cNvPr id="35847" name="Text Box 3"/>
          <p:cNvSpPr txBox="1">
            <a:spLocks noChangeArrowheads="1"/>
          </p:cNvSpPr>
          <p:nvPr/>
        </p:nvSpPr>
        <p:spPr bwMode="auto">
          <a:xfrm>
            <a:off x="4419600" y="6400800"/>
            <a:ext cx="4724400" cy="461963"/>
          </a:xfrm>
          <a:prstGeom prst="rect">
            <a:avLst/>
          </a:prstGeom>
          <a:solidFill>
            <a:schemeClr val="tx1"/>
          </a:solidFill>
          <a:ln w="9525">
            <a:noFill/>
            <a:miter lim="800000"/>
            <a:headEnd/>
            <a:tailEnd/>
          </a:ln>
        </p:spPr>
        <p:txBody>
          <a:bodyPr>
            <a:spAutoFit/>
          </a:bodyPr>
          <a:lstStyle/>
          <a:p>
            <a:pPr algn="ctr">
              <a:spcBef>
                <a:spcPct val="50000"/>
              </a:spcBef>
            </a:pPr>
            <a:r>
              <a:rPr lang="en-US" altLang="en-US" sz="2400" b="1" dirty="0" smtClean="0">
                <a:solidFill>
                  <a:schemeClr val="bg1"/>
                </a:solidFill>
              </a:rPr>
              <a:t>PORCS</a:t>
            </a:r>
            <a:endParaRPr lang="en-US" altLang="en-US" sz="2400" b="1" dirty="0">
              <a:solidFill>
                <a:schemeClr val="bg1"/>
              </a:solidFill>
            </a:endParaRPr>
          </a:p>
        </p:txBody>
      </p:sp>
      <p:sp>
        <p:nvSpPr>
          <p:cNvPr id="35848" name="Text Box 3"/>
          <p:cNvSpPr txBox="1">
            <a:spLocks noChangeArrowheads="1"/>
          </p:cNvSpPr>
          <p:nvPr/>
        </p:nvSpPr>
        <p:spPr bwMode="auto">
          <a:xfrm>
            <a:off x="0" y="2981325"/>
            <a:ext cx="4191000" cy="523875"/>
          </a:xfrm>
          <a:prstGeom prst="rect">
            <a:avLst/>
          </a:prstGeom>
          <a:solidFill>
            <a:schemeClr val="tx1"/>
          </a:solidFill>
          <a:ln w="9525">
            <a:noFill/>
            <a:miter lim="800000"/>
            <a:headEnd/>
            <a:tailEnd/>
          </a:ln>
        </p:spPr>
        <p:txBody>
          <a:bodyPr>
            <a:spAutoFit/>
          </a:bodyPr>
          <a:lstStyle/>
          <a:p>
            <a:pPr algn="ctr">
              <a:spcBef>
                <a:spcPct val="50000"/>
              </a:spcBef>
            </a:pPr>
            <a:r>
              <a:rPr lang="en-US" altLang="en-US" sz="2800" b="1" dirty="0" smtClean="0">
                <a:solidFill>
                  <a:schemeClr val="bg1"/>
                </a:solidFill>
              </a:rPr>
              <a:t>VOLAILLE</a:t>
            </a:r>
            <a:endParaRPr lang="en-US" altLang="en-US" sz="2800" b="1" dirty="0">
              <a:solidFill>
                <a:schemeClr val="bg1"/>
              </a:solidFill>
            </a:endParaRPr>
          </a:p>
        </p:txBody>
      </p:sp>
      <p:pic>
        <p:nvPicPr>
          <p:cNvPr id="35849" name="Picture 1" descr="SL730137.JPG"/>
          <p:cNvPicPr>
            <a:picLocks noGrp="1" noChangeAspect="1"/>
          </p:cNvPicPr>
          <p:nvPr isPhoto="1"/>
        </p:nvPicPr>
        <p:blipFill>
          <a:blip r:embed="rId5"/>
          <a:srcRect/>
          <a:stretch>
            <a:fillRect/>
          </a:stretch>
        </p:blipFill>
        <p:spPr bwMode="auto">
          <a:xfrm>
            <a:off x="5029200" y="0"/>
            <a:ext cx="4114800" cy="3086100"/>
          </a:xfrm>
          <a:prstGeom prst="rect">
            <a:avLst/>
          </a:prstGeom>
          <a:noFill/>
          <a:ln w="9525">
            <a:noFill/>
            <a:miter lim="800000"/>
            <a:headEnd/>
            <a:tailEnd/>
          </a:ln>
        </p:spPr>
      </p:pic>
      <p:sp>
        <p:nvSpPr>
          <p:cNvPr id="9" name="Text Box 3"/>
          <p:cNvSpPr txBox="1">
            <a:spLocks noChangeArrowheads="1"/>
          </p:cNvSpPr>
          <p:nvPr/>
        </p:nvSpPr>
        <p:spPr bwMode="auto">
          <a:xfrm>
            <a:off x="5029200" y="2797175"/>
            <a:ext cx="4114800" cy="400110"/>
          </a:xfrm>
          <a:prstGeom prst="rect">
            <a:avLst/>
          </a:prstGeom>
          <a:solidFill>
            <a:schemeClr val="tx1"/>
          </a:solidFill>
          <a:ln w="9525">
            <a:noFill/>
            <a:miter lim="800000"/>
            <a:headEnd/>
            <a:tailEnd/>
          </a:ln>
        </p:spPr>
        <p:txBody>
          <a:bodyPr>
            <a:spAutoFit/>
          </a:bodyPr>
          <a:lstStyle/>
          <a:p>
            <a:pPr algn="ctr">
              <a:spcBef>
                <a:spcPct val="50000"/>
              </a:spcBef>
              <a:defRPr/>
            </a:pPr>
            <a:r>
              <a:rPr lang="en-US" sz="2000" dirty="0" smtClean="0">
                <a:solidFill>
                  <a:schemeClr val="bg1"/>
                </a:solidFill>
                <a:effectLst>
                  <a:outerShdw blurRad="38100" dist="38100" dir="2700000" algn="tl">
                    <a:srgbClr val="FFFFFF"/>
                  </a:outerShdw>
                </a:effectLst>
                <a:latin typeface="Arial" charset="0"/>
                <a:cs typeface="Arial" charset="0"/>
              </a:rPr>
              <a:t>AUTRES VOLAILLES/OIES</a:t>
            </a:r>
            <a:endParaRPr lang="en-US" sz="2000" dirty="0">
              <a:solidFill>
                <a:schemeClr val="bg1"/>
              </a:solidFill>
              <a:effectLst>
                <a:outerShdw blurRad="38100" dist="38100" dir="2700000" algn="tl">
                  <a:srgbClr val="FFFFFF"/>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 name="Text Box 3"/>
          <p:cNvSpPr txBox="1">
            <a:spLocks noChangeArrowheads="1"/>
          </p:cNvSpPr>
          <p:nvPr/>
        </p:nvSpPr>
        <p:spPr bwMode="auto">
          <a:xfrm>
            <a:off x="357158" y="2857496"/>
            <a:ext cx="3886200" cy="369332"/>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dirty="0" smtClean="0">
                <a:solidFill>
                  <a:schemeClr val="bg1"/>
                </a:solidFill>
                <a:effectLst>
                  <a:outerShdw blurRad="38100" dist="38100" dir="2700000" algn="tl">
                    <a:srgbClr val="FFFFFF"/>
                  </a:outerShdw>
                </a:effectLst>
                <a:latin typeface="Arial" charset="0"/>
                <a:cs typeface="Arial" charset="0"/>
              </a:rPr>
              <a:t>AUTRES VOLAILLES/CAILLES</a:t>
            </a:r>
            <a:endParaRPr lang="en-US" dirty="0">
              <a:solidFill>
                <a:schemeClr val="bg1"/>
              </a:solidFill>
              <a:effectLst>
                <a:outerShdw blurRad="38100" dist="38100" dir="2700000" algn="tl">
                  <a:srgbClr val="FFFFFF"/>
                </a:outerShdw>
              </a:effectLst>
              <a:latin typeface="Arial" charset="0"/>
              <a:cs typeface="Arial" charset="0"/>
            </a:endParaRPr>
          </a:p>
        </p:txBody>
      </p:sp>
      <p:pic>
        <p:nvPicPr>
          <p:cNvPr id="36869" name="Image 1" descr="100_0834.JPG"/>
          <p:cNvPicPr>
            <a:picLocks noGrp="1" noChangeAspect="1"/>
          </p:cNvPicPr>
          <p:nvPr isPhoto="1"/>
        </p:nvPicPr>
        <p:blipFill>
          <a:blip r:embed="rId3" cstate="email">
            <a:lum bright="10000"/>
          </a:blip>
          <a:srcRect/>
          <a:stretch>
            <a:fillRect/>
          </a:stretch>
        </p:blipFill>
        <p:spPr bwMode="auto">
          <a:xfrm>
            <a:off x="5181600" y="0"/>
            <a:ext cx="3962400" cy="2971800"/>
          </a:xfrm>
          <a:prstGeom prst="rect">
            <a:avLst/>
          </a:prstGeom>
          <a:noFill/>
          <a:ln w="9525">
            <a:noFill/>
            <a:miter lim="800000"/>
            <a:headEnd/>
            <a:tailEnd/>
          </a:ln>
        </p:spPr>
      </p:pic>
      <p:sp>
        <p:nvSpPr>
          <p:cNvPr id="6" name="Text Box 3"/>
          <p:cNvSpPr txBox="1">
            <a:spLocks noChangeArrowheads="1"/>
          </p:cNvSpPr>
          <p:nvPr/>
        </p:nvSpPr>
        <p:spPr bwMode="auto">
          <a:xfrm>
            <a:off x="5181600" y="2433638"/>
            <a:ext cx="3962400" cy="707886"/>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000" dirty="0" smtClean="0">
                <a:solidFill>
                  <a:schemeClr val="bg1"/>
                </a:solidFill>
                <a:effectLst>
                  <a:outerShdw blurRad="38100" dist="38100" dir="2700000" algn="tl">
                    <a:srgbClr val="FFFFFF"/>
                  </a:outerShdw>
                </a:effectLst>
                <a:latin typeface="Arial" charset="0"/>
                <a:cs typeface="Arial" charset="0"/>
              </a:rPr>
              <a:t>AUTRES VOLAILLES/PINTADES</a:t>
            </a:r>
            <a:endParaRPr lang="en-US" sz="2000" dirty="0">
              <a:solidFill>
                <a:schemeClr val="bg1"/>
              </a:solidFill>
              <a:effectLst>
                <a:outerShdw blurRad="38100" dist="38100" dir="2700000" algn="tl">
                  <a:srgbClr val="FFFFFF"/>
                </a:outerShdw>
              </a:effectLst>
              <a:latin typeface="Arial" charset="0"/>
              <a:cs typeface="Arial" charset="0"/>
            </a:endParaRPr>
          </a:p>
        </p:txBody>
      </p:sp>
      <p:sp>
        <p:nvSpPr>
          <p:cNvPr id="8" name="Text Box 3"/>
          <p:cNvSpPr txBox="1">
            <a:spLocks noChangeArrowheads="1"/>
          </p:cNvSpPr>
          <p:nvPr/>
        </p:nvSpPr>
        <p:spPr bwMode="auto">
          <a:xfrm>
            <a:off x="5181600" y="6211888"/>
            <a:ext cx="3962400" cy="369332"/>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dirty="0" smtClean="0">
                <a:solidFill>
                  <a:schemeClr val="bg1"/>
                </a:solidFill>
                <a:effectLst>
                  <a:outerShdw blurRad="38100" dist="38100" dir="2700000" algn="tl">
                    <a:srgbClr val="FFFFFF"/>
                  </a:outerShdw>
                </a:effectLst>
                <a:latin typeface="Arial" charset="0"/>
                <a:cs typeface="Arial" charset="0"/>
              </a:rPr>
              <a:t>AUTRES VOLAILLES/DINDONS</a:t>
            </a:r>
            <a:endParaRPr lang="en-US" dirty="0">
              <a:solidFill>
                <a:schemeClr val="bg1"/>
              </a:solidFill>
              <a:effectLst>
                <a:outerShdw blurRad="38100" dist="38100" dir="2700000" algn="tl">
                  <a:srgbClr val="FFFFFF"/>
                </a:outerShdw>
              </a:effectLst>
              <a:latin typeface="Arial" charset="0"/>
              <a:cs typeface="Arial" charset="0"/>
            </a:endParaRPr>
          </a:p>
        </p:txBody>
      </p:sp>
      <p:pic>
        <p:nvPicPr>
          <p:cNvPr id="36873" name="Picture 1" descr="P1020876.JPG"/>
          <p:cNvPicPr>
            <a:picLocks noGrp="1" noChangeAspect="1"/>
          </p:cNvPicPr>
          <p:nvPr isPhoto="1"/>
        </p:nvPicPr>
        <p:blipFill>
          <a:blip r:embed="rId4" cstate="email"/>
          <a:srcRect/>
          <a:stretch>
            <a:fillRect/>
          </a:stretch>
        </p:blipFill>
        <p:spPr bwMode="auto">
          <a:xfrm>
            <a:off x="228600" y="3429000"/>
            <a:ext cx="3962400" cy="2971800"/>
          </a:xfrm>
          <a:prstGeom prst="rect">
            <a:avLst/>
          </a:prstGeom>
          <a:noFill/>
          <a:ln w="9525">
            <a:noFill/>
            <a:miter lim="800000"/>
            <a:headEnd/>
            <a:tailEnd/>
          </a:ln>
        </p:spPr>
      </p:pic>
      <p:sp>
        <p:nvSpPr>
          <p:cNvPr id="10" name="Text Box 3"/>
          <p:cNvSpPr txBox="1">
            <a:spLocks noChangeArrowheads="1"/>
          </p:cNvSpPr>
          <p:nvPr/>
        </p:nvSpPr>
        <p:spPr bwMode="auto">
          <a:xfrm>
            <a:off x="0" y="6324600"/>
            <a:ext cx="4191000" cy="369888"/>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dirty="0" smtClean="0">
                <a:solidFill>
                  <a:schemeClr val="bg1"/>
                </a:solidFill>
                <a:effectLst>
                  <a:outerShdw blurRad="38100" dist="38100" dir="2700000" algn="tl">
                    <a:srgbClr val="FFFFFF"/>
                  </a:outerShdw>
                </a:effectLst>
                <a:latin typeface="Arial" charset="0"/>
                <a:cs typeface="Arial" charset="0"/>
              </a:rPr>
              <a:t>AULACODES</a:t>
            </a:r>
            <a:endParaRPr lang="en-US" dirty="0">
              <a:solidFill>
                <a:schemeClr val="bg1"/>
              </a:solidFill>
              <a:effectLst>
                <a:outerShdw blurRad="38100" dist="38100" dir="2700000" algn="tl">
                  <a:srgbClr val="FFFFFF"/>
                </a:outerShdw>
              </a:effectLst>
              <a:latin typeface="Arial" charset="0"/>
              <a:cs typeface="Arial" charset="0"/>
            </a:endParaRPr>
          </a:p>
        </p:txBody>
      </p:sp>
      <p:pic>
        <p:nvPicPr>
          <p:cNvPr id="12" name="Image 11" descr="IMG_8181.JPG"/>
          <p:cNvPicPr>
            <a:picLocks noGrp="1" noChangeAspect="1"/>
          </p:cNvPicPr>
          <p:nvPr isPhoto="1"/>
        </p:nvPicPr>
        <p:blipFill>
          <a:blip r:embed="rId5" cstate="email">
            <a:lum/>
          </a:blip>
          <a:stretch>
            <a:fillRect/>
          </a:stretch>
        </p:blipFill>
        <p:spPr>
          <a:xfrm>
            <a:off x="4786314" y="3357562"/>
            <a:ext cx="4143372" cy="2762248"/>
          </a:xfrm>
          <a:prstGeom prst="rect">
            <a:avLst/>
          </a:prstGeom>
          <a:noFill/>
          <a:ln>
            <a:noFill/>
          </a:ln>
        </p:spPr>
      </p:pic>
      <p:pic>
        <p:nvPicPr>
          <p:cNvPr id="13" name="Picture 3" descr="DSCN8507"/>
          <p:cNvPicPr>
            <a:picLocks noChangeAspect="1" noChangeArrowheads="1"/>
          </p:cNvPicPr>
          <p:nvPr/>
        </p:nvPicPr>
        <p:blipFill>
          <a:blip r:embed="rId6" cstate="email">
            <a:lum bright="6000"/>
          </a:blip>
          <a:srcRect/>
          <a:stretch>
            <a:fillRect/>
          </a:stretch>
        </p:blipFill>
        <p:spPr bwMode="auto">
          <a:xfrm>
            <a:off x="357158" y="0"/>
            <a:ext cx="3887783" cy="28186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7892" name="Image 1" descr="100_0029.jpg"/>
          <p:cNvPicPr>
            <a:picLocks noChangeAspect="1"/>
          </p:cNvPicPr>
          <p:nvPr/>
        </p:nvPicPr>
        <p:blipFill>
          <a:blip r:embed="rId2" cstate="email"/>
          <a:srcRect/>
          <a:stretch>
            <a:fillRect/>
          </a:stretch>
        </p:blipFill>
        <p:spPr bwMode="auto">
          <a:xfrm>
            <a:off x="5029200" y="0"/>
            <a:ext cx="4114800" cy="3086100"/>
          </a:xfrm>
          <a:prstGeom prst="rect">
            <a:avLst/>
          </a:prstGeom>
          <a:noFill/>
          <a:ln w="9525">
            <a:noFill/>
            <a:miter lim="800000"/>
            <a:headEnd/>
            <a:tailEnd/>
          </a:ln>
        </p:spPr>
      </p:pic>
      <p:pic>
        <p:nvPicPr>
          <p:cNvPr id="37893" name="Image 1" descr="pictures 469.jpg"/>
          <p:cNvPicPr>
            <a:picLocks noGrp="1" noChangeAspect="1"/>
          </p:cNvPicPr>
          <p:nvPr isPhoto="1"/>
        </p:nvPicPr>
        <p:blipFill>
          <a:blip r:embed="rId3" cstate="email"/>
          <a:srcRect/>
          <a:stretch>
            <a:fillRect/>
          </a:stretch>
        </p:blipFill>
        <p:spPr bwMode="auto">
          <a:xfrm>
            <a:off x="0" y="0"/>
            <a:ext cx="4724400" cy="3149600"/>
          </a:xfrm>
          <a:prstGeom prst="rect">
            <a:avLst/>
          </a:prstGeom>
          <a:noFill/>
          <a:ln w="9525">
            <a:noFill/>
            <a:miter lim="800000"/>
            <a:headEnd/>
            <a:tailEnd/>
          </a:ln>
        </p:spPr>
      </p:pic>
      <p:pic>
        <p:nvPicPr>
          <p:cNvPr id="37894" name="C68358B3-A640-4068-8E79-570C4B55D45A" descr="image.jpeg"/>
          <p:cNvPicPr>
            <a:picLocks noChangeAspect="1" noChangeArrowheads="1"/>
          </p:cNvPicPr>
          <p:nvPr/>
        </p:nvPicPr>
        <p:blipFill>
          <a:blip r:embed="rId4" cstate="email"/>
          <a:srcRect/>
          <a:stretch>
            <a:fillRect/>
          </a:stretch>
        </p:blipFill>
        <p:spPr bwMode="auto">
          <a:xfrm>
            <a:off x="4724400" y="3352800"/>
            <a:ext cx="4248150" cy="3276600"/>
          </a:xfrm>
          <a:prstGeom prst="rect">
            <a:avLst/>
          </a:prstGeom>
          <a:noFill/>
          <a:ln w="9525">
            <a:noFill/>
            <a:miter lim="800000"/>
            <a:headEnd/>
            <a:tailEnd/>
          </a:ln>
        </p:spPr>
      </p:pic>
      <p:pic>
        <p:nvPicPr>
          <p:cNvPr id="37895" name="Image 10" descr="IMG_4200.JPG"/>
          <p:cNvPicPr>
            <a:picLocks noGrp="1" noChangeAspect="1"/>
          </p:cNvPicPr>
          <p:nvPr isPhoto="1"/>
        </p:nvPicPr>
        <p:blipFill>
          <a:blip r:embed="rId5" cstate="email"/>
          <a:srcRect/>
          <a:stretch>
            <a:fillRect/>
          </a:stretch>
        </p:blipFill>
        <p:spPr bwMode="auto">
          <a:xfrm>
            <a:off x="76200" y="3810000"/>
            <a:ext cx="4572000" cy="3048000"/>
          </a:xfrm>
          <a:prstGeom prst="rect">
            <a:avLst/>
          </a:prstGeom>
          <a:noFill/>
          <a:ln w="9525">
            <a:noFill/>
            <a:miter lim="800000"/>
            <a:headEnd/>
            <a:tailEnd/>
          </a:ln>
        </p:spPr>
      </p:pic>
      <p:sp>
        <p:nvSpPr>
          <p:cNvPr id="7" name="Text Box 4"/>
          <p:cNvSpPr txBox="1">
            <a:spLocks noChangeArrowheads="1"/>
          </p:cNvSpPr>
          <p:nvPr/>
        </p:nvSpPr>
        <p:spPr bwMode="auto">
          <a:xfrm>
            <a:off x="0" y="3143248"/>
            <a:ext cx="7858148" cy="523220"/>
          </a:xfrm>
          <a:prstGeom prst="rect">
            <a:avLst/>
          </a:prstGeom>
          <a:solidFill>
            <a:schemeClr val="tx1"/>
          </a:solidFill>
          <a:ln w="9525">
            <a:noFill/>
            <a:miter lim="800000"/>
            <a:headEnd/>
            <a:tailEnd/>
          </a:ln>
        </p:spPr>
        <p:txBody>
          <a:bodyPr wrap="square">
            <a:spAutoFit/>
          </a:bodyPr>
          <a:lstStyle/>
          <a:p>
            <a:pPr algn="ctr" eaLnBrk="1" fontAlgn="auto" hangingPunct="1">
              <a:spcBef>
                <a:spcPct val="50000"/>
              </a:spcBef>
              <a:spcAft>
                <a:spcPts val="0"/>
              </a:spcAft>
              <a:defRPr/>
            </a:pPr>
            <a:r>
              <a:rPr lang="en-US" sz="28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POULETS DE CHAIR/POULES PONDEUSES</a:t>
            </a:r>
            <a:endParaRPr lang="en-US" sz="28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38915" name="Picture 1" descr="DSC00821.JPG"/>
          <p:cNvPicPr>
            <a:picLocks noGrp="1" noChangeAspect="1"/>
          </p:cNvPicPr>
          <p:nvPr isPhoto="1"/>
        </p:nvPicPr>
        <p:blipFill>
          <a:blip r:embed="rId3" cstate="email"/>
          <a:srcRect/>
          <a:stretch>
            <a:fillRect/>
          </a:stretch>
        </p:blipFill>
        <p:spPr bwMode="auto">
          <a:xfrm>
            <a:off x="4214842" y="3427434"/>
            <a:ext cx="4495800" cy="2528888"/>
          </a:xfrm>
          <a:prstGeom prst="rect">
            <a:avLst/>
          </a:prstGeom>
          <a:noFill/>
          <a:ln w="9525">
            <a:noFill/>
            <a:miter lim="800000"/>
            <a:headEnd/>
            <a:tailEnd/>
          </a:ln>
        </p:spPr>
      </p:pic>
      <p:pic>
        <p:nvPicPr>
          <p:cNvPr id="38918" name="Image 1" descr="photo 44.JPG"/>
          <p:cNvPicPr>
            <a:picLocks noGrp="1" noChangeAspect="1"/>
          </p:cNvPicPr>
          <p:nvPr isPhoto="1"/>
        </p:nvPicPr>
        <p:blipFill>
          <a:blip r:embed="rId4" cstate="email"/>
          <a:srcRect/>
          <a:stretch>
            <a:fillRect/>
          </a:stretch>
        </p:blipFill>
        <p:spPr bwMode="auto">
          <a:xfrm>
            <a:off x="0" y="3070244"/>
            <a:ext cx="4114800" cy="3073400"/>
          </a:xfrm>
          <a:prstGeom prst="rect">
            <a:avLst/>
          </a:prstGeom>
          <a:noFill/>
          <a:ln w="9525">
            <a:noFill/>
            <a:miter lim="800000"/>
            <a:headEnd/>
            <a:tailEnd/>
          </a:ln>
        </p:spPr>
      </p:pic>
      <p:sp>
        <p:nvSpPr>
          <p:cNvPr id="3" name="Text Box 3"/>
          <p:cNvSpPr txBox="1">
            <a:spLocks noChangeArrowheads="1"/>
          </p:cNvSpPr>
          <p:nvPr/>
        </p:nvSpPr>
        <p:spPr bwMode="auto">
          <a:xfrm>
            <a:off x="357158" y="6182045"/>
            <a:ext cx="8358214" cy="461665"/>
          </a:xfrm>
          <a:prstGeom prst="rect">
            <a:avLst/>
          </a:prstGeom>
          <a:solidFill>
            <a:schemeClr val="tx1"/>
          </a:solidFill>
          <a:ln w="9525">
            <a:noFill/>
            <a:miter lim="800000"/>
            <a:headEnd/>
            <a:tailEnd/>
          </a:ln>
        </p:spPr>
        <p:txBody>
          <a:bodyPr wrap="square">
            <a:spAutoFit/>
          </a:bodyPr>
          <a:lstStyle/>
          <a:p>
            <a:pPr algn="ctr" eaLnBrk="1" fontAlgn="auto" hangingPunct="1">
              <a:spcBef>
                <a:spcPct val="50000"/>
              </a:spcBef>
              <a:spcAft>
                <a:spcPts val="0"/>
              </a:spcAft>
              <a:defRPr/>
            </a:pPr>
            <a:r>
              <a:rPr lang="en-US" sz="2400" dirty="0" smtClean="0">
                <a:solidFill>
                  <a:schemeClr val="bg1"/>
                </a:solidFill>
                <a:effectLst>
                  <a:outerShdw blurRad="38100" dist="38100" dir="2700000" algn="tl">
                    <a:srgbClr val="FFFFFF"/>
                  </a:outerShdw>
                </a:effectLst>
                <a:latin typeface="Arial" charset="0"/>
                <a:cs typeface="Arial" charset="0"/>
              </a:rPr>
              <a:t>PETITS ET GRANDS RUMINANTS</a:t>
            </a:r>
            <a:endParaRPr lang="en-US" sz="2400" dirty="0">
              <a:solidFill>
                <a:schemeClr val="bg1"/>
              </a:solidFill>
              <a:effectLst>
                <a:outerShdw blurRad="38100" dist="38100" dir="2700000" algn="tl">
                  <a:srgbClr val="FFFFFF"/>
                </a:outerShdw>
              </a:effectLst>
              <a:latin typeface="Arial" charset="0"/>
              <a:cs typeface="Arial" charset="0"/>
            </a:endParaRPr>
          </a:p>
        </p:txBody>
      </p:sp>
      <p:pic>
        <p:nvPicPr>
          <p:cNvPr id="7" name="Image 6" descr="IMG_8446.JPG"/>
          <p:cNvPicPr>
            <a:picLocks noChangeAspect="1"/>
          </p:cNvPicPr>
          <p:nvPr/>
        </p:nvPicPr>
        <p:blipFill>
          <a:blip r:embed="rId5" cstate="email"/>
          <a:srcRect/>
          <a:stretch>
            <a:fillRect/>
          </a:stretch>
        </p:blipFill>
        <p:spPr>
          <a:xfrm>
            <a:off x="546196" y="-24"/>
            <a:ext cx="7840576" cy="2928958"/>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Oval 2"/>
          <p:cNvSpPr>
            <a:spLocks noChangeArrowheads="1"/>
          </p:cNvSpPr>
          <p:nvPr/>
        </p:nvSpPr>
        <p:spPr bwMode="auto">
          <a:xfrm>
            <a:off x="3810000" y="1143000"/>
            <a:ext cx="2133600" cy="1524000"/>
          </a:xfrm>
          <a:prstGeom prst="ellipse">
            <a:avLst/>
          </a:prstGeom>
          <a:noFill/>
          <a:ln w="38100">
            <a:solidFill>
              <a:schemeClr val="accent2"/>
            </a:solidFill>
            <a:round/>
            <a:headEnd type="none" w="sm" len="sm"/>
            <a:tailEnd type="none" w="sm" len="sm"/>
          </a:ln>
        </p:spPr>
        <p:txBody>
          <a:bodyPr wrap="none" anchor="ctr"/>
          <a:lstStyle/>
          <a:p>
            <a:endParaRPr lang="en-US" sz="2000"/>
          </a:p>
          <a:p>
            <a:endParaRPr lang="en-US" sz="2800"/>
          </a:p>
          <a:p>
            <a:r>
              <a:rPr lang="en-US" sz="2800"/>
              <a:t>Production </a:t>
            </a:r>
          </a:p>
          <a:p>
            <a:r>
              <a:rPr lang="en-US" sz="2800"/>
              <a:t>v</a:t>
            </a:r>
            <a:r>
              <a:rPr lang="fr-FR" sz="2800"/>
              <a:t>é</a:t>
            </a:r>
            <a:r>
              <a:rPr lang="en-US" sz="2800"/>
              <a:t>g</a:t>
            </a:r>
            <a:r>
              <a:rPr lang="fr-FR" sz="2800"/>
              <a:t>é</a:t>
            </a:r>
            <a:r>
              <a:rPr lang="en-US" sz="2800"/>
              <a:t>tale</a:t>
            </a:r>
          </a:p>
          <a:p>
            <a:endParaRPr lang="en-US" sz="3200"/>
          </a:p>
        </p:txBody>
      </p:sp>
      <p:sp>
        <p:nvSpPr>
          <p:cNvPr id="160771" name="Oval 3"/>
          <p:cNvSpPr>
            <a:spLocks noChangeArrowheads="1"/>
          </p:cNvSpPr>
          <p:nvPr/>
        </p:nvSpPr>
        <p:spPr bwMode="auto">
          <a:xfrm>
            <a:off x="838200" y="4876800"/>
            <a:ext cx="2590792" cy="1376363"/>
          </a:xfrm>
          <a:prstGeom prst="ellipse">
            <a:avLst/>
          </a:prstGeom>
          <a:solidFill>
            <a:srgbClr val="FFC000"/>
          </a:solidFill>
          <a:ln w="38100">
            <a:solidFill>
              <a:schemeClr val="accent2"/>
            </a:solidFill>
            <a:round/>
            <a:headEnd type="none" w="sm" len="sm"/>
            <a:tailEnd type="none" w="sm" len="sm"/>
          </a:ln>
        </p:spPr>
        <p:txBody>
          <a:bodyPr wrap="none" anchor="ctr"/>
          <a:lstStyle/>
          <a:p>
            <a:r>
              <a:rPr lang="en-US" sz="2800" b="1" dirty="0" err="1" smtClean="0"/>
              <a:t>Pisciculture</a:t>
            </a:r>
            <a:r>
              <a:rPr lang="en-US" sz="2800" b="1" dirty="0" smtClean="0"/>
              <a:t> </a:t>
            </a:r>
            <a:r>
              <a:rPr lang="en-US" sz="4000" b="1" dirty="0" smtClean="0"/>
              <a:t> </a:t>
            </a:r>
            <a:endParaRPr lang="en-US" sz="4000" b="1" dirty="0"/>
          </a:p>
        </p:txBody>
      </p:sp>
      <p:sp>
        <p:nvSpPr>
          <p:cNvPr id="160772" name="Oval 4"/>
          <p:cNvSpPr>
            <a:spLocks noChangeArrowheads="1"/>
          </p:cNvSpPr>
          <p:nvPr/>
        </p:nvSpPr>
        <p:spPr bwMode="auto">
          <a:xfrm>
            <a:off x="6172200" y="4876800"/>
            <a:ext cx="2284413" cy="1371600"/>
          </a:xfrm>
          <a:prstGeom prst="ellipse">
            <a:avLst/>
          </a:prstGeom>
          <a:noFill/>
          <a:ln w="38100">
            <a:solidFill>
              <a:schemeClr val="accent2"/>
            </a:solidFill>
            <a:round/>
            <a:headEnd type="none" w="sm" len="sm"/>
            <a:tailEnd type="none" w="sm" len="sm"/>
          </a:ln>
        </p:spPr>
        <p:txBody>
          <a:bodyPr wrap="none" anchor="ctr"/>
          <a:lstStyle/>
          <a:p>
            <a:endParaRPr lang="en-US" sz="2800"/>
          </a:p>
          <a:p>
            <a:endParaRPr lang="en-US" sz="2800"/>
          </a:p>
          <a:p>
            <a:endParaRPr lang="en-US" sz="2800"/>
          </a:p>
        </p:txBody>
      </p:sp>
      <p:sp>
        <p:nvSpPr>
          <p:cNvPr id="160773" name="Oval 5"/>
          <p:cNvSpPr>
            <a:spLocks noChangeArrowheads="1"/>
          </p:cNvSpPr>
          <p:nvPr/>
        </p:nvSpPr>
        <p:spPr bwMode="auto">
          <a:xfrm>
            <a:off x="3505200" y="3719513"/>
            <a:ext cx="2438400" cy="1081087"/>
          </a:xfrm>
          <a:prstGeom prst="ellipse">
            <a:avLst/>
          </a:prstGeom>
          <a:noFill/>
          <a:ln w="38100">
            <a:solidFill>
              <a:schemeClr val="accent2"/>
            </a:solidFill>
            <a:round/>
            <a:headEnd type="none" w="sm" len="sm"/>
            <a:tailEnd type="none" w="sm" len="sm"/>
          </a:ln>
        </p:spPr>
        <p:txBody>
          <a:bodyPr wrap="none" anchor="ctr"/>
          <a:lstStyle/>
          <a:p>
            <a:r>
              <a:rPr lang="en-US" sz="2800"/>
              <a:t>Bio energie </a:t>
            </a:r>
            <a:endParaRPr lang="en-US" sz="3600"/>
          </a:p>
        </p:txBody>
      </p:sp>
      <p:sp>
        <p:nvSpPr>
          <p:cNvPr id="128006" name="Line 6"/>
          <p:cNvSpPr>
            <a:spLocks noChangeShapeType="1"/>
          </p:cNvSpPr>
          <p:nvPr/>
        </p:nvSpPr>
        <p:spPr bwMode="auto">
          <a:xfrm rot="18000000" flipH="1">
            <a:off x="1524000" y="35814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7" name="Line 7"/>
          <p:cNvSpPr>
            <a:spLocks noChangeShapeType="1"/>
          </p:cNvSpPr>
          <p:nvPr/>
        </p:nvSpPr>
        <p:spPr bwMode="auto">
          <a:xfrm>
            <a:off x="4878388" y="2895600"/>
            <a:ext cx="0" cy="762000"/>
          </a:xfrm>
          <a:prstGeom prst="line">
            <a:avLst/>
          </a:prstGeom>
          <a:noFill/>
          <a:ln w="28575">
            <a:solidFill>
              <a:schemeClr val="accent2"/>
            </a:solidFill>
            <a:round/>
            <a:headEnd type="triangle"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8" name="Line 8"/>
          <p:cNvSpPr>
            <a:spLocks noChangeShapeType="1"/>
          </p:cNvSpPr>
          <p:nvPr/>
        </p:nvSpPr>
        <p:spPr bwMode="auto">
          <a:xfrm flipH="1">
            <a:off x="31242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09" name="Line 9"/>
          <p:cNvSpPr>
            <a:spLocks noChangeShapeType="1"/>
          </p:cNvSpPr>
          <p:nvPr/>
        </p:nvSpPr>
        <p:spPr bwMode="auto">
          <a:xfrm>
            <a:off x="5867400" y="4572000"/>
            <a:ext cx="533400" cy="609600"/>
          </a:xfrm>
          <a:prstGeom prst="line">
            <a:avLst/>
          </a:prstGeom>
          <a:noFill/>
          <a:ln w="28575">
            <a:solidFill>
              <a:schemeClr val="accent2"/>
            </a:solidFill>
            <a:round/>
            <a:headEnd type="stealth" w="lg" len="lg"/>
            <a:tailEnd type="triangle"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0" name="Line 10"/>
          <p:cNvSpPr>
            <a:spLocks noChangeShapeType="1"/>
          </p:cNvSpPr>
          <p:nvPr/>
        </p:nvSpPr>
        <p:spPr bwMode="auto">
          <a:xfrm rot="-18000000">
            <a:off x="5257800" y="3505200"/>
            <a:ext cx="2971800" cy="7620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1" name="Line 11"/>
          <p:cNvSpPr>
            <a:spLocks noChangeShapeType="1"/>
          </p:cNvSpPr>
          <p:nvPr/>
        </p:nvSpPr>
        <p:spPr bwMode="auto">
          <a:xfrm>
            <a:off x="3657600" y="5562600"/>
            <a:ext cx="2057400" cy="0"/>
          </a:xfrm>
          <a:prstGeom prst="line">
            <a:avLst/>
          </a:prstGeom>
          <a:noFill/>
          <a:ln w="38100">
            <a:solidFill>
              <a:schemeClr val="accent2"/>
            </a:solidFill>
            <a:round/>
            <a:headEnd type="stealth" w="lg" len="lg"/>
            <a:tailEnd type="stealth" w="lg" len="lg"/>
          </a:ln>
          <a:effectLst/>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128013" name="Rectangle 13"/>
          <p:cNvSpPr>
            <a:spLocks noGrp="1" noChangeArrowheads="1"/>
          </p:cNvSpPr>
          <p:nvPr>
            <p:ph type="title"/>
          </p:nvPr>
        </p:nvSpPr>
        <p:spPr>
          <a:xfrm>
            <a:off x="838200" y="714356"/>
            <a:ext cx="8305800" cy="609600"/>
          </a:xfrm>
        </p:spPr>
        <p:txBody>
          <a:bodyPr/>
          <a:lstStyle/>
          <a:p>
            <a:pPr eaLnBrk="1" hangingPunct="1">
              <a:defRPr/>
            </a:pPr>
            <a:r>
              <a:rPr lang="en-US" sz="4000" dirty="0" smtClean="0">
                <a:solidFill>
                  <a:schemeClr val="accent1"/>
                </a:solidFill>
                <a:effectLst/>
              </a:rPr>
              <a:t>SYSTEME INTEGRE SONGHAI </a:t>
            </a:r>
            <a:br>
              <a:rPr lang="en-US" sz="4000" dirty="0" smtClean="0">
                <a:solidFill>
                  <a:schemeClr val="accent1"/>
                </a:solidFill>
                <a:effectLst/>
              </a:rPr>
            </a:br>
            <a:endParaRPr lang="en-US" sz="4000" dirty="0" smtClean="0">
              <a:solidFill>
                <a:schemeClr val="accent1"/>
              </a:solidFill>
              <a:effectLst/>
            </a:endParaRPr>
          </a:p>
        </p:txBody>
      </p:sp>
      <p:sp>
        <p:nvSpPr>
          <p:cNvPr id="160781" name="Rectangle 12"/>
          <p:cNvSpPr>
            <a:spLocks noChangeArrowheads="1"/>
          </p:cNvSpPr>
          <p:nvPr/>
        </p:nvSpPr>
        <p:spPr bwMode="auto">
          <a:xfrm>
            <a:off x="6705600" y="5334000"/>
            <a:ext cx="1484313" cy="523875"/>
          </a:xfrm>
          <a:prstGeom prst="rect">
            <a:avLst/>
          </a:prstGeom>
          <a:noFill/>
          <a:ln w="9525">
            <a:noFill/>
            <a:miter lim="800000"/>
            <a:headEnd/>
            <a:tailEnd/>
          </a:ln>
        </p:spPr>
        <p:txBody>
          <a:bodyPr wrap="none">
            <a:spAutoFit/>
          </a:bodyPr>
          <a:lstStyle/>
          <a:p>
            <a:r>
              <a:rPr lang="en-US" sz="2800"/>
              <a:t>Elevage</a:t>
            </a: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0963" name="Image 1" descr="100_7197.JPG"/>
          <p:cNvPicPr>
            <a:picLocks noGrp="1" noChangeAspect="1"/>
          </p:cNvPicPr>
          <p:nvPr isPhoto="1"/>
        </p:nvPicPr>
        <p:blipFill>
          <a:blip r:embed="rId2" cstate="email"/>
          <a:srcRect/>
          <a:stretch>
            <a:fillRect/>
          </a:stretch>
        </p:blipFill>
        <p:spPr bwMode="auto">
          <a:xfrm>
            <a:off x="0" y="0"/>
            <a:ext cx="4191000" cy="3143250"/>
          </a:xfrm>
          <a:prstGeom prst="rect">
            <a:avLst/>
          </a:prstGeom>
          <a:noFill/>
          <a:ln w="9525">
            <a:noFill/>
            <a:miter lim="800000"/>
            <a:headEnd/>
            <a:tailEnd/>
          </a:ln>
        </p:spPr>
      </p:pic>
      <p:pic>
        <p:nvPicPr>
          <p:cNvPr id="40964" name="Image 1" descr="100_7240.JPG"/>
          <p:cNvPicPr>
            <a:picLocks noGrp="1" noChangeAspect="1"/>
          </p:cNvPicPr>
          <p:nvPr isPhoto="1"/>
        </p:nvPicPr>
        <p:blipFill>
          <a:blip r:embed="rId3" cstate="email"/>
          <a:srcRect/>
          <a:stretch>
            <a:fillRect/>
          </a:stretch>
        </p:blipFill>
        <p:spPr bwMode="auto">
          <a:xfrm>
            <a:off x="4953000" y="0"/>
            <a:ext cx="4191000" cy="3143250"/>
          </a:xfrm>
          <a:prstGeom prst="rect">
            <a:avLst/>
          </a:prstGeom>
          <a:noFill/>
          <a:ln w="9525">
            <a:noFill/>
            <a:miter lim="800000"/>
            <a:headEnd/>
            <a:tailEnd/>
          </a:ln>
        </p:spPr>
      </p:pic>
      <p:pic>
        <p:nvPicPr>
          <p:cNvPr id="40965" name="Picture 1" descr="DSC00871.JPG"/>
          <p:cNvPicPr>
            <a:picLocks noGrp="1" noChangeAspect="1"/>
          </p:cNvPicPr>
          <p:nvPr isPhoto="1"/>
        </p:nvPicPr>
        <p:blipFill>
          <a:blip r:embed="rId4" cstate="email"/>
          <a:srcRect/>
          <a:stretch>
            <a:fillRect/>
          </a:stretch>
        </p:blipFill>
        <p:spPr bwMode="auto">
          <a:xfrm>
            <a:off x="4191000" y="4071938"/>
            <a:ext cx="4953000" cy="2786062"/>
          </a:xfrm>
          <a:prstGeom prst="rect">
            <a:avLst/>
          </a:prstGeom>
          <a:noFill/>
          <a:ln w="9525">
            <a:noFill/>
            <a:miter lim="800000"/>
            <a:headEnd/>
            <a:tailEnd/>
          </a:ln>
        </p:spPr>
      </p:pic>
      <p:pic>
        <p:nvPicPr>
          <p:cNvPr id="40966" name="Picture 3" descr="E:\Pictures to leonce\ecloserie pisciculture.jpg"/>
          <p:cNvPicPr>
            <a:picLocks noChangeAspect="1" noChangeArrowheads="1"/>
          </p:cNvPicPr>
          <p:nvPr/>
        </p:nvPicPr>
        <p:blipFill>
          <a:blip r:embed="rId5" cstate="email"/>
          <a:srcRect/>
          <a:stretch>
            <a:fillRect/>
          </a:stretch>
        </p:blipFill>
        <p:spPr bwMode="auto">
          <a:xfrm>
            <a:off x="0" y="3429000"/>
            <a:ext cx="4064000" cy="2362200"/>
          </a:xfrm>
          <a:prstGeom prst="rect">
            <a:avLst/>
          </a:prstGeom>
          <a:noFill/>
          <a:ln w="9525">
            <a:noFill/>
            <a:miter lim="800000"/>
            <a:headEnd/>
            <a:tailEnd/>
          </a:ln>
        </p:spPr>
      </p:pic>
      <p:sp>
        <p:nvSpPr>
          <p:cNvPr id="7" name="Text Box 4"/>
          <p:cNvSpPr txBox="1">
            <a:spLocks noChangeArrowheads="1"/>
          </p:cNvSpPr>
          <p:nvPr/>
        </p:nvSpPr>
        <p:spPr bwMode="auto">
          <a:xfrm>
            <a:off x="762000" y="5943600"/>
            <a:ext cx="2643188" cy="584200"/>
          </a:xfrm>
          <a:prstGeom prst="rect">
            <a:avLst/>
          </a:prstGeom>
          <a:solidFill>
            <a:schemeClr val="tx1"/>
          </a:solidFill>
          <a:ln w="9525">
            <a:noFill/>
            <a:miter lim="800000"/>
            <a:headEnd/>
            <a:tailEnd/>
          </a:ln>
        </p:spPr>
        <p:txBody>
          <a:bodyPr>
            <a:spAutoFit/>
          </a:bodyPr>
          <a:lstStyle/>
          <a:p>
            <a:pPr eaLnBrk="1" fontAlgn="auto" hangingPunct="1">
              <a:spcBef>
                <a:spcPct val="50000"/>
              </a:spcBef>
              <a:spcAft>
                <a:spcPts val="0"/>
              </a:spcAft>
              <a:defRPr/>
            </a:pPr>
            <a:r>
              <a:rPr lang="en-US" sz="3200" dirty="0" smtClean="0">
                <a:solidFill>
                  <a:schemeClr val="bg1"/>
                </a:solidFill>
                <a:effectLst>
                  <a:outerShdw blurRad="38100" dist="38100" dir="2700000" algn="tl">
                    <a:srgbClr val="808080"/>
                  </a:outerShdw>
                </a:effectLst>
                <a:latin typeface="Times New Roman" pitchFamily="18" charset="0"/>
                <a:cs typeface="Arial" charset="0"/>
              </a:rPr>
              <a:t>ECLOSERIE</a:t>
            </a:r>
            <a:endParaRPr lang="en-US" sz="3200" dirty="0">
              <a:solidFill>
                <a:schemeClr val="bg1"/>
              </a:solidFill>
              <a:effectLst>
                <a:outerShdw blurRad="38100" dist="38100" dir="2700000" algn="tl">
                  <a:srgbClr val="808080"/>
                </a:outerShdw>
              </a:effectLst>
              <a:latin typeface="Times New Roman" pitchFamily="18" charset="0"/>
              <a:cs typeface="Arial" charset="0"/>
            </a:endParaRPr>
          </a:p>
        </p:txBody>
      </p:sp>
      <p:sp>
        <p:nvSpPr>
          <p:cNvPr id="8" name="Text Box 4"/>
          <p:cNvSpPr txBox="1">
            <a:spLocks noChangeArrowheads="1"/>
          </p:cNvSpPr>
          <p:nvPr/>
        </p:nvSpPr>
        <p:spPr bwMode="auto">
          <a:xfrm>
            <a:off x="4953000" y="3124200"/>
            <a:ext cx="4191000" cy="584200"/>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3200" dirty="0" smtClean="0">
                <a:solidFill>
                  <a:schemeClr val="bg1"/>
                </a:solidFill>
                <a:effectLst>
                  <a:outerShdw blurRad="38100" dist="38100" dir="2700000" algn="tl">
                    <a:srgbClr val="808080"/>
                  </a:outerShdw>
                </a:effectLst>
                <a:latin typeface="Times New Roman" pitchFamily="18" charset="0"/>
                <a:cs typeface="Arial" charset="0"/>
              </a:rPr>
              <a:t>ETANGS PISCICOLES</a:t>
            </a:r>
            <a:endParaRPr lang="en-US" sz="3200" dirty="0">
              <a:solidFill>
                <a:schemeClr val="bg1"/>
              </a:solidFill>
              <a:effectLst>
                <a:outerShdw blurRad="38100" dist="38100" dir="2700000" algn="tl">
                  <a:srgbClr val="808080"/>
                </a:outerShdw>
              </a:effectLst>
              <a:latin typeface="Times New Roman" pitchFamily="18" charset="0"/>
              <a:cs typeface="Arial" charset="0"/>
            </a:endParaRPr>
          </a:p>
        </p:txBody>
      </p:sp>
      <p:sp>
        <p:nvSpPr>
          <p:cNvPr id="9" name="Text Box 4"/>
          <p:cNvSpPr txBox="1">
            <a:spLocks noChangeArrowheads="1"/>
          </p:cNvSpPr>
          <p:nvPr/>
        </p:nvSpPr>
        <p:spPr bwMode="auto">
          <a:xfrm>
            <a:off x="0" y="2743200"/>
            <a:ext cx="4191000" cy="523220"/>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800" dirty="0" smtClean="0">
                <a:solidFill>
                  <a:schemeClr val="bg1"/>
                </a:solidFill>
                <a:effectLst>
                  <a:outerShdw blurRad="38100" dist="38100" dir="2700000" algn="tl">
                    <a:srgbClr val="808080"/>
                  </a:outerShdw>
                </a:effectLst>
                <a:latin typeface="Times New Roman" pitchFamily="18" charset="0"/>
                <a:cs typeface="Arial" charset="0"/>
              </a:rPr>
              <a:t>BASSINS PISCICOLES</a:t>
            </a:r>
            <a:endParaRPr lang="en-US" sz="2800" dirty="0">
              <a:solidFill>
                <a:schemeClr val="bg1"/>
              </a:solidFill>
              <a:effectLst>
                <a:outerShdw blurRad="38100" dist="38100" dir="2700000" algn="tl">
                  <a:srgbClr val="808080"/>
                </a:outerShdw>
              </a:effectLst>
              <a:latin typeface="Times New Roman" pitchFamily="18" charset="0"/>
              <a:cs typeface="Arial" charset="0"/>
            </a:endParaRPr>
          </a:p>
        </p:txBody>
      </p:sp>
      <p:sp>
        <p:nvSpPr>
          <p:cNvPr id="10" name="Text Box 3"/>
          <p:cNvSpPr txBox="1">
            <a:spLocks noChangeArrowheads="1"/>
          </p:cNvSpPr>
          <p:nvPr/>
        </p:nvSpPr>
        <p:spPr bwMode="auto">
          <a:xfrm>
            <a:off x="4419600" y="6386476"/>
            <a:ext cx="4648200" cy="400110"/>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000" dirty="0" smtClean="0">
                <a:solidFill>
                  <a:schemeClr val="bg1"/>
                </a:solidFill>
                <a:effectLst>
                  <a:outerShdw blurRad="38100" dist="38100" dir="2700000" algn="tl">
                    <a:srgbClr val="FFFFFF"/>
                  </a:outerShdw>
                </a:effectLst>
                <a:latin typeface="Arial" charset="0"/>
                <a:cs typeface="Arial" charset="0"/>
              </a:rPr>
              <a:t> </a:t>
            </a:r>
            <a:r>
              <a:rPr lang="en-US" sz="2000" dirty="0">
                <a:solidFill>
                  <a:schemeClr val="bg1"/>
                </a:solidFill>
                <a:effectLst>
                  <a:outerShdw blurRad="38100" dist="38100" dir="2700000" algn="tl">
                    <a:srgbClr val="FFFFFF"/>
                  </a:outerShdw>
                </a:effectLst>
                <a:latin typeface="Arial" charset="0"/>
                <a:cs typeface="Arial" charset="0"/>
              </a:rPr>
              <a:t>CAGES </a:t>
            </a:r>
            <a:r>
              <a:rPr lang="en-US" sz="2000" dirty="0" smtClean="0">
                <a:solidFill>
                  <a:schemeClr val="bg1"/>
                </a:solidFill>
                <a:effectLst>
                  <a:outerShdw blurRad="38100" dist="38100" dir="2700000" algn="tl">
                    <a:srgbClr val="FFFFFF"/>
                  </a:outerShdw>
                </a:effectLst>
                <a:latin typeface="Arial" charset="0"/>
                <a:cs typeface="Arial" charset="0"/>
              </a:rPr>
              <a:t>FLOTTANTS</a:t>
            </a:r>
            <a:endParaRPr lang="en-US" sz="2000" dirty="0">
              <a:solidFill>
                <a:schemeClr val="bg1"/>
              </a:solidFill>
              <a:effectLst>
                <a:outerShdw blurRad="38100" dist="38100" dir="2700000" algn="tl">
                  <a:srgbClr val="FFFFFF"/>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1988" name="Image 1" descr="photo 3.JPG"/>
          <p:cNvPicPr>
            <a:picLocks noGrp="1" noChangeAspect="1"/>
          </p:cNvPicPr>
          <p:nvPr isPhoto="1"/>
        </p:nvPicPr>
        <p:blipFill>
          <a:blip r:embed="rId2" cstate="email"/>
          <a:srcRect/>
          <a:stretch>
            <a:fillRect/>
          </a:stretch>
        </p:blipFill>
        <p:spPr bwMode="auto">
          <a:xfrm>
            <a:off x="4343400" y="3386138"/>
            <a:ext cx="4648200" cy="3471862"/>
          </a:xfrm>
          <a:prstGeom prst="rect">
            <a:avLst/>
          </a:prstGeom>
          <a:noFill/>
          <a:ln w="9525">
            <a:noFill/>
            <a:miter lim="800000"/>
            <a:headEnd/>
            <a:tailEnd/>
          </a:ln>
        </p:spPr>
      </p:pic>
      <p:pic>
        <p:nvPicPr>
          <p:cNvPr id="41989" name="Picture 4" descr="Picture 008"/>
          <p:cNvPicPr>
            <a:picLocks noChangeAspect="1" noChangeArrowheads="1"/>
          </p:cNvPicPr>
          <p:nvPr/>
        </p:nvPicPr>
        <p:blipFill>
          <a:blip r:embed="rId3" cstate="email"/>
          <a:srcRect/>
          <a:stretch>
            <a:fillRect/>
          </a:stretch>
        </p:blipFill>
        <p:spPr bwMode="auto">
          <a:xfrm>
            <a:off x="0" y="3733800"/>
            <a:ext cx="4165600" cy="3124200"/>
          </a:xfrm>
          <a:prstGeom prst="rect">
            <a:avLst/>
          </a:prstGeom>
          <a:noFill/>
          <a:ln w="9525">
            <a:noFill/>
            <a:miter lim="800000"/>
            <a:headEnd/>
            <a:tailEnd/>
          </a:ln>
        </p:spPr>
      </p:pic>
      <p:pic>
        <p:nvPicPr>
          <p:cNvPr id="41990" name="Picture 2" descr="C:\Users\Godfrey\Desktop\Photos Kinwédji\DSC00015.JPG"/>
          <p:cNvPicPr>
            <a:picLocks noChangeAspect="1" noChangeArrowheads="1"/>
          </p:cNvPicPr>
          <p:nvPr/>
        </p:nvPicPr>
        <p:blipFill>
          <a:blip r:embed="rId4" cstate="email"/>
          <a:srcRect/>
          <a:stretch>
            <a:fillRect/>
          </a:stretch>
        </p:blipFill>
        <p:spPr bwMode="auto">
          <a:xfrm>
            <a:off x="4876800" y="0"/>
            <a:ext cx="4267200" cy="3200400"/>
          </a:xfrm>
          <a:prstGeom prst="rect">
            <a:avLst/>
          </a:prstGeom>
          <a:noFill/>
          <a:ln w="9525">
            <a:noFill/>
            <a:miter lim="800000"/>
            <a:headEnd/>
            <a:tailEnd/>
          </a:ln>
        </p:spPr>
      </p:pic>
      <p:sp>
        <p:nvSpPr>
          <p:cNvPr id="6" name="Text Box 4"/>
          <p:cNvSpPr txBox="1">
            <a:spLocks noChangeArrowheads="1"/>
          </p:cNvSpPr>
          <p:nvPr/>
        </p:nvSpPr>
        <p:spPr bwMode="auto">
          <a:xfrm>
            <a:off x="0" y="2819400"/>
            <a:ext cx="9144000" cy="646113"/>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3600" dirty="0" smtClean="0">
                <a:solidFill>
                  <a:schemeClr val="bg1"/>
                </a:solidFill>
                <a:effectLst>
                  <a:outerShdw blurRad="38100" dist="38100" dir="2700000" algn="tl">
                    <a:srgbClr val="808080"/>
                  </a:outerShdw>
                </a:effectLst>
                <a:latin typeface="Times New Roman" pitchFamily="18" charset="0"/>
                <a:cs typeface="Arial" charset="0"/>
              </a:rPr>
              <a:t>PRODUCTION INTENSIVE DE POISSONS</a:t>
            </a:r>
            <a:endParaRPr lang="en-US" sz="3600" dirty="0">
              <a:solidFill>
                <a:schemeClr val="bg1"/>
              </a:solidFill>
              <a:effectLst>
                <a:outerShdw blurRad="38100" dist="38100" dir="2700000" algn="tl">
                  <a:srgbClr val="808080"/>
                </a:outerShdw>
              </a:effectLst>
              <a:latin typeface="Times New Roman" pitchFamily="18" charset="0"/>
              <a:cs typeface="Arial" charset="0"/>
            </a:endParaRPr>
          </a:p>
        </p:txBody>
      </p:sp>
      <p:pic>
        <p:nvPicPr>
          <p:cNvPr id="8" name="Image 7" descr="IMG_8380.JPG"/>
          <p:cNvPicPr>
            <a:picLocks noGrp="1" noChangeAspect="1"/>
          </p:cNvPicPr>
          <p:nvPr isPhoto="1"/>
        </p:nvPicPr>
        <p:blipFill>
          <a:blip r:embed="rId5" cstate="email">
            <a:lum/>
          </a:blip>
          <a:stretch>
            <a:fillRect/>
          </a:stretch>
        </p:blipFill>
        <p:spPr>
          <a:xfrm>
            <a:off x="214282" y="0"/>
            <a:ext cx="4143404" cy="2762270"/>
          </a:xfrm>
          <a:prstGeom prst="rect">
            <a:avLst/>
          </a:prstGeom>
          <a:noFill/>
          <a:ln>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3011" name="Image 14" descr="101_2555.JPG"/>
          <p:cNvPicPr>
            <a:picLocks noGrp="1" noChangeAspect="1"/>
          </p:cNvPicPr>
          <p:nvPr isPhoto="1"/>
        </p:nvPicPr>
        <p:blipFill>
          <a:blip r:embed="rId2" cstate="email"/>
          <a:srcRect/>
          <a:stretch>
            <a:fillRect/>
          </a:stretch>
        </p:blipFill>
        <p:spPr bwMode="auto">
          <a:xfrm>
            <a:off x="0" y="0"/>
            <a:ext cx="4572000" cy="2514600"/>
          </a:xfrm>
          <a:prstGeom prst="rect">
            <a:avLst/>
          </a:prstGeom>
          <a:noFill/>
          <a:ln w="9525">
            <a:noFill/>
            <a:miter lim="800000"/>
            <a:headEnd/>
            <a:tailEnd/>
          </a:ln>
        </p:spPr>
      </p:pic>
      <p:pic>
        <p:nvPicPr>
          <p:cNvPr id="43012" name="Image 1" descr="Carpe d'Isa+½l 5.jpg"/>
          <p:cNvPicPr>
            <a:picLocks noGrp="1" noChangeAspect="1"/>
          </p:cNvPicPr>
          <p:nvPr isPhoto="1"/>
        </p:nvPicPr>
        <p:blipFill>
          <a:blip r:embed="rId3"/>
          <a:srcRect/>
          <a:stretch>
            <a:fillRect/>
          </a:stretch>
        </p:blipFill>
        <p:spPr bwMode="auto">
          <a:xfrm>
            <a:off x="4673600" y="0"/>
            <a:ext cx="4470400" cy="3352800"/>
          </a:xfrm>
          <a:prstGeom prst="rect">
            <a:avLst/>
          </a:prstGeom>
          <a:noFill/>
          <a:ln w="9525">
            <a:noFill/>
            <a:miter lim="800000"/>
            <a:headEnd/>
            <a:tailEnd/>
          </a:ln>
        </p:spPr>
      </p:pic>
      <p:sp>
        <p:nvSpPr>
          <p:cNvPr id="18" name="Text Box 4"/>
          <p:cNvSpPr txBox="1">
            <a:spLocks noChangeArrowheads="1"/>
          </p:cNvSpPr>
          <p:nvPr/>
        </p:nvSpPr>
        <p:spPr bwMode="auto">
          <a:xfrm>
            <a:off x="5105400" y="2819400"/>
            <a:ext cx="4038600" cy="461963"/>
          </a:xfrm>
          <a:prstGeom prst="rect">
            <a:avLst/>
          </a:prstGeom>
          <a:solidFill>
            <a:schemeClr val="tx1"/>
          </a:solidFill>
          <a:ln w="9525">
            <a:noFill/>
            <a:miter lim="800000"/>
            <a:headEnd/>
            <a:tailEnd/>
          </a:ln>
        </p:spPr>
        <p:txBody>
          <a:bodyPr>
            <a:spAutoFit/>
          </a:bodyPr>
          <a:lstStyle/>
          <a:p>
            <a:pPr eaLnBrk="1" hangingPunct="1">
              <a:spcBef>
                <a:spcPct val="50000"/>
              </a:spcBef>
              <a:defRPr/>
            </a:pPr>
            <a:r>
              <a:rPr lang="en-US" sz="2400" dirty="0">
                <a:solidFill>
                  <a:schemeClr val="bg1"/>
                </a:solidFill>
                <a:effectLst>
                  <a:outerShdw blurRad="38100" dist="38100" dir="2700000" algn="tl">
                    <a:srgbClr val="808080"/>
                  </a:outerShdw>
                </a:effectLst>
                <a:latin typeface="Times New Roman" pitchFamily="18" charset="0"/>
                <a:cs typeface="Arial" charset="0"/>
              </a:rPr>
              <a:t>CARPE: 1.5 KG </a:t>
            </a:r>
            <a:r>
              <a:rPr lang="en-US" sz="2400" dirty="0" smtClean="0">
                <a:solidFill>
                  <a:schemeClr val="bg1"/>
                </a:solidFill>
                <a:effectLst>
                  <a:outerShdw blurRad="38100" dist="38100" dir="2700000" algn="tl">
                    <a:srgbClr val="808080"/>
                  </a:outerShdw>
                </a:effectLst>
                <a:latin typeface="Times New Roman" pitchFamily="18" charset="0"/>
                <a:cs typeface="Arial" charset="0"/>
              </a:rPr>
              <a:t>en12 </a:t>
            </a:r>
            <a:r>
              <a:rPr lang="en-US" sz="2400" dirty="0" err="1" smtClean="0">
                <a:solidFill>
                  <a:schemeClr val="bg1"/>
                </a:solidFill>
                <a:effectLst>
                  <a:outerShdw blurRad="38100" dist="38100" dir="2700000" algn="tl">
                    <a:srgbClr val="808080"/>
                  </a:outerShdw>
                </a:effectLst>
                <a:latin typeface="Times New Roman" pitchFamily="18" charset="0"/>
                <a:cs typeface="Arial" charset="0"/>
              </a:rPr>
              <a:t>mois</a:t>
            </a:r>
            <a:endParaRPr lang="en-US" sz="2400" dirty="0">
              <a:solidFill>
                <a:schemeClr val="bg1"/>
              </a:solidFill>
              <a:effectLst>
                <a:outerShdw blurRad="38100" dist="38100" dir="2700000" algn="tl">
                  <a:srgbClr val="808080"/>
                </a:outerShdw>
              </a:effectLst>
              <a:latin typeface="Times New Roman" pitchFamily="18" charset="0"/>
              <a:cs typeface="Arial" charset="0"/>
            </a:endParaRPr>
          </a:p>
        </p:txBody>
      </p:sp>
      <p:pic>
        <p:nvPicPr>
          <p:cNvPr id="43014" name="Image 1" descr="Carpe D'Isra+½l.jpg"/>
          <p:cNvPicPr>
            <a:picLocks noGrp="1" noChangeAspect="1"/>
          </p:cNvPicPr>
          <p:nvPr isPhoto="1"/>
        </p:nvPicPr>
        <p:blipFill>
          <a:blip r:embed="rId4" cstate="email"/>
          <a:srcRect/>
          <a:stretch>
            <a:fillRect/>
          </a:stretch>
        </p:blipFill>
        <p:spPr bwMode="auto">
          <a:xfrm>
            <a:off x="0" y="3505200"/>
            <a:ext cx="4191000" cy="3348038"/>
          </a:xfrm>
          <a:prstGeom prst="rect">
            <a:avLst/>
          </a:prstGeom>
          <a:noFill/>
          <a:ln w="9525">
            <a:noFill/>
            <a:miter lim="800000"/>
            <a:headEnd/>
            <a:tailEnd/>
          </a:ln>
        </p:spPr>
      </p:pic>
      <p:pic>
        <p:nvPicPr>
          <p:cNvPr id="43015" name="Picture 1" descr="Photo 034.jpg"/>
          <p:cNvPicPr>
            <a:picLocks noGrp="1" noChangeAspect="1"/>
          </p:cNvPicPr>
          <p:nvPr isPhoto="1"/>
        </p:nvPicPr>
        <p:blipFill>
          <a:blip r:embed="rId5" cstate="email"/>
          <a:srcRect/>
          <a:stretch>
            <a:fillRect/>
          </a:stretch>
        </p:blipFill>
        <p:spPr bwMode="auto">
          <a:xfrm>
            <a:off x="4953000" y="3714750"/>
            <a:ext cx="4191000" cy="3143250"/>
          </a:xfrm>
          <a:prstGeom prst="rect">
            <a:avLst/>
          </a:prstGeom>
          <a:noFill/>
          <a:ln w="9525">
            <a:noFill/>
            <a:miter lim="800000"/>
            <a:headEnd/>
            <a:tailEnd/>
          </a:ln>
        </p:spPr>
      </p:pic>
      <p:sp>
        <p:nvSpPr>
          <p:cNvPr id="22" name="Text Box 4"/>
          <p:cNvSpPr txBox="1">
            <a:spLocks noChangeArrowheads="1"/>
          </p:cNvSpPr>
          <p:nvPr/>
        </p:nvSpPr>
        <p:spPr bwMode="auto">
          <a:xfrm>
            <a:off x="5029200" y="6324600"/>
            <a:ext cx="3581400" cy="461963"/>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400" dirty="0" smtClean="0">
                <a:solidFill>
                  <a:schemeClr val="bg1"/>
                </a:solidFill>
                <a:effectLst>
                  <a:outerShdw blurRad="38100" dist="38100" dir="2700000" algn="tl">
                    <a:srgbClr val="808080"/>
                  </a:outerShdw>
                </a:effectLst>
                <a:latin typeface="Times New Roman" pitchFamily="18" charset="0"/>
                <a:cs typeface="Arial" charset="0"/>
              </a:rPr>
              <a:t>POISSON CHAT– </a:t>
            </a:r>
            <a:r>
              <a:rPr lang="en-US" sz="2400" dirty="0">
                <a:solidFill>
                  <a:schemeClr val="bg1"/>
                </a:solidFill>
                <a:effectLst>
                  <a:outerShdw blurRad="38100" dist="38100" dir="2700000" algn="tl">
                    <a:srgbClr val="808080"/>
                  </a:outerShdw>
                </a:effectLst>
                <a:latin typeface="Times New Roman" pitchFamily="18" charset="0"/>
                <a:cs typeface="Arial" charset="0"/>
              </a:rPr>
              <a:t>25 kg</a:t>
            </a:r>
          </a:p>
        </p:txBody>
      </p:sp>
      <p:sp>
        <p:nvSpPr>
          <p:cNvPr id="23" name="Text Box 4"/>
          <p:cNvSpPr txBox="1">
            <a:spLocks noChangeArrowheads="1"/>
          </p:cNvSpPr>
          <p:nvPr/>
        </p:nvSpPr>
        <p:spPr bwMode="auto">
          <a:xfrm>
            <a:off x="0" y="2514600"/>
            <a:ext cx="4572000" cy="400050"/>
          </a:xfrm>
          <a:prstGeom prst="rect">
            <a:avLst/>
          </a:prstGeom>
          <a:solidFill>
            <a:schemeClr val="tx1"/>
          </a:solidFill>
          <a:ln w="9525">
            <a:noFill/>
            <a:miter lim="800000"/>
            <a:headEnd/>
            <a:tailEnd/>
          </a:ln>
        </p:spPr>
        <p:txBody>
          <a:bodyPr>
            <a:spAutoFit/>
          </a:bodyPr>
          <a:lstStyle/>
          <a:p>
            <a:pPr eaLnBrk="1" hangingPunct="1">
              <a:spcBef>
                <a:spcPct val="50000"/>
              </a:spcBef>
              <a:defRPr/>
            </a:pPr>
            <a:r>
              <a:rPr lang="en-US" sz="2000" dirty="0" smtClean="0">
                <a:solidFill>
                  <a:schemeClr val="bg1"/>
                </a:solidFill>
                <a:effectLst>
                  <a:outerShdw blurRad="38100" dist="38100" dir="2700000" algn="tl">
                    <a:srgbClr val="808080"/>
                  </a:outerShdw>
                </a:effectLst>
                <a:latin typeface="Times New Roman" pitchFamily="18" charset="0"/>
                <a:cs typeface="Arial" charset="0"/>
              </a:rPr>
              <a:t>TILAPIA SONGHAI : </a:t>
            </a:r>
            <a:r>
              <a:rPr lang="en-US" sz="2000" dirty="0">
                <a:solidFill>
                  <a:schemeClr val="bg1"/>
                </a:solidFill>
                <a:effectLst>
                  <a:outerShdw blurRad="38100" dist="38100" dir="2700000" algn="tl">
                    <a:srgbClr val="808080"/>
                  </a:outerShdw>
                </a:effectLst>
                <a:latin typeface="Times New Roman" pitchFamily="18" charset="0"/>
                <a:cs typeface="Arial" charset="0"/>
              </a:rPr>
              <a:t>800 g </a:t>
            </a:r>
            <a:r>
              <a:rPr lang="en-US" sz="2000" dirty="0" smtClean="0">
                <a:solidFill>
                  <a:schemeClr val="bg1"/>
                </a:solidFill>
                <a:effectLst>
                  <a:outerShdw blurRad="38100" dist="38100" dir="2700000" algn="tl">
                    <a:srgbClr val="808080"/>
                  </a:outerShdw>
                </a:effectLst>
                <a:latin typeface="Times New Roman" pitchFamily="18" charset="0"/>
                <a:cs typeface="Arial" charset="0"/>
              </a:rPr>
              <a:t>en 6 </a:t>
            </a:r>
            <a:r>
              <a:rPr lang="en-US" sz="2000" dirty="0" err="1" smtClean="0">
                <a:solidFill>
                  <a:schemeClr val="bg1"/>
                </a:solidFill>
                <a:effectLst>
                  <a:outerShdw blurRad="38100" dist="38100" dir="2700000" algn="tl">
                    <a:srgbClr val="808080"/>
                  </a:outerShdw>
                </a:effectLst>
                <a:latin typeface="Times New Roman" pitchFamily="18" charset="0"/>
                <a:cs typeface="Arial" charset="0"/>
              </a:rPr>
              <a:t>mois</a:t>
            </a:r>
            <a:r>
              <a:rPr lang="en-US" sz="2000" dirty="0" smtClean="0">
                <a:solidFill>
                  <a:schemeClr val="bg1"/>
                </a:solidFill>
                <a:effectLst>
                  <a:outerShdw blurRad="38100" dist="38100" dir="2700000" algn="tl">
                    <a:srgbClr val="808080"/>
                  </a:outerShdw>
                </a:effectLst>
                <a:latin typeface="Times New Roman" pitchFamily="18" charset="0"/>
                <a:cs typeface="Arial" charset="0"/>
              </a:rPr>
              <a:t> </a:t>
            </a:r>
            <a:endParaRPr lang="en-US" sz="2000" dirty="0">
              <a:solidFill>
                <a:schemeClr val="bg1"/>
              </a:solidFill>
              <a:effectLst>
                <a:outerShdw blurRad="38100" dist="38100" dir="2700000" algn="tl">
                  <a:srgbClr val="808080"/>
                </a:outerShdw>
              </a:effectLst>
              <a:latin typeface="Times New Roman" pitchFamily="18" charset="0"/>
              <a:cs typeface="Arial" charset="0"/>
            </a:endParaRPr>
          </a:p>
        </p:txBody>
      </p:sp>
      <p:sp>
        <p:nvSpPr>
          <p:cNvPr id="24" name="Text Box 4"/>
          <p:cNvSpPr txBox="1">
            <a:spLocks noChangeArrowheads="1"/>
          </p:cNvSpPr>
          <p:nvPr/>
        </p:nvSpPr>
        <p:spPr bwMode="auto">
          <a:xfrm>
            <a:off x="0" y="6396038"/>
            <a:ext cx="4038600" cy="461665"/>
          </a:xfrm>
          <a:prstGeom prst="rect">
            <a:avLst/>
          </a:prstGeom>
          <a:solidFill>
            <a:schemeClr val="tx1"/>
          </a:solidFill>
          <a:ln w="9525">
            <a:noFill/>
            <a:miter lim="800000"/>
            <a:headEnd/>
            <a:tailEnd/>
          </a:ln>
        </p:spPr>
        <p:txBody>
          <a:bodyPr>
            <a:spAutoFit/>
          </a:bodyPr>
          <a:lstStyle/>
          <a:p>
            <a:pPr eaLnBrk="1" hangingPunct="1">
              <a:spcBef>
                <a:spcPct val="50000"/>
              </a:spcBef>
              <a:defRPr/>
            </a:pPr>
            <a:r>
              <a:rPr lang="en-US" sz="2400" dirty="0">
                <a:solidFill>
                  <a:schemeClr val="bg1"/>
                </a:solidFill>
                <a:effectLst>
                  <a:outerShdw blurRad="38100" dist="38100" dir="2700000" algn="tl">
                    <a:srgbClr val="808080"/>
                  </a:outerShdw>
                </a:effectLst>
                <a:latin typeface="Times New Roman" pitchFamily="18" charset="0"/>
                <a:cs typeface="Arial" charset="0"/>
              </a:rPr>
              <a:t>CARPE: 1.5 KG </a:t>
            </a:r>
            <a:r>
              <a:rPr lang="en-US" sz="2400" dirty="0" smtClean="0">
                <a:solidFill>
                  <a:schemeClr val="bg1"/>
                </a:solidFill>
                <a:effectLst>
                  <a:outerShdw blurRad="38100" dist="38100" dir="2700000" algn="tl">
                    <a:srgbClr val="808080"/>
                  </a:outerShdw>
                </a:effectLst>
                <a:latin typeface="Times New Roman" pitchFamily="18" charset="0"/>
                <a:cs typeface="Arial" charset="0"/>
              </a:rPr>
              <a:t>en12 </a:t>
            </a:r>
            <a:r>
              <a:rPr lang="en-US" sz="2400" dirty="0" err="1" smtClean="0">
                <a:solidFill>
                  <a:schemeClr val="bg1"/>
                </a:solidFill>
                <a:effectLst>
                  <a:outerShdw blurRad="38100" dist="38100" dir="2700000" algn="tl">
                    <a:srgbClr val="808080"/>
                  </a:outerShdw>
                </a:effectLst>
                <a:latin typeface="Times New Roman" pitchFamily="18" charset="0"/>
                <a:cs typeface="Arial" charset="0"/>
              </a:rPr>
              <a:t>mois</a:t>
            </a:r>
            <a:endParaRPr lang="en-US" sz="2400" dirty="0">
              <a:solidFill>
                <a:schemeClr val="bg1"/>
              </a:solidFill>
              <a:effectLst>
                <a:outerShdw blurRad="38100" dist="38100" dir="2700000" algn="tl">
                  <a:srgbClr val="808080"/>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47"/>
          <p:cNvSpPr txBox="1">
            <a:spLocks noChangeArrowheads="1"/>
          </p:cNvSpPr>
          <p:nvPr/>
        </p:nvSpPr>
        <p:spPr bwMode="auto">
          <a:xfrm>
            <a:off x="428596" y="1571612"/>
            <a:ext cx="8390830" cy="4893647"/>
          </a:xfrm>
          <a:prstGeom prst="rect">
            <a:avLst/>
          </a:prstGeom>
          <a:noFill/>
          <a:ln w="38100">
            <a:noFill/>
            <a:miter lim="800000"/>
            <a:headEnd/>
            <a:tailEnd/>
          </a:ln>
        </p:spPr>
        <p:txBody>
          <a:bodyPr wrap="square">
            <a:spAutoFit/>
          </a:bodyPr>
          <a:lstStyle/>
          <a:p>
            <a:pPr algn="just"/>
            <a:r>
              <a:rPr lang="fr-FR" sz="2400" dirty="0" smtClean="0"/>
              <a:t>L’agriculture commence par le processus de la photosynthèse des plantes  qui  nécessitent :</a:t>
            </a:r>
          </a:p>
          <a:p>
            <a:pPr lvl="0" algn="just">
              <a:buFont typeface="Arial" pitchFamily="34" charset="0"/>
              <a:buChar char="•"/>
            </a:pPr>
            <a:r>
              <a:rPr lang="fr-FR" sz="2400" dirty="0" smtClean="0"/>
              <a:t>L’ énergie  solaire</a:t>
            </a:r>
          </a:p>
          <a:p>
            <a:pPr lvl="0" algn="just">
              <a:buFont typeface="Arial" pitchFamily="34" charset="0"/>
              <a:buChar char="•"/>
            </a:pPr>
            <a:r>
              <a:rPr lang="fr-FR" sz="2400" dirty="0" smtClean="0"/>
              <a:t>L’eau  et  le </a:t>
            </a:r>
          </a:p>
          <a:p>
            <a:pPr lvl="0" algn="just">
              <a:buFont typeface="Arial" pitchFamily="34" charset="0"/>
              <a:buChar char="•"/>
            </a:pPr>
            <a:r>
              <a:rPr lang="fr-FR" sz="2400" dirty="0" smtClean="0"/>
              <a:t>CO2.</a:t>
            </a:r>
          </a:p>
          <a:p>
            <a:pPr algn="just"/>
            <a:r>
              <a:rPr lang="fr-FR" sz="2400" dirty="0" smtClean="0"/>
              <a:t>Qui  sont  tous gratuitement disponibles.</a:t>
            </a:r>
          </a:p>
          <a:p>
            <a:pPr algn="just"/>
            <a:r>
              <a:rPr lang="fr-FR" sz="2400" dirty="0" smtClean="0"/>
              <a:t> C’est comme la production de quelque chose partant de rien</a:t>
            </a:r>
            <a:r>
              <a:rPr lang="fr-FR" sz="2400" b="1" i="1" dirty="0" smtClean="0"/>
              <a:t>. Produire plus avec moins</a:t>
            </a:r>
            <a:endParaRPr lang="fr-FR" sz="2400" dirty="0" smtClean="0"/>
          </a:p>
          <a:p>
            <a:pPr algn="just"/>
            <a:r>
              <a:rPr lang="fr-FR" sz="2400" dirty="0" smtClean="0"/>
              <a:t> </a:t>
            </a:r>
          </a:p>
          <a:p>
            <a:pPr algn="just"/>
            <a:r>
              <a:rPr lang="fr-FR" sz="2400" dirty="0" smtClean="0"/>
              <a:t>L’agriculture conventionnelle est  inefficace.  Ceci est  dû  à la faible utilisation  de l énergie solaire   et  son  transfert   à travers  les niveaux  trophiques. L’utilisation potentielle de l’énergie solaire est  estimée  entre 10-20%.</a:t>
            </a:r>
            <a:endParaRPr lang="fr-FR" sz="2400" dirty="0"/>
          </a:p>
        </p:txBody>
      </p:sp>
      <p:sp>
        <p:nvSpPr>
          <p:cNvPr id="5" name="Title 1"/>
          <p:cNvSpPr txBox="1">
            <a:spLocks/>
          </p:cNvSpPr>
          <p:nvPr/>
        </p:nvSpPr>
        <p:spPr bwMode="auto">
          <a:xfrm>
            <a:off x="500034" y="142852"/>
            <a:ext cx="8215370" cy="1285884"/>
          </a:xfrm>
          <a:prstGeom prst="rect">
            <a:avLst/>
          </a:prstGeom>
          <a:solidFill>
            <a:schemeClr val="accent1"/>
          </a:solidFill>
          <a:ln w="9525">
            <a:noFill/>
            <a:miter lim="800000"/>
            <a:headEnd/>
            <a:tailEnd/>
          </a:ln>
        </p:spPr>
        <p:txBody>
          <a:bodyPr vert="horz" wrap="square" lIns="91440" tIns="45720" rIns="91440" bIns="91440" numCol="1" anchor="b" anchorCtr="0" compatLnSpc="1">
            <a:prstTxWarp prst="textNoShape">
              <a:avLst/>
            </a:prstTxWarp>
          </a:bodyPr>
          <a:lstStyle/>
          <a:p>
            <a:pPr lvl="0" algn="ctr" eaLnBrk="0" hangingPunct="0">
              <a:defRPr/>
            </a:pPr>
            <a:r>
              <a:rPr lang="fr-FR" sz="3600" b="1" dirty="0" smtClean="0">
                <a:solidFill>
                  <a:schemeClr val="bg1"/>
                </a:solidFill>
                <a:latin typeface="+mj-lt"/>
                <a:ea typeface="+mj-ea"/>
                <a:cs typeface="+mj-cs"/>
              </a:rPr>
              <a:t>AGRICULTURE  INTEGREE, NATURELLE </a:t>
            </a:r>
          </a:p>
          <a:p>
            <a:pPr lvl="0" algn="ctr" eaLnBrk="0" hangingPunct="0">
              <a:defRPr/>
            </a:pPr>
            <a:r>
              <a:rPr lang="fr-FR" sz="3600" b="1" dirty="0" smtClean="0">
                <a:solidFill>
                  <a:schemeClr val="bg1"/>
                </a:solidFill>
                <a:latin typeface="+mj-lt"/>
                <a:ea typeface="+mj-ea"/>
                <a:cs typeface="+mj-cs"/>
              </a:rPr>
              <a:t>ET AUTHENTIQUE</a:t>
            </a:r>
            <a:endParaRPr kumimoji="1" lang="en-US"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p:cNvSpPr>
            <a:spLocks noChangeArrowheads="1"/>
          </p:cNvSpPr>
          <p:nvPr/>
        </p:nvSpPr>
        <p:spPr bwMode="auto">
          <a:xfrm>
            <a:off x="762000" y="3536950"/>
            <a:ext cx="2741613" cy="1828800"/>
          </a:xfrm>
          <a:prstGeom prst="ellipse">
            <a:avLst/>
          </a:prstGeom>
          <a:solidFill>
            <a:srgbClr val="FFC000"/>
          </a:solidFill>
          <a:ln w="38100">
            <a:solidFill>
              <a:schemeClr val="tx1"/>
            </a:solidFill>
            <a:round/>
            <a:headEnd type="none" w="sm" len="sm"/>
            <a:tailEnd type="none" w="sm" len="sm"/>
          </a:ln>
        </p:spPr>
        <p:txBody>
          <a:bodyPr wrap="none" anchor="ctr"/>
          <a:lstStyle/>
          <a:p>
            <a:pPr algn="ctr"/>
            <a:r>
              <a:rPr lang="en-US" sz="2800" b="1"/>
              <a:t>Production</a:t>
            </a:r>
          </a:p>
          <a:p>
            <a:pPr algn="ctr"/>
            <a:r>
              <a:rPr lang="en-US" sz="2800" b="1"/>
              <a:t>secondaire</a:t>
            </a:r>
          </a:p>
        </p:txBody>
      </p:sp>
      <p:sp>
        <p:nvSpPr>
          <p:cNvPr id="53251" name="Oval 3"/>
          <p:cNvSpPr>
            <a:spLocks noChangeArrowheads="1"/>
          </p:cNvSpPr>
          <p:nvPr/>
        </p:nvSpPr>
        <p:spPr bwMode="auto">
          <a:xfrm>
            <a:off x="5867400" y="3536950"/>
            <a:ext cx="2741613" cy="1828800"/>
          </a:xfrm>
          <a:prstGeom prst="ellipse">
            <a:avLst/>
          </a:prstGeom>
          <a:noFill/>
          <a:ln w="38100">
            <a:solidFill>
              <a:schemeClr val="tx1"/>
            </a:solidFill>
            <a:round/>
            <a:headEnd type="none" w="sm" len="sm"/>
            <a:tailEnd type="none" w="sm" len="sm"/>
          </a:ln>
        </p:spPr>
        <p:txBody>
          <a:bodyPr wrap="none" anchor="ctr"/>
          <a:lstStyle/>
          <a:p>
            <a:pPr algn="ctr"/>
            <a:r>
              <a:rPr lang="en-US" sz="2800"/>
              <a:t>Production</a:t>
            </a:r>
          </a:p>
          <a:p>
            <a:pPr algn="ctr"/>
            <a:r>
              <a:rPr lang="en-US" sz="2800"/>
              <a:t>tertiaire</a:t>
            </a:r>
          </a:p>
        </p:txBody>
      </p:sp>
      <p:sp>
        <p:nvSpPr>
          <p:cNvPr id="53252" name="Text Box 4"/>
          <p:cNvSpPr txBox="1">
            <a:spLocks noChangeArrowheads="1"/>
          </p:cNvSpPr>
          <p:nvPr/>
        </p:nvSpPr>
        <p:spPr bwMode="auto">
          <a:xfrm>
            <a:off x="5638800" y="5410200"/>
            <a:ext cx="3505200" cy="1016000"/>
          </a:xfrm>
          <a:prstGeom prst="rect">
            <a:avLst/>
          </a:prstGeom>
          <a:noFill/>
          <a:ln w="38100">
            <a:noFill/>
            <a:miter lim="800000"/>
            <a:headEnd type="none" w="sm" len="sm"/>
            <a:tailEnd type="none" w="sm" len="sm"/>
          </a:ln>
        </p:spPr>
        <p:txBody>
          <a:bodyPr>
            <a:spAutoFit/>
          </a:bodyPr>
          <a:lstStyle/>
          <a:p>
            <a:pPr marL="230188" indent="-230188">
              <a:buFontTx/>
              <a:buChar char="•"/>
            </a:pPr>
            <a:r>
              <a:rPr lang="en-US" sz="2000"/>
              <a:t>Restaurant</a:t>
            </a:r>
          </a:p>
          <a:p>
            <a:pPr marL="230188" indent="-230188">
              <a:buFontTx/>
              <a:buChar char="•"/>
            </a:pPr>
            <a:r>
              <a:rPr lang="en-US" sz="2000"/>
              <a:t>Transport</a:t>
            </a:r>
          </a:p>
          <a:p>
            <a:pPr marL="230188" indent="-230188">
              <a:buFontTx/>
              <a:buChar char="•"/>
            </a:pPr>
            <a:r>
              <a:rPr lang="en-US" sz="2000"/>
              <a:t>Commercialisation</a:t>
            </a:r>
          </a:p>
        </p:txBody>
      </p:sp>
      <p:sp>
        <p:nvSpPr>
          <p:cNvPr id="53253" name="Text Box 5"/>
          <p:cNvSpPr txBox="1">
            <a:spLocks noChangeArrowheads="1"/>
          </p:cNvSpPr>
          <p:nvPr/>
        </p:nvSpPr>
        <p:spPr bwMode="auto">
          <a:xfrm>
            <a:off x="990600" y="5305425"/>
            <a:ext cx="3200400" cy="1323975"/>
          </a:xfrm>
          <a:prstGeom prst="rect">
            <a:avLst/>
          </a:prstGeom>
          <a:noFill/>
          <a:ln w="38100">
            <a:noFill/>
            <a:miter lim="800000"/>
            <a:headEnd type="none" w="sm" len="sm"/>
            <a:tailEnd type="none" w="sm" len="sm"/>
          </a:ln>
        </p:spPr>
        <p:txBody>
          <a:bodyPr>
            <a:spAutoFit/>
          </a:bodyPr>
          <a:lstStyle/>
          <a:p>
            <a:pPr marL="230188" indent="-230188">
              <a:buFontTx/>
              <a:buChar char="•"/>
            </a:pPr>
            <a:r>
              <a:rPr lang="en-US" sz="2000"/>
              <a:t>Transformation</a:t>
            </a:r>
          </a:p>
          <a:p>
            <a:pPr marL="230188" indent="-230188">
              <a:buFontTx/>
              <a:buChar char="•"/>
            </a:pPr>
            <a:r>
              <a:rPr lang="en-US" sz="2000"/>
              <a:t>Fabrication mécanique</a:t>
            </a:r>
          </a:p>
          <a:p>
            <a:pPr marL="230188" indent="-230188">
              <a:buFontTx/>
              <a:buChar char="•"/>
            </a:pPr>
            <a:r>
              <a:rPr lang="en-US" sz="2000"/>
              <a:t>Construction</a:t>
            </a:r>
          </a:p>
        </p:txBody>
      </p:sp>
      <p:sp>
        <p:nvSpPr>
          <p:cNvPr id="53254" name="Oval 6"/>
          <p:cNvSpPr>
            <a:spLocks noChangeArrowheads="1"/>
          </p:cNvSpPr>
          <p:nvPr/>
        </p:nvSpPr>
        <p:spPr bwMode="auto">
          <a:xfrm>
            <a:off x="3200400" y="76200"/>
            <a:ext cx="2741613" cy="1828800"/>
          </a:xfrm>
          <a:prstGeom prst="ellipse">
            <a:avLst/>
          </a:prstGeom>
          <a:noFill/>
          <a:ln w="38100">
            <a:solidFill>
              <a:schemeClr val="tx1"/>
            </a:solidFill>
            <a:round/>
            <a:headEnd type="none" w="sm" len="sm"/>
            <a:tailEnd type="none" w="sm" len="sm"/>
          </a:ln>
        </p:spPr>
        <p:txBody>
          <a:bodyPr wrap="none" anchor="ctr"/>
          <a:lstStyle/>
          <a:p>
            <a:r>
              <a:rPr lang="en-US" sz="2800"/>
              <a:t>Production</a:t>
            </a:r>
          </a:p>
          <a:p>
            <a:r>
              <a:rPr lang="en-US" sz="2800"/>
              <a:t>Primaire</a:t>
            </a:r>
          </a:p>
        </p:txBody>
      </p:sp>
      <p:sp>
        <p:nvSpPr>
          <p:cNvPr id="53255" name="Text Box 7"/>
          <p:cNvSpPr txBox="1">
            <a:spLocks noChangeArrowheads="1"/>
          </p:cNvSpPr>
          <p:nvPr/>
        </p:nvSpPr>
        <p:spPr bwMode="auto">
          <a:xfrm>
            <a:off x="6019800" y="200025"/>
            <a:ext cx="3124200" cy="1552575"/>
          </a:xfrm>
          <a:prstGeom prst="rect">
            <a:avLst/>
          </a:prstGeom>
          <a:noFill/>
          <a:ln w="38100">
            <a:noFill/>
            <a:miter lim="800000"/>
            <a:headEnd type="none" w="sm" len="sm"/>
            <a:tailEnd type="none" w="sm" len="sm"/>
          </a:ln>
        </p:spPr>
        <p:txBody>
          <a:bodyPr>
            <a:spAutoFit/>
          </a:bodyPr>
          <a:lstStyle/>
          <a:p>
            <a:pPr marL="230188" indent="-230188">
              <a:buFontTx/>
              <a:buChar char="•"/>
            </a:pPr>
            <a:r>
              <a:rPr lang="en-US"/>
              <a:t>Végétale</a:t>
            </a:r>
          </a:p>
          <a:p>
            <a:pPr marL="230188" indent="-230188">
              <a:buFontTx/>
              <a:buChar char="•"/>
            </a:pPr>
            <a:r>
              <a:rPr lang="en-US"/>
              <a:t>Animale</a:t>
            </a:r>
          </a:p>
          <a:p>
            <a:pPr marL="230188" indent="-230188">
              <a:buFontTx/>
              <a:buChar char="•"/>
            </a:pPr>
            <a:r>
              <a:rPr lang="en-US"/>
              <a:t>Pisculture</a:t>
            </a:r>
          </a:p>
          <a:p>
            <a:pPr marL="230188" indent="-230188">
              <a:buFontTx/>
              <a:buChar char="•"/>
            </a:pPr>
            <a:endParaRPr lang="en-US"/>
          </a:p>
        </p:txBody>
      </p:sp>
      <p:sp>
        <p:nvSpPr>
          <p:cNvPr id="53256" name="Oval 8"/>
          <p:cNvSpPr>
            <a:spLocks noChangeArrowheads="1"/>
          </p:cNvSpPr>
          <p:nvPr/>
        </p:nvSpPr>
        <p:spPr bwMode="auto">
          <a:xfrm>
            <a:off x="3521075" y="2424113"/>
            <a:ext cx="2193925" cy="1462087"/>
          </a:xfrm>
          <a:prstGeom prst="ellipse">
            <a:avLst/>
          </a:prstGeom>
          <a:noFill/>
          <a:ln w="38100">
            <a:solidFill>
              <a:schemeClr val="tx1"/>
            </a:solidFill>
            <a:round/>
            <a:headEnd type="none" w="sm" len="sm"/>
            <a:tailEnd type="none" w="sm" len="sm"/>
          </a:ln>
        </p:spPr>
        <p:txBody>
          <a:bodyPr wrap="none" anchor="ctr"/>
          <a:lstStyle/>
          <a:p>
            <a:pPr algn="ctr"/>
            <a:r>
              <a:rPr lang="en-US" sz="2000"/>
              <a:t>Technologies</a:t>
            </a:r>
          </a:p>
        </p:txBody>
      </p:sp>
      <p:grpSp>
        <p:nvGrpSpPr>
          <p:cNvPr id="2" name="Group 9"/>
          <p:cNvGrpSpPr>
            <a:grpSpLocks/>
          </p:cNvGrpSpPr>
          <p:nvPr/>
        </p:nvGrpSpPr>
        <p:grpSpPr bwMode="auto">
          <a:xfrm>
            <a:off x="2700338" y="1501775"/>
            <a:ext cx="3929062" cy="2949575"/>
            <a:chOff x="1701" y="994"/>
            <a:chExt cx="2475" cy="1858"/>
          </a:xfrm>
        </p:grpSpPr>
        <p:sp>
          <p:nvSpPr>
            <p:cNvPr id="53258" name="Line 10"/>
            <p:cNvSpPr>
              <a:spLocks noChangeShapeType="1"/>
            </p:cNvSpPr>
            <p:nvPr/>
          </p:nvSpPr>
          <p:spPr bwMode="auto">
            <a:xfrm rot="-3600000">
              <a:off x="1124" y="1571"/>
              <a:ext cx="1351" cy="198"/>
            </a:xfrm>
            <a:prstGeom prst="line">
              <a:avLst/>
            </a:prstGeom>
            <a:noFill/>
            <a:ln w="38100">
              <a:solidFill>
                <a:schemeClr val="tx1"/>
              </a:solidFill>
              <a:round/>
              <a:headEnd type="stealth" w="lg" len="lg"/>
              <a:tailEnd type="stealth" w="lg" len="lg"/>
            </a:ln>
          </p:spPr>
          <p:txBody>
            <a:bodyPr wrap="none" anchor="ctr"/>
            <a:lstStyle/>
            <a:p>
              <a:endParaRPr lang="fr-FR"/>
            </a:p>
          </p:txBody>
        </p:sp>
        <p:sp>
          <p:nvSpPr>
            <p:cNvPr id="53259" name="Line 11"/>
            <p:cNvSpPr>
              <a:spLocks noChangeShapeType="1"/>
            </p:cNvSpPr>
            <p:nvPr/>
          </p:nvSpPr>
          <p:spPr bwMode="auto">
            <a:xfrm>
              <a:off x="2304" y="2852"/>
              <a:ext cx="1296" cy="0"/>
            </a:xfrm>
            <a:prstGeom prst="line">
              <a:avLst/>
            </a:prstGeom>
            <a:noFill/>
            <a:ln w="38100">
              <a:solidFill>
                <a:schemeClr val="tx1"/>
              </a:solidFill>
              <a:round/>
              <a:headEnd type="stealth" w="lg" len="lg"/>
              <a:tailEnd type="stealth" w="lg" len="lg"/>
            </a:ln>
          </p:spPr>
          <p:txBody>
            <a:bodyPr wrap="none" anchor="ctr"/>
            <a:lstStyle/>
            <a:p>
              <a:endParaRPr lang="fr-FR"/>
            </a:p>
          </p:txBody>
        </p:sp>
        <p:sp>
          <p:nvSpPr>
            <p:cNvPr id="53260" name="Line 12"/>
            <p:cNvSpPr>
              <a:spLocks noChangeShapeType="1"/>
            </p:cNvSpPr>
            <p:nvPr/>
          </p:nvSpPr>
          <p:spPr bwMode="auto">
            <a:xfrm>
              <a:off x="2880" y="1248"/>
              <a:ext cx="0" cy="336"/>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1" name="Line 13"/>
            <p:cNvSpPr>
              <a:spLocks noChangeShapeType="1"/>
            </p:cNvSpPr>
            <p:nvPr/>
          </p:nvSpPr>
          <p:spPr bwMode="auto">
            <a:xfrm flipH="1">
              <a:off x="2112" y="2352"/>
              <a:ext cx="288" cy="192"/>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2" name="Line 14"/>
            <p:cNvSpPr>
              <a:spLocks noChangeShapeType="1"/>
            </p:cNvSpPr>
            <p:nvPr/>
          </p:nvSpPr>
          <p:spPr bwMode="auto">
            <a:xfrm>
              <a:off x="3504" y="2352"/>
              <a:ext cx="288" cy="192"/>
            </a:xfrm>
            <a:prstGeom prst="line">
              <a:avLst/>
            </a:prstGeom>
            <a:noFill/>
            <a:ln w="38100">
              <a:solidFill>
                <a:schemeClr val="tx1"/>
              </a:solidFill>
              <a:prstDash val="sysDot"/>
              <a:round/>
              <a:headEnd type="none" w="sm" len="sm"/>
              <a:tailEnd type="none" w="sm" len="sm"/>
            </a:ln>
          </p:spPr>
          <p:txBody>
            <a:bodyPr wrap="none" anchor="ctr"/>
            <a:lstStyle/>
            <a:p>
              <a:endParaRPr lang="fr-FR"/>
            </a:p>
          </p:txBody>
        </p:sp>
        <p:sp>
          <p:nvSpPr>
            <p:cNvPr id="53263" name="Line 15"/>
            <p:cNvSpPr>
              <a:spLocks noChangeShapeType="1"/>
            </p:cNvSpPr>
            <p:nvPr/>
          </p:nvSpPr>
          <p:spPr bwMode="auto">
            <a:xfrm rot="3600000" flipH="1">
              <a:off x="3401" y="1585"/>
              <a:ext cx="1351" cy="198"/>
            </a:xfrm>
            <a:prstGeom prst="line">
              <a:avLst/>
            </a:prstGeom>
            <a:noFill/>
            <a:ln w="38100">
              <a:solidFill>
                <a:schemeClr val="tx1"/>
              </a:solidFill>
              <a:round/>
              <a:headEnd type="stealth" w="lg" len="lg"/>
              <a:tailEnd type="stealth" w="lg" len="lg"/>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85698" name="Rectangle 2" hidden="1"/>
          <p:cNvSpPr>
            <a:spLocks noGrp="1"/>
          </p:cNvSpPr>
          <p:nvPr>
            <p:ph type="title" idx="4294967295"/>
          </p:nvPr>
        </p:nvSpPr>
        <p:spPr/>
        <p:txBody>
          <a:bodyPr/>
          <a:lstStyle/>
          <a:p>
            <a:pPr eaLnBrk="1" hangingPunct="1"/>
            <a:endParaRPr lang="fr-FR" altLang="en-US" smtClean="0">
              <a:latin typeface="Gill Sans MT" pitchFamily="34" charset="0"/>
              <a:ea typeface="SimSun" pitchFamily="2" charset="-122"/>
            </a:endParaRPr>
          </a:p>
        </p:txBody>
      </p:sp>
      <p:sp>
        <p:nvSpPr>
          <p:cNvPr id="285700" name="Text Box 4"/>
          <p:cNvSpPr txBox="1">
            <a:spLocks noChangeArrowheads="1"/>
          </p:cNvSpPr>
          <p:nvPr/>
        </p:nvSpPr>
        <p:spPr bwMode="auto">
          <a:xfrm>
            <a:off x="0" y="3200400"/>
            <a:ext cx="9144000" cy="584200"/>
          </a:xfrm>
          <a:prstGeom prst="rect">
            <a:avLst/>
          </a:prstGeom>
          <a:solidFill>
            <a:schemeClr val="tx1"/>
          </a:solidFill>
          <a:ln w="9525">
            <a:noFill/>
            <a:miter lim="800000"/>
            <a:headEnd/>
            <a:tailEnd/>
          </a:ln>
        </p:spPr>
        <p:txBody>
          <a:bodyPr>
            <a:spAutoFit/>
          </a:bodyPr>
          <a:lstStyle/>
          <a:p>
            <a:pPr algn="ctr">
              <a:spcBef>
                <a:spcPct val="50000"/>
              </a:spcBef>
              <a:defRPr/>
            </a:pPr>
            <a:r>
              <a:rPr lang="en-US" sz="3200" dirty="0" smtClean="0">
                <a:solidFill>
                  <a:schemeClr val="bg1"/>
                </a:solidFill>
                <a:effectLst>
                  <a:outerShdw blurRad="38100" dist="38100" dir="2700000" algn="tl">
                    <a:srgbClr val="000000">
                      <a:alpha val="43137"/>
                    </a:srgbClr>
                  </a:outerShdw>
                </a:effectLst>
                <a:latin typeface="Times New Roman" pitchFamily="18" charset="0"/>
                <a:cs typeface="Arial" charset="0"/>
              </a:rPr>
              <a:t>PRODUCTION DE MACHINES AGRICOLES</a:t>
            </a:r>
            <a:endParaRPr lang="en-US" sz="32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pic>
        <p:nvPicPr>
          <p:cNvPr id="45061" name="Picture 2" descr="DSCN0018"/>
          <p:cNvPicPr>
            <a:picLocks noChangeAspect="1" noChangeArrowheads="1"/>
          </p:cNvPicPr>
          <p:nvPr/>
        </p:nvPicPr>
        <p:blipFill>
          <a:blip r:embed="rId4">
            <a:lum bright="12000"/>
          </a:blip>
          <a:srcRect/>
          <a:stretch>
            <a:fillRect/>
          </a:stretch>
        </p:blipFill>
        <p:spPr bwMode="auto">
          <a:xfrm>
            <a:off x="4727575" y="0"/>
            <a:ext cx="4314825" cy="3235325"/>
          </a:xfrm>
          <a:prstGeom prst="rect">
            <a:avLst/>
          </a:prstGeom>
          <a:noFill/>
          <a:ln w="9525">
            <a:noFill/>
            <a:miter lim="800000"/>
            <a:headEnd/>
            <a:tailEnd/>
          </a:ln>
        </p:spPr>
      </p:pic>
      <p:pic>
        <p:nvPicPr>
          <p:cNvPr id="9" name="Image 8" descr="DSCN9526.JPG"/>
          <p:cNvPicPr>
            <a:picLocks noChangeAspect="1"/>
          </p:cNvPicPr>
          <p:nvPr/>
        </p:nvPicPr>
        <p:blipFill>
          <a:blip r:embed="rId5" cstate="email"/>
          <a:stretch>
            <a:fillRect/>
          </a:stretch>
        </p:blipFill>
        <p:spPr>
          <a:xfrm>
            <a:off x="1981200" y="3790950"/>
            <a:ext cx="4089400" cy="3067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re 1"/>
          <p:cNvSpPr txBox="1">
            <a:spLocks/>
          </p:cNvSpPr>
          <p:nvPr/>
        </p:nvSpPr>
        <p:spPr bwMode="auto">
          <a:xfrm>
            <a:off x="990600" y="6477000"/>
            <a:ext cx="7772400" cy="420688"/>
          </a:xfrm>
          <a:prstGeom prst="rect">
            <a:avLst/>
          </a:prstGeom>
          <a:solidFill>
            <a:schemeClr val="tx1"/>
          </a:solidFill>
          <a:ln w="9525">
            <a:noFill/>
            <a:miter lim="800000"/>
            <a:headEnd/>
            <a:tailEnd/>
          </a:ln>
        </p:spPr>
        <p:txBody>
          <a:bodyPr anchor="ctr"/>
          <a:lstStyle/>
          <a:p>
            <a:pPr algn="ctr" fontAlgn="auto">
              <a:spcBef>
                <a:spcPts val="0"/>
              </a:spcBef>
              <a:spcAft>
                <a:spcPts val="0"/>
              </a:spcAft>
              <a:defRPr/>
            </a:pPr>
            <a:r>
              <a:rPr lang="fr-FR" sz="2400" dirty="0">
                <a:solidFill>
                  <a:schemeClr val="bg1"/>
                </a:solidFill>
                <a:effectLst>
                  <a:outerShdw blurRad="38100" dist="38100" dir="2700000" algn="tl">
                    <a:srgbClr val="000000">
                      <a:alpha val="43137"/>
                    </a:srgbClr>
                  </a:outerShdw>
                </a:effectLst>
                <a:latin typeface="+mn-lt"/>
                <a:cs typeface="Arial" charset="0"/>
              </a:rPr>
              <a:t>SONGHAI </a:t>
            </a:r>
            <a:r>
              <a:rPr lang="fr-FR" sz="2400" dirty="0" smtClean="0">
                <a:solidFill>
                  <a:schemeClr val="bg1"/>
                </a:solidFill>
                <a:effectLst>
                  <a:outerShdw blurRad="38100" dist="38100" dir="2700000" algn="tl">
                    <a:srgbClr val="000000">
                      <a:alpha val="43137"/>
                    </a:srgbClr>
                  </a:outerShdw>
                </a:effectLst>
                <a:latin typeface="+mn-lt"/>
                <a:cs typeface="Arial" charset="0"/>
              </a:rPr>
              <a:t> EXPORTE DES MACHINES AGRICOLES</a:t>
            </a:r>
            <a:endParaRPr lang="fr-FR" sz="2400" dirty="0">
              <a:solidFill>
                <a:schemeClr val="bg1"/>
              </a:solidFill>
              <a:effectLst>
                <a:outerShdw blurRad="38100" dist="38100" dir="2700000" algn="tl">
                  <a:srgbClr val="000000">
                    <a:alpha val="43137"/>
                  </a:srgbClr>
                </a:outerShdw>
              </a:effectLst>
              <a:latin typeface="+mn-lt"/>
              <a:cs typeface="Arial" charset="0"/>
            </a:endParaRPr>
          </a:p>
        </p:txBody>
      </p:sp>
      <p:pic>
        <p:nvPicPr>
          <p:cNvPr id="11" name="Image 10" descr="IMG_8222.JPG"/>
          <p:cNvPicPr>
            <a:picLocks noGrp="1" noChangeAspect="1"/>
          </p:cNvPicPr>
          <p:nvPr isPhoto="1"/>
        </p:nvPicPr>
        <p:blipFill>
          <a:blip r:embed="rId6" cstate="email">
            <a:lum/>
          </a:blip>
          <a:srcRect/>
          <a:stretch>
            <a:fillRect/>
          </a:stretch>
        </p:blipFill>
        <p:spPr>
          <a:xfrm>
            <a:off x="0" y="428604"/>
            <a:ext cx="4572611" cy="2357430"/>
          </a:xfrm>
          <a:prstGeom prst="rect">
            <a:avLst/>
          </a:prstGeom>
          <a:noFill/>
          <a:ln>
            <a:noFill/>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285698"/>
                                        </p:tgtEl>
                                        <p:attrNameLst>
                                          <p:attrName>style.visibility</p:attrName>
                                        </p:attrNameLst>
                                      </p:cBhvr>
                                      <p:to>
                                        <p:strVal val="visible"/>
                                      </p:to>
                                    </p:set>
                                    <p:anim calcmode="lin" valueType="num">
                                      <p:cBhvr>
                                        <p:cTn id="7" dur="1000" fill="hold"/>
                                        <p:tgtEl>
                                          <p:spTgt spid="285698"/>
                                        </p:tgtEl>
                                        <p:attrNameLst>
                                          <p:attrName>ppt_x</p:attrName>
                                        </p:attrNameLst>
                                      </p:cBhvr>
                                      <p:tavLst>
                                        <p:tav tm="0">
                                          <p:val>
                                            <p:strVal val="#ppt_x-.2"/>
                                          </p:val>
                                        </p:tav>
                                        <p:tav tm="100000">
                                          <p:val>
                                            <p:strVal val="#ppt_x"/>
                                          </p:val>
                                        </p:tav>
                                      </p:tavLst>
                                    </p:anim>
                                    <p:anim calcmode="lin" valueType="num">
                                      <p:cBhvr>
                                        <p:cTn id="8" dur="1000" fill="hold"/>
                                        <p:tgtEl>
                                          <p:spTgt spid="285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5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6083" name="Image 3" descr="100_0025.jpg"/>
          <p:cNvPicPr>
            <a:picLocks noChangeAspect="1"/>
          </p:cNvPicPr>
          <p:nvPr/>
        </p:nvPicPr>
        <p:blipFill>
          <a:blip r:embed="rId3" cstate="email"/>
          <a:srcRect/>
          <a:stretch>
            <a:fillRect/>
          </a:stretch>
        </p:blipFill>
        <p:spPr bwMode="auto">
          <a:xfrm>
            <a:off x="0" y="0"/>
            <a:ext cx="4351338" cy="3276600"/>
          </a:xfrm>
          <a:prstGeom prst="rect">
            <a:avLst/>
          </a:prstGeom>
          <a:noFill/>
          <a:ln w="9525">
            <a:noFill/>
            <a:miter lim="800000"/>
            <a:headEnd/>
            <a:tailEnd/>
          </a:ln>
        </p:spPr>
      </p:pic>
      <p:pic>
        <p:nvPicPr>
          <p:cNvPr id="46084" name="Picture 2" descr="1"/>
          <p:cNvPicPr>
            <a:picLocks noChangeAspect="1" noChangeArrowheads="1"/>
          </p:cNvPicPr>
          <p:nvPr/>
        </p:nvPicPr>
        <p:blipFill>
          <a:blip r:embed="rId4" cstate="email"/>
          <a:srcRect/>
          <a:stretch>
            <a:fillRect/>
          </a:stretch>
        </p:blipFill>
        <p:spPr bwMode="auto">
          <a:xfrm>
            <a:off x="4648200" y="0"/>
            <a:ext cx="4495800" cy="3371850"/>
          </a:xfrm>
          <a:prstGeom prst="rect">
            <a:avLst/>
          </a:prstGeom>
          <a:noFill/>
          <a:ln w="9525">
            <a:noFill/>
            <a:miter lim="800000"/>
            <a:headEnd/>
            <a:tailEnd/>
          </a:ln>
        </p:spPr>
      </p:pic>
      <p:sp>
        <p:nvSpPr>
          <p:cNvPr id="3" name="Titre 1"/>
          <p:cNvSpPr txBox="1">
            <a:spLocks/>
          </p:cNvSpPr>
          <p:nvPr/>
        </p:nvSpPr>
        <p:spPr bwMode="auto">
          <a:xfrm>
            <a:off x="2000232" y="3276600"/>
            <a:ext cx="4838720" cy="381000"/>
          </a:xfrm>
          <a:prstGeom prst="rect">
            <a:avLst/>
          </a:prstGeom>
          <a:solidFill>
            <a:schemeClr val="tx1"/>
          </a:solidFill>
          <a:ln w="9525">
            <a:noFill/>
            <a:miter lim="800000"/>
            <a:headEnd/>
            <a:tailEnd/>
          </a:ln>
        </p:spPr>
        <p:txBody>
          <a:bodyPr anchor="ctr"/>
          <a:lstStyle/>
          <a:p>
            <a:pPr algn="ctr" eaLnBrk="1" fontAlgn="auto" hangingPunct="1">
              <a:spcBef>
                <a:spcPts val="0"/>
              </a:spcBef>
              <a:spcAft>
                <a:spcPts val="0"/>
              </a:spcAft>
              <a:defRPr/>
            </a:pPr>
            <a:r>
              <a:rPr lang="fr-FR" sz="2400" dirty="0" smtClean="0">
                <a:solidFill>
                  <a:schemeClr val="bg1"/>
                </a:solidFill>
                <a:effectLst>
                  <a:outerShdw blurRad="38100" dist="38100" dir="2700000" algn="tl">
                    <a:srgbClr val="808080"/>
                  </a:outerShdw>
                </a:effectLst>
                <a:latin typeface="Arial" charset="0"/>
                <a:cs typeface="Arial" charset="0"/>
              </a:rPr>
              <a:t>DECORTICAGE DE RIZ</a:t>
            </a:r>
            <a:endParaRPr lang="fr-FR" sz="2400" dirty="0">
              <a:solidFill>
                <a:schemeClr val="bg1"/>
              </a:solidFill>
              <a:effectLst>
                <a:outerShdw blurRad="38100" dist="38100" dir="2700000" algn="tl">
                  <a:srgbClr val="808080"/>
                </a:outerShdw>
              </a:effectLst>
              <a:latin typeface="Arial" charset="0"/>
              <a:cs typeface="Arial" charset="0"/>
            </a:endParaRPr>
          </a:p>
        </p:txBody>
      </p:sp>
      <p:pic>
        <p:nvPicPr>
          <p:cNvPr id="46086" name="Picture 2" descr="3"/>
          <p:cNvPicPr>
            <a:picLocks noChangeAspect="1" noChangeArrowheads="1"/>
          </p:cNvPicPr>
          <p:nvPr/>
        </p:nvPicPr>
        <p:blipFill>
          <a:blip r:embed="rId5" cstate="email"/>
          <a:srcRect/>
          <a:stretch>
            <a:fillRect/>
          </a:stretch>
        </p:blipFill>
        <p:spPr bwMode="auto">
          <a:xfrm>
            <a:off x="2438400" y="3733800"/>
            <a:ext cx="3886200" cy="2914650"/>
          </a:xfrm>
          <a:prstGeom prst="rect">
            <a:avLst/>
          </a:prstGeom>
          <a:noFill/>
          <a:ln w="9525">
            <a:noFill/>
            <a:miter lim="800000"/>
            <a:headEnd/>
            <a:tailEnd/>
          </a:ln>
        </p:spPr>
      </p:pic>
      <p:sp>
        <p:nvSpPr>
          <p:cNvPr id="6" name="Titre 1"/>
          <p:cNvSpPr txBox="1">
            <a:spLocks/>
          </p:cNvSpPr>
          <p:nvPr/>
        </p:nvSpPr>
        <p:spPr bwMode="auto">
          <a:xfrm>
            <a:off x="2209800" y="6238875"/>
            <a:ext cx="4572000" cy="619125"/>
          </a:xfrm>
          <a:prstGeom prst="rect">
            <a:avLst/>
          </a:prstGeom>
          <a:solidFill>
            <a:schemeClr val="tx1"/>
          </a:solidFill>
          <a:ln w="9525">
            <a:noFill/>
            <a:miter lim="800000"/>
            <a:headEnd/>
            <a:tailEnd/>
          </a:ln>
        </p:spPr>
        <p:txBody>
          <a:bodyPr anchor="ctr"/>
          <a:lstStyle/>
          <a:p>
            <a:pPr algn="ctr">
              <a:defRPr/>
            </a:pPr>
            <a:r>
              <a:rPr lang="fr-FR" sz="3200" dirty="0" smtClean="0">
                <a:solidFill>
                  <a:schemeClr val="bg1"/>
                </a:solidFill>
                <a:effectLst>
                  <a:outerShdw blurRad="38100" dist="38100" dir="2700000" algn="tl">
                    <a:srgbClr val="808080"/>
                  </a:outerShdw>
                </a:effectLst>
                <a:latin typeface="Times New Roman" pitchFamily="18" charset="0"/>
                <a:cs typeface="Times New Roman" pitchFamily="18" charset="0"/>
              </a:rPr>
              <a:t>RIZ ETUVE</a:t>
            </a:r>
            <a:endParaRPr lang="fr-FR" sz="3200" dirty="0">
              <a:solidFill>
                <a:schemeClr val="bg1"/>
              </a:solidFill>
              <a:effectLst>
                <a:outerShdw blurRad="38100" dist="38100" dir="2700000" algn="tl">
                  <a:srgbClr val="80808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7107" name="Image 1" descr="image 138.jpg"/>
          <p:cNvPicPr>
            <a:picLocks noGrp="1" noChangeAspect="1"/>
          </p:cNvPicPr>
          <p:nvPr isPhoto="1"/>
        </p:nvPicPr>
        <p:blipFill>
          <a:blip r:embed="rId2" cstate="email"/>
          <a:srcRect/>
          <a:stretch>
            <a:fillRect/>
          </a:stretch>
        </p:blipFill>
        <p:spPr bwMode="auto">
          <a:xfrm>
            <a:off x="2895600" y="228600"/>
            <a:ext cx="3962400" cy="2971800"/>
          </a:xfrm>
          <a:prstGeom prst="rect">
            <a:avLst/>
          </a:prstGeom>
          <a:noFill/>
          <a:ln w="9525">
            <a:noFill/>
            <a:miter lim="800000"/>
            <a:headEnd/>
            <a:tailEnd/>
          </a:ln>
        </p:spPr>
      </p:pic>
      <p:sp>
        <p:nvSpPr>
          <p:cNvPr id="3" name="Titre 1"/>
          <p:cNvSpPr txBox="1">
            <a:spLocks/>
          </p:cNvSpPr>
          <p:nvPr/>
        </p:nvSpPr>
        <p:spPr bwMode="auto">
          <a:xfrm>
            <a:off x="2895600" y="2971800"/>
            <a:ext cx="3962400" cy="685800"/>
          </a:xfrm>
          <a:prstGeom prst="rect">
            <a:avLst/>
          </a:prstGeom>
          <a:solidFill>
            <a:schemeClr val="tx1"/>
          </a:solidFill>
          <a:ln w="9525">
            <a:noFill/>
            <a:miter lim="800000"/>
            <a:headEnd/>
            <a:tailEnd/>
          </a:ln>
        </p:spPr>
        <p:txBody>
          <a:bodyPr anchor="ctr"/>
          <a:lstStyle/>
          <a:p>
            <a:pPr algn="ctr" eaLnBrk="1" fontAlgn="auto" hangingPunct="1">
              <a:spcBef>
                <a:spcPts val="0"/>
              </a:spcBef>
              <a:spcAft>
                <a:spcPts val="0"/>
              </a:spcAft>
              <a:defRPr/>
            </a:pPr>
            <a:r>
              <a:rPr lang="fr-FR" sz="1600" dirty="0" smtClean="0">
                <a:solidFill>
                  <a:schemeClr val="bg1"/>
                </a:solidFill>
                <a:effectLst>
                  <a:outerShdw blurRad="38100" dist="38100" dir="2700000" algn="tl">
                    <a:srgbClr val="808080"/>
                  </a:outerShdw>
                </a:effectLst>
                <a:latin typeface="Arial" charset="0"/>
                <a:cs typeface="Arial" charset="0"/>
              </a:rPr>
              <a:t>PRODUCTION D’HUILE ET DE TOURTEAU DE SOJA</a:t>
            </a:r>
            <a:endParaRPr lang="fr-FR" sz="1600" dirty="0">
              <a:solidFill>
                <a:schemeClr val="bg1"/>
              </a:solidFill>
              <a:effectLst>
                <a:outerShdw blurRad="38100" dist="38100" dir="2700000" algn="tl">
                  <a:srgbClr val="808080"/>
                </a:outerShdw>
              </a:effectLst>
              <a:latin typeface="Arial" charset="0"/>
              <a:cs typeface="Arial" charset="0"/>
            </a:endParaRPr>
          </a:p>
        </p:txBody>
      </p:sp>
      <p:pic>
        <p:nvPicPr>
          <p:cNvPr id="47109" name="Picture 3" descr="DSCN8381"/>
          <p:cNvPicPr>
            <a:picLocks noChangeAspect="1" noChangeArrowheads="1"/>
          </p:cNvPicPr>
          <p:nvPr/>
        </p:nvPicPr>
        <p:blipFill>
          <a:blip r:embed="rId3" cstate="email"/>
          <a:srcRect/>
          <a:stretch>
            <a:fillRect/>
          </a:stretch>
        </p:blipFill>
        <p:spPr bwMode="auto">
          <a:xfrm>
            <a:off x="457200" y="3771900"/>
            <a:ext cx="4114800" cy="3086100"/>
          </a:xfrm>
          <a:prstGeom prst="rect">
            <a:avLst/>
          </a:prstGeom>
          <a:noFill/>
          <a:ln w="9525">
            <a:noFill/>
            <a:miter lim="800000"/>
            <a:headEnd/>
            <a:tailEnd/>
          </a:ln>
        </p:spPr>
      </p:pic>
      <p:pic>
        <p:nvPicPr>
          <p:cNvPr id="47110" name="Picture 3" descr="DSCN8847"/>
          <p:cNvPicPr>
            <a:picLocks noChangeAspect="1" noChangeArrowheads="1"/>
          </p:cNvPicPr>
          <p:nvPr/>
        </p:nvPicPr>
        <p:blipFill>
          <a:blip r:embed="rId4" cstate="email">
            <a:lum bright="-12000"/>
          </a:blip>
          <a:srcRect/>
          <a:stretch>
            <a:fillRect/>
          </a:stretch>
        </p:blipFill>
        <p:spPr bwMode="auto">
          <a:xfrm>
            <a:off x="4924425" y="4035425"/>
            <a:ext cx="4219575" cy="2822575"/>
          </a:xfrm>
          <a:prstGeom prst="rect">
            <a:avLst/>
          </a:prstGeom>
          <a:noFill/>
          <a:ln w="9525">
            <a:noFill/>
            <a:miter lim="800000"/>
            <a:headEnd/>
            <a:tailEnd/>
          </a:ln>
        </p:spPr>
      </p:pic>
      <p:sp>
        <p:nvSpPr>
          <p:cNvPr id="6" name="Text Box 4"/>
          <p:cNvSpPr txBox="1">
            <a:spLocks noChangeArrowheads="1"/>
          </p:cNvSpPr>
          <p:nvPr/>
        </p:nvSpPr>
        <p:spPr bwMode="auto">
          <a:xfrm>
            <a:off x="0" y="6396038"/>
            <a:ext cx="9215438" cy="461665"/>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TRANSFORMATION DE NOIX DE CAJOU </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8131" name="Image 1" descr="100_5672.JPG"/>
          <p:cNvPicPr>
            <a:picLocks noGrp="1" noChangeAspect="1"/>
          </p:cNvPicPr>
          <p:nvPr isPhoto="1"/>
        </p:nvPicPr>
        <p:blipFill>
          <a:blip r:embed="rId3" cstate="email"/>
          <a:srcRect/>
          <a:stretch>
            <a:fillRect/>
          </a:stretch>
        </p:blipFill>
        <p:spPr bwMode="auto">
          <a:xfrm>
            <a:off x="0" y="3657600"/>
            <a:ext cx="4267200" cy="3200400"/>
          </a:xfrm>
          <a:prstGeom prst="rect">
            <a:avLst/>
          </a:prstGeom>
          <a:noFill/>
          <a:ln w="9525">
            <a:noFill/>
            <a:miter lim="800000"/>
            <a:headEnd/>
            <a:tailEnd/>
          </a:ln>
        </p:spPr>
      </p:pic>
      <p:pic>
        <p:nvPicPr>
          <p:cNvPr id="48132" name="Image 1" descr="100_5680.JPG"/>
          <p:cNvPicPr>
            <a:picLocks noGrp="1" noChangeAspect="1"/>
          </p:cNvPicPr>
          <p:nvPr isPhoto="1"/>
        </p:nvPicPr>
        <p:blipFill>
          <a:blip r:embed="rId4" cstate="email"/>
          <a:srcRect/>
          <a:stretch>
            <a:fillRect/>
          </a:stretch>
        </p:blipFill>
        <p:spPr bwMode="auto">
          <a:xfrm>
            <a:off x="4572000" y="3429000"/>
            <a:ext cx="4572000" cy="3429000"/>
          </a:xfrm>
          <a:prstGeom prst="rect">
            <a:avLst/>
          </a:prstGeom>
          <a:noFill/>
          <a:ln w="9525">
            <a:noFill/>
            <a:miter lim="800000"/>
            <a:headEnd/>
            <a:tailEnd/>
          </a:ln>
        </p:spPr>
      </p:pic>
      <p:pic>
        <p:nvPicPr>
          <p:cNvPr id="48133" name="Image 1" descr="100_5665.JPG"/>
          <p:cNvPicPr>
            <a:picLocks noGrp="1" noChangeAspect="1"/>
          </p:cNvPicPr>
          <p:nvPr isPhoto="1"/>
        </p:nvPicPr>
        <p:blipFill>
          <a:blip r:embed="rId5" cstate="email"/>
          <a:srcRect/>
          <a:stretch>
            <a:fillRect/>
          </a:stretch>
        </p:blipFill>
        <p:spPr bwMode="auto">
          <a:xfrm>
            <a:off x="0" y="0"/>
            <a:ext cx="4038600" cy="3028950"/>
          </a:xfrm>
          <a:prstGeom prst="rect">
            <a:avLst/>
          </a:prstGeom>
          <a:noFill/>
          <a:ln w="9525">
            <a:noFill/>
            <a:miter lim="800000"/>
            <a:headEnd/>
            <a:tailEnd/>
          </a:ln>
        </p:spPr>
      </p:pic>
      <p:sp>
        <p:nvSpPr>
          <p:cNvPr id="7" name="Text Box 4"/>
          <p:cNvSpPr txBox="1">
            <a:spLocks noChangeArrowheads="1"/>
          </p:cNvSpPr>
          <p:nvPr/>
        </p:nvSpPr>
        <p:spPr bwMode="auto">
          <a:xfrm>
            <a:off x="0" y="6027738"/>
            <a:ext cx="9144000" cy="461665"/>
          </a:xfrm>
          <a:prstGeom prst="rect">
            <a:avLst/>
          </a:prstGeom>
          <a:solidFill>
            <a:schemeClr val="tx1"/>
          </a:solidFill>
          <a:ln w="9525">
            <a:noFill/>
            <a:miter lim="800000"/>
            <a:headEnd/>
            <a:tailEnd/>
          </a:ln>
        </p:spPr>
        <p:txBody>
          <a:bodyPr wrap="square">
            <a:spAutoFit/>
          </a:bodyPr>
          <a:lstStyle/>
          <a:p>
            <a:pPr algn="ctr" eaLnBrk="1" fontAlgn="auto" hangingPunct="1">
              <a:spcBef>
                <a:spcPct val="50000"/>
              </a:spcBef>
              <a:spcAft>
                <a:spcPts val="0"/>
              </a:spcAft>
              <a:defRPr/>
            </a:pPr>
            <a:r>
              <a:rPr lang="en-US" sz="24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PRODUCTION DE POTS DE FLEUR, POT DE YAYOURT, SCEAU</a:t>
            </a:r>
            <a:endParaRPr lang="en-US" sz="24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pic>
        <p:nvPicPr>
          <p:cNvPr id="48135" name="Image 1" descr="100_0733.JPG"/>
          <p:cNvPicPr>
            <a:picLocks noGrp="1" noChangeAspect="1"/>
          </p:cNvPicPr>
          <p:nvPr isPhoto="1"/>
        </p:nvPicPr>
        <p:blipFill>
          <a:blip r:embed="rId6" cstate="email"/>
          <a:srcRect/>
          <a:stretch>
            <a:fillRect/>
          </a:stretch>
        </p:blipFill>
        <p:spPr bwMode="auto">
          <a:xfrm>
            <a:off x="4876800" y="0"/>
            <a:ext cx="3962400" cy="2971800"/>
          </a:xfrm>
          <a:prstGeom prst="rect">
            <a:avLst/>
          </a:prstGeom>
          <a:noFill/>
          <a:ln w="9525">
            <a:noFill/>
            <a:miter lim="800000"/>
            <a:headEnd/>
            <a:tailEnd/>
          </a:ln>
        </p:spPr>
      </p:pic>
      <p:sp>
        <p:nvSpPr>
          <p:cNvPr id="11" name="Text Box 4"/>
          <p:cNvSpPr txBox="1">
            <a:spLocks noChangeArrowheads="1"/>
          </p:cNvSpPr>
          <p:nvPr/>
        </p:nvSpPr>
        <p:spPr bwMode="auto">
          <a:xfrm>
            <a:off x="2286000" y="2971800"/>
            <a:ext cx="4953000" cy="461963"/>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4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RECYCLAGE DE PLASTIQUE</a:t>
            </a:r>
            <a:endParaRPr lang="en-US" sz="24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49155" name="Image 1" descr="pictures 534.jpg"/>
          <p:cNvPicPr>
            <a:picLocks noGrp="1" noChangeAspect="1"/>
          </p:cNvPicPr>
          <p:nvPr isPhoto="1"/>
        </p:nvPicPr>
        <p:blipFill>
          <a:blip r:embed="rId2" cstate="email"/>
          <a:srcRect/>
          <a:stretch>
            <a:fillRect/>
          </a:stretch>
        </p:blipFill>
        <p:spPr bwMode="auto">
          <a:xfrm>
            <a:off x="2743200" y="152400"/>
            <a:ext cx="4000500" cy="2667000"/>
          </a:xfrm>
          <a:prstGeom prst="rect">
            <a:avLst/>
          </a:prstGeom>
          <a:noFill/>
          <a:ln w="9525">
            <a:noFill/>
            <a:miter lim="800000"/>
            <a:headEnd/>
            <a:tailEnd/>
          </a:ln>
        </p:spPr>
      </p:pic>
      <p:sp>
        <p:nvSpPr>
          <p:cNvPr id="3" name="Text Box 4"/>
          <p:cNvSpPr txBox="1">
            <a:spLocks noChangeArrowheads="1"/>
          </p:cNvSpPr>
          <p:nvPr/>
        </p:nvSpPr>
        <p:spPr bwMode="auto">
          <a:xfrm>
            <a:off x="500034" y="2819400"/>
            <a:ext cx="7881966" cy="523220"/>
          </a:xfrm>
          <a:prstGeom prst="rect">
            <a:avLst/>
          </a:prstGeom>
          <a:solidFill>
            <a:schemeClr val="tx1"/>
          </a:solidFill>
          <a:ln w="9525">
            <a:noFill/>
            <a:miter lim="800000"/>
            <a:headEnd/>
            <a:tailEnd/>
          </a:ln>
        </p:spPr>
        <p:txBody>
          <a:bodyPr wrap="square">
            <a:spAutoFit/>
          </a:bodyPr>
          <a:lstStyle/>
          <a:p>
            <a:pPr algn="ctr" eaLnBrk="1" fontAlgn="auto" hangingPunct="1">
              <a:spcBef>
                <a:spcPct val="50000"/>
              </a:spcBef>
              <a:spcAft>
                <a:spcPts val="0"/>
              </a:spcAft>
              <a:defRPr/>
            </a:pPr>
            <a:r>
              <a:rPr lang="en-US" sz="28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PRODUCTION </a:t>
            </a:r>
            <a:r>
              <a:rPr lang="en-US" sz="28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DE BOUTEILLES ET CAPSULES</a:t>
            </a:r>
            <a:endParaRPr lang="en-US" sz="28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pic>
        <p:nvPicPr>
          <p:cNvPr id="49157" name="Image 1" descr="100_0072.JPG"/>
          <p:cNvPicPr>
            <a:picLocks noGrp="1" noChangeAspect="1"/>
          </p:cNvPicPr>
          <p:nvPr isPhoto="1"/>
        </p:nvPicPr>
        <p:blipFill>
          <a:blip r:embed="rId3"/>
          <a:srcRect/>
          <a:stretch>
            <a:fillRect/>
          </a:stretch>
        </p:blipFill>
        <p:spPr bwMode="auto">
          <a:xfrm>
            <a:off x="4673600" y="3505200"/>
            <a:ext cx="4470400" cy="3352800"/>
          </a:xfrm>
          <a:prstGeom prst="rect">
            <a:avLst/>
          </a:prstGeom>
          <a:noFill/>
          <a:ln w="9525">
            <a:noFill/>
            <a:miter lim="800000"/>
            <a:headEnd/>
            <a:tailEnd/>
          </a:ln>
        </p:spPr>
      </p:pic>
      <p:pic>
        <p:nvPicPr>
          <p:cNvPr id="49158" name="Image 1" descr="100_4913.JPG"/>
          <p:cNvPicPr>
            <a:picLocks noGrp="1" noChangeAspect="1"/>
          </p:cNvPicPr>
          <p:nvPr isPhoto="1"/>
        </p:nvPicPr>
        <p:blipFill>
          <a:blip r:embed="rId4" cstate="email"/>
          <a:srcRect/>
          <a:stretch>
            <a:fillRect/>
          </a:stretch>
        </p:blipFill>
        <p:spPr bwMode="auto">
          <a:xfrm>
            <a:off x="0" y="214290"/>
            <a:ext cx="2438400" cy="2551113"/>
          </a:xfrm>
          <a:prstGeom prst="rect">
            <a:avLst/>
          </a:prstGeom>
          <a:noFill/>
          <a:ln w="9525">
            <a:noFill/>
            <a:miter lim="800000"/>
            <a:headEnd/>
            <a:tailEnd/>
          </a:ln>
        </p:spPr>
      </p:pic>
      <p:pic>
        <p:nvPicPr>
          <p:cNvPr id="49159" name="Image 1" descr="100_0070.JPG"/>
          <p:cNvPicPr>
            <a:picLocks noGrp="1" noChangeAspect="1"/>
          </p:cNvPicPr>
          <p:nvPr isPhoto="1"/>
        </p:nvPicPr>
        <p:blipFill>
          <a:blip r:embed="rId5"/>
          <a:srcRect/>
          <a:stretch>
            <a:fillRect/>
          </a:stretch>
        </p:blipFill>
        <p:spPr bwMode="auto">
          <a:xfrm>
            <a:off x="2500298" y="4044950"/>
            <a:ext cx="2109788" cy="2813050"/>
          </a:xfrm>
          <a:prstGeom prst="rect">
            <a:avLst/>
          </a:prstGeom>
          <a:noFill/>
          <a:ln w="9525">
            <a:noFill/>
            <a:miter lim="800000"/>
            <a:headEnd/>
            <a:tailEnd/>
          </a:ln>
        </p:spPr>
      </p:pic>
      <p:pic>
        <p:nvPicPr>
          <p:cNvPr id="49160" name="Image 1" descr="100_5678.JPG"/>
          <p:cNvPicPr>
            <a:picLocks noGrp="1" noChangeAspect="1"/>
          </p:cNvPicPr>
          <p:nvPr isPhoto="1"/>
        </p:nvPicPr>
        <p:blipFill>
          <a:blip r:embed="rId6" cstate="email"/>
          <a:srcRect/>
          <a:stretch>
            <a:fillRect/>
          </a:stretch>
        </p:blipFill>
        <p:spPr bwMode="auto">
          <a:xfrm>
            <a:off x="0" y="4953000"/>
            <a:ext cx="2540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0179" name="Image 1" descr="pictures 413.jpg"/>
          <p:cNvPicPr>
            <a:picLocks noGrp="1" noChangeAspect="1"/>
          </p:cNvPicPr>
          <p:nvPr isPhoto="1"/>
        </p:nvPicPr>
        <p:blipFill>
          <a:blip r:embed="rId2" cstate="email"/>
          <a:srcRect/>
          <a:stretch>
            <a:fillRect/>
          </a:stretch>
        </p:blipFill>
        <p:spPr bwMode="auto">
          <a:xfrm>
            <a:off x="0" y="0"/>
            <a:ext cx="4495800" cy="2997200"/>
          </a:xfrm>
          <a:prstGeom prst="rect">
            <a:avLst/>
          </a:prstGeom>
          <a:noFill/>
          <a:ln w="9525">
            <a:noFill/>
            <a:miter lim="800000"/>
            <a:headEnd/>
            <a:tailEnd/>
          </a:ln>
        </p:spPr>
      </p:pic>
      <p:pic>
        <p:nvPicPr>
          <p:cNvPr id="50180" name="Image 1" descr="100_9601.JPG"/>
          <p:cNvPicPr>
            <a:picLocks noGrp="1" noChangeAspect="1"/>
          </p:cNvPicPr>
          <p:nvPr isPhoto="1"/>
        </p:nvPicPr>
        <p:blipFill>
          <a:blip r:embed="rId3" cstate="email"/>
          <a:srcRect/>
          <a:stretch>
            <a:fillRect/>
          </a:stretch>
        </p:blipFill>
        <p:spPr bwMode="auto">
          <a:xfrm>
            <a:off x="5029200" y="0"/>
            <a:ext cx="4114800" cy="3086100"/>
          </a:xfrm>
          <a:prstGeom prst="rect">
            <a:avLst/>
          </a:prstGeom>
          <a:noFill/>
          <a:ln w="9525">
            <a:noFill/>
            <a:miter lim="800000"/>
            <a:headEnd/>
            <a:tailEnd/>
          </a:ln>
        </p:spPr>
      </p:pic>
      <p:sp>
        <p:nvSpPr>
          <p:cNvPr id="8" name="Text Box 4"/>
          <p:cNvSpPr txBox="1">
            <a:spLocks noChangeArrowheads="1"/>
          </p:cNvSpPr>
          <p:nvPr/>
        </p:nvSpPr>
        <p:spPr bwMode="auto">
          <a:xfrm>
            <a:off x="0" y="3181350"/>
            <a:ext cx="9144000" cy="707886"/>
          </a:xfrm>
          <a:prstGeom prst="rect">
            <a:avLst/>
          </a:prstGeom>
          <a:solidFill>
            <a:schemeClr val="tx1"/>
          </a:solidFill>
          <a:ln w="9525">
            <a:noFill/>
            <a:miter lim="800000"/>
            <a:headEnd/>
            <a:tailEnd/>
          </a:ln>
        </p:spPr>
        <p:txBody>
          <a:bodyPr>
            <a:spAutoFit/>
          </a:bodyPr>
          <a:lstStyle/>
          <a:p>
            <a:pPr algn="ctr" eaLnBrk="1" fontAlgn="auto" hangingPunct="1">
              <a:spcBef>
                <a:spcPct val="50000"/>
              </a:spcBef>
              <a:spcAft>
                <a:spcPts val="0"/>
              </a:spcAft>
              <a:defRPr/>
            </a:pPr>
            <a:r>
              <a:rPr lang="en-US" sz="20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LIGNE DE TRAITEMENT ET DE REMPLISSAGE POUR EAU, JUS, LAIT DE SOJA</a:t>
            </a:r>
            <a:endParaRPr lang="en-US" sz="2000"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pic>
        <p:nvPicPr>
          <p:cNvPr id="50182" name="Image 1" descr="pictures 556.jpg"/>
          <p:cNvPicPr>
            <a:picLocks noGrp="1" noChangeAspect="1"/>
          </p:cNvPicPr>
          <p:nvPr isPhoto="1"/>
        </p:nvPicPr>
        <p:blipFill>
          <a:blip r:embed="rId4"/>
          <a:srcRect/>
          <a:stretch>
            <a:fillRect/>
          </a:stretch>
        </p:blipFill>
        <p:spPr bwMode="auto">
          <a:xfrm>
            <a:off x="0" y="3810000"/>
            <a:ext cx="4343400" cy="2895600"/>
          </a:xfrm>
          <a:prstGeom prst="rect">
            <a:avLst/>
          </a:prstGeom>
          <a:noFill/>
          <a:ln w="9525">
            <a:noFill/>
            <a:miter lim="800000"/>
            <a:headEnd/>
            <a:tailEnd/>
          </a:ln>
        </p:spPr>
      </p:pic>
      <p:sp>
        <p:nvSpPr>
          <p:cNvPr id="13" name="Text Box 4"/>
          <p:cNvSpPr txBox="1">
            <a:spLocks noChangeArrowheads="1"/>
          </p:cNvSpPr>
          <p:nvPr/>
        </p:nvSpPr>
        <p:spPr bwMode="auto">
          <a:xfrm>
            <a:off x="1524000" y="6248400"/>
            <a:ext cx="2590800" cy="461963"/>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JUS DE FRUIT</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pic>
        <p:nvPicPr>
          <p:cNvPr id="50184" name="Image 1" descr="100_5692.JPG"/>
          <p:cNvPicPr>
            <a:picLocks noGrp="1" noChangeAspect="1"/>
          </p:cNvPicPr>
          <p:nvPr isPhoto="1"/>
        </p:nvPicPr>
        <p:blipFill>
          <a:blip r:embed="rId5" cstate="email"/>
          <a:srcRect/>
          <a:stretch>
            <a:fillRect/>
          </a:stretch>
        </p:blipFill>
        <p:spPr bwMode="auto">
          <a:xfrm>
            <a:off x="5257800" y="3790950"/>
            <a:ext cx="3886200" cy="2914650"/>
          </a:xfrm>
          <a:prstGeom prst="rect">
            <a:avLst/>
          </a:prstGeom>
          <a:noFill/>
          <a:ln w="9525">
            <a:noFill/>
            <a:miter lim="800000"/>
            <a:headEnd/>
            <a:tailEnd/>
          </a:ln>
        </p:spPr>
      </p:pic>
      <p:sp>
        <p:nvSpPr>
          <p:cNvPr id="10" name="Text Box 4"/>
          <p:cNvSpPr txBox="1">
            <a:spLocks noChangeArrowheads="1"/>
          </p:cNvSpPr>
          <p:nvPr/>
        </p:nvSpPr>
        <p:spPr bwMode="auto">
          <a:xfrm>
            <a:off x="6072198" y="6215082"/>
            <a:ext cx="2590800" cy="461963"/>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EAU</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1203" name="Image 1" descr="pictures 553.jpg"/>
          <p:cNvPicPr>
            <a:picLocks noGrp="1" noChangeAspect="1"/>
          </p:cNvPicPr>
          <p:nvPr isPhoto="1"/>
        </p:nvPicPr>
        <p:blipFill>
          <a:blip r:embed="rId2" cstate="email"/>
          <a:srcRect/>
          <a:stretch>
            <a:fillRect/>
          </a:stretch>
        </p:blipFill>
        <p:spPr bwMode="auto">
          <a:xfrm>
            <a:off x="0" y="3886200"/>
            <a:ext cx="4457700" cy="2971800"/>
          </a:xfrm>
          <a:prstGeom prst="rect">
            <a:avLst/>
          </a:prstGeom>
          <a:noFill/>
          <a:ln w="9525">
            <a:noFill/>
            <a:miter lim="800000"/>
            <a:headEnd/>
            <a:tailEnd/>
          </a:ln>
        </p:spPr>
      </p:pic>
      <p:pic>
        <p:nvPicPr>
          <p:cNvPr id="51204" name="Picture 2" descr="C:\Users\GODFRE~1\AppData\Local\Temp\Songhai Juice for export1.jpg"/>
          <p:cNvPicPr>
            <a:picLocks noChangeAspect="1" noChangeArrowheads="1"/>
          </p:cNvPicPr>
          <p:nvPr/>
        </p:nvPicPr>
        <p:blipFill>
          <a:blip r:embed="rId3" cstate="email"/>
          <a:srcRect/>
          <a:stretch>
            <a:fillRect/>
          </a:stretch>
        </p:blipFill>
        <p:spPr bwMode="auto">
          <a:xfrm>
            <a:off x="4800600" y="0"/>
            <a:ext cx="4343400" cy="3403600"/>
          </a:xfrm>
          <a:prstGeom prst="rect">
            <a:avLst/>
          </a:prstGeom>
          <a:noFill/>
          <a:ln w="9525">
            <a:noFill/>
            <a:miter lim="800000"/>
            <a:headEnd/>
            <a:tailEnd/>
          </a:ln>
        </p:spPr>
      </p:pic>
      <p:pic>
        <p:nvPicPr>
          <p:cNvPr id="51205" name="Picture 1" descr="100_6079.jpg"/>
          <p:cNvPicPr>
            <a:picLocks noGrp="1" noChangeAspect="1"/>
          </p:cNvPicPr>
          <p:nvPr isPhoto="1"/>
        </p:nvPicPr>
        <p:blipFill>
          <a:blip r:embed="rId4" cstate="email">
            <a:lum bright="20000"/>
          </a:blip>
          <a:srcRect/>
          <a:stretch>
            <a:fillRect/>
          </a:stretch>
        </p:blipFill>
        <p:spPr bwMode="auto">
          <a:xfrm>
            <a:off x="0" y="0"/>
            <a:ext cx="4686300" cy="3124200"/>
          </a:xfrm>
          <a:prstGeom prst="rect">
            <a:avLst/>
          </a:prstGeom>
          <a:noFill/>
          <a:ln w="9525">
            <a:noFill/>
            <a:miter lim="800000"/>
            <a:headEnd/>
            <a:tailEnd/>
          </a:ln>
        </p:spPr>
      </p:pic>
      <p:pic>
        <p:nvPicPr>
          <p:cNvPr id="51206" name="Picture 4" descr="100_1187"/>
          <p:cNvPicPr>
            <a:picLocks noChangeAspect="1" noChangeArrowheads="1"/>
          </p:cNvPicPr>
          <p:nvPr/>
        </p:nvPicPr>
        <p:blipFill>
          <a:blip r:embed="rId5" cstate="email"/>
          <a:srcRect/>
          <a:stretch>
            <a:fillRect/>
          </a:stretch>
        </p:blipFill>
        <p:spPr bwMode="auto">
          <a:xfrm>
            <a:off x="4749800" y="3562350"/>
            <a:ext cx="4394200" cy="3295650"/>
          </a:xfrm>
          <a:prstGeom prst="rect">
            <a:avLst/>
          </a:prstGeom>
          <a:noFill/>
          <a:ln w="9525">
            <a:noFill/>
            <a:miter lim="800000"/>
            <a:headEnd/>
            <a:tailEnd/>
          </a:ln>
        </p:spPr>
      </p:pic>
      <p:sp>
        <p:nvSpPr>
          <p:cNvPr id="13" name="Text Box 4"/>
          <p:cNvSpPr txBox="1">
            <a:spLocks noChangeArrowheads="1"/>
          </p:cNvSpPr>
          <p:nvPr/>
        </p:nvSpPr>
        <p:spPr bwMode="auto">
          <a:xfrm>
            <a:off x="838200" y="6396038"/>
            <a:ext cx="2590800" cy="461962"/>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EAU</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
        <p:nvSpPr>
          <p:cNvPr id="5" name="Titre 1"/>
          <p:cNvSpPr txBox="1">
            <a:spLocks/>
          </p:cNvSpPr>
          <p:nvPr/>
        </p:nvSpPr>
        <p:spPr bwMode="auto">
          <a:xfrm>
            <a:off x="152400" y="2819400"/>
            <a:ext cx="8991600" cy="609600"/>
          </a:xfrm>
          <a:prstGeom prst="rect">
            <a:avLst/>
          </a:prstGeom>
          <a:solidFill>
            <a:schemeClr val="tx1"/>
          </a:solidFill>
          <a:ln w="9525">
            <a:noFill/>
            <a:miter lim="800000"/>
            <a:headEnd/>
            <a:tailEnd/>
          </a:ln>
        </p:spPr>
        <p:txBody>
          <a:bodyPr anchor="ctr"/>
          <a:lstStyle/>
          <a:p>
            <a:pPr algn="ctr" fontAlgn="auto">
              <a:spcBef>
                <a:spcPts val="0"/>
              </a:spcBef>
              <a:spcAft>
                <a:spcPts val="0"/>
              </a:spcAft>
              <a:defRPr/>
            </a:pPr>
            <a:r>
              <a:rPr lang="fr-FR" sz="2800" dirty="0" smtClean="0">
                <a:solidFill>
                  <a:schemeClr val="bg1"/>
                </a:solidFill>
                <a:effectLst>
                  <a:outerShdw blurRad="38100" dist="38100" dir="2700000" algn="tl">
                    <a:srgbClr val="000000">
                      <a:alpha val="43137"/>
                    </a:srgbClr>
                  </a:outerShdw>
                </a:effectLst>
                <a:latin typeface="+mn-lt"/>
                <a:cs typeface="Arial" charset="0"/>
              </a:rPr>
              <a:t>EXPORTATION DE JUS DE FRUIT</a:t>
            </a:r>
            <a:endParaRPr lang="fr-FR" sz="2800" dirty="0">
              <a:solidFill>
                <a:schemeClr val="bg1"/>
              </a:solidFill>
              <a:effectLst>
                <a:outerShdw blurRad="38100" dist="38100" dir="2700000" algn="tl">
                  <a:srgbClr val="000000">
                    <a:alpha val="43137"/>
                  </a:srgbClr>
                </a:outerShdw>
              </a:effectLst>
              <a:latin typeface="+mn-lt"/>
              <a:cs typeface="Arial" charset="0"/>
            </a:endParaRPr>
          </a:p>
        </p:txBody>
      </p:sp>
      <p:sp>
        <p:nvSpPr>
          <p:cNvPr id="14" name="Text Box 4"/>
          <p:cNvSpPr txBox="1">
            <a:spLocks noChangeArrowheads="1"/>
          </p:cNvSpPr>
          <p:nvPr/>
        </p:nvSpPr>
        <p:spPr bwMode="auto">
          <a:xfrm>
            <a:off x="5000628" y="6396038"/>
            <a:ext cx="3457572" cy="461665"/>
          </a:xfrm>
          <a:prstGeom prst="rect">
            <a:avLst/>
          </a:prstGeom>
          <a:solidFill>
            <a:schemeClr val="tx1"/>
          </a:solidFill>
          <a:ln w="9525">
            <a:noFill/>
            <a:miter lim="800000"/>
            <a:headEnd/>
            <a:tailEnd/>
          </a:ln>
        </p:spPr>
        <p:txBody>
          <a:bodyPr wrap="square">
            <a:spAutoFit/>
          </a:bodyPr>
          <a:lstStyle/>
          <a:p>
            <a:pPr algn="ctr" eaLnBrk="1" hangingPunct="1">
              <a:spcBef>
                <a:spcPct val="50000"/>
              </a:spcBef>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PUREE DE MANGUE</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2227" name="Picture 4" descr="100_1193"/>
          <p:cNvPicPr>
            <a:picLocks noChangeAspect="1" noChangeArrowheads="1"/>
          </p:cNvPicPr>
          <p:nvPr/>
        </p:nvPicPr>
        <p:blipFill>
          <a:blip r:embed="rId2" cstate="email"/>
          <a:srcRect/>
          <a:stretch>
            <a:fillRect/>
          </a:stretch>
        </p:blipFill>
        <p:spPr bwMode="auto">
          <a:xfrm>
            <a:off x="0" y="0"/>
            <a:ext cx="4495800" cy="3371850"/>
          </a:xfrm>
          <a:prstGeom prst="rect">
            <a:avLst/>
          </a:prstGeom>
          <a:noFill/>
          <a:ln w="9525">
            <a:noFill/>
            <a:miter lim="800000"/>
            <a:headEnd/>
            <a:tailEnd/>
          </a:ln>
        </p:spPr>
      </p:pic>
      <p:sp>
        <p:nvSpPr>
          <p:cNvPr id="3" name="Text Box 5"/>
          <p:cNvSpPr txBox="1">
            <a:spLocks noChangeArrowheads="1"/>
          </p:cNvSpPr>
          <p:nvPr/>
        </p:nvSpPr>
        <p:spPr bwMode="auto">
          <a:xfrm>
            <a:off x="0" y="2828925"/>
            <a:ext cx="4495800" cy="523875"/>
          </a:xfrm>
          <a:prstGeom prst="rect">
            <a:avLst/>
          </a:prstGeom>
          <a:solidFill>
            <a:schemeClr val="tx1"/>
          </a:solidFill>
          <a:ln w="9525">
            <a:noFill/>
            <a:miter lim="800000"/>
            <a:headEnd/>
            <a:tailEnd/>
          </a:ln>
        </p:spPr>
        <p:txBody>
          <a:bodyPr>
            <a:spAutoFit/>
          </a:bodyPr>
          <a:lstStyle/>
          <a:p>
            <a:pPr algn="ctr">
              <a:spcBef>
                <a:spcPct val="50000"/>
              </a:spcBef>
              <a:defRPr/>
            </a:pPr>
            <a:r>
              <a:rPr lang="en-US" sz="2800" b="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MANGUE SECHE</a:t>
            </a:r>
            <a:endParaRPr lang="en-US" sz="2800" b="1"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pic>
        <p:nvPicPr>
          <p:cNvPr id="52229" name="Picture 3" descr="E:\Pictures to leonce\Gari au label songhai.jpg"/>
          <p:cNvPicPr>
            <a:picLocks noChangeAspect="1" noChangeArrowheads="1"/>
          </p:cNvPicPr>
          <p:nvPr/>
        </p:nvPicPr>
        <p:blipFill>
          <a:blip r:embed="rId3"/>
          <a:srcRect/>
          <a:stretch>
            <a:fillRect/>
          </a:stretch>
        </p:blipFill>
        <p:spPr bwMode="auto">
          <a:xfrm>
            <a:off x="4572000" y="0"/>
            <a:ext cx="4572000" cy="3289300"/>
          </a:xfrm>
          <a:prstGeom prst="rect">
            <a:avLst/>
          </a:prstGeom>
          <a:noFill/>
          <a:ln w="9525">
            <a:noFill/>
            <a:miter lim="800000"/>
            <a:headEnd/>
            <a:tailEnd/>
          </a:ln>
        </p:spPr>
      </p:pic>
      <p:sp>
        <p:nvSpPr>
          <p:cNvPr id="7" name="Text Box 5"/>
          <p:cNvSpPr txBox="1">
            <a:spLocks noChangeArrowheads="1"/>
          </p:cNvSpPr>
          <p:nvPr/>
        </p:nvSpPr>
        <p:spPr bwMode="auto">
          <a:xfrm>
            <a:off x="4648200" y="2827338"/>
            <a:ext cx="4343400" cy="584200"/>
          </a:xfrm>
          <a:prstGeom prst="rect">
            <a:avLst/>
          </a:prstGeom>
          <a:solidFill>
            <a:schemeClr val="tx1"/>
          </a:solidFill>
          <a:ln w="9525">
            <a:noFill/>
            <a:miter lim="800000"/>
            <a:headEnd/>
            <a:tailEnd/>
          </a:ln>
        </p:spPr>
        <p:txBody>
          <a:bodyPr>
            <a:spAutoFit/>
          </a:bodyPr>
          <a:lstStyle/>
          <a:p>
            <a:pPr algn="ctr">
              <a:spcBef>
                <a:spcPct val="50000"/>
              </a:spcBef>
              <a:defRPr/>
            </a:pPr>
            <a:r>
              <a:rPr lang="en-US" sz="3200" b="1"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rPr>
              <a:t>GARI</a:t>
            </a:r>
            <a:endParaRPr lang="en-US" sz="2400" b="1" dirty="0">
              <a:solidFill>
                <a:schemeClr val="bg1">
                  <a:lumMod val="95000"/>
                </a:schemeClr>
              </a:solidFill>
              <a:effectLst>
                <a:outerShdw blurRad="38100" dist="38100" dir="2700000" algn="tl">
                  <a:srgbClr val="000000">
                    <a:alpha val="43137"/>
                  </a:srgbClr>
                </a:outerShdw>
              </a:effectLst>
              <a:latin typeface="Times New Roman" pitchFamily="18" charset="0"/>
              <a:cs typeface="Arial" charset="0"/>
            </a:endParaRPr>
          </a:p>
        </p:txBody>
      </p:sp>
      <p:pic>
        <p:nvPicPr>
          <p:cNvPr id="52233" name="Image 1" descr="pictures 558.jpg"/>
          <p:cNvPicPr>
            <a:picLocks noGrp="1" noChangeAspect="1"/>
          </p:cNvPicPr>
          <p:nvPr isPhoto="1"/>
        </p:nvPicPr>
        <p:blipFill>
          <a:blip r:embed="rId4"/>
          <a:srcRect/>
          <a:stretch>
            <a:fillRect/>
          </a:stretch>
        </p:blipFill>
        <p:spPr bwMode="auto">
          <a:xfrm>
            <a:off x="2786050" y="3643314"/>
            <a:ext cx="2546081" cy="2214578"/>
          </a:xfrm>
          <a:prstGeom prst="rect">
            <a:avLst/>
          </a:prstGeom>
          <a:noFill/>
          <a:ln w="9525">
            <a:noFill/>
            <a:miter lim="800000"/>
            <a:headEnd/>
            <a:tailEnd/>
          </a:ln>
        </p:spPr>
      </p:pic>
      <p:sp>
        <p:nvSpPr>
          <p:cNvPr id="16" name="Text Box 4"/>
          <p:cNvSpPr txBox="1">
            <a:spLocks noChangeArrowheads="1"/>
          </p:cNvSpPr>
          <p:nvPr/>
        </p:nvSpPr>
        <p:spPr bwMode="auto">
          <a:xfrm>
            <a:off x="2851139" y="5955589"/>
            <a:ext cx="2590800" cy="830997"/>
          </a:xfrm>
          <a:prstGeom prst="rect">
            <a:avLst/>
          </a:prstGeom>
          <a:solidFill>
            <a:schemeClr val="tx1"/>
          </a:solidFill>
          <a:ln w="9525">
            <a:noFill/>
            <a:miter lim="800000"/>
            <a:headEnd/>
            <a:tailEnd/>
          </a:ln>
        </p:spPr>
        <p:txBody>
          <a:bodyPr>
            <a:spAutoFit/>
          </a:bodyPr>
          <a:lstStyle/>
          <a:p>
            <a:pPr algn="ctr" eaLnBrk="1" hangingPunct="1">
              <a:spcBef>
                <a:spcPct val="50000"/>
              </a:spcBef>
              <a:defRPr/>
            </a:pPr>
            <a:r>
              <a:rPr lang="en-US" sz="2400" dirty="0" smtClean="0">
                <a:solidFill>
                  <a:schemeClr val="bg1"/>
                </a:solidFill>
                <a:effectLst>
                  <a:outerShdw blurRad="38100" dist="38100" dir="2700000" algn="tl">
                    <a:srgbClr val="000000">
                      <a:alpha val="43137"/>
                    </a:srgbClr>
                  </a:outerShdw>
                </a:effectLst>
                <a:latin typeface="Times New Roman" pitchFamily="18" charset="0"/>
                <a:cs typeface="Arial" charset="0"/>
              </a:rPr>
              <a:t>PUREE DE TOMATE</a:t>
            </a:r>
            <a:endParaRPr lang="en-US" sz="2400" dirty="0">
              <a:solidFill>
                <a:schemeClr val="bg1"/>
              </a:solidFill>
              <a:effectLst>
                <a:outerShdw blurRad="38100" dist="38100" dir="2700000" algn="tl">
                  <a:srgbClr val="000000">
                    <a:alpha val="43137"/>
                  </a:srgbClr>
                </a:outerShdw>
              </a:effectLst>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3251" name="Picture 2"/>
          <p:cNvPicPr>
            <a:picLocks noChangeAspect="1" noChangeArrowheads="1"/>
          </p:cNvPicPr>
          <p:nvPr/>
        </p:nvPicPr>
        <p:blipFill>
          <a:blip r:embed="rId4"/>
          <a:srcRect/>
          <a:stretch>
            <a:fillRect/>
          </a:stretch>
        </p:blipFill>
        <p:spPr bwMode="auto">
          <a:xfrm>
            <a:off x="250825" y="304800"/>
            <a:ext cx="4114800" cy="2743200"/>
          </a:xfrm>
          <a:prstGeom prst="rect">
            <a:avLst/>
          </a:prstGeom>
          <a:noFill/>
          <a:ln w="9525">
            <a:noFill/>
            <a:miter lim="800000"/>
            <a:headEnd/>
            <a:tailEnd/>
          </a:ln>
        </p:spPr>
      </p:pic>
      <p:pic>
        <p:nvPicPr>
          <p:cNvPr id="53252" name="Picture 3"/>
          <p:cNvPicPr>
            <a:picLocks noChangeAspect="1" noChangeArrowheads="1"/>
          </p:cNvPicPr>
          <p:nvPr/>
        </p:nvPicPr>
        <p:blipFill>
          <a:blip r:embed="rId5"/>
          <a:srcRect/>
          <a:stretch>
            <a:fillRect/>
          </a:stretch>
        </p:blipFill>
        <p:spPr bwMode="auto">
          <a:xfrm>
            <a:off x="152400" y="3860800"/>
            <a:ext cx="4114800" cy="2728913"/>
          </a:xfrm>
          <a:prstGeom prst="rect">
            <a:avLst/>
          </a:prstGeom>
          <a:noFill/>
          <a:ln w="9525">
            <a:noFill/>
            <a:miter lim="800000"/>
            <a:headEnd/>
            <a:tailEnd/>
          </a:ln>
        </p:spPr>
      </p:pic>
      <p:pic>
        <p:nvPicPr>
          <p:cNvPr id="53253" name="Picture 5"/>
          <p:cNvPicPr>
            <a:picLocks noChangeAspect="1" noChangeArrowheads="1"/>
          </p:cNvPicPr>
          <p:nvPr/>
        </p:nvPicPr>
        <p:blipFill>
          <a:blip r:embed="rId6"/>
          <a:srcRect/>
          <a:stretch>
            <a:fillRect/>
          </a:stretch>
        </p:blipFill>
        <p:spPr bwMode="auto">
          <a:xfrm>
            <a:off x="4572000" y="304800"/>
            <a:ext cx="4038600" cy="2736850"/>
          </a:xfrm>
          <a:prstGeom prst="rect">
            <a:avLst/>
          </a:prstGeom>
          <a:noFill/>
          <a:ln w="9525">
            <a:noFill/>
            <a:miter lim="800000"/>
            <a:headEnd/>
            <a:tailEnd/>
          </a:ln>
        </p:spPr>
      </p:pic>
      <p:pic>
        <p:nvPicPr>
          <p:cNvPr id="53254" name="Picture 6"/>
          <p:cNvPicPr>
            <a:picLocks noChangeAspect="1" noChangeArrowheads="1"/>
          </p:cNvPicPr>
          <p:nvPr/>
        </p:nvPicPr>
        <p:blipFill>
          <a:blip r:embed="rId7"/>
          <a:srcRect/>
          <a:stretch>
            <a:fillRect/>
          </a:stretch>
        </p:blipFill>
        <p:spPr bwMode="auto">
          <a:xfrm>
            <a:off x="4903788" y="3860800"/>
            <a:ext cx="4095750" cy="2743200"/>
          </a:xfrm>
          <a:prstGeom prst="rect">
            <a:avLst/>
          </a:prstGeom>
          <a:noFill/>
          <a:ln w="9525">
            <a:noFill/>
            <a:miter lim="800000"/>
            <a:headEnd/>
            <a:tailEnd/>
          </a:ln>
        </p:spPr>
      </p:pic>
      <p:sp>
        <p:nvSpPr>
          <p:cNvPr id="53255" name="Text Box 3"/>
          <p:cNvSpPr txBox="1">
            <a:spLocks noChangeArrowheads="1"/>
          </p:cNvSpPr>
          <p:nvPr/>
        </p:nvSpPr>
        <p:spPr bwMode="auto">
          <a:xfrm>
            <a:off x="0" y="3200400"/>
            <a:ext cx="9144000" cy="523875"/>
          </a:xfrm>
          <a:prstGeom prst="rect">
            <a:avLst/>
          </a:prstGeom>
          <a:solidFill>
            <a:schemeClr val="tx1"/>
          </a:solidFill>
          <a:ln w="9525">
            <a:noFill/>
            <a:miter lim="800000"/>
            <a:headEnd/>
            <a:tailEnd/>
          </a:ln>
        </p:spPr>
        <p:txBody>
          <a:bodyPr>
            <a:spAutoFit/>
          </a:bodyPr>
          <a:lstStyle/>
          <a:p>
            <a:pPr algn="ctr">
              <a:spcBef>
                <a:spcPct val="50000"/>
              </a:spcBef>
            </a:pPr>
            <a:r>
              <a:rPr lang="en-US" altLang="en-US" sz="2800" b="1" dirty="0" smtClean="0">
                <a:solidFill>
                  <a:schemeClr val="bg1"/>
                </a:solidFill>
              </a:rPr>
              <a:t>TRANSFORMATION DE LA VIANDE</a:t>
            </a:r>
            <a:endParaRPr lang="en-US" altLang="en-US" sz="2800" b="1" dirty="0">
              <a:solidFill>
                <a:schemeClr val="bg1"/>
              </a:solidFill>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47"/>
          <p:cNvSpPr txBox="1">
            <a:spLocks noChangeArrowheads="1"/>
          </p:cNvSpPr>
          <p:nvPr/>
        </p:nvSpPr>
        <p:spPr bwMode="auto">
          <a:xfrm>
            <a:off x="428596" y="357166"/>
            <a:ext cx="8390830" cy="6513851"/>
          </a:xfrm>
          <a:prstGeom prst="rect">
            <a:avLst/>
          </a:prstGeom>
          <a:noFill/>
          <a:ln w="38100">
            <a:noFill/>
            <a:miter lim="800000"/>
            <a:headEnd/>
            <a:tailEnd/>
          </a:ln>
        </p:spPr>
        <p:txBody>
          <a:bodyPr wrap="square">
            <a:spAutoFit/>
          </a:bodyPr>
          <a:lstStyle/>
          <a:p>
            <a:pPr algn="just"/>
            <a:r>
              <a:rPr lang="fr-FR" sz="2400" dirty="0" smtClean="0"/>
              <a:t>Cependant le taux d’utilisation réelle est  moins  de 1%. Même les  plantes C4  comme le Maïs  et la canne à sucre  qui ont un taux élevé de fixation de carbone, utilise approximativement   6-7%.</a:t>
            </a:r>
          </a:p>
          <a:p>
            <a:pPr algn="just"/>
            <a:r>
              <a:rPr lang="fr-FR" sz="2400" dirty="0" smtClean="0"/>
              <a:t> En général  le taux d’utilisation de la photosynthèse  est moins de 3% même dans les conditions qui produisent   un niveau de rendement  presque optimal.</a:t>
            </a:r>
          </a:p>
          <a:p>
            <a:pPr algn="just"/>
            <a:r>
              <a:rPr lang="fr-FR" sz="2400" dirty="0" smtClean="0"/>
              <a:t>Mais nous apprenons que l’efficacité photosynthétique des chloroplastes de la plupart des cultures ne peut pas être beaucoup plus améliorée. La productivité de la Biomasse de ces cultures a atteint un niveau élevé.</a:t>
            </a:r>
          </a:p>
          <a:p>
            <a:pPr algn="just"/>
            <a:r>
              <a:rPr lang="fr-FR" sz="2400" dirty="0" smtClean="0"/>
              <a:t>La  meilleure façon d’accroitre la production de la Biomasse est  d’utiliser  la lumière  naturelle qui ne peut pas être  utilisée par les chloroplastes et aussi par des rayonnements  infrarouges, qui ensemble occupent approximativement  80%  de toute l’énergie  solaire.</a:t>
            </a:r>
          </a:p>
          <a:p>
            <a:pPr algn="just"/>
            <a:endParaRPr lang="fr-FR" sz="24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56323" name="Image 1" descr="100_9687.JPG"/>
          <p:cNvPicPr>
            <a:picLocks noGrp="1" noChangeAspect="1"/>
          </p:cNvPicPr>
          <p:nvPr isPhoto="1"/>
        </p:nvPicPr>
        <p:blipFill>
          <a:blip r:embed="rId2"/>
          <a:srcRect/>
          <a:stretch>
            <a:fillRect/>
          </a:stretch>
        </p:blipFill>
        <p:spPr bwMode="auto">
          <a:xfrm>
            <a:off x="0" y="0"/>
            <a:ext cx="4368800" cy="3276600"/>
          </a:xfrm>
          <a:prstGeom prst="rect">
            <a:avLst/>
          </a:prstGeom>
          <a:noFill/>
          <a:ln w="9525">
            <a:noFill/>
            <a:miter lim="800000"/>
            <a:headEnd/>
            <a:tailEnd/>
          </a:ln>
        </p:spPr>
      </p:pic>
      <p:pic>
        <p:nvPicPr>
          <p:cNvPr id="56324" name="Image 1" descr="100_9663.JPG"/>
          <p:cNvPicPr>
            <a:picLocks noGrp="1" noChangeAspect="1"/>
          </p:cNvPicPr>
          <p:nvPr isPhoto="1"/>
        </p:nvPicPr>
        <p:blipFill>
          <a:blip r:embed="rId3"/>
          <a:srcRect/>
          <a:stretch>
            <a:fillRect/>
          </a:stretch>
        </p:blipFill>
        <p:spPr bwMode="auto">
          <a:xfrm>
            <a:off x="4876800" y="3657600"/>
            <a:ext cx="4267200" cy="3200400"/>
          </a:xfrm>
          <a:prstGeom prst="rect">
            <a:avLst/>
          </a:prstGeom>
          <a:noFill/>
          <a:ln w="9525">
            <a:noFill/>
            <a:miter lim="800000"/>
            <a:headEnd/>
            <a:tailEnd/>
          </a:ln>
        </p:spPr>
      </p:pic>
      <p:pic>
        <p:nvPicPr>
          <p:cNvPr id="56325" name="Image 1" descr="100_9680.JPG"/>
          <p:cNvPicPr>
            <a:picLocks noGrp="1" noChangeAspect="1"/>
          </p:cNvPicPr>
          <p:nvPr isPhoto="1"/>
        </p:nvPicPr>
        <p:blipFill>
          <a:blip r:embed="rId4"/>
          <a:srcRect/>
          <a:stretch>
            <a:fillRect/>
          </a:stretch>
        </p:blipFill>
        <p:spPr bwMode="auto">
          <a:xfrm>
            <a:off x="4724400" y="0"/>
            <a:ext cx="4419600" cy="3314700"/>
          </a:xfrm>
          <a:prstGeom prst="rect">
            <a:avLst/>
          </a:prstGeom>
          <a:noFill/>
          <a:ln w="9525">
            <a:noFill/>
            <a:miter lim="800000"/>
            <a:headEnd/>
            <a:tailEnd/>
          </a:ln>
        </p:spPr>
      </p:pic>
      <p:pic>
        <p:nvPicPr>
          <p:cNvPr id="56326" name="Image 1" descr="DSC02436.JPG"/>
          <p:cNvPicPr>
            <a:picLocks noGrp="1" noChangeAspect="1"/>
          </p:cNvPicPr>
          <p:nvPr isPhoto="1"/>
        </p:nvPicPr>
        <p:blipFill>
          <a:blip r:embed="rId5"/>
          <a:srcRect/>
          <a:stretch>
            <a:fillRect/>
          </a:stretch>
        </p:blipFill>
        <p:spPr bwMode="auto">
          <a:xfrm>
            <a:off x="0" y="3657600"/>
            <a:ext cx="4267200" cy="3200400"/>
          </a:xfrm>
          <a:prstGeom prst="rect">
            <a:avLst/>
          </a:prstGeom>
          <a:noFill/>
          <a:ln w="9525">
            <a:noFill/>
            <a:miter lim="800000"/>
            <a:headEnd/>
            <a:tailEnd/>
          </a:ln>
        </p:spPr>
      </p:pic>
      <p:sp>
        <p:nvSpPr>
          <p:cNvPr id="56327" name="Text Box 3"/>
          <p:cNvSpPr txBox="1">
            <a:spLocks noChangeArrowheads="1"/>
          </p:cNvSpPr>
          <p:nvPr/>
        </p:nvSpPr>
        <p:spPr bwMode="auto">
          <a:xfrm>
            <a:off x="0" y="3200400"/>
            <a:ext cx="9144000" cy="523875"/>
          </a:xfrm>
          <a:prstGeom prst="rect">
            <a:avLst/>
          </a:prstGeom>
          <a:solidFill>
            <a:schemeClr val="tx1"/>
          </a:solidFill>
          <a:ln w="9525">
            <a:noFill/>
            <a:miter lim="800000"/>
            <a:headEnd/>
            <a:tailEnd/>
          </a:ln>
        </p:spPr>
        <p:txBody>
          <a:bodyPr>
            <a:spAutoFit/>
          </a:bodyPr>
          <a:lstStyle/>
          <a:p>
            <a:pPr algn="ctr">
              <a:spcBef>
                <a:spcPct val="50000"/>
              </a:spcBef>
            </a:pPr>
            <a:r>
              <a:rPr lang="en-US" altLang="en-US" sz="2800" b="1" dirty="0" smtClean="0">
                <a:solidFill>
                  <a:schemeClr val="bg1"/>
                </a:solidFill>
              </a:rPr>
              <a:t>AMENAGEMENT &amp; </a:t>
            </a:r>
            <a:r>
              <a:rPr lang="en-US" altLang="en-US" sz="2800" b="1" dirty="0">
                <a:solidFill>
                  <a:schemeClr val="bg1"/>
                </a:solidFill>
              </a:rPr>
              <a:t>ECO </a:t>
            </a:r>
            <a:r>
              <a:rPr lang="en-US" altLang="en-US" sz="2800" b="1" dirty="0" smtClean="0">
                <a:solidFill>
                  <a:schemeClr val="bg1"/>
                </a:solidFill>
              </a:rPr>
              <a:t>TOURISME</a:t>
            </a:r>
            <a:endParaRPr lang="en-US" altLang="en-US" sz="2800" b="1"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71500" y="2093913"/>
            <a:ext cx="8001000" cy="1555750"/>
          </a:xfrm>
          <a:prstGeom prst="rect">
            <a:avLst/>
          </a:prstGeom>
          <a:noFill/>
          <a:ln w="9525">
            <a:noFill/>
            <a:miter lim="800000"/>
            <a:headEnd/>
            <a:tailEnd/>
          </a:ln>
          <a:effectLst/>
        </p:spPr>
        <p:txBody>
          <a:bodyPr>
            <a:spAutoFit/>
          </a:bodyPr>
          <a:lstStyle/>
          <a:p>
            <a:pPr algn="ctr">
              <a:defRPr/>
            </a:pPr>
            <a:r>
              <a:rPr lang="en-US" altLang="ja-JP" sz="9600" b="1" i="1" dirty="0" smtClean="0">
                <a:solidFill>
                  <a:srgbClr val="660066"/>
                </a:solidFill>
                <a:effectLst>
                  <a:outerShdw blurRad="38100" dist="38100" dir="2700000" algn="tl">
                    <a:srgbClr val="000000"/>
                  </a:outerShdw>
                </a:effectLst>
              </a:rPr>
              <a:t>Merci !</a:t>
            </a:r>
            <a:endParaRPr lang="en-US" altLang="ja-JP" sz="9600" b="1" i="1" dirty="0">
              <a:solidFill>
                <a:srgbClr val="660066"/>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0" y="-71462"/>
            <a:ext cx="9067800" cy="1128698"/>
          </a:xfrm>
          <a:solidFill>
            <a:schemeClr val="accent2"/>
          </a:solidFill>
        </p:spPr>
        <p:txBody>
          <a:bodyPr/>
          <a:lstStyle/>
          <a:p>
            <a:pPr algn="ctr"/>
            <a:r>
              <a:rPr lang="fr-FR" sz="2000" b="1" dirty="0" smtClean="0">
                <a:solidFill>
                  <a:schemeClr val="bg1"/>
                </a:solidFill>
              </a:rPr>
              <a:t>EXPLORER  LES MÉTHODES   DE RECYCLAGE DE L’ÉNERGIE  ORGANIQUE  CONTENUE DANS  LES RÉSIDUS  VÉGÉTAUX ET ANIMAUX  PAR L’UTILISATION DIRECTE  DES  MOLÉCULES  ORGANIQUES</a:t>
            </a:r>
            <a:endParaRPr lang="fr-FR" sz="2000" b="1" dirty="0">
              <a:solidFill>
                <a:schemeClr val="bg1"/>
              </a:solidFill>
            </a:endParaRPr>
          </a:p>
        </p:txBody>
      </p:sp>
      <p:sp>
        <p:nvSpPr>
          <p:cNvPr id="8198" name="Text Box 47"/>
          <p:cNvSpPr txBox="1">
            <a:spLocks noChangeArrowheads="1"/>
          </p:cNvSpPr>
          <p:nvPr/>
        </p:nvSpPr>
        <p:spPr bwMode="auto">
          <a:xfrm>
            <a:off x="181730" y="1142984"/>
            <a:ext cx="8819426" cy="6370975"/>
          </a:xfrm>
          <a:prstGeom prst="rect">
            <a:avLst/>
          </a:prstGeom>
          <a:noFill/>
          <a:ln w="38100">
            <a:noFill/>
            <a:miter lim="800000"/>
            <a:headEnd/>
            <a:tailEnd/>
          </a:ln>
        </p:spPr>
        <p:txBody>
          <a:bodyPr wrap="square">
            <a:spAutoFit/>
          </a:bodyPr>
          <a:lstStyle/>
          <a:p>
            <a:pPr algn="just"/>
            <a:r>
              <a:rPr lang="fr-FR" sz="2400" dirty="0" smtClean="0"/>
              <a:t>En présence  de la matière  organique, les bactéries </a:t>
            </a:r>
            <a:r>
              <a:rPr lang="fr-FR" sz="2400" dirty="0" err="1" smtClean="0"/>
              <a:t>phototrophiques</a:t>
            </a:r>
            <a:r>
              <a:rPr lang="fr-FR" sz="2400" dirty="0" smtClean="0"/>
              <a:t> et les algues peuvent utiliser  des  longueurs  d’onde  allant jusqu’ à 700-1200nm. Les  plantes  vertes  n’utilisent pas  ces longueur  d’onde.</a:t>
            </a:r>
          </a:p>
          <a:p>
            <a:pPr algn="just"/>
            <a:r>
              <a:rPr lang="fr-FR" sz="2400" dirty="0" smtClean="0"/>
              <a:t>La  fermentation par des microorganismes  pourrait aussi  repartir de la matière  organique, libérant ainsi des composés  complexes  tels que les acides aminés, les enzymes, (micro-</a:t>
            </a:r>
            <a:r>
              <a:rPr lang="fr-FR" sz="2400" dirty="0" err="1" smtClean="0"/>
              <a:t>nutrients</a:t>
            </a:r>
            <a:r>
              <a:rPr lang="fr-FR" sz="2400" dirty="0" smtClean="0"/>
              <a:t>) oligo</a:t>
            </a:r>
            <a:r>
              <a:rPr lang="fr-FR" sz="2400" dirty="0"/>
              <a:t>-</a:t>
            </a:r>
            <a:r>
              <a:rPr lang="fr-FR" sz="2400" dirty="0" smtClean="0"/>
              <a:t>éléments  pour une utilisation efficace par les plantes.</a:t>
            </a:r>
          </a:p>
          <a:p>
            <a:pPr algn="just"/>
            <a:r>
              <a:rPr lang="fr-FR" sz="2400" dirty="0" smtClean="0"/>
              <a:t>Tout cela renforce l’efficacité  de la matière organique  comme engrais dans la production agricole.</a:t>
            </a:r>
          </a:p>
          <a:p>
            <a:pPr algn="just"/>
            <a:r>
              <a:rPr lang="fr-FR" sz="2400" dirty="0" smtClean="0"/>
              <a:t> Donc un facteur clé pour accroitre la production agricole  est la disponibilité des  matières  organiques  qui  a été  développée  en  utilisant  l’énergie solaire et la présence des  microbes  efficaces  pour  décomposer  les  matières  organiques.</a:t>
            </a:r>
          </a:p>
          <a:p>
            <a:pPr algn="just"/>
            <a:r>
              <a:rPr lang="fr-FR" sz="2400" dirty="0" smtClean="0"/>
              <a:t>Ceci  accroit l’utilisation  efficace   de l’énergie  solaire.</a:t>
            </a:r>
          </a:p>
          <a:p>
            <a:pPr algn="just"/>
            <a:endParaRPr lang="fr-FR"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47"/>
          <p:cNvSpPr txBox="1">
            <a:spLocks noChangeArrowheads="1"/>
          </p:cNvSpPr>
          <p:nvPr/>
        </p:nvSpPr>
        <p:spPr bwMode="auto">
          <a:xfrm>
            <a:off x="214282" y="357166"/>
            <a:ext cx="8605144" cy="5509200"/>
          </a:xfrm>
          <a:prstGeom prst="rect">
            <a:avLst/>
          </a:prstGeom>
          <a:noFill/>
          <a:ln w="38100">
            <a:noFill/>
            <a:miter lim="800000"/>
            <a:headEnd/>
            <a:tailEnd/>
          </a:ln>
        </p:spPr>
        <p:txBody>
          <a:bodyPr wrap="square">
            <a:spAutoFit/>
          </a:bodyPr>
          <a:lstStyle/>
          <a:p>
            <a:pPr algn="just"/>
            <a:r>
              <a:rPr lang="fr-FR" sz="3200" dirty="0" smtClean="0"/>
              <a:t>L’application des matières organiques  seule au sol n’apporte pas les changements  désirés dans les activités microbiennes étant donné que  les espèces présentes  peuvent ne pas être appropriées ou peuvent être inactives.</a:t>
            </a:r>
          </a:p>
          <a:p>
            <a:pPr algn="just"/>
            <a:endParaRPr lang="fr-FR" sz="3200" dirty="0" smtClean="0"/>
          </a:p>
          <a:p>
            <a:pPr algn="just"/>
            <a:r>
              <a:rPr lang="fr-FR" sz="3200" dirty="0" smtClean="0"/>
              <a:t>L’application externe  des  microorganismes  appropriés est  indispensable pour l’utilisation réussie  des matières  organiques  appliquées .</a:t>
            </a:r>
          </a:p>
          <a:p>
            <a:pPr algn="just"/>
            <a:endParaRPr lang="fr-FR" sz="32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Pod.p3d 1"/>
  <p:tag name="POWER3D OPTIONS" val="Medium "/>
  <p:tag name="POWER3D SOUND" val="Pod"/>
</p:tagLst>
</file>

<file path=ppt/tags/tag10.xml><?xml version="1.0" encoding="utf-8"?>
<p:tagLst xmlns:a="http://schemas.openxmlformats.org/drawingml/2006/main" xmlns:r="http://schemas.openxmlformats.org/officeDocument/2006/relationships" xmlns:p="http://schemas.openxmlformats.org/presentationml/2006/main">
  <p:tag name="POWER3D TRANSITION" val="Deco.p3d 1"/>
  <p:tag name="POWER3D OPTIONS" val="Medium "/>
  <p:tag name="POWER3D SOUND" val="Deco"/>
</p:tagLst>
</file>

<file path=ppt/tags/tag11.xml><?xml version="1.0" encoding="utf-8"?>
<p:tagLst xmlns:a="http://schemas.openxmlformats.org/drawingml/2006/main" xmlns:r="http://schemas.openxmlformats.org/officeDocument/2006/relationships" xmlns:p="http://schemas.openxmlformats.org/presentationml/2006/main">
  <p:tag name="POWER3D TRANSITION" val="Cage.p3d 0"/>
  <p:tag name="POWER3D OPTIONS" val="Medium "/>
  <p:tag name="POWER3D SOUND" val="Cage"/>
</p:tagLst>
</file>

<file path=ppt/tags/tag2.xml><?xml version="1.0" encoding="utf-8"?>
<p:tagLst xmlns:a="http://schemas.openxmlformats.org/drawingml/2006/main" xmlns:r="http://schemas.openxmlformats.org/officeDocument/2006/relationships" xmlns:p="http://schemas.openxmlformats.org/presentationml/2006/main">
  <p:tag name="POWER3D TRANSITION" val="Swap.p3d 0"/>
  <p:tag name="POWER3D OPTIONS" val="Medium "/>
  <p:tag name="POWER3D SOUND" val="Swap"/>
</p:tagLst>
</file>

<file path=ppt/tags/tag3.xml><?xml version="1.0" encoding="utf-8"?>
<p:tagLst xmlns:a="http://schemas.openxmlformats.org/drawingml/2006/main" xmlns:r="http://schemas.openxmlformats.org/officeDocument/2006/relationships" xmlns:p="http://schemas.openxmlformats.org/presentationml/2006/main">
  <p:tag name="POWER3D SOUND" val="Spring Away"/>
  <p:tag name="POWER3D IMAGE0" val="3DSENSTN.TGA"/>
  <p:tag name="POWER3D OPTIONS" val="Medium "/>
  <p:tag name="POWER3D TRANSITION" val="Spring.p3d 3"/>
</p:tagLst>
</file>

<file path=ppt/tags/tag4.xml><?xml version="1.0" encoding="utf-8"?>
<p:tagLst xmlns:a="http://schemas.openxmlformats.org/drawingml/2006/main" xmlns:r="http://schemas.openxmlformats.org/officeDocument/2006/relationships" xmlns:p="http://schemas.openxmlformats.org/presentationml/2006/main">
  <p:tag name="POWER3D TRANSITION" val="Spring.p3d 3"/>
  <p:tag name="POWER3D OPTIONS" val="Medium "/>
  <p:tag name="POWER3D IMAGE0" val="3DSENSTN.TGA"/>
  <p:tag name="POWER3D SOUND" val="Spring Away"/>
</p:tagLst>
</file>

<file path=ppt/tags/tag5.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6.xml><?xml version="1.0" encoding="utf-8"?>
<p:tagLst xmlns:a="http://schemas.openxmlformats.org/drawingml/2006/main" xmlns:r="http://schemas.openxmlformats.org/officeDocument/2006/relationships" xmlns:p="http://schemas.openxmlformats.org/presentationml/2006/main">
  <p:tag name="POWER3D TRANSITION" val="QuadFlips.p3d 2"/>
  <p:tag name="POWER3D OPTIONS" val="Medium "/>
  <p:tag name="POWER3D SOUND" val="Quad Flips"/>
</p:tagLst>
</file>

<file path=ppt/tags/tag7.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8.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9.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ユーザー定義 1">
      <a:dk1>
        <a:sysClr val="windowText" lastClr="000000"/>
      </a:dk1>
      <a:lt1>
        <a:sysClr val="window" lastClr="FFFFFF"/>
      </a:lt1>
      <a:dk2>
        <a:srgbClr val="696464"/>
      </a:dk2>
      <a:lt2>
        <a:srgbClr val="E9E5DC"/>
      </a:lt2>
      <a:accent1>
        <a:srgbClr val="00B050"/>
      </a:accent1>
      <a:accent2>
        <a:srgbClr val="00B050"/>
      </a:accent2>
      <a:accent3>
        <a:srgbClr val="00B050"/>
      </a:accent3>
      <a:accent4>
        <a:srgbClr val="00B050"/>
      </a:accent4>
      <a:accent5>
        <a:srgbClr val="00B050"/>
      </a:accent5>
      <a:accent6>
        <a:srgbClr val="00B050"/>
      </a:accent6>
      <a:hlink>
        <a:srgbClr val="00B050"/>
      </a:hlink>
      <a:folHlink>
        <a:srgbClr val="96A9A9"/>
      </a:folHlink>
    </a:clrScheme>
    <a:fontScheme name="ジャパネスク">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4769</TotalTime>
  <Words>2117</Words>
  <Application>Microsoft Office PowerPoint</Application>
  <PresentationFormat>Affichage à l'écran (4:3)</PresentationFormat>
  <Paragraphs>502</Paragraphs>
  <Slides>71</Slides>
  <Notes>37</Notes>
  <HiddenSlides>0</HiddenSlides>
  <MMClips>0</MMClips>
  <ScaleCrop>false</ScaleCrop>
  <HeadingPairs>
    <vt:vector size="8" baseType="variant">
      <vt:variant>
        <vt:lpstr>Polices utilisées</vt:lpstr>
      </vt:variant>
      <vt:variant>
        <vt:i4>17</vt:i4>
      </vt:variant>
      <vt:variant>
        <vt:lpstr>Thème</vt:lpstr>
      </vt:variant>
      <vt:variant>
        <vt:i4>1</vt:i4>
      </vt:variant>
      <vt:variant>
        <vt:lpstr>Serveurs OLE incorporés</vt:lpstr>
      </vt:variant>
      <vt:variant>
        <vt:i4>1</vt:i4>
      </vt:variant>
      <vt:variant>
        <vt:lpstr>Titres des diapositives</vt:lpstr>
      </vt:variant>
      <vt:variant>
        <vt:i4>71</vt:i4>
      </vt:variant>
    </vt:vector>
  </HeadingPairs>
  <TitlesOfParts>
    <vt:vector size="90" baseType="lpstr">
      <vt:lpstr>ＭＳ Ｐゴシック</vt:lpstr>
      <vt:lpstr>ＭＳ Ｐゴシック</vt:lpstr>
      <vt:lpstr>SimSun</vt:lpstr>
      <vt:lpstr>SimSun</vt:lpstr>
      <vt:lpstr>Arial</vt:lpstr>
      <vt:lpstr>Arial Black</vt:lpstr>
      <vt:lpstr>Calibri</vt:lpstr>
      <vt:lpstr>Copperplate Gothic Bold</vt:lpstr>
      <vt:lpstr>Franklin Gothic Book</vt:lpstr>
      <vt:lpstr>Gill Sans MT</vt:lpstr>
      <vt:lpstr>HGｺﾞｼｯｸM</vt:lpstr>
      <vt:lpstr>HG創英ﾌﾟﾚｾﾞﾝｽEB</vt:lpstr>
      <vt:lpstr>Perpetua</vt:lpstr>
      <vt:lpstr>Tahoma</vt:lpstr>
      <vt:lpstr>Times New Roman</vt:lpstr>
      <vt:lpstr>Trebuchet MS</vt:lpstr>
      <vt:lpstr>Wingdings 2</vt:lpstr>
      <vt:lpstr>ジャパネスク</vt:lpstr>
      <vt:lpstr>Clip</vt:lpstr>
      <vt:lpstr>LES PILLIERS DE LA TROISIEME REVOLUTION INDUSTRIELLE  ET  LA REVOLUTION VERTE   A SONGHAI</vt:lpstr>
      <vt:lpstr>LES 3 PILLIERS  DE LA 3è REVOLUTION INDUSTRIELLE SONT :</vt:lpstr>
      <vt:lpstr>UNE AGRICULTURE MULTIFONCTIONNELLE QUI EST DURABLE, VIABLE ET COMPÉTITIVE</vt:lpstr>
      <vt:lpstr>Présentation PowerPoint</vt:lpstr>
      <vt:lpstr>Présentation PowerPoint</vt:lpstr>
      <vt:lpstr>Présentation PowerPoint</vt:lpstr>
      <vt:lpstr>Présentation PowerPoint</vt:lpstr>
      <vt:lpstr>EXPLORER  LES MÉTHODES   DE RECYCLAGE DE L’ÉNERGIE  ORGANIQUE  CONTENUE DANS  LES RÉSIDUS  VÉGÉTAUX ET ANIMAUX  PAR L’UTILISATION DIRECTE  DES  MOLÉCULES  ORGANIQUES</vt:lpstr>
      <vt:lpstr>Présentation PowerPoint</vt:lpstr>
      <vt:lpstr>CLASSIFICATION DES SOLS SUR LA BASE  DES  MICROFLORES </vt:lpstr>
      <vt:lpstr>Présentation PowerPoint</vt:lpstr>
      <vt:lpstr>Présentation PowerPoint</vt:lpstr>
      <vt:lpstr>Présentation PowerPoint</vt:lpstr>
      <vt:lpstr>Les Microorganismes bénéfiques (EM)</vt:lpstr>
      <vt:lpstr>Les EM sont des micro organismes sains et non nuisibles à l’homme</vt:lpstr>
      <vt:lpstr>Principaux microorganismes dans les EM</vt:lpstr>
      <vt:lpstr>Bactérie d’acide lactique</vt:lpstr>
      <vt:lpstr>Levure</vt:lpstr>
      <vt:lpstr>Bactérie Phototrophique</vt:lpstr>
      <vt:lpstr>Cette combination peut produire des EM puissants  </vt:lpstr>
      <vt:lpstr>LE CONCEPT DE LA TECHNOLOGIE DES EM </vt:lpstr>
      <vt:lpstr>Présentation PowerPoint</vt:lpstr>
      <vt:lpstr>LES MATÉRIAUX DE BASE POUR LA PRODUCTION D’EM</vt:lpstr>
      <vt:lpstr>Technologies des EM pour la production végétale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SYSTEME INTEGRE SONGHAI  </vt:lpstr>
      <vt:lpstr>Présentation PowerPoint</vt:lpstr>
      <vt:lpstr>Présentation PowerPoint</vt:lpstr>
      <vt:lpstr>Présentation PowerPoint</vt:lpstr>
      <vt:lpstr>SYSTEME INTEGRE SONGHAI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RIZ A HAUT RENDEMENT– 6 Tonnes/ha 3 fois par an</vt:lpstr>
      <vt:lpstr>Présentation PowerPoint</vt:lpstr>
      <vt:lpstr>SYSTEME INTEGRE SONGHAI  </vt:lpstr>
      <vt:lpstr>Présentation PowerPoint</vt:lpstr>
      <vt:lpstr>Présentation PowerPoint</vt:lpstr>
      <vt:lpstr>Présentation PowerPoint</vt:lpstr>
      <vt:lpstr>Présentation PowerPoint</vt:lpstr>
      <vt:lpstr>SYSTEME INTEGRE SONGHAI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 Technology  For sustainable oil palm plantations</dc:title>
  <dc:creator>Nishibuchi</dc:creator>
  <cp:lastModifiedBy>Godfrey Nzamujo</cp:lastModifiedBy>
  <cp:revision>230</cp:revision>
  <dcterms:created xsi:type="dcterms:W3CDTF">2009-12-03T07:36:04Z</dcterms:created>
  <dcterms:modified xsi:type="dcterms:W3CDTF">2014-08-27T10:20:00Z</dcterms:modified>
</cp:coreProperties>
</file>